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396" r:id="rId3"/>
    <p:sldId id="840" r:id="rId4"/>
    <p:sldId id="841" r:id="rId5"/>
    <p:sldId id="652" r:id="rId6"/>
    <p:sldId id="607" r:id="rId7"/>
    <p:sldId id="653" r:id="rId8"/>
    <p:sldId id="608" r:id="rId9"/>
    <p:sldId id="258" r:id="rId10"/>
    <p:sldId id="856" r:id="rId11"/>
    <p:sldId id="857" r:id="rId12"/>
    <p:sldId id="361" r:id="rId13"/>
    <p:sldId id="858" r:id="rId14"/>
    <p:sldId id="264" r:id="rId15"/>
    <p:sldId id="660" r:id="rId16"/>
    <p:sldId id="673" r:id="rId17"/>
    <p:sldId id="661" r:id="rId18"/>
    <p:sldId id="260" r:id="rId19"/>
    <p:sldId id="659" r:id="rId20"/>
    <p:sldId id="259" r:id="rId21"/>
    <p:sldId id="263" r:id="rId22"/>
    <p:sldId id="266" r:id="rId23"/>
    <p:sldId id="262" r:id="rId24"/>
    <p:sldId id="675" r:id="rId25"/>
    <p:sldId id="674" r:id="rId26"/>
    <p:sldId id="268" r:id="rId27"/>
    <p:sldId id="667" r:id="rId28"/>
    <p:sldId id="668" r:id="rId29"/>
    <p:sldId id="669" r:id="rId30"/>
    <p:sldId id="670" r:id="rId31"/>
    <p:sldId id="665" r:id="rId32"/>
    <p:sldId id="676" r:id="rId33"/>
    <p:sldId id="267" r:id="rId34"/>
    <p:sldId id="671" r:id="rId35"/>
    <p:sldId id="666" r:id="rId36"/>
    <p:sldId id="664" r:id="rId37"/>
    <p:sldId id="678" r:id="rId38"/>
    <p:sldId id="677" r:id="rId39"/>
    <p:sldId id="662" r:id="rId40"/>
    <p:sldId id="679" r:id="rId41"/>
    <p:sldId id="680" r:id="rId42"/>
    <p:sldId id="681" r:id="rId43"/>
    <p:sldId id="683" r:id="rId44"/>
    <p:sldId id="687" r:id="rId45"/>
    <p:sldId id="686" r:id="rId46"/>
    <p:sldId id="684" r:id="rId47"/>
    <p:sldId id="685" r:id="rId48"/>
    <p:sldId id="688" r:id="rId49"/>
    <p:sldId id="859" r:id="rId50"/>
    <p:sldId id="689" r:id="rId51"/>
  </p:sldIdLst>
  <p:sldSz cx="109728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4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8A"/>
    <a:srgbClr val="FF7C7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61" autoAdjust="0"/>
    <p:restoredTop sz="94651"/>
  </p:normalViewPr>
  <p:slideViewPr>
    <p:cSldViewPr>
      <p:cViewPr varScale="1">
        <p:scale>
          <a:sx n="140" d="100"/>
          <a:sy n="140" d="100"/>
        </p:scale>
        <p:origin x="232" y="256"/>
      </p:cViewPr>
      <p:guideLst>
        <p:guide orient="horz" pos="2160"/>
        <p:guide pos="3456"/>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ECDE1D-EFFB-4CBA-BC36-2DEEA7B066E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9D2EDFD-DCAE-4C1B-808B-2B8350E29A54}">
      <dgm:prSet custT="1"/>
      <dgm:spPr/>
      <dgm:t>
        <a:bodyPr/>
        <a:lstStyle/>
        <a:p>
          <a:pPr rtl="0"/>
          <a:r>
            <a:rPr lang="en-US" sz="2200" dirty="0"/>
            <a:t>History of MICROPROCESSOR</a:t>
          </a:r>
        </a:p>
      </dgm:t>
    </dgm:pt>
    <dgm:pt modelId="{34D5E95B-83E5-41A3-9643-141ED24A876B}" type="parTrans" cxnId="{3FCA01C2-A5F2-44E8-AC3E-103DDEA158F2}">
      <dgm:prSet/>
      <dgm:spPr/>
      <dgm:t>
        <a:bodyPr/>
        <a:lstStyle/>
        <a:p>
          <a:endParaRPr lang="en-US" sz="2200"/>
        </a:p>
      </dgm:t>
    </dgm:pt>
    <dgm:pt modelId="{CE27A48C-D43B-4E8A-97F0-3FCDFBB7F4A3}" type="sibTrans" cxnId="{3FCA01C2-A5F2-44E8-AC3E-103DDEA158F2}">
      <dgm:prSet/>
      <dgm:spPr/>
      <dgm:t>
        <a:bodyPr/>
        <a:lstStyle/>
        <a:p>
          <a:endParaRPr lang="en-US" sz="2200"/>
        </a:p>
      </dgm:t>
    </dgm:pt>
    <dgm:pt modelId="{698558FA-52A1-409E-91D1-B8C90308415F}">
      <dgm:prSet custT="1"/>
      <dgm:spPr/>
      <dgm:t>
        <a:bodyPr/>
        <a:lstStyle/>
        <a:p>
          <a:pPr rtl="0"/>
          <a:r>
            <a:rPr lang="en-US" sz="2200" dirty="0"/>
            <a:t>Basic of programming</a:t>
          </a:r>
        </a:p>
      </dgm:t>
    </dgm:pt>
    <dgm:pt modelId="{46C4319F-763F-4E55-821C-7F8BB710701E}" type="parTrans" cxnId="{CCF70661-151C-4E41-9DE2-73003FB1C54F}">
      <dgm:prSet/>
      <dgm:spPr/>
      <dgm:t>
        <a:bodyPr/>
        <a:lstStyle/>
        <a:p>
          <a:endParaRPr lang="en-US" sz="2200"/>
        </a:p>
      </dgm:t>
    </dgm:pt>
    <dgm:pt modelId="{CC04E52B-0788-46CE-9C66-586D9096379F}" type="sibTrans" cxnId="{CCF70661-151C-4E41-9DE2-73003FB1C54F}">
      <dgm:prSet/>
      <dgm:spPr/>
      <dgm:t>
        <a:bodyPr/>
        <a:lstStyle/>
        <a:p>
          <a:endParaRPr lang="en-US" sz="2200"/>
        </a:p>
      </dgm:t>
    </dgm:pt>
    <dgm:pt modelId="{31006302-4508-473B-914E-BA2FD7BB2E50}">
      <dgm:prSet custT="1"/>
      <dgm:spPr/>
      <dgm:t>
        <a:bodyPr/>
        <a:lstStyle/>
        <a:p>
          <a:pPr rtl="0"/>
          <a:r>
            <a:rPr lang="en-US" sz="2200" dirty="0"/>
            <a:t>Fundamental of Hardware</a:t>
          </a:r>
        </a:p>
      </dgm:t>
    </dgm:pt>
    <dgm:pt modelId="{5444024F-0301-40D5-B6B5-79F24799D199}" type="parTrans" cxnId="{58217D50-14C9-4385-896C-AD22CE02CBD3}">
      <dgm:prSet/>
      <dgm:spPr/>
      <dgm:t>
        <a:bodyPr/>
        <a:lstStyle/>
        <a:p>
          <a:endParaRPr lang="en-US" sz="2200"/>
        </a:p>
      </dgm:t>
    </dgm:pt>
    <dgm:pt modelId="{1E92750B-8144-4107-8376-D943B2AA6B24}" type="sibTrans" cxnId="{58217D50-14C9-4385-896C-AD22CE02CBD3}">
      <dgm:prSet/>
      <dgm:spPr/>
      <dgm:t>
        <a:bodyPr/>
        <a:lstStyle/>
        <a:p>
          <a:endParaRPr lang="en-US" sz="2200"/>
        </a:p>
      </dgm:t>
    </dgm:pt>
    <dgm:pt modelId="{DB668600-61B0-4BFA-810A-D81E0404EE70}" type="pres">
      <dgm:prSet presAssocID="{FFECDE1D-EFFB-4CBA-BC36-2DEEA7B066EC}" presName="linear" presStyleCnt="0">
        <dgm:presLayoutVars>
          <dgm:dir/>
          <dgm:animLvl val="lvl"/>
          <dgm:resizeHandles val="exact"/>
        </dgm:presLayoutVars>
      </dgm:prSet>
      <dgm:spPr/>
    </dgm:pt>
    <dgm:pt modelId="{7188B90F-EFD9-4504-8257-663C3A8FC04A}" type="pres">
      <dgm:prSet presAssocID="{69D2EDFD-DCAE-4C1B-808B-2B8350E29A54}" presName="parentLin" presStyleCnt="0"/>
      <dgm:spPr/>
    </dgm:pt>
    <dgm:pt modelId="{12664115-400C-4BC6-A233-68DE0C06A240}" type="pres">
      <dgm:prSet presAssocID="{69D2EDFD-DCAE-4C1B-808B-2B8350E29A54}" presName="parentLeftMargin" presStyleLbl="node1" presStyleIdx="0" presStyleCnt="3"/>
      <dgm:spPr/>
    </dgm:pt>
    <dgm:pt modelId="{6350787E-FFBF-4767-ADBD-FD5A6450AE5D}" type="pres">
      <dgm:prSet presAssocID="{69D2EDFD-DCAE-4C1B-808B-2B8350E29A54}" presName="parentText" presStyleLbl="node1" presStyleIdx="0" presStyleCnt="3">
        <dgm:presLayoutVars>
          <dgm:chMax val="0"/>
          <dgm:bulletEnabled val="1"/>
        </dgm:presLayoutVars>
      </dgm:prSet>
      <dgm:spPr/>
    </dgm:pt>
    <dgm:pt modelId="{448B9967-803F-46C0-801A-902DF6A7EFF5}" type="pres">
      <dgm:prSet presAssocID="{69D2EDFD-DCAE-4C1B-808B-2B8350E29A54}" presName="negativeSpace" presStyleCnt="0"/>
      <dgm:spPr/>
    </dgm:pt>
    <dgm:pt modelId="{ECAB08AC-25FD-4239-8C6A-D9776C58C978}" type="pres">
      <dgm:prSet presAssocID="{69D2EDFD-DCAE-4C1B-808B-2B8350E29A54}" presName="childText" presStyleLbl="conFgAcc1" presStyleIdx="0" presStyleCnt="3">
        <dgm:presLayoutVars>
          <dgm:bulletEnabled val="1"/>
        </dgm:presLayoutVars>
      </dgm:prSet>
      <dgm:spPr/>
    </dgm:pt>
    <dgm:pt modelId="{5587E7F4-DD58-4DF4-B1B7-9AA4C25B74B8}" type="pres">
      <dgm:prSet presAssocID="{CE27A48C-D43B-4E8A-97F0-3FCDFBB7F4A3}" presName="spaceBetweenRectangles" presStyleCnt="0"/>
      <dgm:spPr/>
    </dgm:pt>
    <dgm:pt modelId="{1829F13C-B947-4B3E-8E31-9008015BCB93}" type="pres">
      <dgm:prSet presAssocID="{698558FA-52A1-409E-91D1-B8C90308415F}" presName="parentLin" presStyleCnt="0"/>
      <dgm:spPr/>
    </dgm:pt>
    <dgm:pt modelId="{594B7719-8655-4787-A5AC-1227C35D797D}" type="pres">
      <dgm:prSet presAssocID="{698558FA-52A1-409E-91D1-B8C90308415F}" presName="parentLeftMargin" presStyleLbl="node1" presStyleIdx="0" presStyleCnt="3"/>
      <dgm:spPr/>
    </dgm:pt>
    <dgm:pt modelId="{46A0210A-7C46-4498-B7CB-9649A1E93F24}" type="pres">
      <dgm:prSet presAssocID="{698558FA-52A1-409E-91D1-B8C90308415F}" presName="parentText" presStyleLbl="node1" presStyleIdx="1" presStyleCnt="3">
        <dgm:presLayoutVars>
          <dgm:chMax val="0"/>
          <dgm:bulletEnabled val="1"/>
        </dgm:presLayoutVars>
      </dgm:prSet>
      <dgm:spPr/>
    </dgm:pt>
    <dgm:pt modelId="{1411F88F-C2F6-4474-A3C5-9F9ECF71C4FC}" type="pres">
      <dgm:prSet presAssocID="{698558FA-52A1-409E-91D1-B8C90308415F}" presName="negativeSpace" presStyleCnt="0"/>
      <dgm:spPr/>
    </dgm:pt>
    <dgm:pt modelId="{8C10897F-38C6-4671-B371-7151751EA6A9}" type="pres">
      <dgm:prSet presAssocID="{698558FA-52A1-409E-91D1-B8C90308415F}" presName="childText" presStyleLbl="conFgAcc1" presStyleIdx="1" presStyleCnt="3">
        <dgm:presLayoutVars>
          <dgm:bulletEnabled val="1"/>
        </dgm:presLayoutVars>
      </dgm:prSet>
      <dgm:spPr/>
    </dgm:pt>
    <dgm:pt modelId="{8EEE7DC1-1BD5-4F3F-8D77-3DE705471419}" type="pres">
      <dgm:prSet presAssocID="{CC04E52B-0788-46CE-9C66-586D9096379F}" presName="spaceBetweenRectangles" presStyleCnt="0"/>
      <dgm:spPr/>
    </dgm:pt>
    <dgm:pt modelId="{D4F10253-B396-461D-BF7C-535A7DC7C006}" type="pres">
      <dgm:prSet presAssocID="{31006302-4508-473B-914E-BA2FD7BB2E50}" presName="parentLin" presStyleCnt="0"/>
      <dgm:spPr/>
    </dgm:pt>
    <dgm:pt modelId="{8BA25016-A74B-4F25-A61D-08F1CC8BCB8A}" type="pres">
      <dgm:prSet presAssocID="{31006302-4508-473B-914E-BA2FD7BB2E50}" presName="parentLeftMargin" presStyleLbl="node1" presStyleIdx="1" presStyleCnt="3"/>
      <dgm:spPr/>
    </dgm:pt>
    <dgm:pt modelId="{99DDED23-082A-40AC-BFC3-6E26504872B6}" type="pres">
      <dgm:prSet presAssocID="{31006302-4508-473B-914E-BA2FD7BB2E50}" presName="parentText" presStyleLbl="node1" presStyleIdx="2" presStyleCnt="3">
        <dgm:presLayoutVars>
          <dgm:chMax val="0"/>
          <dgm:bulletEnabled val="1"/>
        </dgm:presLayoutVars>
      </dgm:prSet>
      <dgm:spPr/>
    </dgm:pt>
    <dgm:pt modelId="{D38357DB-B42E-4646-9529-34CDFEACD3A3}" type="pres">
      <dgm:prSet presAssocID="{31006302-4508-473B-914E-BA2FD7BB2E50}" presName="negativeSpace" presStyleCnt="0"/>
      <dgm:spPr/>
    </dgm:pt>
    <dgm:pt modelId="{6BD494EB-DF6E-4E07-BA45-CD4E3C5D2E4D}" type="pres">
      <dgm:prSet presAssocID="{31006302-4508-473B-914E-BA2FD7BB2E50}" presName="childText" presStyleLbl="conFgAcc1" presStyleIdx="2" presStyleCnt="3">
        <dgm:presLayoutVars>
          <dgm:bulletEnabled val="1"/>
        </dgm:presLayoutVars>
      </dgm:prSet>
      <dgm:spPr/>
    </dgm:pt>
  </dgm:ptLst>
  <dgm:cxnLst>
    <dgm:cxn modelId="{A3B6121D-791B-4221-A790-787E53D73C2B}" type="presOf" srcId="{698558FA-52A1-409E-91D1-B8C90308415F}" destId="{46A0210A-7C46-4498-B7CB-9649A1E93F24}" srcOrd="1" destOrd="0" presId="urn:microsoft.com/office/officeart/2005/8/layout/list1"/>
    <dgm:cxn modelId="{FB7F6D33-2A4C-48A0-B903-B0BFBD1851C2}" type="presOf" srcId="{31006302-4508-473B-914E-BA2FD7BB2E50}" destId="{99DDED23-082A-40AC-BFC3-6E26504872B6}" srcOrd="1" destOrd="0" presId="urn:microsoft.com/office/officeart/2005/8/layout/list1"/>
    <dgm:cxn modelId="{58217D50-14C9-4385-896C-AD22CE02CBD3}" srcId="{FFECDE1D-EFFB-4CBA-BC36-2DEEA7B066EC}" destId="{31006302-4508-473B-914E-BA2FD7BB2E50}" srcOrd="2" destOrd="0" parTransId="{5444024F-0301-40D5-B6B5-79F24799D199}" sibTransId="{1E92750B-8144-4107-8376-D943B2AA6B24}"/>
    <dgm:cxn modelId="{CCF70661-151C-4E41-9DE2-73003FB1C54F}" srcId="{FFECDE1D-EFFB-4CBA-BC36-2DEEA7B066EC}" destId="{698558FA-52A1-409E-91D1-B8C90308415F}" srcOrd="1" destOrd="0" parTransId="{46C4319F-763F-4E55-821C-7F8BB710701E}" sibTransId="{CC04E52B-0788-46CE-9C66-586D9096379F}"/>
    <dgm:cxn modelId="{6FF9CD81-A96C-48F3-B8E3-2D1082939614}" type="presOf" srcId="{69D2EDFD-DCAE-4C1B-808B-2B8350E29A54}" destId="{6350787E-FFBF-4767-ADBD-FD5A6450AE5D}" srcOrd="1" destOrd="0" presId="urn:microsoft.com/office/officeart/2005/8/layout/list1"/>
    <dgm:cxn modelId="{97DE588B-FE4E-4353-A54D-7EE29A887022}" type="presOf" srcId="{69D2EDFD-DCAE-4C1B-808B-2B8350E29A54}" destId="{12664115-400C-4BC6-A233-68DE0C06A240}" srcOrd="0" destOrd="0" presId="urn:microsoft.com/office/officeart/2005/8/layout/list1"/>
    <dgm:cxn modelId="{D7ABB391-222F-4151-80E1-CB1F8B0AD4F2}" type="presOf" srcId="{FFECDE1D-EFFB-4CBA-BC36-2DEEA7B066EC}" destId="{DB668600-61B0-4BFA-810A-D81E0404EE70}" srcOrd="0" destOrd="0" presId="urn:microsoft.com/office/officeart/2005/8/layout/list1"/>
    <dgm:cxn modelId="{3FCA01C2-A5F2-44E8-AC3E-103DDEA158F2}" srcId="{FFECDE1D-EFFB-4CBA-BC36-2DEEA7B066EC}" destId="{69D2EDFD-DCAE-4C1B-808B-2B8350E29A54}" srcOrd="0" destOrd="0" parTransId="{34D5E95B-83E5-41A3-9643-141ED24A876B}" sibTransId="{CE27A48C-D43B-4E8A-97F0-3FCDFBB7F4A3}"/>
    <dgm:cxn modelId="{37DFBFD4-31AF-494F-9210-9D075C805743}" type="presOf" srcId="{698558FA-52A1-409E-91D1-B8C90308415F}" destId="{594B7719-8655-4787-A5AC-1227C35D797D}" srcOrd="0" destOrd="0" presId="urn:microsoft.com/office/officeart/2005/8/layout/list1"/>
    <dgm:cxn modelId="{EE53C6E9-942A-40A3-9B1C-3AFFD6BEE0F4}" type="presOf" srcId="{31006302-4508-473B-914E-BA2FD7BB2E50}" destId="{8BA25016-A74B-4F25-A61D-08F1CC8BCB8A}" srcOrd="0" destOrd="0" presId="urn:microsoft.com/office/officeart/2005/8/layout/list1"/>
    <dgm:cxn modelId="{C54A13E3-8933-43DC-85E0-76848AD66C2F}" type="presParOf" srcId="{DB668600-61B0-4BFA-810A-D81E0404EE70}" destId="{7188B90F-EFD9-4504-8257-663C3A8FC04A}" srcOrd="0" destOrd="0" presId="urn:microsoft.com/office/officeart/2005/8/layout/list1"/>
    <dgm:cxn modelId="{540B1521-6B58-4532-ADC8-EA9FA12BB702}" type="presParOf" srcId="{7188B90F-EFD9-4504-8257-663C3A8FC04A}" destId="{12664115-400C-4BC6-A233-68DE0C06A240}" srcOrd="0" destOrd="0" presId="urn:microsoft.com/office/officeart/2005/8/layout/list1"/>
    <dgm:cxn modelId="{1A8738C6-C87E-4B0B-98E0-B19E89316742}" type="presParOf" srcId="{7188B90F-EFD9-4504-8257-663C3A8FC04A}" destId="{6350787E-FFBF-4767-ADBD-FD5A6450AE5D}" srcOrd="1" destOrd="0" presId="urn:microsoft.com/office/officeart/2005/8/layout/list1"/>
    <dgm:cxn modelId="{27E83393-6BC8-4649-86B0-09F466C4B941}" type="presParOf" srcId="{DB668600-61B0-4BFA-810A-D81E0404EE70}" destId="{448B9967-803F-46C0-801A-902DF6A7EFF5}" srcOrd="1" destOrd="0" presId="urn:microsoft.com/office/officeart/2005/8/layout/list1"/>
    <dgm:cxn modelId="{F28CA8C7-7D49-4AA7-8E67-6AB22650F3CC}" type="presParOf" srcId="{DB668600-61B0-4BFA-810A-D81E0404EE70}" destId="{ECAB08AC-25FD-4239-8C6A-D9776C58C978}" srcOrd="2" destOrd="0" presId="urn:microsoft.com/office/officeart/2005/8/layout/list1"/>
    <dgm:cxn modelId="{CD1B3C85-1D64-4E9C-B29B-047755748ECE}" type="presParOf" srcId="{DB668600-61B0-4BFA-810A-D81E0404EE70}" destId="{5587E7F4-DD58-4DF4-B1B7-9AA4C25B74B8}" srcOrd="3" destOrd="0" presId="urn:microsoft.com/office/officeart/2005/8/layout/list1"/>
    <dgm:cxn modelId="{110A14AF-3DC3-4F0B-AFAF-593DF92E9596}" type="presParOf" srcId="{DB668600-61B0-4BFA-810A-D81E0404EE70}" destId="{1829F13C-B947-4B3E-8E31-9008015BCB93}" srcOrd="4" destOrd="0" presId="urn:microsoft.com/office/officeart/2005/8/layout/list1"/>
    <dgm:cxn modelId="{14693FC4-29AB-4A4F-9579-79F4E90175B4}" type="presParOf" srcId="{1829F13C-B947-4B3E-8E31-9008015BCB93}" destId="{594B7719-8655-4787-A5AC-1227C35D797D}" srcOrd="0" destOrd="0" presId="urn:microsoft.com/office/officeart/2005/8/layout/list1"/>
    <dgm:cxn modelId="{6FD2F40C-C264-4275-943C-B1191268C78A}" type="presParOf" srcId="{1829F13C-B947-4B3E-8E31-9008015BCB93}" destId="{46A0210A-7C46-4498-B7CB-9649A1E93F24}" srcOrd="1" destOrd="0" presId="urn:microsoft.com/office/officeart/2005/8/layout/list1"/>
    <dgm:cxn modelId="{0B4B5C9C-9462-4C41-8C3E-1A7B5558D951}" type="presParOf" srcId="{DB668600-61B0-4BFA-810A-D81E0404EE70}" destId="{1411F88F-C2F6-4474-A3C5-9F9ECF71C4FC}" srcOrd="5" destOrd="0" presId="urn:microsoft.com/office/officeart/2005/8/layout/list1"/>
    <dgm:cxn modelId="{182E6D61-DB0D-458B-B416-AA7FC80942B9}" type="presParOf" srcId="{DB668600-61B0-4BFA-810A-D81E0404EE70}" destId="{8C10897F-38C6-4671-B371-7151751EA6A9}" srcOrd="6" destOrd="0" presId="urn:microsoft.com/office/officeart/2005/8/layout/list1"/>
    <dgm:cxn modelId="{EB56B916-6D2B-4076-9734-AC25D0F316A7}" type="presParOf" srcId="{DB668600-61B0-4BFA-810A-D81E0404EE70}" destId="{8EEE7DC1-1BD5-4F3F-8D77-3DE705471419}" srcOrd="7" destOrd="0" presId="urn:microsoft.com/office/officeart/2005/8/layout/list1"/>
    <dgm:cxn modelId="{B353C47B-A5B1-41BC-9783-224397EF21FC}" type="presParOf" srcId="{DB668600-61B0-4BFA-810A-D81E0404EE70}" destId="{D4F10253-B396-461D-BF7C-535A7DC7C006}" srcOrd="8" destOrd="0" presId="urn:microsoft.com/office/officeart/2005/8/layout/list1"/>
    <dgm:cxn modelId="{073AA756-18B5-45E0-A278-238DCEA805F6}" type="presParOf" srcId="{D4F10253-B396-461D-BF7C-535A7DC7C006}" destId="{8BA25016-A74B-4F25-A61D-08F1CC8BCB8A}" srcOrd="0" destOrd="0" presId="urn:microsoft.com/office/officeart/2005/8/layout/list1"/>
    <dgm:cxn modelId="{EC5B5987-EB9B-49A1-8AB8-16DB348D9D93}" type="presParOf" srcId="{D4F10253-B396-461D-BF7C-535A7DC7C006}" destId="{99DDED23-082A-40AC-BFC3-6E26504872B6}" srcOrd="1" destOrd="0" presId="urn:microsoft.com/office/officeart/2005/8/layout/list1"/>
    <dgm:cxn modelId="{3727A645-48C3-4214-AB3A-E35A9D0326C5}" type="presParOf" srcId="{DB668600-61B0-4BFA-810A-D81E0404EE70}" destId="{D38357DB-B42E-4646-9529-34CDFEACD3A3}" srcOrd="9" destOrd="0" presId="urn:microsoft.com/office/officeart/2005/8/layout/list1"/>
    <dgm:cxn modelId="{20C8611A-AF2D-44BA-A41A-C3E8B1121BB7}" type="presParOf" srcId="{DB668600-61B0-4BFA-810A-D81E0404EE70}" destId="{6BD494EB-DF6E-4E07-BA45-CD4E3C5D2E4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B08AC-25FD-4239-8C6A-D9776C58C978}">
      <dsp:nvSpPr>
        <dsp:cNvPr id="0" name=""/>
        <dsp:cNvSpPr/>
      </dsp:nvSpPr>
      <dsp:spPr>
        <a:xfrm>
          <a:off x="0" y="307710"/>
          <a:ext cx="7132320" cy="478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50787E-FFBF-4767-ADBD-FD5A6450AE5D}">
      <dsp:nvSpPr>
        <dsp:cNvPr id="0" name=""/>
        <dsp:cNvSpPr/>
      </dsp:nvSpPr>
      <dsp:spPr>
        <a:xfrm>
          <a:off x="356616" y="27270"/>
          <a:ext cx="4992624" cy="56087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09" tIns="0" rIns="188709" bIns="0" numCol="1" spcCol="1270" anchor="ctr" anchorCtr="0">
          <a:noAutofit/>
        </a:bodyPr>
        <a:lstStyle/>
        <a:p>
          <a:pPr marL="0" lvl="0" indent="0" algn="l" defTabSz="977900" rtl="0">
            <a:lnSpc>
              <a:spcPct val="90000"/>
            </a:lnSpc>
            <a:spcBef>
              <a:spcPct val="0"/>
            </a:spcBef>
            <a:spcAft>
              <a:spcPct val="35000"/>
            </a:spcAft>
            <a:buNone/>
          </a:pPr>
          <a:r>
            <a:rPr lang="en-US" sz="2200" kern="1200" dirty="0"/>
            <a:t>History of MICROPROCESSOR</a:t>
          </a:r>
        </a:p>
      </dsp:txBody>
      <dsp:txXfrm>
        <a:off x="383996" y="54650"/>
        <a:ext cx="4937864" cy="506119"/>
      </dsp:txXfrm>
    </dsp:sp>
    <dsp:sp modelId="{8C10897F-38C6-4671-B371-7151751EA6A9}">
      <dsp:nvSpPr>
        <dsp:cNvPr id="0" name=""/>
        <dsp:cNvSpPr/>
      </dsp:nvSpPr>
      <dsp:spPr>
        <a:xfrm>
          <a:off x="0" y="1169550"/>
          <a:ext cx="7132320" cy="478800"/>
        </a:xfrm>
        <a:prstGeom prst="rect">
          <a:avLst/>
        </a:prstGeom>
        <a:solidFill>
          <a:schemeClr val="lt1">
            <a:alpha val="90000"/>
            <a:hueOff val="0"/>
            <a:satOff val="0"/>
            <a:lumOff val="0"/>
            <a:alphaOff val="0"/>
          </a:schemeClr>
        </a:solidFill>
        <a:ln w="25400" cap="flat" cmpd="sng" algn="ctr">
          <a:solidFill>
            <a:schemeClr val="accent5">
              <a:hueOff val="-3379271"/>
              <a:satOff val="-8710"/>
              <a:lumOff val="-5883"/>
              <a:alphaOff val="0"/>
            </a:schemeClr>
          </a:solidFill>
          <a:prstDash val="solid"/>
        </a:ln>
        <a:effectLst/>
      </dsp:spPr>
      <dsp:style>
        <a:lnRef idx="2">
          <a:scrgbClr r="0" g="0" b="0"/>
        </a:lnRef>
        <a:fillRef idx="1">
          <a:scrgbClr r="0" g="0" b="0"/>
        </a:fillRef>
        <a:effectRef idx="0">
          <a:scrgbClr r="0" g="0" b="0"/>
        </a:effectRef>
        <a:fontRef idx="minor"/>
      </dsp:style>
    </dsp:sp>
    <dsp:sp modelId="{46A0210A-7C46-4498-B7CB-9649A1E93F24}">
      <dsp:nvSpPr>
        <dsp:cNvPr id="0" name=""/>
        <dsp:cNvSpPr/>
      </dsp:nvSpPr>
      <dsp:spPr>
        <a:xfrm>
          <a:off x="356616" y="889110"/>
          <a:ext cx="4992624" cy="560879"/>
        </a:xfrm>
        <a:prstGeom prst="roundRect">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09" tIns="0" rIns="188709" bIns="0" numCol="1" spcCol="1270" anchor="ctr" anchorCtr="0">
          <a:noAutofit/>
        </a:bodyPr>
        <a:lstStyle/>
        <a:p>
          <a:pPr marL="0" lvl="0" indent="0" algn="l" defTabSz="977900" rtl="0">
            <a:lnSpc>
              <a:spcPct val="90000"/>
            </a:lnSpc>
            <a:spcBef>
              <a:spcPct val="0"/>
            </a:spcBef>
            <a:spcAft>
              <a:spcPct val="35000"/>
            </a:spcAft>
            <a:buNone/>
          </a:pPr>
          <a:r>
            <a:rPr lang="en-US" sz="2200" kern="1200" dirty="0"/>
            <a:t>Basic of programming</a:t>
          </a:r>
        </a:p>
      </dsp:txBody>
      <dsp:txXfrm>
        <a:off x="383996" y="916490"/>
        <a:ext cx="4937864" cy="506119"/>
      </dsp:txXfrm>
    </dsp:sp>
    <dsp:sp modelId="{6BD494EB-DF6E-4E07-BA45-CD4E3C5D2E4D}">
      <dsp:nvSpPr>
        <dsp:cNvPr id="0" name=""/>
        <dsp:cNvSpPr/>
      </dsp:nvSpPr>
      <dsp:spPr>
        <a:xfrm>
          <a:off x="0" y="2031390"/>
          <a:ext cx="7132320" cy="478800"/>
        </a:xfrm>
        <a:prstGeom prst="rect">
          <a:avLst/>
        </a:prstGeom>
        <a:solidFill>
          <a:schemeClr val="lt1">
            <a:alpha val="90000"/>
            <a:hueOff val="0"/>
            <a:satOff val="0"/>
            <a:lumOff val="0"/>
            <a:alphaOff val="0"/>
          </a:schemeClr>
        </a:solidFill>
        <a:ln w="25400" cap="flat" cmpd="sng" algn="ctr">
          <a:solidFill>
            <a:schemeClr val="accent5">
              <a:hueOff val="-6758543"/>
              <a:satOff val="-17419"/>
              <a:lumOff val="-11765"/>
              <a:alphaOff val="0"/>
            </a:schemeClr>
          </a:solidFill>
          <a:prstDash val="solid"/>
        </a:ln>
        <a:effectLst/>
      </dsp:spPr>
      <dsp:style>
        <a:lnRef idx="2">
          <a:scrgbClr r="0" g="0" b="0"/>
        </a:lnRef>
        <a:fillRef idx="1">
          <a:scrgbClr r="0" g="0" b="0"/>
        </a:fillRef>
        <a:effectRef idx="0">
          <a:scrgbClr r="0" g="0" b="0"/>
        </a:effectRef>
        <a:fontRef idx="minor"/>
      </dsp:style>
    </dsp:sp>
    <dsp:sp modelId="{99DDED23-082A-40AC-BFC3-6E26504872B6}">
      <dsp:nvSpPr>
        <dsp:cNvPr id="0" name=""/>
        <dsp:cNvSpPr/>
      </dsp:nvSpPr>
      <dsp:spPr>
        <a:xfrm>
          <a:off x="356616" y="1750950"/>
          <a:ext cx="4992624" cy="560879"/>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09" tIns="0" rIns="188709" bIns="0" numCol="1" spcCol="1270" anchor="ctr" anchorCtr="0">
          <a:noAutofit/>
        </a:bodyPr>
        <a:lstStyle/>
        <a:p>
          <a:pPr marL="0" lvl="0" indent="0" algn="l" defTabSz="977900" rtl="0">
            <a:lnSpc>
              <a:spcPct val="90000"/>
            </a:lnSpc>
            <a:spcBef>
              <a:spcPct val="0"/>
            </a:spcBef>
            <a:spcAft>
              <a:spcPct val="35000"/>
            </a:spcAft>
            <a:buNone/>
          </a:pPr>
          <a:r>
            <a:rPr lang="en-US" sz="2200" kern="1200" dirty="0"/>
            <a:t>Fundamental of Hardware</a:t>
          </a:r>
        </a:p>
      </dsp:txBody>
      <dsp:txXfrm>
        <a:off x="383996" y="1778330"/>
        <a:ext cx="4937864" cy="5061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4AAC8D8-3D96-4946-A391-37BC9D7EF5A3}" type="datetimeFigureOut">
              <a:rPr lang="en-US"/>
              <a:pPr>
                <a:defRPr/>
              </a:pPr>
              <a:t>6/19/24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cs typeface="Arial" pitchFamily="34" charset="0"/>
              </a:defRPr>
            </a:lvl1pPr>
          </a:lstStyle>
          <a:p>
            <a:pPr>
              <a:defRPr/>
            </a:pPr>
            <a:fld id="{5533F097-78E4-4CF3-A519-6875B378259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4D21C56-38A8-47BA-B75B-3C80862E38EB}" type="datetimeFigureOut">
              <a:rPr lang="en-US"/>
              <a:pPr>
                <a:defRPr/>
              </a:pPr>
              <a:t>6/19/24</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cs typeface="Arial" pitchFamily="34" charset="0"/>
              </a:defRPr>
            </a:lvl1pPr>
          </a:lstStyle>
          <a:p>
            <a:pPr>
              <a:defRPr/>
            </a:pPr>
            <a:fld id="{C13357C7-50A6-478D-8615-064D3455A4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ln>
            <a:miter lim="800000"/>
            <a:headEnd/>
            <a:tailEnd/>
          </a:ln>
        </p:spPr>
        <p:txBody>
          <a:bodyPr/>
          <a:lstStyle/>
          <a:p>
            <a:fld id="{2C9A6C2D-5526-4610-BAC2-D65BD65BECEA}" type="slidenum">
              <a:rPr lang="en-US" altLang="en-US">
                <a:cs typeface="Arial" charset="0"/>
              </a:rPr>
              <a:pPr/>
              <a:t>1</a:t>
            </a:fld>
            <a:endParaRPr lang="en-US" alt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12535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685800" y="685800"/>
            <a:ext cx="5486400" cy="3429000"/>
          </a:xfrm>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8308" name="Slide Number Placeholder 3"/>
          <p:cNvSpPr>
            <a:spLocks noGrp="1"/>
          </p:cNvSpPr>
          <p:nvPr>
            <p:ph type="sldNum" sz="quarter" idx="5"/>
          </p:nvPr>
        </p:nvSpPr>
        <p:spPr bwMode="auto">
          <a:noFill/>
          <a:ln>
            <a:miter lim="800000"/>
            <a:headEnd/>
            <a:tailEnd/>
          </a:ln>
        </p:spPr>
        <p:txBody>
          <a:bodyPr/>
          <a:lstStyle/>
          <a:p>
            <a:fld id="{66246F01-A3CD-49AF-8C92-C05AA232653A}"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13357C7-50A6-478D-8615-064D3455A479}" type="slidenum">
              <a:rPr lang="en-US" altLang="en-US" smtClean="0"/>
              <a:pPr>
                <a:defRPr/>
              </a:pPr>
              <a:t>45</a:t>
            </a:fld>
            <a:endParaRPr lang="en-US" altLang="en-US"/>
          </a:p>
        </p:txBody>
      </p:sp>
    </p:spTree>
    <p:extLst>
      <p:ext uri="{BB962C8B-B14F-4D97-AF65-F5344CB8AC3E}">
        <p14:creationId xmlns:p14="http://schemas.microsoft.com/office/powerpoint/2010/main" val="1857800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130432"/>
            <a:ext cx="9326880" cy="1470025"/>
          </a:xfrm>
        </p:spPr>
        <p:txBody>
          <a:bodyPr/>
          <a:lstStyle/>
          <a:p>
            <a:r>
              <a:rPr lang="en-US"/>
              <a:t>Click to edit Master title style</a:t>
            </a:r>
          </a:p>
        </p:txBody>
      </p:sp>
      <p:sp>
        <p:nvSpPr>
          <p:cNvPr id="3" name="Subtitle 2"/>
          <p:cNvSpPr>
            <a:spLocks noGrp="1"/>
          </p:cNvSpPr>
          <p:nvPr>
            <p:ph type="subTitle" idx="1"/>
          </p:nvPr>
        </p:nvSpPr>
        <p:spPr>
          <a:xfrm>
            <a:off x="1645920" y="3886200"/>
            <a:ext cx="76809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1A1A390-86F3-44F0-94E7-80BC38BD3F8C}" type="datetime1">
              <a:rPr lang="en-US" smtClean="0"/>
              <a:pPr>
                <a:defRPr/>
              </a:pPr>
              <a:t>6/19/24</a:t>
            </a:fld>
            <a:endParaRPr lang="en-US"/>
          </a:p>
        </p:txBody>
      </p:sp>
      <p:sp>
        <p:nvSpPr>
          <p:cNvPr id="6" name="Slide Number Placeholder 5"/>
          <p:cNvSpPr>
            <a:spLocks noGrp="1"/>
          </p:cNvSpPr>
          <p:nvPr>
            <p:ph type="sldNum" sz="quarter" idx="12"/>
          </p:nvPr>
        </p:nvSpPr>
        <p:spPr/>
        <p:txBody>
          <a:bodyPr/>
          <a:lstStyle>
            <a:lvl1pPr>
              <a:defRPr/>
            </a:lvl1pPr>
          </a:lstStyle>
          <a:p>
            <a:pPr>
              <a:defRPr/>
            </a:pPr>
            <a:fld id="{34A035DC-E20B-4608-A6C5-DC9184508728}"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944D18-5E90-4089-B85B-88B6A5D68971}" type="datetime1">
              <a:rPr lang="en-US" smtClean="0"/>
              <a:pPr>
                <a:defRPr/>
              </a:pPr>
              <a:t>6/19/24</a:t>
            </a:fld>
            <a:endParaRPr lang="en-US"/>
          </a:p>
        </p:txBody>
      </p:sp>
      <p:sp>
        <p:nvSpPr>
          <p:cNvPr id="6" name="Slide Number Placeholder 5"/>
          <p:cNvSpPr>
            <a:spLocks noGrp="1"/>
          </p:cNvSpPr>
          <p:nvPr>
            <p:ph type="sldNum" sz="quarter" idx="12"/>
          </p:nvPr>
        </p:nvSpPr>
        <p:spPr/>
        <p:txBody>
          <a:bodyPr/>
          <a:lstStyle>
            <a:lvl1pPr>
              <a:defRPr/>
            </a:lvl1pPr>
          </a:lstStyle>
          <a:p>
            <a:pPr>
              <a:defRPr/>
            </a:pPr>
            <a:fld id="{C384DD34-7B36-4953-A9D4-CCC98FB6DDD1}"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45"/>
            <a:ext cx="24688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74645"/>
            <a:ext cx="722376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44A18D-A216-4D07-85D7-A53A83E6D54E}" type="datetime1">
              <a:rPr lang="en-US" smtClean="0"/>
              <a:pPr>
                <a:defRPr/>
              </a:pPr>
              <a:t>6/19/24</a:t>
            </a:fld>
            <a:endParaRPr lang="en-US"/>
          </a:p>
        </p:txBody>
      </p:sp>
      <p:sp>
        <p:nvSpPr>
          <p:cNvPr id="6" name="Slide Number Placeholder 5"/>
          <p:cNvSpPr>
            <a:spLocks noGrp="1"/>
          </p:cNvSpPr>
          <p:nvPr>
            <p:ph type="sldNum" sz="quarter" idx="12"/>
          </p:nvPr>
        </p:nvSpPr>
        <p:spPr/>
        <p:txBody>
          <a:bodyPr/>
          <a:lstStyle>
            <a:lvl1pPr>
              <a:defRPr/>
            </a:lvl1pPr>
          </a:lstStyle>
          <a:p>
            <a:pPr>
              <a:defRPr/>
            </a:pPr>
            <a:fld id="{69098402-1B41-4AAC-B45B-709BDF29A31E}"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2CB0DE9-44EE-463C-8FE1-0478189F04DE}" type="datetime1">
              <a:rPr lang="en-US" smtClean="0"/>
              <a:pPr>
                <a:defRPr/>
              </a:pPr>
              <a:t>6/19/24</a:t>
            </a:fld>
            <a:endParaRPr lang="en-US"/>
          </a:p>
        </p:txBody>
      </p:sp>
      <p:sp>
        <p:nvSpPr>
          <p:cNvPr id="6" name="Slide Number Placeholder 5"/>
          <p:cNvSpPr>
            <a:spLocks noGrp="1"/>
          </p:cNvSpPr>
          <p:nvPr>
            <p:ph type="sldNum" sz="quarter" idx="12"/>
          </p:nvPr>
        </p:nvSpPr>
        <p:spPr/>
        <p:txBody>
          <a:bodyPr/>
          <a:lstStyle>
            <a:lvl1pPr>
              <a:defRPr/>
            </a:lvl1pPr>
          </a:lstStyle>
          <a:p>
            <a:pPr>
              <a:defRPr/>
            </a:pPr>
            <a:fld id="{A5D7C281-8EDD-4612-9A1F-5AA39DFF69A1}"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406907"/>
            <a:ext cx="932688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3A776C7-87EE-4B4F-981C-B62F8426C896}" type="datetime1">
              <a:rPr lang="en-US" smtClean="0"/>
              <a:pPr>
                <a:defRPr/>
              </a:pPr>
              <a:t>6/19/24</a:t>
            </a:fld>
            <a:endParaRPr lang="en-US"/>
          </a:p>
        </p:txBody>
      </p:sp>
      <p:sp>
        <p:nvSpPr>
          <p:cNvPr id="6" name="Slide Number Placeholder 5"/>
          <p:cNvSpPr>
            <a:spLocks noGrp="1"/>
          </p:cNvSpPr>
          <p:nvPr>
            <p:ph type="sldNum" sz="quarter" idx="12"/>
          </p:nvPr>
        </p:nvSpPr>
        <p:spPr/>
        <p:txBody>
          <a:bodyPr/>
          <a:lstStyle>
            <a:lvl1pPr>
              <a:defRPr/>
            </a:lvl1pPr>
          </a:lstStyle>
          <a:p>
            <a:pPr>
              <a:defRPr/>
            </a:pPr>
            <a:fld id="{A86F3640-2632-46B8-96DA-233AEE81C9EC}"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600206"/>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600206"/>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190E384-4A59-4457-B5BC-5D4D6776D9CE}" type="datetime1">
              <a:rPr lang="en-US" smtClean="0"/>
              <a:pPr>
                <a:defRPr/>
              </a:pPr>
              <a:t>6/19/24</a:t>
            </a:fld>
            <a:endParaRPr lang="en-US"/>
          </a:p>
        </p:txBody>
      </p:sp>
      <p:sp>
        <p:nvSpPr>
          <p:cNvPr id="7" name="Slide Number Placeholder 5"/>
          <p:cNvSpPr>
            <a:spLocks noGrp="1"/>
          </p:cNvSpPr>
          <p:nvPr>
            <p:ph type="sldNum" sz="quarter" idx="12"/>
          </p:nvPr>
        </p:nvSpPr>
        <p:spPr/>
        <p:txBody>
          <a:bodyPr/>
          <a:lstStyle>
            <a:lvl1pPr>
              <a:defRPr/>
            </a:lvl1pPr>
          </a:lstStyle>
          <a:p>
            <a:pPr>
              <a:defRPr/>
            </a:pPr>
            <a:fld id="{68E81F6E-488D-40FB-97F6-ED5579E34D58}"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535113"/>
            <a:ext cx="48482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535113"/>
            <a:ext cx="48501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74032"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648C53-27D1-4355-B9D4-8F06BC660461}" type="datetime1">
              <a:rPr lang="en-US" smtClean="0"/>
              <a:pPr>
                <a:defRPr/>
              </a:pPr>
              <a:t>6/19/24</a:t>
            </a:fld>
            <a:endParaRPr lang="en-US"/>
          </a:p>
        </p:txBody>
      </p:sp>
      <p:sp>
        <p:nvSpPr>
          <p:cNvPr id="9" name="Slide Number Placeholder 5"/>
          <p:cNvSpPr>
            <a:spLocks noGrp="1"/>
          </p:cNvSpPr>
          <p:nvPr>
            <p:ph type="sldNum" sz="quarter" idx="12"/>
          </p:nvPr>
        </p:nvSpPr>
        <p:spPr/>
        <p:txBody>
          <a:bodyPr/>
          <a:lstStyle>
            <a:lvl1pPr>
              <a:defRPr/>
            </a:lvl1pPr>
          </a:lstStyle>
          <a:p>
            <a:pPr>
              <a:defRPr/>
            </a:pPr>
            <a:fld id="{7A6F042C-2BE0-41C7-A573-5F605EEE75F8}"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2576E9E-B5AA-4DA0-92EC-BD6CCCAD248D}" type="datetime1">
              <a:rPr lang="en-US" smtClean="0"/>
              <a:pPr>
                <a:defRPr/>
              </a:pPr>
              <a:t>6/19/24</a:t>
            </a:fld>
            <a:endParaRPr lang="en-US"/>
          </a:p>
        </p:txBody>
      </p:sp>
      <p:sp>
        <p:nvSpPr>
          <p:cNvPr id="5" name="Slide Number Placeholder 5"/>
          <p:cNvSpPr>
            <a:spLocks noGrp="1"/>
          </p:cNvSpPr>
          <p:nvPr>
            <p:ph type="sldNum" sz="quarter" idx="12"/>
          </p:nvPr>
        </p:nvSpPr>
        <p:spPr/>
        <p:txBody>
          <a:bodyPr/>
          <a:lstStyle>
            <a:lvl1pPr>
              <a:defRPr/>
            </a:lvl1pPr>
          </a:lstStyle>
          <a:p>
            <a:pPr>
              <a:defRPr/>
            </a:pPr>
            <a:fld id="{59F7F4C3-8F6A-46B1-9E74-AB7968BE4397}"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D086C9-1C26-4C61-B91A-4ABADC215E67}" type="datetime1">
              <a:rPr lang="en-US" smtClean="0"/>
              <a:pPr>
                <a:defRPr/>
              </a:pPr>
              <a:t>6/19/24</a:t>
            </a:fld>
            <a:endParaRPr lang="en-US"/>
          </a:p>
        </p:txBody>
      </p:sp>
      <p:sp>
        <p:nvSpPr>
          <p:cNvPr id="4" name="Slide Number Placeholder 5"/>
          <p:cNvSpPr>
            <a:spLocks noGrp="1"/>
          </p:cNvSpPr>
          <p:nvPr>
            <p:ph type="sldNum" sz="quarter" idx="12"/>
          </p:nvPr>
        </p:nvSpPr>
        <p:spPr/>
        <p:txBody>
          <a:bodyPr/>
          <a:lstStyle>
            <a:lvl1pPr>
              <a:defRPr/>
            </a:lvl1pPr>
          </a:lstStyle>
          <a:p>
            <a:pPr>
              <a:defRPr/>
            </a:pPr>
            <a:fld id="{F3F46E64-8DF3-4A3C-95F2-EB32C08CC31E}"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2" y="273050"/>
            <a:ext cx="360997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90060" y="273057"/>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2" y="1435103"/>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7D66E4F-8E2F-4540-BC1B-128035B87908}" type="datetime1">
              <a:rPr lang="en-US" smtClean="0"/>
              <a:pPr>
                <a:defRPr/>
              </a:pPr>
              <a:t>6/19/24</a:t>
            </a:fld>
            <a:endParaRPr lang="en-US"/>
          </a:p>
        </p:txBody>
      </p:sp>
      <p:sp>
        <p:nvSpPr>
          <p:cNvPr id="7" name="Slide Number Placeholder 5"/>
          <p:cNvSpPr>
            <a:spLocks noGrp="1"/>
          </p:cNvSpPr>
          <p:nvPr>
            <p:ph type="sldNum" sz="quarter" idx="12"/>
          </p:nvPr>
        </p:nvSpPr>
        <p:spPr/>
        <p:txBody>
          <a:bodyPr/>
          <a:lstStyle>
            <a:lvl1pPr>
              <a:defRPr/>
            </a:lvl1pPr>
          </a:lstStyle>
          <a:p>
            <a:pPr>
              <a:defRPr/>
            </a:pPr>
            <a:fld id="{D6444792-109D-409F-B83F-F1F91D7E3D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50746" y="612775"/>
            <a:ext cx="658368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7198C96-28D0-4672-9F7A-4E76FF52A7F8}" type="datetime1">
              <a:rPr lang="en-US" smtClean="0"/>
              <a:pPr>
                <a:defRPr/>
              </a:pPr>
              <a:t>6/19/24</a:t>
            </a:fld>
            <a:endParaRPr lang="en-US"/>
          </a:p>
        </p:txBody>
      </p:sp>
      <p:sp>
        <p:nvSpPr>
          <p:cNvPr id="7" name="Slide Number Placeholder 5"/>
          <p:cNvSpPr>
            <a:spLocks noGrp="1"/>
          </p:cNvSpPr>
          <p:nvPr>
            <p:ph type="sldNum" sz="quarter" idx="12"/>
          </p:nvPr>
        </p:nvSpPr>
        <p:spPr/>
        <p:txBody>
          <a:bodyPr/>
          <a:lstStyle>
            <a:lvl1pPr>
              <a:defRPr/>
            </a:lvl1pPr>
          </a:lstStyle>
          <a:p>
            <a:pPr>
              <a:defRPr/>
            </a:pPr>
            <a:fld id="{5B91B8D2-CE91-4701-A102-AA0EFB2F4979}"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8640" y="274638"/>
            <a:ext cx="987552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548640" y="1600206"/>
            <a:ext cx="987552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48640" y="6356357"/>
            <a:ext cx="256032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cs typeface="+mn-cs"/>
              </a:defRPr>
            </a:lvl1pPr>
          </a:lstStyle>
          <a:p>
            <a:pPr>
              <a:defRPr/>
            </a:pPr>
            <a:fld id="{3793A326-409F-4F4D-9FB5-E701F970587A}" type="datetime1">
              <a:rPr lang="en-US" smtClean="0"/>
              <a:pPr>
                <a:defRPr/>
              </a:pPr>
              <a:t>6/19/24</a:t>
            </a:fld>
            <a:endParaRPr lang="en-US"/>
          </a:p>
        </p:txBody>
      </p:sp>
      <p:sp>
        <p:nvSpPr>
          <p:cNvPr id="6" name="Slide Number Placeholder 5"/>
          <p:cNvSpPr>
            <a:spLocks noGrp="1"/>
          </p:cNvSpPr>
          <p:nvPr>
            <p:ph type="sldNum" sz="quarter" idx="4"/>
          </p:nvPr>
        </p:nvSpPr>
        <p:spPr>
          <a:xfrm>
            <a:off x="7863840" y="6356357"/>
            <a:ext cx="256032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itchFamily="34" charset="0"/>
                <a:cs typeface="Arial" pitchFamily="34" charset="0"/>
              </a:defRPr>
            </a:lvl1pPr>
          </a:lstStyle>
          <a:p>
            <a:pPr>
              <a:defRPr/>
            </a:pPr>
            <a:fld id="{9925B7BA-F559-4E2F-BC96-A7D1032D475F}" type="slidenum">
              <a:rPr lang="en-US" altLang="en-US"/>
              <a:pPr>
                <a:defRPr/>
              </a:pPr>
              <a:t>‹#›</a:t>
            </a:fld>
            <a:endParaRPr lang="en-US" altLang="en-US"/>
          </a:p>
        </p:txBody>
      </p:sp>
      <p:pic>
        <p:nvPicPr>
          <p:cNvPr id="3" name="Picture 2" descr="A close-up of a logo&#10;&#10;Description automatically generated">
            <a:extLst>
              <a:ext uri="{FF2B5EF4-FFF2-40B4-BE49-F238E27FC236}">
                <a16:creationId xmlns:a16="http://schemas.microsoft.com/office/drawing/2014/main" id="{1B1A7A91-4A68-D882-888D-AA920AB81E6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0.wmf"/><Relationship Id="rId18" Type="http://schemas.openxmlformats.org/officeDocument/2006/relationships/oleObject" Target="../embeddings/oleObject8.bin"/><Relationship Id="rId3" Type="http://schemas.openxmlformats.org/officeDocument/2006/relationships/image" Target="../media/image14.jpeg"/><Relationship Id="rId21" Type="http://schemas.openxmlformats.org/officeDocument/2006/relationships/image" Target="../media/image24.wmf"/><Relationship Id="rId7" Type="http://schemas.openxmlformats.org/officeDocument/2006/relationships/image" Target="../media/image17.wmf"/><Relationship Id="rId12" Type="http://schemas.openxmlformats.org/officeDocument/2006/relationships/oleObject" Target="../embeddings/oleObject5.bin"/><Relationship Id="rId17" Type="http://schemas.openxmlformats.org/officeDocument/2006/relationships/image" Target="../media/image22.wmf"/><Relationship Id="rId2" Type="http://schemas.openxmlformats.org/officeDocument/2006/relationships/image" Target="../media/image15.png"/><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4.bin"/><Relationship Id="rId19" Type="http://schemas.openxmlformats.org/officeDocument/2006/relationships/image" Target="../media/image23.wmf"/><Relationship Id="rId4" Type="http://schemas.openxmlformats.org/officeDocument/2006/relationships/oleObject" Target="../embeddings/oleObject1.bin"/><Relationship Id="rId9" Type="http://schemas.openxmlformats.org/officeDocument/2006/relationships/image" Target="../media/image18.wmf"/><Relationship Id="rId1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28.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27.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2024" y="0"/>
            <a:ext cx="8870776"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eaLnBrk="1" hangingPunct="1"/>
            <a:r>
              <a:rPr lang="en-US" sz="2520" dirty="0"/>
              <a:t>Noida Institute of Engineering and Technology, Greater Noida</a:t>
            </a:r>
          </a:p>
        </p:txBody>
      </p:sp>
      <p:sp>
        <p:nvSpPr>
          <p:cNvPr id="6" name="Subtitle 2"/>
          <p:cNvSpPr txBox="1">
            <a:spLocks/>
          </p:cNvSpPr>
          <p:nvPr/>
        </p:nvSpPr>
        <p:spPr>
          <a:xfrm>
            <a:off x="6035040" y="3962400"/>
            <a:ext cx="4572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400" b="1" dirty="0">
                <a:solidFill>
                  <a:schemeClr val="tx1"/>
                </a:solidFill>
              </a:rPr>
              <a:t>Dr. Zatin Gupta</a:t>
            </a:r>
          </a:p>
          <a:p>
            <a:pPr algn="ctr">
              <a:spcBef>
                <a:spcPct val="20000"/>
              </a:spcBef>
              <a:defRPr/>
            </a:pPr>
            <a:r>
              <a:rPr lang="en-US" sz="2400" b="1" dirty="0">
                <a:solidFill>
                  <a:schemeClr val="tx1"/>
                </a:solidFill>
              </a:rPr>
              <a:t>Associate Professor</a:t>
            </a:r>
          </a:p>
        </p:txBody>
      </p:sp>
      <p:pic>
        <p:nvPicPr>
          <p:cNvPr id="2054" name="Picture 3" descr="C:\Users\Manks\Downloads\128_calendar-schedule-credit-mortgage-date-512.png"/>
          <p:cNvPicPr>
            <a:picLocks noChangeAspect="1" noChangeArrowheads="1"/>
          </p:cNvPicPr>
          <p:nvPr/>
        </p:nvPicPr>
        <p:blipFill>
          <a:blip r:embed="rId3"/>
          <a:srcRect/>
          <a:stretch>
            <a:fillRect/>
          </a:stretch>
        </p:blipFill>
        <p:spPr bwMode="auto">
          <a:xfrm>
            <a:off x="457200" y="5943600"/>
            <a:ext cx="640080" cy="533400"/>
          </a:xfrm>
          <a:prstGeom prst="rect">
            <a:avLst/>
          </a:prstGeom>
          <a:noFill/>
          <a:ln w="9525">
            <a:noFill/>
            <a:miter lim="800000"/>
            <a:headEnd/>
            <a:tailEnd/>
          </a:ln>
        </p:spPr>
      </p:pic>
      <p:sp>
        <p:nvSpPr>
          <p:cNvPr id="9" name="Date Placeholder 8"/>
          <p:cNvSpPr>
            <a:spLocks noGrp="1"/>
          </p:cNvSpPr>
          <p:nvPr>
            <p:ph type="dt" sz="quarter" idx="10"/>
          </p:nvPr>
        </p:nvSpPr>
        <p:spPr>
          <a:xfrm>
            <a:off x="457200" y="6492882"/>
            <a:ext cx="2560320" cy="365125"/>
          </a:xfrm>
        </p:spPr>
        <p:txBody>
          <a:bodyPr/>
          <a:lstStyle/>
          <a:p>
            <a:pPr>
              <a:defRPr/>
            </a:pPr>
            <a:fld id="{6D830C5B-4791-4410-867E-851E12F64E81}" type="datetime1">
              <a:rPr lang="en-US" smtClean="0"/>
              <a:pPr>
                <a:defRPr/>
              </a:pPr>
              <a:t>6/19/24</a:t>
            </a:fld>
            <a:endParaRPr lang="en-US" dirty="0"/>
          </a:p>
        </p:txBody>
      </p:sp>
      <p:sp>
        <p:nvSpPr>
          <p:cNvPr id="2056" name="Slide Number Placeholder 9"/>
          <p:cNvSpPr>
            <a:spLocks noGrp="1"/>
          </p:cNvSpPr>
          <p:nvPr>
            <p:ph type="sldNum" sz="quarter" idx="12"/>
          </p:nvPr>
        </p:nvSpPr>
        <p:spPr bwMode="auto">
          <a:noFill/>
          <a:ln>
            <a:miter lim="800000"/>
            <a:headEnd/>
            <a:tailEnd/>
          </a:ln>
        </p:spPr>
        <p:txBody>
          <a:bodyPr/>
          <a:lstStyle/>
          <a:p>
            <a:fld id="{CFE2AF16-B5D8-4549-9BD7-15CD210D4BDC}" type="slidenum">
              <a:rPr lang="en-US" altLang="en-US">
                <a:cs typeface="Arial" charset="0"/>
              </a:rPr>
              <a:pPr/>
              <a:t>1</a:t>
            </a:fld>
            <a:endParaRPr lang="en-US" altLang="en-US">
              <a:cs typeface="Arial" charset="0"/>
            </a:endParaRPr>
          </a:p>
        </p:txBody>
      </p:sp>
      <p:pic>
        <p:nvPicPr>
          <p:cNvPr id="2057" name="Picture 4" descr="C:\Users\Manks\Downloads\speak.png"/>
          <p:cNvPicPr>
            <a:picLocks noChangeAspect="1" noChangeArrowheads="1"/>
          </p:cNvPicPr>
          <p:nvPr/>
        </p:nvPicPr>
        <p:blipFill>
          <a:blip r:embed="rId4"/>
          <a:srcRect/>
          <a:stretch>
            <a:fillRect/>
          </a:stretch>
        </p:blipFill>
        <p:spPr bwMode="auto">
          <a:xfrm>
            <a:off x="7315200" y="2590800"/>
            <a:ext cx="1828800" cy="1524000"/>
          </a:xfrm>
          <a:prstGeom prst="rect">
            <a:avLst/>
          </a:prstGeom>
          <a:noFill/>
          <a:ln w="9525">
            <a:noFill/>
            <a:miter lim="800000"/>
            <a:headEnd/>
            <a:tailEnd/>
          </a:ln>
        </p:spPr>
      </p:pic>
      <p:sp>
        <p:nvSpPr>
          <p:cNvPr id="17" name="Subtitle 2"/>
          <p:cNvSpPr txBox="1">
            <a:spLocks/>
          </p:cNvSpPr>
          <p:nvPr/>
        </p:nvSpPr>
        <p:spPr bwMode="auto">
          <a:xfrm>
            <a:off x="2971800" y="914400"/>
            <a:ext cx="6400800" cy="1752600"/>
          </a:xfrm>
          <a:prstGeom prst="rect">
            <a:avLst/>
          </a:prstGeom>
          <a:ln w="25400" cap="flat" cmpd="sng" algn="ctr">
            <a:solidFill>
              <a:schemeClr val="accent5"/>
            </a:solidFill>
            <a:prstDash val="solid"/>
            <a:miter lim="800000"/>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normAutofit/>
          </a:bodyPr>
          <a:lstStyle/>
          <a:p>
            <a:pPr lvl="0" algn="ctr" eaLnBrk="1" fontAlgn="auto" hangingPunct="1">
              <a:spcBef>
                <a:spcPct val="20000"/>
              </a:spcBef>
              <a:spcAft>
                <a:spcPts val="0"/>
              </a:spcAft>
              <a:defRPr/>
            </a:pPr>
            <a:r>
              <a:rPr lang="en-US" sz="2400" b="1" dirty="0"/>
              <a:t>ARM ARCHITECTURE FOR IoT</a:t>
            </a:r>
            <a:endParaRPr kumimoji="0" lang="en-US" sz="2400" b="0" i="0" u="none" strike="noStrike" kern="1200" cap="none" spc="0" normalizeH="0" baseline="0" noProof="0" dirty="0">
              <a:ln>
                <a:noFill/>
              </a:ln>
              <a:solidFill>
                <a:schemeClr val="tx1"/>
              </a:solidFill>
              <a:effectLst/>
              <a:uLnTx/>
              <a:uFillTx/>
            </a:endParaRPr>
          </a:p>
        </p:txBody>
      </p:sp>
      <p:sp>
        <p:nvSpPr>
          <p:cNvPr id="18" name="Subtitle 2"/>
          <p:cNvSpPr txBox="1">
            <a:spLocks/>
          </p:cNvSpPr>
          <p:nvPr/>
        </p:nvSpPr>
        <p:spPr>
          <a:xfrm>
            <a:off x="1166813"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defRPr/>
            </a:pPr>
            <a:r>
              <a:rPr lang="en-US" sz="2500" dirty="0">
                <a:solidFill>
                  <a:schemeClr val="tx1"/>
                </a:solidFill>
              </a:rPr>
              <a:t>UNIT-I</a:t>
            </a:r>
          </a:p>
        </p:txBody>
      </p:sp>
      <p:sp>
        <p:nvSpPr>
          <p:cNvPr id="19" name="Subtitle 2"/>
          <p:cNvSpPr txBox="1">
            <a:spLocks/>
          </p:cNvSpPr>
          <p:nvPr/>
        </p:nvSpPr>
        <p:spPr>
          <a:xfrm>
            <a:off x="1119188"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eaLnBrk="1" fontAlgn="auto" hangingPunct="1">
              <a:spcBef>
                <a:spcPct val="20000"/>
              </a:spcBef>
              <a:spcAft>
                <a:spcPts val="0"/>
              </a:spcAft>
              <a:defRPr/>
            </a:pPr>
            <a:r>
              <a:rPr lang="en-US" b="1" dirty="0"/>
              <a:t>EMBEDDED CONCEPTS</a:t>
            </a:r>
            <a:endParaRPr lang="en-US" sz="2400" dirty="0">
              <a:solidFill>
                <a:schemeClr val="tx1"/>
              </a:solidFill>
            </a:endParaRPr>
          </a:p>
        </p:txBody>
      </p:sp>
      <p:sp>
        <p:nvSpPr>
          <p:cNvPr id="20" name="Subtitle 2"/>
          <p:cNvSpPr txBox="1">
            <a:spLocks/>
          </p:cNvSpPr>
          <p:nvPr/>
        </p:nvSpPr>
        <p:spPr>
          <a:xfrm>
            <a:off x="1095375"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defRPr/>
            </a:pPr>
            <a:r>
              <a:rPr lang="en-US" sz="2000" dirty="0">
                <a:solidFill>
                  <a:schemeClr val="tx1"/>
                </a:solidFill>
              </a:rPr>
              <a:t>B. Tech Fifth Semester</a:t>
            </a:r>
          </a:p>
          <a:p>
            <a:pPr algn="ctr" fontAlgn="auto">
              <a:spcBef>
                <a:spcPct val="20000"/>
              </a:spcBef>
              <a:spcAft>
                <a:spcPts val="0"/>
              </a:spcAft>
              <a:defRPr/>
            </a:pPr>
            <a:r>
              <a:rPr lang="en-US" sz="2000" dirty="0">
                <a:solidFill>
                  <a:schemeClr val="tx1"/>
                </a:solidFill>
              </a:rPr>
              <a:t>(Internet On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wipe(down)">
                                      <p:cBhvr>
                                        <p:cTn id="7" dur="500"/>
                                        <p:tgtEl>
                                          <p:spTgt spid="1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bg/>
                                          </p:spTgt>
                                        </p:tgtEl>
                                        <p:attrNameLst>
                                          <p:attrName>style.visibility</p:attrName>
                                        </p:attrNameLst>
                                      </p:cBhvr>
                                      <p:to>
                                        <p:strVal val="visible"/>
                                      </p:to>
                                    </p:set>
                                    <p:animEffect transition="in" filter="wipe(down)">
                                      <p:cBhvr>
                                        <p:cTn id="12" dur="500"/>
                                        <p:tgtEl>
                                          <p:spTgt spid="18">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bg/>
                                          </p:spTgt>
                                        </p:tgtEl>
                                        <p:attrNameLst>
                                          <p:attrName>style.visibility</p:attrName>
                                        </p:attrNameLst>
                                      </p:cBhvr>
                                      <p:to>
                                        <p:strVal val="visible"/>
                                      </p:to>
                                    </p:set>
                                    <p:animEffect transition="in" filter="wipe(down)">
                                      <p:cBhvr>
                                        <p:cTn id="22" dur="500"/>
                                        <p:tgtEl>
                                          <p:spTgt spid="19">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down)">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P spid="18" grpId="0" build="p" animBg="1"/>
      <p:bldP spid="19"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313693-7838-4DE4-A73F-1724CB218F24}" type="datetime1">
              <a:rPr lang="en-US" smtClean="0"/>
              <a:t>6/19/24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2606040" y="343441"/>
            <a:ext cx="6995160" cy="617219"/>
          </a:xfrm>
          <a:prstGeom prst="rect">
            <a:avLst/>
          </a:prstGeom>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a:spcBef>
                <a:spcPct val="0"/>
              </a:spcBef>
              <a:defRPr/>
            </a:pPr>
            <a:r>
              <a:rPr lang="en-IN" sz="2160" dirty="0">
                <a:latin typeface="Times New Roman" pitchFamily="18" charset="0"/>
                <a:cs typeface="Times New Roman" pitchFamily="18" charset="0"/>
              </a:rPr>
              <a:t>Evaluation Scheme</a:t>
            </a:r>
            <a:endParaRPr lang="en-US" sz="2160" dirty="0">
              <a:latin typeface="Times New Roman" pitchFamily="18" charset="0"/>
              <a:cs typeface="Times New Roman" pitchFamily="18" charset="0"/>
            </a:endParaRPr>
          </a:p>
        </p:txBody>
      </p:sp>
      <p:sp>
        <p:nvSpPr>
          <p:cNvPr id="8" name="Title 1"/>
          <p:cNvSpPr txBox="1">
            <a:spLocks/>
          </p:cNvSpPr>
          <p:nvPr/>
        </p:nvSpPr>
        <p:spPr>
          <a:xfrm>
            <a:off x="2606040" y="342900"/>
            <a:ext cx="8366760" cy="8181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IN" sz="2520" dirty="0">
                <a:solidFill>
                  <a:prstClr val="black"/>
                </a:solidFill>
                <a:cs typeface="Times New Roman" pitchFamily="18" charset="0"/>
              </a:rPr>
              <a:t>End Semester Question Paper Templates</a:t>
            </a:r>
            <a:endParaRPr lang="en-US" sz="2520" dirty="0">
              <a:solidFill>
                <a:prstClr val="black"/>
              </a:solidFill>
              <a:cs typeface="Times New Roman" pitchFamily="18" charset="0"/>
            </a:endParaRP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42900"/>
            <a:ext cx="2331720" cy="852541"/>
          </a:xfrm>
          <a:prstGeom prst="rect">
            <a:avLst/>
          </a:prstGeom>
        </p:spPr>
      </p:pic>
      <p:pic>
        <p:nvPicPr>
          <p:cNvPr id="3" name="Content Placeholder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62318" y="1484785"/>
            <a:ext cx="7247393" cy="2268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1663" y="3753036"/>
            <a:ext cx="7248048" cy="220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0394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313693-7838-4DE4-A73F-1724CB218F24}" type="datetime1">
              <a:rPr lang="en-US" smtClean="0"/>
              <a:t>6/19/24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2606040" y="343441"/>
            <a:ext cx="6995160" cy="617219"/>
          </a:xfrm>
          <a:prstGeom prst="rect">
            <a:avLst/>
          </a:prstGeom>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a:spcBef>
                <a:spcPct val="0"/>
              </a:spcBef>
              <a:defRPr/>
            </a:pPr>
            <a:r>
              <a:rPr lang="en-IN" sz="2160" dirty="0">
                <a:latin typeface="Times New Roman" pitchFamily="18" charset="0"/>
                <a:cs typeface="Times New Roman" pitchFamily="18" charset="0"/>
              </a:rPr>
              <a:t>Evaluation Scheme</a:t>
            </a:r>
            <a:endParaRPr lang="en-US" sz="2160" dirty="0">
              <a:latin typeface="Times New Roman" pitchFamily="18" charset="0"/>
              <a:cs typeface="Times New Roman" pitchFamily="18" charset="0"/>
            </a:endParaRPr>
          </a:p>
        </p:txBody>
      </p:sp>
      <p:sp>
        <p:nvSpPr>
          <p:cNvPr id="8" name="Title 1"/>
          <p:cNvSpPr txBox="1">
            <a:spLocks/>
          </p:cNvSpPr>
          <p:nvPr/>
        </p:nvSpPr>
        <p:spPr>
          <a:xfrm>
            <a:off x="2181233" y="342900"/>
            <a:ext cx="8791567" cy="8181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IN" sz="2520" dirty="0">
                <a:solidFill>
                  <a:prstClr val="black"/>
                </a:solidFill>
                <a:cs typeface="Times New Roman" pitchFamily="18" charset="0"/>
              </a:rPr>
              <a:t>End Semester Question Paper Templates</a:t>
            </a:r>
            <a:endParaRPr lang="en-US" sz="2520" dirty="0">
              <a:solidFill>
                <a:prstClr val="black"/>
              </a:solidFill>
              <a:cs typeface="Times New Roman" pitchFamily="18" charset="0"/>
            </a:endParaRP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42900"/>
            <a:ext cx="2051618" cy="852541"/>
          </a:xfrm>
          <a:prstGeom prst="rect">
            <a:avLst/>
          </a:prstGeom>
        </p:spPr>
      </p:pic>
      <p:pic>
        <p:nvPicPr>
          <p:cNvPr id="3" name="Content Placeholder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1824" y="1290365"/>
            <a:ext cx="5703034" cy="22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631" y="3623422"/>
            <a:ext cx="5573420" cy="233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3620" y="1161032"/>
            <a:ext cx="4761778" cy="233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3620" y="3623422"/>
            <a:ext cx="4761778" cy="233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2680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960685333"/>
              </p:ext>
            </p:extLst>
          </p:nvPr>
        </p:nvGraphicFramePr>
        <p:xfrm>
          <a:off x="1851660" y="1508761"/>
          <a:ext cx="7132320" cy="2537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5BA50E2-61B1-4978-88DB-3AF51F16C5D3}" type="datetime1">
              <a:rPr lang="en-US" smtClean="0"/>
              <a:t>6/19/24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8" name="Title 1"/>
          <p:cNvSpPr txBox="1">
            <a:spLocks/>
          </p:cNvSpPr>
          <p:nvPr/>
        </p:nvSpPr>
        <p:spPr>
          <a:xfrm>
            <a:off x="2310847" y="342900"/>
            <a:ext cx="8554550" cy="8181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520" dirty="0">
                <a:cs typeface="Times New Roman" pitchFamily="18" charset="0"/>
              </a:rPr>
              <a:t>Prerequisite and Recap</a:t>
            </a:r>
          </a:p>
        </p:txBody>
      </p: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342900"/>
            <a:ext cx="2181233" cy="8525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C761-4475-46FF-EA71-3D043215463C}"/>
              </a:ext>
            </a:extLst>
          </p:cNvPr>
          <p:cNvSpPr>
            <a:spLocks noGrp="1"/>
          </p:cNvSpPr>
          <p:nvPr>
            <p:ph type="title"/>
          </p:nvPr>
        </p:nvSpPr>
        <p:spPr/>
        <p:txBody>
          <a:bodyPr/>
          <a:lstStyle/>
          <a:p>
            <a:r>
              <a:rPr lang="en-US" dirty="0"/>
              <a:t>Basic Introduction</a:t>
            </a:r>
          </a:p>
        </p:txBody>
      </p:sp>
      <p:sp>
        <p:nvSpPr>
          <p:cNvPr id="3" name="Content Placeholder 2">
            <a:extLst>
              <a:ext uri="{FF2B5EF4-FFF2-40B4-BE49-F238E27FC236}">
                <a16:creationId xmlns:a16="http://schemas.microsoft.com/office/drawing/2014/main" id="{7B65A9FC-B99D-7B48-774D-865BCAAEB419}"/>
              </a:ext>
            </a:extLst>
          </p:cNvPr>
          <p:cNvSpPr>
            <a:spLocks noGrp="1"/>
          </p:cNvSpPr>
          <p:nvPr>
            <p:ph idx="1"/>
          </p:nvPr>
        </p:nvSpPr>
        <p:spPr>
          <a:xfrm>
            <a:off x="548640" y="1600206"/>
            <a:ext cx="9875520" cy="4756151"/>
          </a:xfrm>
        </p:spPr>
        <p:txBody>
          <a:bodyPr/>
          <a:lstStyle/>
          <a:p>
            <a:pPr marL="0" indent="0" algn="just">
              <a:buNone/>
            </a:pPr>
            <a:r>
              <a:rPr lang="en-IN" sz="1400" b="1" i="0" dirty="0">
                <a:solidFill>
                  <a:srgbClr val="000000"/>
                </a:solidFill>
                <a:effectLst/>
                <a:highlight>
                  <a:srgbClr val="FFFFFF"/>
                </a:highlight>
                <a:latin typeface="Lato" panose="020F0502020204030203" pitchFamily="34" charset="0"/>
              </a:rPr>
              <a:t>What is embedded?</a:t>
            </a:r>
          </a:p>
          <a:p>
            <a:pPr marL="0" indent="0" algn="just">
              <a:buNone/>
            </a:pPr>
            <a:r>
              <a:rPr lang="en-IN" sz="1400" b="0" i="0" dirty="0">
                <a:solidFill>
                  <a:srgbClr val="000000"/>
                </a:solidFill>
                <a:effectLst/>
                <a:highlight>
                  <a:srgbClr val="FFFFFF"/>
                </a:highlight>
                <a:latin typeface="Lato" panose="020F0502020204030203" pitchFamily="34" charset="0"/>
              </a:rPr>
              <a:t>Embedded refers to the integration of a computer system within a larger device or product to perform specific functions. These embedded systems are typically designed to operate autonomously with specific capabilities, such as controlling machinery, monitoring processes, or managing communication protocols.</a:t>
            </a:r>
          </a:p>
          <a:p>
            <a:pPr marL="0" indent="0" algn="just">
              <a:buNone/>
            </a:pPr>
            <a:r>
              <a:rPr lang="en-IN" sz="1400" b="1" i="0" dirty="0">
                <a:solidFill>
                  <a:srgbClr val="000000"/>
                </a:solidFill>
                <a:effectLst/>
                <a:highlight>
                  <a:srgbClr val="FFFFFF"/>
                </a:highlight>
                <a:latin typeface="Lato" panose="020F0502020204030203" pitchFamily="34" charset="0"/>
              </a:rPr>
              <a:t>How does embedded technology work?</a:t>
            </a:r>
          </a:p>
          <a:p>
            <a:pPr marL="0" indent="0" algn="just">
              <a:buNone/>
            </a:pPr>
            <a:r>
              <a:rPr lang="en-IN" sz="1400" b="0" i="0" dirty="0">
                <a:solidFill>
                  <a:srgbClr val="000000"/>
                </a:solidFill>
                <a:effectLst/>
                <a:highlight>
                  <a:srgbClr val="FFFFFF"/>
                </a:highlight>
                <a:latin typeface="Lato" panose="020F0502020204030203" pitchFamily="34" charset="0"/>
              </a:rPr>
              <a:t>Embedded technology works by incorporating specialized hardware and software into a device, enabling it to perform dedicated functions. The embedded system processes data from sensors or user input and executes predefined tasks, making it efficient and reliable for its intended purpose.</a:t>
            </a:r>
          </a:p>
          <a:p>
            <a:pPr marL="0" indent="0" algn="just">
              <a:buNone/>
            </a:pPr>
            <a:r>
              <a:rPr lang="en-IN" sz="1400" b="1" i="0" dirty="0">
                <a:solidFill>
                  <a:srgbClr val="000000"/>
                </a:solidFill>
                <a:effectLst/>
                <a:highlight>
                  <a:srgbClr val="FFFFFF"/>
                </a:highlight>
                <a:latin typeface="Lato" panose="020F0502020204030203" pitchFamily="34" charset="0"/>
              </a:rPr>
              <a:t>What are the advantages of using embedded systems?</a:t>
            </a:r>
          </a:p>
          <a:p>
            <a:pPr marL="0" indent="0" algn="just">
              <a:buNone/>
            </a:pPr>
            <a:r>
              <a:rPr lang="en-IN" sz="1400" b="0" i="0" dirty="0">
                <a:solidFill>
                  <a:srgbClr val="000000"/>
                </a:solidFill>
                <a:effectLst/>
                <a:highlight>
                  <a:srgbClr val="FFFFFF"/>
                </a:highlight>
                <a:latin typeface="Lato" panose="020F0502020204030203" pitchFamily="34" charset="0"/>
              </a:rPr>
              <a:t>Embedded systems offer several advantages, such as increased reliability due to their dedicated function, lower power consumption, compact size, and the ability to perform real-time operations, making them suitable for time-sensitive applications.</a:t>
            </a:r>
          </a:p>
          <a:p>
            <a:pPr marL="0" indent="0" algn="just">
              <a:buNone/>
            </a:pPr>
            <a:r>
              <a:rPr lang="en-IN" sz="1400" b="1" i="0" dirty="0">
                <a:solidFill>
                  <a:srgbClr val="000000"/>
                </a:solidFill>
                <a:effectLst/>
                <a:highlight>
                  <a:srgbClr val="FFFFFF"/>
                </a:highlight>
                <a:latin typeface="Lato" panose="020F0502020204030203" pitchFamily="34" charset="0"/>
              </a:rPr>
              <a:t>How do embedded systems differ from general-purpose computers?</a:t>
            </a:r>
          </a:p>
          <a:p>
            <a:pPr marL="0" indent="0" algn="just">
              <a:buNone/>
            </a:pPr>
            <a:r>
              <a:rPr lang="en-IN" sz="1400" b="0" i="0" dirty="0">
                <a:solidFill>
                  <a:srgbClr val="000000"/>
                </a:solidFill>
                <a:effectLst/>
                <a:highlight>
                  <a:srgbClr val="FFFFFF"/>
                </a:highlight>
                <a:latin typeface="Lato" panose="020F0502020204030203" pitchFamily="34" charset="0"/>
              </a:rPr>
              <a:t>Embedded systems are designed for specific tasks and are typically not user-programmable, unlike general-purpose computers. They focus on efficiency and reliability, while general-purpose computers are more versatile and allow users to run various applications.</a:t>
            </a:r>
          </a:p>
          <a:p>
            <a:pPr marL="0" indent="0" algn="just">
              <a:buNone/>
            </a:pPr>
            <a:r>
              <a:rPr lang="en-IN" sz="1400" b="1" i="0" dirty="0">
                <a:solidFill>
                  <a:srgbClr val="000000"/>
                </a:solidFill>
                <a:effectLst/>
                <a:highlight>
                  <a:srgbClr val="FFFFFF"/>
                </a:highlight>
                <a:latin typeface="Lato" panose="020F0502020204030203" pitchFamily="34" charset="0"/>
              </a:rPr>
              <a:t>What programming languages are commonly used in embedded systems?</a:t>
            </a:r>
          </a:p>
          <a:p>
            <a:pPr marL="0" indent="0" algn="just">
              <a:buNone/>
            </a:pPr>
            <a:r>
              <a:rPr lang="en-IN" sz="1400" b="0" i="0" dirty="0">
                <a:solidFill>
                  <a:srgbClr val="000000"/>
                </a:solidFill>
                <a:effectLst/>
                <a:highlight>
                  <a:srgbClr val="FFFFFF"/>
                </a:highlight>
                <a:latin typeface="Lato" panose="020F0502020204030203" pitchFamily="34" charset="0"/>
              </a:rPr>
              <a:t>C and C++ are widely used in embedded systems due to their efficiency, low-level access to hardware, and portability. Other languages like Python and Java are also gaining popularity as they provide higher-level abstractions and ease of development.</a:t>
            </a:r>
          </a:p>
        </p:txBody>
      </p:sp>
      <p:sp>
        <p:nvSpPr>
          <p:cNvPr id="4" name="Date Placeholder 3">
            <a:extLst>
              <a:ext uri="{FF2B5EF4-FFF2-40B4-BE49-F238E27FC236}">
                <a16:creationId xmlns:a16="http://schemas.microsoft.com/office/drawing/2014/main" id="{D4C5C702-B41A-1B3D-8909-ED6A7BBBD15A}"/>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5" name="Slide Number Placeholder 4">
            <a:extLst>
              <a:ext uri="{FF2B5EF4-FFF2-40B4-BE49-F238E27FC236}">
                <a16:creationId xmlns:a16="http://schemas.microsoft.com/office/drawing/2014/main" id="{30846500-FF94-5F7D-A234-41E3633C4962}"/>
              </a:ext>
            </a:extLst>
          </p:cNvPr>
          <p:cNvSpPr>
            <a:spLocks noGrp="1"/>
          </p:cNvSpPr>
          <p:nvPr>
            <p:ph type="sldNum" sz="quarter" idx="12"/>
          </p:nvPr>
        </p:nvSpPr>
        <p:spPr/>
        <p:txBody>
          <a:bodyPr/>
          <a:lstStyle/>
          <a:p>
            <a:pPr>
              <a:defRPr/>
            </a:pPr>
            <a:fld id="{A5D7C281-8EDD-4612-9A1F-5AA39DFF69A1}" type="slidenum">
              <a:rPr lang="en-US" altLang="en-US" smtClean="0"/>
              <a:pPr>
                <a:defRPr/>
              </a:pPr>
              <a:t>13</a:t>
            </a:fld>
            <a:endParaRPr lang="en-US" altLang="en-US"/>
          </a:p>
        </p:txBody>
      </p:sp>
    </p:spTree>
    <p:extLst>
      <p:ext uri="{BB962C8B-B14F-4D97-AF65-F5344CB8AC3E}">
        <p14:creationId xmlns:p14="http://schemas.microsoft.com/office/powerpoint/2010/main" val="284922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146987"/>
            <a:ext cx="9875520" cy="1143000"/>
          </a:xfrm>
        </p:spPr>
        <p:txBody>
          <a:bodyPr/>
          <a:lstStyle/>
          <a:p>
            <a:r>
              <a:rPr lang="en-US" sz="3400" dirty="0"/>
              <a:t>Microprocessor &amp; Microcontroller</a:t>
            </a:r>
            <a:endParaRPr lang="en-IN" sz="3400" dirty="0"/>
          </a:p>
        </p:txBody>
      </p:sp>
      <p:sp>
        <p:nvSpPr>
          <p:cNvPr id="4" name="Rectangle 3"/>
          <p:cNvSpPr/>
          <p:nvPr/>
        </p:nvSpPr>
        <p:spPr>
          <a:xfrm>
            <a:off x="2514600" y="2708176"/>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ALU</a:t>
            </a:r>
            <a:endParaRPr lang="en-IN" b="1" dirty="0">
              <a:solidFill>
                <a:schemeClr val="tx1"/>
              </a:solidFill>
            </a:endParaRPr>
          </a:p>
        </p:txBody>
      </p:sp>
      <p:sp>
        <p:nvSpPr>
          <p:cNvPr id="5" name="Rectangle 4"/>
          <p:cNvSpPr/>
          <p:nvPr/>
        </p:nvSpPr>
        <p:spPr>
          <a:xfrm>
            <a:off x="2590800" y="3622576"/>
            <a:ext cx="2514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Registers</a:t>
            </a:r>
            <a:endParaRPr lang="en-IN" b="1" dirty="0">
              <a:solidFill>
                <a:schemeClr val="tx1"/>
              </a:solidFill>
            </a:endParaRPr>
          </a:p>
        </p:txBody>
      </p:sp>
      <p:sp>
        <p:nvSpPr>
          <p:cNvPr id="6" name="Rectangle 5"/>
          <p:cNvSpPr/>
          <p:nvPr/>
        </p:nvSpPr>
        <p:spPr>
          <a:xfrm>
            <a:off x="3962400" y="2708176"/>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CU</a:t>
            </a:r>
            <a:endParaRPr lang="en-IN" b="1" dirty="0">
              <a:solidFill>
                <a:schemeClr val="tx1"/>
              </a:solidFill>
            </a:endParaRPr>
          </a:p>
        </p:txBody>
      </p:sp>
      <p:sp>
        <p:nvSpPr>
          <p:cNvPr id="7" name="Rectangle 6"/>
          <p:cNvSpPr/>
          <p:nvPr/>
        </p:nvSpPr>
        <p:spPr>
          <a:xfrm>
            <a:off x="2286000" y="2098576"/>
            <a:ext cx="30480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Microprocessor</a:t>
            </a:r>
            <a:r>
              <a:rPr lang="en-US" dirty="0">
                <a:solidFill>
                  <a:schemeClr val="tx1"/>
                </a:solidFill>
              </a:rPr>
              <a:t>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8" name="Rectangle 7"/>
          <p:cNvSpPr/>
          <p:nvPr/>
        </p:nvSpPr>
        <p:spPr>
          <a:xfrm>
            <a:off x="5715000" y="2098576"/>
            <a:ext cx="3505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Peripherals IC’s</a:t>
            </a:r>
          </a:p>
          <a:p>
            <a:pPr algn="ctr"/>
            <a:r>
              <a:rPr lang="en-US" b="1" dirty="0">
                <a:solidFill>
                  <a:schemeClr val="tx1"/>
                </a:solidFill>
              </a:rPr>
              <a:t> DMA/PPI/timer/counter/Interrupt Controller/USART etc.</a:t>
            </a:r>
            <a:endParaRPr lang="en-IN" b="1" dirty="0">
              <a:solidFill>
                <a:schemeClr val="tx1"/>
              </a:solidFill>
            </a:endParaRPr>
          </a:p>
        </p:txBody>
      </p:sp>
      <p:sp>
        <p:nvSpPr>
          <p:cNvPr id="10" name="Rectangle 9"/>
          <p:cNvSpPr/>
          <p:nvPr/>
        </p:nvSpPr>
        <p:spPr>
          <a:xfrm>
            <a:off x="5638800" y="4460776"/>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Main Memory/ RAM</a:t>
            </a:r>
            <a:endParaRPr lang="en-IN" b="1" dirty="0">
              <a:solidFill>
                <a:schemeClr val="tx1"/>
              </a:solidFill>
            </a:endParaRPr>
          </a:p>
        </p:txBody>
      </p:sp>
      <p:sp>
        <p:nvSpPr>
          <p:cNvPr id="11" name="Rectangle 10"/>
          <p:cNvSpPr/>
          <p:nvPr/>
        </p:nvSpPr>
        <p:spPr>
          <a:xfrm>
            <a:off x="2209800" y="5603776"/>
            <a:ext cx="510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Memory/HD</a:t>
            </a:r>
            <a:endParaRPr lang="en-IN" b="1" dirty="0">
              <a:solidFill>
                <a:schemeClr val="tx1"/>
              </a:solidFill>
            </a:endParaRPr>
          </a:p>
        </p:txBody>
      </p:sp>
      <p:sp>
        <p:nvSpPr>
          <p:cNvPr id="12" name="Rectangle 11"/>
          <p:cNvSpPr/>
          <p:nvPr/>
        </p:nvSpPr>
        <p:spPr>
          <a:xfrm>
            <a:off x="1524000" y="1412776"/>
            <a:ext cx="7924800" cy="5112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Microcontroller</a:t>
            </a:r>
            <a:r>
              <a:rPr lang="en-US" dirty="0">
                <a:solidFill>
                  <a:schemeClr val="tx1"/>
                </a:solidFill>
              </a:rPr>
              <a:t>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3" name="Rectangle 12"/>
          <p:cNvSpPr/>
          <p:nvPr/>
        </p:nvSpPr>
        <p:spPr>
          <a:xfrm>
            <a:off x="2895600" y="2250976"/>
            <a:ext cx="1828800" cy="3048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Up-Down Arrow 14"/>
          <p:cNvSpPr/>
          <p:nvPr/>
        </p:nvSpPr>
        <p:spPr>
          <a:xfrm>
            <a:off x="6934200" y="5298976"/>
            <a:ext cx="228600"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Left-Right Arrow 15"/>
          <p:cNvSpPr/>
          <p:nvPr/>
        </p:nvSpPr>
        <p:spPr>
          <a:xfrm>
            <a:off x="5257800" y="4384576"/>
            <a:ext cx="3810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Left-Right Arrow 16"/>
          <p:cNvSpPr/>
          <p:nvPr/>
        </p:nvSpPr>
        <p:spPr>
          <a:xfrm>
            <a:off x="5334000" y="2555776"/>
            <a:ext cx="3810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p:cNvSpPr/>
          <p:nvPr/>
        </p:nvSpPr>
        <p:spPr>
          <a:xfrm>
            <a:off x="6553200" y="3660676"/>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EEPROM</a:t>
            </a:r>
            <a:endParaRPr lang="en-IN"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3" grpId="0" animBg="1"/>
      <p:bldP spid="15"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8C85-93A6-D5B8-4601-9DCB55463489}"/>
              </a:ext>
            </a:extLst>
          </p:cNvPr>
          <p:cNvSpPr>
            <a:spLocks noGrp="1"/>
          </p:cNvSpPr>
          <p:nvPr>
            <p:ph type="title"/>
          </p:nvPr>
        </p:nvSpPr>
        <p:spPr/>
        <p:txBody>
          <a:bodyPr/>
          <a:lstStyle/>
          <a:p>
            <a:r>
              <a:rPr lang="en-US" dirty="0"/>
              <a:t>Microcontroller v/s Microprocessor</a:t>
            </a:r>
            <a:endParaRPr lang="en-IN" dirty="0"/>
          </a:p>
        </p:txBody>
      </p:sp>
      <p:sp>
        <p:nvSpPr>
          <p:cNvPr id="3" name="Content Placeholder 2">
            <a:extLst>
              <a:ext uri="{FF2B5EF4-FFF2-40B4-BE49-F238E27FC236}">
                <a16:creationId xmlns:a16="http://schemas.microsoft.com/office/drawing/2014/main" id="{9F103831-34AE-01A4-7280-645BAF9D336C}"/>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55C6B657-50A7-CF60-C283-34EF1A2477A3}"/>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E51C8618-C405-D2C6-BECF-05D0D0FBE5FF}"/>
              </a:ext>
            </a:extLst>
          </p:cNvPr>
          <p:cNvSpPr>
            <a:spLocks noGrp="1"/>
          </p:cNvSpPr>
          <p:nvPr>
            <p:ph type="sldNum" sz="quarter" idx="12"/>
          </p:nvPr>
        </p:nvSpPr>
        <p:spPr/>
        <p:txBody>
          <a:bodyPr/>
          <a:lstStyle/>
          <a:p>
            <a:pPr>
              <a:defRPr/>
            </a:pPr>
            <a:fld id="{A5D7C281-8EDD-4612-9A1F-5AA39DFF69A1}" type="slidenum">
              <a:rPr lang="en-US" altLang="en-US" smtClean="0"/>
              <a:pPr>
                <a:defRPr/>
              </a:pPr>
              <a:t>15</a:t>
            </a:fld>
            <a:endParaRPr lang="en-US" altLang="en-US"/>
          </a:p>
        </p:txBody>
      </p:sp>
      <p:pic>
        <p:nvPicPr>
          <p:cNvPr id="1026" name="Picture 2" descr="microcontrollers vs microprocessors what's the difference">
            <a:extLst>
              <a:ext uri="{FF2B5EF4-FFF2-40B4-BE49-F238E27FC236}">
                <a16:creationId xmlns:a16="http://schemas.microsoft.com/office/drawing/2014/main" id="{B4F841B5-CC13-6492-C5A7-FA396C2B3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1600206"/>
            <a:ext cx="9875520" cy="493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345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3E98-0D8D-A4CD-E3A0-7113CCDE4372}"/>
              </a:ext>
            </a:extLst>
          </p:cNvPr>
          <p:cNvSpPr>
            <a:spLocks noGrp="1"/>
          </p:cNvSpPr>
          <p:nvPr>
            <p:ph type="title"/>
          </p:nvPr>
        </p:nvSpPr>
        <p:spPr/>
        <p:txBody>
          <a:bodyPr/>
          <a:lstStyle/>
          <a:p>
            <a:r>
              <a:rPr lang="en-IN" dirty="0"/>
              <a:t>Microprocessor v/s Microcontroller</a:t>
            </a:r>
          </a:p>
        </p:txBody>
      </p:sp>
      <p:sp>
        <p:nvSpPr>
          <p:cNvPr id="3" name="Content Placeholder 2">
            <a:extLst>
              <a:ext uri="{FF2B5EF4-FFF2-40B4-BE49-F238E27FC236}">
                <a16:creationId xmlns:a16="http://schemas.microsoft.com/office/drawing/2014/main" id="{F0B7694E-532B-7013-4FF6-734DE9CE2EA5}"/>
              </a:ext>
            </a:extLst>
          </p:cNvPr>
          <p:cNvSpPr>
            <a:spLocks noGrp="1"/>
          </p:cNvSpPr>
          <p:nvPr>
            <p:ph idx="1"/>
          </p:nvPr>
        </p:nvSpPr>
        <p:spPr>
          <a:xfrm>
            <a:off x="548640" y="1423032"/>
            <a:ext cx="9875520" cy="4525963"/>
          </a:xfrm>
        </p:spPr>
        <p:txBody>
          <a:bodyPr/>
          <a:lstStyle/>
          <a:p>
            <a:pPr marL="0" indent="0" algn="just">
              <a:buNone/>
            </a:pPr>
            <a:r>
              <a:rPr lang="en-IN" sz="2600" b="1" dirty="0">
                <a:latin typeface="Times New Roman" panose="02020603050405020304" pitchFamily="18" charset="0"/>
                <a:cs typeface="Times New Roman" panose="02020603050405020304" pitchFamily="18" charset="0"/>
              </a:rPr>
              <a:t>Microprocessor: </a:t>
            </a:r>
            <a:r>
              <a:rPr lang="en-US" sz="2600" i="0" dirty="0">
                <a:effectLst/>
                <a:latin typeface="Times New Roman" panose="02020603050405020304" pitchFamily="18" charset="0"/>
                <a:cs typeface="Times New Roman" panose="02020603050405020304" pitchFamily="18" charset="0"/>
              </a:rPr>
              <a:t>A microprocessor is a computer processor where the data processing logic and control is included on a single integrated circuit, or a small number of integrated circuits. The microprocessor contains the arithmetic, logic, and control circuitry required to perform the functions of a computer's central processing unit.</a:t>
            </a:r>
          </a:p>
          <a:p>
            <a:pPr marL="0" indent="0" algn="just">
              <a:buNone/>
            </a:pPr>
            <a:endParaRPr lang="en-US" sz="2600" i="0" dirty="0">
              <a:effectLst/>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Microcontroller: </a:t>
            </a:r>
            <a:r>
              <a:rPr lang="en-US" sz="2600" i="0" dirty="0">
                <a:effectLst/>
                <a:latin typeface="Times New Roman" panose="02020603050405020304" pitchFamily="18" charset="0"/>
                <a:cs typeface="Times New Roman" panose="02020603050405020304" pitchFamily="18" charset="0"/>
              </a:rPr>
              <a:t>A microcontroller is a compact integrated circuit designed to govern a specific operation in an embedded system. A typical microcontroller includes a processor, memory and input/output (I/O) peripherals on a single chip. Sometimes referred to as an embedded controller or microcontroller unit (MCU).</a:t>
            </a:r>
          </a:p>
          <a:p>
            <a:pPr marL="0" indent="0" algn="just">
              <a:buNone/>
            </a:pPr>
            <a:endParaRPr lang="en-IN"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3980B75-E5AD-47DC-A414-D251C8CB140F}"/>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EF29A58F-ECE9-D739-9EB9-84FFD5EC7CC3}"/>
              </a:ext>
            </a:extLst>
          </p:cNvPr>
          <p:cNvSpPr>
            <a:spLocks noGrp="1"/>
          </p:cNvSpPr>
          <p:nvPr>
            <p:ph type="sldNum" sz="quarter" idx="12"/>
          </p:nvPr>
        </p:nvSpPr>
        <p:spPr/>
        <p:txBody>
          <a:bodyPr/>
          <a:lstStyle/>
          <a:p>
            <a:pPr>
              <a:defRPr/>
            </a:pPr>
            <a:fld id="{A5D7C281-8EDD-4612-9A1F-5AA39DFF69A1}" type="slidenum">
              <a:rPr lang="en-US" altLang="en-US" smtClean="0"/>
              <a:pPr>
                <a:defRPr/>
              </a:pPr>
              <a:t>16</a:t>
            </a:fld>
            <a:endParaRPr lang="en-US" altLang="en-US"/>
          </a:p>
        </p:txBody>
      </p:sp>
    </p:spTree>
    <p:extLst>
      <p:ext uri="{BB962C8B-B14F-4D97-AF65-F5344CB8AC3E}">
        <p14:creationId xmlns:p14="http://schemas.microsoft.com/office/powerpoint/2010/main" val="2146218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FCFE-4467-04B4-5CA5-551B6E2CFA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B66166-8F14-AED5-958F-7D38574B94E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AE2AC50D-117F-8767-17DC-7A305CF614DD}"/>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A28D98EF-D5CE-50E9-2FB4-980FB6EE76B2}"/>
              </a:ext>
            </a:extLst>
          </p:cNvPr>
          <p:cNvSpPr>
            <a:spLocks noGrp="1"/>
          </p:cNvSpPr>
          <p:nvPr>
            <p:ph type="sldNum" sz="quarter" idx="12"/>
          </p:nvPr>
        </p:nvSpPr>
        <p:spPr/>
        <p:txBody>
          <a:bodyPr/>
          <a:lstStyle/>
          <a:p>
            <a:pPr>
              <a:defRPr/>
            </a:pPr>
            <a:fld id="{A5D7C281-8EDD-4612-9A1F-5AA39DFF69A1}" type="slidenum">
              <a:rPr lang="en-US" altLang="en-US" smtClean="0"/>
              <a:pPr>
                <a:defRPr/>
              </a:pPr>
              <a:t>17</a:t>
            </a:fld>
            <a:endParaRPr lang="en-US" altLang="en-US"/>
          </a:p>
        </p:txBody>
      </p:sp>
      <p:pic>
        <p:nvPicPr>
          <p:cNvPr id="2050" name="Picture 2" descr="Ultimate Guide: Microcontroller vs Microprocessor - HardwareBee">
            <a:extLst>
              <a:ext uri="{FF2B5EF4-FFF2-40B4-BE49-F238E27FC236}">
                <a16:creationId xmlns:a16="http://schemas.microsoft.com/office/drawing/2014/main" id="{FAAFD9B3-6646-E28D-7F37-35D21FB52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16" y="0"/>
            <a:ext cx="10585176" cy="64293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pic>
    </p:spTree>
    <p:extLst>
      <p:ext uri="{BB962C8B-B14F-4D97-AF65-F5344CB8AC3E}">
        <p14:creationId xmlns:p14="http://schemas.microsoft.com/office/powerpoint/2010/main" val="276883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0" y="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Systems</a:t>
            </a:r>
            <a:endParaRPr lang="en-IN" b="1" dirty="0">
              <a:solidFill>
                <a:schemeClr val="tx1"/>
              </a:solidFill>
            </a:endParaRPr>
          </a:p>
        </p:txBody>
      </p:sp>
      <p:sp>
        <p:nvSpPr>
          <p:cNvPr id="5" name="Rounded Rectangle 4"/>
          <p:cNvSpPr/>
          <p:nvPr/>
        </p:nvSpPr>
        <p:spPr>
          <a:xfrm>
            <a:off x="5486400" y="914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Non Electronics Systems</a:t>
            </a:r>
            <a:endParaRPr lang="en-IN" b="1" dirty="0">
              <a:solidFill>
                <a:schemeClr val="tx1"/>
              </a:solidFill>
            </a:endParaRPr>
          </a:p>
        </p:txBody>
      </p:sp>
      <p:sp>
        <p:nvSpPr>
          <p:cNvPr id="6" name="Rounded Rectangle 5"/>
          <p:cNvSpPr/>
          <p:nvPr/>
        </p:nvSpPr>
        <p:spPr>
          <a:xfrm>
            <a:off x="1143000" y="2438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Analog Systems</a:t>
            </a:r>
            <a:endParaRPr lang="en-IN" b="1" dirty="0">
              <a:solidFill>
                <a:schemeClr val="tx1"/>
              </a:solidFill>
            </a:endParaRPr>
          </a:p>
        </p:txBody>
      </p:sp>
      <p:sp>
        <p:nvSpPr>
          <p:cNvPr id="7" name="Rounded Rectangle 6"/>
          <p:cNvSpPr/>
          <p:nvPr/>
        </p:nvSpPr>
        <p:spPr>
          <a:xfrm>
            <a:off x="1828800" y="1219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Electronics Systems</a:t>
            </a:r>
            <a:endParaRPr lang="en-IN" b="1" dirty="0">
              <a:solidFill>
                <a:schemeClr val="tx1"/>
              </a:solidFill>
            </a:endParaRPr>
          </a:p>
        </p:txBody>
      </p:sp>
      <p:sp>
        <p:nvSpPr>
          <p:cNvPr id="8" name="Rounded Rectangle 7"/>
          <p:cNvSpPr/>
          <p:nvPr/>
        </p:nvSpPr>
        <p:spPr>
          <a:xfrm>
            <a:off x="5562600" y="25908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Digital Systems</a:t>
            </a:r>
            <a:endParaRPr lang="en-IN" b="1" dirty="0">
              <a:solidFill>
                <a:schemeClr val="tx1"/>
              </a:solidFill>
            </a:endParaRPr>
          </a:p>
        </p:txBody>
      </p:sp>
      <p:sp>
        <p:nvSpPr>
          <p:cNvPr id="10" name="Flowchart: Decision 9"/>
          <p:cNvSpPr/>
          <p:nvPr/>
        </p:nvSpPr>
        <p:spPr>
          <a:xfrm>
            <a:off x="3048000" y="2514600"/>
            <a:ext cx="1828800" cy="1219200"/>
          </a:xfrm>
          <a:prstGeom prst="flowChartDecision">
            <a:avLst/>
          </a:prstGeom>
          <a:solidFill>
            <a:schemeClr val="accent5">
              <a:lumMod val="20000"/>
              <a:lumOff val="80000"/>
            </a:schemeClr>
          </a:solid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 </a:t>
            </a:r>
          </a:p>
          <a:p>
            <a:pPr algn="ctr"/>
            <a:r>
              <a:rPr lang="en-US" b="1" dirty="0">
                <a:solidFill>
                  <a:schemeClr val="tx1"/>
                </a:solidFill>
              </a:rPr>
              <a:t>or </a:t>
            </a:r>
          </a:p>
          <a:p>
            <a:pPr algn="ctr"/>
            <a:r>
              <a:rPr lang="en-US" b="1" dirty="0">
                <a:solidFill>
                  <a:schemeClr val="tx1"/>
                </a:solidFill>
              </a:rPr>
              <a:t>D/A</a:t>
            </a:r>
            <a:endParaRPr lang="en-IN" b="1" dirty="0">
              <a:solidFill>
                <a:schemeClr val="tx1"/>
              </a:solidFill>
            </a:endParaRPr>
          </a:p>
        </p:txBody>
      </p:sp>
      <p:sp>
        <p:nvSpPr>
          <p:cNvPr id="12" name="Rounded Rectangle 11"/>
          <p:cNvSpPr/>
          <p:nvPr/>
        </p:nvSpPr>
        <p:spPr>
          <a:xfrm>
            <a:off x="2895600" y="3886200"/>
            <a:ext cx="3048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Systems design with hardware cum software approach</a:t>
            </a:r>
            <a:endParaRPr lang="en-IN" b="1" dirty="0">
              <a:solidFill>
                <a:schemeClr val="tx1"/>
              </a:solidFill>
            </a:endParaRPr>
          </a:p>
        </p:txBody>
      </p:sp>
      <p:sp>
        <p:nvSpPr>
          <p:cNvPr id="13" name="Rounded Rectangle 12"/>
          <p:cNvSpPr/>
          <p:nvPr/>
        </p:nvSpPr>
        <p:spPr>
          <a:xfrm>
            <a:off x="7543800" y="3429000"/>
            <a:ext cx="22860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 design with hardware approach (ASIC), </a:t>
            </a:r>
          </a:p>
          <a:p>
            <a:pPr algn="ctr"/>
            <a:r>
              <a:rPr lang="en-US" b="1" dirty="0">
                <a:solidFill>
                  <a:schemeClr val="tx1"/>
                </a:solidFill>
              </a:rPr>
              <a:t>Digital Watch, seven segment etc.</a:t>
            </a:r>
            <a:endParaRPr lang="en-IN" b="1" dirty="0">
              <a:solidFill>
                <a:schemeClr val="tx1"/>
              </a:solidFill>
            </a:endParaRPr>
          </a:p>
        </p:txBody>
      </p:sp>
      <p:sp>
        <p:nvSpPr>
          <p:cNvPr id="14" name="Rectangular Callout 13"/>
          <p:cNvSpPr/>
          <p:nvPr/>
        </p:nvSpPr>
        <p:spPr>
          <a:xfrm>
            <a:off x="8305800" y="228600"/>
            <a:ext cx="1447800" cy="2286000"/>
          </a:xfrm>
          <a:prstGeom prst="wedgeRectCallout">
            <a:avLst>
              <a:gd name="adj1" fmla="val -57294"/>
              <a:gd name="adj2" fmla="val 88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One can also use HDL to design it, or full custom designing</a:t>
            </a:r>
            <a:endParaRPr lang="en-IN" dirty="0">
              <a:solidFill>
                <a:schemeClr val="tx1"/>
              </a:solidFill>
            </a:endParaRPr>
          </a:p>
        </p:txBody>
      </p:sp>
      <p:sp>
        <p:nvSpPr>
          <p:cNvPr id="15" name="Rounded Rectangle 14"/>
          <p:cNvSpPr/>
          <p:nvPr/>
        </p:nvSpPr>
        <p:spPr>
          <a:xfrm>
            <a:off x="5257800" y="5105400"/>
            <a:ext cx="21336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Embedded System using Microcontroller or Microprocessor</a:t>
            </a:r>
            <a:endParaRPr lang="en-IN" b="1" dirty="0">
              <a:solidFill>
                <a:schemeClr val="tx1"/>
              </a:solidFill>
            </a:endParaRPr>
          </a:p>
        </p:txBody>
      </p:sp>
      <p:sp>
        <p:nvSpPr>
          <p:cNvPr id="16" name="Rounded Rectangle 15"/>
          <p:cNvSpPr/>
          <p:nvPr/>
        </p:nvSpPr>
        <p:spPr>
          <a:xfrm>
            <a:off x="1295400" y="5257800"/>
            <a:ext cx="24384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General purpose  Systems using Microprocessor, Laptop, PC</a:t>
            </a:r>
            <a:endParaRPr lang="en-IN" b="1" dirty="0">
              <a:solidFill>
                <a:schemeClr val="tx1"/>
              </a:solidFill>
            </a:endParaRPr>
          </a:p>
        </p:txBody>
      </p:sp>
      <p:cxnSp>
        <p:nvCxnSpPr>
          <p:cNvPr id="20" name="Straight Connector 19"/>
          <p:cNvCxnSpPr/>
          <p:nvPr/>
        </p:nvCxnSpPr>
        <p:spPr>
          <a:xfrm>
            <a:off x="3810000" y="914400"/>
            <a:ext cx="0" cy="5334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048000" y="2667000"/>
            <a:ext cx="2590800" cy="762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0" idx="3"/>
          </p:cNvCxnSpPr>
          <p:nvPr/>
        </p:nvCxnSpPr>
        <p:spPr>
          <a:xfrm flipH="1" flipV="1">
            <a:off x="4876800" y="3124200"/>
            <a:ext cx="685800" cy="7620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05600" y="4038600"/>
            <a:ext cx="914400" cy="228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48000" y="2133600"/>
            <a:ext cx="0" cy="5334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6" idx="3"/>
          </p:cNvCxnSpPr>
          <p:nvPr/>
        </p:nvCxnSpPr>
        <p:spPr>
          <a:xfrm flipH="1">
            <a:off x="2667000" y="2667000"/>
            <a:ext cx="381000" cy="228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05600" y="3505200"/>
            <a:ext cx="0" cy="5334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352800" y="1447800"/>
            <a:ext cx="4572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2" idx="2"/>
          </p:cNvCxnSpPr>
          <p:nvPr/>
        </p:nvCxnSpPr>
        <p:spPr>
          <a:xfrm flipV="1">
            <a:off x="4419600" y="4953000"/>
            <a:ext cx="0" cy="7620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810000" y="1447800"/>
            <a:ext cx="16764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1"/>
          </p:cNvCxnSpPr>
          <p:nvPr/>
        </p:nvCxnSpPr>
        <p:spPr>
          <a:xfrm flipH="1">
            <a:off x="2667000" y="3124200"/>
            <a:ext cx="381000"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5943600" y="4038600"/>
            <a:ext cx="762000" cy="228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3733800" y="5715000"/>
            <a:ext cx="6858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419600" y="5715000"/>
            <a:ext cx="8382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91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par>
                                <p:cTn id="13" presetID="4" presetClass="entr" presetSubtype="16"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ox(in)">
                                      <p:cBhvr>
                                        <p:cTn id="15" dur="500"/>
                                        <p:tgtEl>
                                          <p:spTgt spid="20"/>
                                        </p:tgtEl>
                                      </p:cBhvr>
                                    </p:animEffect>
                                  </p:childTnLst>
                                </p:cTn>
                              </p:par>
                              <p:par>
                                <p:cTn id="16" presetID="4" presetClass="entr" presetSubtype="16"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ox(in)">
                                      <p:cBhvr>
                                        <p:cTn id="18" dur="500"/>
                                        <p:tgtEl>
                                          <p:spTgt spid="2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ox(i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ox(in)">
                                      <p:cBhvr>
                                        <p:cTn id="29" dur="500"/>
                                        <p:tgtEl>
                                          <p:spTgt spid="22"/>
                                        </p:tgtEl>
                                      </p:cBhvr>
                                    </p:animEffect>
                                  </p:childTnLst>
                                </p:cTn>
                              </p:par>
                              <p:par>
                                <p:cTn id="30" presetID="4" presetClass="entr" presetSubtype="16"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par>
                                <p:cTn id="33" presetID="4" presetClass="entr" presetSubtype="16"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ox(in)">
                                      <p:cBhvr>
                                        <p:cTn id="35" dur="500"/>
                                        <p:tgtEl>
                                          <p:spTgt spid="26"/>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ox(in)">
                                      <p:cBhvr>
                                        <p:cTn id="38" dur="500"/>
                                        <p:tgtEl>
                                          <p:spTgt spid="6"/>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ox(i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46"/>
                                        </p:tgtEl>
                                        <p:attrNameLst>
                                          <p:attrName>style.visibility</p:attrName>
                                        </p:attrNameLst>
                                      </p:cBhvr>
                                      <p:to>
                                        <p:strVal val="visible"/>
                                      </p:to>
                                    </p:set>
                                    <p:anim calcmode="lin" valueType="num">
                                      <p:cBhvr additive="base">
                                        <p:cTn id="54" dur="500" fill="hold"/>
                                        <p:tgtEl>
                                          <p:spTgt spid="46"/>
                                        </p:tgtEl>
                                        <p:attrNameLst>
                                          <p:attrName>ppt_x</p:attrName>
                                        </p:attrNameLst>
                                      </p:cBhvr>
                                      <p:tavLst>
                                        <p:tav tm="0">
                                          <p:val>
                                            <p:strVal val="#ppt_x"/>
                                          </p:val>
                                        </p:tav>
                                        <p:tav tm="100000">
                                          <p:val>
                                            <p:strVal val="#ppt_x"/>
                                          </p:val>
                                        </p:tav>
                                      </p:tavLst>
                                    </p:anim>
                                    <p:anim calcmode="lin" valueType="num">
                                      <p:cBhvr additive="base">
                                        <p:cTn id="5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ox(in)">
                                      <p:cBhvr>
                                        <p:cTn id="60" dur="500"/>
                                        <p:tgtEl>
                                          <p:spTgt spid="27"/>
                                        </p:tgtEl>
                                      </p:cBhvr>
                                    </p:animEffect>
                                  </p:childTnLst>
                                </p:cTn>
                              </p:par>
                              <p:par>
                                <p:cTn id="61" presetID="4" presetClass="entr" presetSubtype="16"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box(in)">
                                      <p:cBhvr>
                                        <p:cTn id="63" dur="500"/>
                                        <p:tgtEl>
                                          <p:spTgt spid="24"/>
                                        </p:tgtEl>
                                      </p:cBhvr>
                                    </p:animEffect>
                                  </p:childTnLst>
                                </p:cTn>
                              </p:par>
                              <p:par>
                                <p:cTn id="64" presetID="4" presetClass="entr" presetSubtype="16" fill="hold"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box(in)">
                                      <p:cBhvr>
                                        <p:cTn id="66" dur="500"/>
                                        <p:tgtEl>
                                          <p:spTgt spid="56"/>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box(in)">
                                      <p:cBhvr>
                                        <p:cTn id="69" dur="500"/>
                                        <p:tgtEl>
                                          <p:spTgt spid="12"/>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box(in)">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additive="base">
                                        <p:cTn id="77" dur="500" fill="hold"/>
                                        <p:tgtEl>
                                          <p:spTgt spid="14"/>
                                        </p:tgtEl>
                                        <p:attrNameLst>
                                          <p:attrName>ppt_x</p:attrName>
                                        </p:attrNameLst>
                                      </p:cBhvr>
                                      <p:tavLst>
                                        <p:tav tm="0">
                                          <p:val>
                                            <p:strVal val="#ppt_x"/>
                                          </p:val>
                                        </p:tav>
                                        <p:tav tm="100000">
                                          <p:val>
                                            <p:strVal val="#ppt_x"/>
                                          </p:val>
                                        </p:tav>
                                      </p:tavLst>
                                    </p:anim>
                                    <p:anim calcmode="lin" valueType="num">
                                      <p:cBhvr additive="base">
                                        <p:cTn id="7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box(in)">
                                      <p:cBhvr>
                                        <p:cTn id="83" dur="500"/>
                                        <p:tgtEl>
                                          <p:spTgt spid="29"/>
                                        </p:tgtEl>
                                      </p:cBhvr>
                                    </p:animEffect>
                                  </p:childTnLst>
                                </p:cTn>
                              </p:par>
                              <p:par>
                                <p:cTn id="84" presetID="4" presetClass="entr" presetSubtype="16" fill="hold"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box(in)">
                                      <p:cBhvr>
                                        <p:cTn id="86" dur="500"/>
                                        <p:tgtEl>
                                          <p:spTgt spid="59"/>
                                        </p:tgtEl>
                                      </p:cBhvr>
                                    </p:animEffect>
                                  </p:childTnLst>
                                </p:cTn>
                              </p:par>
                              <p:par>
                                <p:cTn id="87" presetID="4" presetClass="entr" presetSubtype="16" fill="hold" nodeType="with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box(in)">
                                      <p:cBhvr>
                                        <p:cTn id="89" dur="500"/>
                                        <p:tgtEl>
                                          <p:spTgt spid="60"/>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box(in)">
                                      <p:cBhvr>
                                        <p:cTn id="92" dur="500"/>
                                        <p:tgtEl>
                                          <p:spTgt spid="15"/>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box(in)">
                                      <p:cBhvr>
                                        <p:cTn id="9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7494"/>
            <a:ext cx="8229600" cy="951706"/>
          </a:xfrm>
        </p:spPr>
        <p:txBody>
          <a:bodyPr/>
          <a:lstStyle/>
          <a:p>
            <a:r>
              <a:rPr lang="en-US" dirty="0"/>
              <a:t>General Purpose system</a:t>
            </a:r>
            <a:endParaRPr lang="en-IN" dirty="0"/>
          </a:p>
        </p:txBody>
      </p:sp>
      <p:sp>
        <p:nvSpPr>
          <p:cNvPr id="3" name="Content Placeholder 2"/>
          <p:cNvSpPr>
            <a:spLocks noGrp="1"/>
          </p:cNvSpPr>
          <p:nvPr>
            <p:ph idx="1"/>
          </p:nvPr>
        </p:nvSpPr>
        <p:spPr>
          <a:xfrm>
            <a:off x="1120080" y="1272952"/>
            <a:ext cx="8229600" cy="4930808"/>
          </a:xfrm>
        </p:spPr>
        <p:txBody>
          <a:bodyPr/>
          <a:lstStyle/>
          <a:p>
            <a:pPr>
              <a:buNone/>
            </a:pPr>
            <a:r>
              <a:rPr lang="en-US" dirty="0"/>
              <a:t> </a:t>
            </a:r>
          </a:p>
          <a:p>
            <a:pPr>
              <a:buNone/>
            </a:pPr>
            <a:r>
              <a:rPr lang="en-US" dirty="0"/>
              <a:t> </a:t>
            </a:r>
            <a:endParaRPr lang="en-IN" dirty="0"/>
          </a:p>
        </p:txBody>
      </p:sp>
      <p:sp>
        <p:nvSpPr>
          <p:cNvPr id="7" name="Rectangle 6"/>
          <p:cNvSpPr/>
          <p:nvPr/>
        </p:nvSpPr>
        <p:spPr>
          <a:xfrm>
            <a:off x="5158680" y="2568352"/>
            <a:ext cx="46482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BIG BAZAR</a:t>
            </a:r>
          </a:p>
          <a:p>
            <a:pPr algn="ctr"/>
            <a:r>
              <a:rPr lang="en-US" dirty="0">
                <a:solidFill>
                  <a:schemeClr val="tx1"/>
                </a:solidFill>
              </a:rPr>
              <a:t>A </a:t>
            </a:r>
          </a:p>
          <a:p>
            <a:pPr algn="ctr"/>
            <a:r>
              <a:rPr lang="en-US" dirty="0">
                <a:solidFill>
                  <a:schemeClr val="tx1"/>
                </a:solidFill>
              </a:rPr>
              <a:t>General Store</a:t>
            </a:r>
          </a:p>
          <a:p>
            <a:pPr algn="ctr"/>
            <a:endParaRPr lang="en-US" dirty="0">
              <a:solidFill>
                <a:schemeClr val="tx1"/>
              </a:solidFill>
            </a:endParaRPr>
          </a:p>
        </p:txBody>
      </p:sp>
      <p:sp>
        <p:nvSpPr>
          <p:cNvPr id="8" name="Smiley Face 7"/>
          <p:cNvSpPr/>
          <p:nvPr/>
        </p:nvSpPr>
        <p:spPr>
          <a:xfrm>
            <a:off x="3939480" y="3787552"/>
            <a:ext cx="381000" cy="381000"/>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solidFill>
                <a:schemeClr val="tx1"/>
              </a:solidFill>
            </a:endParaRPr>
          </a:p>
        </p:txBody>
      </p:sp>
      <p:sp>
        <p:nvSpPr>
          <p:cNvPr id="9" name="Smiley Face 8"/>
          <p:cNvSpPr/>
          <p:nvPr/>
        </p:nvSpPr>
        <p:spPr>
          <a:xfrm>
            <a:off x="4168080" y="4168552"/>
            <a:ext cx="381000" cy="381000"/>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solidFill>
                <a:schemeClr val="tx1"/>
              </a:solidFill>
            </a:endParaRPr>
          </a:p>
        </p:txBody>
      </p:sp>
      <p:sp>
        <p:nvSpPr>
          <p:cNvPr id="10" name="Smiley Face 9"/>
          <p:cNvSpPr/>
          <p:nvPr/>
        </p:nvSpPr>
        <p:spPr>
          <a:xfrm>
            <a:off x="3634680" y="4168552"/>
            <a:ext cx="381000" cy="381000"/>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solidFill>
                <a:schemeClr val="tx1"/>
              </a:solidFill>
            </a:endParaRPr>
          </a:p>
        </p:txBody>
      </p:sp>
      <p:sp>
        <p:nvSpPr>
          <p:cNvPr id="11" name="Smiley Face 10"/>
          <p:cNvSpPr/>
          <p:nvPr/>
        </p:nvSpPr>
        <p:spPr>
          <a:xfrm>
            <a:off x="5311080" y="2644552"/>
            <a:ext cx="381000" cy="3810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13" name="Oval Callout 12"/>
          <p:cNvSpPr/>
          <p:nvPr/>
        </p:nvSpPr>
        <p:spPr>
          <a:xfrm>
            <a:off x="1501080" y="3939952"/>
            <a:ext cx="1981200" cy="1447800"/>
          </a:xfrm>
          <a:prstGeom prst="wedgeEllipseCallout">
            <a:avLst>
              <a:gd name="adj1" fmla="val 67981"/>
              <a:gd name="adj2" fmla="val -8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Peoples </a:t>
            </a:r>
          </a:p>
          <a:p>
            <a:pPr algn="ctr"/>
            <a:r>
              <a:rPr lang="en-US" dirty="0">
                <a:solidFill>
                  <a:schemeClr val="tx1"/>
                </a:solidFill>
              </a:rPr>
              <a:t>Needs to buy many stuff</a:t>
            </a:r>
            <a:endParaRPr lang="en-IN" dirty="0">
              <a:solidFill>
                <a:schemeClr val="tx1"/>
              </a:solidFill>
            </a:endParaRPr>
          </a:p>
        </p:txBody>
      </p:sp>
      <p:sp>
        <p:nvSpPr>
          <p:cNvPr id="14" name="Left-Right Arrow 13"/>
          <p:cNvSpPr/>
          <p:nvPr/>
        </p:nvSpPr>
        <p:spPr>
          <a:xfrm>
            <a:off x="4625280" y="4168552"/>
            <a:ext cx="533400" cy="381000"/>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ln>
                <a:solidFill>
                  <a:schemeClr val="tx1"/>
                </a:solidFill>
                <a:prstDash val="dash"/>
              </a:ln>
              <a:solidFill>
                <a:schemeClr val="tx1"/>
              </a:solidFill>
            </a:endParaRPr>
          </a:p>
        </p:txBody>
      </p:sp>
      <p:sp>
        <p:nvSpPr>
          <p:cNvPr id="16" name="Cloud Callout 15"/>
          <p:cNvSpPr/>
          <p:nvPr/>
        </p:nvSpPr>
        <p:spPr>
          <a:xfrm>
            <a:off x="5158680" y="1196752"/>
            <a:ext cx="3505200" cy="1295400"/>
          </a:xfrm>
          <a:prstGeom prst="cloudCallout">
            <a:avLst>
              <a:gd name="adj1" fmla="val -40900"/>
              <a:gd name="adj2" fmla="val 603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 No idea what peoples will buy </a:t>
            </a:r>
            <a:endParaRPr lang="en-IN" dirty="0">
              <a:solidFill>
                <a:schemeClr val="tx1"/>
              </a:solidFill>
            </a:endParaRPr>
          </a:p>
          <a:p>
            <a:pPr algn="ctr"/>
            <a:endParaRPr lang="en-IN" dirty="0">
              <a:solidFill>
                <a:schemeClr val="tx1"/>
              </a:solidFill>
            </a:endParaRPr>
          </a:p>
        </p:txBody>
      </p:sp>
      <p:sp>
        <p:nvSpPr>
          <p:cNvPr id="17" name="Oval Callout 16"/>
          <p:cNvSpPr/>
          <p:nvPr/>
        </p:nvSpPr>
        <p:spPr>
          <a:xfrm>
            <a:off x="6301680" y="2492152"/>
            <a:ext cx="3505200" cy="1447800"/>
          </a:xfrm>
          <a:prstGeom prst="wedgeEllipseCallout">
            <a:avLst>
              <a:gd name="adj1" fmla="val -67932"/>
              <a:gd name="adj2" fmla="val -24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 will put all type of stuff and appoint employee in his store to satisfy his customers</a:t>
            </a:r>
            <a:endParaRPr lang="en-IN" dirty="0">
              <a:solidFill>
                <a:schemeClr val="tx1"/>
              </a:solidFill>
            </a:endParaRPr>
          </a:p>
        </p:txBody>
      </p:sp>
      <p:sp>
        <p:nvSpPr>
          <p:cNvPr id="18" name="Snip Same Side Corner Rectangle 17"/>
          <p:cNvSpPr/>
          <p:nvPr/>
        </p:nvSpPr>
        <p:spPr>
          <a:xfrm rot="16200000">
            <a:off x="4777680" y="4168552"/>
            <a:ext cx="1295400" cy="53340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Entry/exit</a:t>
            </a:r>
            <a:endParaRPr lang="en-IN" dirty="0">
              <a:solidFill>
                <a:schemeClr val="tx1"/>
              </a:solidFill>
            </a:endParaRPr>
          </a:p>
        </p:txBody>
      </p:sp>
      <p:sp>
        <p:nvSpPr>
          <p:cNvPr id="20" name="Line Callout 3 19"/>
          <p:cNvSpPr/>
          <p:nvPr/>
        </p:nvSpPr>
        <p:spPr>
          <a:xfrm>
            <a:off x="6758880" y="5159152"/>
            <a:ext cx="2590800" cy="1447800"/>
          </a:xfrm>
          <a:prstGeom prst="borderCallout3">
            <a:avLst>
              <a:gd name="adj1" fmla="val 855"/>
              <a:gd name="adj2" fmla="val 64021"/>
              <a:gd name="adj3" fmla="val -38092"/>
              <a:gd name="adj4" fmla="val 82157"/>
              <a:gd name="adj5" fmla="val -81053"/>
              <a:gd name="adj6" fmla="val 82745"/>
              <a:gd name="adj7" fmla="val -94406"/>
              <a:gd name="adj8" fmla="val 587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huge area, lot’s of employee, every kind of stuff, great investment)</a:t>
            </a:r>
            <a:endParaRPr lang="en-IN" dirty="0">
              <a:solidFill>
                <a:schemeClr val="tx1"/>
              </a:solidFill>
            </a:endParaRPr>
          </a:p>
          <a:p>
            <a:pPr algn="ctr"/>
            <a:endParaRPr lang="en-IN" dirty="0">
              <a:solidFill>
                <a:schemeClr val="tx1"/>
              </a:solidFill>
            </a:endParaRPr>
          </a:p>
        </p:txBody>
      </p:sp>
      <p:sp>
        <p:nvSpPr>
          <p:cNvPr id="15" name="Smiley Face 14"/>
          <p:cNvSpPr/>
          <p:nvPr/>
        </p:nvSpPr>
        <p:spPr>
          <a:xfrm>
            <a:off x="6149280" y="4549552"/>
            <a:ext cx="381000" cy="304800"/>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19" name="Smiley Face 18"/>
          <p:cNvSpPr/>
          <p:nvPr/>
        </p:nvSpPr>
        <p:spPr>
          <a:xfrm>
            <a:off x="5768280" y="5540152"/>
            <a:ext cx="381000" cy="304800"/>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21" name="Smiley Face 20"/>
          <p:cNvSpPr/>
          <p:nvPr/>
        </p:nvSpPr>
        <p:spPr>
          <a:xfrm>
            <a:off x="9121080" y="4549552"/>
            <a:ext cx="381000" cy="304800"/>
          </a:xfrm>
          <a:prstGeom prst="smileyFace">
            <a:avLst>
              <a:gd name="adj" fmla="val -4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016DD7D0-87EA-6D95-7CEA-2FBA7440F508}"/>
              </a:ext>
            </a:extLst>
          </p:cNvPr>
          <p:cNvSpPr txBox="1"/>
          <p:nvPr/>
        </p:nvSpPr>
        <p:spPr>
          <a:xfrm>
            <a:off x="276940" y="1288662"/>
            <a:ext cx="4272140" cy="2031325"/>
          </a:xfrm>
          <a:prstGeom prst="rect">
            <a:avLst/>
          </a:prstGeom>
          <a:noFill/>
        </p:spPr>
        <p:txBody>
          <a:bodyPr wrap="square">
            <a:spAutoFit/>
          </a:bodyPr>
          <a:lstStyle/>
          <a:p>
            <a:pPr>
              <a:buNone/>
            </a:pPr>
            <a:r>
              <a:rPr lang="en-US" i="1" dirty="0"/>
              <a:t>General purpose systems,  are is same as BIG BAZAR </a:t>
            </a:r>
          </a:p>
          <a:p>
            <a:r>
              <a:rPr lang="en-US" i="1" dirty="0"/>
              <a:t>Microprocessor is as the owner, has to be very much skilled</a:t>
            </a:r>
          </a:p>
          <a:p>
            <a:r>
              <a:rPr lang="en-US" i="1" dirty="0"/>
              <a:t>peripheral IC’s  are it’s employee </a:t>
            </a:r>
          </a:p>
          <a:p>
            <a:r>
              <a:rPr lang="en-US" i="1" dirty="0"/>
              <a:t>Customers are the applications</a:t>
            </a:r>
          </a:p>
          <a:p>
            <a:r>
              <a:rPr lang="en-US" i="1" dirty="0"/>
              <a:t>Area of it is memory</a:t>
            </a:r>
          </a:p>
        </p:txBody>
      </p:sp>
    </p:spTree>
    <p:extLst>
      <p:ext uri="{BB962C8B-B14F-4D97-AF65-F5344CB8AC3E}">
        <p14:creationId xmlns:p14="http://schemas.microsoft.com/office/powerpoint/2010/main" val="146872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500" fill="hold"/>
                                        <p:tgtEl>
                                          <p:spTgt spid="21"/>
                                        </p:tgtEl>
                                        <p:attrNameLst>
                                          <p:attrName>ppt_x</p:attrName>
                                        </p:attrNameLst>
                                      </p:cBhvr>
                                      <p:tavLst>
                                        <p:tav tm="0">
                                          <p:val>
                                            <p:strVal val="#ppt_x"/>
                                          </p:val>
                                        </p:tav>
                                        <p:tav tm="100000">
                                          <p:val>
                                            <p:strVal val="#ppt_x"/>
                                          </p:val>
                                        </p:tav>
                                      </p:tavLst>
                                    </p:anim>
                                    <p:anim calcmode="lin" valueType="num">
                                      <p:cBhvr additive="base">
                                        <p:cTn id="6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8" presetClass="entr" presetSubtype="16"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diamond(in)">
                                      <p:cBhvr>
                                        <p:cTn id="68" dur="20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4" grpId="0" animBg="1"/>
      <p:bldP spid="16" grpId="0" animBg="1"/>
      <p:bldP spid="17" grpId="0" animBg="1"/>
      <p:bldP spid="18" grpId="0" animBg="1"/>
      <p:bldP spid="20" grpId="0" animBg="1"/>
      <p:bldP spid="15" grpId="0" animBg="1"/>
      <p:bldP spid="19" grpId="0" animBg="1"/>
      <p:bldP spid="21"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076254D5-D0AC-448A-A41E-7F0DF900CCE7}"/>
              </a:ext>
            </a:extLst>
          </p:cNvPr>
          <p:cNvSpPr txBox="1">
            <a:spLocks/>
          </p:cNvSpPr>
          <p:nvPr/>
        </p:nvSpPr>
        <p:spPr>
          <a:xfrm>
            <a:off x="4694312" y="476672"/>
            <a:ext cx="3940993" cy="1193007"/>
          </a:xfrm>
          <a:prstGeom prst="rect">
            <a:avLst/>
          </a:prstGeom>
        </p:spPr>
        <p:txBody>
          <a:bodyPr vert="horz" lIns="82296" tIns="41148" rIns="82296" bIns="4114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256">
              <a:spcAft>
                <a:spcPts val="540"/>
              </a:spcAft>
            </a:pPr>
            <a:r>
              <a:rPr lang="en-US" sz="3960" b="1" dirty="0"/>
              <a:t>Agenda</a:t>
            </a:r>
          </a:p>
        </p:txBody>
      </p:sp>
      <p:sp>
        <p:nvSpPr>
          <p:cNvPr id="3" name="object 3"/>
          <p:cNvSpPr txBox="1"/>
          <p:nvPr/>
        </p:nvSpPr>
        <p:spPr>
          <a:xfrm>
            <a:off x="724205" y="2161642"/>
            <a:ext cx="4568481" cy="3736238"/>
          </a:xfrm>
          <a:prstGeom prst="rect">
            <a:avLst/>
          </a:prstGeom>
        </p:spPr>
        <p:txBody>
          <a:bodyPr vert="horz" lIns="82296" tIns="41148" rIns="82296" bIns="41148" rtlCol="0">
            <a:normAutofit/>
          </a:bodyPr>
          <a:lstStyle/>
          <a:p>
            <a:pPr marL="257175" indent="-205740">
              <a:lnSpc>
                <a:spcPct val="90000"/>
              </a:lnSpc>
              <a:spcAft>
                <a:spcPts val="540"/>
              </a:spcAft>
              <a:buFont typeface="Arial" panose="020B0604020202020204" pitchFamily="34" charset="0"/>
              <a:buChar char="•"/>
              <a:defRPr/>
            </a:pPr>
            <a:r>
              <a:rPr lang="en-US" dirty="0"/>
              <a:t>Program Outcomes</a:t>
            </a:r>
          </a:p>
          <a:p>
            <a:pPr marL="257175" indent="-205740">
              <a:lnSpc>
                <a:spcPct val="90000"/>
              </a:lnSpc>
              <a:spcAft>
                <a:spcPts val="540"/>
              </a:spcAft>
              <a:buFont typeface="Arial" panose="020B0604020202020204" pitchFamily="34" charset="0"/>
              <a:buChar char="•"/>
              <a:defRPr/>
            </a:pPr>
            <a:r>
              <a:rPr lang="en-US" dirty="0"/>
              <a:t>Course Outcomes</a:t>
            </a:r>
          </a:p>
          <a:p>
            <a:pPr marL="257175" indent="-205740">
              <a:lnSpc>
                <a:spcPct val="90000"/>
              </a:lnSpc>
              <a:spcAft>
                <a:spcPts val="540"/>
              </a:spcAft>
              <a:buFont typeface="Arial" panose="020B0604020202020204" pitchFamily="34" charset="0"/>
              <a:buChar char="•"/>
              <a:defRPr/>
            </a:pPr>
            <a:r>
              <a:rPr lang="en-US" dirty="0"/>
              <a:t>CO-PO Mapping</a:t>
            </a:r>
          </a:p>
          <a:p>
            <a:pPr marL="257175" indent="-205740">
              <a:lnSpc>
                <a:spcPct val="90000"/>
              </a:lnSpc>
              <a:spcAft>
                <a:spcPts val="540"/>
              </a:spcAft>
              <a:buFont typeface="Arial" panose="020B0604020202020204" pitchFamily="34" charset="0"/>
              <a:buChar char="•"/>
              <a:defRPr/>
            </a:pPr>
            <a:r>
              <a:rPr lang="en-US" dirty="0"/>
              <a:t>Syllabus</a:t>
            </a:r>
          </a:p>
          <a:p>
            <a:pPr marL="257175" indent="-205740">
              <a:lnSpc>
                <a:spcPct val="90000"/>
              </a:lnSpc>
              <a:spcAft>
                <a:spcPts val="540"/>
              </a:spcAft>
              <a:buFont typeface="Arial" panose="020B0604020202020204" pitchFamily="34" charset="0"/>
              <a:buChar char="•"/>
              <a:defRPr/>
            </a:pPr>
            <a:r>
              <a:rPr lang="en-US" dirty="0"/>
              <a:t>Course Objective</a:t>
            </a:r>
          </a:p>
          <a:p>
            <a:pPr marL="257175" indent="-205740">
              <a:lnSpc>
                <a:spcPct val="90000"/>
              </a:lnSpc>
              <a:spcAft>
                <a:spcPts val="540"/>
              </a:spcAft>
              <a:buFont typeface="Arial" panose="020B0604020202020204" pitchFamily="34" charset="0"/>
              <a:buChar char="•"/>
              <a:defRPr/>
            </a:pPr>
            <a:r>
              <a:rPr lang="en-US" dirty="0"/>
              <a:t>Objective of Topics</a:t>
            </a:r>
          </a:p>
          <a:p>
            <a:pPr marL="257175" indent="-205740">
              <a:lnSpc>
                <a:spcPct val="90000"/>
              </a:lnSpc>
              <a:spcAft>
                <a:spcPts val="540"/>
              </a:spcAft>
              <a:buFont typeface="Arial" panose="020B0604020202020204" pitchFamily="34" charset="0"/>
              <a:buChar char="•"/>
              <a:defRPr/>
            </a:pPr>
            <a:r>
              <a:rPr lang="en-US" dirty="0"/>
              <a:t>Prerequisite </a:t>
            </a:r>
          </a:p>
          <a:p>
            <a:pPr marL="257175" indent="-205740">
              <a:lnSpc>
                <a:spcPct val="90000"/>
              </a:lnSpc>
              <a:spcAft>
                <a:spcPts val="540"/>
              </a:spcAft>
              <a:buFont typeface="Arial" panose="020B0604020202020204" pitchFamily="34" charset="0"/>
              <a:buChar char="•"/>
              <a:defRPr/>
            </a:pPr>
            <a:r>
              <a:rPr lang="en-US" dirty="0"/>
              <a:t>Content </a:t>
            </a:r>
          </a:p>
        </p:txBody>
      </p:sp>
      <p:sp>
        <p:nvSpPr>
          <p:cNvPr id="4" name="Date Placeholder 3"/>
          <p:cNvSpPr>
            <a:spLocks noGrp="1"/>
          </p:cNvSpPr>
          <p:nvPr>
            <p:ph type="dt" sz="half" idx="10"/>
          </p:nvPr>
        </p:nvSpPr>
        <p:spPr>
          <a:xfrm>
            <a:off x="754380" y="6063615"/>
            <a:ext cx="1113857" cy="328613"/>
          </a:xfrm>
        </p:spPr>
        <p:txBody>
          <a:bodyPr vert="horz" lIns="82296" tIns="41148" rIns="82296" bIns="41148" rtlCol="0" anchor="ctr">
            <a:normAutofit/>
          </a:bodyPr>
          <a:lstStyle/>
          <a:p>
            <a:pPr>
              <a:spcAft>
                <a:spcPts val="540"/>
              </a:spcAft>
            </a:pPr>
            <a:fld id="{D50750E8-6F65-4B8D-92AD-CBF1DD0E64EC}" type="datetime1">
              <a:rPr lang="en-US" smtClean="0">
                <a:solidFill>
                  <a:schemeClr val="tx1">
                    <a:alpha val="80000"/>
                  </a:schemeClr>
                </a:solidFill>
              </a:rPr>
              <a:pPr>
                <a:spcAft>
                  <a:spcPts val="540"/>
                </a:spcAft>
              </a:pPr>
              <a:t>6/19/24</a:t>
            </a:fld>
            <a:endParaRPr lang="en-US">
              <a:solidFill>
                <a:schemeClr val="tx1">
                  <a:alpha val="80000"/>
                </a:schemeClr>
              </a:solidFill>
            </a:endParaRPr>
          </a:p>
        </p:txBody>
      </p:sp>
      <p:sp>
        <p:nvSpPr>
          <p:cNvPr id="7" name="Slide Number Placeholder 6"/>
          <p:cNvSpPr>
            <a:spLocks noGrp="1"/>
          </p:cNvSpPr>
          <p:nvPr>
            <p:ph type="sldNum" sz="quarter" idx="12"/>
          </p:nvPr>
        </p:nvSpPr>
        <p:spPr>
          <a:xfrm>
            <a:off x="9219111" y="6063615"/>
            <a:ext cx="999309" cy="328613"/>
          </a:xfrm>
          <a:prstGeom prst="ellipse">
            <a:avLst/>
          </a:prstGeom>
        </p:spPr>
        <p:txBody>
          <a:bodyPr vert="horz" wrap="square" lIns="82296" tIns="41148" rIns="82296" bIns="41148" numCol="1" rtlCol="0" anchor="ctr" anchorCtr="0" compatLnSpc="1">
            <a:prstTxWarp prst="textNoShape">
              <a:avLst/>
            </a:prstTxWarp>
            <a:normAutofit lnSpcReduction="10000"/>
          </a:bodyPr>
          <a:lstStyle/>
          <a:p>
            <a:pPr>
              <a:lnSpc>
                <a:spcPct val="90000"/>
              </a:lnSpc>
              <a:spcAft>
                <a:spcPts val="540"/>
              </a:spcAft>
            </a:pPr>
            <a:fld id="{B6F15528-21DE-4FAA-801E-634DDDAF4B2B}" type="slidenum">
              <a:rPr lang="en-US">
                <a:solidFill>
                  <a:schemeClr val="bg1">
                    <a:alpha val="80000"/>
                  </a:schemeClr>
                </a:solidFill>
              </a:rPr>
              <a:pPr>
                <a:lnSpc>
                  <a:spcPct val="90000"/>
                </a:lnSpc>
                <a:spcAft>
                  <a:spcPts val="540"/>
                </a:spcAft>
              </a:pPr>
              <a:t>2</a:t>
            </a:fld>
            <a:endParaRPr lang="en-US">
              <a:solidFill>
                <a:schemeClr val="bg1">
                  <a:alpha val="80000"/>
                </a:schemeClr>
              </a:solidFill>
            </a:endParaRPr>
          </a:p>
        </p:txBody>
      </p:sp>
    </p:spTree>
    <p:extLst>
      <p:ext uri="{BB962C8B-B14F-4D97-AF65-F5344CB8AC3E}">
        <p14:creationId xmlns:p14="http://schemas.microsoft.com/office/powerpoint/2010/main" val="22127059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System: Computer system</a:t>
            </a:r>
            <a:endParaRPr lang="en-IN" dirty="0"/>
          </a:p>
        </p:txBody>
      </p:sp>
      <p:sp>
        <p:nvSpPr>
          <p:cNvPr id="3" name="Content Placeholder 2"/>
          <p:cNvSpPr>
            <a:spLocks noGrp="1"/>
          </p:cNvSpPr>
          <p:nvPr>
            <p:ph idx="1"/>
          </p:nvPr>
        </p:nvSpPr>
        <p:spPr/>
        <p:txBody>
          <a:bodyPr/>
          <a:lstStyle/>
          <a:p>
            <a:pPr algn="just"/>
            <a:r>
              <a:rPr lang="en-US" sz="2400" b="0" i="0" dirty="0">
                <a:solidFill>
                  <a:srgbClr val="3A343A"/>
                </a:solidFill>
                <a:effectLst/>
                <a:latin typeface="Europa"/>
              </a:rPr>
              <a:t>A general-purpose system is a computer system that can be programmed to perform a large number of tasks. </a:t>
            </a:r>
          </a:p>
          <a:p>
            <a:pPr algn="just"/>
            <a:r>
              <a:rPr lang="en-US" sz="2400" b="0" i="0" dirty="0">
                <a:solidFill>
                  <a:srgbClr val="3A343A"/>
                </a:solidFill>
                <a:effectLst/>
                <a:latin typeface="Europa"/>
              </a:rPr>
              <a:t>General-purpose computers are designed so that users or devices can interact with them in a variety of ways to meet a broad range of needs.</a:t>
            </a:r>
          </a:p>
          <a:p>
            <a:pPr algn="just"/>
            <a:r>
              <a:rPr lang="en-US" sz="2400" b="0" i="0" dirty="0">
                <a:solidFill>
                  <a:srgbClr val="3A343A"/>
                </a:solidFill>
                <a:effectLst/>
                <a:latin typeface="Europa"/>
              </a:rPr>
              <a:t>The ability to run many different pieces of software allows a general-purpose system to be quite versatile in terms of the types of tasks it can perform. Software can be added, updated, and removed fairly easily, which alters the functionality of a system.</a:t>
            </a:r>
          </a:p>
          <a:p>
            <a:pPr algn="just"/>
            <a:r>
              <a:rPr lang="en-US" sz="2400" b="0" i="0" dirty="0">
                <a:solidFill>
                  <a:srgbClr val="3A343A"/>
                </a:solidFill>
                <a:effectLst/>
                <a:latin typeface="Europa"/>
              </a:rPr>
              <a:t>As general-purpose systems are designed to carry out many different types of process, they are often not fully optimized to perform each individual task. </a:t>
            </a:r>
          </a:p>
          <a:p>
            <a:pPr marL="0" indent="0" algn="just">
              <a:buNone/>
            </a:pPr>
            <a:br>
              <a:rPr lang="en-US" sz="2400" dirty="0"/>
            </a:br>
            <a:endParaRPr lang="en-IN" sz="2400" dirty="0"/>
          </a:p>
        </p:txBody>
      </p:sp>
    </p:spTree>
    <p:extLst>
      <p:ext uri="{BB962C8B-B14F-4D97-AF65-F5344CB8AC3E}">
        <p14:creationId xmlns:p14="http://schemas.microsoft.com/office/powerpoint/2010/main" val="786771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7494"/>
            <a:ext cx="8229600" cy="951706"/>
          </a:xfrm>
        </p:spPr>
        <p:txBody>
          <a:bodyPr/>
          <a:lstStyle/>
          <a:p>
            <a:r>
              <a:rPr lang="en-US" dirty="0"/>
              <a:t>Embedded System</a:t>
            </a:r>
            <a:endParaRPr lang="en-IN" dirty="0"/>
          </a:p>
        </p:txBody>
      </p:sp>
      <p:sp>
        <p:nvSpPr>
          <p:cNvPr id="3" name="Content Placeholder 2"/>
          <p:cNvSpPr>
            <a:spLocks noGrp="1"/>
          </p:cNvSpPr>
          <p:nvPr>
            <p:ph idx="1"/>
          </p:nvPr>
        </p:nvSpPr>
        <p:spPr>
          <a:xfrm>
            <a:off x="1371600" y="1524000"/>
            <a:ext cx="8229600" cy="4930808"/>
          </a:xfrm>
        </p:spPr>
        <p:txBody>
          <a:bodyPr/>
          <a:lstStyle/>
          <a:p>
            <a:pPr>
              <a:buNone/>
            </a:pPr>
            <a:r>
              <a:rPr lang="en-US" dirty="0"/>
              <a:t> </a:t>
            </a:r>
          </a:p>
          <a:p>
            <a:pPr>
              <a:buNone/>
            </a:pPr>
            <a:r>
              <a:rPr lang="en-US" dirty="0"/>
              <a:t> </a:t>
            </a:r>
            <a:endParaRPr lang="en-IN" dirty="0"/>
          </a:p>
        </p:txBody>
      </p:sp>
      <p:sp>
        <p:nvSpPr>
          <p:cNvPr id="7" name="Rectangle 6"/>
          <p:cNvSpPr/>
          <p:nvPr/>
        </p:nvSpPr>
        <p:spPr>
          <a:xfrm>
            <a:off x="5410200" y="2819400"/>
            <a:ext cx="46482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watch -shop </a:t>
            </a:r>
          </a:p>
        </p:txBody>
      </p:sp>
      <p:sp>
        <p:nvSpPr>
          <p:cNvPr id="8" name="Smiley Face 7"/>
          <p:cNvSpPr/>
          <p:nvPr/>
        </p:nvSpPr>
        <p:spPr>
          <a:xfrm>
            <a:off x="4191000" y="4038600"/>
            <a:ext cx="381000" cy="381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Smiley Face 8"/>
          <p:cNvSpPr/>
          <p:nvPr/>
        </p:nvSpPr>
        <p:spPr>
          <a:xfrm>
            <a:off x="4419600" y="4419600"/>
            <a:ext cx="381000" cy="381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Smiley Face 9"/>
          <p:cNvSpPr/>
          <p:nvPr/>
        </p:nvSpPr>
        <p:spPr>
          <a:xfrm>
            <a:off x="3886200" y="4419600"/>
            <a:ext cx="381000" cy="381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Smiley Face 10"/>
          <p:cNvSpPr/>
          <p:nvPr/>
        </p:nvSpPr>
        <p:spPr>
          <a:xfrm>
            <a:off x="5562600" y="2895600"/>
            <a:ext cx="381000" cy="381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Oval Callout 12"/>
          <p:cNvSpPr/>
          <p:nvPr/>
        </p:nvSpPr>
        <p:spPr>
          <a:xfrm>
            <a:off x="1752600" y="4191000"/>
            <a:ext cx="1981200" cy="1447800"/>
          </a:xfrm>
          <a:prstGeom prst="wedgeEllipseCallout">
            <a:avLst>
              <a:gd name="adj1" fmla="val 67981"/>
              <a:gd name="adj2" fmla="val -8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Peoples </a:t>
            </a:r>
          </a:p>
          <a:p>
            <a:pPr algn="ctr"/>
            <a:r>
              <a:rPr lang="en-US" dirty="0">
                <a:solidFill>
                  <a:schemeClr val="tx1"/>
                </a:solidFill>
              </a:rPr>
              <a:t>Needs to buy watches</a:t>
            </a:r>
            <a:endParaRPr lang="en-IN" dirty="0">
              <a:solidFill>
                <a:schemeClr val="tx1"/>
              </a:solidFill>
            </a:endParaRPr>
          </a:p>
        </p:txBody>
      </p:sp>
      <p:sp>
        <p:nvSpPr>
          <p:cNvPr id="14" name="Left-Right Arrow 13"/>
          <p:cNvSpPr/>
          <p:nvPr/>
        </p:nvSpPr>
        <p:spPr>
          <a:xfrm>
            <a:off x="4876800" y="4419600"/>
            <a:ext cx="533400" cy="381000"/>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ln>
                <a:solidFill>
                  <a:schemeClr val="tx1"/>
                </a:solidFill>
                <a:prstDash val="dash"/>
              </a:ln>
              <a:solidFill>
                <a:schemeClr val="tx1"/>
              </a:solidFill>
            </a:endParaRPr>
          </a:p>
        </p:txBody>
      </p:sp>
      <p:sp>
        <p:nvSpPr>
          <p:cNvPr id="16" name="Cloud Callout 15"/>
          <p:cNvSpPr/>
          <p:nvPr/>
        </p:nvSpPr>
        <p:spPr>
          <a:xfrm>
            <a:off x="5410200" y="1447800"/>
            <a:ext cx="3505200" cy="1295400"/>
          </a:xfrm>
          <a:prstGeom prst="cloudCallout">
            <a:avLst>
              <a:gd name="adj1" fmla="val -40900"/>
              <a:gd name="adj2" fmla="val 603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 know what peoples will buy </a:t>
            </a:r>
            <a:endParaRPr lang="en-IN" dirty="0">
              <a:solidFill>
                <a:schemeClr val="tx1"/>
              </a:solidFill>
            </a:endParaRPr>
          </a:p>
          <a:p>
            <a:pPr algn="ctr"/>
            <a:endParaRPr lang="en-IN" dirty="0">
              <a:solidFill>
                <a:schemeClr val="tx1"/>
              </a:solidFill>
            </a:endParaRPr>
          </a:p>
        </p:txBody>
      </p:sp>
      <p:sp>
        <p:nvSpPr>
          <p:cNvPr id="17" name="Oval Callout 16"/>
          <p:cNvSpPr/>
          <p:nvPr/>
        </p:nvSpPr>
        <p:spPr>
          <a:xfrm>
            <a:off x="6553200" y="2971800"/>
            <a:ext cx="3505200" cy="1066800"/>
          </a:xfrm>
          <a:prstGeom prst="wedgeEllipseCallout">
            <a:avLst>
              <a:gd name="adj1" fmla="val -66728"/>
              <a:gd name="adj2" fmla="val -39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 will put all type watches customers</a:t>
            </a:r>
            <a:endParaRPr lang="en-IN" dirty="0">
              <a:solidFill>
                <a:schemeClr val="tx1"/>
              </a:solidFill>
            </a:endParaRPr>
          </a:p>
        </p:txBody>
      </p:sp>
      <p:sp>
        <p:nvSpPr>
          <p:cNvPr id="18" name="Snip Same Side Corner Rectangle 17"/>
          <p:cNvSpPr/>
          <p:nvPr/>
        </p:nvSpPr>
        <p:spPr>
          <a:xfrm rot="16200000">
            <a:off x="5029200" y="4419600"/>
            <a:ext cx="1295400" cy="53340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Entry/exit</a:t>
            </a:r>
            <a:endParaRPr lang="en-IN" dirty="0">
              <a:solidFill>
                <a:schemeClr val="tx1"/>
              </a:solidFill>
            </a:endParaRPr>
          </a:p>
        </p:txBody>
      </p:sp>
      <p:sp>
        <p:nvSpPr>
          <p:cNvPr id="20" name="Line Callout 3 19"/>
          <p:cNvSpPr/>
          <p:nvPr/>
        </p:nvSpPr>
        <p:spPr>
          <a:xfrm>
            <a:off x="7010400" y="5410200"/>
            <a:ext cx="2590800" cy="1447800"/>
          </a:xfrm>
          <a:prstGeom prst="borderCallout3">
            <a:avLst>
              <a:gd name="adj1" fmla="val 855"/>
              <a:gd name="adj2" fmla="val 64021"/>
              <a:gd name="adj3" fmla="val -38092"/>
              <a:gd name="adj4" fmla="val 82157"/>
              <a:gd name="adj5" fmla="val -81053"/>
              <a:gd name="adj6" fmla="val 82745"/>
              <a:gd name="adj7" fmla="val -94406"/>
              <a:gd name="adj8" fmla="val 587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less area,  watches, small investment)</a:t>
            </a:r>
            <a:endParaRPr lang="en-IN" dirty="0">
              <a:solidFill>
                <a:schemeClr val="tx1"/>
              </a:solidFill>
            </a:endParaRPr>
          </a:p>
          <a:p>
            <a:pPr algn="ctr"/>
            <a:endParaRPr lang="en-IN" dirty="0">
              <a:solidFill>
                <a:schemeClr val="tx1"/>
              </a:solidFill>
            </a:endParaRPr>
          </a:p>
        </p:txBody>
      </p:sp>
      <p:sp>
        <p:nvSpPr>
          <p:cNvPr id="5" name="TextBox 4">
            <a:extLst>
              <a:ext uri="{FF2B5EF4-FFF2-40B4-BE49-F238E27FC236}">
                <a16:creationId xmlns:a16="http://schemas.microsoft.com/office/drawing/2014/main" id="{437AC37A-51D4-E883-7E0F-13FCE3A3DFC5}"/>
              </a:ext>
            </a:extLst>
          </p:cNvPr>
          <p:cNvSpPr txBox="1"/>
          <p:nvPr/>
        </p:nvSpPr>
        <p:spPr>
          <a:xfrm>
            <a:off x="65070" y="1504760"/>
            <a:ext cx="4887930" cy="2862322"/>
          </a:xfrm>
          <a:prstGeom prst="rect">
            <a:avLst/>
          </a:prstGeom>
          <a:noFill/>
        </p:spPr>
        <p:txBody>
          <a:bodyPr wrap="square">
            <a:spAutoFit/>
          </a:bodyPr>
          <a:lstStyle/>
          <a:p>
            <a:pPr>
              <a:buNone/>
            </a:pPr>
            <a:r>
              <a:rPr lang="en-US" dirty="0"/>
              <a:t>Small scale Embedded systems are same as a watch shop</a:t>
            </a:r>
          </a:p>
          <a:p>
            <a:r>
              <a:rPr lang="en-US" dirty="0"/>
              <a:t>Microcontroller like owner, not necessary to be very skilled </a:t>
            </a:r>
          </a:p>
          <a:p>
            <a:r>
              <a:rPr lang="en-US" dirty="0"/>
              <a:t>Specific customer who need watch are like specific application</a:t>
            </a:r>
          </a:p>
          <a:p>
            <a:r>
              <a:rPr lang="en-US" dirty="0"/>
              <a:t>Small area of shop means less memory needed</a:t>
            </a:r>
          </a:p>
          <a:p>
            <a:endParaRPr lang="en-US"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amond(in)">
                                      <p:cBhvr>
                                        <p:cTn id="54" dur="20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4" grpId="0" animBg="1"/>
      <p:bldP spid="16" grpId="0" animBg="1"/>
      <p:bldP spid="17" grpId="0" animBg="1"/>
      <p:bldP spid="18" grpId="0" animBg="1"/>
      <p:bldP spid="20"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4944" y="-336115"/>
            <a:ext cx="8062912" cy="1470025"/>
          </a:xfrm>
        </p:spPr>
        <p:txBody>
          <a:bodyPr/>
          <a:lstStyle/>
          <a:p>
            <a:r>
              <a:rPr lang="en-US" dirty="0"/>
              <a:t>Embedded Systems</a:t>
            </a:r>
            <a:endParaRPr lang="en-IN" dirty="0"/>
          </a:p>
        </p:txBody>
      </p:sp>
      <p:sp>
        <p:nvSpPr>
          <p:cNvPr id="3" name="Subtitle 2"/>
          <p:cNvSpPr>
            <a:spLocks noGrp="1"/>
          </p:cNvSpPr>
          <p:nvPr>
            <p:ph type="subTitle" idx="1"/>
          </p:nvPr>
        </p:nvSpPr>
        <p:spPr>
          <a:xfrm>
            <a:off x="301824" y="836712"/>
            <a:ext cx="10153128" cy="3998120"/>
          </a:xfrm>
        </p:spPr>
        <p:txBody>
          <a:bodyPr>
            <a:noAutofit/>
          </a:bodyPr>
          <a:lstStyle/>
          <a:p>
            <a:pPr algn="just"/>
            <a:r>
              <a:rPr lang="en-US" sz="2600" dirty="0">
                <a:solidFill>
                  <a:schemeClr val="tx1"/>
                </a:solidFill>
              </a:rPr>
              <a:t>Any Microcontroller or Microprocessor based System which is exclusive for specific application is known as Embedded System.</a:t>
            </a:r>
          </a:p>
          <a:p>
            <a:r>
              <a:rPr lang="en-US" sz="2600" dirty="0">
                <a:solidFill>
                  <a:schemeClr val="tx1"/>
                </a:solidFill>
              </a:rPr>
              <a:t>Or </a:t>
            </a:r>
          </a:p>
          <a:p>
            <a:pPr algn="just"/>
            <a:r>
              <a:rPr lang="en-US" sz="2600" dirty="0">
                <a:solidFill>
                  <a:schemeClr val="tx1"/>
                </a:solidFill>
              </a:rPr>
              <a:t>It can be said that the combination of hardware and software which perform specific task are embedded systems.</a:t>
            </a:r>
          </a:p>
          <a:p>
            <a:pPr algn="just"/>
            <a:endParaRPr lang="en-US" sz="2600" dirty="0">
              <a:solidFill>
                <a:schemeClr val="tx1"/>
              </a:solidFill>
            </a:endParaRPr>
          </a:p>
          <a:p>
            <a:pPr algn="just"/>
            <a:r>
              <a:rPr lang="en-US" sz="2600" b="0" i="0" dirty="0">
                <a:solidFill>
                  <a:schemeClr val="tx1"/>
                </a:solidFill>
                <a:effectLst/>
                <a:latin typeface="Europa"/>
              </a:rPr>
              <a:t>Embedded systems are computer systems that carry out a small number of tasks. When designing an embedded system, manufacturers will focus on the dedicated functions that the system needs to perform. They will optimize the system until it performs each of these tasks very efficiently.</a:t>
            </a:r>
          </a:p>
          <a:p>
            <a:pPr algn="just"/>
            <a:endParaRPr lang="en-US" sz="2600" dirty="0">
              <a:solidFill>
                <a:schemeClr val="tx1"/>
              </a:solidFill>
            </a:endParaRPr>
          </a:p>
          <a:p>
            <a:pPr algn="just"/>
            <a:r>
              <a:rPr lang="en-US" sz="2600" dirty="0">
                <a:solidFill>
                  <a:schemeClr val="tx1"/>
                </a:solidFill>
              </a:rPr>
              <a:t>Example: EVM, ATM machine, Vending Machine, Video-game, I-pod, Rockets, Sidelights etc.</a:t>
            </a:r>
          </a:p>
          <a:p>
            <a:pPr algn="just"/>
            <a:endParaRPr lang="en-US" sz="2600" dirty="0">
              <a:solidFill>
                <a:schemeClr val="tx1"/>
              </a:solidFill>
            </a:endParaRPr>
          </a:p>
          <a:p>
            <a:pPr algn="just"/>
            <a:r>
              <a:rPr lang="en-US" sz="2600" dirty="0">
                <a:solidFill>
                  <a:schemeClr val="tx1"/>
                </a:solidFill>
              </a:rPr>
              <a:t> </a:t>
            </a:r>
          </a:p>
          <a:p>
            <a:pPr algn="just"/>
            <a:r>
              <a:rPr lang="en-US" sz="2600" dirty="0">
                <a:solidFill>
                  <a:schemeClr val="tx1"/>
                </a:solidFill>
              </a:rPr>
              <a:t>  </a:t>
            </a:r>
            <a:endParaRPr lang="en-IN" sz="2600" dirty="0">
              <a:solidFill>
                <a:schemeClr val="tx1"/>
              </a:solidFill>
            </a:endParaRPr>
          </a:p>
        </p:txBody>
      </p:sp>
    </p:spTree>
    <p:extLst>
      <p:ext uri="{BB962C8B-B14F-4D97-AF65-F5344CB8AC3E}">
        <p14:creationId xmlns:p14="http://schemas.microsoft.com/office/powerpoint/2010/main" val="2986742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b="1" dirty="0"/>
              <a:t>Embedded system can classify in three categories </a:t>
            </a:r>
            <a:br>
              <a:rPr lang="en-US" sz="3300" b="1" dirty="0"/>
            </a:br>
            <a:endParaRPr lang="en-IN" sz="3300" dirty="0"/>
          </a:p>
        </p:txBody>
      </p:sp>
      <p:sp>
        <p:nvSpPr>
          <p:cNvPr id="3" name="Content Placeholder 2"/>
          <p:cNvSpPr>
            <a:spLocks noGrp="1"/>
          </p:cNvSpPr>
          <p:nvPr>
            <p:ph idx="1"/>
          </p:nvPr>
        </p:nvSpPr>
        <p:spPr>
          <a:xfrm>
            <a:off x="373832" y="1268760"/>
            <a:ext cx="10050328" cy="5040560"/>
          </a:xfrm>
        </p:spPr>
        <p:txBody>
          <a:bodyPr/>
          <a:lstStyle/>
          <a:p>
            <a:pPr algn="just"/>
            <a:endParaRPr lang="en-US" sz="2400" b="1" dirty="0"/>
          </a:p>
          <a:p>
            <a:pPr marL="571500" indent="-571500" algn="just">
              <a:buFont typeface="+mj-lt"/>
              <a:buAutoNum type="romanUcPeriod"/>
            </a:pPr>
            <a:r>
              <a:rPr lang="en-US" sz="2400" b="1" dirty="0"/>
              <a:t>Small Scale Embedded System (Microcontroller based)</a:t>
            </a:r>
          </a:p>
          <a:p>
            <a:pPr marL="571500" indent="-571500" algn="just">
              <a:buFont typeface="+mj-lt"/>
              <a:buAutoNum type="romanUcPeriod"/>
            </a:pPr>
            <a:r>
              <a:rPr lang="en-US" sz="2400" b="1" dirty="0"/>
              <a:t>Medium Scale Embedded system (Microcontroller + RTOS) </a:t>
            </a:r>
          </a:p>
          <a:p>
            <a:pPr marL="571500" indent="-571500" algn="just">
              <a:buFont typeface="+mj-lt"/>
              <a:buAutoNum type="romanUcPeriod"/>
            </a:pPr>
            <a:r>
              <a:rPr lang="en-US" sz="2400" b="1" dirty="0"/>
              <a:t>Sophisticated Scale Embedded system(multiple Microprocessor + RTOS)</a:t>
            </a:r>
          </a:p>
          <a:p>
            <a:endParaRPr lang="en-I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D003-237C-AF1B-BA77-A563DD9C861F}"/>
              </a:ext>
            </a:extLst>
          </p:cNvPr>
          <p:cNvSpPr>
            <a:spLocks noGrp="1"/>
          </p:cNvSpPr>
          <p:nvPr>
            <p:ph type="title"/>
          </p:nvPr>
        </p:nvSpPr>
        <p:spPr/>
        <p:txBody>
          <a:bodyPr/>
          <a:lstStyle/>
          <a:p>
            <a:r>
              <a:rPr lang="en-US" sz="4400" b="1" dirty="0"/>
              <a:t>Small Scale Embedded System</a:t>
            </a:r>
            <a:endParaRPr lang="en-IN" dirty="0"/>
          </a:p>
        </p:txBody>
      </p:sp>
      <p:sp>
        <p:nvSpPr>
          <p:cNvPr id="3" name="Content Placeholder 2">
            <a:extLst>
              <a:ext uri="{FF2B5EF4-FFF2-40B4-BE49-F238E27FC236}">
                <a16:creationId xmlns:a16="http://schemas.microsoft.com/office/drawing/2014/main" id="{DC8CCFDC-17E7-115B-7836-A3AD4BE38AD7}"/>
              </a:ext>
            </a:extLst>
          </p:cNvPr>
          <p:cNvSpPr>
            <a:spLocks noGrp="1"/>
          </p:cNvSpPr>
          <p:nvPr>
            <p:ph idx="1"/>
          </p:nvPr>
        </p:nvSpPr>
        <p:spPr/>
        <p:txBody>
          <a:bodyPr/>
          <a:lstStyle/>
          <a:p>
            <a:pPr marL="0" indent="0" algn="just">
              <a:buNone/>
            </a:pPr>
            <a:r>
              <a:rPr lang="en-US" sz="2800" b="0" i="0" dirty="0">
                <a:solidFill>
                  <a:srgbClr val="273239"/>
                </a:solidFill>
                <a:effectLst/>
                <a:latin typeface="urw-din"/>
              </a:rPr>
              <a:t>Small Scale Embedded Systems are designed using an 8-bit or 16-bit micro-controller. </a:t>
            </a:r>
          </a:p>
          <a:p>
            <a:pPr marL="0" indent="0" algn="just">
              <a:buNone/>
            </a:pPr>
            <a:r>
              <a:rPr lang="en-US" sz="2800" b="0" i="0" dirty="0">
                <a:solidFill>
                  <a:srgbClr val="273239"/>
                </a:solidFill>
                <a:effectLst/>
                <a:latin typeface="urw-din"/>
              </a:rPr>
              <a:t>They can be powered by a battery. The processor uses very less/limited resources of memory and processing speed. </a:t>
            </a:r>
          </a:p>
          <a:p>
            <a:pPr marL="0" indent="0" algn="just">
              <a:buNone/>
            </a:pPr>
            <a:r>
              <a:rPr lang="en-US" sz="2800" b="0" i="0" dirty="0">
                <a:solidFill>
                  <a:srgbClr val="273239"/>
                </a:solidFill>
                <a:effectLst/>
                <a:latin typeface="urw-din"/>
              </a:rPr>
              <a:t>Mainly these systems does not act as an independent system they act as any component of computer system but they did not compute and dedicated for a specific task.</a:t>
            </a:r>
          </a:p>
          <a:p>
            <a:pPr marL="0" indent="0" algn="just">
              <a:buNone/>
            </a:pPr>
            <a:r>
              <a:rPr lang="en-US" sz="2800" dirty="0">
                <a:solidFill>
                  <a:srgbClr val="273239"/>
                </a:solidFill>
                <a:latin typeface="urw-din"/>
              </a:rPr>
              <a:t>Example: EVM, Toy-Car, Calculator etc.</a:t>
            </a:r>
            <a:endParaRPr lang="en-IN" sz="2800" dirty="0"/>
          </a:p>
        </p:txBody>
      </p:sp>
      <p:sp>
        <p:nvSpPr>
          <p:cNvPr id="4" name="Date Placeholder 3">
            <a:extLst>
              <a:ext uri="{FF2B5EF4-FFF2-40B4-BE49-F238E27FC236}">
                <a16:creationId xmlns:a16="http://schemas.microsoft.com/office/drawing/2014/main" id="{327A95A0-1CA0-F8AB-7AEC-764645226AD9}"/>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118AD8E4-2308-545E-7473-AF2430A94CC1}"/>
              </a:ext>
            </a:extLst>
          </p:cNvPr>
          <p:cNvSpPr>
            <a:spLocks noGrp="1"/>
          </p:cNvSpPr>
          <p:nvPr>
            <p:ph type="sldNum" sz="quarter" idx="12"/>
          </p:nvPr>
        </p:nvSpPr>
        <p:spPr/>
        <p:txBody>
          <a:bodyPr/>
          <a:lstStyle/>
          <a:p>
            <a:pPr>
              <a:defRPr/>
            </a:pPr>
            <a:fld id="{A5D7C281-8EDD-4612-9A1F-5AA39DFF69A1}" type="slidenum">
              <a:rPr lang="en-US" altLang="en-US" smtClean="0"/>
              <a:pPr>
                <a:defRPr/>
              </a:pPr>
              <a:t>24</a:t>
            </a:fld>
            <a:endParaRPr lang="en-US" altLang="en-US"/>
          </a:p>
        </p:txBody>
      </p:sp>
    </p:spTree>
    <p:extLst>
      <p:ext uri="{BB962C8B-B14F-4D97-AF65-F5344CB8AC3E}">
        <p14:creationId xmlns:p14="http://schemas.microsoft.com/office/powerpoint/2010/main" val="79797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0042-96AE-A8F6-0BE8-9EFAA5A38AF3}"/>
              </a:ext>
            </a:extLst>
          </p:cNvPr>
          <p:cNvSpPr>
            <a:spLocks noGrp="1"/>
          </p:cNvSpPr>
          <p:nvPr>
            <p:ph type="title"/>
          </p:nvPr>
        </p:nvSpPr>
        <p:spPr/>
        <p:txBody>
          <a:bodyPr/>
          <a:lstStyle/>
          <a:p>
            <a:r>
              <a:rPr lang="en-US" sz="4400" b="1" dirty="0"/>
              <a:t>Medium Scale Embedded system</a:t>
            </a:r>
            <a:endParaRPr lang="en-IN" dirty="0"/>
          </a:p>
        </p:txBody>
      </p:sp>
      <p:sp>
        <p:nvSpPr>
          <p:cNvPr id="3" name="Content Placeholder 2">
            <a:extLst>
              <a:ext uri="{FF2B5EF4-FFF2-40B4-BE49-F238E27FC236}">
                <a16:creationId xmlns:a16="http://schemas.microsoft.com/office/drawing/2014/main" id="{6EC13544-E19F-3DF7-984D-DE3E32E457A2}"/>
              </a:ext>
            </a:extLst>
          </p:cNvPr>
          <p:cNvSpPr>
            <a:spLocks noGrp="1"/>
          </p:cNvSpPr>
          <p:nvPr>
            <p:ph idx="1"/>
          </p:nvPr>
        </p:nvSpPr>
        <p:spPr>
          <a:xfrm>
            <a:off x="373832" y="1268760"/>
            <a:ext cx="9875520" cy="5452722"/>
          </a:xfrm>
        </p:spPr>
        <p:txBody>
          <a:bodyPr/>
          <a:lstStyle/>
          <a:p>
            <a:pPr marL="0" indent="0" algn="just">
              <a:buNone/>
            </a:pPr>
            <a:r>
              <a:rPr lang="en-US" sz="2800" i="0" dirty="0">
                <a:solidFill>
                  <a:srgbClr val="273239"/>
                </a:solidFill>
                <a:effectLst/>
                <a:latin typeface="urw-din"/>
              </a:rPr>
              <a:t>Medium Scale Embedded Systems are designed using an 16-bit or 32-bit micro-controller. </a:t>
            </a:r>
          </a:p>
          <a:p>
            <a:pPr marL="0" indent="0" algn="just">
              <a:buNone/>
            </a:pPr>
            <a:r>
              <a:rPr lang="en-US" sz="2800" i="0" dirty="0">
                <a:solidFill>
                  <a:srgbClr val="273239"/>
                </a:solidFill>
                <a:effectLst/>
                <a:latin typeface="urw-din"/>
              </a:rPr>
              <a:t>These medium Scale Embedded Systems are faster than that of small Scale Embedded Systems. </a:t>
            </a:r>
          </a:p>
          <a:p>
            <a:pPr marL="0" indent="0" algn="just">
              <a:buNone/>
            </a:pPr>
            <a:r>
              <a:rPr lang="en-US" sz="2800" i="0" dirty="0">
                <a:solidFill>
                  <a:srgbClr val="273239"/>
                </a:solidFill>
                <a:effectLst/>
                <a:latin typeface="urw-din"/>
              </a:rPr>
              <a:t>Integration of hardware and software is complex in these systems. </a:t>
            </a:r>
          </a:p>
          <a:p>
            <a:pPr marL="0" indent="0" algn="just">
              <a:buNone/>
            </a:pPr>
            <a:r>
              <a:rPr lang="en-US" sz="2800" i="0" dirty="0">
                <a:effectLst/>
                <a:latin typeface="urw-din"/>
              </a:rPr>
              <a:t>Java</a:t>
            </a:r>
            <a:r>
              <a:rPr lang="en-US" sz="2800" i="0" dirty="0">
                <a:solidFill>
                  <a:srgbClr val="273239"/>
                </a:solidFill>
                <a:effectLst/>
                <a:latin typeface="urw-din"/>
              </a:rPr>
              <a:t>, </a:t>
            </a:r>
            <a:r>
              <a:rPr lang="en-US" sz="2800" i="0" dirty="0">
                <a:effectLst/>
                <a:latin typeface="urw-din"/>
              </a:rPr>
              <a:t>C</a:t>
            </a:r>
            <a:r>
              <a:rPr lang="en-US" sz="2800" i="0" dirty="0">
                <a:solidFill>
                  <a:srgbClr val="273239"/>
                </a:solidFill>
                <a:effectLst/>
                <a:latin typeface="urw-din"/>
              </a:rPr>
              <a:t>, </a:t>
            </a:r>
            <a:r>
              <a:rPr lang="en-US" sz="2800" i="0" dirty="0">
                <a:effectLst/>
                <a:latin typeface="urw-din"/>
              </a:rPr>
              <a:t>C++</a:t>
            </a:r>
            <a:r>
              <a:rPr lang="en-US" sz="2800" i="0" dirty="0">
                <a:solidFill>
                  <a:srgbClr val="273239"/>
                </a:solidFill>
                <a:effectLst/>
                <a:latin typeface="urw-din"/>
              </a:rPr>
              <a:t> are the programming languages are used to develop medium scale embedded systems. </a:t>
            </a:r>
          </a:p>
          <a:p>
            <a:pPr marL="0" indent="0" algn="just">
              <a:buNone/>
            </a:pPr>
            <a:r>
              <a:rPr lang="en-US" sz="2800" i="0" dirty="0">
                <a:solidFill>
                  <a:srgbClr val="273239"/>
                </a:solidFill>
                <a:effectLst/>
                <a:latin typeface="urw-din"/>
              </a:rPr>
              <a:t>Different type of software tools like compiler, debugger, simulator etc. are used to develop these type of systems.</a:t>
            </a:r>
          </a:p>
          <a:p>
            <a:pPr marL="0" indent="0" algn="just">
              <a:buNone/>
            </a:pPr>
            <a:r>
              <a:rPr lang="en-US" sz="2800" dirty="0">
                <a:solidFill>
                  <a:srgbClr val="273239"/>
                </a:solidFill>
                <a:latin typeface="urw-din"/>
              </a:rPr>
              <a:t>Example: Coffee vending machine, Token Display System etc..</a:t>
            </a:r>
            <a:endParaRPr lang="en-IN" sz="2800" dirty="0"/>
          </a:p>
        </p:txBody>
      </p:sp>
      <p:sp>
        <p:nvSpPr>
          <p:cNvPr id="4" name="Date Placeholder 3">
            <a:extLst>
              <a:ext uri="{FF2B5EF4-FFF2-40B4-BE49-F238E27FC236}">
                <a16:creationId xmlns:a16="http://schemas.microsoft.com/office/drawing/2014/main" id="{E4F10CA6-1EBF-FF1B-2B4B-36FEAD9C7F9D}"/>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6525BFC0-8BD2-6C2E-F874-8DACC43240A1}"/>
              </a:ext>
            </a:extLst>
          </p:cNvPr>
          <p:cNvSpPr>
            <a:spLocks noGrp="1"/>
          </p:cNvSpPr>
          <p:nvPr>
            <p:ph type="sldNum" sz="quarter" idx="12"/>
          </p:nvPr>
        </p:nvSpPr>
        <p:spPr/>
        <p:txBody>
          <a:bodyPr/>
          <a:lstStyle/>
          <a:p>
            <a:pPr>
              <a:defRPr/>
            </a:pPr>
            <a:fld id="{A5D7C281-8EDD-4612-9A1F-5AA39DFF69A1}" type="slidenum">
              <a:rPr lang="en-US" altLang="en-US" smtClean="0"/>
              <a:pPr>
                <a:defRPr/>
              </a:pPr>
              <a:t>25</a:t>
            </a:fld>
            <a:endParaRPr lang="en-US" altLang="en-US"/>
          </a:p>
        </p:txBody>
      </p:sp>
    </p:spTree>
    <p:extLst>
      <p:ext uri="{BB962C8B-B14F-4D97-AF65-F5344CB8AC3E}">
        <p14:creationId xmlns:p14="http://schemas.microsoft.com/office/powerpoint/2010/main" val="63987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Sophisticated Embedded system </a:t>
            </a:r>
            <a:endParaRPr lang="en-IN" dirty="0"/>
          </a:p>
        </p:txBody>
      </p:sp>
      <p:sp>
        <p:nvSpPr>
          <p:cNvPr id="3" name="Content Placeholder 2"/>
          <p:cNvSpPr>
            <a:spLocks noGrp="1"/>
          </p:cNvSpPr>
          <p:nvPr>
            <p:ph idx="1"/>
          </p:nvPr>
        </p:nvSpPr>
        <p:spPr/>
        <p:txBody>
          <a:bodyPr/>
          <a:lstStyle/>
          <a:p>
            <a:pPr marL="0" indent="0" algn="just" fontAlgn="base">
              <a:buNone/>
            </a:pPr>
            <a:r>
              <a:rPr lang="en-US" sz="2800" b="0" i="0" dirty="0">
                <a:solidFill>
                  <a:srgbClr val="273239"/>
                </a:solidFill>
                <a:effectLst/>
                <a:latin typeface="Times New Roman" panose="02020603050405020304" pitchFamily="18" charset="0"/>
                <a:cs typeface="Times New Roman" panose="02020603050405020304" pitchFamily="18" charset="0"/>
              </a:rPr>
              <a:t>Sophisticated or Complex Embedded Systems are designed using multiple 32-bit or 64-bit micro-controller. These systems are developed to perform large scale complex functions. </a:t>
            </a:r>
          </a:p>
          <a:p>
            <a:pPr marL="0" indent="0" algn="just" fontAlgn="base">
              <a:buNone/>
            </a:pPr>
            <a:r>
              <a:rPr lang="en-US" sz="2800" b="0" i="0" dirty="0">
                <a:solidFill>
                  <a:srgbClr val="273239"/>
                </a:solidFill>
                <a:effectLst/>
                <a:latin typeface="Times New Roman" panose="02020603050405020304" pitchFamily="18" charset="0"/>
                <a:cs typeface="Times New Roman" panose="02020603050405020304" pitchFamily="18" charset="0"/>
              </a:rPr>
              <a:t>These systems have high hardware and software complexities. We use both hardware and software components to design final systems or hardware products.</a:t>
            </a:r>
          </a:p>
          <a:p>
            <a:pPr marL="0" indent="0" algn="just" fontAlgn="base">
              <a:buNone/>
            </a:pPr>
            <a:r>
              <a:rPr lang="en-US" sz="2800" dirty="0">
                <a:latin typeface="Times New Roman" panose="02020603050405020304" pitchFamily="18" charset="0"/>
                <a:cs typeface="Times New Roman" panose="02020603050405020304" pitchFamily="18" charset="0"/>
              </a:rPr>
              <a:t>A large scale embedded system requires one or more microprocessor along with memory having fixed applications and RTOS to manage all pre decided applications.</a:t>
            </a:r>
          </a:p>
          <a:p>
            <a:pPr marL="0" indent="0" algn="just" fontAlgn="base">
              <a:buNone/>
            </a:pPr>
            <a:r>
              <a:rPr lang="en-US" sz="2800" dirty="0">
                <a:latin typeface="Times New Roman" panose="02020603050405020304" pitchFamily="18" charset="0"/>
                <a:cs typeface="Times New Roman" panose="02020603050405020304" pitchFamily="18" charset="0"/>
              </a:rPr>
              <a:t>Example: Rocket, Satellite, Network Servers etc.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30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0825-C176-5AF9-FB7B-9E7CDA46D542}"/>
              </a:ext>
            </a:extLst>
          </p:cNvPr>
          <p:cNvSpPr>
            <a:spLocks noGrp="1"/>
          </p:cNvSpPr>
          <p:nvPr>
            <p:ph type="title"/>
          </p:nvPr>
        </p:nvSpPr>
        <p:spPr/>
        <p:txBody>
          <a:bodyPr/>
          <a:lstStyle/>
          <a:p>
            <a:r>
              <a:rPr lang="en-US" sz="4400" b="1" i="0" dirty="0">
                <a:solidFill>
                  <a:srgbClr val="323232"/>
                </a:solidFill>
                <a:effectLst/>
                <a:latin typeface="Arial" panose="020B0604020202020204" pitchFamily="34" charset="0"/>
              </a:rPr>
              <a:t>Operating System</a:t>
            </a:r>
            <a:br>
              <a:rPr lang="en-US" sz="4400"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05497C0-9653-AC97-C1AB-E0E3F7A93232}"/>
              </a:ext>
            </a:extLst>
          </p:cNvPr>
          <p:cNvSpPr>
            <a:spLocks noGrp="1"/>
          </p:cNvSpPr>
          <p:nvPr>
            <p:ph idx="1"/>
          </p:nvPr>
        </p:nvSpPr>
        <p:spPr/>
        <p:txBody>
          <a:bodyPr/>
          <a:lstStyle/>
          <a:p>
            <a:pPr algn="just"/>
            <a:r>
              <a:rPr lang="en-US" sz="2400" b="0" i="0" dirty="0">
                <a:effectLst/>
                <a:latin typeface="Arial" panose="020B0604020202020204" pitchFamily="34" charset="0"/>
              </a:rPr>
              <a:t>An operating system (OS) is the program that, after being initially loaded into the computer by a boot program, manages all of the other application programs in a computer. </a:t>
            </a:r>
          </a:p>
          <a:p>
            <a:pPr algn="just"/>
            <a:r>
              <a:rPr lang="en-US" sz="2400" b="0" i="0" dirty="0">
                <a:effectLst/>
                <a:latin typeface="Arial" panose="020B0604020202020204" pitchFamily="34" charset="0"/>
              </a:rPr>
              <a:t>The application programs make use of the operating system by making requests for services through a defined application program interface (</a:t>
            </a:r>
            <a:r>
              <a:rPr lang="en-US" sz="2400" b="0" i="0" u="sng" dirty="0">
                <a:effectLst/>
                <a:latin typeface="Arial" panose="020B0604020202020204" pitchFamily="34" charset="0"/>
              </a:rPr>
              <a:t>API</a:t>
            </a:r>
            <a:r>
              <a:rPr lang="en-US" sz="2400" b="0" i="0" dirty="0">
                <a:effectLst/>
                <a:latin typeface="Arial" panose="020B0604020202020204" pitchFamily="34" charset="0"/>
              </a:rPr>
              <a:t>). </a:t>
            </a:r>
          </a:p>
          <a:p>
            <a:pPr algn="just"/>
            <a:r>
              <a:rPr lang="en-US" sz="2400" b="0" i="0" dirty="0">
                <a:effectLst/>
                <a:latin typeface="Arial" panose="020B0604020202020204" pitchFamily="34" charset="0"/>
              </a:rPr>
              <a:t>In addition, users can interact directly with the operating system through a user interface, such as a command-line interface (CLI) or a graphical UI (GUI).</a:t>
            </a:r>
            <a:endParaRPr lang="en-IN" sz="2400" dirty="0"/>
          </a:p>
        </p:txBody>
      </p:sp>
      <p:sp>
        <p:nvSpPr>
          <p:cNvPr id="4" name="Date Placeholder 3">
            <a:extLst>
              <a:ext uri="{FF2B5EF4-FFF2-40B4-BE49-F238E27FC236}">
                <a16:creationId xmlns:a16="http://schemas.microsoft.com/office/drawing/2014/main" id="{6B7234FD-32F0-61EE-CAB7-750508B429D5}"/>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5" name="Footer Placeholder 4">
            <a:extLst>
              <a:ext uri="{FF2B5EF4-FFF2-40B4-BE49-F238E27FC236}">
                <a16:creationId xmlns:a16="http://schemas.microsoft.com/office/drawing/2014/main" id="{6362C664-5358-A32E-2062-847BBB25E5E7}"/>
              </a:ext>
            </a:extLst>
          </p:cNvPr>
          <p:cNvSpPr>
            <a:spLocks noGrp="1"/>
          </p:cNvSpPr>
          <p:nvPr>
            <p:ph type="ftr" sz="quarter" idx="4294967295"/>
          </p:nvPr>
        </p:nvSpPr>
        <p:spPr>
          <a:xfrm>
            <a:off x="3749040" y="6356357"/>
            <a:ext cx="3474720" cy="365125"/>
          </a:xfrm>
          <a:prstGeom prst="rect">
            <a:avLst/>
          </a:prstGeom>
        </p:spPr>
        <p:txBody>
          <a:bodyPr/>
          <a:lstStyle/>
          <a:p>
            <a:pPr>
              <a:defRPr/>
            </a:pPr>
            <a:r>
              <a:rPr lang="en-US"/>
              <a:t>Problem Solving using Advanced Python      UNIT-3</a:t>
            </a:r>
          </a:p>
        </p:txBody>
      </p:sp>
      <p:sp>
        <p:nvSpPr>
          <p:cNvPr id="6" name="Slide Number Placeholder 5">
            <a:extLst>
              <a:ext uri="{FF2B5EF4-FFF2-40B4-BE49-F238E27FC236}">
                <a16:creationId xmlns:a16="http://schemas.microsoft.com/office/drawing/2014/main" id="{74E99F27-A11B-CB04-773B-359B5C68019A}"/>
              </a:ext>
            </a:extLst>
          </p:cNvPr>
          <p:cNvSpPr>
            <a:spLocks noGrp="1"/>
          </p:cNvSpPr>
          <p:nvPr>
            <p:ph type="sldNum" sz="quarter" idx="12"/>
          </p:nvPr>
        </p:nvSpPr>
        <p:spPr/>
        <p:txBody>
          <a:bodyPr/>
          <a:lstStyle/>
          <a:p>
            <a:pPr>
              <a:defRPr/>
            </a:pPr>
            <a:fld id="{A5D7C281-8EDD-4612-9A1F-5AA39DFF69A1}" type="slidenum">
              <a:rPr lang="en-US" altLang="en-US" smtClean="0"/>
              <a:pPr>
                <a:defRPr/>
              </a:pPr>
              <a:t>27</a:t>
            </a:fld>
            <a:endParaRPr lang="en-US" altLang="en-US"/>
          </a:p>
        </p:txBody>
      </p:sp>
    </p:spTree>
    <p:extLst>
      <p:ext uri="{BB962C8B-B14F-4D97-AF65-F5344CB8AC3E}">
        <p14:creationId xmlns:p14="http://schemas.microsoft.com/office/powerpoint/2010/main" val="79018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8CF1-BAF3-6D6E-345F-362E717CC657}"/>
              </a:ext>
            </a:extLst>
          </p:cNvPr>
          <p:cNvSpPr>
            <a:spLocks noGrp="1"/>
          </p:cNvSpPr>
          <p:nvPr>
            <p:ph type="title"/>
          </p:nvPr>
        </p:nvSpPr>
        <p:spPr/>
        <p:txBody>
          <a:bodyPr/>
          <a:lstStyle/>
          <a:p>
            <a:r>
              <a:rPr lang="en-US" sz="3300" b="1" i="0" dirty="0">
                <a:solidFill>
                  <a:srgbClr val="323232"/>
                </a:solidFill>
                <a:effectLst/>
                <a:latin typeface="Arial" panose="020B0604020202020204" pitchFamily="34" charset="0"/>
              </a:rPr>
              <a:t>Why use an operating system: Applications</a:t>
            </a:r>
            <a:br>
              <a:rPr lang="en-US" sz="3300" b="1" i="0" dirty="0">
                <a:solidFill>
                  <a:srgbClr val="323232"/>
                </a:solidFill>
                <a:effectLst/>
                <a:latin typeface="Arial" panose="020B0604020202020204" pitchFamily="34" charset="0"/>
              </a:rPr>
            </a:br>
            <a:endParaRPr lang="en-IN" sz="3300" dirty="0"/>
          </a:p>
        </p:txBody>
      </p:sp>
      <p:sp>
        <p:nvSpPr>
          <p:cNvPr id="3" name="Content Placeholder 2">
            <a:extLst>
              <a:ext uri="{FF2B5EF4-FFF2-40B4-BE49-F238E27FC236}">
                <a16:creationId xmlns:a16="http://schemas.microsoft.com/office/drawing/2014/main" id="{1EDD01BF-2C67-1AD9-A5D3-299779D15244}"/>
              </a:ext>
            </a:extLst>
          </p:cNvPr>
          <p:cNvSpPr>
            <a:spLocks noGrp="1"/>
          </p:cNvSpPr>
          <p:nvPr>
            <p:ph idx="1"/>
          </p:nvPr>
        </p:nvSpPr>
        <p:spPr/>
        <p:txBody>
          <a:bodyPr/>
          <a:lstStyle/>
          <a:p>
            <a:pPr algn="just"/>
            <a:r>
              <a:rPr lang="en-US" sz="2800" dirty="0">
                <a:effectLst/>
              </a:rPr>
              <a:t>An operating system brings powerful benefits to computer software and software development. </a:t>
            </a:r>
          </a:p>
          <a:p>
            <a:pPr algn="just"/>
            <a:r>
              <a:rPr lang="en-US" sz="2800" dirty="0">
                <a:effectLst/>
              </a:rPr>
              <a:t>Without an operating system, every application would need to include its own UI, as well as the comprehensive code needed to handle all low-level functionality of the underlying computer, such as disk storage, network interfaces and so on. </a:t>
            </a:r>
          </a:p>
          <a:p>
            <a:pPr algn="just"/>
            <a:r>
              <a:rPr lang="en-US" sz="2800" dirty="0">
                <a:effectLst/>
              </a:rPr>
              <a:t>Considering the vast array of underlying hardware available, this would vastly bloat the size of every application and make software development impractical.</a:t>
            </a:r>
          </a:p>
        </p:txBody>
      </p:sp>
      <p:sp>
        <p:nvSpPr>
          <p:cNvPr id="4" name="Date Placeholder 3">
            <a:extLst>
              <a:ext uri="{FF2B5EF4-FFF2-40B4-BE49-F238E27FC236}">
                <a16:creationId xmlns:a16="http://schemas.microsoft.com/office/drawing/2014/main" id="{C5B9EA4C-16D9-78A2-4C52-24B63E3515E7}"/>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5" name="Footer Placeholder 4">
            <a:extLst>
              <a:ext uri="{FF2B5EF4-FFF2-40B4-BE49-F238E27FC236}">
                <a16:creationId xmlns:a16="http://schemas.microsoft.com/office/drawing/2014/main" id="{6AD0AAED-B9B6-242B-8B3E-7EC6B5B67AB8}"/>
              </a:ext>
            </a:extLst>
          </p:cNvPr>
          <p:cNvSpPr>
            <a:spLocks noGrp="1"/>
          </p:cNvSpPr>
          <p:nvPr>
            <p:ph type="ftr" sz="quarter" idx="4294967295"/>
          </p:nvPr>
        </p:nvSpPr>
        <p:spPr>
          <a:xfrm>
            <a:off x="3749040" y="6356357"/>
            <a:ext cx="3474720" cy="365125"/>
          </a:xfrm>
          <a:prstGeom prst="rect">
            <a:avLst/>
          </a:prstGeom>
        </p:spPr>
        <p:txBody>
          <a:bodyPr/>
          <a:lstStyle/>
          <a:p>
            <a:pPr>
              <a:defRPr/>
            </a:pPr>
            <a:r>
              <a:rPr lang="en-US"/>
              <a:t>Problem Solving using Advanced Python      UNIT-3</a:t>
            </a:r>
          </a:p>
        </p:txBody>
      </p:sp>
      <p:sp>
        <p:nvSpPr>
          <p:cNvPr id="6" name="Slide Number Placeholder 5">
            <a:extLst>
              <a:ext uri="{FF2B5EF4-FFF2-40B4-BE49-F238E27FC236}">
                <a16:creationId xmlns:a16="http://schemas.microsoft.com/office/drawing/2014/main" id="{F918F97C-DB26-0B06-1305-03D4ED3A5832}"/>
              </a:ext>
            </a:extLst>
          </p:cNvPr>
          <p:cNvSpPr>
            <a:spLocks noGrp="1"/>
          </p:cNvSpPr>
          <p:nvPr>
            <p:ph type="sldNum" sz="quarter" idx="12"/>
          </p:nvPr>
        </p:nvSpPr>
        <p:spPr/>
        <p:txBody>
          <a:bodyPr/>
          <a:lstStyle/>
          <a:p>
            <a:pPr>
              <a:defRPr/>
            </a:pPr>
            <a:fld id="{A5D7C281-8EDD-4612-9A1F-5AA39DFF69A1}" type="slidenum">
              <a:rPr lang="en-US" altLang="en-US" smtClean="0"/>
              <a:pPr>
                <a:defRPr/>
              </a:pPr>
              <a:t>28</a:t>
            </a:fld>
            <a:endParaRPr lang="en-US" altLang="en-US"/>
          </a:p>
        </p:txBody>
      </p:sp>
    </p:spTree>
    <p:extLst>
      <p:ext uri="{BB962C8B-B14F-4D97-AF65-F5344CB8AC3E}">
        <p14:creationId xmlns:p14="http://schemas.microsoft.com/office/powerpoint/2010/main" val="2402922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3DC1-E9AB-F9A4-8855-52F50AA715A7}"/>
              </a:ext>
            </a:extLst>
          </p:cNvPr>
          <p:cNvSpPr>
            <a:spLocks noGrp="1"/>
          </p:cNvSpPr>
          <p:nvPr>
            <p:ph type="title"/>
          </p:nvPr>
        </p:nvSpPr>
        <p:spPr/>
        <p:txBody>
          <a:bodyPr/>
          <a:lstStyle/>
          <a:p>
            <a:r>
              <a:rPr lang="en-US" sz="3300" b="1" i="0" dirty="0">
                <a:solidFill>
                  <a:srgbClr val="323232"/>
                </a:solidFill>
                <a:effectLst/>
                <a:latin typeface="Arial" panose="020B0604020202020204" pitchFamily="34" charset="0"/>
              </a:rPr>
              <a:t>Why use an operating system: Applications</a:t>
            </a:r>
            <a:br>
              <a:rPr lang="en-US" sz="3300" b="1" i="0" dirty="0">
                <a:solidFill>
                  <a:srgbClr val="323232"/>
                </a:solidFill>
                <a:effectLst/>
                <a:latin typeface="Arial" panose="020B0604020202020204" pitchFamily="34" charset="0"/>
              </a:rPr>
            </a:br>
            <a:endParaRPr lang="en-IN" sz="3300" dirty="0"/>
          </a:p>
        </p:txBody>
      </p:sp>
      <p:sp>
        <p:nvSpPr>
          <p:cNvPr id="3" name="Content Placeholder 2">
            <a:extLst>
              <a:ext uri="{FF2B5EF4-FFF2-40B4-BE49-F238E27FC236}">
                <a16:creationId xmlns:a16="http://schemas.microsoft.com/office/drawing/2014/main" id="{72B71556-3F32-307F-6535-4844CB43FA4B}"/>
              </a:ext>
            </a:extLst>
          </p:cNvPr>
          <p:cNvSpPr>
            <a:spLocks noGrp="1"/>
          </p:cNvSpPr>
          <p:nvPr>
            <p:ph idx="1"/>
          </p:nvPr>
        </p:nvSpPr>
        <p:spPr/>
        <p:txBody>
          <a:bodyPr/>
          <a:lstStyle/>
          <a:p>
            <a:pPr algn="just"/>
            <a:r>
              <a:rPr lang="en-US" sz="3000" dirty="0">
                <a:effectLst/>
              </a:rPr>
              <a:t>Instead, many common tasks, such as sending a network packet or displaying text on a standard output device, such as a display, can be offloaded to system software that serves as an intermediary between the applications and the hardware. </a:t>
            </a:r>
          </a:p>
          <a:p>
            <a:pPr algn="just"/>
            <a:r>
              <a:rPr lang="en-US" sz="3000" dirty="0">
                <a:effectLst/>
              </a:rPr>
              <a:t>The system software(OS) provides a consistent and repeatable way for applications to interact with the hardware without the applications needing to know any details about the hardware.</a:t>
            </a:r>
          </a:p>
          <a:p>
            <a:pPr marL="0" indent="0" algn="just">
              <a:buNone/>
            </a:pPr>
            <a:endParaRPr lang="en-IN" sz="3000" dirty="0"/>
          </a:p>
        </p:txBody>
      </p:sp>
      <p:sp>
        <p:nvSpPr>
          <p:cNvPr id="6" name="Slide Number Placeholder 5">
            <a:extLst>
              <a:ext uri="{FF2B5EF4-FFF2-40B4-BE49-F238E27FC236}">
                <a16:creationId xmlns:a16="http://schemas.microsoft.com/office/drawing/2014/main" id="{4FBC9D2C-0534-7012-72EA-180FB825ADF9}"/>
              </a:ext>
            </a:extLst>
          </p:cNvPr>
          <p:cNvSpPr>
            <a:spLocks noGrp="1"/>
          </p:cNvSpPr>
          <p:nvPr>
            <p:ph type="sldNum" sz="quarter" idx="12"/>
          </p:nvPr>
        </p:nvSpPr>
        <p:spPr/>
        <p:txBody>
          <a:bodyPr/>
          <a:lstStyle/>
          <a:p>
            <a:pPr>
              <a:defRPr/>
            </a:pPr>
            <a:fld id="{A5D7C281-8EDD-4612-9A1F-5AA39DFF69A1}" type="slidenum">
              <a:rPr lang="en-US" altLang="en-US" smtClean="0"/>
              <a:pPr>
                <a:defRPr/>
              </a:pPr>
              <a:t>29</a:t>
            </a:fld>
            <a:endParaRPr lang="en-US" altLang="en-US"/>
          </a:p>
        </p:txBody>
      </p:sp>
    </p:spTree>
    <p:extLst>
      <p:ext uri="{BB962C8B-B14F-4D97-AF65-F5344CB8AC3E}">
        <p14:creationId xmlns:p14="http://schemas.microsoft.com/office/powerpoint/2010/main" val="225225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B517E5-6A9F-4393-AE03-7EFE32910219}" type="datetime1">
              <a:rPr lang="en-US" smtClean="0">
                <a:solidFill>
                  <a:prstClr val="black">
                    <a:tint val="75000"/>
                  </a:prstClr>
                </a:solidFill>
                <a:latin typeface="Times New Roman" panose="02020603050405020304" pitchFamily="18" charset="0"/>
                <a:cs typeface="Times New Roman" panose="02020603050405020304" pitchFamily="18" charset="0"/>
              </a:rPr>
              <a:t>6/19/24</a:t>
            </a:fld>
            <a:endParaRPr lang="en-US" dirty="0">
              <a:solidFill>
                <a:prstClr val="black">
                  <a:tint val="75000"/>
                </a:prst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3</a:t>
            </a:fld>
            <a:endParaRPr lang="en-US" dirty="0">
              <a:solidFill>
                <a:prstClr val="black">
                  <a:tint val="75000"/>
                </a:prstClr>
              </a:solidFill>
            </a:endParaRPr>
          </a:p>
        </p:txBody>
      </p:sp>
      <p:sp>
        <p:nvSpPr>
          <p:cNvPr id="11" name="Content Placeholder 2"/>
          <p:cNvSpPr txBox="1">
            <a:spLocks/>
          </p:cNvSpPr>
          <p:nvPr/>
        </p:nvSpPr>
        <p:spPr>
          <a:xfrm>
            <a:off x="237017" y="1307292"/>
            <a:ext cx="10324303" cy="5049065"/>
          </a:xfrm>
          <a:prstGeom prst="rect">
            <a:avLst/>
          </a:prstGeom>
        </p:spPr>
        <p:txBody>
          <a:bodyPr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Dr. Zatin Gupta is working as an Associate Professor in the Department of Computer Science &amp; Engineering (IoT) at NIET, Greater Noida, Uttar Pradesh. </a:t>
            </a:r>
          </a:p>
          <a:p>
            <a:pPr marL="0" indent="0" algn="just">
              <a:buNone/>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Dr. Gupta has completed PhD and M. Tech. in Computer Science Engineering from the Department of Computer Science &amp; Engineering at M. M. Engineering College, Maharishi Markandeshwar (Deemed to be University), Mullana, Ambala, Haryana and earned B. Tech. in Information Technology from Kurukshetra University in 2008. </a:t>
            </a:r>
          </a:p>
          <a:p>
            <a:pPr marL="0" indent="0" algn="just">
              <a:buNone/>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Since 2008, Dr. Gupta </a:t>
            </a:r>
            <a:r>
              <a:rPr lang="en-GB" sz="2000" kern="100" dirty="0">
                <a:effectLst/>
                <a:latin typeface="Times New Roman" panose="02020603050405020304" pitchFamily="18" charset="0"/>
                <a:ea typeface="PMingLiU" panose="02020500000000000000" pitchFamily="18" charset="-120"/>
                <a:cs typeface="Times New Roman" panose="02020603050405020304" pitchFamily="18" charset="0"/>
              </a:rPr>
              <a:t>has been active in teaching, Research &amp; Development. He has published several SCI &amp; Scopus indexed Papers. </a:t>
            </a:r>
            <a:r>
              <a:rPr lang="en-GB" sz="2000" b="1" kern="100" dirty="0">
                <a:effectLst/>
                <a:latin typeface="Times New Roman" panose="02020603050405020304" pitchFamily="18" charset="0"/>
                <a:ea typeface="PMingLiU" panose="02020500000000000000" pitchFamily="18" charset="-120"/>
                <a:cs typeface="Times New Roman" panose="02020603050405020304" pitchFamily="18" charset="0"/>
              </a:rPr>
              <a:t>Over 60 of his research papers </a:t>
            </a:r>
            <a:r>
              <a:rPr lang="en-GB" sz="2000" kern="100" dirty="0">
                <a:effectLst/>
                <a:latin typeface="Times New Roman" panose="02020603050405020304" pitchFamily="18" charset="0"/>
                <a:ea typeface="PMingLiU" panose="02020500000000000000" pitchFamily="18" charset="-120"/>
                <a:cs typeface="Times New Roman" panose="02020603050405020304" pitchFamily="18" charset="0"/>
              </a:rPr>
              <a:t>have been published in refereed international journals and national/ international conferences. </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He has won </a:t>
            </a:r>
            <a:r>
              <a:rPr lang="en-GB" sz="2000" b="1" kern="100" dirty="0">
                <a:effectLst/>
                <a:latin typeface="Times New Roman" panose="02020603050405020304" pitchFamily="18" charset="0"/>
                <a:ea typeface="Aptos" panose="020B0004020202020204" pitchFamily="34" charset="0"/>
                <a:cs typeface="Times New Roman" panose="02020603050405020304" pitchFamily="18" charset="0"/>
              </a:rPr>
              <a:t>3 National Awards from IIT Roorkee</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 for his research &amp; Development work in the domain of IoT &amp; Embedded Technology. </a:t>
            </a:r>
            <a:endParaRPr lang="en-GB" sz="2000" kern="1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0" indent="0" algn="just">
              <a:buNone/>
            </a:pPr>
            <a:r>
              <a:rPr lang="en-GB" sz="2000" kern="100" dirty="0">
                <a:effectLst/>
                <a:latin typeface="Times New Roman" panose="02020603050405020304" pitchFamily="18" charset="0"/>
                <a:ea typeface="PMingLiU" panose="02020500000000000000" pitchFamily="18" charset="-120"/>
                <a:cs typeface="Times New Roman" panose="02020603050405020304" pitchFamily="18" charset="0"/>
              </a:rPr>
              <a:t>Dr. Gupta currently holds </a:t>
            </a:r>
            <a:r>
              <a:rPr lang="en-GB" sz="2000" b="1" kern="100" dirty="0">
                <a:effectLst/>
                <a:latin typeface="Times New Roman" panose="02020603050405020304" pitchFamily="18" charset="0"/>
                <a:ea typeface="PMingLiU" panose="02020500000000000000" pitchFamily="18" charset="-120"/>
                <a:cs typeface="Times New Roman" panose="02020603050405020304" pitchFamily="18" charset="0"/>
              </a:rPr>
              <a:t>several National &amp; International patents </a:t>
            </a:r>
            <a:r>
              <a:rPr lang="en-GB" sz="2000" b="1" kern="100" dirty="0">
                <a:latin typeface="Times New Roman" panose="02020603050405020304" pitchFamily="18" charset="0"/>
                <a:ea typeface="PMingLiU" panose="02020500000000000000" pitchFamily="18" charset="-120"/>
                <a:cs typeface="Times New Roman" panose="02020603050405020304" pitchFamily="18" charset="0"/>
              </a:rPr>
              <a:t>and</a:t>
            </a:r>
            <a:r>
              <a:rPr lang="en-GB" sz="2000" b="1" kern="100" dirty="0">
                <a:effectLst/>
                <a:latin typeface="Times New Roman" panose="02020603050405020304" pitchFamily="18" charset="0"/>
                <a:ea typeface="PMingLiU" panose="02020500000000000000" pitchFamily="18" charset="-120"/>
                <a:cs typeface="Times New Roman" panose="02020603050405020304" pitchFamily="18" charset="0"/>
              </a:rPr>
              <a:t> copyrights</a:t>
            </a:r>
            <a:r>
              <a:rPr lang="en-GB" sz="2000" kern="100" dirty="0">
                <a:effectLst/>
                <a:latin typeface="Times New Roman" panose="02020603050405020304" pitchFamily="18" charset="0"/>
                <a:ea typeface="PMingLiU" panose="02020500000000000000" pitchFamily="18" charset="-120"/>
                <a:cs typeface="Times New Roman" panose="02020603050405020304" pitchFamily="18" charset="0"/>
              </a:rPr>
              <a:t>. Several topics, including Internet of Things, Wireless Sensor Networks, Energy Conservation, Smart Farming are currently of interest to him in the realm of research.</a:t>
            </a:r>
            <a:endParaRPr lang="en-US" sz="2000" dirty="0">
              <a:solidFill>
                <a:prstClr val="black"/>
              </a:solidFill>
              <a:cs typeface="Times New Roman" pitchFamily="18" charset="0"/>
            </a:endParaRPr>
          </a:p>
        </p:txBody>
      </p:sp>
      <p:sp>
        <p:nvSpPr>
          <p:cNvPr id="14" name="Title 1"/>
          <p:cNvSpPr txBox="1">
            <a:spLocks/>
          </p:cNvSpPr>
          <p:nvPr/>
        </p:nvSpPr>
        <p:spPr>
          <a:xfrm>
            <a:off x="2286574" y="0"/>
            <a:ext cx="8661953" cy="8181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520" dirty="0"/>
              <a:t>Faculty Profile</a:t>
            </a:r>
          </a:p>
        </p:txBody>
      </p:sp>
    </p:spTree>
    <p:extLst>
      <p:ext uri="{BB962C8B-B14F-4D97-AF65-F5344CB8AC3E}">
        <p14:creationId xmlns:p14="http://schemas.microsoft.com/office/powerpoint/2010/main" val="2208281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1765-FBAB-64BF-E43B-412C2E18D0A7}"/>
              </a:ext>
            </a:extLst>
          </p:cNvPr>
          <p:cNvSpPr>
            <a:spLocks noGrp="1"/>
          </p:cNvSpPr>
          <p:nvPr>
            <p:ph type="title"/>
          </p:nvPr>
        </p:nvSpPr>
        <p:spPr/>
        <p:txBody>
          <a:bodyPr/>
          <a:lstStyle/>
          <a:p>
            <a:r>
              <a:rPr lang="en-US" sz="3300" b="1" i="0" dirty="0">
                <a:solidFill>
                  <a:srgbClr val="323232"/>
                </a:solidFill>
                <a:effectLst/>
                <a:latin typeface="Arial" panose="020B0604020202020204" pitchFamily="34" charset="0"/>
              </a:rPr>
              <a:t>Why use an operating system: Applications</a:t>
            </a:r>
            <a:br>
              <a:rPr lang="en-US" sz="3300" b="1" i="0" dirty="0">
                <a:solidFill>
                  <a:srgbClr val="323232"/>
                </a:solidFill>
                <a:effectLst/>
                <a:latin typeface="Arial" panose="020B0604020202020204" pitchFamily="34" charset="0"/>
              </a:rPr>
            </a:br>
            <a:endParaRPr lang="en-IN" sz="3300" dirty="0"/>
          </a:p>
        </p:txBody>
      </p:sp>
      <p:sp>
        <p:nvSpPr>
          <p:cNvPr id="3" name="Content Placeholder 2">
            <a:extLst>
              <a:ext uri="{FF2B5EF4-FFF2-40B4-BE49-F238E27FC236}">
                <a16:creationId xmlns:a16="http://schemas.microsoft.com/office/drawing/2014/main" id="{DF2019D9-5F25-9D4F-8073-BC0738E4201C}"/>
              </a:ext>
            </a:extLst>
          </p:cNvPr>
          <p:cNvSpPr>
            <a:spLocks noGrp="1"/>
          </p:cNvSpPr>
          <p:nvPr>
            <p:ph idx="1"/>
          </p:nvPr>
        </p:nvSpPr>
        <p:spPr/>
        <p:txBody>
          <a:bodyPr/>
          <a:lstStyle/>
          <a:p>
            <a:pPr algn="just"/>
            <a:r>
              <a:rPr lang="en-US" sz="3200" dirty="0">
                <a:effectLst/>
              </a:rPr>
              <a:t>As long as each application accesses the same resources and services in the same way, that operating system can service almost any number of applications. </a:t>
            </a:r>
          </a:p>
          <a:p>
            <a:pPr algn="just"/>
            <a:r>
              <a:rPr lang="en-US" sz="3200" dirty="0">
                <a:effectLst/>
              </a:rPr>
              <a:t>This vastly reduces the amount of time and coding required to develop and debug an application, while ensuring that users can control, configure and manage the system hardware through a common and well-understood interface.</a:t>
            </a:r>
          </a:p>
          <a:p>
            <a:pPr algn="just"/>
            <a:endParaRPr lang="en-IN" dirty="0"/>
          </a:p>
        </p:txBody>
      </p:sp>
      <p:sp>
        <p:nvSpPr>
          <p:cNvPr id="4" name="Date Placeholder 3">
            <a:extLst>
              <a:ext uri="{FF2B5EF4-FFF2-40B4-BE49-F238E27FC236}">
                <a16:creationId xmlns:a16="http://schemas.microsoft.com/office/drawing/2014/main" id="{3BCF433B-74F5-AFC5-4CB2-09E16E22932E}"/>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D85C7B47-2FD2-FF7D-CC32-9924CD9F23F8}"/>
              </a:ext>
            </a:extLst>
          </p:cNvPr>
          <p:cNvSpPr>
            <a:spLocks noGrp="1"/>
          </p:cNvSpPr>
          <p:nvPr>
            <p:ph type="sldNum" sz="quarter" idx="12"/>
          </p:nvPr>
        </p:nvSpPr>
        <p:spPr/>
        <p:txBody>
          <a:bodyPr/>
          <a:lstStyle/>
          <a:p>
            <a:pPr>
              <a:defRPr/>
            </a:pPr>
            <a:fld id="{A5D7C281-8EDD-4612-9A1F-5AA39DFF69A1}" type="slidenum">
              <a:rPr lang="en-US" altLang="en-US" smtClean="0"/>
              <a:pPr>
                <a:defRPr/>
              </a:pPr>
              <a:t>30</a:t>
            </a:fld>
            <a:endParaRPr lang="en-US" altLang="en-US"/>
          </a:p>
        </p:txBody>
      </p:sp>
    </p:spTree>
    <p:extLst>
      <p:ext uri="{BB962C8B-B14F-4D97-AF65-F5344CB8AC3E}">
        <p14:creationId xmlns:p14="http://schemas.microsoft.com/office/powerpoint/2010/main" val="3973275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OS/ Desktop OS</a:t>
            </a:r>
            <a:endParaRPr lang="en-IN" dirty="0"/>
          </a:p>
        </p:txBody>
      </p:sp>
      <p:sp>
        <p:nvSpPr>
          <p:cNvPr id="3" name="Content Placeholder 2"/>
          <p:cNvSpPr>
            <a:spLocks noGrp="1"/>
          </p:cNvSpPr>
          <p:nvPr>
            <p:ph idx="1"/>
          </p:nvPr>
        </p:nvSpPr>
        <p:spPr>
          <a:xfrm>
            <a:off x="301824" y="1556792"/>
            <a:ext cx="10369152" cy="4896544"/>
          </a:xfrm>
        </p:spPr>
        <p:txBody>
          <a:bodyPr/>
          <a:lstStyle/>
          <a:p>
            <a:pPr>
              <a:buNone/>
            </a:pPr>
            <a:r>
              <a:rPr lang="en-US" sz="2400" b="0" i="0" dirty="0">
                <a:solidFill>
                  <a:srgbClr val="333333"/>
                </a:solidFill>
                <a:effectLst/>
                <a:latin typeface="inter-regular"/>
              </a:rPr>
              <a:t>The desktop OS is the environment where the user controls a personal computer (Desktop, Notebook PC). It aids in the management of computer hardware and software resources. It supports fundamental features such as task scheduling, peripheral control, printing, input/output, and memory allocation. The operating system serves as a bridge between programs and computer hardware.</a:t>
            </a:r>
          </a:p>
          <a:p>
            <a:pPr>
              <a:buNone/>
            </a:pPr>
            <a:r>
              <a:rPr lang="en-US" sz="2400" dirty="0"/>
              <a:t>General OS used in General purpose systems. </a:t>
            </a:r>
          </a:p>
          <a:p>
            <a:pPr>
              <a:buNone/>
            </a:pPr>
            <a:endParaRPr lang="en-US" sz="2400" dirty="0"/>
          </a:p>
          <a:p>
            <a:pPr>
              <a:buNone/>
            </a:pPr>
            <a:r>
              <a:rPr lang="en-US" sz="2400" dirty="0"/>
              <a:t>Like in Laptop and Desktop systems.</a:t>
            </a:r>
          </a:p>
          <a:p>
            <a:pPr>
              <a:buNone/>
            </a:pPr>
            <a:r>
              <a:rPr lang="en-IN" sz="2400" dirty="0"/>
              <a:t>Example: Window-10, Window-11, Linux etc…</a:t>
            </a:r>
          </a:p>
          <a:p>
            <a:pPr>
              <a:buNone/>
            </a:pPr>
            <a:r>
              <a:rPr lang="en-US" sz="2400" dirty="0"/>
              <a:t>When multiple different sizes applications needed to be process we use General OS.</a:t>
            </a:r>
          </a:p>
          <a:p>
            <a:pPr>
              <a:buNone/>
            </a:pPr>
            <a:endParaRPr lang="en-IN" sz="2400" dirty="0"/>
          </a:p>
        </p:txBody>
      </p:sp>
    </p:spTree>
    <p:extLst>
      <p:ext uri="{BB962C8B-B14F-4D97-AF65-F5344CB8AC3E}">
        <p14:creationId xmlns:p14="http://schemas.microsoft.com/office/powerpoint/2010/main" val="1414630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C5F9-2B69-D170-9678-B33A101488B4}"/>
              </a:ext>
            </a:extLst>
          </p:cNvPr>
          <p:cNvSpPr>
            <a:spLocks noGrp="1"/>
          </p:cNvSpPr>
          <p:nvPr>
            <p:ph type="title"/>
          </p:nvPr>
        </p:nvSpPr>
        <p:spPr>
          <a:xfrm>
            <a:off x="548640" y="71437"/>
            <a:ext cx="9875520" cy="405235"/>
          </a:xfrm>
        </p:spPr>
        <p:txBody>
          <a:bodyPr/>
          <a:lstStyle/>
          <a:p>
            <a:r>
              <a:rPr lang="en-IN" dirty="0"/>
              <a:t>Desktop OS/ General OS</a:t>
            </a:r>
          </a:p>
        </p:txBody>
      </p:sp>
      <p:sp>
        <p:nvSpPr>
          <p:cNvPr id="3" name="Content Placeholder 2">
            <a:extLst>
              <a:ext uri="{FF2B5EF4-FFF2-40B4-BE49-F238E27FC236}">
                <a16:creationId xmlns:a16="http://schemas.microsoft.com/office/drawing/2014/main" id="{62CC5206-E158-AD3F-39B8-0A99EC046A29}"/>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4D1AC77-3E5C-EF76-F6DF-2D11B1EEDDAC}"/>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FAC9E377-9839-15F4-3C9E-8968BE6C205E}"/>
              </a:ext>
            </a:extLst>
          </p:cNvPr>
          <p:cNvSpPr>
            <a:spLocks noGrp="1"/>
          </p:cNvSpPr>
          <p:nvPr>
            <p:ph type="sldNum" sz="quarter" idx="12"/>
          </p:nvPr>
        </p:nvSpPr>
        <p:spPr/>
        <p:txBody>
          <a:bodyPr/>
          <a:lstStyle/>
          <a:p>
            <a:pPr>
              <a:defRPr/>
            </a:pPr>
            <a:fld id="{A5D7C281-8EDD-4612-9A1F-5AA39DFF69A1}" type="slidenum">
              <a:rPr lang="en-US" altLang="en-US" smtClean="0"/>
              <a:pPr>
                <a:defRPr/>
              </a:pPr>
              <a:t>32</a:t>
            </a:fld>
            <a:endParaRPr lang="en-US" altLang="en-US"/>
          </a:p>
        </p:txBody>
      </p:sp>
      <p:pic>
        <p:nvPicPr>
          <p:cNvPr id="7" name="Picture 4" descr="Related image">
            <a:extLst>
              <a:ext uri="{FF2B5EF4-FFF2-40B4-BE49-F238E27FC236}">
                <a16:creationId xmlns:a16="http://schemas.microsoft.com/office/drawing/2014/main" id="{02E8B4D9-296E-51FA-23D1-6405F1F071A9}"/>
              </a:ext>
            </a:extLst>
          </p:cNvPr>
          <p:cNvPicPr>
            <a:picLocks noChangeAspect="1" noChangeArrowheads="1"/>
          </p:cNvPicPr>
          <p:nvPr/>
        </p:nvPicPr>
        <p:blipFill>
          <a:blip r:embed="rId2"/>
          <a:srcRect/>
          <a:stretch>
            <a:fillRect/>
          </a:stretch>
        </p:blipFill>
        <p:spPr bwMode="auto">
          <a:xfrm>
            <a:off x="46036" y="620688"/>
            <a:ext cx="10768955" cy="6048672"/>
          </a:xfrm>
          <a:prstGeom prst="rect">
            <a:avLst/>
          </a:prstGeom>
          <a:noFill/>
        </p:spPr>
      </p:pic>
    </p:spTree>
    <p:extLst>
      <p:ext uri="{BB962C8B-B14F-4D97-AF65-F5344CB8AC3E}">
        <p14:creationId xmlns:p14="http://schemas.microsoft.com/office/powerpoint/2010/main" val="2379829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RTOS</a:t>
            </a:r>
            <a:endParaRPr lang="en-IN" dirty="0"/>
          </a:p>
        </p:txBody>
      </p:sp>
      <p:sp>
        <p:nvSpPr>
          <p:cNvPr id="3" name="Content Placeholder 2"/>
          <p:cNvSpPr>
            <a:spLocks noGrp="1"/>
          </p:cNvSpPr>
          <p:nvPr>
            <p:ph idx="1"/>
          </p:nvPr>
        </p:nvSpPr>
        <p:spPr>
          <a:xfrm>
            <a:off x="301824" y="1556792"/>
            <a:ext cx="10369152" cy="4896544"/>
          </a:xfrm>
        </p:spPr>
        <p:txBody>
          <a:bodyPr/>
          <a:lstStyle/>
          <a:p>
            <a:pPr algn="just">
              <a:buNone/>
            </a:pPr>
            <a:r>
              <a:rPr lang="en-US" dirty="0"/>
              <a:t>Real Time Operating Systems used in Embedded system also called Embedded OS, Used in Medium or Sophisticated Embedded systems. </a:t>
            </a:r>
          </a:p>
          <a:p>
            <a:pPr algn="just">
              <a:buNone/>
            </a:pPr>
            <a:r>
              <a:rPr lang="en-US" dirty="0"/>
              <a:t>Like used in ATM machine, ACVM (Automatic chocolate vending Machine)</a:t>
            </a:r>
          </a:p>
          <a:p>
            <a:pPr algn="just">
              <a:buNone/>
            </a:pPr>
            <a:r>
              <a:rPr lang="en-US" dirty="0"/>
              <a:t>Example: VxWorks, Symbian, RT-Linux etc..</a:t>
            </a:r>
          </a:p>
          <a:p>
            <a:pPr algn="just">
              <a:buNone/>
            </a:pPr>
            <a:endParaRPr lang="en-IN" dirty="0"/>
          </a:p>
        </p:txBody>
      </p:sp>
    </p:spTree>
    <p:extLst>
      <p:ext uri="{BB962C8B-B14F-4D97-AF65-F5344CB8AC3E}">
        <p14:creationId xmlns:p14="http://schemas.microsoft.com/office/powerpoint/2010/main" val="1575832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OS/RTOS</a:t>
            </a:r>
            <a:endParaRPr lang="en-IN" dirty="0"/>
          </a:p>
        </p:txBody>
      </p:sp>
      <p:sp>
        <p:nvSpPr>
          <p:cNvPr id="3" name="Content Placeholder 2"/>
          <p:cNvSpPr>
            <a:spLocks noGrp="1"/>
          </p:cNvSpPr>
          <p:nvPr>
            <p:ph idx="1"/>
          </p:nvPr>
        </p:nvSpPr>
        <p:spPr>
          <a:xfrm>
            <a:off x="301824" y="1556792"/>
            <a:ext cx="10369152" cy="4896544"/>
          </a:xfrm>
        </p:spPr>
        <p:txBody>
          <a:bodyPr/>
          <a:lstStyle/>
          <a:p>
            <a:pPr algn="just">
              <a:buNone/>
            </a:pPr>
            <a:r>
              <a:rPr lang="en-US" sz="2600" b="0" i="0" dirty="0">
                <a:effectLst/>
                <a:latin typeface="Arial" panose="020B0604020202020204" pitchFamily="34" charset="0"/>
              </a:rPr>
              <a:t>An embedded operating system is a specialized customized operating system (</a:t>
            </a:r>
            <a:r>
              <a:rPr lang="en-US" sz="2600" dirty="0">
                <a:latin typeface="Arial" panose="020B0604020202020204" pitchFamily="34" charset="0"/>
              </a:rPr>
              <a:t>OS</a:t>
            </a:r>
            <a:r>
              <a:rPr lang="en-US" sz="2600" b="0" i="0" dirty="0">
                <a:effectLst/>
                <a:latin typeface="Arial" panose="020B0604020202020204" pitchFamily="34" charset="0"/>
              </a:rPr>
              <a:t>) designed to perform a specific task for a device that is not a computer. The main job of an embedded OS is to run the code that allows the device to do its job. The embedded OS also makes the device's hardware accessible to software that is running on top of the OS.</a:t>
            </a:r>
          </a:p>
          <a:p>
            <a:pPr algn="just">
              <a:buNone/>
            </a:pPr>
            <a:r>
              <a:rPr lang="en-US" sz="2600" dirty="0"/>
              <a:t>Real Time Operating Systems used in Embedded system also called Embedded OS, Used in Medium or Sophisticated Embedded systems. </a:t>
            </a:r>
          </a:p>
          <a:p>
            <a:pPr algn="just">
              <a:buNone/>
            </a:pPr>
            <a:r>
              <a:rPr lang="en-US" sz="2600" dirty="0"/>
              <a:t>Like used in ATM machine, ACVM (Automatic chocolate vending Machine)</a:t>
            </a:r>
          </a:p>
          <a:p>
            <a:pPr algn="just">
              <a:buNone/>
            </a:pPr>
            <a:r>
              <a:rPr lang="en-US" sz="2600" dirty="0"/>
              <a:t>Example: VxWorks, RT-Linux etc..</a:t>
            </a:r>
          </a:p>
          <a:p>
            <a:pPr algn="just">
              <a:buNone/>
            </a:pPr>
            <a:endParaRPr lang="en-IN" sz="2600" dirty="0"/>
          </a:p>
        </p:txBody>
      </p:sp>
    </p:spTree>
    <p:extLst>
      <p:ext uri="{BB962C8B-B14F-4D97-AF65-F5344CB8AC3E}">
        <p14:creationId xmlns:p14="http://schemas.microsoft.com/office/powerpoint/2010/main" val="2319090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9902" y="2204864"/>
            <a:ext cx="6790674"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38" name="AutoShape 2" descr="Image result for what"/>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5111076" y="2700164"/>
            <a:ext cx="1814264" cy="20833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Memory As Needed for the application program and Data</a:t>
            </a:r>
          </a:p>
        </p:txBody>
      </p:sp>
      <p:sp>
        <p:nvSpPr>
          <p:cNvPr id="10" name="Rectangle 9"/>
          <p:cNvSpPr/>
          <p:nvPr/>
        </p:nvSpPr>
        <p:spPr>
          <a:xfrm>
            <a:off x="2462064" y="5368663"/>
            <a:ext cx="347229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Peripherals Controller as needed</a:t>
            </a:r>
          </a:p>
        </p:txBody>
      </p:sp>
      <p:pic>
        <p:nvPicPr>
          <p:cNvPr id="14344" name="Picture 8" descr="Image result for user"/>
          <p:cNvPicPr>
            <a:picLocks noChangeAspect="1" noChangeArrowheads="1"/>
          </p:cNvPicPr>
          <p:nvPr/>
        </p:nvPicPr>
        <p:blipFill>
          <a:blip r:embed="rId2"/>
          <a:srcRect/>
          <a:stretch>
            <a:fillRect/>
          </a:stretch>
        </p:blipFill>
        <p:spPr bwMode="auto">
          <a:xfrm>
            <a:off x="8078688" y="32791"/>
            <a:ext cx="1524000" cy="1524001"/>
          </a:xfrm>
          <a:prstGeom prst="rect">
            <a:avLst/>
          </a:prstGeom>
          <a:noFill/>
        </p:spPr>
      </p:pic>
      <p:sp>
        <p:nvSpPr>
          <p:cNvPr id="25" name="Rectangle 24"/>
          <p:cNvSpPr/>
          <p:nvPr/>
        </p:nvSpPr>
        <p:spPr>
          <a:xfrm>
            <a:off x="7398651" y="1772816"/>
            <a:ext cx="3253296"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just want to Make an Embedded system Like ATM machine</a:t>
            </a:r>
          </a:p>
        </p:txBody>
      </p:sp>
      <p:sp>
        <p:nvSpPr>
          <p:cNvPr id="38" name="Rectangle 37">
            <a:extLst>
              <a:ext uri="{FF2B5EF4-FFF2-40B4-BE49-F238E27FC236}">
                <a16:creationId xmlns:a16="http://schemas.microsoft.com/office/drawing/2014/main" id="{9EDB8ABC-BE0F-9177-5C07-480BCBF69CB9}"/>
              </a:ext>
            </a:extLst>
          </p:cNvPr>
          <p:cNvSpPr/>
          <p:nvPr/>
        </p:nvSpPr>
        <p:spPr>
          <a:xfrm>
            <a:off x="470765" y="2355076"/>
            <a:ext cx="2423348" cy="259567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Microcontroller or Microcomputer or Microprocessor selection as per the requirement.</a:t>
            </a:r>
          </a:p>
        </p:txBody>
      </p:sp>
      <p:sp>
        <p:nvSpPr>
          <p:cNvPr id="2" name="Arrow: Left-Right 1">
            <a:extLst>
              <a:ext uri="{FF2B5EF4-FFF2-40B4-BE49-F238E27FC236}">
                <a16:creationId xmlns:a16="http://schemas.microsoft.com/office/drawing/2014/main" id="{90E9007A-3578-49F4-D381-4E3B2A896133}"/>
              </a:ext>
            </a:extLst>
          </p:cNvPr>
          <p:cNvSpPr/>
          <p:nvPr/>
        </p:nvSpPr>
        <p:spPr>
          <a:xfrm>
            <a:off x="2820884" y="3624534"/>
            <a:ext cx="2423348" cy="856205"/>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pic>
        <p:nvPicPr>
          <p:cNvPr id="7172" name="Picture 4" descr="Related image"/>
          <p:cNvPicPr>
            <a:picLocks noChangeAspect="1" noChangeArrowheads="1"/>
          </p:cNvPicPr>
          <p:nvPr/>
        </p:nvPicPr>
        <p:blipFill>
          <a:blip r:embed="rId3"/>
          <a:srcRect/>
          <a:stretch>
            <a:fillRect/>
          </a:stretch>
        </p:blipFill>
        <p:spPr bwMode="auto">
          <a:xfrm>
            <a:off x="46037" y="630885"/>
            <a:ext cx="6062464" cy="5888257"/>
          </a:xfrm>
          <a:prstGeom prst="rect">
            <a:avLst/>
          </a:prstGeom>
          <a:noFill/>
        </p:spPr>
      </p:pic>
      <p:sp>
        <p:nvSpPr>
          <p:cNvPr id="3" name="Rectangle: Rounded Corners 2">
            <a:extLst>
              <a:ext uri="{FF2B5EF4-FFF2-40B4-BE49-F238E27FC236}">
                <a16:creationId xmlns:a16="http://schemas.microsoft.com/office/drawing/2014/main" id="{82672900-4018-10EF-8853-06F0AA01C260}"/>
              </a:ext>
            </a:extLst>
          </p:cNvPr>
          <p:cNvSpPr/>
          <p:nvPr/>
        </p:nvSpPr>
        <p:spPr>
          <a:xfrm>
            <a:off x="7401216" y="1628800"/>
            <a:ext cx="3269760" cy="1221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 My customised need I will not use all general OS components , I will select only required components of OS</a:t>
            </a:r>
          </a:p>
        </p:txBody>
      </p:sp>
      <p:sp>
        <p:nvSpPr>
          <p:cNvPr id="4" name="Rectangle 3">
            <a:extLst>
              <a:ext uri="{FF2B5EF4-FFF2-40B4-BE49-F238E27FC236}">
                <a16:creationId xmlns:a16="http://schemas.microsoft.com/office/drawing/2014/main" id="{ABC20BF3-B718-1CEB-86C2-603B6F4BBD9C}"/>
              </a:ext>
            </a:extLst>
          </p:cNvPr>
          <p:cNvSpPr/>
          <p:nvPr/>
        </p:nvSpPr>
        <p:spPr>
          <a:xfrm>
            <a:off x="7461195" y="2928911"/>
            <a:ext cx="3353797" cy="381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5" name="Object 4">
            <a:extLst>
              <a:ext uri="{FF2B5EF4-FFF2-40B4-BE49-F238E27FC236}">
                <a16:creationId xmlns:a16="http://schemas.microsoft.com/office/drawing/2014/main" id="{C4A38409-A40F-7D64-3622-627C1EA5D23C}"/>
              </a:ext>
            </a:extLst>
          </p:cNvPr>
          <p:cNvGraphicFramePr>
            <a:graphicFrameLocks noChangeAspect="1"/>
          </p:cNvGraphicFramePr>
          <p:nvPr>
            <p:extLst>
              <p:ext uri="{D42A27DB-BD31-4B8C-83A1-F6EECF244321}">
                <p14:modId xmlns:p14="http://schemas.microsoft.com/office/powerpoint/2010/main" val="60145139"/>
              </p:ext>
            </p:extLst>
          </p:nvPr>
        </p:nvGraphicFramePr>
        <p:xfrm>
          <a:off x="8078688" y="6263635"/>
          <a:ext cx="946150" cy="374650"/>
        </p:xfrm>
        <a:graphic>
          <a:graphicData uri="http://schemas.openxmlformats.org/presentationml/2006/ole">
            <mc:AlternateContent xmlns:mc="http://schemas.openxmlformats.org/markup-compatibility/2006">
              <mc:Choice xmlns:v="urn:schemas-microsoft-com:vml" Requires="v">
                <p:oleObj name="Bitmap Image" r:id="rId4" imgW="946080" imgH="374760" progId="PBrush">
                  <p:embed/>
                </p:oleObj>
              </mc:Choice>
              <mc:Fallback>
                <p:oleObj name="Bitmap Image" r:id="rId4" imgW="946080" imgH="374760" progId="PBrush">
                  <p:embed/>
                  <p:pic>
                    <p:nvPicPr>
                      <p:cNvPr id="0" name=""/>
                      <p:cNvPicPr/>
                      <p:nvPr/>
                    </p:nvPicPr>
                    <p:blipFill>
                      <a:blip r:embed="rId5"/>
                      <a:stretch>
                        <a:fillRect/>
                      </a:stretch>
                    </p:blipFill>
                    <p:spPr>
                      <a:xfrm>
                        <a:off x="8078688" y="6263635"/>
                        <a:ext cx="946150" cy="37465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E8C8CE2-D5E0-0D6E-FD2B-2CEB39880F9A}"/>
              </a:ext>
            </a:extLst>
          </p:cNvPr>
          <p:cNvGraphicFramePr>
            <a:graphicFrameLocks noChangeAspect="1"/>
          </p:cNvGraphicFramePr>
          <p:nvPr>
            <p:extLst>
              <p:ext uri="{D42A27DB-BD31-4B8C-83A1-F6EECF244321}">
                <p14:modId xmlns:p14="http://schemas.microsoft.com/office/powerpoint/2010/main" val="2806027566"/>
              </p:ext>
            </p:extLst>
          </p:nvPr>
        </p:nvGraphicFramePr>
        <p:xfrm>
          <a:off x="9602688" y="5922935"/>
          <a:ext cx="869950" cy="780366"/>
        </p:xfrm>
        <a:graphic>
          <a:graphicData uri="http://schemas.openxmlformats.org/presentationml/2006/ole">
            <mc:AlternateContent xmlns:mc="http://schemas.openxmlformats.org/markup-compatibility/2006">
              <mc:Choice xmlns:v="urn:schemas-microsoft-com:vml" Requires="v">
                <p:oleObj name="Bitmap Image" r:id="rId6" imgW="870120" imgH="457200" progId="PBrush">
                  <p:embed/>
                </p:oleObj>
              </mc:Choice>
              <mc:Fallback>
                <p:oleObj name="Bitmap Image" r:id="rId6" imgW="870120" imgH="457200" progId="PBrush">
                  <p:embed/>
                  <p:pic>
                    <p:nvPicPr>
                      <p:cNvPr id="0" name=""/>
                      <p:cNvPicPr/>
                      <p:nvPr/>
                    </p:nvPicPr>
                    <p:blipFill>
                      <a:blip r:embed="rId7"/>
                      <a:stretch>
                        <a:fillRect/>
                      </a:stretch>
                    </p:blipFill>
                    <p:spPr>
                      <a:xfrm>
                        <a:off x="9602688" y="5922935"/>
                        <a:ext cx="869950" cy="780366"/>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244A4C5-2303-BD2E-714A-49E6CFD251D2}"/>
              </a:ext>
            </a:extLst>
          </p:cNvPr>
          <p:cNvGraphicFramePr>
            <a:graphicFrameLocks noChangeAspect="1"/>
          </p:cNvGraphicFramePr>
          <p:nvPr>
            <p:extLst>
              <p:ext uri="{D42A27DB-BD31-4B8C-83A1-F6EECF244321}">
                <p14:modId xmlns:p14="http://schemas.microsoft.com/office/powerpoint/2010/main" val="3240323613"/>
              </p:ext>
            </p:extLst>
          </p:nvPr>
        </p:nvGraphicFramePr>
        <p:xfrm>
          <a:off x="7805700" y="5829562"/>
          <a:ext cx="1164799" cy="376847"/>
        </p:xfrm>
        <a:graphic>
          <a:graphicData uri="http://schemas.openxmlformats.org/presentationml/2006/ole">
            <mc:AlternateContent xmlns:mc="http://schemas.openxmlformats.org/markup-compatibility/2006">
              <mc:Choice xmlns:v="urn:schemas-microsoft-com:vml" Requires="v">
                <p:oleObj name="Bitmap Image" r:id="rId8" imgW="863640" imgH="279360" progId="PBrush">
                  <p:embed/>
                </p:oleObj>
              </mc:Choice>
              <mc:Fallback>
                <p:oleObj name="Bitmap Image" r:id="rId8" imgW="863640" imgH="279360" progId="PBrush">
                  <p:embed/>
                  <p:pic>
                    <p:nvPicPr>
                      <p:cNvPr id="0" name=""/>
                      <p:cNvPicPr/>
                      <p:nvPr/>
                    </p:nvPicPr>
                    <p:blipFill>
                      <a:blip r:embed="rId9"/>
                      <a:stretch>
                        <a:fillRect/>
                      </a:stretch>
                    </p:blipFill>
                    <p:spPr>
                      <a:xfrm>
                        <a:off x="7805700" y="5829562"/>
                        <a:ext cx="1164799" cy="37684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5F9868CD-B5BF-4E66-85FD-B0869AD3CDBE}"/>
              </a:ext>
            </a:extLst>
          </p:cNvPr>
          <p:cNvGraphicFramePr>
            <a:graphicFrameLocks noChangeAspect="1"/>
          </p:cNvGraphicFramePr>
          <p:nvPr>
            <p:extLst>
              <p:ext uri="{D42A27DB-BD31-4B8C-83A1-F6EECF244321}">
                <p14:modId xmlns:p14="http://schemas.microsoft.com/office/powerpoint/2010/main" val="1478139823"/>
              </p:ext>
            </p:extLst>
          </p:nvPr>
        </p:nvGraphicFramePr>
        <p:xfrm>
          <a:off x="7636250" y="5559323"/>
          <a:ext cx="1669597" cy="211639"/>
        </p:xfrm>
        <a:graphic>
          <a:graphicData uri="http://schemas.openxmlformats.org/presentationml/2006/ole">
            <mc:AlternateContent xmlns:mc="http://schemas.openxmlformats.org/markup-compatibility/2006">
              <mc:Choice xmlns:v="urn:schemas-microsoft-com:vml" Requires="v">
                <p:oleObj name="Bitmap Image" r:id="rId10" imgW="1352520" imgH="171360" progId="PBrush">
                  <p:embed/>
                </p:oleObj>
              </mc:Choice>
              <mc:Fallback>
                <p:oleObj name="Bitmap Image" r:id="rId10" imgW="1352520" imgH="171360" progId="PBrush">
                  <p:embed/>
                  <p:pic>
                    <p:nvPicPr>
                      <p:cNvPr id="0" name=""/>
                      <p:cNvPicPr/>
                      <p:nvPr/>
                    </p:nvPicPr>
                    <p:blipFill>
                      <a:blip r:embed="rId11"/>
                      <a:stretch>
                        <a:fillRect/>
                      </a:stretch>
                    </p:blipFill>
                    <p:spPr>
                      <a:xfrm>
                        <a:off x="7636250" y="5559323"/>
                        <a:ext cx="1669597" cy="211639"/>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AA227C46-1512-FAA9-5DA3-9749A9A913A3}"/>
              </a:ext>
            </a:extLst>
          </p:cNvPr>
          <p:cNvGraphicFramePr>
            <a:graphicFrameLocks noChangeAspect="1"/>
          </p:cNvGraphicFramePr>
          <p:nvPr>
            <p:extLst>
              <p:ext uri="{D42A27DB-BD31-4B8C-83A1-F6EECF244321}">
                <p14:modId xmlns:p14="http://schemas.microsoft.com/office/powerpoint/2010/main" val="304450592"/>
              </p:ext>
            </p:extLst>
          </p:nvPr>
        </p:nvGraphicFramePr>
        <p:xfrm>
          <a:off x="7576338" y="5240373"/>
          <a:ext cx="1676400" cy="260350"/>
        </p:xfrm>
        <a:graphic>
          <a:graphicData uri="http://schemas.openxmlformats.org/presentationml/2006/ole">
            <mc:AlternateContent xmlns:mc="http://schemas.openxmlformats.org/markup-compatibility/2006">
              <mc:Choice xmlns:v="urn:schemas-microsoft-com:vml" Requires="v">
                <p:oleObj name="Bitmap Image" r:id="rId12" imgW="1676520" imgH="260280" progId="PBrush">
                  <p:embed/>
                </p:oleObj>
              </mc:Choice>
              <mc:Fallback>
                <p:oleObj name="Bitmap Image" r:id="rId12" imgW="1676520" imgH="260280" progId="PBrush">
                  <p:embed/>
                  <p:pic>
                    <p:nvPicPr>
                      <p:cNvPr id="0" name=""/>
                      <p:cNvPicPr/>
                      <p:nvPr/>
                    </p:nvPicPr>
                    <p:blipFill>
                      <a:blip r:embed="rId13"/>
                      <a:stretch>
                        <a:fillRect/>
                      </a:stretch>
                    </p:blipFill>
                    <p:spPr>
                      <a:xfrm>
                        <a:off x="7576338" y="5240373"/>
                        <a:ext cx="1676400" cy="26035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592DA516-FA3B-9365-47B3-EB5B27D79F01}"/>
              </a:ext>
            </a:extLst>
          </p:cNvPr>
          <p:cNvGraphicFramePr>
            <a:graphicFrameLocks noChangeAspect="1"/>
          </p:cNvGraphicFramePr>
          <p:nvPr>
            <p:extLst>
              <p:ext uri="{D42A27DB-BD31-4B8C-83A1-F6EECF244321}">
                <p14:modId xmlns:p14="http://schemas.microsoft.com/office/powerpoint/2010/main" val="3804186093"/>
              </p:ext>
            </p:extLst>
          </p:nvPr>
        </p:nvGraphicFramePr>
        <p:xfrm>
          <a:off x="9477418" y="5298182"/>
          <a:ext cx="755650" cy="513825"/>
        </p:xfrm>
        <a:graphic>
          <a:graphicData uri="http://schemas.openxmlformats.org/presentationml/2006/ole">
            <mc:AlternateContent xmlns:mc="http://schemas.openxmlformats.org/markup-compatibility/2006">
              <mc:Choice xmlns:v="urn:schemas-microsoft-com:vml" Requires="v">
                <p:oleObj name="Bitmap Image" r:id="rId14" imgW="755640" imgH="361800" progId="PBrush">
                  <p:embed/>
                </p:oleObj>
              </mc:Choice>
              <mc:Fallback>
                <p:oleObj name="Bitmap Image" r:id="rId14" imgW="755640" imgH="361800" progId="PBrush">
                  <p:embed/>
                  <p:pic>
                    <p:nvPicPr>
                      <p:cNvPr id="0" name=""/>
                      <p:cNvPicPr/>
                      <p:nvPr/>
                    </p:nvPicPr>
                    <p:blipFill>
                      <a:blip r:embed="rId15"/>
                      <a:stretch>
                        <a:fillRect/>
                      </a:stretch>
                    </p:blipFill>
                    <p:spPr>
                      <a:xfrm>
                        <a:off x="9477418" y="5298182"/>
                        <a:ext cx="755650" cy="513825"/>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C8719047-483A-E071-B22B-90CFEF4646F3}"/>
              </a:ext>
            </a:extLst>
          </p:cNvPr>
          <p:cNvGraphicFramePr>
            <a:graphicFrameLocks noChangeAspect="1"/>
          </p:cNvGraphicFramePr>
          <p:nvPr>
            <p:extLst>
              <p:ext uri="{D42A27DB-BD31-4B8C-83A1-F6EECF244321}">
                <p14:modId xmlns:p14="http://schemas.microsoft.com/office/powerpoint/2010/main" val="2877328286"/>
              </p:ext>
            </p:extLst>
          </p:nvPr>
        </p:nvGraphicFramePr>
        <p:xfrm>
          <a:off x="8939018" y="4179725"/>
          <a:ext cx="1227901" cy="847157"/>
        </p:xfrm>
        <a:graphic>
          <a:graphicData uri="http://schemas.openxmlformats.org/presentationml/2006/ole">
            <mc:AlternateContent xmlns:mc="http://schemas.openxmlformats.org/markup-compatibility/2006">
              <mc:Choice xmlns:v="urn:schemas-microsoft-com:vml" Requires="v">
                <p:oleObj name="Bitmap Image" r:id="rId16" imgW="819000" imgH="565200" progId="PBrush">
                  <p:embed/>
                </p:oleObj>
              </mc:Choice>
              <mc:Fallback>
                <p:oleObj name="Bitmap Image" r:id="rId16" imgW="819000" imgH="565200" progId="PBrush">
                  <p:embed/>
                  <p:pic>
                    <p:nvPicPr>
                      <p:cNvPr id="0" name=""/>
                      <p:cNvPicPr/>
                      <p:nvPr/>
                    </p:nvPicPr>
                    <p:blipFill>
                      <a:blip r:embed="rId17"/>
                      <a:stretch>
                        <a:fillRect/>
                      </a:stretch>
                    </p:blipFill>
                    <p:spPr>
                      <a:xfrm>
                        <a:off x="8939018" y="4179725"/>
                        <a:ext cx="1227901" cy="847157"/>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7F83B100-CDBA-9CE2-8A61-58A7401599F7}"/>
              </a:ext>
            </a:extLst>
          </p:cNvPr>
          <p:cNvGraphicFramePr>
            <a:graphicFrameLocks noChangeAspect="1"/>
          </p:cNvGraphicFramePr>
          <p:nvPr>
            <p:extLst>
              <p:ext uri="{D42A27DB-BD31-4B8C-83A1-F6EECF244321}">
                <p14:modId xmlns:p14="http://schemas.microsoft.com/office/powerpoint/2010/main" val="427953234"/>
              </p:ext>
            </p:extLst>
          </p:nvPr>
        </p:nvGraphicFramePr>
        <p:xfrm>
          <a:off x="7678637" y="4108782"/>
          <a:ext cx="1022709" cy="1014592"/>
        </p:xfrm>
        <a:graphic>
          <a:graphicData uri="http://schemas.openxmlformats.org/presentationml/2006/ole">
            <mc:AlternateContent xmlns:mc="http://schemas.openxmlformats.org/markup-compatibility/2006">
              <mc:Choice xmlns:v="urn:schemas-microsoft-com:vml" Requires="v">
                <p:oleObj name="Bitmap Image" r:id="rId18" imgW="800280" imgH="793800" progId="PBrush">
                  <p:embed/>
                </p:oleObj>
              </mc:Choice>
              <mc:Fallback>
                <p:oleObj name="Bitmap Image" r:id="rId18" imgW="800280" imgH="793800" progId="PBrush">
                  <p:embed/>
                  <p:pic>
                    <p:nvPicPr>
                      <p:cNvPr id="0" name=""/>
                      <p:cNvPicPr/>
                      <p:nvPr/>
                    </p:nvPicPr>
                    <p:blipFill>
                      <a:blip r:embed="rId19"/>
                      <a:stretch>
                        <a:fillRect/>
                      </a:stretch>
                    </p:blipFill>
                    <p:spPr>
                      <a:xfrm>
                        <a:off x="7678637" y="4108782"/>
                        <a:ext cx="1022709" cy="1014592"/>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A2C9D05F-2C10-7149-D501-D7AF47E80E77}"/>
              </a:ext>
            </a:extLst>
          </p:cNvPr>
          <p:cNvGraphicFramePr>
            <a:graphicFrameLocks noChangeAspect="1"/>
          </p:cNvGraphicFramePr>
          <p:nvPr>
            <p:extLst>
              <p:ext uri="{D42A27DB-BD31-4B8C-83A1-F6EECF244321}">
                <p14:modId xmlns:p14="http://schemas.microsoft.com/office/powerpoint/2010/main" val="2719404647"/>
              </p:ext>
            </p:extLst>
          </p:nvPr>
        </p:nvGraphicFramePr>
        <p:xfrm>
          <a:off x="8423270" y="3216822"/>
          <a:ext cx="2095204" cy="793750"/>
        </p:xfrm>
        <a:graphic>
          <a:graphicData uri="http://schemas.openxmlformats.org/presentationml/2006/ole">
            <mc:AlternateContent xmlns:mc="http://schemas.openxmlformats.org/markup-compatibility/2006">
              <mc:Choice xmlns:v="urn:schemas-microsoft-com:vml" Requires="v">
                <p:oleObj name="Bitmap Image" r:id="rId20" imgW="1555920" imgH="793800" progId="PBrush">
                  <p:embed/>
                </p:oleObj>
              </mc:Choice>
              <mc:Fallback>
                <p:oleObj name="Bitmap Image" r:id="rId20" imgW="1555920" imgH="793800" progId="PBrush">
                  <p:embed/>
                  <p:pic>
                    <p:nvPicPr>
                      <p:cNvPr id="0" name=""/>
                      <p:cNvPicPr/>
                      <p:nvPr/>
                    </p:nvPicPr>
                    <p:blipFill>
                      <a:blip r:embed="rId21"/>
                      <a:stretch>
                        <a:fillRect/>
                      </a:stretch>
                    </p:blipFill>
                    <p:spPr>
                      <a:xfrm>
                        <a:off x="8423270" y="3216822"/>
                        <a:ext cx="2095204" cy="793750"/>
                      </a:xfrm>
                      <a:prstGeom prst="rect">
                        <a:avLst/>
                      </a:prstGeom>
                    </p:spPr>
                  </p:pic>
                </p:oleObj>
              </mc:Fallback>
            </mc:AlternateContent>
          </a:graphicData>
        </a:graphic>
      </p:graphicFrame>
      <p:cxnSp>
        <p:nvCxnSpPr>
          <p:cNvPr id="17" name="Straight Arrow Connector 16">
            <a:extLst>
              <a:ext uri="{FF2B5EF4-FFF2-40B4-BE49-F238E27FC236}">
                <a16:creationId xmlns:a16="http://schemas.microsoft.com/office/drawing/2014/main" id="{964926BD-4547-6ABB-B61F-2C2A78748476}"/>
              </a:ext>
            </a:extLst>
          </p:cNvPr>
          <p:cNvCxnSpPr/>
          <p:nvPr/>
        </p:nvCxnSpPr>
        <p:spPr>
          <a:xfrm>
            <a:off x="2462064" y="2710361"/>
            <a:ext cx="5343636" cy="159293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5C6063-B883-720F-B82C-E99E3D3677F9}"/>
              </a:ext>
            </a:extLst>
          </p:cNvPr>
          <p:cNvCxnSpPr>
            <a:cxnSpLocks/>
          </p:cNvCxnSpPr>
          <p:nvPr/>
        </p:nvCxnSpPr>
        <p:spPr>
          <a:xfrm>
            <a:off x="1165920" y="3216822"/>
            <a:ext cx="7804579" cy="98697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9445368-7594-58C5-41E9-D4769A46AAC8}"/>
              </a:ext>
            </a:extLst>
          </p:cNvPr>
          <p:cNvCxnSpPr>
            <a:cxnSpLocks/>
            <a:endCxn id="19" idx="1"/>
          </p:cNvCxnSpPr>
          <p:nvPr/>
        </p:nvCxnSpPr>
        <p:spPr>
          <a:xfrm>
            <a:off x="1165920" y="3439389"/>
            <a:ext cx="7773098" cy="1163914"/>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C39E242-DEEA-B914-A961-5F12613B484C}"/>
              </a:ext>
            </a:extLst>
          </p:cNvPr>
          <p:cNvCxnSpPr>
            <a:cxnSpLocks/>
          </p:cNvCxnSpPr>
          <p:nvPr/>
        </p:nvCxnSpPr>
        <p:spPr>
          <a:xfrm>
            <a:off x="1897905" y="5016273"/>
            <a:ext cx="5698956" cy="694584"/>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C0532C6-505B-AD2C-9CE1-C314E7F35FF6}"/>
              </a:ext>
            </a:extLst>
          </p:cNvPr>
          <p:cNvCxnSpPr>
            <a:cxnSpLocks/>
          </p:cNvCxnSpPr>
          <p:nvPr/>
        </p:nvCxnSpPr>
        <p:spPr>
          <a:xfrm>
            <a:off x="3009256" y="4987119"/>
            <a:ext cx="5281689" cy="563488"/>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08725D7-824C-5EBA-48F6-B435B0C00845}"/>
              </a:ext>
            </a:extLst>
          </p:cNvPr>
          <p:cNvCxnSpPr>
            <a:cxnSpLocks/>
          </p:cNvCxnSpPr>
          <p:nvPr/>
        </p:nvCxnSpPr>
        <p:spPr>
          <a:xfrm>
            <a:off x="4796762" y="4549689"/>
            <a:ext cx="4805926" cy="81043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0552864-1185-0226-E752-198BDD0BA8D9}"/>
              </a:ext>
            </a:extLst>
          </p:cNvPr>
          <p:cNvCxnSpPr>
            <a:cxnSpLocks/>
            <a:endCxn id="7" idx="1"/>
          </p:cNvCxnSpPr>
          <p:nvPr/>
        </p:nvCxnSpPr>
        <p:spPr>
          <a:xfrm>
            <a:off x="2992443" y="4619226"/>
            <a:ext cx="4813257" cy="139875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6E359E2-A855-7570-7EC2-B76E2331EF61}"/>
              </a:ext>
            </a:extLst>
          </p:cNvPr>
          <p:cNvCxnSpPr>
            <a:cxnSpLocks/>
          </p:cNvCxnSpPr>
          <p:nvPr/>
        </p:nvCxnSpPr>
        <p:spPr>
          <a:xfrm>
            <a:off x="2672652" y="5663952"/>
            <a:ext cx="6930036" cy="43267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90FB5F5-62B0-6BAE-5D8F-AC379F69AEFD}"/>
              </a:ext>
            </a:extLst>
          </p:cNvPr>
          <p:cNvCxnSpPr>
            <a:cxnSpLocks/>
          </p:cNvCxnSpPr>
          <p:nvPr/>
        </p:nvCxnSpPr>
        <p:spPr>
          <a:xfrm>
            <a:off x="2820884" y="6001188"/>
            <a:ext cx="6813289" cy="455994"/>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E2A6222-B1C5-E359-124C-71E8D361918B}"/>
              </a:ext>
            </a:extLst>
          </p:cNvPr>
          <p:cNvCxnSpPr>
            <a:cxnSpLocks/>
          </p:cNvCxnSpPr>
          <p:nvPr/>
        </p:nvCxnSpPr>
        <p:spPr>
          <a:xfrm>
            <a:off x="1165920" y="5706196"/>
            <a:ext cx="6912768" cy="778387"/>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60893D2-47D3-FD06-EB23-636E2A8BC657}"/>
              </a:ext>
            </a:extLst>
          </p:cNvPr>
          <p:cNvCxnSpPr>
            <a:cxnSpLocks/>
          </p:cNvCxnSpPr>
          <p:nvPr/>
        </p:nvCxnSpPr>
        <p:spPr>
          <a:xfrm>
            <a:off x="2320342" y="1475084"/>
            <a:ext cx="6094196" cy="1975971"/>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4329B1B-421B-C6AA-4568-E4796D94FBFC}"/>
              </a:ext>
            </a:extLst>
          </p:cNvPr>
          <p:cNvSpPr txBox="1"/>
          <p:nvPr/>
        </p:nvSpPr>
        <p:spPr>
          <a:xfrm>
            <a:off x="7678637" y="2892544"/>
            <a:ext cx="3136356" cy="369332"/>
          </a:xfrm>
          <a:prstGeom prst="rect">
            <a:avLst/>
          </a:prstGeom>
          <a:noFill/>
        </p:spPr>
        <p:txBody>
          <a:bodyPr wrap="square">
            <a:spAutoFit/>
          </a:bodyPr>
          <a:lstStyle/>
          <a:p>
            <a:pPr algn="ctr"/>
            <a:r>
              <a:rPr lang="en-IN" dirty="0">
                <a:solidFill>
                  <a:schemeClr val="bg1"/>
                </a:solidFill>
              </a:rPr>
              <a:t>Customised OS</a:t>
            </a:r>
          </a:p>
        </p:txBody>
      </p:sp>
      <p:cxnSp>
        <p:nvCxnSpPr>
          <p:cNvPr id="61" name="Straight Arrow Connector 60">
            <a:extLst>
              <a:ext uri="{FF2B5EF4-FFF2-40B4-BE49-F238E27FC236}">
                <a16:creationId xmlns:a16="http://schemas.microsoft.com/office/drawing/2014/main" id="{74EA69F5-65D5-2249-C20F-31DD9F4C22F6}"/>
              </a:ext>
            </a:extLst>
          </p:cNvPr>
          <p:cNvCxnSpPr>
            <a:cxnSpLocks/>
          </p:cNvCxnSpPr>
          <p:nvPr/>
        </p:nvCxnSpPr>
        <p:spPr>
          <a:xfrm>
            <a:off x="3428965" y="1396441"/>
            <a:ext cx="6205208" cy="199307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70" name="Arrow: Left-Right 7169">
            <a:extLst>
              <a:ext uri="{FF2B5EF4-FFF2-40B4-BE49-F238E27FC236}">
                <a16:creationId xmlns:a16="http://schemas.microsoft.com/office/drawing/2014/main" id="{0EBF18C2-FB60-A7BC-2437-3474EA13F93C}"/>
              </a:ext>
            </a:extLst>
          </p:cNvPr>
          <p:cNvSpPr/>
          <p:nvPr/>
        </p:nvSpPr>
        <p:spPr>
          <a:xfrm>
            <a:off x="5073853" y="4520538"/>
            <a:ext cx="2607969" cy="1257233"/>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Operations</a:t>
            </a:r>
          </a:p>
        </p:txBody>
      </p:sp>
      <p:sp>
        <p:nvSpPr>
          <p:cNvPr id="7173" name="TextBox 7172">
            <a:extLst>
              <a:ext uri="{FF2B5EF4-FFF2-40B4-BE49-F238E27FC236}">
                <a16:creationId xmlns:a16="http://schemas.microsoft.com/office/drawing/2014/main" id="{30E205A9-67C2-C5CA-2B43-57DEEA09F0AB}"/>
              </a:ext>
            </a:extLst>
          </p:cNvPr>
          <p:cNvSpPr txBox="1"/>
          <p:nvPr/>
        </p:nvSpPr>
        <p:spPr>
          <a:xfrm>
            <a:off x="1945354" y="76800"/>
            <a:ext cx="5486400" cy="430887"/>
          </a:xfrm>
          <a:prstGeom prst="rect">
            <a:avLst/>
          </a:prstGeom>
          <a:noFill/>
        </p:spPr>
        <p:txBody>
          <a:bodyPr wrap="square">
            <a:spAutoFit/>
          </a:bodyPr>
          <a:lstStyle/>
          <a:p>
            <a:r>
              <a:rPr lang="en-US" sz="2200" b="1" dirty="0"/>
              <a:t>RTOS/Embedded OS/Customized OS</a:t>
            </a:r>
            <a:endParaRPr lang="en-IN" sz="2200" b="1" dirty="0"/>
          </a:p>
        </p:txBody>
      </p:sp>
    </p:spTree>
    <p:extLst>
      <p:ext uri="{BB962C8B-B14F-4D97-AF65-F5344CB8AC3E}">
        <p14:creationId xmlns:p14="http://schemas.microsoft.com/office/powerpoint/2010/main" val="138482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4"/>
                                        </p:tgtEl>
                                        <p:attrNameLst>
                                          <p:attrName>style.visibility</p:attrName>
                                        </p:attrNameLst>
                                      </p:cBhvr>
                                      <p:to>
                                        <p:strVal val="visible"/>
                                      </p:to>
                                    </p:set>
                                    <p:anim calcmode="lin" valueType="num">
                                      <p:cBhvr additive="base">
                                        <p:cTn id="7" dur="500" fill="hold"/>
                                        <p:tgtEl>
                                          <p:spTgt spid="14344"/>
                                        </p:tgtEl>
                                        <p:attrNameLst>
                                          <p:attrName>ppt_x</p:attrName>
                                        </p:attrNameLst>
                                      </p:cBhvr>
                                      <p:tavLst>
                                        <p:tav tm="0">
                                          <p:val>
                                            <p:strVal val="#ppt_x"/>
                                          </p:val>
                                        </p:tav>
                                        <p:tav tm="100000">
                                          <p:val>
                                            <p:strVal val="#ppt_x"/>
                                          </p:val>
                                        </p:tav>
                                      </p:tavLst>
                                    </p:anim>
                                    <p:anim calcmode="lin" valueType="num">
                                      <p:cBhvr additive="base">
                                        <p:cTn id="8" dur="500" fill="hold"/>
                                        <p:tgtEl>
                                          <p:spTgt spid="143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500"/>
                                        <p:tgtEl>
                                          <p:spTgt spid="1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randombar(horizontal)">
                                      <p:cBhvr>
                                        <p:cTn id="24" dur="500"/>
                                        <p:tgtEl>
                                          <p:spTgt spid="3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7172"/>
                                        </p:tgtEl>
                                        <p:attrNameLst>
                                          <p:attrName>style.visibility</p:attrName>
                                        </p:attrNameLst>
                                      </p:cBhvr>
                                      <p:to>
                                        <p:strVal val="visible"/>
                                      </p:to>
                                    </p:set>
                                    <p:anim calcmode="lin" valueType="num">
                                      <p:cBhvr additive="base">
                                        <p:cTn id="50" dur="500" fill="hold"/>
                                        <p:tgtEl>
                                          <p:spTgt spid="7172"/>
                                        </p:tgtEl>
                                        <p:attrNameLst>
                                          <p:attrName>ppt_x</p:attrName>
                                        </p:attrNameLst>
                                      </p:cBhvr>
                                      <p:tavLst>
                                        <p:tav tm="0">
                                          <p:val>
                                            <p:strVal val="#ppt_x"/>
                                          </p:val>
                                        </p:tav>
                                        <p:tav tm="100000">
                                          <p:val>
                                            <p:strVal val="#ppt_x"/>
                                          </p:val>
                                        </p:tav>
                                      </p:tavLst>
                                    </p:anim>
                                    <p:anim calcmode="lin" valueType="num">
                                      <p:cBhvr additive="base">
                                        <p:cTn id="51"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1"/>
                                        </p:tgtEl>
                                        <p:attrNameLst>
                                          <p:attrName>style.visibility</p:attrName>
                                        </p:attrNameLst>
                                      </p:cBhvr>
                                      <p:to>
                                        <p:strVal val="visible"/>
                                      </p:to>
                                    </p:set>
                                    <p:anim calcmode="lin" valueType="num">
                                      <p:cBhvr additive="base">
                                        <p:cTn id="56" dur="500" fill="hold"/>
                                        <p:tgtEl>
                                          <p:spTgt spid="61"/>
                                        </p:tgtEl>
                                        <p:attrNameLst>
                                          <p:attrName>ppt_x</p:attrName>
                                        </p:attrNameLst>
                                      </p:cBhvr>
                                      <p:tavLst>
                                        <p:tav tm="0">
                                          <p:val>
                                            <p:strVal val="#ppt_x"/>
                                          </p:val>
                                        </p:tav>
                                        <p:tav tm="100000">
                                          <p:val>
                                            <p:strVal val="#ppt_x"/>
                                          </p:val>
                                        </p:tav>
                                      </p:tavLst>
                                    </p:anim>
                                    <p:anim calcmode="lin" valueType="num">
                                      <p:cBhvr additive="base">
                                        <p:cTn id="57" dur="500" fill="hold"/>
                                        <p:tgtEl>
                                          <p:spTgt spid="61"/>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56"/>
                                        </p:tgtEl>
                                        <p:attrNameLst>
                                          <p:attrName>style.visibility</p:attrName>
                                        </p:attrNameLst>
                                      </p:cBhvr>
                                      <p:to>
                                        <p:strVal val="visible"/>
                                      </p:to>
                                    </p:set>
                                    <p:anim calcmode="lin" valueType="num">
                                      <p:cBhvr additive="base">
                                        <p:cTn id="60" dur="500" fill="hold"/>
                                        <p:tgtEl>
                                          <p:spTgt spid="56"/>
                                        </p:tgtEl>
                                        <p:attrNameLst>
                                          <p:attrName>ppt_x</p:attrName>
                                        </p:attrNameLst>
                                      </p:cBhvr>
                                      <p:tavLst>
                                        <p:tav tm="0">
                                          <p:val>
                                            <p:strVal val="#ppt_x"/>
                                          </p:val>
                                        </p:tav>
                                        <p:tav tm="100000">
                                          <p:val>
                                            <p:strVal val="#ppt_x"/>
                                          </p:val>
                                        </p:tav>
                                      </p:tavLst>
                                    </p:anim>
                                    <p:anim calcmode="lin" valueType="num">
                                      <p:cBhvr additive="base">
                                        <p:cTn id="61" dur="500" fill="hold"/>
                                        <p:tgtEl>
                                          <p:spTgt spid="56"/>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fill="hold"/>
                                        <p:tgtEl>
                                          <p:spTgt spid="22"/>
                                        </p:tgtEl>
                                        <p:attrNameLst>
                                          <p:attrName>ppt_x</p:attrName>
                                        </p:attrNameLst>
                                      </p:cBhvr>
                                      <p:tavLst>
                                        <p:tav tm="0">
                                          <p:val>
                                            <p:strVal val="#ppt_x"/>
                                          </p:val>
                                        </p:tav>
                                        <p:tav tm="100000">
                                          <p:val>
                                            <p:strVal val="#ppt_x"/>
                                          </p:val>
                                        </p:tav>
                                      </p:tavLst>
                                    </p:anim>
                                    <p:anim calcmode="lin" valueType="num">
                                      <p:cBhvr additive="base">
                                        <p:cTn id="71" dur="500" fill="hold"/>
                                        <p:tgtEl>
                                          <p:spTgt spid="22"/>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additive="base">
                                        <p:cTn id="74" dur="500" fill="hold"/>
                                        <p:tgtEl>
                                          <p:spTgt spid="19"/>
                                        </p:tgtEl>
                                        <p:attrNameLst>
                                          <p:attrName>ppt_x</p:attrName>
                                        </p:attrNameLst>
                                      </p:cBhvr>
                                      <p:tavLst>
                                        <p:tav tm="0">
                                          <p:val>
                                            <p:strVal val="#ppt_x"/>
                                          </p:val>
                                        </p:tav>
                                        <p:tav tm="100000">
                                          <p:val>
                                            <p:strVal val="#ppt_x"/>
                                          </p:val>
                                        </p:tav>
                                      </p:tavLst>
                                    </p:anim>
                                    <p:anim calcmode="lin" valueType="num">
                                      <p:cBhvr additive="base">
                                        <p:cTn id="75" dur="500" fill="hold"/>
                                        <p:tgtEl>
                                          <p:spTgt spid="19"/>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ppt_x"/>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additive="base">
                                        <p:cTn id="82" dur="500" fill="hold"/>
                                        <p:tgtEl>
                                          <p:spTgt spid="18"/>
                                        </p:tgtEl>
                                        <p:attrNameLst>
                                          <p:attrName>ppt_x</p:attrName>
                                        </p:attrNameLst>
                                      </p:cBhvr>
                                      <p:tavLst>
                                        <p:tav tm="0">
                                          <p:val>
                                            <p:strVal val="#ppt_x"/>
                                          </p:val>
                                        </p:tav>
                                        <p:tav tm="100000">
                                          <p:val>
                                            <p:strVal val="#ppt_x"/>
                                          </p:val>
                                        </p:tav>
                                      </p:tavLst>
                                    </p:anim>
                                    <p:anim calcmode="lin" valueType="num">
                                      <p:cBhvr additive="base">
                                        <p:cTn id="83" dur="500" fill="hold"/>
                                        <p:tgtEl>
                                          <p:spTgt spid="18"/>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additive="base">
                                        <p:cTn id="86" dur="500" fill="hold"/>
                                        <p:tgtEl>
                                          <p:spTgt spid="21"/>
                                        </p:tgtEl>
                                        <p:attrNameLst>
                                          <p:attrName>ppt_x</p:attrName>
                                        </p:attrNameLst>
                                      </p:cBhvr>
                                      <p:tavLst>
                                        <p:tav tm="0">
                                          <p:val>
                                            <p:strVal val="#ppt_x"/>
                                          </p:val>
                                        </p:tav>
                                        <p:tav tm="100000">
                                          <p:val>
                                            <p:strVal val="#ppt_x"/>
                                          </p:val>
                                        </p:tav>
                                      </p:tavLst>
                                    </p:anim>
                                    <p:anim calcmode="lin" valueType="num">
                                      <p:cBhvr additive="base">
                                        <p:cTn id="8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14"/>
                                        </p:tgtEl>
                                        <p:attrNameLst>
                                          <p:attrName>style.visibility</p:attrName>
                                        </p:attrNameLst>
                                      </p:cBhvr>
                                      <p:to>
                                        <p:strVal val="visible"/>
                                      </p:to>
                                    </p:set>
                                    <p:anim calcmode="lin" valueType="num">
                                      <p:cBhvr additive="base">
                                        <p:cTn id="92" dur="500" fill="hold"/>
                                        <p:tgtEl>
                                          <p:spTgt spid="14"/>
                                        </p:tgtEl>
                                        <p:attrNameLst>
                                          <p:attrName>ppt_x</p:attrName>
                                        </p:attrNameLst>
                                      </p:cBhvr>
                                      <p:tavLst>
                                        <p:tav tm="0">
                                          <p:val>
                                            <p:strVal val="#ppt_x"/>
                                          </p:val>
                                        </p:tav>
                                        <p:tav tm="100000">
                                          <p:val>
                                            <p:strVal val="#ppt_x"/>
                                          </p:val>
                                        </p:tav>
                                      </p:tavLst>
                                    </p:anim>
                                    <p:anim calcmode="lin" valueType="num">
                                      <p:cBhvr additive="base">
                                        <p:cTn id="93" dur="500" fill="hold"/>
                                        <p:tgtEl>
                                          <p:spTgt spid="14"/>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8"/>
                                        </p:tgtEl>
                                        <p:attrNameLst>
                                          <p:attrName>style.visibility</p:attrName>
                                        </p:attrNameLst>
                                      </p:cBhvr>
                                      <p:to>
                                        <p:strVal val="visible"/>
                                      </p:to>
                                    </p:set>
                                    <p:anim calcmode="lin" valueType="num">
                                      <p:cBhvr additive="base">
                                        <p:cTn id="96" dur="500" fill="hold"/>
                                        <p:tgtEl>
                                          <p:spTgt spid="8"/>
                                        </p:tgtEl>
                                        <p:attrNameLst>
                                          <p:attrName>ppt_x</p:attrName>
                                        </p:attrNameLst>
                                      </p:cBhvr>
                                      <p:tavLst>
                                        <p:tav tm="0">
                                          <p:val>
                                            <p:strVal val="#ppt_x"/>
                                          </p:val>
                                        </p:tav>
                                        <p:tav tm="100000">
                                          <p:val>
                                            <p:strVal val="#ppt_x"/>
                                          </p:val>
                                        </p:tav>
                                      </p:tavLst>
                                    </p:anim>
                                    <p:anim calcmode="lin" valueType="num">
                                      <p:cBhvr additive="base">
                                        <p:cTn id="97" dur="500" fill="hold"/>
                                        <p:tgtEl>
                                          <p:spTgt spid="8"/>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7"/>
                                        </p:tgtEl>
                                        <p:attrNameLst>
                                          <p:attrName>style.visibility</p:attrName>
                                        </p:attrNameLst>
                                      </p:cBhvr>
                                      <p:to>
                                        <p:strVal val="visible"/>
                                      </p:to>
                                    </p:set>
                                    <p:anim calcmode="lin" valueType="num">
                                      <p:cBhvr additive="base">
                                        <p:cTn id="100" dur="500" fill="hold"/>
                                        <p:tgtEl>
                                          <p:spTgt spid="7"/>
                                        </p:tgtEl>
                                        <p:attrNameLst>
                                          <p:attrName>ppt_x</p:attrName>
                                        </p:attrNameLst>
                                      </p:cBhvr>
                                      <p:tavLst>
                                        <p:tav tm="0">
                                          <p:val>
                                            <p:strVal val="#ppt_x"/>
                                          </p:val>
                                        </p:tav>
                                        <p:tav tm="100000">
                                          <p:val>
                                            <p:strVal val="#ppt_x"/>
                                          </p:val>
                                        </p:tav>
                                      </p:tavLst>
                                    </p:anim>
                                    <p:anim calcmode="lin" valueType="num">
                                      <p:cBhvr additive="base">
                                        <p:cTn id="101" dur="500" fill="hold"/>
                                        <p:tgtEl>
                                          <p:spTgt spid="7"/>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additive="base">
                                        <p:cTn id="104" dur="500" fill="hold"/>
                                        <p:tgtEl>
                                          <p:spTgt spid="41"/>
                                        </p:tgtEl>
                                        <p:attrNameLst>
                                          <p:attrName>ppt_x</p:attrName>
                                        </p:attrNameLst>
                                      </p:cBhvr>
                                      <p:tavLst>
                                        <p:tav tm="0">
                                          <p:val>
                                            <p:strVal val="#ppt_x"/>
                                          </p:val>
                                        </p:tav>
                                        <p:tav tm="100000">
                                          <p:val>
                                            <p:strVal val="#ppt_x"/>
                                          </p:val>
                                        </p:tav>
                                      </p:tavLst>
                                    </p:anim>
                                    <p:anim calcmode="lin" valueType="num">
                                      <p:cBhvr additive="base">
                                        <p:cTn id="105" dur="500" fill="hold"/>
                                        <p:tgtEl>
                                          <p:spTgt spid="41"/>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500" fill="hold"/>
                                        <p:tgtEl>
                                          <p:spTgt spid="44"/>
                                        </p:tgtEl>
                                        <p:attrNameLst>
                                          <p:attrName>ppt_x</p:attrName>
                                        </p:attrNameLst>
                                      </p:cBhvr>
                                      <p:tavLst>
                                        <p:tav tm="0">
                                          <p:val>
                                            <p:strVal val="#ppt_x"/>
                                          </p:val>
                                        </p:tav>
                                        <p:tav tm="100000">
                                          <p:val>
                                            <p:strVal val="#ppt_x"/>
                                          </p:val>
                                        </p:tav>
                                      </p:tavLst>
                                    </p:anim>
                                    <p:anim calcmode="lin" valueType="num">
                                      <p:cBhvr additive="base">
                                        <p:cTn id="109" dur="50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anim calcmode="lin" valueType="num">
                                      <p:cBhvr additive="base">
                                        <p:cTn id="112" dur="500" fill="hold"/>
                                        <p:tgtEl>
                                          <p:spTgt spid="35"/>
                                        </p:tgtEl>
                                        <p:attrNameLst>
                                          <p:attrName>ppt_x</p:attrName>
                                        </p:attrNameLst>
                                      </p:cBhvr>
                                      <p:tavLst>
                                        <p:tav tm="0">
                                          <p:val>
                                            <p:strVal val="#ppt_x"/>
                                          </p:val>
                                        </p:tav>
                                        <p:tav tm="100000">
                                          <p:val>
                                            <p:strVal val="#ppt_x"/>
                                          </p:val>
                                        </p:tav>
                                      </p:tavLst>
                                    </p:anim>
                                    <p:anim calcmode="lin" valueType="num">
                                      <p:cBhvr additive="base">
                                        <p:cTn id="113" dur="500" fill="hold"/>
                                        <p:tgtEl>
                                          <p:spTgt spid="35"/>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29"/>
                                        </p:tgtEl>
                                        <p:attrNameLst>
                                          <p:attrName>style.visibility</p:attrName>
                                        </p:attrNameLst>
                                      </p:cBhvr>
                                      <p:to>
                                        <p:strVal val="visible"/>
                                      </p:to>
                                    </p:set>
                                    <p:anim calcmode="lin" valueType="num">
                                      <p:cBhvr additive="base">
                                        <p:cTn id="116" dur="500" fill="hold"/>
                                        <p:tgtEl>
                                          <p:spTgt spid="29"/>
                                        </p:tgtEl>
                                        <p:attrNameLst>
                                          <p:attrName>ppt_x</p:attrName>
                                        </p:attrNameLst>
                                      </p:cBhvr>
                                      <p:tavLst>
                                        <p:tav tm="0">
                                          <p:val>
                                            <p:strVal val="#ppt_x"/>
                                          </p:val>
                                        </p:tav>
                                        <p:tav tm="100000">
                                          <p:val>
                                            <p:strVal val="#ppt_x"/>
                                          </p:val>
                                        </p:tav>
                                      </p:tavLst>
                                    </p:anim>
                                    <p:anim calcmode="lin" valueType="num">
                                      <p:cBhvr additive="base">
                                        <p:cTn id="11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6"/>
                                        </p:tgtEl>
                                        <p:attrNameLst>
                                          <p:attrName>style.visibility</p:attrName>
                                        </p:attrNameLst>
                                      </p:cBhvr>
                                      <p:to>
                                        <p:strVal val="visible"/>
                                      </p:to>
                                    </p:set>
                                    <p:anim calcmode="lin" valueType="num">
                                      <p:cBhvr additive="base">
                                        <p:cTn id="122" dur="500" fill="hold"/>
                                        <p:tgtEl>
                                          <p:spTgt spid="6"/>
                                        </p:tgtEl>
                                        <p:attrNameLst>
                                          <p:attrName>ppt_x</p:attrName>
                                        </p:attrNameLst>
                                      </p:cBhvr>
                                      <p:tavLst>
                                        <p:tav tm="0">
                                          <p:val>
                                            <p:strVal val="#ppt_x"/>
                                          </p:val>
                                        </p:tav>
                                        <p:tav tm="100000">
                                          <p:val>
                                            <p:strVal val="#ppt_x"/>
                                          </p:val>
                                        </p:tav>
                                      </p:tavLst>
                                    </p:anim>
                                    <p:anim calcmode="lin" valueType="num">
                                      <p:cBhvr additive="base">
                                        <p:cTn id="123" dur="500" fill="hold"/>
                                        <p:tgtEl>
                                          <p:spTgt spid="6"/>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5"/>
                                        </p:tgtEl>
                                        <p:attrNameLst>
                                          <p:attrName>style.visibility</p:attrName>
                                        </p:attrNameLst>
                                      </p:cBhvr>
                                      <p:to>
                                        <p:strVal val="visible"/>
                                      </p:to>
                                    </p:set>
                                    <p:anim calcmode="lin" valueType="num">
                                      <p:cBhvr additive="base">
                                        <p:cTn id="126" dur="500" fill="hold"/>
                                        <p:tgtEl>
                                          <p:spTgt spid="5"/>
                                        </p:tgtEl>
                                        <p:attrNameLst>
                                          <p:attrName>ppt_x</p:attrName>
                                        </p:attrNameLst>
                                      </p:cBhvr>
                                      <p:tavLst>
                                        <p:tav tm="0">
                                          <p:val>
                                            <p:strVal val="#ppt_x"/>
                                          </p:val>
                                        </p:tav>
                                        <p:tav tm="100000">
                                          <p:val>
                                            <p:strVal val="#ppt_x"/>
                                          </p:val>
                                        </p:tav>
                                      </p:tavLst>
                                    </p:anim>
                                    <p:anim calcmode="lin" valueType="num">
                                      <p:cBhvr additive="base">
                                        <p:cTn id="127" dur="500" fill="hold"/>
                                        <p:tgtEl>
                                          <p:spTgt spid="5"/>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 calcmode="lin" valueType="num">
                                      <p:cBhvr additive="base">
                                        <p:cTn id="130" dur="500" fill="hold"/>
                                        <p:tgtEl>
                                          <p:spTgt spid="47"/>
                                        </p:tgtEl>
                                        <p:attrNameLst>
                                          <p:attrName>ppt_x</p:attrName>
                                        </p:attrNameLst>
                                      </p:cBhvr>
                                      <p:tavLst>
                                        <p:tav tm="0">
                                          <p:val>
                                            <p:strVal val="#ppt_x"/>
                                          </p:val>
                                        </p:tav>
                                        <p:tav tm="100000">
                                          <p:val>
                                            <p:strVal val="#ppt_x"/>
                                          </p:val>
                                        </p:tav>
                                      </p:tavLst>
                                    </p:anim>
                                    <p:anim calcmode="lin" valueType="num">
                                      <p:cBhvr additive="base">
                                        <p:cTn id="131" dur="500" fill="hold"/>
                                        <p:tgtEl>
                                          <p:spTgt spid="47"/>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50"/>
                                        </p:tgtEl>
                                        <p:attrNameLst>
                                          <p:attrName>style.visibility</p:attrName>
                                        </p:attrNameLst>
                                      </p:cBhvr>
                                      <p:to>
                                        <p:strVal val="visible"/>
                                      </p:to>
                                    </p:set>
                                    <p:anim calcmode="lin" valueType="num">
                                      <p:cBhvr additive="base">
                                        <p:cTn id="134" dur="500" fill="hold"/>
                                        <p:tgtEl>
                                          <p:spTgt spid="50"/>
                                        </p:tgtEl>
                                        <p:attrNameLst>
                                          <p:attrName>ppt_x</p:attrName>
                                        </p:attrNameLst>
                                      </p:cBhvr>
                                      <p:tavLst>
                                        <p:tav tm="0">
                                          <p:val>
                                            <p:strVal val="#ppt_x"/>
                                          </p:val>
                                        </p:tav>
                                        <p:tav tm="100000">
                                          <p:val>
                                            <p:strVal val="#ppt_x"/>
                                          </p:val>
                                        </p:tav>
                                      </p:tavLst>
                                    </p:anim>
                                    <p:anim calcmode="lin" valueType="num">
                                      <p:cBhvr additive="base">
                                        <p:cTn id="135" dur="500" fill="hold"/>
                                        <p:tgtEl>
                                          <p:spTgt spid="50"/>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53"/>
                                        </p:tgtEl>
                                        <p:attrNameLst>
                                          <p:attrName>style.visibility</p:attrName>
                                        </p:attrNameLst>
                                      </p:cBhvr>
                                      <p:to>
                                        <p:strVal val="visible"/>
                                      </p:to>
                                    </p:set>
                                    <p:anim calcmode="lin" valueType="num">
                                      <p:cBhvr additive="base">
                                        <p:cTn id="138" dur="500" fill="hold"/>
                                        <p:tgtEl>
                                          <p:spTgt spid="53"/>
                                        </p:tgtEl>
                                        <p:attrNameLst>
                                          <p:attrName>ppt_x</p:attrName>
                                        </p:attrNameLst>
                                      </p:cBhvr>
                                      <p:tavLst>
                                        <p:tav tm="0">
                                          <p:val>
                                            <p:strVal val="#ppt_x"/>
                                          </p:val>
                                        </p:tav>
                                        <p:tav tm="100000">
                                          <p:val>
                                            <p:strVal val="#ppt_x"/>
                                          </p:val>
                                        </p:tav>
                                      </p:tavLst>
                                    </p:anim>
                                    <p:anim calcmode="lin" valueType="num">
                                      <p:cBhvr additive="base">
                                        <p:cTn id="139" dur="500" fill="hold"/>
                                        <p:tgtEl>
                                          <p:spTgt spid="53"/>
                                        </p:tgtEl>
                                        <p:attrNameLst>
                                          <p:attrName>ppt_y</p:attrName>
                                        </p:attrNameLst>
                                      </p:cBhvr>
                                      <p:tavLst>
                                        <p:tav tm="0">
                                          <p:val>
                                            <p:strVal val="1+#ppt_h/2"/>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12"/>
                                        </p:tgtEl>
                                        <p:attrNameLst>
                                          <p:attrName>style.visibility</p:attrName>
                                        </p:attrNameLst>
                                      </p:cBhvr>
                                      <p:to>
                                        <p:strVal val="visible"/>
                                      </p:to>
                                    </p:set>
                                    <p:anim calcmode="lin" valueType="num">
                                      <p:cBhvr additive="base">
                                        <p:cTn id="142" dur="500" fill="hold"/>
                                        <p:tgtEl>
                                          <p:spTgt spid="12"/>
                                        </p:tgtEl>
                                        <p:attrNameLst>
                                          <p:attrName>ppt_x</p:attrName>
                                        </p:attrNameLst>
                                      </p:cBhvr>
                                      <p:tavLst>
                                        <p:tav tm="0">
                                          <p:val>
                                            <p:strVal val="#ppt_x"/>
                                          </p:val>
                                        </p:tav>
                                        <p:tav tm="100000">
                                          <p:val>
                                            <p:strVal val="#ppt_x"/>
                                          </p:val>
                                        </p:tav>
                                      </p:tavLst>
                                    </p:anim>
                                    <p:anim calcmode="lin" valueType="num">
                                      <p:cBhvr additive="base">
                                        <p:cTn id="1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7172"/>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61"/>
                                        </p:tgtEl>
                                        <p:attrNameLst>
                                          <p:attrName>style.visibility</p:attrName>
                                        </p:attrNameLst>
                                      </p:cBhvr>
                                      <p:to>
                                        <p:strVal val="hidden"/>
                                      </p:to>
                                    </p:set>
                                  </p:childTnLst>
                                </p:cTn>
                              </p:par>
                              <p:par>
                                <p:cTn id="150" presetID="1" presetClass="exit" presetSubtype="0" fill="hold" nodeType="withEffect">
                                  <p:stCondLst>
                                    <p:cond delay="0"/>
                                  </p:stCondLst>
                                  <p:childTnLst>
                                    <p:set>
                                      <p:cBhvr>
                                        <p:cTn id="151" dur="1" fill="hold">
                                          <p:stCondLst>
                                            <p:cond delay="0"/>
                                          </p:stCondLst>
                                        </p:cTn>
                                        <p:tgtEl>
                                          <p:spTgt spid="56"/>
                                        </p:tgtEl>
                                        <p:attrNameLst>
                                          <p:attrName>style.visibility</p:attrName>
                                        </p:attrNameLst>
                                      </p:cBhvr>
                                      <p:to>
                                        <p:strVal val="hidden"/>
                                      </p:to>
                                    </p:set>
                                  </p:childTnLst>
                                </p:cTn>
                              </p:par>
                              <p:par>
                                <p:cTn id="152" presetID="1" presetClass="exit" presetSubtype="0" fill="hold" nodeType="withEffect">
                                  <p:stCondLst>
                                    <p:cond delay="0"/>
                                  </p:stCondLst>
                                  <p:childTnLst>
                                    <p:set>
                                      <p:cBhvr>
                                        <p:cTn id="153" dur="1" fill="hold">
                                          <p:stCondLst>
                                            <p:cond delay="0"/>
                                          </p:stCondLst>
                                        </p:cTn>
                                        <p:tgtEl>
                                          <p:spTgt spid="17"/>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18"/>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21"/>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41"/>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44"/>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35"/>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29"/>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4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50"/>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53"/>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0" grpId="0" animBg="1"/>
      <p:bldP spid="25" grpId="0" animBg="1"/>
      <p:bldP spid="38" grpId="0" animBg="1"/>
      <p:bldP spid="2" grpId="0" animBg="1"/>
      <p:bldP spid="3" grpId="0" animBg="1"/>
      <p:bldP spid="4" grpId="0" animBg="1"/>
      <p:bldP spid="60" grpId="0"/>
      <p:bldP spid="71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OS</a:t>
            </a:r>
            <a:endParaRPr lang="en-IN" dirty="0"/>
          </a:p>
        </p:txBody>
      </p:sp>
      <p:sp>
        <p:nvSpPr>
          <p:cNvPr id="3" name="Content Placeholder 2"/>
          <p:cNvSpPr>
            <a:spLocks noGrp="1"/>
          </p:cNvSpPr>
          <p:nvPr>
            <p:ph idx="1"/>
          </p:nvPr>
        </p:nvSpPr>
        <p:spPr>
          <a:xfrm>
            <a:off x="301824" y="1556792"/>
            <a:ext cx="10369152" cy="4896544"/>
          </a:xfrm>
        </p:spPr>
        <p:txBody>
          <a:bodyPr/>
          <a:lstStyle/>
          <a:p>
            <a:pPr algn="just">
              <a:buNone/>
            </a:pPr>
            <a:r>
              <a:rPr lang="en-US" dirty="0"/>
              <a:t>Small OS can be categorized as </a:t>
            </a:r>
          </a:p>
          <a:p>
            <a:pPr marL="514350" indent="-514350" algn="just">
              <a:buAutoNum type="arabicPeriod"/>
            </a:pPr>
            <a:r>
              <a:rPr lang="en-US" dirty="0"/>
              <a:t>IoT device OS </a:t>
            </a:r>
          </a:p>
          <a:p>
            <a:pPr marL="514350" indent="-514350" algn="just">
              <a:buAutoNum type="arabicPeriod"/>
            </a:pPr>
            <a:r>
              <a:rPr lang="en-US" dirty="0"/>
              <a:t>Mobile OS. </a:t>
            </a:r>
          </a:p>
          <a:p>
            <a:pPr algn="just">
              <a:buNone/>
            </a:pPr>
            <a:r>
              <a:rPr lang="en-US" dirty="0"/>
              <a:t>IoT Device OS like Raspbian used in Raspberry-pi minicomputer.</a:t>
            </a:r>
          </a:p>
          <a:p>
            <a:pPr algn="just">
              <a:buNone/>
            </a:pPr>
            <a:r>
              <a:rPr lang="en-US" dirty="0"/>
              <a:t>Mobile OS like Android used in mobile phones.</a:t>
            </a:r>
          </a:p>
          <a:p>
            <a:pPr algn="just">
              <a:buNone/>
            </a:pPr>
            <a:endParaRPr lang="en-IN" dirty="0"/>
          </a:p>
        </p:txBody>
      </p:sp>
    </p:spTree>
    <p:extLst>
      <p:ext uri="{BB962C8B-B14F-4D97-AF65-F5344CB8AC3E}">
        <p14:creationId xmlns:p14="http://schemas.microsoft.com/office/powerpoint/2010/main" val="1672505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4472-B6A2-7AF3-0809-940093AF90D3}"/>
              </a:ext>
            </a:extLst>
          </p:cNvPr>
          <p:cNvSpPr>
            <a:spLocks noGrp="1"/>
          </p:cNvSpPr>
          <p:nvPr>
            <p:ph type="title"/>
          </p:nvPr>
        </p:nvSpPr>
        <p:spPr/>
        <p:txBody>
          <a:bodyPr/>
          <a:lstStyle/>
          <a:p>
            <a:r>
              <a:rPr lang="en-IN" dirty="0"/>
              <a:t>IoT Device OS</a:t>
            </a:r>
          </a:p>
        </p:txBody>
      </p:sp>
      <p:sp>
        <p:nvSpPr>
          <p:cNvPr id="3" name="Content Placeholder 2">
            <a:extLst>
              <a:ext uri="{FF2B5EF4-FFF2-40B4-BE49-F238E27FC236}">
                <a16:creationId xmlns:a16="http://schemas.microsoft.com/office/drawing/2014/main" id="{A12C14C3-D968-DB29-4372-1AF363F15A56}"/>
              </a:ext>
            </a:extLst>
          </p:cNvPr>
          <p:cNvSpPr>
            <a:spLocks noGrp="1"/>
          </p:cNvSpPr>
          <p:nvPr>
            <p:ph idx="1"/>
          </p:nvPr>
        </p:nvSpPr>
        <p:spPr>
          <a:xfrm>
            <a:off x="548640" y="1600206"/>
            <a:ext cx="9875520" cy="4525963"/>
          </a:xfrm>
        </p:spPr>
        <p:txBody>
          <a:bodyPr/>
          <a:lstStyle/>
          <a:p>
            <a:pPr algn="just"/>
            <a:r>
              <a:rPr lang="en-US" sz="2400" b="0" i="0" dirty="0">
                <a:effectLst/>
                <a:latin typeface="inter-regular"/>
              </a:rPr>
              <a:t>A IoT operating system like raspberry-pi OS, is an light version of General operating system developed on Linux.</a:t>
            </a:r>
          </a:p>
          <a:p>
            <a:pPr algn="just"/>
            <a:r>
              <a:rPr lang="en-US" sz="2400" b="0" i="0" dirty="0">
                <a:effectLst/>
                <a:latin typeface="inter-regular"/>
              </a:rPr>
              <a:t>IoT </a:t>
            </a:r>
            <a:r>
              <a:rPr lang="en-US" sz="2400" b="0" i="0" strike="noStrike" dirty="0">
                <a:effectLst/>
                <a:latin typeface="inter-regular"/>
              </a:rPr>
              <a:t>operating systems</a:t>
            </a:r>
            <a:r>
              <a:rPr lang="en-US" sz="2400" b="0" i="0" dirty="0">
                <a:effectLst/>
                <a:latin typeface="inter-regular"/>
              </a:rPr>
              <a:t> found on minicomputer like raspberry-pi and beaglebone.</a:t>
            </a:r>
          </a:p>
          <a:p>
            <a:pPr algn="just"/>
            <a:r>
              <a:rPr lang="en-US" sz="2400" dirty="0">
                <a:latin typeface="inter-regular"/>
              </a:rPr>
              <a:t>It has all the features of General OS and have capability of multiprogramming.</a:t>
            </a:r>
            <a:endParaRPr lang="en-US" sz="2400" b="0" i="0" dirty="0">
              <a:effectLst/>
              <a:latin typeface="inter-regular"/>
            </a:endParaRPr>
          </a:p>
          <a:p>
            <a:pPr algn="just"/>
            <a:r>
              <a:rPr lang="en-US" sz="2400" b="0" i="0" dirty="0">
                <a:effectLst/>
                <a:latin typeface="inter-regular"/>
              </a:rPr>
              <a:t>It combines the beauty of computer in IoT devices. It typically contains a </a:t>
            </a:r>
            <a:r>
              <a:rPr lang="en-US" sz="2400" dirty="0">
                <a:latin typeface="inter-regular"/>
              </a:rPr>
              <a:t>USB, Audio, memory, display and many protocol controller </a:t>
            </a:r>
            <a:r>
              <a:rPr lang="en-US" sz="2400" b="0" i="0" dirty="0">
                <a:effectLst/>
                <a:latin typeface="inter-regular"/>
              </a:rPr>
              <a:t>and internet connections. </a:t>
            </a:r>
            <a:endParaRPr lang="en-IN" sz="2400" dirty="0"/>
          </a:p>
        </p:txBody>
      </p:sp>
      <p:sp>
        <p:nvSpPr>
          <p:cNvPr id="4" name="Date Placeholder 3">
            <a:extLst>
              <a:ext uri="{FF2B5EF4-FFF2-40B4-BE49-F238E27FC236}">
                <a16:creationId xmlns:a16="http://schemas.microsoft.com/office/drawing/2014/main" id="{79617629-941D-62F3-7CE2-2E3078610924}"/>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8672BD84-0FF1-DFF0-1BF5-4B4152663F56}"/>
              </a:ext>
            </a:extLst>
          </p:cNvPr>
          <p:cNvSpPr>
            <a:spLocks noGrp="1"/>
          </p:cNvSpPr>
          <p:nvPr>
            <p:ph type="sldNum" sz="quarter" idx="12"/>
          </p:nvPr>
        </p:nvSpPr>
        <p:spPr/>
        <p:txBody>
          <a:bodyPr/>
          <a:lstStyle/>
          <a:p>
            <a:pPr>
              <a:defRPr/>
            </a:pPr>
            <a:fld id="{A5D7C281-8EDD-4612-9A1F-5AA39DFF69A1}" type="slidenum">
              <a:rPr lang="en-US" altLang="en-US" smtClean="0"/>
              <a:pPr>
                <a:defRPr/>
              </a:pPr>
              <a:t>37</a:t>
            </a:fld>
            <a:endParaRPr lang="en-US" altLang="en-US"/>
          </a:p>
        </p:txBody>
      </p:sp>
    </p:spTree>
    <p:extLst>
      <p:ext uri="{BB962C8B-B14F-4D97-AF65-F5344CB8AC3E}">
        <p14:creationId xmlns:p14="http://schemas.microsoft.com/office/powerpoint/2010/main" val="4143437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485F-13BE-B694-0B65-84F77C95F59C}"/>
              </a:ext>
            </a:extLst>
          </p:cNvPr>
          <p:cNvSpPr>
            <a:spLocks noGrp="1"/>
          </p:cNvSpPr>
          <p:nvPr>
            <p:ph type="title"/>
          </p:nvPr>
        </p:nvSpPr>
        <p:spPr/>
        <p:txBody>
          <a:bodyPr/>
          <a:lstStyle/>
          <a:p>
            <a:r>
              <a:rPr lang="en-IN" dirty="0"/>
              <a:t>Mobile OS</a:t>
            </a:r>
          </a:p>
        </p:txBody>
      </p:sp>
      <p:sp>
        <p:nvSpPr>
          <p:cNvPr id="3" name="Content Placeholder 2">
            <a:extLst>
              <a:ext uri="{FF2B5EF4-FFF2-40B4-BE49-F238E27FC236}">
                <a16:creationId xmlns:a16="http://schemas.microsoft.com/office/drawing/2014/main" id="{BE1416A1-D594-16A2-BCFB-9D0908BB11E6}"/>
              </a:ext>
            </a:extLst>
          </p:cNvPr>
          <p:cNvSpPr>
            <a:spLocks noGrp="1"/>
          </p:cNvSpPr>
          <p:nvPr>
            <p:ph idx="1"/>
          </p:nvPr>
        </p:nvSpPr>
        <p:spPr/>
        <p:txBody>
          <a:bodyPr/>
          <a:lstStyle/>
          <a:p>
            <a:pPr algn="just"/>
            <a:r>
              <a:rPr lang="en-US" sz="2400" b="0" i="0" dirty="0">
                <a:effectLst/>
                <a:latin typeface="inter-regular"/>
              </a:rPr>
              <a:t>A mobile operating system is an operating system that helps to run other application software on mobile devices. It is the same kind of software as the famous computer operating systems like Linux and Windows, but now they are light and simple to some extent.</a:t>
            </a:r>
          </a:p>
          <a:p>
            <a:pPr algn="just"/>
            <a:r>
              <a:rPr lang="en-US" sz="2400" b="0" i="0" dirty="0">
                <a:effectLst/>
                <a:latin typeface="inter-regular"/>
              </a:rPr>
              <a:t>The </a:t>
            </a:r>
            <a:r>
              <a:rPr lang="en-US" sz="2400" b="0" i="0" strike="noStrike" dirty="0">
                <a:effectLst/>
                <a:latin typeface="inter-regular"/>
              </a:rPr>
              <a:t>operating systems</a:t>
            </a:r>
            <a:r>
              <a:rPr lang="en-US" sz="2400" b="0" i="0" dirty="0">
                <a:effectLst/>
                <a:latin typeface="inter-regular"/>
              </a:rPr>
              <a:t> found on smartphones include Symbian OS, iPhone OS, RIM's BlackBerry, </a:t>
            </a:r>
            <a:r>
              <a:rPr lang="en-US" sz="2400" b="0" i="0" strike="noStrike" dirty="0">
                <a:effectLst/>
                <a:latin typeface="inter-regular"/>
              </a:rPr>
              <a:t>Windows</a:t>
            </a:r>
            <a:r>
              <a:rPr lang="en-US" sz="2400" b="0" i="0" dirty="0">
                <a:effectLst/>
                <a:latin typeface="inter-regular"/>
              </a:rPr>
              <a:t> Mobile, Palm WebOS, Android, and </a:t>
            </a:r>
            <a:r>
              <a:rPr lang="en-US" sz="2400" b="0" i="0" dirty="0" err="1">
                <a:effectLst/>
                <a:latin typeface="inter-regular"/>
              </a:rPr>
              <a:t>Maemo</a:t>
            </a:r>
            <a:r>
              <a:rPr lang="en-US" sz="2400" b="0" i="0" dirty="0">
                <a:effectLst/>
                <a:latin typeface="inter-regular"/>
              </a:rPr>
              <a:t>. Android, WebOS, and </a:t>
            </a:r>
            <a:r>
              <a:rPr lang="en-US" sz="2400" b="0" i="0" dirty="0" err="1">
                <a:effectLst/>
                <a:latin typeface="inter-regular"/>
              </a:rPr>
              <a:t>Maemo</a:t>
            </a:r>
            <a:r>
              <a:rPr lang="en-US" sz="2400" b="0" i="0" dirty="0">
                <a:effectLst/>
                <a:latin typeface="inter-regular"/>
              </a:rPr>
              <a:t> are all derived from </a:t>
            </a:r>
            <a:r>
              <a:rPr lang="en-US" sz="2400" b="0" i="0" strike="noStrike" dirty="0">
                <a:effectLst/>
                <a:latin typeface="inter-regular"/>
              </a:rPr>
              <a:t>Linux</a:t>
            </a:r>
            <a:r>
              <a:rPr lang="en-US" sz="2400" b="0" i="0" dirty="0">
                <a:effectLst/>
                <a:latin typeface="inter-regular"/>
              </a:rPr>
              <a:t>. The iPhone OS originated from BSD and </a:t>
            </a:r>
            <a:r>
              <a:rPr lang="en-US" sz="2400" b="0" i="0" dirty="0" err="1">
                <a:effectLst/>
                <a:latin typeface="inter-regular"/>
              </a:rPr>
              <a:t>NeXTSTEP</a:t>
            </a:r>
            <a:r>
              <a:rPr lang="en-US" sz="2400" b="0" i="0" dirty="0">
                <a:effectLst/>
                <a:latin typeface="inter-regular"/>
              </a:rPr>
              <a:t>, which are related to Unix.</a:t>
            </a:r>
          </a:p>
          <a:p>
            <a:pPr algn="just"/>
            <a:r>
              <a:rPr lang="en-US" sz="2400" b="0" i="0" dirty="0">
                <a:effectLst/>
                <a:latin typeface="inter-regular"/>
              </a:rPr>
              <a:t>It combines the beauty of computer and hand use devices. It typically contains a cellular built-in modem and SIM tray for telephony and internet connections. If you buy a mobile, the manufacturer company chooses the OS for that specific device.</a:t>
            </a:r>
          </a:p>
          <a:p>
            <a:pPr marL="0" indent="0">
              <a:buNone/>
            </a:pPr>
            <a:endParaRPr lang="en-IN" sz="2400" dirty="0"/>
          </a:p>
        </p:txBody>
      </p:sp>
      <p:sp>
        <p:nvSpPr>
          <p:cNvPr id="4" name="Date Placeholder 3">
            <a:extLst>
              <a:ext uri="{FF2B5EF4-FFF2-40B4-BE49-F238E27FC236}">
                <a16:creationId xmlns:a16="http://schemas.microsoft.com/office/drawing/2014/main" id="{5F57A3A5-21ED-A7AB-EF73-768059932E0B}"/>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86CA12E7-00F0-9675-A2C0-396EF94C3162}"/>
              </a:ext>
            </a:extLst>
          </p:cNvPr>
          <p:cNvSpPr>
            <a:spLocks noGrp="1"/>
          </p:cNvSpPr>
          <p:nvPr>
            <p:ph type="sldNum" sz="quarter" idx="12"/>
          </p:nvPr>
        </p:nvSpPr>
        <p:spPr/>
        <p:txBody>
          <a:bodyPr/>
          <a:lstStyle/>
          <a:p>
            <a:pPr>
              <a:defRPr/>
            </a:pPr>
            <a:fld id="{A5D7C281-8EDD-4612-9A1F-5AA39DFF69A1}" type="slidenum">
              <a:rPr lang="en-US" altLang="en-US" smtClean="0"/>
              <a:pPr>
                <a:defRPr/>
              </a:pPr>
              <a:t>38</a:t>
            </a:fld>
            <a:endParaRPr lang="en-US" altLang="en-US"/>
          </a:p>
        </p:txBody>
      </p:sp>
    </p:spTree>
    <p:extLst>
      <p:ext uri="{BB962C8B-B14F-4D97-AF65-F5344CB8AC3E}">
        <p14:creationId xmlns:p14="http://schemas.microsoft.com/office/powerpoint/2010/main" val="1274611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81000" y="2514600"/>
            <a:ext cx="61722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General Purpose System</a:t>
            </a:r>
          </a:p>
        </p:txBody>
      </p:sp>
      <p:sp>
        <p:nvSpPr>
          <p:cNvPr id="14338" name="AutoShape 2" descr="Image result for what"/>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0" name="Picture 4" descr="Image result for what"/>
          <p:cNvPicPr>
            <a:picLocks noChangeAspect="1" noChangeArrowheads="1"/>
          </p:cNvPicPr>
          <p:nvPr/>
        </p:nvPicPr>
        <p:blipFill>
          <a:blip r:embed="rId2" cstate="print"/>
          <a:srcRect/>
          <a:stretch>
            <a:fillRect/>
          </a:stretch>
        </p:blipFill>
        <p:spPr bwMode="auto">
          <a:xfrm>
            <a:off x="3657600" y="304800"/>
            <a:ext cx="3356810" cy="2057400"/>
          </a:xfrm>
          <a:prstGeom prst="rect">
            <a:avLst/>
          </a:prstGeom>
          <a:noFill/>
        </p:spPr>
      </p:pic>
      <p:pic>
        <p:nvPicPr>
          <p:cNvPr id="14342" name="Picture 6" descr="Image result for computer"/>
          <p:cNvPicPr>
            <a:picLocks noChangeAspect="1" noChangeArrowheads="1"/>
          </p:cNvPicPr>
          <p:nvPr/>
        </p:nvPicPr>
        <p:blipFill>
          <a:blip r:embed="rId3"/>
          <a:srcRect/>
          <a:stretch>
            <a:fillRect/>
          </a:stretch>
        </p:blipFill>
        <p:spPr bwMode="auto">
          <a:xfrm>
            <a:off x="533401" y="2667000"/>
            <a:ext cx="2819399" cy="2713038"/>
          </a:xfrm>
          <a:prstGeom prst="rect">
            <a:avLst/>
          </a:prstGeom>
          <a:noFill/>
        </p:spPr>
      </p:pic>
      <p:sp>
        <p:nvSpPr>
          <p:cNvPr id="9" name="Rectangle 8"/>
          <p:cNvSpPr/>
          <p:nvPr/>
        </p:nvSpPr>
        <p:spPr>
          <a:xfrm>
            <a:off x="4343400" y="2590800"/>
            <a:ext cx="1905000" cy="2209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Huge Memory</a:t>
            </a:r>
          </a:p>
        </p:txBody>
      </p:sp>
      <p:sp>
        <p:nvSpPr>
          <p:cNvPr id="10" name="Rectangle 9"/>
          <p:cNvSpPr/>
          <p:nvPr/>
        </p:nvSpPr>
        <p:spPr>
          <a:xfrm>
            <a:off x="4343400" y="5334000"/>
            <a:ext cx="2057400" cy="76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High Capacity Processor </a:t>
            </a:r>
          </a:p>
        </p:txBody>
      </p:sp>
      <p:pic>
        <p:nvPicPr>
          <p:cNvPr id="14344" name="Picture 8" descr="Image result for user"/>
          <p:cNvPicPr>
            <a:picLocks noChangeAspect="1" noChangeArrowheads="1"/>
          </p:cNvPicPr>
          <p:nvPr/>
        </p:nvPicPr>
        <p:blipFill>
          <a:blip r:embed="rId4"/>
          <a:srcRect/>
          <a:stretch>
            <a:fillRect/>
          </a:stretch>
        </p:blipFill>
        <p:spPr bwMode="auto">
          <a:xfrm>
            <a:off x="7772400" y="2438399"/>
            <a:ext cx="1524000" cy="1524001"/>
          </a:xfrm>
          <a:prstGeom prst="rect">
            <a:avLst/>
          </a:prstGeom>
          <a:noFill/>
        </p:spPr>
      </p:pic>
      <p:sp>
        <p:nvSpPr>
          <p:cNvPr id="13" name="Rectangle 12"/>
          <p:cNvSpPr/>
          <p:nvPr/>
        </p:nvSpPr>
        <p:spPr>
          <a:xfrm>
            <a:off x="6858000" y="4038600"/>
            <a:ext cx="35814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want to play big games, MS office, </a:t>
            </a:r>
            <a:r>
              <a:rPr lang="en-US" dirty="0" err="1"/>
              <a:t>pdf</a:t>
            </a:r>
            <a:r>
              <a:rPr lang="en-US" dirty="0"/>
              <a:t> reader, multiple multimedia players , internet, cloud, learning software, satellite control,  missile Guidance,  Networking Server and many more  </a:t>
            </a:r>
          </a:p>
        </p:txBody>
      </p:sp>
      <p:sp>
        <p:nvSpPr>
          <p:cNvPr id="16" name="Rectangle 15"/>
          <p:cNvSpPr/>
          <p:nvPr/>
        </p:nvSpPr>
        <p:spPr>
          <a:xfrm>
            <a:off x="7467600" y="533400"/>
            <a:ext cx="320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Understand  Android lets go back to  and understand Computer Operating Systems like Windows  and Linux</a:t>
            </a:r>
          </a:p>
        </p:txBody>
      </p:sp>
      <p:sp>
        <p:nvSpPr>
          <p:cNvPr id="17" name="Rectangle 16"/>
          <p:cNvSpPr/>
          <p:nvPr/>
        </p:nvSpPr>
        <p:spPr>
          <a:xfrm>
            <a:off x="304800" y="990600"/>
            <a:ext cx="3048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Android??</a:t>
            </a:r>
          </a:p>
          <a:p>
            <a:pPr algn="ctr"/>
            <a:endParaRPr lang="en-US" dirty="0"/>
          </a:p>
        </p:txBody>
      </p:sp>
      <p:pic>
        <p:nvPicPr>
          <p:cNvPr id="7170" name="Picture 2" descr="Image result for mobile user pic"/>
          <p:cNvPicPr>
            <a:picLocks noChangeAspect="1" noChangeArrowheads="1"/>
          </p:cNvPicPr>
          <p:nvPr/>
        </p:nvPicPr>
        <p:blipFill>
          <a:blip r:embed="rId5"/>
          <a:srcRect/>
          <a:stretch>
            <a:fillRect/>
          </a:stretch>
        </p:blipFill>
        <p:spPr bwMode="auto">
          <a:xfrm>
            <a:off x="7543800" y="2286000"/>
            <a:ext cx="2381250" cy="1581150"/>
          </a:xfrm>
          <a:prstGeom prst="rect">
            <a:avLst/>
          </a:prstGeom>
          <a:noFill/>
        </p:spPr>
      </p:pic>
      <p:sp>
        <p:nvSpPr>
          <p:cNvPr id="15" name="Rectangle 14"/>
          <p:cNvSpPr/>
          <p:nvPr/>
        </p:nvSpPr>
        <p:spPr>
          <a:xfrm>
            <a:off x="4495800" y="2819400"/>
            <a:ext cx="152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User want to play big games, MS office, </a:t>
            </a:r>
            <a:r>
              <a:rPr lang="en-US" sz="800" dirty="0" err="1"/>
              <a:t>pdf</a:t>
            </a:r>
            <a:r>
              <a:rPr lang="en-US" sz="800" dirty="0"/>
              <a:t> reader, multiple multimedia players , internet, cloud, learning software, satellite control,  missile Guidance,  Networking Server and many more  </a:t>
            </a:r>
          </a:p>
          <a:p>
            <a:pPr algn="ctr"/>
            <a:endParaRPr lang="en-US" sz="800" dirty="0"/>
          </a:p>
        </p:txBody>
      </p:sp>
      <p:sp>
        <p:nvSpPr>
          <p:cNvPr id="18" name="Left-Right Arrow 17"/>
          <p:cNvSpPr/>
          <p:nvPr/>
        </p:nvSpPr>
        <p:spPr>
          <a:xfrm>
            <a:off x="1219200" y="3124200"/>
            <a:ext cx="3200400" cy="1447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schedule all  </a:t>
            </a:r>
          </a:p>
        </p:txBody>
      </p:sp>
      <p:pic>
        <p:nvPicPr>
          <p:cNvPr id="7172" name="Picture 4" descr="Related image"/>
          <p:cNvPicPr>
            <a:picLocks noChangeAspect="1" noChangeArrowheads="1"/>
          </p:cNvPicPr>
          <p:nvPr/>
        </p:nvPicPr>
        <p:blipFill>
          <a:blip r:embed="rId6"/>
          <a:srcRect/>
          <a:stretch>
            <a:fillRect/>
          </a:stretch>
        </p:blipFill>
        <p:spPr bwMode="auto">
          <a:xfrm>
            <a:off x="0" y="1"/>
            <a:ext cx="7118350" cy="3047999"/>
          </a:xfrm>
          <a:prstGeom prst="rect">
            <a:avLst/>
          </a:prstGeom>
          <a:noFill/>
        </p:spPr>
      </p:pic>
      <p:cxnSp>
        <p:nvCxnSpPr>
          <p:cNvPr id="20" name="Straight Arrow Connector 19"/>
          <p:cNvCxnSpPr>
            <a:stCxn id="18" idx="7"/>
          </p:cNvCxnSpPr>
          <p:nvPr/>
        </p:nvCxnSpPr>
        <p:spPr>
          <a:xfrm flipV="1">
            <a:off x="4419600" y="3048000"/>
            <a:ext cx="2590800" cy="800100"/>
          </a:xfrm>
          <a:prstGeom prst="straightConnector1">
            <a:avLst/>
          </a:prstGeom>
          <a:ln w="5715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0" y="2971800"/>
            <a:ext cx="1371600" cy="838200"/>
          </a:xfrm>
          <a:prstGeom prst="straightConnector1">
            <a:avLst/>
          </a:prstGeom>
          <a:ln w="5715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858000" y="3886200"/>
            <a:ext cx="3810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just want to connect  peoples, some small games and internet access </a:t>
            </a:r>
          </a:p>
        </p:txBody>
      </p:sp>
      <p:pic>
        <p:nvPicPr>
          <p:cNvPr id="7174" name="Picture 6" descr="Image result for mobile phone"/>
          <p:cNvPicPr>
            <a:picLocks noChangeAspect="1" noChangeArrowheads="1"/>
          </p:cNvPicPr>
          <p:nvPr/>
        </p:nvPicPr>
        <p:blipFill>
          <a:blip r:embed="rId7"/>
          <a:srcRect/>
          <a:stretch>
            <a:fillRect/>
          </a:stretch>
        </p:blipFill>
        <p:spPr bwMode="auto">
          <a:xfrm>
            <a:off x="533400" y="3048000"/>
            <a:ext cx="2971800" cy="3200400"/>
          </a:xfrm>
          <a:prstGeom prst="rect">
            <a:avLst/>
          </a:prstGeom>
          <a:noFill/>
        </p:spPr>
      </p:pic>
      <p:sp>
        <p:nvSpPr>
          <p:cNvPr id="26" name="Rectangle 25"/>
          <p:cNvSpPr/>
          <p:nvPr/>
        </p:nvSpPr>
        <p:spPr>
          <a:xfrm>
            <a:off x="4419600" y="4114800"/>
            <a:ext cx="762000" cy="304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Small</a:t>
            </a:r>
          </a:p>
        </p:txBody>
      </p:sp>
      <p:sp>
        <p:nvSpPr>
          <p:cNvPr id="27" name="Rectangle 26"/>
          <p:cNvSpPr/>
          <p:nvPr/>
        </p:nvSpPr>
        <p:spPr>
          <a:xfrm>
            <a:off x="4572000" y="5410200"/>
            <a:ext cx="609600" cy="304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Low</a:t>
            </a:r>
          </a:p>
        </p:txBody>
      </p:sp>
      <p:sp>
        <p:nvSpPr>
          <p:cNvPr id="28" name="Rectangle 27"/>
          <p:cNvSpPr/>
          <p:nvPr/>
        </p:nvSpPr>
        <p:spPr>
          <a:xfrm>
            <a:off x="152400" y="2286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29" name="Rectangle 28"/>
          <p:cNvSpPr/>
          <p:nvPr/>
        </p:nvSpPr>
        <p:spPr>
          <a:xfrm>
            <a:off x="4267200" y="2286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30" name="Rectangle 29"/>
          <p:cNvSpPr/>
          <p:nvPr/>
        </p:nvSpPr>
        <p:spPr>
          <a:xfrm>
            <a:off x="5638800" y="2286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31" name="Rectangle 30"/>
          <p:cNvSpPr/>
          <p:nvPr/>
        </p:nvSpPr>
        <p:spPr>
          <a:xfrm>
            <a:off x="4267200" y="9906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32" name="Rectangle 31"/>
          <p:cNvSpPr/>
          <p:nvPr/>
        </p:nvSpPr>
        <p:spPr>
          <a:xfrm>
            <a:off x="2971800" y="9906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33" name="Rectangle 32"/>
          <p:cNvSpPr/>
          <p:nvPr/>
        </p:nvSpPr>
        <p:spPr>
          <a:xfrm>
            <a:off x="152400" y="990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34" name="Rectangle 33"/>
          <p:cNvSpPr/>
          <p:nvPr/>
        </p:nvSpPr>
        <p:spPr>
          <a:xfrm>
            <a:off x="4419600" y="18288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35" name="Rectangle 34"/>
          <p:cNvSpPr/>
          <p:nvPr/>
        </p:nvSpPr>
        <p:spPr>
          <a:xfrm>
            <a:off x="152400" y="2133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X</a:t>
            </a:r>
          </a:p>
        </p:txBody>
      </p:sp>
      <p:sp>
        <p:nvSpPr>
          <p:cNvPr id="36" name="Rectangle 35"/>
          <p:cNvSpPr/>
          <p:nvPr/>
        </p:nvSpPr>
        <p:spPr>
          <a:xfrm>
            <a:off x="5791200" y="18288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37" name="Rectangle 36"/>
          <p:cNvSpPr/>
          <p:nvPr/>
        </p:nvSpPr>
        <p:spPr>
          <a:xfrm>
            <a:off x="5029200" y="2514600"/>
            <a:ext cx="1524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39" name="Rectangle 38"/>
          <p:cNvSpPr/>
          <p:nvPr/>
        </p:nvSpPr>
        <p:spPr>
          <a:xfrm>
            <a:off x="3352800" y="2514600"/>
            <a:ext cx="15240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X</a:t>
            </a:r>
          </a:p>
        </p:txBody>
      </p:sp>
      <p:sp>
        <p:nvSpPr>
          <p:cNvPr id="40" name="Rectangle 39"/>
          <p:cNvSpPr/>
          <p:nvPr/>
        </p:nvSpPr>
        <p:spPr>
          <a:xfrm>
            <a:off x="4495800" y="29718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Limited Small Apps</a:t>
            </a:r>
          </a:p>
        </p:txBody>
      </p:sp>
      <p:sp>
        <p:nvSpPr>
          <p:cNvPr id="41" name="Oval Callout 40"/>
          <p:cNvSpPr/>
          <p:nvPr/>
        </p:nvSpPr>
        <p:spPr>
          <a:xfrm>
            <a:off x="7315200" y="228600"/>
            <a:ext cx="3657600" cy="2209800"/>
          </a:xfrm>
          <a:prstGeom prst="wedgeEllipseCallout">
            <a:avLst>
              <a:gd name="adj1" fmla="val -56346"/>
              <a:gd name="adj2" fmla="val 3656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Android Operating system</a:t>
            </a:r>
          </a:p>
        </p:txBody>
      </p:sp>
    </p:spTree>
    <p:extLst>
      <p:ext uri="{BB962C8B-B14F-4D97-AF65-F5344CB8AC3E}">
        <p14:creationId xmlns:p14="http://schemas.microsoft.com/office/powerpoint/2010/main" val="6842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40"/>
                                        </p:tgtEl>
                                        <p:attrNameLst>
                                          <p:attrName>style.visibility</p:attrName>
                                        </p:attrNameLst>
                                      </p:cBhvr>
                                      <p:to>
                                        <p:strVal val="visible"/>
                                      </p:to>
                                    </p:set>
                                    <p:anim calcmode="lin" valueType="num">
                                      <p:cBhvr additive="base">
                                        <p:cTn id="11" dur="500" fill="hold"/>
                                        <p:tgtEl>
                                          <p:spTgt spid="14340"/>
                                        </p:tgtEl>
                                        <p:attrNameLst>
                                          <p:attrName>ppt_x</p:attrName>
                                        </p:attrNameLst>
                                      </p:cBhvr>
                                      <p:tavLst>
                                        <p:tav tm="0">
                                          <p:val>
                                            <p:strVal val="#ppt_x"/>
                                          </p:val>
                                        </p:tav>
                                        <p:tav tm="100000">
                                          <p:val>
                                            <p:strVal val="#ppt_x"/>
                                          </p:val>
                                        </p:tav>
                                      </p:tavLst>
                                    </p:anim>
                                    <p:anim calcmode="lin" valueType="num">
                                      <p:cBhvr additive="base">
                                        <p:cTn id="12"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heckerboard(across)">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nodeType="withEffect">
                                  <p:stCondLst>
                                    <p:cond delay="0"/>
                                  </p:stCondLst>
                                  <p:childTnLst>
                                    <p:set>
                                      <p:cBhvr>
                                        <p:cTn id="24" dur="1" fill="hold">
                                          <p:stCondLst>
                                            <p:cond delay="0"/>
                                          </p:stCondLst>
                                        </p:cTn>
                                        <p:tgtEl>
                                          <p:spTgt spid="14344"/>
                                        </p:tgtEl>
                                        <p:attrNameLst>
                                          <p:attrName>style.visibility</p:attrName>
                                        </p:attrNameLst>
                                      </p:cBhvr>
                                      <p:to>
                                        <p:strVal val="visible"/>
                                      </p:to>
                                    </p:set>
                                    <p:animEffect transition="in" filter="blinds(horizontal)">
                                      <p:cBhvr>
                                        <p:cTn id="25" dur="500"/>
                                        <p:tgtEl>
                                          <p:spTgt spid="1434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4342"/>
                                        </p:tgtEl>
                                        <p:attrNameLst>
                                          <p:attrName>style.visibility</p:attrName>
                                        </p:attrNameLst>
                                      </p:cBhvr>
                                      <p:to>
                                        <p:strVal val="visible"/>
                                      </p:to>
                                    </p:set>
                                    <p:anim calcmode="lin" valueType="num">
                                      <p:cBhvr additive="base">
                                        <p:cTn id="34" dur="500" fill="hold"/>
                                        <p:tgtEl>
                                          <p:spTgt spid="14342"/>
                                        </p:tgtEl>
                                        <p:attrNameLst>
                                          <p:attrName>ppt_x</p:attrName>
                                        </p:attrNameLst>
                                      </p:cBhvr>
                                      <p:tavLst>
                                        <p:tav tm="0">
                                          <p:val>
                                            <p:strVal val="#ppt_x"/>
                                          </p:val>
                                        </p:tav>
                                        <p:tav tm="100000">
                                          <p:val>
                                            <p:strVal val="#ppt_x"/>
                                          </p:val>
                                        </p:tav>
                                      </p:tavLst>
                                    </p:anim>
                                    <p:anim calcmode="lin" valueType="num">
                                      <p:cBhvr additive="base">
                                        <p:cTn id="35"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ox(in)">
                                      <p:cBhvr>
                                        <p:cTn id="40" dur="500"/>
                                        <p:tgtEl>
                                          <p:spTgt spid="9"/>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ox(in)">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grpId="1" nodeType="clickEffect">
                                  <p:stCondLst>
                                    <p:cond delay="0"/>
                                  </p:stCondLst>
                                  <p:childTnLst>
                                    <p:anim calcmode="lin" valueType="num">
                                      <p:cBhvr additive="base">
                                        <p:cTn id="47" dur="500"/>
                                        <p:tgtEl>
                                          <p:spTgt spid="13"/>
                                        </p:tgtEl>
                                        <p:attrNameLst>
                                          <p:attrName>ppt_x</p:attrName>
                                        </p:attrNameLst>
                                      </p:cBhvr>
                                      <p:tavLst>
                                        <p:tav tm="0">
                                          <p:val>
                                            <p:strVal val="ppt_x"/>
                                          </p:val>
                                        </p:tav>
                                        <p:tav tm="100000">
                                          <p:val>
                                            <p:strVal val="ppt_x"/>
                                          </p:val>
                                        </p:tav>
                                      </p:tavLst>
                                    </p:anim>
                                    <p:anim calcmode="lin" valueType="num">
                                      <p:cBhvr additive="base">
                                        <p:cTn id="48" dur="500"/>
                                        <p:tgtEl>
                                          <p:spTgt spid="13"/>
                                        </p:tgtEl>
                                        <p:attrNameLst>
                                          <p:attrName>ppt_y</p:attrName>
                                        </p:attrNameLst>
                                      </p:cBhvr>
                                      <p:tavLst>
                                        <p:tav tm="0">
                                          <p:val>
                                            <p:strVal val="ppt_y"/>
                                          </p:val>
                                        </p:tav>
                                        <p:tav tm="100000">
                                          <p:val>
                                            <p:strVal val="1+ppt_h/2"/>
                                          </p:val>
                                        </p:tav>
                                      </p:tavLst>
                                    </p:anim>
                                    <p:set>
                                      <p:cBhvr>
                                        <p:cTn id="49" dur="1" fill="hold">
                                          <p:stCondLst>
                                            <p:cond delay="499"/>
                                          </p:stCondLst>
                                        </p:cTn>
                                        <p:tgtEl>
                                          <p:spTgt spid="1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ppt_x"/>
                                          </p:val>
                                        </p:tav>
                                        <p:tav tm="100000">
                                          <p:val>
                                            <p:strVal val="#ppt_x"/>
                                          </p:val>
                                        </p:tav>
                                      </p:tavLst>
                                    </p:anim>
                                    <p:anim calcmode="lin" valueType="num">
                                      <p:cBhvr additive="base">
                                        <p:cTn id="61" dur="500" fill="hold"/>
                                        <p:tgtEl>
                                          <p:spTgt spid="18"/>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ppt_x"/>
                                          </p:val>
                                        </p:tav>
                                        <p:tav tm="100000">
                                          <p:val>
                                            <p:strVal val="#ppt_x"/>
                                          </p:val>
                                        </p:tav>
                                      </p:tavLst>
                                    </p:anim>
                                    <p:anim calcmode="lin" valueType="num">
                                      <p:cBhvr additive="base">
                                        <p:cTn id="65" dur="500" fill="hold"/>
                                        <p:tgtEl>
                                          <p:spTgt spid="20"/>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ppt_x"/>
                                          </p:val>
                                        </p:tav>
                                        <p:tav tm="100000">
                                          <p:val>
                                            <p:strVal val="#ppt_x"/>
                                          </p:val>
                                        </p:tav>
                                      </p:tavLst>
                                    </p:anim>
                                    <p:anim calcmode="lin" valueType="num">
                                      <p:cBhvr additive="base">
                                        <p:cTn id="69" dur="500" fill="hold"/>
                                        <p:tgtEl>
                                          <p:spTgt spid="21"/>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7172"/>
                                        </p:tgtEl>
                                        <p:attrNameLst>
                                          <p:attrName>style.visibility</p:attrName>
                                        </p:attrNameLst>
                                      </p:cBhvr>
                                      <p:to>
                                        <p:strVal val="visible"/>
                                      </p:to>
                                    </p:set>
                                    <p:anim calcmode="lin" valueType="num">
                                      <p:cBhvr additive="base">
                                        <p:cTn id="72" dur="500" fill="hold"/>
                                        <p:tgtEl>
                                          <p:spTgt spid="7172"/>
                                        </p:tgtEl>
                                        <p:attrNameLst>
                                          <p:attrName>ppt_x</p:attrName>
                                        </p:attrNameLst>
                                      </p:cBhvr>
                                      <p:tavLst>
                                        <p:tav tm="0">
                                          <p:val>
                                            <p:strVal val="#ppt_x"/>
                                          </p:val>
                                        </p:tav>
                                        <p:tav tm="100000">
                                          <p:val>
                                            <p:strVal val="#ppt_x"/>
                                          </p:val>
                                        </p:tav>
                                      </p:tavLst>
                                    </p:anim>
                                    <p:anim calcmode="lin" valueType="num">
                                      <p:cBhvr additive="base">
                                        <p:cTn id="73"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5" presetClass="entr" presetSubtype="10" fill="hold" nodeType="clickEffect">
                                  <p:stCondLst>
                                    <p:cond delay="0"/>
                                  </p:stCondLst>
                                  <p:childTnLst>
                                    <p:set>
                                      <p:cBhvr>
                                        <p:cTn id="77" dur="1" fill="hold">
                                          <p:stCondLst>
                                            <p:cond delay="0"/>
                                          </p:stCondLst>
                                        </p:cTn>
                                        <p:tgtEl>
                                          <p:spTgt spid="7170"/>
                                        </p:tgtEl>
                                        <p:attrNameLst>
                                          <p:attrName>style.visibility</p:attrName>
                                        </p:attrNameLst>
                                      </p:cBhvr>
                                      <p:to>
                                        <p:strVal val="visible"/>
                                      </p:to>
                                    </p:set>
                                    <p:animEffect transition="in" filter="checkerboard(across)">
                                      <p:cBhvr>
                                        <p:cTn id="78" dur="500"/>
                                        <p:tgtEl>
                                          <p:spTgt spid="7170"/>
                                        </p:tgtEl>
                                      </p:cBhvr>
                                    </p:animEffect>
                                  </p:childTnLst>
                                </p:cTn>
                              </p:par>
                              <p:par>
                                <p:cTn id="79" presetID="5" presetClass="entr" presetSubtype="1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checkerboard(across)">
                                      <p:cBhvr>
                                        <p:cTn id="81" dur="5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7174"/>
                                        </p:tgtEl>
                                        <p:attrNameLst>
                                          <p:attrName>style.visibility</p:attrName>
                                        </p:attrNameLst>
                                      </p:cBhvr>
                                      <p:to>
                                        <p:strVal val="visible"/>
                                      </p:to>
                                    </p:set>
                                    <p:anim calcmode="lin" valueType="num">
                                      <p:cBhvr additive="base">
                                        <p:cTn id="86" dur="500" fill="hold"/>
                                        <p:tgtEl>
                                          <p:spTgt spid="7174"/>
                                        </p:tgtEl>
                                        <p:attrNameLst>
                                          <p:attrName>ppt_x</p:attrName>
                                        </p:attrNameLst>
                                      </p:cBhvr>
                                      <p:tavLst>
                                        <p:tav tm="0">
                                          <p:val>
                                            <p:strVal val="#ppt_x"/>
                                          </p:val>
                                        </p:tav>
                                        <p:tav tm="100000">
                                          <p:val>
                                            <p:strVal val="#ppt_x"/>
                                          </p:val>
                                        </p:tav>
                                      </p:tavLst>
                                    </p:anim>
                                    <p:anim calcmode="lin" valueType="num">
                                      <p:cBhvr additive="base">
                                        <p:cTn id="87"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 calcmode="lin" valueType="num">
                                      <p:cBhvr additive="base">
                                        <p:cTn id="96" dur="500" fill="hold"/>
                                        <p:tgtEl>
                                          <p:spTgt spid="26"/>
                                        </p:tgtEl>
                                        <p:attrNameLst>
                                          <p:attrName>ppt_x</p:attrName>
                                        </p:attrNameLst>
                                      </p:cBhvr>
                                      <p:tavLst>
                                        <p:tav tm="0">
                                          <p:val>
                                            <p:strVal val="#ppt_x"/>
                                          </p:val>
                                        </p:tav>
                                        <p:tav tm="100000">
                                          <p:val>
                                            <p:strVal val="#ppt_x"/>
                                          </p:val>
                                        </p:tav>
                                      </p:tavLst>
                                    </p:anim>
                                    <p:anim calcmode="lin" valueType="num">
                                      <p:cBhvr additive="base">
                                        <p:cTn id="9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40"/>
                                        </p:tgtEl>
                                        <p:attrNameLst>
                                          <p:attrName>style.visibility</p:attrName>
                                        </p:attrNameLst>
                                      </p:cBhvr>
                                      <p:to>
                                        <p:strVal val="visible"/>
                                      </p:to>
                                    </p:set>
                                    <p:anim calcmode="lin" valueType="num">
                                      <p:cBhvr additive="base">
                                        <p:cTn id="102" dur="500" fill="hold"/>
                                        <p:tgtEl>
                                          <p:spTgt spid="40"/>
                                        </p:tgtEl>
                                        <p:attrNameLst>
                                          <p:attrName>ppt_x</p:attrName>
                                        </p:attrNameLst>
                                      </p:cBhvr>
                                      <p:tavLst>
                                        <p:tav tm="0">
                                          <p:val>
                                            <p:strVal val="#ppt_x"/>
                                          </p:val>
                                        </p:tav>
                                        <p:tav tm="100000">
                                          <p:val>
                                            <p:strVal val="#ppt_x"/>
                                          </p:val>
                                        </p:tav>
                                      </p:tavLst>
                                    </p:anim>
                                    <p:anim calcmode="lin" valueType="num">
                                      <p:cBhvr additive="base">
                                        <p:cTn id="10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box(in)">
                                      <p:cBhvr>
                                        <p:cTn id="108" dur="500"/>
                                        <p:tgtEl>
                                          <p:spTgt spid="36"/>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box(in)">
                                      <p:cBhvr>
                                        <p:cTn id="111" dur="500"/>
                                        <p:tgtEl>
                                          <p:spTgt spid="39"/>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box(in)">
                                      <p:cBhvr>
                                        <p:cTn id="114" dur="500"/>
                                        <p:tgtEl>
                                          <p:spTgt spid="37"/>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box(in)">
                                      <p:cBhvr>
                                        <p:cTn id="117" dur="500"/>
                                        <p:tgtEl>
                                          <p:spTgt spid="34"/>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box(in)">
                                      <p:cBhvr>
                                        <p:cTn id="120" dur="500"/>
                                        <p:tgtEl>
                                          <p:spTgt spid="31"/>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box(in)">
                                      <p:cBhvr>
                                        <p:cTn id="123" dur="500"/>
                                        <p:tgtEl>
                                          <p:spTgt spid="32"/>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33"/>
                                        </p:tgtEl>
                                        <p:attrNameLst>
                                          <p:attrName>style.visibility</p:attrName>
                                        </p:attrNameLst>
                                      </p:cBhvr>
                                      <p:to>
                                        <p:strVal val="visible"/>
                                      </p:to>
                                    </p:set>
                                    <p:animEffect transition="in" filter="box(in)">
                                      <p:cBhvr>
                                        <p:cTn id="126" dur="500"/>
                                        <p:tgtEl>
                                          <p:spTgt spid="33"/>
                                        </p:tgtEl>
                                      </p:cBhvr>
                                    </p:animEffect>
                                  </p:childTnLst>
                                </p:cTn>
                              </p:par>
                              <p:par>
                                <p:cTn id="127" presetID="4" presetClass="entr" presetSubtype="16" fill="hold" grpId="0" nodeType="with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box(in)">
                                      <p:cBhvr>
                                        <p:cTn id="129" dur="500"/>
                                        <p:tgtEl>
                                          <p:spTgt spid="28"/>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box(in)">
                                      <p:cBhvr>
                                        <p:cTn id="132" dur="500"/>
                                        <p:tgtEl>
                                          <p:spTgt spid="35"/>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box(in)">
                                      <p:cBhvr>
                                        <p:cTn id="135" dur="500"/>
                                        <p:tgtEl>
                                          <p:spTgt spid="29"/>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30"/>
                                        </p:tgtEl>
                                        <p:attrNameLst>
                                          <p:attrName>style.visibility</p:attrName>
                                        </p:attrNameLst>
                                      </p:cBhvr>
                                      <p:to>
                                        <p:strVal val="visible"/>
                                      </p:to>
                                    </p:set>
                                    <p:animEffect transition="in" filter="box(in)">
                                      <p:cBhvr>
                                        <p:cTn id="138" dur="500"/>
                                        <p:tgtEl>
                                          <p:spTgt spid="30"/>
                                        </p:tgtEl>
                                      </p:cBhvr>
                                    </p:animEffect>
                                  </p:childTnLst>
                                </p:cTn>
                              </p:par>
                            </p:childTnLst>
                          </p:cTn>
                        </p:par>
                      </p:childTnLst>
                    </p:cTn>
                  </p:par>
                  <p:par>
                    <p:cTn id="139" fill="hold">
                      <p:stCondLst>
                        <p:cond delay="indefinite"/>
                      </p:stCondLst>
                      <p:childTnLst>
                        <p:par>
                          <p:cTn id="140" fill="hold">
                            <p:stCondLst>
                              <p:cond delay="0"/>
                            </p:stCondLst>
                            <p:childTnLst>
                              <p:par>
                                <p:cTn id="141" presetID="5" presetClass="entr" presetSubtype="10" fill="hold" grpId="0"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checkerboard(across)">
                                      <p:cBhvr>
                                        <p:cTn id="1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0" grpId="0" animBg="1"/>
      <p:bldP spid="13" grpId="0" animBg="1"/>
      <p:bldP spid="13" grpId="1" animBg="1"/>
      <p:bldP spid="16" grpId="0" animBg="1"/>
      <p:bldP spid="17" grpId="0" animBg="1"/>
      <p:bldP spid="15" grpId="0" animBg="1"/>
      <p:bldP spid="18"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2796-6925-5738-4685-43ACE0ECFFA0}"/>
              </a:ext>
            </a:extLst>
          </p:cNvPr>
          <p:cNvSpPr>
            <a:spLocks noGrp="1"/>
          </p:cNvSpPr>
          <p:nvPr>
            <p:ph type="title"/>
          </p:nvPr>
        </p:nvSpPr>
        <p:spPr/>
        <p:txBody>
          <a:bodyPr/>
          <a:lstStyle/>
          <a:p>
            <a:r>
              <a:rPr lang="en-US" dirty="0"/>
              <a:t>EVALUATION SCHEME</a:t>
            </a:r>
          </a:p>
        </p:txBody>
      </p:sp>
      <p:sp>
        <p:nvSpPr>
          <p:cNvPr id="4" name="Date Placeholder 3">
            <a:extLst>
              <a:ext uri="{FF2B5EF4-FFF2-40B4-BE49-F238E27FC236}">
                <a16:creationId xmlns:a16="http://schemas.microsoft.com/office/drawing/2014/main" id="{0BFC3176-867B-3250-1215-B147C24B9B85}"/>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5" name="Slide Number Placeholder 4">
            <a:extLst>
              <a:ext uri="{FF2B5EF4-FFF2-40B4-BE49-F238E27FC236}">
                <a16:creationId xmlns:a16="http://schemas.microsoft.com/office/drawing/2014/main" id="{20394250-CEA3-2682-7E11-28596A9C4F6D}"/>
              </a:ext>
            </a:extLst>
          </p:cNvPr>
          <p:cNvSpPr>
            <a:spLocks noGrp="1"/>
          </p:cNvSpPr>
          <p:nvPr>
            <p:ph type="sldNum" sz="quarter" idx="12"/>
          </p:nvPr>
        </p:nvSpPr>
        <p:spPr/>
        <p:txBody>
          <a:bodyPr/>
          <a:lstStyle/>
          <a:p>
            <a:pPr>
              <a:defRPr/>
            </a:pPr>
            <a:fld id="{A5D7C281-8EDD-4612-9A1F-5AA39DFF69A1}" type="slidenum">
              <a:rPr lang="en-US" altLang="en-US" smtClean="0"/>
              <a:pPr>
                <a:defRPr/>
              </a:pPr>
              <a:t>4</a:t>
            </a:fld>
            <a:endParaRPr lang="en-US" altLang="en-US"/>
          </a:p>
        </p:txBody>
      </p:sp>
      <p:pic>
        <p:nvPicPr>
          <p:cNvPr id="7" name="Picture 6" descr="A white sheet with numbers and numbers&#10;&#10;Description automatically generated">
            <a:extLst>
              <a:ext uri="{FF2B5EF4-FFF2-40B4-BE49-F238E27FC236}">
                <a16:creationId xmlns:a16="http://schemas.microsoft.com/office/drawing/2014/main" id="{E54E4FE0-3F3A-5877-603D-DA09ECF3F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08" y="1262633"/>
            <a:ext cx="10657184" cy="5208567"/>
          </a:xfrm>
          <a:prstGeom prst="rect">
            <a:avLst/>
          </a:prstGeom>
        </p:spPr>
      </p:pic>
    </p:spTree>
    <p:extLst>
      <p:ext uri="{BB962C8B-B14F-4D97-AF65-F5344CB8AC3E}">
        <p14:creationId xmlns:p14="http://schemas.microsoft.com/office/powerpoint/2010/main" val="2733793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15D1-BAEF-A098-99A3-A73D77DC6274}"/>
              </a:ext>
            </a:extLst>
          </p:cNvPr>
          <p:cNvSpPr>
            <a:spLocks noGrp="1"/>
          </p:cNvSpPr>
          <p:nvPr>
            <p:ph type="title"/>
          </p:nvPr>
        </p:nvSpPr>
        <p:spPr/>
        <p:txBody>
          <a:bodyPr/>
          <a:lstStyle/>
          <a:p>
            <a:r>
              <a:rPr lang="en-IN" dirty="0"/>
              <a:t>RISC and CISC</a:t>
            </a:r>
          </a:p>
        </p:txBody>
      </p:sp>
      <p:sp>
        <p:nvSpPr>
          <p:cNvPr id="3" name="Content Placeholder 2">
            <a:extLst>
              <a:ext uri="{FF2B5EF4-FFF2-40B4-BE49-F238E27FC236}">
                <a16:creationId xmlns:a16="http://schemas.microsoft.com/office/drawing/2014/main" id="{F220DE20-231C-A158-3095-3D2CF04BBC35}"/>
              </a:ext>
            </a:extLst>
          </p:cNvPr>
          <p:cNvSpPr>
            <a:spLocks noGrp="1"/>
          </p:cNvSpPr>
          <p:nvPr>
            <p:ph idx="1"/>
          </p:nvPr>
        </p:nvSpPr>
        <p:spPr/>
        <p:txBody>
          <a:bodyPr/>
          <a:lstStyle/>
          <a:p>
            <a:pPr algn="just" fontAlgn="base"/>
            <a:r>
              <a:rPr lang="en-US" sz="2800" b="1" i="0" dirty="0">
                <a:solidFill>
                  <a:srgbClr val="273239"/>
                </a:solidFill>
                <a:effectLst/>
                <a:latin typeface="urw-din"/>
              </a:rPr>
              <a:t>Reduced Instruction Set Computer (RISC) –</a:t>
            </a:r>
            <a:r>
              <a:rPr lang="en-US" sz="2800" b="0" i="0" dirty="0">
                <a:solidFill>
                  <a:srgbClr val="273239"/>
                </a:solidFill>
                <a:effectLst/>
                <a:latin typeface="urw-din"/>
              </a:rPr>
              <a:t> </a:t>
            </a:r>
            <a:br>
              <a:rPr lang="en-US" sz="2800" b="0" i="0" dirty="0">
                <a:solidFill>
                  <a:srgbClr val="273239"/>
                </a:solidFill>
                <a:effectLst/>
                <a:latin typeface="urw-din"/>
              </a:rPr>
            </a:br>
            <a:r>
              <a:rPr lang="en-US" sz="2800" b="0" i="0" dirty="0">
                <a:solidFill>
                  <a:srgbClr val="273239"/>
                </a:solidFill>
                <a:effectLst/>
                <a:latin typeface="urw-din"/>
              </a:rPr>
              <a:t>The main idea behind this is to make hardware simpler by using an instruction set composed of a few basic steps for loading, evaluating, and storing operations just like a load command will load data, a store command will store the data. </a:t>
            </a:r>
          </a:p>
          <a:p>
            <a:pPr algn="just" fontAlgn="base"/>
            <a:r>
              <a:rPr lang="en-US" sz="2800" b="1" i="0" dirty="0">
                <a:solidFill>
                  <a:srgbClr val="273239"/>
                </a:solidFill>
                <a:effectLst/>
                <a:latin typeface="urw-din"/>
              </a:rPr>
              <a:t>Complex Instruction Set Computer (CISC) –</a:t>
            </a:r>
            <a:r>
              <a:rPr lang="en-US" sz="2800" b="0" i="0" dirty="0">
                <a:solidFill>
                  <a:srgbClr val="273239"/>
                </a:solidFill>
                <a:effectLst/>
                <a:latin typeface="urw-din"/>
              </a:rPr>
              <a:t> </a:t>
            </a:r>
            <a:br>
              <a:rPr lang="en-US" sz="2800" b="0" i="0" dirty="0">
                <a:solidFill>
                  <a:srgbClr val="273239"/>
                </a:solidFill>
                <a:effectLst/>
                <a:latin typeface="urw-din"/>
              </a:rPr>
            </a:br>
            <a:r>
              <a:rPr lang="en-US" sz="2800" b="0" i="0" dirty="0">
                <a:solidFill>
                  <a:srgbClr val="273239"/>
                </a:solidFill>
                <a:effectLst/>
                <a:latin typeface="urw-din"/>
              </a:rPr>
              <a:t>The main idea is that a single instruction will do all loading, evaluating, and storing operations just like a multiplication command will do stuff like loading data, evaluating, and storing it, hence it’s complex. </a:t>
            </a:r>
          </a:p>
          <a:p>
            <a:pPr marL="0" indent="0" algn="just">
              <a:buNone/>
            </a:pPr>
            <a:endParaRPr lang="en-IN" sz="2800" dirty="0"/>
          </a:p>
        </p:txBody>
      </p:sp>
      <p:sp>
        <p:nvSpPr>
          <p:cNvPr id="4" name="Date Placeholder 3">
            <a:extLst>
              <a:ext uri="{FF2B5EF4-FFF2-40B4-BE49-F238E27FC236}">
                <a16:creationId xmlns:a16="http://schemas.microsoft.com/office/drawing/2014/main" id="{182A5205-6E84-1585-6D16-17EBACBA34CB}"/>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6A3AF3B9-526C-AC42-4FF3-76F2A02510E3}"/>
              </a:ext>
            </a:extLst>
          </p:cNvPr>
          <p:cNvSpPr>
            <a:spLocks noGrp="1"/>
          </p:cNvSpPr>
          <p:nvPr>
            <p:ph type="sldNum" sz="quarter" idx="12"/>
          </p:nvPr>
        </p:nvSpPr>
        <p:spPr/>
        <p:txBody>
          <a:bodyPr/>
          <a:lstStyle/>
          <a:p>
            <a:pPr>
              <a:defRPr/>
            </a:pPr>
            <a:fld id="{A5D7C281-8EDD-4612-9A1F-5AA39DFF69A1}" type="slidenum">
              <a:rPr lang="en-US" altLang="en-US" smtClean="0"/>
              <a:pPr>
                <a:defRPr/>
              </a:pPr>
              <a:t>40</a:t>
            </a:fld>
            <a:endParaRPr lang="en-US" altLang="en-US"/>
          </a:p>
        </p:txBody>
      </p:sp>
    </p:spTree>
    <p:extLst>
      <p:ext uri="{BB962C8B-B14F-4D97-AF65-F5344CB8AC3E}">
        <p14:creationId xmlns:p14="http://schemas.microsoft.com/office/powerpoint/2010/main" val="4139276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E62-87FB-80FC-5EBA-B6A8A6FECF5C}"/>
              </a:ext>
            </a:extLst>
          </p:cNvPr>
          <p:cNvSpPr>
            <a:spLocks noGrp="1"/>
          </p:cNvSpPr>
          <p:nvPr>
            <p:ph type="title"/>
          </p:nvPr>
        </p:nvSpPr>
        <p:spPr>
          <a:xfrm>
            <a:off x="661864" y="-47816"/>
            <a:ext cx="9875520" cy="1143000"/>
          </a:xfrm>
        </p:spPr>
        <p:txBody>
          <a:bodyPr/>
          <a:lstStyle/>
          <a:p>
            <a:r>
              <a:rPr lang="en-IN" dirty="0"/>
              <a:t>RISC and CISC</a:t>
            </a:r>
          </a:p>
        </p:txBody>
      </p:sp>
      <p:sp>
        <p:nvSpPr>
          <p:cNvPr id="3" name="Content Placeholder 2">
            <a:extLst>
              <a:ext uri="{FF2B5EF4-FFF2-40B4-BE49-F238E27FC236}">
                <a16:creationId xmlns:a16="http://schemas.microsoft.com/office/drawing/2014/main" id="{5090BD68-A781-CE60-92ED-D4B0A6410455}"/>
              </a:ext>
            </a:extLst>
          </p:cNvPr>
          <p:cNvSpPr>
            <a:spLocks noGrp="1"/>
          </p:cNvSpPr>
          <p:nvPr>
            <p:ph idx="1"/>
          </p:nvPr>
        </p:nvSpPr>
        <p:spPr>
          <a:xfrm>
            <a:off x="463362" y="980728"/>
            <a:ext cx="9875520" cy="4525963"/>
          </a:xfrm>
        </p:spPr>
        <p:txBody>
          <a:bodyPr/>
          <a:lstStyle/>
          <a:p>
            <a:pPr algn="l" fontAlgn="base"/>
            <a:r>
              <a:rPr lang="en-US" sz="2600" b="0" i="0" dirty="0">
                <a:solidFill>
                  <a:srgbClr val="273239"/>
                </a:solidFill>
                <a:effectLst/>
                <a:latin typeface="urw-din"/>
              </a:rPr>
              <a:t>Both approaches try to increase the CPU performance </a:t>
            </a:r>
          </a:p>
          <a:p>
            <a:pPr algn="l" fontAlgn="base">
              <a:buFont typeface="Arial" panose="020B0604020202020204" pitchFamily="34" charset="0"/>
              <a:buChar char="•"/>
            </a:pPr>
            <a:r>
              <a:rPr lang="en-US" sz="2600" b="1" i="0" dirty="0">
                <a:solidFill>
                  <a:srgbClr val="273239"/>
                </a:solidFill>
                <a:effectLst/>
                <a:latin typeface="urw-din"/>
              </a:rPr>
              <a:t>RISC:</a:t>
            </a:r>
            <a:r>
              <a:rPr lang="en-US" sz="2600" b="0" i="0" dirty="0">
                <a:solidFill>
                  <a:srgbClr val="273239"/>
                </a:solidFill>
                <a:effectLst/>
                <a:latin typeface="urw-din"/>
              </a:rPr>
              <a:t> Reduce the cycles per instruction at the cost of the number of instructions per program. </a:t>
            </a:r>
          </a:p>
          <a:p>
            <a:pPr algn="l" fontAlgn="base">
              <a:buFont typeface="Arial" panose="020B0604020202020204" pitchFamily="34" charset="0"/>
              <a:buChar char="•"/>
            </a:pPr>
            <a:r>
              <a:rPr lang="en-US" sz="2600" b="1" i="0" dirty="0">
                <a:solidFill>
                  <a:srgbClr val="273239"/>
                </a:solidFill>
                <a:effectLst/>
                <a:latin typeface="urw-din"/>
              </a:rPr>
              <a:t>CISC:</a:t>
            </a:r>
            <a:r>
              <a:rPr lang="en-US" sz="2600" b="0" i="0" dirty="0">
                <a:solidFill>
                  <a:srgbClr val="273239"/>
                </a:solidFill>
                <a:effectLst/>
                <a:latin typeface="urw-din"/>
              </a:rPr>
              <a:t> The CISC approach attempts to minimize the number of instructions per program but at the cost of an increase in the number of cycles per instruction. </a:t>
            </a:r>
          </a:p>
          <a:p>
            <a:pPr marL="0" indent="0">
              <a:buNone/>
            </a:pPr>
            <a:endParaRPr lang="en-IN" sz="2600" dirty="0"/>
          </a:p>
        </p:txBody>
      </p:sp>
      <p:sp>
        <p:nvSpPr>
          <p:cNvPr id="4" name="Date Placeholder 3">
            <a:extLst>
              <a:ext uri="{FF2B5EF4-FFF2-40B4-BE49-F238E27FC236}">
                <a16:creationId xmlns:a16="http://schemas.microsoft.com/office/drawing/2014/main" id="{6CC75629-0CEC-4153-21B5-DE9BEBB6B76B}"/>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CE943E39-BF65-D6D4-CE44-B7735823DD0F}"/>
              </a:ext>
            </a:extLst>
          </p:cNvPr>
          <p:cNvSpPr>
            <a:spLocks noGrp="1"/>
          </p:cNvSpPr>
          <p:nvPr>
            <p:ph type="sldNum" sz="quarter" idx="12"/>
          </p:nvPr>
        </p:nvSpPr>
        <p:spPr/>
        <p:txBody>
          <a:bodyPr/>
          <a:lstStyle/>
          <a:p>
            <a:pPr>
              <a:defRPr/>
            </a:pPr>
            <a:fld id="{A5D7C281-8EDD-4612-9A1F-5AA39DFF69A1}" type="slidenum">
              <a:rPr lang="en-US" altLang="en-US" smtClean="0"/>
              <a:pPr>
                <a:defRPr/>
              </a:pPr>
              <a:t>41</a:t>
            </a:fld>
            <a:endParaRPr lang="en-US" altLang="en-US"/>
          </a:p>
        </p:txBody>
      </p:sp>
      <p:pic>
        <p:nvPicPr>
          <p:cNvPr id="2050" name="Picture 2" descr="RISC vs. CISC | Baeldung on Computer Science">
            <a:extLst>
              <a:ext uri="{FF2B5EF4-FFF2-40B4-BE49-F238E27FC236}">
                <a16:creationId xmlns:a16="http://schemas.microsoft.com/office/drawing/2014/main" id="{E7AC3624-9A88-0A84-79D3-63B1AFD5E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436" y="3717032"/>
            <a:ext cx="9334500" cy="309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400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27D9-B2E3-1EAA-ACE9-5AA5D7721645}"/>
              </a:ext>
            </a:extLst>
          </p:cNvPr>
          <p:cNvSpPr>
            <a:spLocks noGrp="1"/>
          </p:cNvSpPr>
          <p:nvPr>
            <p:ph type="title"/>
          </p:nvPr>
        </p:nvSpPr>
        <p:spPr/>
        <p:txBody>
          <a:bodyPr/>
          <a:lstStyle/>
          <a:p>
            <a:r>
              <a:rPr lang="en-US" sz="4400" b="1" i="0" dirty="0">
                <a:solidFill>
                  <a:srgbClr val="273239"/>
                </a:solidFill>
                <a:effectLst/>
                <a:latin typeface="urw-din"/>
              </a:rPr>
              <a:t>Characteristic of RISC </a:t>
            </a:r>
            <a:endParaRPr lang="en-IN" dirty="0"/>
          </a:p>
        </p:txBody>
      </p:sp>
      <p:sp>
        <p:nvSpPr>
          <p:cNvPr id="3" name="Content Placeholder 2">
            <a:extLst>
              <a:ext uri="{FF2B5EF4-FFF2-40B4-BE49-F238E27FC236}">
                <a16:creationId xmlns:a16="http://schemas.microsoft.com/office/drawing/2014/main" id="{3C0AD853-6534-181C-A767-1912B4E20D7F}"/>
              </a:ext>
            </a:extLst>
          </p:cNvPr>
          <p:cNvSpPr>
            <a:spLocks noGrp="1"/>
          </p:cNvSpPr>
          <p:nvPr>
            <p:ph idx="1"/>
          </p:nvPr>
        </p:nvSpPr>
        <p:spPr/>
        <p:txBody>
          <a:bodyPr/>
          <a:lstStyle/>
          <a:p>
            <a:pPr algn="l" fontAlgn="base">
              <a:buFont typeface="+mj-lt"/>
              <a:buAutoNum type="arabicPeriod"/>
            </a:pPr>
            <a:r>
              <a:rPr lang="en-US" sz="2800" b="0" i="0" dirty="0">
                <a:solidFill>
                  <a:srgbClr val="273239"/>
                </a:solidFill>
                <a:effectLst/>
                <a:latin typeface="urw-din"/>
              </a:rPr>
              <a:t>Simpler instruction, hence simple instruction decoding.</a:t>
            </a:r>
          </a:p>
          <a:p>
            <a:pPr algn="l" fontAlgn="base">
              <a:buFont typeface="+mj-lt"/>
              <a:buAutoNum type="arabicPeriod"/>
            </a:pPr>
            <a:r>
              <a:rPr lang="en-US" sz="2800" b="0" i="0" dirty="0">
                <a:solidFill>
                  <a:srgbClr val="273239"/>
                </a:solidFill>
                <a:effectLst/>
                <a:latin typeface="urw-din"/>
              </a:rPr>
              <a:t>Instruction comes undersize of one word.</a:t>
            </a:r>
          </a:p>
          <a:p>
            <a:pPr algn="l" fontAlgn="base">
              <a:buFont typeface="+mj-lt"/>
              <a:buAutoNum type="arabicPeriod"/>
            </a:pPr>
            <a:r>
              <a:rPr lang="en-US" sz="2800" b="0" i="0" dirty="0">
                <a:solidFill>
                  <a:srgbClr val="273239"/>
                </a:solidFill>
                <a:effectLst/>
                <a:latin typeface="urw-din"/>
              </a:rPr>
              <a:t>Instruction takes a single clock cycle to get executed.</a:t>
            </a:r>
          </a:p>
          <a:p>
            <a:pPr algn="l" fontAlgn="base">
              <a:buFont typeface="+mj-lt"/>
              <a:buAutoNum type="arabicPeriod"/>
            </a:pPr>
            <a:r>
              <a:rPr lang="en-US" sz="2800" b="0" i="0" dirty="0">
                <a:solidFill>
                  <a:srgbClr val="273239"/>
                </a:solidFill>
                <a:effectLst/>
                <a:latin typeface="urw-din"/>
              </a:rPr>
              <a:t>More general-purpose registers.</a:t>
            </a:r>
          </a:p>
          <a:p>
            <a:pPr algn="l" fontAlgn="base">
              <a:buFont typeface="+mj-lt"/>
              <a:buAutoNum type="arabicPeriod"/>
            </a:pPr>
            <a:r>
              <a:rPr lang="en-US" sz="2800" b="0" i="0" dirty="0">
                <a:solidFill>
                  <a:srgbClr val="273239"/>
                </a:solidFill>
                <a:effectLst/>
                <a:latin typeface="urw-din"/>
              </a:rPr>
              <a:t>Simple Addressing Modes.</a:t>
            </a:r>
          </a:p>
          <a:p>
            <a:pPr algn="l" fontAlgn="base">
              <a:buFont typeface="+mj-lt"/>
              <a:buAutoNum type="arabicPeriod"/>
            </a:pPr>
            <a:r>
              <a:rPr lang="en-US" sz="2800" b="0" i="0" dirty="0">
                <a:solidFill>
                  <a:srgbClr val="273239"/>
                </a:solidFill>
                <a:effectLst/>
                <a:latin typeface="urw-din"/>
              </a:rPr>
              <a:t>Fewer Data types.</a:t>
            </a:r>
          </a:p>
          <a:p>
            <a:pPr algn="l" fontAlgn="base">
              <a:buFont typeface="+mj-lt"/>
              <a:buAutoNum type="arabicPeriod"/>
            </a:pPr>
            <a:r>
              <a:rPr lang="en-US" sz="2800" b="0" i="0" dirty="0">
                <a:solidFill>
                  <a:srgbClr val="273239"/>
                </a:solidFill>
                <a:effectLst/>
                <a:latin typeface="urw-din"/>
              </a:rPr>
              <a:t>A pipeline can be achieved. </a:t>
            </a:r>
          </a:p>
          <a:p>
            <a:pPr marL="0" indent="0">
              <a:buNone/>
            </a:pPr>
            <a:endParaRPr lang="en-IN" sz="2800" dirty="0"/>
          </a:p>
        </p:txBody>
      </p:sp>
      <p:sp>
        <p:nvSpPr>
          <p:cNvPr id="4" name="Date Placeholder 3">
            <a:extLst>
              <a:ext uri="{FF2B5EF4-FFF2-40B4-BE49-F238E27FC236}">
                <a16:creationId xmlns:a16="http://schemas.microsoft.com/office/drawing/2014/main" id="{14751799-7E17-4AEB-D8DA-A844C53BA77C}"/>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CD879034-39B6-B82F-848B-8DE8BAD1BFC5}"/>
              </a:ext>
            </a:extLst>
          </p:cNvPr>
          <p:cNvSpPr>
            <a:spLocks noGrp="1"/>
          </p:cNvSpPr>
          <p:nvPr>
            <p:ph type="sldNum" sz="quarter" idx="12"/>
          </p:nvPr>
        </p:nvSpPr>
        <p:spPr/>
        <p:txBody>
          <a:bodyPr/>
          <a:lstStyle/>
          <a:p>
            <a:pPr>
              <a:defRPr/>
            </a:pPr>
            <a:fld id="{A5D7C281-8EDD-4612-9A1F-5AA39DFF69A1}" type="slidenum">
              <a:rPr lang="en-US" altLang="en-US" smtClean="0"/>
              <a:pPr>
                <a:defRPr/>
              </a:pPr>
              <a:t>42</a:t>
            </a:fld>
            <a:endParaRPr lang="en-US" altLang="en-US"/>
          </a:p>
        </p:txBody>
      </p:sp>
    </p:spTree>
    <p:extLst>
      <p:ext uri="{BB962C8B-B14F-4D97-AF65-F5344CB8AC3E}">
        <p14:creationId xmlns:p14="http://schemas.microsoft.com/office/powerpoint/2010/main" val="224544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27EA-FEAE-6C42-6035-B1732E275F5B}"/>
              </a:ext>
            </a:extLst>
          </p:cNvPr>
          <p:cNvSpPr>
            <a:spLocks noGrp="1"/>
          </p:cNvSpPr>
          <p:nvPr>
            <p:ph type="title"/>
          </p:nvPr>
        </p:nvSpPr>
        <p:spPr>
          <a:xfrm>
            <a:off x="548640" y="44624"/>
            <a:ext cx="9875520" cy="562074"/>
          </a:xfrm>
        </p:spPr>
        <p:txBody>
          <a:bodyPr/>
          <a:lstStyle/>
          <a:p>
            <a:r>
              <a:rPr lang="en-IN" dirty="0"/>
              <a:t>RISC vs CISC</a:t>
            </a:r>
          </a:p>
        </p:txBody>
      </p:sp>
      <p:graphicFrame>
        <p:nvGraphicFramePr>
          <p:cNvPr id="7" name="Content Placeholder 6">
            <a:extLst>
              <a:ext uri="{FF2B5EF4-FFF2-40B4-BE49-F238E27FC236}">
                <a16:creationId xmlns:a16="http://schemas.microsoft.com/office/drawing/2014/main" id="{F9081332-7AF2-5226-35DF-6485C6701B7F}"/>
              </a:ext>
            </a:extLst>
          </p:cNvPr>
          <p:cNvGraphicFramePr>
            <a:graphicFrameLocks noGrp="1"/>
          </p:cNvGraphicFramePr>
          <p:nvPr>
            <p:ph idx="1"/>
            <p:extLst>
              <p:ext uri="{D42A27DB-BD31-4B8C-83A1-F6EECF244321}">
                <p14:modId xmlns:p14="http://schemas.microsoft.com/office/powerpoint/2010/main" val="99304071"/>
              </p:ext>
            </p:extLst>
          </p:nvPr>
        </p:nvGraphicFramePr>
        <p:xfrm>
          <a:off x="229816" y="836711"/>
          <a:ext cx="10657184" cy="4464448"/>
        </p:xfrm>
        <a:graphic>
          <a:graphicData uri="http://schemas.openxmlformats.org/drawingml/2006/table">
            <a:tbl>
              <a:tblPr>
                <a:tableStyleId>{35758FB7-9AC5-4552-8A53-C91805E547FA}</a:tableStyleId>
              </a:tblPr>
              <a:tblGrid>
                <a:gridCol w="5328592">
                  <a:extLst>
                    <a:ext uri="{9D8B030D-6E8A-4147-A177-3AD203B41FA5}">
                      <a16:colId xmlns:a16="http://schemas.microsoft.com/office/drawing/2014/main" val="430780220"/>
                    </a:ext>
                  </a:extLst>
                </a:gridCol>
                <a:gridCol w="5328592">
                  <a:extLst>
                    <a:ext uri="{9D8B030D-6E8A-4147-A177-3AD203B41FA5}">
                      <a16:colId xmlns:a16="http://schemas.microsoft.com/office/drawing/2014/main" val="3765158647"/>
                    </a:ext>
                  </a:extLst>
                </a:gridCol>
              </a:tblGrid>
              <a:tr h="415494">
                <a:tc>
                  <a:txBody>
                    <a:bodyPr/>
                    <a:lstStyle/>
                    <a:p>
                      <a:pPr algn="just" fontAlgn="base"/>
                      <a:r>
                        <a:rPr lang="en-IN" sz="2000" b="0" dirty="0">
                          <a:effectLst/>
                        </a:rPr>
                        <a:t>RISC</a:t>
                      </a:r>
                    </a:p>
                  </a:txBody>
                  <a:tcPr marL="63500" marR="63500" marT="63500" marB="63500" anchor="ctr"/>
                </a:tc>
                <a:tc>
                  <a:txBody>
                    <a:bodyPr/>
                    <a:lstStyle/>
                    <a:p>
                      <a:pPr algn="just" fontAlgn="base"/>
                      <a:r>
                        <a:rPr lang="en-IN" sz="2000" b="0">
                          <a:effectLst/>
                        </a:rPr>
                        <a:t>CISC</a:t>
                      </a:r>
                    </a:p>
                  </a:txBody>
                  <a:tcPr marL="63500" marR="63500" marT="63500" marB="63500" anchor="ctr"/>
                </a:tc>
                <a:extLst>
                  <a:ext uri="{0D108BD9-81ED-4DB2-BD59-A6C34878D82A}">
                    <a16:rowId xmlns:a16="http://schemas.microsoft.com/office/drawing/2014/main" val="2501751914"/>
                  </a:ext>
                </a:extLst>
              </a:tr>
              <a:tr h="464375">
                <a:tc>
                  <a:txBody>
                    <a:bodyPr/>
                    <a:lstStyle/>
                    <a:p>
                      <a:pPr algn="just" fontAlgn="base"/>
                      <a:r>
                        <a:rPr lang="en-IN" sz="2000" b="0" dirty="0">
                          <a:effectLst/>
                        </a:rPr>
                        <a:t>Focus on software</a:t>
                      </a:r>
                    </a:p>
                  </a:txBody>
                  <a:tcPr marL="63500" marR="63500" marT="88900" marB="88900" anchor="ctr"/>
                </a:tc>
                <a:tc>
                  <a:txBody>
                    <a:bodyPr/>
                    <a:lstStyle/>
                    <a:p>
                      <a:pPr algn="just" fontAlgn="base"/>
                      <a:r>
                        <a:rPr lang="en-IN" sz="2000" b="0">
                          <a:effectLst/>
                        </a:rPr>
                        <a:t>Focus on hardware</a:t>
                      </a:r>
                    </a:p>
                  </a:txBody>
                  <a:tcPr marL="63500" marR="63500" marT="88900" marB="88900" anchor="ctr"/>
                </a:tc>
                <a:extLst>
                  <a:ext uri="{0D108BD9-81ED-4DB2-BD59-A6C34878D82A}">
                    <a16:rowId xmlns:a16="http://schemas.microsoft.com/office/drawing/2014/main" val="2737579354"/>
                  </a:ext>
                </a:extLst>
              </a:tr>
              <a:tr h="757665">
                <a:tc>
                  <a:txBody>
                    <a:bodyPr/>
                    <a:lstStyle/>
                    <a:p>
                      <a:pPr algn="just" fontAlgn="base"/>
                      <a:r>
                        <a:rPr lang="en-US" sz="2000" b="0" dirty="0">
                          <a:effectLst/>
                        </a:rPr>
                        <a:t>Uses only Hardwired control unit</a:t>
                      </a:r>
                    </a:p>
                  </a:txBody>
                  <a:tcPr marL="63500" marR="63500" marT="88900" marB="88900" anchor="ctr"/>
                </a:tc>
                <a:tc>
                  <a:txBody>
                    <a:bodyPr/>
                    <a:lstStyle/>
                    <a:p>
                      <a:pPr algn="just" fontAlgn="base"/>
                      <a:r>
                        <a:rPr lang="en-US" sz="2000" b="0">
                          <a:effectLst/>
                        </a:rPr>
                        <a:t>Uses both hardwired and microprogrammed control unit</a:t>
                      </a:r>
                    </a:p>
                  </a:txBody>
                  <a:tcPr marL="63500" marR="63500" marT="88900" marB="88900" anchor="ctr"/>
                </a:tc>
                <a:extLst>
                  <a:ext uri="{0D108BD9-81ED-4DB2-BD59-A6C34878D82A}">
                    <a16:rowId xmlns:a16="http://schemas.microsoft.com/office/drawing/2014/main" val="3232810690"/>
                  </a:ext>
                </a:extLst>
              </a:tr>
              <a:tr h="464375">
                <a:tc>
                  <a:txBody>
                    <a:bodyPr/>
                    <a:lstStyle/>
                    <a:p>
                      <a:pPr algn="just" fontAlgn="base"/>
                      <a:r>
                        <a:rPr lang="en-IN" sz="2000" b="0">
                          <a:effectLst/>
                        </a:rPr>
                        <a:t>Fixed sized instructions</a:t>
                      </a:r>
                    </a:p>
                  </a:txBody>
                  <a:tcPr marL="63500" marR="63500" marT="88900" marB="88900" anchor="ctr"/>
                </a:tc>
                <a:tc>
                  <a:txBody>
                    <a:bodyPr/>
                    <a:lstStyle/>
                    <a:p>
                      <a:pPr algn="just" fontAlgn="base"/>
                      <a:r>
                        <a:rPr lang="en-IN" sz="2000" b="0" dirty="0">
                          <a:effectLst/>
                        </a:rPr>
                        <a:t>Variable sized instructions</a:t>
                      </a:r>
                    </a:p>
                  </a:txBody>
                  <a:tcPr marL="63500" marR="63500" marT="88900" marB="88900" anchor="ctr"/>
                </a:tc>
                <a:extLst>
                  <a:ext uri="{0D108BD9-81ED-4DB2-BD59-A6C34878D82A}">
                    <a16:rowId xmlns:a16="http://schemas.microsoft.com/office/drawing/2014/main" val="658734198"/>
                  </a:ext>
                </a:extLst>
              </a:tr>
              <a:tr h="464375">
                <a:tc>
                  <a:txBody>
                    <a:bodyPr/>
                    <a:lstStyle/>
                    <a:p>
                      <a:pPr algn="just" fontAlgn="base"/>
                      <a:r>
                        <a:rPr lang="en-US" sz="2000" b="0" dirty="0">
                          <a:effectLst/>
                        </a:rPr>
                        <a:t>Requires more number of registers</a:t>
                      </a:r>
                    </a:p>
                  </a:txBody>
                  <a:tcPr marL="63500" marR="63500" marT="88900" marB="88900" anchor="ctr"/>
                </a:tc>
                <a:tc>
                  <a:txBody>
                    <a:bodyPr/>
                    <a:lstStyle/>
                    <a:p>
                      <a:pPr algn="just" fontAlgn="base"/>
                      <a:r>
                        <a:rPr lang="en-US" sz="2000" b="0" dirty="0">
                          <a:effectLst/>
                        </a:rPr>
                        <a:t>Requires less number of registers</a:t>
                      </a:r>
                    </a:p>
                  </a:txBody>
                  <a:tcPr marL="63500" marR="63500" marT="88900" marB="88900" anchor="ctr"/>
                </a:tc>
                <a:extLst>
                  <a:ext uri="{0D108BD9-81ED-4DB2-BD59-A6C34878D82A}">
                    <a16:rowId xmlns:a16="http://schemas.microsoft.com/office/drawing/2014/main" val="3513168560"/>
                  </a:ext>
                </a:extLst>
              </a:tr>
              <a:tr h="464375">
                <a:tc>
                  <a:txBody>
                    <a:bodyPr/>
                    <a:lstStyle/>
                    <a:p>
                      <a:pPr algn="just" fontAlgn="base"/>
                      <a:r>
                        <a:rPr lang="en-IN" sz="2000" b="0">
                          <a:effectLst/>
                        </a:rPr>
                        <a:t>Code size is large</a:t>
                      </a:r>
                    </a:p>
                  </a:txBody>
                  <a:tcPr marL="63500" marR="63500" marT="88900" marB="88900" anchor="ctr"/>
                </a:tc>
                <a:tc>
                  <a:txBody>
                    <a:bodyPr/>
                    <a:lstStyle/>
                    <a:p>
                      <a:pPr algn="just" fontAlgn="base"/>
                      <a:r>
                        <a:rPr lang="en-IN" sz="2000" b="0" dirty="0">
                          <a:effectLst/>
                        </a:rPr>
                        <a:t>Code size is small</a:t>
                      </a:r>
                    </a:p>
                  </a:txBody>
                  <a:tcPr marL="63500" marR="63500" marT="88900" marB="88900" anchor="ctr"/>
                </a:tc>
                <a:extLst>
                  <a:ext uri="{0D108BD9-81ED-4DB2-BD59-A6C34878D82A}">
                    <a16:rowId xmlns:a16="http://schemas.microsoft.com/office/drawing/2014/main" val="3798283478"/>
                  </a:ext>
                </a:extLst>
              </a:tr>
              <a:tr h="628065">
                <a:tc>
                  <a:txBody>
                    <a:bodyPr/>
                    <a:lstStyle/>
                    <a:p>
                      <a:pPr algn="just" fontAlgn="base"/>
                      <a:r>
                        <a:rPr lang="en-US" sz="2000" b="0">
                          <a:effectLst/>
                        </a:rPr>
                        <a:t>An instruction executed in a single clock cycle</a:t>
                      </a:r>
                    </a:p>
                  </a:txBody>
                  <a:tcPr marL="63500" marR="63500" marT="88900" marB="88900" anchor="ctr"/>
                </a:tc>
                <a:tc>
                  <a:txBody>
                    <a:bodyPr/>
                    <a:lstStyle/>
                    <a:p>
                      <a:pPr algn="just" fontAlgn="base"/>
                      <a:r>
                        <a:rPr lang="en-US" sz="2000" b="0" dirty="0">
                          <a:effectLst/>
                        </a:rPr>
                        <a:t>Instruction takes more than one clock cycle</a:t>
                      </a:r>
                    </a:p>
                  </a:txBody>
                  <a:tcPr marL="63500" marR="63500" marT="88900" marB="88900" anchor="ctr"/>
                </a:tc>
                <a:extLst>
                  <a:ext uri="{0D108BD9-81ED-4DB2-BD59-A6C34878D82A}">
                    <a16:rowId xmlns:a16="http://schemas.microsoft.com/office/drawing/2014/main" val="2279601645"/>
                  </a:ext>
                </a:extLst>
              </a:tr>
              <a:tr h="686783">
                <a:tc>
                  <a:txBody>
                    <a:bodyPr/>
                    <a:lstStyle/>
                    <a:p>
                      <a:pPr algn="just" fontAlgn="base"/>
                      <a:r>
                        <a:rPr lang="en-US" sz="2000" b="0">
                          <a:effectLst/>
                        </a:rPr>
                        <a:t>An instruction fit in one word</a:t>
                      </a:r>
                    </a:p>
                  </a:txBody>
                  <a:tcPr marL="63500" marR="63500" marT="88900" marB="88900" anchor="ctr"/>
                </a:tc>
                <a:tc>
                  <a:txBody>
                    <a:bodyPr/>
                    <a:lstStyle/>
                    <a:p>
                      <a:pPr algn="just" fontAlgn="base"/>
                      <a:r>
                        <a:rPr lang="en-US" sz="2000" b="0" dirty="0">
                          <a:effectLst/>
                        </a:rPr>
                        <a:t>Instructions are larger than the size of one word</a:t>
                      </a:r>
                    </a:p>
                  </a:txBody>
                  <a:tcPr marL="63500" marR="63500" marT="88900" marB="88900" anchor="ctr"/>
                </a:tc>
                <a:extLst>
                  <a:ext uri="{0D108BD9-81ED-4DB2-BD59-A6C34878D82A}">
                    <a16:rowId xmlns:a16="http://schemas.microsoft.com/office/drawing/2014/main" val="1869837229"/>
                  </a:ext>
                </a:extLst>
              </a:tr>
            </a:tbl>
          </a:graphicData>
        </a:graphic>
      </p:graphicFrame>
      <p:sp>
        <p:nvSpPr>
          <p:cNvPr id="4" name="Date Placeholder 3">
            <a:extLst>
              <a:ext uri="{FF2B5EF4-FFF2-40B4-BE49-F238E27FC236}">
                <a16:creationId xmlns:a16="http://schemas.microsoft.com/office/drawing/2014/main" id="{220C6578-9412-2C15-FCB0-B21A9F386C29}"/>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3D65AE49-CA22-49D8-C674-208A2F4BDDE4}"/>
              </a:ext>
            </a:extLst>
          </p:cNvPr>
          <p:cNvSpPr>
            <a:spLocks noGrp="1"/>
          </p:cNvSpPr>
          <p:nvPr>
            <p:ph type="sldNum" sz="quarter" idx="12"/>
          </p:nvPr>
        </p:nvSpPr>
        <p:spPr/>
        <p:txBody>
          <a:bodyPr/>
          <a:lstStyle/>
          <a:p>
            <a:pPr>
              <a:defRPr/>
            </a:pPr>
            <a:fld id="{A5D7C281-8EDD-4612-9A1F-5AA39DFF69A1}" type="slidenum">
              <a:rPr lang="en-US" altLang="en-US" smtClean="0"/>
              <a:pPr>
                <a:defRPr/>
              </a:pPr>
              <a:t>43</a:t>
            </a:fld>
            <a:endParaRPr lang="en-US" altLang="en-US"/>
          </a:p>
        </p:txBody>
      </p:sp>
    </p:spTree>
    <p:extLst>
      <p:ext uri="{BB962C8B-B14F-4D97-AF65-F5344CB8AC3E}">
        <p14:creationId xmlns:p14="http://schemas.microsoft.com/office/powerpoint/2010/main" val="109690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128E-D2C4-774D-43B5-DCEB8F7CDF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0532EA-8FCF-B117-1570-CB560F3E8E02}"/>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7191A313-C7B3-465F-714C-82ACAC4ABFAB}"/>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72F8FB6D-E025-1D9B-2BFB-E34CC857E926}"/>
              </a:ext>
            </a:extLst>
          </p:cNvPr>
          <p:cNvSpPr>
            <a:spLocks noGrp="1"/>
          </p:cNvSpPr>
          <p:nvPr>
            <p:ph type="sldNum" sz="quarter" idx="12"/>
          </p:nvPr>
        </p:nvSpPr>
        <p:spPr/>
        <p:txBody>
          <a:bodyPr/>
          <a:lstStyle/>
          <a:p>
            <a:pPr>
              <a:defRPr/>
            </a:pPr>
            <a:fld id="{A5D7C281-8EDD-4612-9A1F-5AA39DFF69A1}" type="slidenum">
              <a:rPr lang="en-US" altLang="en-US" smtClean="0"/>
              <a:pPr>
                <a:defRPr/>
              </a:pPr>
              <a:t>44</a:t>
            </a:fld>
            <a:endParaRPr lang="en-US" altLang="en-US"/>
          </a:p>
        </p:txBody>
      </p:sp>
      <p:pic>
        <p:nvPicPr>
          <p:cNvPr id="2050" name="Picture 2" descr="Difference Between Von Neumann Architecture and Harvard Architecture">
            <a:extLst>
              <a:ext uri="{FF2B5EF4-FFF2-40B4-BE49-F238E27FC236}">
                <a16:creationId xmlns:a16="http://schemas.microsoft.com/office/drawing/2014/main" id="{026F728D-F40A-30FD-636C-7DCC0E6E2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08" y="136518"/>
            <a:ext cx="10729192" cy="644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170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5AF6-8054-C84C-2067-58EA39BB0F00}"/>
              </a:ext>
            </a:extLst>
          </p:cNvPr>
          <p:cNvSpPr>
            <a:spLocks noGrp="1"/>
          </p:cNvSpPr>
          <p:nvPr>
            <p:ph type="title"/>
          </p:nvPr>
        </p:nvSpPr>
        <p:spPr/>
        <p:txBody>
          <a:bodyPr/>
          <a:lstStyle/>
          <a:p>
            <a:r>
              <a:rPr lang="en-IN" sz="3000" b="1" u="none" strike="noStrike" dirty="0">
                <a:effectLst/>
              </a:rPr>
              <a:t>VON NEUMANN ARCHITECTURE</a:t>
            </a:r>
            <a:br>
              <a:rPr lang="en-IN" sz="3000" b="0" i="0" u="none" strike="noStrike" dirty="0">
                <a:effectLst/>
                <a:latin typeface="Times New Roman" panose="02020603050405020304" pitchFamily="18" charset="0"/>
                <a:cs typeface="Times New Roman" panose="02020603050405020304" pitchFamily="18" charset="0"/>
              </a:rPr>
            </a:br>
            <a:r>
              <a:rPr lang="en-IN" sz="3000" b="0" i="0" u="none" strike="noStrike" dirty="0">
                <a:effectLst/>
                <a:latin typeface="Times New Roman" panose="02020603050405020304" pitchFamily="18" charset="0"/>
                <a:cs typeface="Times New Roman" panose="02020603050405020304" pitchFamily="18" charset="0"/>
              </a:rPr>
              <a:t>vs </a:t>
            </a:r>
            <a:r>
              <a:rPr lang="en-IN" sz="3000" b="1" u="none" strike="noStrike" dirty="0">
                <a:effectLst/>
              </a:rPr>
              <a:t>HARVARD ARCHITECTURE</a:t>
            </a:r>
            <a:br>
              <a:rPr lang="en-IN" sz="3000" b="0" i="0" u="none" strike="noStrike" dirty="0">
                <a:effectLst/>
                <a:latin typeface="Times New Roman" panose="02020603050405020304" pitchFamily="18" charset="0"/>
                <a:cs typeface="Times New Roman" panose="02020603050405020304" pitchFamily="18" charset="0"/>
              </a:rPr>
            </a:br>
            <a:endParaRPr lang="en-IN" sz="3000" dirty="0"/>
          </a:p>
        </p:txBody>
      </p:sp>
      <p:graphicFrame>
        <p:nvGraphicFramePr>
          <p:cNvPr id="7" name="Content Placeholder 6">
            <a:extLst>
              <a:ext uri="{FF2B5EF4-FFF2-40B4-BE49-F238E27FC236}">
                <a16:creationId xmlns:a16="http://schemas.microsoft.com/office/drawing/2014/main" id="{9BAAD93C-A9C7-099D-A235-418674BB9725}"/>
              </a:ext>
            </a:extLst>
          </p:cNvPr>
          <p:cNvGraphicFramePr>
            <a:graphicFrameLocks noGrp="1"/>
          </p:cNvGraphicFramePr>
          <p:nvPr>
            <p:ph idx="1"/>
            <p:extLst>
              <p:ext uri="{D42A27DB-BD31-4B8C-83A1-F6EECF244321}">
                <p14:modId xmlns:p14="http://schemas.microsoft.com/office/powerpoint/2010/main" val="4133315791"/>
              </p:ext>
            </p:extLst>
          </p:nvPr>
        </p:nvGraphicFramePr>
        <p:xfrm>
          <a:off x="229816" y="1484785"/>
          <a:ext cx="10513168" cy="4723647"/>
        </p:xfrm>
        <a:graphic>
          <a:graphicData uri="http://schemas.openxmlformats.org/drawingml/2006/table">
            <a:tbl>
              <a:tblPr>
                <a:tableStyleId>{35758FB7-9AC5-4552-8A53-C91805E547FA}</a:tableStyleId>
              </a:tblPr>
              <a:tblGrid>
                <a:gridCol w="5256584">
                  <a:extLst>
                    <a:ext uri="{9D8B030D-6E8A-4147-A177-3AD203B41FA5}">
                      <a16:colId xmlns:a16="http://schemas.microsoft.com/office/drawing/2014/main" val="2857650393"/>
                    </a:ext>
                  </a:extLst>
                </a:gridCol>
                <a:gridCol w="5256584">
                  <a:extLst>
                    <a:ext uri="{9D8B030D-6E8A-4147-A177-3AD203B41FA5}">
                      <a16:colId xmlns:a16="http://schemas.microsoft.com/office/drawing/2014/main" val="3264509193"/>
                    </a:ext>
                  </a:extLst>
                </a:gridCol>
              </a:tblGrid>
              <a:tr h="341767">
                <a:tc>
                  <a:txBody>
                    <a:bodyPr/>
                    <a:lstStyle/>
                    <a:p>
                      <a:pPr algn="ctr" fontAlgn="t"/>
                      <a:r>
                        <a:rPr lang="en-IN" sz="1800" b="1" u="none" strike="noStrike" dirty="0">
                          <a:effectLst/>
                        </a:rPr>
                        <a:t>VON NEUMANN ARCHITECTURE</a:t>
                      </a:r>
                      <a:endParaRPr lang="en-IN" sz="1800" b="0" i="0" u="none" strike="noStrike" dirty="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u="none" strike="noStrike" dirty="0">
                          <a:effectLst/>
                        </a:rPr>
                        <a:t>HARVARD ARCHITECTURE</a:t>
                      </a:r>
                      <a:endParaRPr lang="en-IN" sz="1800" b="0" i="0" u="none" strike="noStrike" dirty="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391323"/>
                  </a:ext>
                </a:extLst>
              </a:tr>
              <a:tr h="918499">
                <a:tc>
                  <a:txBody>
                    <a:bodyPr/>
                    <a:lstStyle/>
                    <a:p>
                      <a:pPr fontAlgn="t"/>
                      <a:r>
                        <a:rPr lang="en-US" sz="1800" dirty="0">
                          <a:effectLst/>
                        </a:rPr>
                        <a:t>Von-Neumann architecture is an ancient computer architecture based on the stored-program computer concept.</a:t>
                      </a:r>
                      <a:endParaRPr lang="en-US" sz="1800" dirty="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dirty="0">
                          <a:effectLst/>
                        </a:rPr>
                        <a:t>Harvard architecture is a modern computer architecture based on the “Harvard Mark I” relay-based model.</a:t>
                      </a:r>
                      <a:endParaRPr lang="en-US" sz="1800" dirty="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0418779"/>
                  </a:ext>
                </a:extLst>
              </a:tr>
              <a:tr h="630132">
                <a:tc>
                  <a:txBody>
                    <a:bodyPr/>
                    <a:lstStyle/>
                    <a:p>
                      <a:pPr fontAlgn="t"/>
                      <a:r>
                        <a:rPr lang="en-US" sz="1800" dirty="0">
                          <a:effectLst/>
                        </a:rPr>
                        <a:t>The same physical memory address is used for instructions and data.</a:t>
                      </a:r>
                      <a:endParaRPr lang="en-US" sz="1800" dirty="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a:effectLst/>
                        </a:rPr>
                        <a:t>A separate physical memory address is used for instructions and data.</a:t>
                      </a:r>
                      <a:endParaRPr lang="en-US" sz="180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499358"/>
                  </a:ext>
                </a:extLst>
              </a:tr>
              <a:tr h="485950">
                <a:tc>
                  <a:txBody>
                    <a:bodyPr/>
                    <a:lstStyle/>
                    <a:p>
                      <a:pPr fontAlgn="t"/>
                      <a:r>
                        <a:rPr lang="en-US" sz="1800">
                          <a:effectLst/>
                        </a:rPr>
                        <a:t>A common bus is used for data and instruction transfer.</a:t>
                      </a:r>
                      <a:endParaRPr lang="en-US" sz="180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a:effectLst/>
                        </a:rPr>
                        <a:t>Separate buses are used for transferring data and instruction.</a:t>
                      </a:r>
                      <a:endParaRPr lang="en-US" sz="180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486557"/>
                  </a:ext>
                </a:extLst>
              </a:tr>
              <a:tr h="774316">
                <a:tc>
                  <a:txBody>
                    <a:bodyPr/>
                    <a:lstStyle/>
                    <a:p>
                      <a:pPr fontAlgn="t"/>
                      <a:r>
                        <a:rPr lang="en-US" sz="1800">
                          <a:effectLst/>
                        </a:rPr>
                        <a:t>The processing unit would require two clock cycles to complete an instruction.</a:t>
                      </a:r>
                      <a:endParaRPr lang="en-US" sz="180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a:effectLst/>
                        </a:rPr>
                        <a:t>The processing unit can complete instruction in one cycle if appropriate pipelining plans have been set.</a:t>
                      </a:r>
                      <a:endParaRPr lang="en-US" sz="180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997979"/>
                  </a:ext>
                </a:extLst>
              </a:tr>
              <a:tr h="341767">
                <a:tc>
                  <a:txBody>
                    <a:bodyPr/>
                    <a:lstStyle/>
                    <a:p>
                      <a:pPr fontAlgn="t"/>
                      <a:r>
                        <a:rPr lang="en-US" sz="1800">
                          <a:effectLst/>
                        </a:rPr>
                        <a:t>It is cheaper in cost.</a:t>
                      </a:r>
                      <a:endParaRPr lang="en-US" sz="180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a:effectLst/>
                        </a:rPr>
                        <a:t>It is costly than Von-Neumann architecture.</a:t>
                      </a:r>
                      <a:endParaRPr lang="en-US" sz="180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3165084"/>
                  </a:ext>
                </a:extLst>
              </a:tr>
              <a:tr h="630132">
                <a:tc>
                  <a:txBody>
                    <a:bodyPr/>
                    <a:lstStyle/>
                    <a:p>
                      <a:pPr fontAlgn="t"/>
                      <a:r>
                        <a:rPr lang="en-US" sz="1800">
                          <a:effectLst/>
                        </a:rPr>
                        <a:t>CPU cannot access instructions and read/write at the same time.</a:t>
                      </a:r>
                      <a:endParaRPr lang="en-US" sz="180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a:effectLst/>
                        </a:rPr>
                        <a:t>CPU can access instructions and read/write at the same time.</a:t>
                      </a:r>
                      <a:endParaRPr lang="en-US" sz="180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8966161"/>
                  </a:ext>
                </a:extLst>
              </a:tr>
              <a:tr h="485950">
                <a:tc>
                  <a:txBody>
                    <a:bodyPr/>
                    <a:lstStyle/>
                    <a:p>
                      <a:pPr fontAlgn="t"/>
                      <a:r>
                        <a:rPr lang="en-US" sz="1800">
                          <a:effectLst/>
                        </a:rPr>
                        <a:t>It is used in personal computers and small computers.</a:t>
                      </a:r>
                      <a:endParaRPr lang="en-US" sz="180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dirty="0">
                          <a:effectLst/>
                        </a:rPr>
                        <a:t>It is used in microcontrollers and signal processing.</a:t>
                      </a:r>
                      <a:endParaRPr lang="en-US" sz="1800" dirty="0">
                        <a:effectLst/>
                        <a:latin typeface="Times New Roman" panose="02020603050405020304" pitchFamily="18" charset="0"/>
                        <a:cs typeface="Times New Roman" panose="02020603050405020304" pitchFamily="18" charset="0"/>
                      </a:endParaRPr>
                    </a:p>
                  </a:txBody>
                  <a:tcPr marL="26222" marR="26222" marT="26222" marB="26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239779"/>
                  </a:ext>
                </a:extLst>
              </a:tr>
            </a:tbl>
          </a:graphicData>
        </a:graphic>
      </p:graphicFrame>
      <p:sp>
        <p:nvSpPr>
          <p:cNvPr id="4" name="Date Placeholder 3">
            <a:extLst>
              <a:ext uri="{FF2B5EF4-FFF2-40B4-BE49-F238E27FC236}">
                <a16:creationId xmlns:a16="http://schemas.microsoft.com/office/drawing/2014/main" id="{CD02AEC6-99B4-6B4E-428E-95B97B93FE93}"/>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504E6C06-08F9-D70C-9AD0-802A68A0BAED}"/>
              </a:ext>
            </a:extLst>
          </p:cNvPr>
          <p:cNvSpPr>
            <a:spLocks noGrp="1"/>
          </p:cNvSpPr>
          <p:nvPr>
            <p:ph type="sldNum" sz="quarter" idx="12"/>
          </p:nvPr>
        </p:nvSpPr>
        <p:spPr/>
        <p:txBody>
          <a:bodyPr/>
          <a:lstStyle/>
          <a:p>
            <a:pPr>
              <a:defRPr/>
            </a:pPr>
            <a:fld id="{A5D7C281-8EDD-4612-9A1F-5AA39DFF69A1}" type="slidenum">
              <a:rPr lang="en-US" altLang="en-US" smtClean="0"/>
              <a:pPr>
                <a:defRPr/>
              </a:pPr>
              <a:t>45</a:t>
            </a:fld>
            <a:endParaRPr lang="en-US" altLang="en-US"/>
          </a:p>
        </p:txBody>
      </p:sp>
    </p:spTree>
    <p:extLst>
      <p:ext uri="{BB962C8B-B14F-4D97-AF65-F5344CB8AC3E}">
        <p14:creationId xmlns:p14="http://schemas.microsoft.com/office/powerpoint/2010/main" val="1368245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DDCD-1FF7-F9EE-E8DD-F9DD3BFD5D2C}"/>
              </a:ext>
            </a:extLst>
          </p:cNvPr>
          <p:cNvSpPr>
            <a:spLocks noGrp="1"/>
          </p:cNvSpPr>
          <p:nvPr>
            <p:ph type="title"/>
          </p:nvPr>
        </p:nvSpPr>
        <p:spPr/>
        <p:txBody>
          <a:bodyPr/>
          <a:lstStyle/>
          <a:p>
            <a:r>
              <a:rPr lang="en-US" b="1" dirty="0"/>
              <a:t>Sample Questions</a:t>
            </a:r>
            <a:endParaRPr lang="en-IN" b="1" dirty="0"/>
          </a:p>
        </p:txBody>
      </p:sp>
      <p:sp>
        <p:nvSpPr>
          <p:cNvPr id="3" name="Content Placeholder 2">
            <a:extLst>
              <a:ext uri="{FF2B5EF4-FFF2-40B4-BE49-F238E27FC236}">
                <a16:creationId xmlns:a16="http://schemas.microsoft.com/office/drawing/2014/main" id="{62EB3FF3-7550-9316-E9D5-9772A9378A30}"/>
              </a:ext>
            </a:extLst>
          </p:cNvPr>
          <p:cNvSpPr>
            <a:spLocks noGrp="1"/>
          </p:cNvSpPr>
          <p:nvPr>
            <p:ph idx="1"/>
          </p:nvPr>
        </p:nvSpPr>
        <p:spPr/>
        <p:txBody>
          <a:bodyPr/>
          <a:lstStyle/>
          <a:p>
            <a:r>
              <a:rPr lang="en-US" sz="3000" b="1" i="0" dirty="0">
                <a:effectLst/>
                <a:latin typeface="Times New Roman" panose="02020603050405020304" pitchFamily="18" charset="0"/>
                <a:cs typeface="Times New Roman" panose="02020603050405020304" pitchFamily="18" charset="0"/>
              </a:rPr>
              <a:t>What is Embedded C Programming? How is Embedded C different from C language?</a:t>
            </a:r>
          </a:p>
          <a:p>
            <a:r>
              <a:rPr lang="en-IN" sz="3000" b="1" i="0" dirty="0">
                <a:effectLst/>
                <a:latin typeface="Times New Roman" panose="02020603050405020304" pitchFamily="18" charset="0"/>
                <a:cs typeface="Times New Roman" panose="02020603050405020304" pitchFamily="18" charset="0"/>
              </a:rPr>
              <a:t> What is ISR?</a:t>
            </a:r>
          </a:p>
          <a:p>
            <a:r>
              <a:rPr lang="en-US" sz="3000" b="1" i="0" dirty="0">
                <a:effectLst/>
                <a:latin typeface="Times New Roman" panose="02020603050405020304" pitchFamily="18" charset="0"/>
                <a:cs typeface="Times New Roman" panose="02020603050405020304" pitchFamily="18" charset="0"/>
              </a:rPr>
              <a:t>Explain what is embedded system in a computer system?</a:t>
            </a:r>
          </a:p>
          <a:p>
            <a:r>
              <a:rPr lang="en-US" sz="3000" b="1" i="0" u="none" strike="noStrike" dirty="0">
                <a:effectLst/>
                <a:latin typeface="Times New Roman" panose="02020603050405020304" pitchFamily="18" charset="0"/>
                <a:cs typeface="Times New Roman" panose="02020603050405020304" pitchFamily="18" charset="0"/>
              </a:rPr>
              <a:t>Difference between RISC and CISC processor?</a:t>
            </a:r>
          </a:p>
          <a:p>
            <a:r>
              <a:rPr lang="en-US" sz="3000" b="1" i="0" u="none" strike="noStrike" dirty="0">
                <a:effectLst/>
                <a:latin typeface="Times New Roman" panose="02020603050405020304" pitchFamily="18" charset="0"/>
                <a:cs typeface="Times New Roman" panose="02020603050405020304" pitchFamily="18" charset="0"/>
              </a:rPr>
              <a:t>What are the components of an embedded system?</a:t>
            </a:r>
          </a:p>
          <a:p>
            <a:endParaRPr lang="en-IN" sz="3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A6DB693-FB27-2A1A-AF77-16206A210C9F}"/>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008C18F9-FCA6-50CC-7633-0D5BC35B51DA}"/>
              </a:ext>
            </a:extLst>
          </p:cNvPr>
          <p:cNvSpPr>
            <a:spLocks noGrp="1"/>
          </p:cNvSpPr>
          <p:nvPr>
            <p:ph type="sldNum" sz="quarter" idx="12"/>
          </p:nvPr>
        </p:nvSpPr>
        <p:spPr/>
        <p:txBody>
          <a:bodyPr/>
          <a:lstStyle/>
          <a:p>
            <a:pPr>
              <a:defRPr/>
            </a:pPr>
            <a:fld id="{A5D7C281-8EDD-4612-9A1F-5AA39DFF69A1}" type="slidenum">
              <a:rPr lang="en-US" altLang="en-US" smtClean="0"/>
              <a:pPr>
                <a:defRPr/>
              </a:pPr>
              <a:t>46</a:t>
            </a:fld>
            <a:endParaRPr lang="en-US" altLang="en-US"/>
          </a:p>
        </p:txBody>
      </p:sp>
    </p:spTree>
    <p:extLst>
      <p:ext uri="{BB962C8B-B14F-4D97-AF65-F5344CB8AC3E}">
        <p14:creationId xmlns:p14="http://schemas.microsoft.com/office/powerpoint/2010/main" val="963328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B60F-2434-75AF-D095-BCB0D51A1C33}"/>
              </a:ext>
            </a:extLst>
          </p:cNvPr>
          <p:cNvSpPr>
            <a:spLocks noGrp="1"/>
          </p:cNvSpPr>
          <p:nvPr>
            <p:ph type="title"/>
          </p:nvPr>
        </p:nvSpPr>
        <p:spPr/>
        <p:txBody>
          <a:bodyPr/>
          <a:lstStyle/>
          <a:p>
            <a:r>
              <a:rPr lang="en-US" b="1" dirty="0"/>
              <a:t>Sample Questions</a:t>
            </a:r>
            <a:endParaRPr lang="en-IN" dirty="0"/>
          </a:p>
        </p:txBody>
      </p:sp>
      <p:sp>
        <p:nvSpPr>
          <p:cNvPr id="3" name="Content Placeholder 2">
            <a:extLst>
              <a:ext uri="{FF2B5EF4-FFF2-40B4-BE49-F238E27FC236}">
                <a16:creationId xmlns:a16="http://schemas.microsoft.com/office/drawing/2014/main" id="{0BB82A2D-F563-38F5-2246-94E563A48DFA}"/>
              </a:ext>
            </a:extLst>
          </p:cNvPr>
          <p:cNvSpPr>
            <a:spLocks noGrp="1"/>
          </p:cNvSpPr>
          <p:nvPr>
            <p:ph idx="1"/>
          </p:nvPr>
        </p:nvSpPr>
        <p:spPr>
          <a:xfrm>
            <a:off x="553352" y="1417638"/>
            <a:ext cx="9875520" cy="4525963"/>
          </a:xfrm>
        </p:spPr>
        <p:txBody>
          <a:bodyPr/>
          <a:lstStyle/>
          <a:p>
            <a:pPr marL="0" indent="0">
              <a:buNone/>
            </a:pPr>
            <a:r>
              <a:rPr lang="en-US" sz="2800" b="1" i="0" u="none" strike="noStrike" dirty="0">
                <a:effectLst/>
                <a:latin typeface="Times New Roman" panose="02020603050405020304" pitchFamily="18" charset="0"/>
                <a:cs typeface="Times New Roman" panose="02020603050405020304" pitchFamily="18" charset="0"/>
              </a:rPr>
              <a:t>What is the difference between Von-Neuman and Harvard Architecture?</a:t>
            </a:r>
          </a:p>
          <a:p>
            <a:pPr marL="0" indent="0">
              <a:buNone/>
            </a:pPr>
            <a:r>
              <a:rPr lang="en-US" sz="2800" b="1" i="0" u="none" strike="noStrike" dirty="0">
                <a:effectLst/>
                <a:latin typeface="Times New Roman" panose="02020603050405020304" pitchFamily="18" charset="0"/>
                <a:cs typeface="Times New Roman" panose="02020603050405020304" pitchFamily="18" charset="0"/>
              </a:rPr>
              <a:t>What’s the difference between a microcontroller and a microprocessor?</a:t>
            </a:r>
          </a:p>
          <a:p>
            <a:pPr marL="0" indent="0">
              <a:buNone/>
            </a:pPr>
            <a:r>
              <a:rPr lang="en-IN" sz="2800" b="1" i="0" u="none" strike="noStrike" dirty="0">
                <a:effectLst/>
                <a:latin typeface="Times New Roman" panose="02020603050405020304" pitchFamily="18" charset="0"/>
                <a:cs typeface="Times New Roman" panose="02020603050405020304" pitchFamily="18" charset="0"/>
              </a:rPr>
              <a:t>What is the boot-loader?</a:t>
            </a:r>
          </a:p>
          <a:p>
            <a:pPr marL="0" indent="0">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Differentiate General Systems and Embedded Systems with suitable example.</a:t>
            </a:r>
          </a:p>
          <a:p>
            <a:pPr marL="0" indent="0">
              <a:buNone/>
            </a:pPr>
            <a:endParaRPr lang="en-US" sz="2800" b="1" i="0" u="none" strike="noStrike" dirty="0">
              <a:effectLst/>
              <a:latin typeface="Times New Roman" panose="02020603050405020304" pitchFamily="18" charset="0"/>
              <a:cs typeface="Times New Roman" panose="02020603050405020304" pitchFamily="18" charset="0"/>
            </a:endParaRPr>
          </a:p>
          <a:p>
            <a:pPr marL="0" indent="0">
              <a:buNone/>
            </a:pPr>
            <a:endParaRPr lang="en-US" sz="2800" b="1" i="0" u="none" strike="noStrike" dirty="0">
              <a:effectLst/>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BFF812A-E4C0-9F8C-EE62-B23E60552C57}"/>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9039E3F7-3C6C-75B3-4F27-B16AB7D81199}"/>
              </a:ext>
            </a:extLst>
          </p:cNvPr>
          <p:cNvSpPr>
            <a:spLocks noGrp="1"/>
          </p:cNvSpPr>
          <p:nvPr>
            <p:ph type="sldNum" sz="quarter" idx="12"/>
          </p:nvPr>
        </p:nvSpPr>
        <p:spPr/>
        <p:txBody>
          <a:bodyPr/>
          <a:lstStyle/>
          <a:p>
            <a:pPr>
              <a:defRPr/>
            </a:pPr>
            <a:fld id="{A5D7C281-8EDD-4612-9A1F-5AA39DFF69A1}" type="slidenum">
              <a:rPr lang="en-US" altLang="en-US" smtClean="0"/>
              <a:pPr>
                <a:defRPr/>
              </a:pPr>
              <a:t>47</a:t>
            </a:fld>
            <a:endParaRPr lang="en-US" altLang="en-US"/>
          </a:p>
        </p:txBody>
      </p:sp>
    </p:spTree>
    <p:extLst>
      <p:ext uri="{BB962C8B-B14F-4D97-AF65-F5344CB8AC3E}">
        <p14:creationId xmlns:p14="http://schemas.microsoft.com/office/powerpoint/2010/main" val="3615795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22E6-FF8A-2893-2F79-9C2A145B4EE0}"/>
              </a:ext>
            </a:extLst>
          </p:cNvPr>
          <p:cNvSpPr>
            <a:spLocks noGrp="1"/>
          </p:cNvSpPr>
          <p:nvPr>
            <p:ph type="title"/>
          </p:nvPr>
        </p:nvSpPr>
        <p:spPr/>
        <p:txBody>
          <a:bodyPr/>
          <a:lstStyle/>
          <a:p>
            <a:r>
              <a:rPr lang="en-US" b="1" dirty="0"/>
              <a:t>Sample Questions</a:t>
            </a:r>
            <a:endParaRPr lang="en-IN" dirty="0"/>
          </a:p>
        </p:txBody>
      </p:sp>
      <p:sp>
        <p:nvSpPr>
          <p:cNvPr id="3" name="Content Placeholder 2">
            <a:extLst>
              <a:ext uri="{FF2B5EF4-FFF2-40B4-BE49-F238E27FC236}">
                <a16:creationId xmlns:a16="http://schemas.microsoft.com/office/drawing/2014/main" id="{935E67AC-59DD-69CE-BCAA-C88B7749B19F}"/>
              </a:ext>
            </a:extLst>
          </p:cNvPr>
          <p:cNvSpPr>
            <a:spLocks noGrp="1"/>
          </p:cNvSpPr>
          <p:nvPr>
            <p:ph idx="1"/>
          </p:nvPr>
        </p:nvSpPr>
        <p:spPr/>
        <p:txBody>
          <a:bodyPr/>
          <a:lstStyle/>
          <a:p>
            <a:r>
              <a:rPr lang="en-US" sz="2800" b="1" i="0" u="none" strike="noStrike" dirty="0">
                <a:effectLst/>
                <a:latin typeface="Times New Roman" panose="02020603050405020304" pitchFamily="18" charset="0"/>
                <a:cs typeface="Times New Roman" panose="02020603050405020304" pitchFamily="18" charset="0"/>
              </a:rPr>
              <a:t>What do you mean by a real-time system?</a:t>
            </a:r>
          </a:p>
          <a:p>
            <a:r>
              <a:rPr lang="en-IN" sz="2800" b="1" i="0" u="none" strike="noStrike" dirty="0">
                <a:effectLst/>
                <a:latin typeface="Times New Roman" panose="02020603050405020304" pitchFamily="18" charset="0"/>
                <a:cs typeface="Times New Roman" panose="02020603050405020304" pitchFamily="18" charset="0"/>
              </a:rPr>
              <a:t>What is RTOS?</a:t>
            </a:r>
          </a:p>
          <a:p>
            <a:r>
              <a:rPr lang="en-IN" sz="2800" b="1" i="0" u="none" strike="noStrike" dirty="0">
                <a:effectLst/>
                <a:latin typeface="Times New Roman" panose="02020603050405020304" pitchFamily="18" charset="0"/>
                <a:cs typeface="Times New Roman" panose="02020603050405020304" pitchFamily="18" charset="0"/>
              </a:rPr>
              <a:t>What is the kernel?</a:t>
            </a:r>
          </a:p>
          <a:p>
            <a:r>
              <a:rPr lang="en-US" sz="2800" b="1" i="0" u="none" strike="noStrike" dirty="0">
                <a:effectLst/>
                <a:latin typeface="Times New Roman" panose="02020603050405020304" pitchFamily="18" charset="0"/>
                <a:cs typeface="Times New Roman" panose="02020603050405020304" pitchFamily="18" charset="0"/>
              </a:rPr>
              <a:t>Can MCU run code directly from flash?</a:t>
            </a:r>
          </a:p>
          <a:p>
            <a:pPr algn="just"/>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Explain types of Embedded systems</a:t>
            </a:r>
            <a:r>
              <a:rPr lang="en-IN" sz="2800" b="1"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What are the MCU Hardware &amp; Software’s?</a:t>
            </a:r>
          </a:p>
          <a:p>
            <a:pPr algn="just"/>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What is ARM?</a:t>
            </a:r>
          </a:p>
          <a:p>
            <a:pPr algn="just"/>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Which type of OS used in Raspberry-pi minicomputer?</a:t>
            </a:r>
            <a:endParaRPr lang="en-IN" sz="2800" b="1" dirty="0">
              <a:latin typeface="Times New Roman" panose="02020603050405020304" pitchFamily="18" charset="0"/>
              <a:cs typeface="Times New Roman" panose="02020603050405020304" pitchFamily="18" charset="0"/>
            </a:endParaRPr>
          </a:p>
          <a:p>
            <a:endParaRPr lang="en-US" sz="2800" b="1" i="0" u="none" strike="noStrike" dirty="0">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05621A8-41F7-76BD-74E0-B85D23B9F216}"/>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93D0E0FE-F14D-BC82-4997-AE86473CDA7F}"/>
              </a:ext>
            </a:extLst>
          </p:cNvPr>
          <p:cNvSpPr>
            <a:spLocks noGrp="1"/>
          </p:cNvSpPr>
          <p:nvPr>
            <p:ph type="sldNum" sz="quarter" idx="12"/>
          </p:nvPr>
        </p:nvSpPr>
        <p:spPr/>
        <p:txBody>
          <a:bodyPr/>
          <a:lstStyle/>
          <a:p>
            <a:pPr>
              <a:defRPr/>
            </a:pPr>
            <a:fld id="{A5D7C281-8EDD-4612-9A1F-5AA39DFF69A1}" type="slidenum">
              <a:rPr lang="en-US" altLang="en-US" smtClean="0"/>
              <a:pPr>
                <a:defRPr/>
              </a:pPr>
              <a:t>48</a:t>
            </a:fld>
            <a:endParaRPr lang="en-US" altLang="en-US"/>
          </a:p>
        </p:txBody>
      </p:sp>
    </p:spTree>
    <p:extLst>
      <p:ext uri="{BB962C8B-B14F-4D97-AF65-F5344CB8AC3E}">
        <p14:creationId xmlns:p14="http://schemas.microsoft.com/office/powerpoint/2010/main" val="563581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1945-5EE1-333A-1843-919353938AB8}"/>
              </a:ext>
            </a:extLst>
          </p:cNvPr>
          <p:cNvSpPr>
            <a:spLocks noGrp="1"/>
          </p:cNvSpPr>
          <p:nvPr>
            <p:ph type="title"/>
          </p:nvPr>
        </p:nvSpPr>
        <p:spPr>
          <a:xfrm>
            <a:off x="1958008" y="136518"/>
            <a:ext cx="8466152" cy="128112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eaLnBrk="1" hangingPunct="1"/>
            <a:r>
              <a:rPr lang="en-US" sz="2800" dirty="0">
                <a:solidFill>
                  <a:schemeClr val="dk1"/>
                </a:solidFill>
                <a:latin typeface="+mn-lt"/>
                <a:ea typeface="+mn-ea"/>
                <a:cs typeface="+mn-cs"/>
              </a:rPr>
              <a:t>Sample MCQ</a:t>
            </a:r>
          </a:p>
        </p:txBody>
      </p:sp>
      <p:sp>
        <p:nvSpPr>
          <p:cNvPr id="3" name="Content Placeholder 2">
            <a:extLst>
              <a:ext uri="{FF2B5EF4-FFF2-40B4-BE49-F238E27FC236}">
                <a16:creationId xmlns:a16="http://schemas.microsoft.com/office/drawing/2014/main" id="{29AE7E56-7CBA-FC1A-9D13-1620B021C990}"/>
              </a:ext>
            </a:extLst>
          </p:cNvPr>
          <p:cNvSpPr>
            <a:spLocks noGrp="1"/>
          </p:cNvSpPr>
          <p:nvPr>
            <p:ph idx="1"/>
          </p:nvPr>
        </p:nvSpPr>
        <p:spPr>
          <a:xfrm>
            <a:off x="548640" y="1600206"/>
            <a:ext cx="4649728" cy="4756151"/>
          </a:xfrm>
        </p:spPr>
        <p:txBody>
          <a:bodyPr/>
          <a:lstStyle/>
          <a:p>
            <a:pPr marL="0" indent="0">
              <a:buNone/>
            </a:pP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1. Which memory storage is widely used in PCs and Embedded Systems?</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a) EEPROM</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b) Flash memory</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c) SRAM</a:t>
            </a:r>
            <a:br>
              <a:rPr lang="en-IN" sz="1000" dirty="0">
                <a:latin typeface="Times New Roman" panose="02020603050405020304" pitchFamily="18" charset="0"/>
                <a:cs typeface="Times New Roman" panose="02020603050405020304" pitchFamily="18" charset="0"/>
              </a:rPr>
            </a:br>
            <a:r>
              <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rPr>
              <a:t>d) DRAM</a:t>
            </a:r>
          </a:p>
          <a:p>
            <a:pPr marL="0" indent="0">
              <a:buNone/>
            </a:pPr>
            <a:endPar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marL="0" indent="0">
              <a:buNone/>
            </a:pP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2. How is the protection and security for an embedded system made?</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a) Security chips</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b) Memory disk security</a:t>
            </a:r>
            <a:br>
              <a:rPr lang="en-IN" sz="1000" dirty="0">
                <a:latin typeface="Times New Roman" panose="02020603050405020304" pitchFamily="18" charset="0"/>
                <a:cs typeface="Times New Roman" panose="02020603050405020304" pitchFamily="18" charset="0"/>
              </a:rPr>
            </a:br>
            <a:r>
              <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rPr>
              <a:t>c) </a:t>
            </a:r>
            <a:r>
              <a:rPr lang="en-IN" sz="1000" b="1" i="0" dirty="0" err="1">
                <a:solidFill>
                  <a:srgbClr val="3A3A3A"/>
                </a:solidFill>
                <a:effectLst/>
                <a:highlight>
                  <a:srgbClr val="FFFFFF"/>
                </a:highlight>
                <a:latin typeface="Times New Roman" panose="02020603050405020304" pitchFamily="18" charset="0"/>
                <a:cs typeface="Times New Roman" panose="02020603050405020304" pitchFamily="18" charset="0"/>
              </a:rPr>
              <a:t>IPR</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d) OTP</a:t>
            </a:r>
          </a:p>
          <a:p>
            <a:pPr marL="0" indent="0">
              <a:buNone/>
            </a:pPr>
            <a:endParaRPr lang="en-IN" sz="1000" dirty="0">
              <a:solidFill>
                <a:srgbClr val="3A3A3A"/>
              </a:solidFill>
              <a:highlight>
                <a:srgbClr val="FFFFFF"/>
              </a:highlight>
              <a:latin typeface="Times New Roman" panose="02020603050405020304" pitchFamily="18" charset="0"/>
              <a:cs typeface="Times New Roman" panose="02020603050405020304" pitchFamily="18" charset="0"/>
            </a:endParaRPr>
          </a:p>
          <a:p>
            <a:pPr marL="0" indent="0">
              <a:buNone/>
            </a:pPr>
            <a:r>
              <a:rPr lang="en-IN" sz="1000" dirty="0">
                <a:solidFill>
                  <a:srgbClr val="3A3A3A"/>
                </a:solidFill>
                <a:highlight>
                  <a:srgbClr val="FFFFFF"/>
                </a:highlight>
                <a:latin typeface="Times New Roman" panose="02020603050405020304" pitchFamily="18" charset="0"/>
                <a:cs typeface="Times New Roman" panose="02020603050405020304" pitchFamily="18" charset="0"/>
              </a:rPr>
              <a:t>3</a:t>
            </a: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 Which type of memory is suitable for low volume production of embedded systems?</a:t>
            </a:r>
            <a:br>
              <a:rPr lang="en-IN" sz="1000" dirty="0">
                <a:latin typeface="Times New Roman" panose="02020603050405020304" pitchFamily="18" charset="0"/>
                <a:cs typeface="Times New Roman" panose="02020603050405020304" pitchFamily="18" charset="0"/>
              </a:rPr>
            </a:br>
            <a:r>
              <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rPr>
              <a:t>a) Non-volatile</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b) RAM</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c) Volatile</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d) ROM</a:t>
            </a:r>
          </a:p>
          <a:p>
            <a:pPr marL="0" indent="0">
              <a:buNone/>
            </a:pPr>
            <a:endParaRPr lang="en-IN" sz="1000" dirty="0">
              <a:solidFill>
                <a:srgbClr val="3A3A3A"/>
              </a:solidFill>
              <a:highlight>
                <a:srgbClr val="FFFFFF"/>
              </a:highlight>
              <a:latin typeface="Times New Roman" panose="02020603050405020304" pitchFamily="18" charset="0"/>
              <a:cs typeface="Times New Roman" panose="02020603050405020304" pitchFamily="18" charset="0"/>
            </a:endParaRPr>
          </a:p>
          <a:p>
            <a:pPr marL="0" indent="0">
              <a:buNone/>
            </a:pPr>
            <a:r>
              <a:rPr lang="en-IN" sz="1000" dirty="0">
                <a:solidFill>
                  <a:srgbClr val="3A3A3A"/>
                </a:solidFill>
                <a:highlight>
                  <a:srgbClr val="FFFFFF"/>
                </a:highlight>
                <a:latin typeface="Times New Roman" panose="02020603050405020304" pitchFamily="18" charset="0"/>
                <a:cs typeface="Times New Roman" panose="02020603050405020304" pitchFamily="18" charset="0"/>
              </a:rPr>
              <a:t>4</a:t>
            </a: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 Which level simulates the algorithms that are used within the embedded systems?</a:t>
            </a:r>
            <a:br>
              <a:rPr lang="en-IN" sz="1000" dirty="0">
                <a:latin typeface="Times New Roman" panose="02020603050405020304" pitchFamily="18" charset="0"/>
                <a:cs typeface="Times New Roman" panose="02020603050405020304" pitchFamily="18" charset="0"/>
              </a:rPr>
            </a:br>
            <a:r>
              <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rPr>
              <a:t>a) algorithmic level</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b) switch level</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c) gate level</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d) circuit level</a:t>
            </a:r>
          </a:p>
          <a:p>
            <a:pPr marL="0" indent="0">
              <a:buNone/>
            </a:pPr>
            <a:endParaRPr lang="en-IN" sz="1000" dirty="0">
              <a:solidFill>
                <a:srgbClr val="3A3A3A"/>
              </a:solidFill>
              <a:highlight>
                <a:srgbClr val="FFFFFF"/>
              </a:highlight>
              <a:latin typeface="Times New Roman" panose="02020603050405020304" pitchFamily="18" charset="0"/>
              <a:cs typeface="Times New Roman" panose="02020603050405020304" pitchFamily="18" charset="0"/>
            </a:endParaRPr>
          </a:p>
          <a:p>
            <a:pPr marL="0" indent="0">
              <a:buNone/>
            </a:pPr>
            <a:r>
              <a:rPr lang="en-IN" sz="1000" dirty="0">
                <a:solidFill>
                  <a:srgbClr val="3A3A3A"/>
                </a:solidFill>
                <a:highlight>
                  <a:srgbClr val="FFFFFF"/>
                </a:highlight>
                <a:latin typeface="Times New Roman" panose="02020603050405020304" pitchFamily="18" charset="0"/>
                <a:cs typeface="Times New Roman" panose="02020603050405020304" pitchFamily="18" charset="0"/>
              </a:rPr>
              <a:t>5</a:t>
            </a: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 Which of the following statements are true for von Neumann architecture?</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a) separate bus between the program memory and data memory</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b) external bus for program memory and data memory</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c) external bus for data memory only</a:t>
            </a:r>
            <a:br>
              <a:rPr lang="en-IN" sz="1000" dirty="0">
                <a:latin typeface="Times New Roman" panose="02020603050405020304" pitchFamily="18" charset="0"/>
                <a:cs typeface="Times New Roman" panose="02020603050405020304" pitchFamily="18" charset="0"/>
              </a:rPr>
            </a:br>
            <a:r>
              <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rPr>
              <a:t>d) shared bus between the program memory and data memory</a:t>
            </a:r>
            <a:endParaRPr lang="en-US" sz="1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A6A711B-4BF5-0AFE-CA2B-19BF54FF31B3}"/>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5" name="Slide Number Placeholder 4">
            <a:extLst>
              <a:ext uri="{FF2B5EF4-FFF2-40B4-BE49-F238E27FC236}">
                <a16:creationId xmlns:a16="http://schemas.microsoft.com/office/drawing/2014/main" id="{1312E561-43ED-8152-8F2F-54C426E50705}"/>
              </a:ext>
            </a:extLst>
          </p:cNvPr>
          <p:cNvSpPr>
            <a:spLocks noGrp="1"/>
          </p:cNvSpPr>
          <p:nvPr>
            <p:ph type="sldNum" sz="quarter" idx="12"/>
          </p:nvPr>
        </p:nvSpPr>
        <p:spPr/>
        <p:txBody>
          <a:bodyPr/>
          <a:lstStyle/>
          <a:p>
            <a:pPr>
              <a:defRPr/>
            </a:pPr>
            <a:fld id="{A5D7C281-8EDD-4612-9A1F-5AA39DFF69A1}" type="slidenum">
              <a:rPr lang="en-US" altLang="en-US" smtClean="0"/>
              <a:pPr>
                <a:defRPr/>
              </a:pPr>
              <a:t>49</a:t>
            </a:fld>
            <a:endParaRPr lang="en-US" altLang="en-US"/>
          </a:p>
        </p:txBody>
      </p:sp>
      <p:sp>
        <p:nvSpPr>
          <p:cNvPr id="6" name="TextBox 5">
            <a:extLst>
              <a:ext uri="{FF2B5EF4-FFF2-40B4-BE49-F238E27FC236}">
                <a16:creationId xmlns:a16="http://schemas.microsoft.com/office/drawing/2014/main" id="{562CAA79-B6B3-24A9-C2B9-26D7F3D0CAF4}"/>
              </a:ext>
            </a:extLst>
          </p:cNvPr>
          <p:cNvSpPr txBox="1"/>
          <p:nvPr/>
        </p:nvSpPr>
        <p:spPr>
          <a:xfrm>
            <a:off x="5630416" y="1600206"/>
            <a:ext cx="5225791" cy="4708981"/>
          </a:xfrm>
          <a:prstGeom prst="rect">
            <a:avLst/>
          </a:prstGeom>
          <a:noFill/>
        </p:spPr>
        <p:txBody>
          <a:bodyPr wrap="square" rtlCol="0">
            <a:spAutoFit/>
          </a:bodyPr>
          <a:lstStyle/>
          <a:p>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6. Which ports are used in the multi-master system to avoid errors?</a:t>
            </a:r>
            <a:br>
              <a:rPr lang="en-IN" sz="1000" dirty="0">
                <a:latin typeface="Times New Roman" panose="02020603050405020304" pitchFamily="18" charset="0"/>
                <a:cs typeface="Times New Roman" panose="02020603050405020304" pitchFamily="18" charset="0"/>
              </a:rPr>
            </a:br>
            <a:r>
              <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rPr>
              <a:t>a) bidirectional port</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b) tri-directional port</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c) multi directional port</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d) unidirectional port</a:t>
            </a:r>
          </a:p>
          <a:p>
            <a:endParaRPr lang="en-IN" sz="1000" dirty="0">
              <a:solidFill>
                <a:srgbClr val="3A3A3A"/>
              </a:solidFill>
              <a:highlight>
                <a:srgbClr val="FFFFFF"/>
              </a:highlight>
              <a:latin typeface="Times New Roman" panose="02020603050405020304" pitchFamily="18" charset="0"/>
              <a:cs typeface="Times New Roman" panose="02020603050405020304" pitchFamily="18" charset="0"/>
            </a:endParaRPr>
          </a:p>
          <a:p>
            <a:r>
              <a:rPr lang="en-IN" sz="1000" dirty="0">
                <a:solidFill>
                  <a:srgbClr val="3A3A3A"/>
                </a:solidFill>
                <a:highlight>
                  <a:srgbClr val="FFFFFF"/>
                </a:highlight>
                <a:latin typeface="Times New Roman" panose="02020603050405020304" pitchFamily="18" charset="0"/>
                <a:cs typeface="Times New Roman" panose="02020603050405020304" pitchFamily="18" charset="0"/>
              </a:rPr>
              <a:t>7</a:t>
            </a: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 What allows the data protection in the software interrupt mechanism?</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a) TRAP</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b) </a:t>
            </a:r>
            <a:r>
              <a:rPr lang="en-IN" sz="10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SWI</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c) Same mode</a:t>
            </a:r>
            <a:br>
              <a:rPr lang="en-IN" sz="1000" dirty="0">
                <a:latin typeface="Times New Roman" panose="02020603050405020304" pitchFamily="18" charset="0"/>
                <a:cs typeface="Times New Roman" panose="02020603050405020304" pitchFamily="18" charset="0"/>
              </a:rPr>
            </a:br>
            <a:r>
              <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rPr>
              <a:t>d) Different mode</a:t>
            </a:r>
          </a:p>
          <a:p>
            <a:endParaRPr lang="en-IN" sz="1000" b="1" dirty="0">
              <a:solidFill>
                <a:srgbClr val="3A3A3A"/>
              </a:solidFill>
              <a:highlight>
                <a:srgbClr val="FFFFFF"/>
              </a:highlight>
              <a:latin typeface="Times New Roman" panose="02020603050405020304" pitchFamily="18" charset="0"/>
              <a:cs typeface="Times New Roman" panose="02020603050405020304" pitchFamily="18" charset="0"/>
            </a:endParaRPr>
          </a:p>
          <a:p>
            <a:r>
              <a:rPr lang="en-IN" sz="1000" dirty="0">
                <a:solidFill>
                  <a:srgbClr val="3A3A3A"/>
                </a:solidFill>
                <a:highlight>
                  <a:srgbClr val="FFFFFF"/>
                </a:highlight>
                <a:latin typeface="Times New Roman" panose="02020603050405020304" pitchFamily="18" charset="0"/>
                <a:cs typeface="Times New Roman" panose="02020603050405020304" pitchFamily="18" charset="0"/>
              </a:rPr>
              <a:t>8</a:t>
            </a: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 Which one of the following offers CPUs as integrated memory or peripheral interfaces?</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a) Memory system</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b) Embedded system</a:t>
            </a:r>
            <a:br>
              <a:rPr lang="en-IN" sz="1000" dirty="0">
                <a:latin typeface="Times New Roman" panose="02020603050405020304" pitchFamily="18" charset="0"/>
                <a:cs typeface="Times New Roman" panose="02020603050405020304" pitchFamily="18" charset="0"/>
              </a:rPr>
            </a:br>
            <a:r>
              <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rPr>
              <a:t>c) Microcontroller</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d) Microprocessor</a:t>
            </a:r>
          </a:p>
          <a:p>
            <a:endParaRPr lang="en-IN" sz="1000" dirty="0">
              <a:solidFill>
                <a:srgbClr val="3A3A3A"/>
              </a:solidFill>
              <a:highlight>
                <a:srgbClr val="FFFFFF"/>
              </a:highlight>
              <a:latin typeface="Times New Roman" panose="02020603050405020304" pitchFamily="18" charset="0"/>
              <a:cs typeface="Times New Roman" panose="02020603050405020304" pitchFamily="18" charset="0"/>
            </a:endParaRPr>
          </a:p>
          <a:p>
            <a:r>
              <a:rPr lang="en-IN" sz="1000" dirty="0">
                <a:solidFill>
                  <a:srgbClr val="3A3A3A"/>
                </a:solidFill>
                <a:highlight>
                  <a:srgbClr val="FFFFFF"/>
                </a:highlight>
                <a:latin typeface="Times New Roman" panose="02020603050405020304" pitchFamily="18" charset="0"/>
                <a:cs typeface="Times New Roman" panose="02020603050405020304" pitchFamily="18" charset="0"/>
              </a:rPr>
              <a:t>9</a:t>
            </a: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 What is 80/20 rule?</a:t>
            </a:r>
            <a:br>
              <a:rPr lang="en-IN" sz="1000" dirty="0">
                <a:latin typeface="Times New Roman" panose="02020603050405020304" pitchFamily="18" charset="0"/>
                <a:cs typeface="Times New Roman" panose="02020603050405020304" pitchFamily="18" charset="0"/>
              </a:rPr>
            </a:br>
            <a:r>
              <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rPr>
              <a:t>a) 80% instruction is generated and 20% instruction is executed</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b) 80% instruction is executed and 20% instruction is generated</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c) 80%instruction is executed and 20% instruction is not executed</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d) 80% instruction is generated and 20% instructions are not generated</a:t>
            </a:r>
          </a:p>
          <a:p>
            <a:endParaRPr lang="en-IN" sz="1000" dirty="0">
              <a:solidFill>
                <a:srgbClr val="3A3A3A"/>
              </a:solidFill>
              <a:highlight>
                <a:srgbClr val="FFFFFF"/>
              </a:highlight>
              <a:latin typeface="Times New Roman" panose="02020603050405020304" pitchFamily="18" charset="0"/>
              <a:cs typeface="Times New Roman" panose="02020603050405020304" pitchFamily="18" charset="0"/>
            </a:endParaRPr>
          </a:p>
          <a:p>
            <a:r>
              <a:rPr lang="en-IN" sz="1000" dirty="0">
                <a:solidFill>
                  <a:srgbClr val="3A3A3A"/>
                </a:solidFill>
                <a:highlight>
                  <a:srgbClr val="FFFFFF"/>
                </a:highlight>
                <a:latin typeface="Times New Roman" panose="02020603050405020304" pitchFamily="18" charset="0"/>
                <a:cs typeface="Times New Roman" panose="02020603050405020304" pitchFamily="18" charset="0"/>
              </a:rPr>
              <a:t>10</a:t>
            </a: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 Which is the first company who defined RISC architecture?</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a) Intel</a:t>
            </a:r>
            <a:br>
              <a:rPr lang="en-IN" sz="1000" dirty="0">
                <a:latin typeface="Times New Roman" panose="02020603050405020304" pitchFamily="18" charset="0"/>
                <a:cs typeface="Times New Roman" panose="02020603050405020304" pitchFamily="18" charset="0"/>
              </a:rPr>
            </a:br>
            <a:r>
              <a:rPr lang="en-IN" sz="1000" b="1" i="0" dirty="0">
                <a:solidFill>
                  <a:srgbClr val="3A3A3A"/>
                </a:solidFill>
                <a:effectLst/>
                <a:highlight>
                  <a:srgbClr val="FFFFFF"/>
                </a:highlight>
                <a:latin typeface="Times New Roman" panose="02020603050405020304" pitchFamily="18" charset="0"/>
                <a:cs typeface="Times New Roman" panose="02020603050405020304" pitchFamily="18" charset="0"/>
              </a:rPr>
              <a:t>b) IBM</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c) Motorola</a:t>
            </a:r>
            <a:br>
              <a:rPr lang="en-IN" sz="1000" dirty="0">
                <a:latin typeface="Times New Roman" panose="02020603050405020304" pitchFamily="18" charset="0"/>
                <a:cs typeface="Times New Roman" panose="02020603050405020304" pitchFamily="18" charset="0"/>
              </a:rPr>
            </a:br>
            <a:r>
              <a:rPr lang="en-IN" sz="1000" b="0" i="0" dirty="0">
                <a:solidFill>
                  <a:srgbClr val="3A3A3A"/>
                </a:solidFill>
                <a:effectLst/>
                <a:highlight>
                  <a:srgbClr val="FFFFFF"/>
                </a:highlight>
                <a:latin typeface="Times New Roman" panose="02020603050405020304" pitchFamily="18" charset="0"/>
                <a:cs typeface="Times New Roman" panose="02020603050405020304" pitchFamily="18" charset="0"/>
              </a:rPr>
              <a:t>d) MIPS</a:t>
            </a:r>
            <a:endParaRPr lang="en-US"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32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03E9-24FB-451E-3714-764AB42CD00B}"/>
              </a:ext>
            </a:extLst>
          </p:cNvPr>
          <p:cNvSpPr>
            <a:spLocks noGrp="1"/>
          </p:cNvSpPr>
          <p:nvPr>
            <p:ph type="title"/>
          </p:nvPr>
        </p:nvSpPr>
        <p:spPr>
          <a:xfrm>
            <a:off x="550329" y="0"/>
            <a:ext cx="9875520" cy="562074"/>
          </a:xfrm>
        </p:spPr>
        <p:txBody>
          <a:bodyPr/>
          <a:lstStyle/>
          <a:p>
            <a:r>
              <a:rPr lang="en-US" dirty="0"/>
              <a:t>Program Outcomes</a:t>
            </a:r>
            <a:endParaRPr lang="en-IN" dirty="0"/>
          </a:p>
        </p:txBody>
      </p:sp>
      <p:graphicFrame>
        <p:nvGraphicFramePr>
          <p:cNvPr id="8" name="Content Placeholder 7">
            <a:extLst>
              <a:ext uri="{FF2B5EF4-FFF2-40B4-BE49-F238E27FC236}">
                <a16:creationId xmlns:a16="http://schemas.microsoft.com/office/drawing/2014/main" id="{5839A89C-E7B5-70B2-9CCB-F3ADE435BBB4}"/>
              </a:ext>
            </a:extLst>
          </p:cNvPr>
          <p:cNvGraphicFramePr>
            <a:graphicFrameLocks noGrp="1"/>
          </p:cNvGraphicFramePr>
          <p:nvPr>
            <p:ph sz="half" idx="1"/>
            <p:extLst>
              <p:ext uri="{D42A27DB-BD31-4B8C-83A1-F6EECF244321}">
                <p14:modId xmlns:p14="http://schemas.microsoft.com/office/powerpoint/2010/main" val="1556838972"/>
              </p:ext>
            </p:extLst>
          </p:nvPr>
        </p:nvGraphicFramePr>
        <p:xfrm>
          <a:off x="229816" y="692696"/>
          <a:ext cx="10657184" cy="6028787"/>
        </p:xfrm>
        <a:graphic>
          <a:graphicData uri="http://schemas.openxmlformats.org/drawingml/2006/table">
            <a:tbl>
              <a:tblPr>
                <a:tableStyleId>{5C22544A-7EE6-4342-B048-85BDC9FD1C3A}</a:tableStyleId>
              </a:tblPr>
              <a:tblGrid>
                <a:gridCol w="10657184">
                  <a:extLst>
                    <a:ext uri="{9D8B030D-6E8A-4147-A177-3AD203B41FA5}">
                      <a16:colId xmlns:a16="http://schemas.microsoft.com/office/drawing/2014/main" val="1310202714"/>
                    </a:ext>
                  </a:extLst>
                </a:gridCol>
              </a:tblGrid>
              <a:tr h="447491">
                <a:tc>
                  <a:txBody>
                    <a:bodyPr/>
                    <a:lstStyle/>
                    <a:p>
                      <a:pPr algn="just" fontAlgn="ctr"/>
                      <a:r>
                        <a:rPr lang="en-US" sz="1300" u="none" strike="noStrike" dirty="0">
                          <a:effectLst/>
                        </a:rPr>
                        <a:t>1. Engineering knowledge: Apply the knowledge of mathematics, science, engineering fundamentals, and an engineering specialization for the solution of complex engineering problems.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3263779"/>
                  </a:ext>
                </a:extLst>
              </a:tr>
              <a:tr h="447491">
                <a:tc>
                  <a:txBody>
                    <a:bodyPr/>
                    <a:lstStyle/>
                    <a:p>
                      <a:pPr algn="just" fontAlgn="ctr"/>
                      <a:r>
                        <a:rPr lang="en-US" sz="1300" u="none" strike="noStrike" dirty="0">
                          <a:effectLst/>
                        </a:rPr>
                        <a:t>2. Problem analysis: Identify, formulate, research literature, and </a:t>
                      </a:r>
                      <a:r>
                        <a:rPr lang="en-US" sz="1300" u="none" strike="noStrike" dirty="0" err="1">
                          <a:effectLst/>
                        </a:rPr>
                        <a:t>analyse</a:t>
                      </a:r>
                      <a:r>
                        <a:rPr lang="en-US" sz="1300" u="none" strike="noStrike" dirty="0">
                          <a:effectLst/>
                        </a:rPr>
                        <a:t> complex engineering problems reaching substantiated conclusions using first principles of mathematics, natural sciences, and engineering sciences.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944190"/>
                  </a:ext>
                </a:extLst>
              </a:tr>
              <a:tr h="584508">
                <a:tc>
                  <a:txBody>
                    <a:bodyPr/>
                    <a:lstStyle/>
                    <a:p>
                      <a:pPr algn="just" fontAlgn="ctr"/>
                      <a:r>
                        <a:rPr lang="en-US" sz="1300" u="none" strike="noStrike" dirty="0">
                          <a:effectLst/>
                        </a:rPr>
                        <a:t>3. Design/development of solutions: Design solutions for complex engineering problems and design system components or processes that meet the specified needs with appropriate consideration for public health and safety, and cultural, societal, and environmental considerations.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641095"/>
                  </a:ext>
                </a:extLst>
              </a:tr>
              <a:tr h="584508">
                <a:tc>
                  <a:txBody>
                    <a:bodyPr/>
                    <a:lstStyle/>
                    <a:p>
                      <a:pPr algn="just" fontAlgn="ctr"/>
                      <a:r>
                        <a:rPr lang="en-US" sz="1300" u="none" strike="noStrike" dirty="0">
                          <a:effectLst/>
                        </a:rPr>
                        <a:t>4. Conduct investigations of complex problems: Use research-based knowledge and research methods including design of experiments, analysis and interpretation of data, and synthesis of information to provide valid conclusions.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365572"/>
                  </a:ext>
                </a:extLst>
              </a:tr>
              <a:tr h="584508">
                <a:tc>
                  <a:txBody>
                    <a:bodyPr/>
                    <a:lstStyle/>
                    <a:p>
                      <a:pPr algn="just" fontAlgn="ctr"/>
                      <a:r>
                        <a:rPr lang="en-US" sz="1300" u="none" strike="noStrike">
                          <a:effectLst/>
                        </a:rPr>
                        <a:t>5. Modern tool usage: Create, select, and apply appropriate techniques, resources, and modern engineering and IT tools, including prediction and modeling to complex engineering activities, with an understanding of the limitations.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4221167"/>
                  </a:ext>
                </a:extLst>
              </a:tr>
              <a:tr h="574252">
                <a:tc>
                  <a:txBody>
                    <a:bodyPr/>
                    <a:lstStyle/>
                    <a:p>
                      <a:pPr algn="just" fontAlgn="ctr"/>
                      <a:r>
                        <a:rPr lang="en-US" sz="1300" u="none" strike="noStrike" dirty="0">
                          <a:effectLst/>
                        </a:rPr>
                        <a:t>6. The engineer and society: Apply reasoning informed by the contextual knowledge to assess societal, health, safety, legal and cultural issues and the consequent responsibilities relevant to the professional engineering practice.</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1779589"/>
                  </a:ext>
                </a:extLst>
              </a:tr>
              <a:tr h="584508">
                <a:tc>
                  <a:txBody>
                    <a:bodyPr/>
                    <a:lstStyle/>
                    <a:p>
                      <a:pPr algn="just" fontAlgn="ctr"/>
                      <a:r>
                        <a:rPr lang="en-US" sz="1300" u="none" strike="noStrike">
                          <a:effectLst/>
                        </a:rPr>
                        <a:t>7. Environment and sustainability: Understand the impact of the professional engineering solutions in societal and environmental contexts, and demonstrate the knowledge of, and need for sustainable development.</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978376"/>
                  </a:ext>
                </a:extLst>
              </a:tr>
              <a:tr h="307636">
                <a:tc>
                  <a:txBody>
                    <a:bodyPr/>
                    <a:lstStyle/>
                    <a:p>
                      <a:pPr algn="just" fontAlgn="ctr"/>
                      <a:r>
                        <a:rPr lang="en-US" sz="1300" u="none" strike="noStrike">
                          <a:effectLst/>
                        </a:rPr>
                        <a:t>8. Ethics: Apply ethical principles and commit to professional ethics and responsibilities and norms of the engineering practice.</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254096"/>
                  </a:ext>
                </a:extLst>
              </a:tr>
              <a:tr h="317890">
                <a:tc>
                  <a:txBody>
                    <a:bodyPr/>
                    <a:lstStyle/>
                    <a:p>
                      <a:pPr algn="just" fontAlgn="ctr"/>
                      <a:r>
                        <a:rPr lang="en-US" sz="1300" u="none" strike="noStrike">
                          <a:effectLst/>
                        </a:rPr>
                        <a:t>9. Individual and team work: Function effectively as an individual, and as a member or leader in diverse teams, and in multidisciplinary settings.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9392526"/>
                  </a:ext>
                </a:extLst>
              </a:tr>
              <a:tr h="574252">
                <a:tc>
                  <a:txBody>
                    <a:bodyPr/>
                    <a:lstStyle/>
                    <a:p>
                      <a:pPr algn="just" fontAlgn="ctr"/>
                      <a:r>
                        <a:rPr lang="en-US" sz="1300" u="none" strike="noStrike">
                          <a:effectLst/>
                        </a:rPr>
                        <a:t>10. Communication: Communicate effectively on complex engineering activities with the engineering community and with the society at large, such as, being able to comprehend and write effective reports and design documentation, make effective presentations, and give and receive clear instructions.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32854"/>
                  </a:ext>
                </a:extLst>
              </a:tr>
              <a:tr h="574252">
                <a:tc>
                  <a:txBody>
                    <a:bodyPr/>
                    <a:lstStyle/>
                    <a:p>
                      <a:pPr algn="just" fontAlgn="ctr"/>
                      <a:r>
                        <a:rPr lang="en-US" sz="1300" u="none" strike="noStrike">
                          <a:effectLst/>
                        </a:rPr>
                        <a:t>11. Project management and finance: Demonstrate knowledge and understanding of the engineering and management principles and apply these to one’s own work, as a member and leader in a team, to manage projects and in multidisciplinary environments.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833255"/>
                  </a:ext>
                </a:extLst>
              </a:tr>
              <a:tr h="447491">
                <a:tc>
                  <a:txBody>
                    <a:bodyPr/>
                    <a:lstStyle/>
                    <a:p>
                      <a:pPr algn="l" fontAlgn="b"/>
                      <a:r>
                        <a:rPr lang="en-US" sz="1300" u="none" strike="noStrike" dirty="0">
                          <a:effectLst/>
                        </a:rPr>
                        <a:t>12. Life-long learning: Recognize the need for, and have the preparation and ability to engage in independent and life-long learning in the broadest context of technological change.</a:t>
                      </a:r>
                      <a:endParaRPr lang="en-US" sz="1300" b="1" i="0" u="none" strike="noStrike" dirty="0">
                        <a:solidFill>
                          <a:srgbClr val="000000"/>
                        </a:solidFill>
                        <a:effectLst/>
                        <a:latin typeface="Calibri" panose="020F0502020204030204" pitchFamily="34" charset="0"/>
                      </a:endParaRPr>
                    </a:p>
                  </a:txBody>
                  <a:tcPr marL="2447" marR="2447" marT="24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4141418"/>
                  </a:ext>
                </a:extLst>
              </a:tr>
            </a:tbl>
          </a:graphicData>
        </a:graphic>
      </p:graphicFrame>
      <p:sp>
        <p:nvSpPr>
          <p:cNvPr id="5" name="Date Placeholder 4">
            <a:extLst>
              <a:ext uri="{FF2B5EF4-FFF2-40B4-BE49-F238E27FC236}">
                <a16:creationId xmlns:a16="http://schemas.microsoft.com/office/drawing/2014/main" id="{37F58A6B-FEC6-D18F-26AB-84F499F1F1D6}"/>
              </a:ext>
            </a:extLst>
          </p:cNvPr>
          <p:cNvSpPr>
            <a:spLocks noGrp="1"/>
          </p:cNvSpPr>
          <p:nvPr>
            <p:ph type="dt" sz="half" idx="10"/>
          </p:nvPr>
        </p:nvSpPr>
        <p:spPr/>
        <p:txBody>
          <a:bodyPr/>
          <a:lstStyle/>
          <a:p>
            <a:pPr>
              <a:defRPr/>
            </a:pPr>
            <a:fld id="{0190E384-4A59-4457-B5BC-5D4D6776D9CE}" type="datetime1">
              <a:rPr lang="en-US" smtClean="0"/>
              <a:pPr>
                <a:defRPr/>
              </a:pPr>
              <a:t>6/19/24</a:t>
            </a:fld>
            <a:endParaRPr lang="en-US"/>
          </a:p>
        </p:txBody>
      </p:sp>
      <p:sp>
        <p:nvSpPr>
          <p:cNvPr id="7" name="Slide Number Placeholder 6">
            <a:extLst>
              <a:ext uri="{FF2B5EF4-FFF2-40B4-BE49-F238E27FC236}">
                <a16:creationId xmlns:a16="http://schemas.microsoft.com/office/drawing/2014/main" id="{716980CD-F251-A5D4-3852-D29B8343498A}"/>
              </a:ext>
            </a:extLst>
          </p:cNvPr>
          <p:cNvSpPr>
            <a:spLocks noGrp="1"/>
          </p:cNvSpPr>
          <p:nvPr>
            <p:ph type="sldNum" sz="quarter" idx="12"/>
          </p:nvPr>
        </p:nvSpPr>
        <p:spPr/>
        <p:txBody>
          <a:bodyPr/>
          <a:lstStyle/>
          <a:p>
            <a:pPr>
              <a:defRPr/>
            </a:pPr>
            <a:fld id="{68E81F6E-488D-40FB-97F6-ED5579E34D58}" type="slidenum">
              <a:rPr lang="en-US" altLang="en-US" smtClean="0"/>
              <a:pPr>
                <a:defRPr/>
              </a:pPr>
              <a:t>5</a:t>
            </a:fld>
            <a:endParaRPr lang="en-US" altLang="en-US"/>
          </a:p>
        </p:txBody>
      </p:sp>
    </p:spTree>
    <p:extLst>
      <p:ext uri="{BB962C8B-B14F-4D97-AF65-F5344CB8AC3E}">
        <p14:creationId xmlns:p14="http://schemas.microsoft.com/office/powerpoint/2010/main" val="2806874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B859-DBBF-3008-2F23-87C6DBBDBFCC}"/>
              </a:ext>
            </a:extLst>
          </p:cNvPr>
          <p:cNvSpPr>
            <a:spLocks noGrp="1"/>
          </p:cNvSpPr>
          <p:nvPr>
            <p:ph type="title"/>
          </p:nvPr>
        </p:nvSpPr>
        <p:spPr>
          <a:xfrm>
            <a:off x="519062" y="2780928"/>
            <a:ext cx="9875520" cy="1143000"/>
          </a:xfrm>
        </p:spPr>
        <p:txBody>
          <a:bodyPr/>
          <a:lstStyle/>
          <a:p>
            <a:r>
              <a:rPr lang="en-US" sz="8000" b="1" dirty="0"/>
              <a:t>Thank You</a:t>
            </a:r>
            <a:endParaRPr lang="en-IN" sz="8000" b="1" dirty="0"/>
          </a:p>
        </p:txBody>
      </p:sp>
      <p:sp>
        <p:nvSpPr>
          <p:cNvPr id="4" name="Date Placeholder 3">
            <a:extLst>
              <a:ext uri="{FF2B5EF4-FFF2-40B4-BE49-F238E27FC236}">
                <a16:creationId xmlns:a16="http://schemas.microsoft.com/office/drawing/2014/main" id="{6BF19AA9-5C59-B268-F1C7-1D448CE492B2}"/>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F7130646-8726-C41D-82C4-1875340CFB94}"/>
              </a:ext>
            </a:extLst>
          </p:cNvPr>
          <p:cNvSpPr>
            <a:spLocks noGrp="1"/>
          </p:cNvSpPr>
          <p:nvPr>
            <p:ph type="sldNum" sz="quarter" idx="12"/>
          </p:nvPr>
        </p:nvSpPr>
        <p:spPr/>
        <p:txBody>
          <a:bodyPr/>
          <a:lstStyle/>
          <a:p>
            <a:pPr>
              <a:defRPr/>
            </a:pPr>
            <a:fld id="{A5D7C281-8EDD-4612-9A1F-5AA39DFF69A1}" type="slidenum">
              <a:rPr lang="en-US" altLang="en-US" smtClean="0"/>
              <a:pPr>
                <a:defRPr/>
              </a:pPr>
              <a:t>50</a:t>
            </a:fld>
            <a:endParaRPr lang="en-US" altLang="en-US"/>
          </a:p>
        </p:txBody>
      </p:sp>
    </p:spTree>
    <p:extLst>
      <p:ext uri="{BB962C8B-B14F-4D97-AF65-F5344CB8AC3E}">
        <p14:creationId xmlns:p14="http://schemas.microsoft.com/office/powerpoint/2010/main" val="109459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27B8246-3890-4CB2-8D86-B8D8D1AA862A}" type="datetime1">
              <a:rPr lang="en-US" smtClean="0"/>
              <a:pPr>
                <a:defRPr/>
              </a:pPr>
              <a:t>6/19/24</a:t>
            </a:fld>
            <a:endParaRPr lang="en-US" dirty="0"/>
          </a:p>
        </p:txBody>
      </p:sp>
      <p:sp>
        <p:nvSpPr>
          <p:cNvPr id="8195" name="Slide Number Placeholder 5"/>
          <p:cNvSpPr>
            <a:spLocks noGrp="1"/>
          </p:cNvSpPr>
          <p:nvPr>
            <p:ph type="sldNum" sz="quarter" idx="12"/>
          </p:nvPr>
        </p:nvSpPr>
        <p:spPr bwMode="auto">
          <a:noFill/>
          <a:ln>
            <a:miter lim="800000"/>
            <a:headEnd/>
            <a:tailEnd/>
          </a:ln>
        </p:spPr>
        <p:txBody>
          <a:bodyPr/>
          <a:lstStyle/>
          <a:p>
            <a:fld id="{7CF874CE-5919-433E-981D-53420242018C}" type="slidenum">
              <a:rPr lang="en-US" smtClean="0"/>
              <a:pPr/>
              <a:t>6</a:t>
            </a:fld>
            <a:endParaRPr lang="en-US"/>
          </a:p>
        </p:txBody>
      </p:sp>
      <p:sp>
        <p:nvSpPr>
          <p:cNvPr id="7" name="Title 1"/>
          <p:cNvSpPr txBox="1">
            <a:spLocks/>
          </p:cNvSpPr>
          <p:nvPr/>
        </p:nvSpPr>
        <p:spPr>
          <a:xfrm>
            <a:off x="1958008" y="0"/>
            <a:ext cx="9014792"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defPPr>
              <a:defRPr lang="en-US"/>
            </a:defPPr>
            <a:lvl1pPr algn="ctr" defTabSz="914400" eaLnBrk="1" latinLnBrk="0" hangingPunct="1">
              <a:buNone/>
              <a:defRPr sz="2520"/>
            </a:lvl1pPr>
          </a:lstStyle>
          <a:p>
            <a:r>
              <a:rPr lang="en-US" dirty="0"/>
              <a:t>Course Outcome</a:t>
            </a:r>
          </a:p>
        </p:txBody>
      </p:sp>
      <p:graphicFrame>
        <p:nvGraphicFramePr>
          <p:cNvPr id="2" name="Table 1">
            <a:extLst>
              <a:ext uri="{FF2B5EF4-FFF2-40B4-BE49-F238E27FC236}">
                <a16:creationId xmlns:a16="http://schemas.microsoft.com/office/drawing/2014/main" id="{BAACD785-6F64-8187-25CA-4BB5BA8EA311}"/>
              </a:ext>
            </a:extLst>
          </p:cNvPr>
          <p:cNvGraphicFramePr>
            <a:graphicFrameLocks noGrp="1"/>
          </p:cNvGraphicFramePr>
          <p:nvPr>
            <p:extLst>
              <p:ext uri="{D42A27DB-BD31-4B8C-83A1-F6EECF244321}">
                <p14:modId xmlns:p14="http://schemas.microsoft.com/office/powerpoint/2010/main" val="653713027"/>
              </p:ext>
            </p:extLst>
          </p:nvPr>
        </p:nvGraphicFramePr>
        <p:xfrm>
          <a:off x="445840" y="1230985"/>
          <a:ext cx="9978320" cy="4993601"/>
        </p:xfrm>
        <a:graphic>
          <a:graphicData uri="http://schemas.openxmlformats.org/drawingml/2006/table">
            <a:tbl>
              <a:tblPr firstRow="1" firstCol="1" bandRow="1">
                <a:tableStyleId>{5C22544A-7EE6-4342-B048-85BDC9FD1C3A}</a:tableStyleId>
              </a:tblPr>
              <a:tblGrid>
                <a:gridCol w="1422208">
                  <a:extLst>
                    <a:ext uri="{9D8B030D-6E8A-4147-A177-3AD203B41FA5}">
                      <a16:colId xmlns:a16="http://schemas.microsoft.com/office/drawing/2014/main" val="3711815983"/>
                    </a:ext>
                  </a:extLst>
                </a:gridCol>
                <a:gridCol w="7134818">
                  <a:extLst>
                    <a:ext uri="{9D8B030D-6E8A-4147-A177-3AD203B41FA5}">
                      <a16:colId xmlns:a16="http://schemas.microsoft.com/office/drawing/2014/main" val="1506434154"/>
                    </a:ext>
                  </a:extLst>
                </a:gridCol>
                <a:gridCol w="1421294">
                  <a:extLst>
                    <a:ext uri="{9D8B030D-6E8A-4147-A177-3AD203B41FA5}">
                      <a16:colId xmlns:a16="http://schemas.microsoft.com/office/drawing/2014/main" val="1491279544"/>
                    </a:ext>
                  </a:extLst>
                </a:gridCol>
              </a:tblGrid>
              <a:tr h="939716">
                <a:tc gridSpan="3">
                  <a:txBody>
                    <a:bodyPr/>
                    <a:lstStyle/>
                    <a:p>
                      <a:pPr algn="just">
                        <a:lnSpc>
                          <a:spcPct val="115000"/>
                        </a:lnSpc>
                        <a:spcBef>
                          <a:spcPts val="1200"/>
                        </a:spcBef>
                        <a:spcAft>
                          <a:spcPts val="1200"/>
                        </a:spcAft>
                      </a:pPr>
                      <a:r>
                        <a:rPr lang="en-US" sz="1800" dirty="0">
                          <a:effectLst/>
                        </a:rPr>
                        <a:t>Course outcome: After completion of this course students will be able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3512282"/>
                  </a:ext>
                </a:extLst>
              </a:tr>
              <a:tr h="592201">
                <a:tc>
                  <a:txBody>
                    <a:bodyPr/>
                    <a:lstStyle/>
                    <a:p>
                      <a:pPr algn="ctr">
                        <a:lnSpc>
                          <a:spcPct val="115000"/>
                        </a:lnSpc>
                        <a:spcAft>
                          <a:spcPts val="1000"/>
                        </a:spcAft>
                      </a:pPr>
                      <a:r>
                        <a:rPr lang="en-US" sz="1800">
                          <a:effectLst/>
                        </a:rPr>
                        <a:t>CO 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Describe ARM processor architectures.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1</a:t>
                      </a:r>
                      <a:r>
                        <a:rPr lang="en-US" sz="1800">
                          <a:effectLst/>
                        </a:rPr>
                        <a:t>, K</a:t>
                      </a:r>
                      <a:r>
                        <a:rPr lang="en-US" sz="1800" baseline="-250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6734426"/>
                  </a:ext>
                </a:extLst>
              </a:tr>
              <a:tr h="865421">
                <a:tc>
                  <a:txBody>
                    <a:bodyPr/>
                    <a:lstStyle/>
                    <a:p>
                      <a:pPr algn="ctr">
                        <a:lnSpc>
                          <a:spcPct val="115000"/>
                        </a:lnSpc>
                        <a:spcAft>
                          <a:spcPts val="1000"/>
                        </a:spcAft>
                      </a:pPr>
                      <a:r>
                        <a:rPr lang="en-US" sz="1800">
                          <a:effectLst/>
                        </a:rPr>
                        <a:t>CO 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Recognize ARM-based microcontrollers as modern IoT computing platforms.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1</a:t>
                      </a:r>
                      <a:r>
                        <a:rPr lang="en-US" sz="1800">
                          <a:effectLst/>
                        </a:rPr>
                        <a:t>, K</a:t>
                      </a:r>
                      <a:r>
                        <a:rPr lang="en-US" sz="1800" baseline="-25000">
                          <a:effectLst/>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4905427"/>
                  </a:ext>
                </a:extLst>
              </a:tr>
              <a:tr h="865421">
                <a:tc>
                  <a:txBody>
                    <a:bodyPr/>
                    <a:lstStyle/>
                    <a:p>
                      <a:pPr algn="ctr">
                        <a:lnSpc>
                          <a:spcPct val="115000"/>
                        </a:lnSpc>
                        <a:spcAft>
                          <a:spcPts val="1000"/>
                        </a:spcAft>
                      </a:pPr>
                      <a:r>
                        <a:rPr lang="en-US" sz="1800">
                          <a:effectLst/>
                        </a:rPr>
                        <a:t>CO 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Realize Software design basics, software engineering principles.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3, </a:t>
                      </a:r>
                      <a:r>
                        <a:rPr lang="en-US" sz="1800">
                          <a:effectLst/>
                        </a:rPr>
                        <a:t>K</a:t>
                      </a:r>
                      <a:r>
                        <a:rPr lang="en-US" sz="1800" baseline="-25000">
                          <a:effectLst/>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4703964"/>
                  </a:ext>
                </a:extLst>
              </a:tr>
              <a:tr h="865421">
                <a:tc>
                  <a:txBody>
                    <a:bodyPr/>
                    <a:lstStyle/>
                    <a:p>
                      <a:pPr algn="ctr">
                        <a:lnSpc>
                          <a:spcPct val="115000"/>
                        </a:lnSpc>
                        <a:spcAft>
                          <a:spcPts val="1000"/>
                        </a:spcAft>
                      </a:pPr>
                      <a:r>
                        <a:rPr lang="en-US" sz="1800">
                          <a:effectLst/>
                        </a:rPr>
                        <a:t>CO4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Explore Target Board FRDM-KL25Z for embedded system application.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3, </a:t>
                      </a:r>
                      <a:r>
                        <a:rPr lang="en-US" sz="1800">
                          <a:effectLst/>
                        </a:rPr>
                        <a:t>K</a:t>
                      </a:r>
                      <a:r>
                        <a:rPr lang="en-US" sz="1800" baseline="-25000">
                          <a:effectLst/>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042395"/>
                  </a:ext>
                </a:extLst>
              </a:tr>
              <a:tr h="865421">
                <a:tc>
                  <a:txBody>
                    <a:bodyPr/>
                    <a:lstStyle/>
                    <a:p>
                      <a:pPr algn="ctr">
                        <a:lnSpc>
                          <a:spcPct val="115000"/>
                        </a:lnSpc>
                        <a:spcAft>
                          <a:spcPts val="1000"/>
                        </a:spcAft>
                      </a:pPr>
                      <a:r>
                        <a:rPr lang="en-US" sz="1800">
                          <a:effectLst/>
                        </a:rPr>
                        <a:t>CO 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Design smart IoT enabled devices using ARM.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dirty="0">
                          <a:effectLst/>
                        </a:rPr>
                        <a:t>K</a:t>
                      </a:r>
                      <a:r>
                        <a:rPr lang="en-US" sz="1800" baseline="-25000" dirty="0">
                          <a:effectLst/>
                        </a:rPr>
                        <a:t>2</a:t>
                      </a:r>
                      <a:r>
                        <a:rPr lang="en-US" sz="1800" dirty="0">
                          <a:effectLst/>
                        </a:rPr>
                        <a:t>, K</a:t>
                      </a:r>
                      <a:r>
                        <a:rPr lang="en-US" sz="1800" baseline="-25000" dirty="0">
                          <a:effectLst/>
                        </a:rPr>
                        <a:t>4,</a:t>
                      </a:r>
                      <a:r>
                        <a:rPr lang="en-US" sz="1800" dirty="0">
                          <a:effectLst/>
                        </a:rPr>
                        <a:t> K</a:t>
                      </a:r>
                      <a:r>
                        <a:rPr lang="en-US" sz="1800" baseline="-25000" dirty="0">
                          <a:effectLst/>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7115145"/>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33389B3-653F-E474-DF7A-F1FC98B90C19}"/>
              </a:ext>
            </a:extLst>
          </p:cNvPr>
          <p:cNvGraphicFramePr>
            <a:graphicFrameLocks noGrp="1"/>
          </p:cNvGraphicFramePr>
          <p:nvPr>
            <p:ph idx="1"/>
            <p:extLst>
              <p:ext uri="{D42A27DB-BD31-4B8C-83A1-F6EECF244321}">
                <p14:modId xmlns:p14="http://schemas.microsoft.com/office/powerpoint/2010/main" val="2796197513"/>
              </p:ext>
            </p:extLst>
          </p:nvPr>
        </p:nvGraphicFramePr>
        <p:xfrm>
          <a:off x="229816" y="764704"/>
          <a:ext cx="10585171" cy="5591651"/>
        </p:xfrm>
        <a:graphic>
          <a:graphicData uri="http://schemas.openxmlformats.org/drawingml/2006/table">
            <a:tbl>
              <a:tblPr>
                <a:tableStyleId>{5C22544A-7EE6-4342-B048-85BDC9FD1C3A}</a:tableStyleId>
              </a:tblPr>
              <a:tblGrid>
                <a:gridCol w="1108543">
                  <a:extLst>
                    <a:ext uri="{9D8B030D-6E8A-4147-A177-3AD203B41FA5}">
                      <a16:colId xmlns:a16="http://schemas.microsoft.com/office/drawing/2014/main" val="1922258975"/>
                    </a:ext>
                  </a:extLst>
                </a:gridCol>
                <a:gridCol w="789719">
                  <a:extLst>
                    <a:ext uri="{9D8B030D-6E8A-4147-A177-3AD203B41FA5}">
                      <a16:colId xmlns:a16="http://schemas.microsoft.com/office/drawing/2014/main" val="1464885193"/>
                    </a:ext>
                  </a:extLst>
                </a:gridCol>
                <a:gridCol w="789719">
                  <a:extLst>
                    <a:ext uri="{9D8B030D-6E8A-4147-A177-3AD203B41FA5}">
                      <a16:colId xmlns:a16="http://schemas.microsoft.com/office/drawing/2014/main" val="1625581210"/>
                    </a:ext>
                  </a:extLst>
                </a:gridCol>
                <a:gridCol w="789719">
                  <a:extLst>
                    <a:ext uri="{9D8B030D-6E8A-4147-A177-3AD203B41FA5}">
                      <a16:colId xmlns:a16="http://schemas.microsoft.com/office/drawing/2014/main" val="2055331521"/>
                    </a:ext>
                  </a:extLst>
                </a:gridCol>
                <a:gridCol w="789719">
                  <a:extLst>
                    <a:ext uri="{9D8B030D-6E8A-4147-A177-3AD203B41FA5}">
                      <a16:colId xmlns:a16="http://schemas.microsoft.com/office/drawing/2014/main" val="1743396121"/>
                    </a:ext>
                  </a:extLst>
                </a:gridCol>
                <a:gridCol w="789719">
                  <a:extLst>
                    <a:ext uri="{9D8B030D-6E8A-4147-A177-3AD203B41FA5}">
                      <a16:colId xmlns:a16="http://schemas.microsoft.com/office/drawing/2014/main" val="266066014"/>
                    </a:ext>
                  </a:extLst>
                </a:gridCol>
                <a:gridCol w="789719">
                  <a:extLst>
                    <a:ext uri="{9D8B030D-6E8A-4147-A177-3AD203B41FA5}">
                      <a16:colId xmlns:a16="http://schemas.microsoft.com/office/drawing/2014/main" val="1508064061"/>
                    </a:ext>
                  </a:extLst>
                </a:gridCol>
                <a:gridCol w="789719">
                  <a:extLst>
                    <a:ext uri="{9D8B030D-6E8A-4147-A177-3AD203B41FA5}">
                      <a16:colId xmlns:a16="http://schemas.microsoft.com/office/drawing/2014/main" val="1250805760"/>
                    </a:ext>
                  </a:extLst>
                </a:gridCol>
                <a:gridCol w="789719">
                  <a:extLst>
                    <a:ext uri="{9D8B030D-6E8A-4147-A177-3AD203B41FA5}">
                      <a16:colId xmlns:a16="http://schemas.microsoft.com/office/drawing/2014/main" val="566445237"/>
                    </a:ext>
                  </a:extLst>
                </a:gridCol>
                <a:gridCol w="789719">
                  <a:extLst>
                    <a:ext uri="{9D8B030D-6E8A-4147-A177-3AD203B41FA5}">
                      <a16:colId xmlns:a16="http://schemas.microsoft.com/office/drawing/2014/main" val="2891461321"/>
                    </a:ext>
                  </a:extLst>
                </a:gridCol>
                <a:gridCol w="789719">
                  <a:extLst>
                    <a:ext uri="{9D8B030D-6E8A-4147-A177-3AD203B41FA5}">
                      <a16:colId xmlns:a16="http://schemas.microsoft.com/office/drawing/2014/main" val="54301050"/>
                    </a:ext>
                  </a:extLst>
                </a:gridCol>
                <a:gridCol w="789719">
                  <a:extLst>
                    <a:ext uri="{9D8B030D-6E8A-4147-A177-3AD203B41FA5}">
                      <a16:colId xmlns:a16="http://schemas.microsoft.com/office/drawing/2014/main" val="4029479844"/>
                    </a:ext>
                  </a:extLst>
                </a:gridCol>
                <a:gridCol w="789719">
                  <a:extLst>
                    <a:ext uri="{9D8B030D-6E8A-4147-A177-3AD203B41FA5}">
                      <a16:colId xmlns:a16="http://schemas.microsoft.com/office/drawing/2014/main" val="3698864592"/>
                    </a:ext>
                  </a:extLst>
                </a:gridCol>
              </a:tblGrid>
              <a:tr h="1012702">
                <a:tc gridSpan="9">
                  <a:txBody>
                    <a:bodyPr/>
                    <a:lstStyle/>
                    <a:p>
                      <a:pPr algn="ctr" fontAlgn="ctr"/>
                      <a:r>
                        <a:rPr lang="en-IN" sz="2400" u="none" strike="noStrike">
                          <a:effectLst/>
                        </a:rPr>
                        <a:t>ARM ARCHITECTURE FOR IoT</a:t>
                      </a:r>
                      <a:endParaRPr lang="en-IN" sz="2400" b="1" i="0" u="none" strike="noStrike">
                        <a:solidFill>
                          <a:srgbClr val="000000"/>
                        </a:solidFill>
                        <a:effectLst/>
                        <a:latin typeface="Times New Roman" panose="02020603050405020304" pitchFamily="18" charset="0"/>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2400" u="none" strike="noStrike" dirty="0">
                          <a:effectLst/>
                        </a:rPr>
                        <a:t>Year of Study: 2023-24</a:t>
                      </a:r>
                      <a:endParaRPr lang="en-IN" sz="2400" b="1" i="0" u="none" strike="noStrike" dirty="0">
                        <a:solidFill>
                          <a:srgbClr val="000000"/>
                        </a:solidFill>
                        <a:effectLst/>
                        <a:latin typeface="Arial" panose="020B0604020202020204" pitchFamily="34" charset="0"/>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9925645"/>
                  </a:ext>
                </a:extLst>
              </a:tr>
              <a:tr h="1012702">
                <a:tc>
                  <a:txBody>
                    <a:bodyPr/>
                    <a:lstStyle/>
                    <a:p>
                      <a:pPr algn="ctr" fontAlgn="ctr"/>
                      <a:r>
                        <a:rPr lang="en-IN" sz="2400" u="none" strike="noStrike">
                          <a:effectLst/>
                        </a:rPr>
                        <a:t>CO</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PO3</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PO4</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PO5</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PO6</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PO7</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PO8</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PO9</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PO10</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PO11</a:t>
                      </a:r>
                      <a:endParaRPr lang="en-IN" sz="24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366059"/>
                  </a:ext>
                </a:extLst>
              </a:tr>
              <a:tr h="510709">
                <a:tc>
                  <a:txBody>
                    <a:bodyPr/>
                    <a:lstStyle/>
                    <a:p>
                      <a:pPr algn="ctr" fontAlgn="ctr"/>
                      <a:r>
                        <a:rPr lang="en-IN" sz="2400" u="none" strike="noStrike">
                          <a:effectLst/>
                        </a:rPr>
                        <a:t>CO1</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 </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0</a:t>
                      </a:r>
                      <a:endParaRPr lang="en-IN" sz="24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9321262"/>
                  </a:ext>
                </a:extLst>
              </a:tr>
              <a:tr h="510709">
                <a:tc>
                  <a:txBody>
                    <a:bodyPr/>
                    <a:lstStyle/>
                    <a:p>
                      <a:pPr algn="ctr" fontAlgn="ctr"/>
                      <a:r>
                        <a:rPr lang="en-IN" sz="2400" u="none" strike="noStrike">
                          <a:effectLst/>
                        </a:rPr>
                        <a:t>CO2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0</a:t>
                      </a:r>
                      <a:endParaRPr lang="en-IN" sz="24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235243"/>
                  </a:ext>
                </a:extLst>
              </a:tr>
              <a:tr h="510709">
                <a:tc>
                  <a:txBody>
                    <a:bodyPr/>
                    <a:lstStyle/>
                    <a:p>
                      <a:pPr algn="ctr" fontAlgn="ctr"/>
                      <a:r>
                        <a:rPr lang="en-IN" sz="2400" u="none" strike="noStrike">
                          <a:effectLst/>
                        </a:rPr>
                        <a:t>CO3</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558899"/>
                  </a:ext>
                </a:extLst>
              </a:tr>
              <a:tr h="510709">
                <a:tc>
                  <a:txBody>
                    <a:bodyPr/>
                    <a:lstStyle/>
                    <a:p>
                      <a:pPr algn="ctr" fontAlgn="ctr"/>
                      <a:r>
                        <a:rPr lang="en-IN" sz="2400" u="none" strike="noStrike">
                          <a:effectLst/>
                        </a:rPr>
                        <a:t>CO4</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28106"/>
                  </a:ext>
                </a:extLst>
              </a:tr>
              <a:tr h="510709">
                <a:tc>
                  <a:txBody>
                    <a:bodyPr/>
                    <a:lstStyle/>
                    <a:p>
                      <a:pPr algn="ctr" fontAlgn="ctr"/>
                      <a:r>
                        <a:rPr lang="en-IN" sz="2400" u="none" strike="noStrike">
                          <a:effectLst/>
                        </a:rPr>
                        <a:t>CO5</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9685501"/>
                  </a:ext>
                </a:extLst>
              </a:tr>
              <a:tr h="1012702">
                <a:tc>
                  <a:txBody>
                    <a:bodyPr/>
                    <a:lstStyle/>
                    <a:p>
                      <a:pPr algn="ctr" fontAlgn="ctr"/>
                      <a:r>
                        <a:rPr lang="en-IN" sz="2400" u="none" strike="noStrike">
                          <a:effectLst/>
                        </a:rPr>
                        <a:t>Average</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2.5</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0.8</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0.8</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1.8</a:t>
                      </a:r>
                      <a:endParaRPr lang="en-IN" sz="2400" b="1"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1330703"/>
                  </a:ext>
                </a:extLst>
              </a:tr>
            </a:tbl>
          </a:graphicData>
        </a:graphic>
      </p:graphicFrame>
      <p:sp>
        <p:nvSpPr>
          <p:cNvPr id="4" name="Date Placeholder 3">
            <a:extLst>
              <a:ext uri="{FF2B5EF4-FFF2-40B4-BE49-F238E27FC236}">
                <a16:creationId xmlns:a16="http://schemas.microsoft.com/office/drawing/2014/main" id="{E4EA524E-411F-5DA0-05EA-9FAE8563B918}"/>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08E34D17-A9A2-CFAD-2DE5-402A76E478F0}"/>
              </a:ext>
            </a:extLst>
          </p:cNvPr>
          <p:cNvSpPr>
            <a:spLocks noGrp="1"/>
          </p:cNvSpPr>
          <p:nvPr>
            <p:ph type="sldNum" sz="quarter" idx="12"/>
          </p:nvPr>
        </p:nvSpPr>
        <p:spPr/>
        <p:txBody>
          <a:bodyPr/>
          <a:lstStyle/>
          <a:p>
            <a:pPr>
              <a:defRPr/>
            </a:pPr>
            <a:fld id="{A5D7C281-8EDD-4612-9A1F-5AA39DFF69A1}" type="slidenum">
              <a:rPr lang="en-US" altLang="en-US" smtClean="0"/>
              <a:pPr>
                <a:defRPr/>
              </a:pPr>
              <a:t>7</a:t>
            </a:fld>
            <a:endParaRPr lang="en-US" altLang="en-US"/>
          </a:p>
        </p:txBody>
      </p:sp>
    </p:spTree>
    <p:extLst>
      <p:ext uri="{BB962C8B-B14F-4D97-AF65-F5344CB8AC3E}">
        <p14:creationId xmlns:p14="http://schemas.microsoft.com/office/powerpoint/2010/main" val="19664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B833D2E7-A4C6-4FB1-BB58-18901218249C}" type="datetime1">
              <a:rPr lang="en-US" smtClean="0"/>
              <a:pPr>
                <a:defRPr/>
              </a:pPr>
              <a:t>6/19/24</a:t>
            </a:fld>
            <a:endParaRPr lang="en-US" dirty="0"/>
          </a:p>
        </p:txBody>
      </p:sp>
      <p:sp>
        <p:nvSpPr>
          <p:cNvPr id="12291" name="Slide Number Placeholder 6"/>
          <p:cNvSpPr>
            <a:spLocks noGrp="1"/>
          </p:cNvSpPr>
          <p:nvPr>
            <p:ph type="sldNum" sz="quarter" idx="12"/>
          </p:nvPr>
        </p:nvSpPr>
        <p:spPr bwMode="auto">
          <a:noFill/>
          <a:ln>
            <a:miter lim="800000"/>
            <a:headEnd/>
            <a:tailEnd/>
          </a:ln>
        </p:spPr>
        <p:txBody>
          <a:bodyPr/>
          <a:lstStyle/>
          <a:p>
            <a:fld id="{4FD6B992-4A1B-432F-8EAC-FF29AB0B4713}" type="slidenum">
              <a:rPr lang="en-US" smtClean="0"/>
              <a:pPr/>
              <a:t>8</a:t>
            </a:fld>
            <a:endParaRPr lang="en-US"/>
          </a:p>
        </p:txBody>
      </p:sp>
      <p:sp>
        <p:nvSpPr>
          <p:cNvPr id="8" name="Title 1"/>
          <p:cNvSpPr txBox="1">
            <a:spLocks/>
          </p:cNvSpPr>
          <p:nvPr/>
        </p:nvSpPr>
        <p:spPr>
          <a:xfrm>
            <a:off x="1645920" y="145662"/>
            <a:ext cx="9326880" cy="8382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defPPr>
              <a:defRPr lang="en-US"/>
            </a:defPPr>
            <a:lvl1pPr algn="ctr" defTabSz="914400" eaLnBrk="1" latinLnBrk="0" hangingPunct="1">
              <a:buNone/>
              <a:defRPr sz="2520"/>
            </a:lvl1pPr>
          </a:lstStyle>
          <a:p>
            <a:r>
              <a:rPr lang="en-US" dirty="0"/>
              <a:t>Syllabus</a:t>
            </a:r>
          </a:p>
        </p:txBody>
      </p:sp>
      <p:graphicFrame>
        <p:nvGraphicFramePr>
          <p:cNvPr id="2" name="Table 1">
            <a:extLst>
              <a:ext uri="{FF2B5EF4-FFF2-40B4-BE49-F238E27FC236}">
                <a16:creationId xmlns:a16="http://schemas.microsoft.com/office/drawing/2014/main" id="{B4A836F8-4D67-4F6C-4559-01BFB5883BA3}"/>
              </a:ext>
            </a:extLst>
          </p:cNvPr>
          <p:cNvGraphicFramePr>
            <a:graphicFrameLocks noGrp="1"/>
          </p:cNvGraphicFramePr>
          <p:nvPr>
            <p:extLst>
              <p:ext uri="{D42A27DB-BD31-4B8C-83A1-F6EECF244321}">
                <p14:modId xmlns:p14="http://schemas.microsoft.com/office/powerpoint/2010/main" val="2536136884"/>
              </p:ext>
            </p:extLst>
          </p:nvPr>
        </p:nvGraphicFramePr>
        <p:xfrm>
          <a:off x="445840" y="1340768"/>
          <a:ext cx="10225136" cy="4727766"/>
        </p:xfrm>
        <a:graphic>
          <a:graphicData uri="http://schemas.openxmlformats.org/drawingml/2006/table">
            <a:tbl>
              <a:tblPr firstRow="1" firstCol="1" bandRow="1">
                <a:tableStyleId>{5C22544A-7EE6-4342-B048-85BDC9FD1C3A}</a:tableStyleId>
              </a:tblPr>
              <a:tblGrid>
                <a:gridCol w="1457387">
                  <a:extLst>
                    <a:ext uri="{9D8B030D-6E8A-4147-A177-3AD203B41FA5}">
                      <a16:colId xmlns:a16="http://schemas.microsoft.com/office/drawing/2014/main" val="1473396157"/>
                    </a:ext>
                  </a:extLst>
                </a:gridCol>
                <a:gridCol w="7571848">
                  <a:extLst>
                    <a:ext uri="{9D8B030D-6E8A-4147-A177-3AD203B41FA5}">
                      <a16:colId xmlns:a16="http://schemas.microsoft.com/office/drawing/2014/main" val="888014991"/>
                    </a:ext>
                  </a:extLst>
                </a:gridCol>
                <a:gridCol w="1195901">
                  <a:extLst>
                    <a:ext uri="{9D8B030D-6E8A-4147-A177-3AD203B41FA5}">
                      <a16:colId xmlns:a16="http://schemas.microsoft.com/office/drawing/2014/main" val="3651844741"/>
                    </a:ext>
                  </a:extLst>
                </a:gridCol>
              </a:tblGrid>
              <a:tr h="792088">
                <a:tc>
                  <a:txBody>
                    <a:bodyPr/>
                    <a:lstStyle/>
                    <a:p>
                      <a:pPr algn="l">
                        <a:lnSpc>
                          <a:spcPct val="115000"/>
                        </a:lnSpc>
                        <a:spcAft>
                          <a:spcPts val="1000"/>
                        </a:spcAft>
                        <a:tabLst>
                          <a:tab pos="1533525" algn="l"/>
                        </a:tabLst>
                      </a:pPr>
                      <a:r>
                        <a:rPr lang="en-US" sz="1800">
                          <a:effectLst/>
                        </a:rPr>
                        <a:t>UNIT-I</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tabLst>
                          <a:tab pos="1533525" algn="l"/>
                        </a:tabLst>
                      </a:pPr>
                      <a:r>
                        <a:rPr lang="en-US" sz="1800" dirty="0">
                          <a:effectLst/>
                        </a:rPr>
                        <a:t>EMBEDDED CONCEPTS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tabLst>
                          <a:tab pos="1533525" algn="l"/>
                        </a:tabLst>
                      </a:pPr>
                      <a:r>
                        <a:rPr lang="en-US" sz="1800">
                          <a:effectLst/>
                        </a:rPr>
                        <a:t> 8 Hours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6936496"/>
                  </a:ext>
                </a:extLst>
              </a:tr>
              <a:tr h="3935678">
                <a:tc gridSpan="3">
                  <a:txBody>
                    <a:bodyPr/>
                    <a:lstStyle/>
                    <a:p>
                      <a:pPr algn="just">
                        <a:lnSpc>
                          <a:spcPct val="115000"/>
                        </a:lnSpc>
                        <a:spcAft>
                          <a:spcPts val="1000"/>
                        </a:spcAft>
                        <a:tabLst>
                          <a:tab pos="114300" algn="l"/>
                        </a:tabLst>
                      </a:pPr>
                      <a:r>
                        <a:rPr lang="en-US" sz="1800" dirty="0">
                          <a:effectLst/>
                        </a:rPr>
                        <a:t>Introduction to Embedded Systems, Benefits of Embedded Computer Systems, </a:t>
                      </a:r>
                    </a:p>
                    <a:p>
                      <a:pPr algn="just">
                        <a:lnSpc>
                          <a:spcPct val="115000"/>
                        </a:lnSpc>
                        <a:spcAft>
                          <a:spcPts val="1000"/>
                        </a:spcAft>
                        <a:tabLst>
                          <a:tab pos="114300" algn="l"/>
                        </a:tabLst>
                      </a:pPr>
                      <a:r>
                        <a:rPr lang="en-US" sz="1800" dirty="0">
                          <a:effectLst/>
                        </a:rPr>
                        <a:t>Microcontroller vs. Microprocessor, </a:t>
                      </a:r>
                    </a:p>
                    <a:p>
                      <a:pPr algn="just">
                        <a:lnSpc>
                          <a:spcPct val="115000"/>
                        </a:lnSpc>
                        <a:spcAft>
                          <a:spcPts val="1000"/>
                        </a:spcAft>
                        <a:tabLst>
                          <a:tab pos="114300" algn="l"/>
                        </a:tabLst>
                      </a:pPr>
                      <a:r>
                        <a:rPr lang="en-US" sz="1800" dirty="0">
                          <a:effectLst/>
                        </a:rPr>
                        <a:t>MCU Hardware &amp; Software for Concurrency, </a:t>
                      </a:r>
                    </a:p>
                    <a:p>
                      <a:pPr algn="just">
                        <a:lnSpc>
                          <a:spcPct val="115000"/>
                        </a:lnSpc>
                        <a:spcAft>
                          <a:spcPts val="1000"/>
                        </a:spcAft>
                        <a:tabLst>
                          <a:tab pos="114300" algn="l"/>
                        </a:tabLst>
                      </a:pPr>
                      <a:r>
                        <a:rPr lang="en-US" sz="1800" dirty="0">
                          <a:effectLst/>
                        </a:rPr>
                        <a:t>Difference between Embedded systems OS, IoT device OS, Mobile OS and Desktop OS.</a:t>
                      </a:r>
                      <a:endParaRPr lang="en-IN" sz="1800" dirty="0">
                        <a:effectLst/>
                      </a:endParaRPr>
                    </a:p>
                    <a:p>
                      <a:pPr algn="just">
                        <a:lnSpc>
                          <a:spcPct val="115000"/>
                        </a:lnSpc>
                        <a:spcAft>
                          <a:spcPts val="1000"/>
                        </a:spcAft>
                        <a:tabLst>
                          <a:tab pos="114300" algn="l"/>
                        </a:tabLst>
                      </a:pPr>
                      <a:r>
                        <a:rPr lang="en-IN" sz="1800" dirty="0">
                          <a:effectLst/>
                        </a:rPr>
                        <a:t>RISC and CISC processor</a:t>
                      </a:r>
                    </a:p>
                    <a:p>
                      <a:pPr marL="0" marR="0" lvl="0" indent="0" algn="just" defTabSz="914400" rtl="0" eaLnBrk="1" fontAlgn="auto" latinLnBrk="0" hangingPunct="1">
                        <a:lnSpc>
                          <a:spcPct val="115000"/>
                        </a:lnSpc>
                        <a:spcBef>
                          <a:spcPts val="0"/>
                        </a:spcBef>
                        <a:spcAft>
                          <a:spcPts val="1000"/>
                        </a:spcAft>
                        <a:buClrTx/>
                        <a:buSzTx/>
                        <a:buFontTx/>
                        <a:buNone/>
                        <a:tabLst>
                          <a:tab pos="114300" algn="l"/>
                        </a:tabLst>
                        <a:defRPr/>
                      </a:pPr>
                      <a:r>
                        <a:rPr lang="en-US" sz="1800" b="1" i="0" u="none" strike="noStrike" kern="1200" dirty="0">
                          <a:solidFill>
                            <a:schemeClr val="lt1"/>
                          </a:solidFill>
                          <a:effectLst/>
                          <a:latin typeface="+mn-lt"/>
                          <a:ea typeface="+mn-ea"/>
                          <a:cs typeface="+mn-cs"/>
                        </a:rPr>
                        <a:t>Von-Neuman and Harvard Architecture</a:t>
                      </a:r>
                    </a:p>
                    <a:p>
                      <a:pPr algn="just">
                        <a:lnSpc>
                          <a:spcPct val="115000"/>
                        </a:lnSpc>
                        <a:spcAft>
                          <a:spcPts val="1000"/>
                        </a:spcAft>
                        <a:tabLst>
                          <a:tab pos="114300" algn="l"/>
                        </a:tabLst>
                      </a:pPr>
                      <a:endParaRPr lang="en-IN" sz="1800" dirty="0">
                        <a:effectLst/>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607179"/>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640080" y="1447800"/>
            <a:ext cx="10058400" cy="5105400"/>
          </a:xfrm>
        </p:spPr>
        <p:txBody>
          <a:bodyPr/>
          <a:lstStyle/>
          <a:p>
            <a:pPr algn="just" eaLnBrk="1" hangingPunct="1">
              <a:buFont typeface="Arial" charset="0"/>
              <a:buNone/>
            </a:pPr>
            <a:r>
              <a:rPr lang="en-US" altLang="en-US" sz="2600" dirty="0">
                <a:latin typeface="Times New Roman" pitchFamily="18" charset="0"/>
                <a:cs typeface="Times New Roman" pitchFamily="18" charset="0"/>
              </a:rPr>
              <a:t>After completion of this unit, student should be able to:</a:t>
            </a:r>
          </a:p>
          <a:p>
            <a:pPr algn="just" eaLnBrk="1" hangingPunct="1">
              <a:buFont typeface="Arial" charset="0"/>
              <a:buNone/>
            </a:pPr>
            <a:endParaRPr lang="en-US" altLang="en-US" sz="2600" dirty="0">
              <a:latin typeface="Times New Roman" pitchFamily="18" charset="0"/>
              <a:cs typeface="Times New Roman" pitchFamily="18" charset="0"/>
            </a:endParaRPr>
          </a:p>
          <a:p>
            <a:pPr algn="just" eaLnBrk="1" hangingPunct="1"/>
            <a:r>
              <a:rPr lang="en-IN" altLang="en-US" sz="2600" dirty="0">
                <a:latin typeface="Times New Roman" pitchFamily="18" charset="0"/>
                <a:cs typeface="Times New Roman" pitchFamily="18" charset="0"/>
              </a:rPr>
              <a:t>Learn the concept Embedded Systems.</a:t>
            </a:r>
            <a:endParaRPr lang="en-US" altLang="en-US" sz="2600" dirty="0">
              <a:latin typeface="Times New Roman" pitchFamily="18" charset="0"/>
              <a:cs typeface="Times New Roman" pitchFamily="18" charset="0"/>
            </a:endParaRPr>
          </a:p>
          <a:p>
            <a:pPr algn="just" eaLnBrk="1" hangingPunct="1"/>
            <a:r>
              <a:rPr lang="en-IN" altLang="en-US" sz="2600" dirty="0">
                <a:latin typeface="Times New Roman" pitchFamily="18" charset="0"/>
                <a:cs typeface="Times New Roman" pitchFamily="18" charset="0"/>
              </a:rPr>
              <a:t>Have the knowledge of Microcontroller and microprocessor OS.</a:t>
            </a:r>
            <a:endParaRPr lang="en-US" altLang="en-US" sz="2600" dirty="0">
              <a:latin typeface="Times New Roman" pitchFamily="18" charset="0"/>
              <a:cs typeface="Times New Roman" pitchFamily="18" charset="0"/>
            </a:endParaRPr>
          </a:p>
          <a:p>
            <a:pPr algn="just" eaLnBrk="1" hangingPunct="1"/>
            <a:r>
              <a:rPr lang="en-IN" altLang="en-US" sz="2600" dirty="0">
                <a:latin typeface="Times New Roman" pitchFamily="18" charset="0"/>
                <a:cs typeface="Times New Roman" pitchFamily="18" charset="0"/>
              </a:rPr>
              <a:t>Learn the ARM processor architecture.</a:t>
            </a:r>
            <a:endParaRPr lang="en-US" altLang="en-US" sz="2600" dirty="0">
              <a:latin typeface="Times New Roman" pitchFamily="18" charset="0"/>
              <a:cs typeface="Times New Roman" pitchFamily="18" charset="0"/>
            </a:endParaRPr>
          </a:p>
          <a:p>
            <a:pPr algn="just" eaLnBrk="1" hangingPunct="1"/>
            <a:r>
              <a:rPr lang="en-IN" altLang="en-US" sz="2600" dirty="0">
                <a:latin typeface="Times New Roman" pitchFamily="18" charset="0"/>
                <a:cs typeface="Times New Roman" pitchFamily="18" charset="0"/>
              </a:rPr>
              <a:t>Explore the knowledge of </a:t>
            </a:r>
            <a:r>
              <a:rPr lang="en-US" sz="2600" dirty="0">
                <a:latin typeface="Times New Roman" panose="02020603050405020304" pitchFamily="18" charset="0"/>
                <a:cs typeface="Times New Roman" panose="02020603050405020304" pitchFamily="18" charset="0"/>
              </a:rPr>
              <a:t>ARM Processor Families</a:t>
            </a:r>
            <a:endParaRPr lang="en-US" altLang="en-US" sz="2600" dirty="0">
              <a:latin typeface="Times New Roman" pitchFamily="18" charset="0"/>
              <a:cs typeface="Times New Roman" pitchFamily="18" charset="0"/>
            </a:endParaRPr>
          </a:p>
          <a:p>
            <a:pPr lvl="1" algn="just"/>
            <a:endParaRPr lang="en-IN" altLang="en-US" sz="2600" dirty="0">
              <a:latin typeface="Times New Roman" panose="02020603050405020304" pitchFamily="18" charset="0"/>
              <a:cs typeface="Times New Roman" panose="02020603050405020304" pitchFamily="18" charset="0"/>
            </a:endParaRPr>
          </a:p>
          <a:p>
            <a:pPr lvl="1" algn="just" eaLnBrk="1" hangingPunct="1"/>
            <a:endParaRPr lang="en-US" altLang="en-US" sz="2600" dirty="0">
              <a:latin typeface="Times New Roman" panose="02020603050405020304" pitchFamily="18" charset="0"/>
              <a:cs typeface="Times New Roman" panose="02020603050405020304" pitchFamily="18" charset="0"/>
            </a:endParaRPr>
          </a:p>
          <a:p>
            <a:pPr eaLnBrk="1" hangingPunct="1"/>
            <a:endParaRPr lang="en-US" altLang="en-US"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A824811B-DA6E-4DD9-BD96-142E92B01748}" type="datetime1">
              <a:rPr lang="en-US" smtClean="0"/>
              <a:pPr>
                <a:defRPr/>
              </a:pPr>
              <a:t>6/19/24</a:t>
            </a:fld>
            <a:endParaRPr lang="en-US"/>
          </a:p>
        </p:txBody>
      </p:sp>
      <p:sp>
        <p:nvSpPr>
          <p:cNvPr id="4101" name="Slide Number Placeholder 5"/>
          <p:cNvSpPr>
            <a:spLocks noGrp="1"/>
          </p:cNvSpPr>
          <p:nvPr>
            <p:ph type="sldNum" sz="quarter" idx="12"/>
          </p:nvPr>
        </p:nvSpPr>
        <p:spPr bwMode="auto">
          <a:noFill/>
          <a:ln>
            <a:miter lim="800000"/>
            <a:headEnd/>
            <a:tailEnd/>
          </a:ln>
        </p:spPr>
        <p:txBody>
          <a:bodyPr/>
          <a:lstStyle/>
          <a:p>
            <a:fld id="{6DE2E2AF-00F0-4DE9-BE3B-852B2C353108}" type="slidenum">
              <a:rPr lang="en-US" altLang="en-US">
                <a:cs typeface="Arial" charset="0"/>
              </a:rPr>
              <a:pPr/>
              <a:t>9</a:t>
            </a:fld>
            <a:endParaRPr lang="en-US" altLang="en-US">
              <a:cs typeface="Arial" charset="0"/>
            </a:endParaRPr>
          </a:p>
        </p:txBody>
      </p:sp>
      <p:sp>
        <p:nvSpPr>
          <p:cNvPr id="7" name="Title 1"/>
          <p:cNvSpPr txBox="1">
            <a:spLocks/>
          </p:cNvSpPr>
          <p:nvPr/>
        </p:nvSpPr>
        <p:spPr>
          <a:xfrm>
            <a:off x="1645920" y="0"/>
            <a:ext cx="932688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defPPr>
              <a:defRPr lang="en-US"/>
            </a:defPPr>
            <a:lvl1pPr algn="ctr" defTabSz="914400" eaLnBrk="1" latinLnBrk="0" hangingPunct="1">
              <a:buNone/>
              <a:defRPr sz="2520"/>
            </a:lvl1pPr>
          </a:lstStyle>
          <a:p>
            <a:r>
              <a:rPr lang="en-US" dirty="0"/>
              <a:t>Course Objectives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blinds(horizontal)">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8">
                                            <p:txEl>
                                              <p:pRg st="2" end="2"/>
                                            </p:txEl>
                                          </p:spTgt>
                                        </p:tgtEl>
                                        <p:attrNameLst>
                                          <p:attrName>style.visibility</p:attrName>
                                        </p:attrNameLst>
                                      </p:cBhvr>
                                      <p:to>
                                        <p:strVal val="visible"/>
                                      </p:to>
                                    </p:set>
                                    <p:animEffect transition="in" filter="blinds(horizontal)">
                                      <p:cBhvr>
                                        <p:cTn id="12" dur="500"/>
                                        <p:tgtEl>
                                          <p:spTgt spid="409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8">
                                            <p:txEl>
                                              <p:pRg st="3" end="3"/>
                                            </p:txEl>
                                          </p:spTgt>
                                        </p:tgtEl>
                                        <p:attrNameLst>
                                          <p:attrName>style.visibility</p:attrName>
                                        </p:attrNameLst>
                                      </p:cBhvr>
                                      <p:to>
                                        <p:strVal val="visible"/>
                                      </p:to>
                                    </p:set>
                                    <p:animEffect transition="in" filter="blinds(horizontal)">
                                      <p:cBhvr>
                                        <p:cTn id="17" dur="500"/>
                                        <p:tgtEl>
                                          <p:spTgt spid="409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8">
                                            <p:txEl>
                                              <p:pRg st="4" end="4"/>
                                            </p:txEl>
                                          </p:spTgt>
                                        </p:tgtEl>
                                        <p:attrNameLst>
                                          <p:attrName>style.visibility</p:attrName>
                                        </p:attrNameLst>
                                      </p:cBhvr>
                                      <p:to>
                                        <p:strVal val="visible"/>
                                      </p:to>
                                    </p:set>
                                    <p:animEffect transition="in" filter="blinds(horizontal)">
                                      <p:cBhvr>
                                        <p:cTn id="22" dur="500"/>
                                        <p:tgtEl>
                                          <p:spTgt spid="409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8">
                                            <p:txEl>
                                              <p:pRg st="5" end="5"/>
                                            </p:txEl>
                                          </p:spTgt>
                                        </p:tgtEl>
                                        <p:attrNameLst>
                                          <p:attrName>style.visibility</p:attrName>
                                        </p:attrNameLst>
                                      </p:cBhvr>
                                      <p:to>
                                        <p:strVal val="visible"/>
                                      </p:to>
                                    </p:set>
                                    <p:animEffect transition="in" filter="blinds(horizontal)">
                                      <p:cBhvr>
                                        <p:cTn id="27" dur="500"/>
                                        <p:tgtEl>
                                          <p:spTgt spid="40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11151</TotalTime>
  <Words>4291</Words>
  <Application>Microsoft Macintosh PowerPoint</Application>
  <PresentationFormat>Custom</PresentationFormat>
  <Paragraphs>564</Paragraphs>
  <Slides>50</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Europa</vt:lpstr>
      <vt:lpstr>inter-regular</vt:lpstr>
      <vt:lpstr>Lato</vt:lpstr>
      <vt:lpstr>Times New Roman</vt:lpstr>
      <vt:lpstr>urw-din</vt:lpstr>
      <vt:lpstr>Office Theme</vt:lpstr>
      <vt:lpstr>Bitmap Image</vt:lpstr>
      <vt:lpstr>Noida Institute of Engineering and Technology, Greater Noida</vt:lpstr>
      <vt:lpstr>PowerPoint Presentation</vt:lpstr>
      <vt:lpstr>PowerPoint Presentation</vt:lpstr>
      <vt:lpstr>EVALUATION SCHEME</vt:lpstr>
      <vt:lpstr>Program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Introduction</vt:lpstr>
      <vt:lpstr>Microprocessor &amp; Microcontroller</vt:lpstr>
      <vt:lpstr>Microcontroller v/s Microprocessor</vt:lpstr>
      <vt:lpstr>Microprocessor v/s Microcontroller</vt:lpstr>
      <vt:lpstr>PowerPoint Presentation</vt:lpstr>
      <vt:lpstr>PowerPoint Presentation</vt:lpstr>
      <vt:lpstr>General Purpose system</vt:lpstr>
      <vt:lpstr>General purpose System: Computer system</vt:lpstr>
      <vt:lpstr>Embedded System</vt:lpstr>
      <vt:lpstr>Embedded Systems</vt:lpstr>
      <vt:lpstr>Embedded system can classify in three categories  </vt:lpstr>
      <vt:lpstr>Small Scale Embedded System</vt:lpstr>
      <vt:lpstr>Medium Scale Embedded system</vt:lpstr>
      <vt:lpstr>Sophisticated Embedded system </vt:lpstr>
      <vt:lpstr>Operating System </vt:lpstr>
      <vt:lpstr>Why use an operating system: Applications </vt:lpstr>
      <vt:lpstr>Why use an operating system: Applications </vt:lpstr>
      <vt:lpstr>Why use an operating system: Applications </vt:lpstr>
      <vt:lpstr>General OS/ Desktop OS</vt:lpstr>
      <vt:lpstr>Desktop OS/ General OS</vt:lpstr>
      <vt:lpstr>RTOS</vt:lpstr>
      <vt:lpstr>Embedded OS/RTOS</vt:lpstr>
      <vt:lpstr>PowerPoint Presentation</vt:lpstr>
      <vt:lpstr>Small OS</vt:lpstr>
      <vt:lpstr>IoT Device OS</vt:lpstr>
      <vt:lpstr>Mobile OS</vt:lpstr>
      <vt:lpstr>PowerPoint Presentation</vt:lpstr>
      <vt:lpstr>RISC and CISC</vt:lpstr>
      <vt:lpstr>RISC and CISC</vt:lpstr>
      <vt:lpstr>Characteristic of RISC </vt:lpstr>
      <vt:lpstr>RISC vs CISC</vt:lpstr>
      <vt:lpstr>PowerPoint Presentation</vt:lpstr>
      <vt:lpstr>VON NEUMANN ARCHITECTURE vs HARVARD ARCHITECTURE </vt:lpstr>
      <vt:lpstr>Sample Questions</vt:lpstr>
      <vt:lpstr>Sample Questions</vt:lpstr>
      <vt:lpstr>Sample Questions</vt:lpstr>
      <vt:lpstr>Sample MCQ</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Zatin Gupta</cp:lastModifiedBy>
  <cp:revision>668</cp:revision>
  <dcterms:created xsi:type="dcterms:W3CDTF">2006-08-16T00:00:00Z</dcterms:created>
  <dcterms:modified xsi:type="dcterms:W3CDTF">2024-06-19T08:42:18Z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2024-06-03T06:03:20Z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6199a700-02cf-4ad8-8738-8eb7a4473107</vt:lpwstr>
  </property>
  <property fmtid="{D5CDD505-2E9C-101B-9397-08002B2CF9AE}" pid="7" name="MSIP_Label_defa4170-0d19-0005-0004-bc88714345d2_ActionId">
    <vt:lpwstr>e662d386-dbb8-4698-8bb9-b0048ad3e9cf</vt:lpwstr>
  </property>
  <property fmtid="{D5CDD505-2E9C-101B-9397-08002B2CF9AE}" pid="8" name="MSIP_Label_defa4170-0d19-0005-0004-bc88714345d2_ContentBits">
    <vt:lpwstr>0</vt:lpwstr>
  </property>
</Properties>
</file>