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295C"/>
    <a:srgbClr val="BE1257"/>
    <a:srgbClr val="EB2978"/>
    <a:srgbClr val="F1659E"/>
    <a:srgbClr val="7A0C39"/>
    <a:srgbClr val="540827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BDBA1D-B119-4289-857F-3430D9259FA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5D964E-5065-4CB3-B1F2-43A3BC32BEED}" type="slidenum">
              <a:rPr lang="ru-RU" smtClean="0"/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 panose="020B0603020202020204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90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1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205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8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85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57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4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92062" y="938545"/>
            <a:ext cx="4298578" cy="1253887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KnitWit</a:t>
            </a:r>
            <a:endParaRPr lang="en-US" sz="8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86047" y="5053984"/>
            <a:ext cx="2805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Участники команды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Павлов Александр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Акимушкин Евгений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Перепечко Константин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32939" y="2930326"/>
            <a:ext cx="46168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 для онлайн-обучения ремеслам и хобби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9269506" y="367553"/>
            <a:ext cx="2610352" cy="0"/>
          </a:xfrm>
          <a:prstGeom prst="line">
            <a:avLst/>
          </a:prstGeom>
          <a:ln>
            <a:solidFill>
              <a:srgbClr val="BE125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834281" y="-6822"/>
            <a:ext cx="19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01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521" y="1565488"/>
            <a:ext cx="2363970" cy="244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7894" y="2625071"/>
            <a:ext cx="11551024" cy="16078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Присоединяйтесь к </a:t>
            </a:r>
            <a:r>
              <a:rPr lang="en-US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“KnitWit”</a:t>
            </a: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откройте для себя новый мир ремесел и хобби! Наша платформа предлагает уникальные возможности для творчества и саморазвития. </a:t>
            </a:r>
            <a:endParaRPr lang="ru-RU" sz="3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9269506" y="367553"/>
            <a:ext cx="2610352" cy="0"/>
          </a:xfrm>
          <a:prstGeom prst="line">
            <a:avLst/>
          </a:prstGeom>
          <a:ln>
            <a:solidFill>
              <a:srgbClr val="BE125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834281" y="-6822"/>
            <a:ext cx="19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7871" y="2766218"/>
            <a:ext cx="11031070" cy="1325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Недостаток платформ для обучения ремеслам и хобби в сравнении с изобилием онлайн-курсов по IT-специальностям.</a:t>
            </a:r>
            <a:endParaRPr lang="ru-RU" sz="3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9269506" y="367553"/>
            <a:ext cx="2610352" cy="0"/>
          </a:xfrm>
          <a:prstGeom prst="line">
            <a:avLst/>
          </a:prstGeom>
          <a:ln>
            <a:solidFill>
              <a:srgbClr val="BE125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834281" y="-6822"/>
            <a:ext cx="19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0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проблемы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9269506" y="367553"/>
            <a:ext cx="2610352" cy="0"/>
          </a:xfrm>
          <a:prstGeom prst="line">
            <a:avLst/>
          </a:prstGeom>
          <a:ln>
            <a:solidFill>
              <a:srgbClr val="BE125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834281" y="-6822"/>
            <a:ext cx="19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0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9905" y="2732618"/>
            <a:ext cx="3048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Любители Рукоделия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Люди, желающие научиться новым ремеслам и улучшить свои навыки.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9"/>
          <p:cNvSpPr/>
          <p:nvPr/>
        </p:nvSpPr>
        <p:spPr>
          <a:xfrm>
            <a:off x="699246" y="2763396"/>
            <a:ext cx="340659" cy="304800"/>
          </a:xfrm>
          <a:prstGeom prst="roundRect">
            <a:avLst/>
          </a:prstGeom>
          <a:solidFill>
            <a:srgbClr val="BE1257"/>
          </a:solidFill>
          <a:ln>
            <a:solidFill>
              <a:srgbClr val="EB2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540827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74775" y="2732618"/>
            <a:ext cx="3048000" cy="1783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Хобби-мастера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Те, кто хочет находить удовольствие и творческое вдохновение в различных хобби.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09645" y="2732618"/>
            <a:ext cx="3944473" cy="181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Интересующиеся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саморазвитием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Люди, заинтересованные в личном росте и усовершенствовании своих умений.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: скругленные углы 16"/>
          <p:cNvSpPr/>
          <p:nvPr/>
        </p:nvSpPr>
        <p:spPr>
          <a:xfrm>
            <a:off x="7252445" y="2763396"/>
            <a:ext cx="340659" cy="304800"/>
          </a:xfrm>
          <a:prstGeom prst="roundRect">
            <a:avLst/>
          </a:prstGeom>
          <a:solidFill>
            <a:srgbClr val="BE1257"/>
          </a:solidFill>
          <a:ln>
            <a:solidFill>
              <a:srgbClr val="EB2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540827"/>
              </a:solidFill>
            </a:endParaRPr>
          </a:p>
        </p:txBody>
      </p:sp>
      <p:sp>
        <p:nvSpPr>
          <p:cNvPr id="18" name="Прямоугольник: скругленные углы 17"/>
          <p:cNvSpPr/>
          <p:nvPr/>
        </p:nvSpPr>
        <p:spPr>
          <a:xfrm>
            <a:off x="3935505" y="2763396"/>
            <a:ext cx="340659" cy="304800"/>
          </a:xfrm>
          <a:prstGeom prst="roundRect">
            <a:avLst/>
          </a:prstGeom>
          <a:solidFill>
            <a:srgbClr val="BE1257"/>
          </a:solidFill>
          <a:ln>
            <a:solidFill>
              <a:srgbClr val="EB2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540827"/>
              </a:solidFill>
            </a:endParaRPr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аудитория</a:t>
            </a:r>
            <a:endParaRPr lang="ru-RU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0598" y="2428884"/>
            <a:ext cx="10515601" cy="2819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“KnitWit” </a:t>
            </a:r>
            <a: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это платформа онлайн-обучения, разработанная специально для того, чтобы помочь людям освоить ремесла и хобби. Платформа упрощает процесс обучения, предоставляя структурированные курсы и возможность отслеживания прогресса. </a:t>
            </a:r>
            <a:endParaRPr lang="ru-RU" sz="3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9269506" y="367553"/>
            <a:ext cx="2610352" cy="0"/>
          </a:xfrm>
          <a:prstGeom prst="line">
            <a:avLst/>
          </a:prstGeom>
          <a:ln>
            <a:solidFill>
              <a:srgbClr val="BE125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834281" y="-6822"/>
            <a:ext cx="19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0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Предлагаемое решение</a:t>
            </a:r>
            <a:endParaRPr lang="ru-RU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9269506" y="367553"/>
            <a:ext cx="2610352" cy="0"/>
          </a:xfrm>
          <a:prstGeom prst="line">
            <a:avLst/>
          </a:prstGeom>
          <a:ln>
            <a:solidFill>
              <a:srgbClr val="BE125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834281" y="-6822"/>
            <a:ext cx="19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0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028" y="2921865"/>
            <a:ext cx="35242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</a:t>
            </a:r>
            <a:endParaRPr lang="ru-RU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языка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редоставляет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широкий набор инструментов для разработки масштабируемых и высокопроизводительных приложений.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91498" y="2921865"/>
            <a:ext cx="31233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Flutter</a:t>
            </a:r>
            <a:endParaRPr lang="ru-RU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языка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Dart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Его </a:t>
            </a: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быстрое развертывание и высокую производительность интерфейса.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01074" y="2943183"/>
            <a:ext cx="3200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endParaRPr lang="ru-RU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еляционная база данных </a:t>
            </a:r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высокую производительность, поддержку транзакций и </a:t>
            </a:r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многофункциональность.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86" y="1894177"/>
            <a:ext cx="1011615" cy="876733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578" y="1894177"/>
            <a:ext cx="944275" cy="944275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572" y="1997442"/>
            <a:ext cx="893604" cy="670203"/>
          </a:xfrm>
          <a:prstGeom prst="rect">
            <a:avLst/>
          </a:prstGeom>
        </p:spPr>
      </p:pic>
      <p:sp>
        <p:nvSpPr>
          <p:cNvPr id="21" name="Заголовок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и инновации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9269506" y="367553"/>
            <a:ext cx="2610352" cy="0"/>
          </a:xfrm>
          <a:prstGeom prst="line">
            <a:avLst/>
          </a:prstGeom>
          <a:ln>
            <a:solidFill>
              <a:srgbClr val="BE125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834281" y="-6822"/>
            <a:ext cx="19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0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9358" y="3470886"/>
            <a:ext cx="98664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творческого потенциала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признаем важность творческого самовыражения и предоставляем возможность нашим пользователям развивать свои навыки в различных сферах ремесел и хобби. Это помогает раскрыть их потенциал и достичь новых высот в творчестве.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6278" y="5109410"/>
            <a:ext cx="1014748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Разнообразие курсов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Наша платформа предлагает обширный выбор курсов, охватывающих различные виды ремесел и хобби - от вязания и рисования до кулинарии и ремесленных работ. Это позволяет пользователям выбирать подходящие им курсы и наслаждаться процессом обучения в интересующих их областях.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775685" y="1254781"/>
            <a:ext cx="14006" cy="5334000"/>
          </a:xfrm>
          <a:prstGeom prst="line">
            <a:avLst/>
          </a:prstGeom>
          <a:ln>
            <a:solidFill>
              <a:srgbClr val="BE12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693644" y="3767138"/>
            <a:ext cx="861732" cy="0"/>
          </a:xfrm>
          <a:prstGeom prst="line">
            <a:avLst/>
          </a:prstGeom>
          <a:ln>
            <a:solidFill>
              <a:srgbClr val="BE12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693644" y="1894355"/>
            <a:ext cx="861732" cy="0"/>
          </a:xfrm>
          <a:prstGeom prst="line">
            <a:avLst/>
          </a:prstGeom>
          <a:ln>
            <a:solidFill>
              <a:srgbClr val="BE12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>
            <a:off x="693644" y="5335122"/>
            <a:ext cx="861732" cy="0"/>
          </a:xfrm>
          <a:prstGeom prst="line">
            <a:avLst/>
          </a:prstGeom>
          <a:ln>
            <a:solidFill>
              <a:srgbClr val="BE12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: скругленные углы 11"/>
          <p:cNvSpPr/>
          <p:nvPr/>
        </p:nvSpPr>
        <p:spPr>
          <a:xfrm>
            <a:off x="598394" y="5182722"/>
            <a:ext cx="340659" cy="304800"/>
          </a:xfrm>
          <a:prstGeom prst="roundRect">
            <a:avLst/>
          </a:prstGeom>
          <a:solidFill>
            <a:srgbClr val="BE1257"/>
          </a:solidFill>
          <a:ln>
            <a:solidFill>
              <a:srgbClr val="EB2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540827"/>
              </a:solidFill>
            </a:endParaRPr>
          </a:p>
        </p:txBody>
      </p:sp>
      <p:sp>
        <p:nvSpPr>
          <p:cNvPr id="20" name="Прямоугольник: скругленные углы 19"/>
          <p:cNvSpPr/>
          <p:nvPr/>
        </p:nvSpPr>
        <p:spPr>
          <a:xfrm>
            <a:off x="598394" y="3616981"/>
            <a:ext cx="340659" cy="304800"/>
          </a:xfrm>
          <a:prstGeom prst="roundRect">
            <a:avLst/>
          </a:prstGeom>
          <a:solidFill>
            <a:srgbClr val="BE1257"/>
          </a:solidFill>
          <a:ln>
            <a:solidFill>
              <a:srgbClr val="EB2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540827"/>
              </a:solidFill>
            </a:endParaRPr>
          </a:p>
        </p:txBody>
      </p:sp>
      <p:sp>
        <p:nvSpPr>
          <p:cNvPr id="21" name="Прямоугольник: скругленные углы 20"/>
          <p:cNvSpPr/>
          <p:nvPr/>
        </p:nvSpPr>
        <p:spPr>
          <a:xfrm>
            <a:off x="598394" y="1739712"/>
            <a:ext cx="340659" cy="304800"/>
          </a:xfrm>
          <a:prstGeom prst="roundRect">
            <a:avLst/>
          </a:prstGeom>
          <a:solidFill>
            <a:srgbClr val="BE1257"/>
          </a:solidFill>
          <a:ln>
            <a:solidFill>
              <a:srgbClr val="EB2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540827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96278" y="1580050"/>
            <a:ext cx="9449921" cy="1631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Уникальная специализация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Наш проект ориентирован на предоставление обширного выбора курсов по ремеслам и хобби, что делает его уникальным на рынке онлайн-образования. В отличие от большинства конкурентов, фокусирующихся на IT-специальностях, мы стремимся удовлетворить спрос на творческое обучение.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Заголовок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Конкурентное преимущество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8"/>
          <p:cNvSpPr/>
          <p:nvPr/>
        </p:nvSpPr>
        <p:spPr>
          <a:xfrm>
            <a:off x="913795" y="2201288"/>
            <a:ext cx="4908363" cy="3026665"/>
          </a:xfrm>
          <a:prstGeom prst="roundRect">
            <a:avLst/>
          </a:prstGeom>
          <a:noFill/>
          <a:ln>
            <a:solidFill>
              <a:srgbClr val="EB2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/>
          <p:cNvSpPr/>
          <p:nvPr/>
        </p:nvSpPr>
        <p:spPr>
          <a:xfrm>
            <a:off x="6177940" y="2201288"/>
            <a:ext cx="5271110" cy="3026665"/>
          </a:xfrm>
          <a:prstGeom prst="roundRect">
            <a:avLst/>
          </a:prstGeom>
          <a:noFill/>
          <a:ln>
            <a:solidFill>
              <a:srgbClr val="EB2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9269506" y="367553"/>
            <a:ext cx="2610352" cy="0"/>
          </a:xfrm>
          <a:prstGeom prst="line">
            <a:avLst/>
          </a:prstGeom>
          <a:ln>
            <a:solidFill>
              <a:srgbClr val="BE125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834281" y="-6822"/>
            <a:ext cx="19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0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0574" y="2415455"/>
            <a:ext cx="4845842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Монетизация через рекламу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обеспечения бесплатного доступа к контенту, в долгосрочной перспективе мы предлагаем использовать модель монетизации через рекламу. Всплывающие окна с рекламными предложениями обеспечивают финансирование платформы и поддерживают ее развитие.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Бизнес-модель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091686" y="2415455"/>
            <a:ext cx="49083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Бесплатный доступ к контенту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Наша платформа предлагает пользователям бесплатный доступ к основным курсам и материалам, что делает обучение доступным для всех.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1488" y="2229036"/>
            <a:ext cx="10789024" cy="3454587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ru-RU" sz="3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Краткосрочные цели: </a:t>
            </a:r>
            <a:endParaRPr lang="ru-RU" sz="39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ru-RU" sz="3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MVP, включающего базовый функционал платформы, такой как доступ к курсам и возможность регистрации.</a:t>
            </a:r>
            <a:endParaRPr lang="ru-RU" sz="30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ru-RU" sz="2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ru-RU" sz="3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Долгосрочные цели: </a:t>
            </a:r>
            <a:endParaRPr lang="ru-RU" sz="39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ru-RU" sz="3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Монетизация путем интеграции рекламы.</a:t>
            </a:r>
            <a:endParaRPr lang="ru-RU" sz="30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ru-RU" sz="3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системы отзывов с комментариями от пользователей.</a:t>
            </a:r>
            <a:endParaRPr lang="ru-RU" sz="30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9269506" y="367553"/>
            <a:ext cx="2610352" cy="0"/>
          </a:xfrm>
          <a:prstGeom prst="line">
            <a:avLst/>
          </a:prstGeom>
          <a:ln>
            <a:solidFill>
              <a:srgbClr val="BE125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834281" y="-6822"/>
            <a:ext cx="19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0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 развития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4765" y="2759541"/>
            <a:ext cx="10515600" cy="1751293"/>
          </a:xfrm>
        </p:spPr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Александр Павлов </a:t>
            </a: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Тимлид, Front-</a:t>
            </a:r>
            <a:r>
              <a:rPr lang="ru-RU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разработчик, PM, Дизайнер. </a:t>
            </a:r>
            <a:endParaRPr lang="ru-RU" sz="2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Евгений Акимушкин </a:t>
            </a: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Back-</a:t>
            </a:r>
            <a:r>
              <a:rPr lang="ru-RU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разработчик, Системный аналитик. </a:t>
            </a:r>
            <a:endParaRPr lang="ru-RU" sz="2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Константин Перепечко </a:t>
            </a: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Тестировщик, Технический писатель.</a:t>
            </a:r>
            <a:endParaRPr lang="ru-RU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9269506" y="367553"/>
            <a:ext cx="2610352" cy="0"/>
          </a:xfrm>
          <a:prstGeom prst="line">
            <a:avLst/>
          </a:prstGeom>
          <a:ln>
            <a:solidFill>
              <a:srgbClr val="BE125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834281" y="-6822"/>
            <a:ext cx="19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0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команде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0</TotalTime>
  <Words>3247</Words>
  <Application>WPS Presentation</Application>
  <PresentationFormat>Широкоэкранный</PresentationFormat>
  <Paragraphs>103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Trebuchet MS</vt:lpstr>
      <vt:lpstr>Wingdings 2</vt:lpstr>
      <vt:lpstr>Times New Roman</vt:lpstr>
      <vt:lpstr>Microsoft YaHei</vt:lpstr>
      <vt:lpstr>Arial Unicode MS</vt:lpstr>
      <vt:lpstr>Calisto MT</vt:lpstr>
      <vt:lpstr>Segoe Print</vt:lpstr>
      <vt:lpstr>Calibri</vt:lpstr>
      <vt:lpstr>Сланец</vt:lpstr>
      <vt:lpstr>PowerPoint 演示文稿</vt:lpstr>
      <vt:lpstr>Описание проблемы</vt:lpstr>
      <vt:lpstr>Целевая аудитория</vt:lpstr>
      <vt:lpstr>Предлагаемое решение</vt:lpstr>
      <vt:lpstr>Технологии и инновации</vt:lpstr>
      <vt:lpstr>Конкурентное преимущество</vt:lpstr>
      <vt:lpstr>Бизнес-модель</vt:lpstr>
      <vt:lpstr>План развития</vt:lpstr>
      <vt:lpstr>Информация о команде</vt:lpstr>
      <vt:lpstr>Вывод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Evgeniy Akimushkin</dc:creator>
  <cp:lastModifiedBy>Auriel</cp:lastModifiedBy>
  <cp:revision>22</cp:revision>
  <dcterms:created xsi:type="dcterms:W3CDTF">2024-03-13T12:28:00Z</dcterms:created>
  <dcterms:modified xsi:type="dcterms:W3CDTF">2024-03-16T15:58:06Z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9BE4B8F78C6543A3A49A4703D5BFBF0E_12</vt:lpwstr>
  </property>
  <property fmtid="{D5CDD505-2E9C-101B-9397-08002B2CF9AE}" pid="3" name="KSOProductBuildVer">
    <vt:lpwstr>1049-12.2.0.13518</vt:lpwstr>
  </property>
</Properties>
</file>