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14"/>
  </p:notesMasterIdLst>
  <p:sldIdLst>
    <p:sldId id="256" r:id="rId2"/>
    <p:sldId id="264" r:id="rId3"/>
    <p:sldId id="265" r:id="rId4"/>
    <p:sldId id="263" r:id="rId5"/>
    <p:sldId id="261" r:id="rId6"/>
    <p:sldId id="262" r:id="rId7"/>
    <p:sldId id="257" r:id="rId8"/>
    <p:sldId id="259" r:id="rId9"/>
    <p:sldId id="266" r:id="rId10"/>
    <p:sldId id="260" r:id="rId11"/>
    <p:sldId id="268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55FE1-F8C5-4F19-AA46-DA5AC5036F37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CC777-33A7-4BB4-89D6-41E886896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342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6714-14B4-42FB-8684-B26D905BD7AF}" type="datetime1">
              <a:rPr lang="fr-FR" smtClean="0"/>
              <a:t>14/12/2022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SAHLI Djouad USTHB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DA3C-2228-4F62-889F-298B73528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44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2092-8CF3-40DB-8510-4E97CD4B022B}" type="datetime1">
              <a:rPr lang="fr-FR" smtClean="0"/>
              <a:t>14/12/2022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SAHLI Djouad USTHB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DA3C-2228-4F62-889F-298B73528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0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7654-041D-4542-9FC8-0EA4559CCD8A}" type="datetime1">
              <a:rPr lang="fr-FR" smtClean="0"/>
              <a:t>14/12/2022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SAHLI Djouad USTHB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DA3C-2228-4F62-889F-298B73528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63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9B6C-9D52-458B-A261-19E8410A9166}" type="datetime1">
              <a:rPr lang="fr-FR" smtClean="0"/>
              <a:t>14/12/2022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SAHLI Djouad USTHB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DA3C-2228-4F62-889F-298B73528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24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7BF4-98A0-402B-9627-25BBC3243B8C}" type="datetime1">
              <a:rPr lang="fr-FR" smtClean="0"/>
              <a:t>14/12/2022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SAHLI Djouad USTHB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DA3C-2228-4F62-889F-298B73528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01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8724-491B-455E-8D6E-42A5160F924C}" type="datetime1">
              <a:rPr lang="fr-FR" smtClean="0"/>
              <a:t>14/12/2022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SAHLI Djouad USTHB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DA3C-2228-4F62-889F-298B73528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40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EC5B-3956-4F30-AD7A-91074ADDFCF3}" type="datetime1">
              <a:rPr lang="fr-FR" smtClean="0"/>
              <a:t>14/12/2022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SAHLI Djouad USTHB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DA3C-2228-4F62-889F-298B73528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058C-8C89-4742-B969-1C5F4C7FBC31}" type="datetime1">
              <a:rPr lang="fr-FR" smtClean="0"/>
              <a:t>14/12/2022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SAHLI Djouad USTHB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DA3C-2228-4F62-889F-298B73528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35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9EC4-6480-4514-83FE-8239525936DC}" type="datetime1">
              <a:rPr lang="fr-FR" smtClean="0"/>
              <a:t>14/12/2022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SAHLI Djouad USTHB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DA3C-2228-4F62-889F-298B73528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20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2E6D0-F8F8-4A12-B1E9-BCEB11C64AE2}" type="datetime1">
              <a:rPr lang="fr-FR" smtClean="0"/>
              <a:t>14/12/2022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SAHLI Djouad USTHB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DA3C-2228-4F62-889F-298B73528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525E-9C1A-4963-91C6-573FAE40E81D}" type="datetime1">
              <a:rPr lang="fr-FR" smtClean="0"/>
              <a:t>14/12/2022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SAHLI Djouad USTHB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DA3C-2228-4F62-889F-298B73528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19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9E6DF-59FE-41A0-9300-FCDB69CA1054}" type="datetime1">
              <a:rPr lang="fr-FR" smtClean="0"/>
              <a:t>14/12/2022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SAHLI Djouad USTHB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8DA3C-2228-4F62-889F-298B73528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84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39145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Université des Sciences et de la Technologie Houari Boumediene</a:t>
            </a:r>
          </a:p>
          <a:p>
            <a:pPr algn="ctr"/>
            <a:r>
              <a:rPr lang="fr-FR" sz="1400" dirty="0"/>
              <a:t>Faculté de Physique</a:t>
            </a:r>
          </a:p>
          <a:p>
            <a:pPr algn="ctr"/>
            <a:r>
              <a:rPr lang="fr-FR" sz="1400" dirty="0"/>
              <a:t>Master Physique des Matériaux</a:t>
            </a:r>
            <a:r>
              <a:rPr lang="fr-FR" sz="1400" b="1" dirty="0"/>
              <a:t> </a:t>
            </a:r>
            <a:endParaRPr lang="fr-FR" sz="1400" dirty="0"/>
          </a:p>
          <a:p>
            <a:pPr algn="ctr"/>
            <a:r>
              <a:rPr lang="fr-FR" sz="1400" dirty="0"/>
              <a:t>Métallurgie et Physique des Ultrasons</a:t>
            </a:r>
          </a:p>
          <a:p>
            <a:pPr algn="ctr"/>
            <a:r>
              <a:rPr lang="fr-FR" sz="1400" b="1" dirty="0"/>
              <a:t>Année universitaire : </a:t>
            </a:r>
            <a:r>
              <a:rPr lang="fr-FR" sz="1400" b="1" dirty="0" smtClean="0"/>
              <a:t>2022/2023</a:t>
            </a:r>
            <a:endParaRPr lang="fr-FR" sz="1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73" y="76443"/>
            <a:ext cx="952381" cy="95238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32882" y="2370338"/>
            <a:ext cx="101262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smtClean="0"/>
              <a:t>Application De L’élastographie </a:t>
            </a:r>
          </a:p>
          <a:p>
            <a:pPr algn="ctr"/>
            <a:r>
              <a:rPr lang="fr-FR" sz="4800" b="1" dirty="0" smtClean="0"/>
              <a:t>À </a:t>
            </a:r>
          </a:p>
          <a:p>
            <a:pPr algn="ctr"/>
            <a:r>
              <a:rPr lang="fr-FR" sz="4800" b="1" dirty="0" smtClean="0"/>
              <a:t>L’analyse De Texture</a:t>
            </a:r>
            <a:endParaRPr lang="fr-FR" sz="4800" dirty="0"/>
          </a:p>
        </p:txBody>
      </p:sp>
      <p:sp>
        <p:nvSpPr>
          <p:cNvPr id="8" name="ZoneTexte 7"/>
          <p:cNvSpPr txBox="1"/>
          <p:nvPr/>
        </p:nvSpPr>
        <p:spPr>
          <a:xfrm>
            <a:off x="8566953" y="5743852"/>
            <a:ext cx="3173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Enseignant : Pr T.BOUTKEDJIRT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46473" y="5743852"/>
            <a:ext cx="175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Par : D.SAHLI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SAHLI Djouad USTHB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DA3C-2228-4F62-889F-298B735286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8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2044" y="290138"/>
            <a:ext cx="3932237" cy="1600200"/>
          </a:xfrm>
        </p:spPr>
        <p:txBody>
          <a:bodyPr>
            <a:noAutofit/>
          </a:bodyPr>
          <a:lstStyle/>
          <a:p>
            <a:r>
              <a:rPr lang="fr-FR" sz="4000" dirty="0" smtClean="0"/>
              <a:t>Ex : Détection d’une tumeur Du colon</a:t>
            </a:r>
            <a:endParaRPr lang="fr-FR" sz="40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090238"/>
            <a:ext cx="6172200" cy="4667998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2044" y="2093976"/>
            <a:ext cx="3932237" cy="3811588"/>
          </a:xfrm>
        </p:spPr>
        <p:txBody>
          <a:bodyPr>
            <a:normAutofit/>
          </a:bodyPr>
          <a:lstStyle/>
          <a:p>
            <a:r>
              <a:rPr lang="en-US" dirty="0" smtClean="0"/>
              <a:t>ELASTOGRAMME D’UNE LESION AU NIVEAU DU COLON DUE à UNE TUMEUR MALIGNE</a:t>
            </a:r>
            <a:endParaRPr lang="en-US" dirty="0"/>
          </a:p>
          <a:p>
            <a:r>
              <a:rPr lang="en-US" dirty="0"/>
              <a:t>(adenocarcinoma). The </a:t>
            </a:r>
            <a:r>
              <a:rPr lang="en-US" sz="2000" b="1" dirty="0"/>
              <a:t>hypoechoic tumor </a:t>
            </a:r>
            <a:r>
              <a:rPr lang="en-US" dirty="0"/>
              <a:t>mass </a:t>
            </a:r>
            <a:r>
              <a:rPr lang="en-US" dirty="0" smtClean="0"/>
              <a:t>(</a:t>
            </a:r>
            <a:r>
              <a:rPr lang="en-US" b="1" dirty="0" err="1" smtClean="0"/>
              <a:t>droite</a:t>
            </a:r>
            <a:r>
              <a:rPr lang="en-US" dirty="0" smtClean="0"/>
              <a:t>)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indiqué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BLEU</a:t>
            </a:r>
            <a:r>
              <a:rPr lang="en-US" dirty="0" smtClean="0"/>
              <a:t> et </a:t>
            </a:r>
            <a:r>
              <a:rPr lang="en-US" sz="2000" dirty="0" smtClean="0">
                <a:solidFill>
                  <a:srgbClr val="92D050"/>
                </a:solidFill>
              </a:rPr>
              <a:t>VERT</a:t>
            </a:r>
            <a:endParaRPr lang="en-US" dirty="0"/>
          </a:p>
          <a:p>
            <a:r>
              <a:rPr lang="en-US" dirty="0" smtClean="0"/>
              <a:t>LE TISSUE DURE (</a:t>
            </a:r>
            <a:r>
              <a:rPr lang="en-US" b="1" dirty="0" smtClean="0"/>
              <a:t>GAUCHE</a:t>
            </a:r>
            <a:r>
              <a:rPr lang="en-US" dirty="0" smtClean="0"/>
              <a:t>). </a:t>
            </a:r>
            <a:r>
              <a:rPr lang="en-US" dirty="0"/>
              <a:t>The </a:t>
            </a:r>
            <a:r>
              <a:rPr lang="en-US" i="1" dirty="0" smtClean="0"/>
              <a:t>SR</a:t>
            </a:r>
          </a:p>
          <a:p>
            <a:r>
              <a:rPr lang="en-US" i="1" dirty="0" smtClean="0"/>
              <a:t>(</a:t>
            </a:r>
            <a:r>
              <a:rPr lang="en-US" b="1" i="1" dirty="0" smtClean="0"/>
              <a:t>STRAIN RATIO</a:t>
            </a:r>
            <a:r>
              <a:rPr lang="en-US" i="1" dirty="0" smtClean="0"/>
              <a:t>) </a:t>
            </a:r>
            <a:r>
              <a:rPr lang="en-US" dirty="0"/>
              <a:t>measured between </a:t>
            </a:r>
            <a:r>
              <a:rPr lang="en-US" dirty="0" err="1"/>
              <a:t>pericolic</a:t>
            </a:r>
            <a:r>
              <a:rPr lang="en-US" dirty="0"/>
              <a:t> fat and connective </a:t>
            </a:r>
            <a:r>
              <a:rPr lang="en-US" dirty="0" smtClean="0"/>
              <a:t>tissue</a:t>
            </a:r>
          </a:p>
          <a:p>
            <a:r>
              <a:rPr lang="en-US" dirty="0" smtClean="0"/>
              <a:t>A-B Deux point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selectionné</a:t>
            </a:r>
            <a:r>
              <a:rPr lang="en-US" dirty="0" smtClean="0"/>
              <a:t> pour </a:t>
            </a:r>
            <a:r>
              <a:rPr lang="en-US" dirty="0" err="1" smtClean="0"/>
              <a:t>effectuer</a:t>
            </a:r>
            <a:r>
              <a:rPr lang="en-US" dirty="0" smtClean="0"/>
              <a:t> </a:t>
            </a:r>
            <a:r>
              <a:rPr lang="en-US" dirty="0" err="1" smtClean="0"/>
              <a:t>cette</a:t>
            </a:r>
            <a:r>
              <a:rPr lang="en-US" dirty="0" smtClean="0"/>
              <a:t> mesure 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SAHLI Djouad USTHB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DA3C-2228-4F62-889F-298B7352868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38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SAHLI Djouad USTHB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DA3C-2228-4F62-889F-298B73528683}" type="slidenum">
              <a:rPr lang="fr-FR" smtClean="0"/>
              <a:t>11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94944" y="2670048"/>
            <a:ext cx="101224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Le diagnostique des tendons chez les sportifs (zone soumise à beaucoup de contraintes)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Les muscles et articulations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Les organes vitaux (Le foie ,les tissues </a:t>
            </a:r>
            <a:r>
              <a:rPr lang="fr-FR" sz="2800" dirty="0" err="1" smtClean="0"/>
              <a:t>moux</a:t>
            </a:r>
            <a:r>
              <a:rPr lang="fr-FR" sz="2800" dirty="0" smtClean="0"/>
              <a:t> de l’</a:t>
            </a:r>
            <a:r>
              <a:rPr lang="fr-FR" sz="2800" dirty="0" err="1" smtClean="0"/>
              <a:t>abdomene</a:t>
            </a:r>
            <a:r>
              <a:rPr lang="fr-FR" sz="2800" dirty="0" smtClean="0"/>
              <a:t>, </a:t>
            </a:r>
            <a:r>
              <a:rPr lang="fr-FR" sz="2800" dirty="0" err="1" smtClean="0"/>
              <a:t>ect</a:t>
            </a:r>
            <a:r>
              <a:rPr lang="fr-FR" sz="2800" dirty="0" smtClean="0"/>
              <a:t> …)</a:t>
            </a:r>
            <a:endParaRPr lang="fr-FR" sz="2800" dirty="0"/>
          </a:p>
        </p:txBody>
      </p:sp>
      <p:sp>
        <p:nvSpPr>
          <p:cNvPr id="8" name="ZoneTexte 7"/>
          <p:cNvSpPr txBox="1"/>
          <p:nvPr/>
        </p:nvSpPr>
        <p:spPr>
          <a:xfrm>
            <a:off x="545592" y="749953"/>
            <a:ext cx="10808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Il existe d’autres application de l’</a:t>
            </a:r>
            <a:r>
              <a:rPr lang="fr-FR" sz="3200" dirty="0" err="1" smtClean="0"/>
              <a:t>élatographie</a:t>
            </a:r>
            <a:r>
              <a:rPr lang="fr-FR" sz="3200" dirty="0" smtClean="0"/>
              <a:t> Ultrasonore médicale au niveau du corps humain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9299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et Perspectives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SAHLI Djouad USTHB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DA3C-2228-4F62-889F-298B73528683}" type="slidenum">
              <a:rPr lang="fr-FR" smtClean="0"/>
              <a:t>12</a:t>
            </a:fld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838200" y="2207636"/>
            <a:ext cx="104272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C’est un Domaine de recherche qui en est qu’à ces débuts et qui offre beaucoup de perspectives en l’occurrence l’implémentation de </a:t>
            </a:r>
            <a:r>
              <a:rPr lang="fr-FR" sz="2800" b="1" dirty="0" smtClean="0"/>
              <a:t>l’intelligence artificielle</a:t>
            </a:r>
            <a:r>
              <a:rPr lang="fr-FR" sz="2800" dirty="0" smtClean="0"/>
              <a:t> et </a:t>
            </a:r>
            <a:r>
              <a:rPr lang="fr-FR" sz="2800" b="1" dirty="0" smtClean="0"/>
              <a:t>les réseaux de </a:t>
            </a:r>
            <a:r>
              <a:rPr lang="fr-FR" sz="2800" b="1" dirty="0" err="1" smtClean="0"/>
              <a:t>neuronnes</a:t>
            </a:r>
            <a:r>
              <a:rPr lang="fr-FR" sz="2800" dirty="0" smtClean="0"/>
              <a:t> pour assister les Clinicien lors du diagnostique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5065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 ce que l’élastographie ultrasonore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4400" dirty="0" smtClean="0"/>
              <a:t>L'élastographie ultrasonore est une technique d'imagerie permettant de mesurer l'élasticité des tissus </a:t>
            </a:r>
            <a:endParaRPr lang="fr-FR" sz="4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SAHLI Djouad USTHB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DA3C-2228-4F62-889F-298B735286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58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est effectuée une élastographie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SWE (Shear Wave Elastography) </a:t>
            </a:r>
          </a:p>
          <a:p>
            <a:pPr marL="0" indent="0">
              <a:buNone/>
            </a:pPr>
            <a:r>
              <a:rPr lang="fr-FR" dirty="0" smtClean="0"/>
              <a:t>En envoyant des ondes de cisaillement (Shear </a:t>
            </a:r>
            <a:r>
              <a:rPr lang="fr-FR" dirty="0" err="1" smtClean="0"/>
              <a:t>waves</a:t>
            </a:r>
            <a:r>
              <a:rPr lang="fr-FR" dirty="0" smtClean="0"/>
              <a:t>) dans les tissus </a:t>
            </a:r>
          </a:p>
          <a:p>
            <a:pPr marL="0" indent="0">
              <a:buNone/>
            </a:pPr>
            <a:r>
              <a:rPr lang="fr-FR" dirty="0" smtClean="0"/>
              <a:t>Permettant d’établir une cartographie en couleur des tissues et leur élasticité 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SAHLI Djouad USTHB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DA3C-2228-4F62-889F-298B7352868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75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496" y="457200"/>
            <a:ext cx="10917936" cy="51968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Méthodes de catégorisation de l’élastographie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SAHLI Djouad USTHB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DA3C-2228-4F62-889F-298B73528683}" type="slidenum">
              <a:rPr lang="fr-FR" smtClean="0"/>
              <a:t>4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39496" y="1792224"/>
            <a:ext cx="110368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L’élastographie peut être catégorisé selon deux </a:t>
            </a:r>
            <a:r>
              <a:rPr lang="fr-FR" sz="2800" dirty="0" err="1" smtClean="0"/>
              <a:t>facons</a:t>
            </a:r>
            <a:r>
              <a:rPr lang="fr-FR" sz="2800" dirty="0" smtClean="0"/>
              <a:t> :</a:t>
            </a:r>
          </a:p>
          <a:p>
            <a:endParaRPr lang="fr-FR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2800" dirty="0" smtClean="0"/>
              <a:t>Le mode d’excitation utilisée 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800" dirty="0" smtClean="0"/>
              <a:t>Le mode d’imagerie (le type d’image résultante )</a:t>
            </a:r>
            <a:endParaRPr lang="fr-FR" sz="2800" dirty="0"/>
          </a:p>
          <a:p>
            <a:endParaRPr lang="fr-FR" sz="2800" dirty="0" smtClean="0"/>
          </a:p>
          <a:p>
            <a:endParaRPr lang="fr-FR" sz="2800" dirty="0"/>
          </a:p>
          <a:p>
            <a:endParaRPr lang="fr-FR" sz="2800" dirty="0" smtClean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76988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60" y="1097636"/>
            <a:ext cx="9275064" cy="5348122"/>
          </a:xfrm>
          <a:prstGeom prst="rect">
            <a:avLst/>
          </a:prstGeom>
        </p:spPr>
      </p:pic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/>
              <a:t>Modes d’excitation en Imagerie Médicale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SAHLI Djouad USTHB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DA3C-2228-4F62-889F-298B7352868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76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047" y="1176478"/>
            <a:ext cx="9131427" cy="4860276"/>
          </a:xfrm>
          <a:prstGeom prst="rect">
            <a:avLst/>
          </a:prstGeom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SAHLI Djouad USTHB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DA3C-2228-4F62-889F-298B73528683}" type="slidenum">
              <a:rPr lang="fr-FR" smtClean="0"/>
              <a:t>6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31292" y="274320"/>
            <a:ext cx="721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MODES D’IMAGERIE ACOUSTIQUE MEDICALES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29002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6862" y="334107"/>
            <a:ext cx="7728439" cy="69715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Image échographique d’une thyroïde saine vs cancéreuse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65"/>
          <a:stretch/>
        </p:blipFill>
        <p:spPr>
          <a:xfrm>
            <a:off x="3103685" y="1296131"/>
            <a:ext cx="8862645" cy="522387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67054" y="1995854"/>
            <a:ext cx="3043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Papillary thyroid cancer (a) </a:t>
            </a:r>
            <a:endParaRPr lang="en-US" dirty="0" smtClean="0"/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benign </a:t>
            </a:r>
            <a:r>
              <a:rPr lang="en-US" dirty="0"/>
              <a:t>hyperplastic nodule (b)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67054" y="3692769"/>
            <a:ext cx="4718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Ultrasonic Images in grey scale</a:t>
            </a:r>
          </a:p>
          <a:p>
            <a:r>
              <a:rPr lang="fr-FR" dirty="0" smtClean="0"/>
              <a:t>And </a:t>
            </a:r>
          </a:p>
          <a:p>
            <a:r>
              <a:rPr lang="fr-FR" dirty="0" smtClean="0"/>
              <a:t>the colored area is </a:t>
            </a:r>
          </a:p>
          <a:p>
            <a:r>
              <a:rPr lang="fr-FR" dirty="0" smtClean="0"/>
              <a:t>the </a:t>
            </a:r>
            <a:r>
              <a:rPr lang="fr-FR" dirty="0"/>
              <a:t>SWE maps (elastograms</a:t>
            </a:r>
            <a:r>
              <a:rPr lang="fr-FR" dirty="0" smtClean="0"/>
              <a:t>)</a:t>
            </a:r>
          </a:p>
          <a:p>
            <a:r>
              <a:rPr lang="fr-FR" dirty="0" smtClean="0"/>
              <a:t>Of the elastic modulus (Kpa)</a:t>
            </a:r>
          </a:p>
          <a:p>
            <a:endParaRPr lang="fr-FR" dirty="0"/>
          </a:p>
          <a:p>
            <a:r>
              <a:rPr lang="fr-FR" dirty="0" smtClean="0"/>
              <a:t>SWE: Shear wave elastography</a:t>
            </a:r>
          </a:p>
          <a:p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SAHLI Djouad USTHB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DA3C-2228-4F62-889F-298B7352868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0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9788" y="474072"/>
            <a:ext cx="4004774" cy="1055552"/>
          </a:xfrm>
        </p:spPr>
        <p:txBody>
          <a:bodyPr/>
          <a:lstStyle/>
          <a:p>
            <a:r>
              <a:rPr lang="fr-FR" dirty="0" smtClean="0"/>
              <a:t>Exemple d’élastogram de </a:t>
            </a:r>
            <a:r>
              <a:rPr lang="fr-FR" dirty="0" err="1" smtClean="0"/>
              <a:t>thyroide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475"/>
          <a:stretch/>
        </p:blipFill>
        <p:spPr>
          <a:xfrm>
            <a:off x="5183188" y="1001849"/>
            <a:ext cx="6172200" cy="419194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 smtClean="0"/>
              <a:t>Image Supérieure Représente L’</a:t>
            </a:r>
            <a:r>
              <a:rPr lang="fr-FR" dirty="0" err="1" smtClean="0"/>
              <a:t>élastogram</a:t>
            </a:r>
            <a:endParaRPr lang="fr-FR" dirty="0" smtClean="0"/>
          </a:p>
          <a:p>
            <a:r>
              <a:rPr lang="fr-FR" dirty="0" smtClean="0"/>
              <a:t>Du Coté droit de la </a:t>
            </a:r>
            <a:r>
              <a:rPr lang="fr-FR" dirty="0" err="1" smtClean="0"/>
              <a:t>thyroide</a:t>
            </a:r>
            <a:r>
              <a:rPr lang="fr-FR" dirty="0" smtClean="0"/>
              <a:t> (</a:t>
            </a:r>
            <a:r>
              <a:rPr lang="fr-FR" dirty="0" err="1" smtClean="0"/>
              <a:t>Papillary</a:t>
            </a:r>
            <a:r>
              <a:rPr lang="fr-FR" dirty="0" smtClean="0"/>
              <a:t> </a:t>
            </a:r>
            <a:r>
              <a:rPr lang="fr-FR" dirty="0" err="1" smtClean="0"/>
              <a:t>carcinoma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r>
              <a:rPr lang="fr-FR" dirty="0"/>
              <a:t>Image </a:t>
            </a:r>
            <a:r>
              <a:rPr lang="fr-FR" dirty="0" smtClean="0"/>
              <a:t>Inferieure </a:t>
            </a:r>
            <a:r>
              <a:rPr lang="fr-FR" dirty="0"/>
              <a:t>Représente </a:t>
            </a:r>
            <a:r>
              <a:rPr lang="fr-FR" dirty="0" smtClean="0"/>
              <a:t>Le </a:t>
            </a:r>
            <a:r>
              <a:rPr lang="fr-FR" dirty="0" err="1" smtClean="0"/>
              <a:t>Sonogramme</a:t>
            </a:r>
            <a:endParaRPr lang="fr-FR" dirty="0" smtClean="0"/>
          </a:p>
          <a:p>
            <a:r>
              <a:rPr lang="fr-FR" dirty="0" smtClean="0"/>
              <a:t>(Image Echographique « B-scan »)</a:t>
            </a:r>
            <a:endParaRPr lang="fr-FR" dirty="0"/>
          </a:p>
          <a:p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SAHLI Djouad USTHB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DA3C-2228-4F62-889F-298B7352868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50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SAHLI Djouad USTHB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DA3C-2228-4F62-889F-298B73528683}" type="slidenum">
              <a:rPr lang="fr-FR" smtClean="0"/>
              <a:t>9</a:t>
            </a:fld>
            <a:endParaRPr lang="fr-FR"/>
          </a:p>
        </p:txBody>
      </p:sp>
      <p:pic>
        <p:nvPicPr>
          <p:cNvPr id="8" name="Espace réservé du contenu 6"/>
          <p:cNvPicPr>
            <a:picLocks noChangeAspect="1"/>
          </p:cNvPicPr>
          <p:nvPr/>
        </p:nvPicPr>
        <p:blipFill rotWithShape="1">
          <a:blip r:embed="rId2"/>
          <a:srcRect l="36906" r="8866" b="55941"/>
          <a:stretch/>
        </p:blipFill>
        <p:spPr>
          <a:xfrm>
            <a:off x="246888" y="919710"/>
            <a:ext cx="6254496" cy="3988711"/>
          </a:xfrm>
          <a:prstGeom prst="rect">
            <a:avLst/>
          </a:prstGeom>
        </p:spPr>
      </p:pic>
      <p:pic>
        <p:nvPicPr>
          <p:cNvPr id="9" name="Espace réservé du contenu 6"/>
          <p:cNvPicPr>
            <a:picLocks noChangeAspect="1"/>
          </p:cNvPicPr>
          <p:nvPr/>
        </p:nvPicPr>
        <p:blipFill rotWithShape="1">
          <a:blip r:embed="rId2"/>
          <a:srcRect l="23579" t="42738" r="25606" b="16872"/>
          <a:stretch/>
        </p:blipFill>
        <p:spPr>
          <a:xfrm>
            <a:off x="6638544" y="1518062"/>
            <a:ext cx="4850894" cy="302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8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6840</TotalTime>
  <Words>398</Words>
  <Application>Microsoft Office PowerPoint</Application>
  <PresentationFormat>Grand écran</PresentationFormat>
  <Paragraphs>79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Présentation PowerPoint</vt:lpstr>
      <vt:lpstr>Qu’est ce que l’élastographie ultrasonore ?</vt:lpstr>
      <vt:lpstr>Comment est effectuée une élastographie ?</vt:lpstr>
      <vt:lpstr>Méthodes de catégorisation de l’élastographie</vt:lpstr>
      <vt:lpstr>Modes d’excitation en Imagerie Médicale</vt:lpstr>
      <vt:lpstr>Présentation PowerPoint</vt:lpstr>
      <vt:lpstr>Image échographique d’une thyroïde saine vs cancéreuse</vt:lpstr>
      <vt:lpstr>Exemple d’élastogram de thyroide</vt:lpstr>
      <vt:lpstr>Présentation PowerPoint</vt:lpstr>
      <vt:lpstr>Ex : Détection d’une tumeur Du colon</vt:lpstr>
      <vt:lpstr>Présentation PowerPoint</vt:lpstr>
      <vt:lpstr>Conclusion et Perspectives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PC</dc:creator>
  <cp:lastModifiedBy>PC</cp:lastModifiedBy>
  <cp:revision>21</cp:revision>
  <dcterms:created xsi:type="dcterms:W3CDTF">2022-12-08T16:50:24Z</dcterms:created>
  <dcterms:modified xsi:type="dcterms:W3CDTF">2022-12-14T10:59:24Z</dcterms:modified>
</cp:coreProperties>
</file>