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06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FC3B0-C6E5-4269-A2D3-808C3E2E7E4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E6403-2F8B-41E1-8364-B681856985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41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Elle dépend de la taille des élément diffuseur et la longueur d’onde </a:t>
            </a:r>
          </a:p>
          <a:p>
            <a:r>
              <a:rPr lang="fr-FR" dirty="0" smtClean="0"/>
              <a:t>1 diffusion Rayleigh</a:t>
            </a:r>
          </a:p>
          <a:p>
            <a:r>
              <a:rPr lang="fr-FR" dirty="0" smtClean="0"/>
              <a:t>2 De Mie</a:t>
            </a:r>
          </a:p>
          <a:p>
            <a:r>
              <a:rPr lang="fr-FR" dirty="0" smtClean="0"/>
              <a:t>3 </a:t>
            </a:r>
            <a:r>
              <a:rPr lang="fr-FR" dirty="0" err="1" smtClean="0"/>
              <a:t>Reflexion</a:t>
            </a:r>
            <a:r>
              <a:rPr lang="fr-FR" dirty="0" smtClean="0"/>
              <a:t> spéculaire</a:t>
            </a:r>
          </a:p>
          <a:p>
            <a:endParaRPr lang="fr-FR" dirty="0" smtClean="0"/>
          </a:p>
          <a:p>
            <a:pPr marL="914400" lvl="2" indent="0">
              <a:buNone/>
            </a:pPr>
            <a:r>
              <a:rPr lang="fr-FR" dirty="0" smtClean="0"/>
              <a:t>c’est tout simplement une réflexion</a:t>
            </a:r>
          </a:p>
          <a:p>
            <a:pPr marL="914400" lvl="2" indent="0">
              <a:buNone/>
            </a:pPr>
            <a:r>
              <a:rPr lang="fr-FR" dirty="0" smtClean="0"/>
              <a:t>Comme dans les phénomènes optiques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E6403-2F8B-41E1-8364-B681856985E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40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Représentation</a:t>
            </a:r>
            <a:r>
              <a:rPr lang="fr-FR" baseline="0" dirty="0" smtClean="0"/>
              <a:t> Schématique du chemin </a:t>
            </a:r>
          </a:p>
          <a:p>
            <a:r>
              <a:rPr lang="fr-FR" baseline="0" dirty="0" smtClean="0"/>
              <a:t>	</a:t>
            </a:r>
          </a:p>
          <a:p>
            <a:r>
              <a:rPr lang="fr-FR" baseline="0" dirty="0" smtClean="0"/>
              <a:t>Direct Bleu </a:t>
            </a:r>
          </a:p>
          <a:p>
            <a:endParaRPr lang="fr-FR" dirty="0" smtClean="0"/>
          </a:p>
          <a:p>
            <a:r>
              <a:rPr lang="fr-FR" dirty="0" smtClean="0"/>
              <a:t>Diffusion Simple Rouge</a:t>
            </a:r>
          </a:p>
          <a:p>
            <a:endParaRPr lang="fr-FR" dirty="0" smtClean="0"/>
          </a:p>
          <a:p>
            <a:r>
              <a:rPr lang="fr-FR" dirty="0" smtClean="0"/>
              <a:t>Diffusion Double Vert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E6403-2F8B-41E1-8364-B681856985E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47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équation est couramment utilisé en Acoustique Médical</a:t>
            </a:r>
          </a:p>
          <a:p>
            <a:endParaRPr lang="fr-FR" dirty="0"/>
          </a:p>
          <a:p>
            <a:r>
              <a:rPr lang="fr-FR" dirty="0" smtClean="0"/>
              <a:t>Cette</a:t>
            </a:r>
            <a:r>
              <a:rPr lang="fr-FR" baseline="0" dirty="0" smtClean="0"/>
              <a:t> équation est une variante De </a:t>
            </a:r>
            <a:r>
              <a:rPr lang="fr-F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Lighthill-Westervelt 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E6403-2F8B-41E1-8364-B681856985E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4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Phénomenes</a:t>
            </a:r>
            <a:r>
              <a:rPr lang="fr-FR" baseline="0" dirty="0" smtClean="0"/>
              <a:t> NON </a:t>
            </a:r>
            <a:r>
              <a:rPr lang="fr-FR" baseline="0" dirty="0" err="1" smtClean="0"/>
              <a:t>LINEAIRes</a:t>
            </a:r>
            <a:r>
              <a:rPr lang="fr-FR" baseline="0" dirty="0" smtClean="0"/>
              <a:t> Apparaissent Lorsque les Amplitudes Sont </a:t>
            </a:r>
            <a:r>
              <a:rPr lang="fr-FR" baseline="0" dirty="0" err="1" smtClean="0"/>
              <a:t>Suffisement</a:t>
            </a:r>
            <a:r>
              <a:rPr lang="fr-FR" baseline="0" dirty="0" smtClean="0"/>
              <a:t> élevées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E6403-2F8B-41E1-8364-B681856985E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8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1480-4927-41DD-8B01-4879AA93CF9A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95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360C-F44F-45A0-8F9C-0C1052FF216F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63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0F78-CD88-4981-B0C9-883EF88D5805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5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49F2-8973-435A-A75C-746EF8910B4D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8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6553-C376-4B4F-AD3C-2A843D024591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8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5201-508E-4982-B05A-457E4E536766}" type="datetime1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4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B777-1820-4AC6-9382-6D5EDD3BCA74}" type="datetime1">
              <a:rPr lang="fr-FR" smtClean="0"/>
              <a:t>11/12/2022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57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2E4A-F6A1-421C-AEC6-BEA529990D33}" type="datetime1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4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9747-FCE7-45B9-BA7D-06ABBDF35E24}" type="datetime1">
              <a:rPr lang="fr-FR" smtClean="0"/>
              <a:t>11/12/2022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6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E53D-F0F2-4E91-B9FC-94AECDE8023A}" type="datetime1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91E-730C-43B5-BBD0-9C7EFF3F7C99}" type="datetime1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4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EC54-1915-40FF-BC78-3AAF6A1802BF}" type="datetime1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DA3C-2228-4F62-889F-298B73528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Université des Sciences et de la Technologie Houari Boumediene</a:t>
            </a:r>
          </a:p>
          <a:p>
            <a:pPr algn="ctr"/>
            <a:r>
              <a:rPr lang="fr-FR" dirty="0"/>
              <a:t>Faculté de Physique</a:t>
            </a:r>
          </a:p>
          <a:p>
            <a:pPr algn="ctr"/>
            <a:r>
              <a:rPr lang="fr-FR" dirty="0"/>
              <a:t>Master Physique des Matériaux</a:t>
            </a:r>
            <a:r>
              <a:rPr lang="fr-FR" b="1" dirty="0"/>
              <a:t> </a:t>
            </a:r>
            <a:endParaRPr lang="fr-FR" dirty="0"/>
          </a:p>
          <a:p>
            <a:pPr algn="ctr"/>
            <a:r>
              <a:rPr lang="fr-FR" dirty="0"/>
              <a:t>Métallurgie et Physique des Ultrasons</a:t>
            </a:r>
          </a:p>
          <a:p>
            <a:pPr algn="ctr"/>
            <a:r>
              <a:rPr lang="fr-FR" b="1" dirty="0"/>
              <a:t>Année universitaire : </a:t>
            </a:r>
            <a:r>
              <a:rPr lang="fr-FR" b="1" dirty="0" smtClean="0"/>
              <a:t>2022/2023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3" y="76443"/>
            <a:ext cx="952381" cy="95238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66465" y="2610035"/>
            <a:ext cx="10659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 smtClean="0"/>
              <a:t>Diffusion Des Ultrasons Par Un Milieu Faiblement Hétérogène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8966448" y="5743852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Enseignant : T.BOUTKEDJIRTT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46473" y="5743852"/>
            <a:ext cx="138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: D.SAHLI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Diffusion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La diffusion est le phénomène de réflexion multidirectionnelle de l’énergie ultrasonore dans l’espace, l’énergie ultrasonore est réémise dans toutes les directions de </a:t>
            </a:r>
            <a:r>
              <a:rPr lang="fr-FR" sz="4000" dirty="0" smtClean="0"/>
              <a:t>l’espace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3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Propagation dans les tissues hétérogènes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Différents types de Diffusion </a:t>
            </a:r>
            <a:r>
              <a:rPr lang="fr-FR" dirty="0" smtClean="0"/>
              <a:t>dans les milieux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sz="3200" dirty="0" smtClean="0"/>
              <a:t>Diffusion multi directionnelle d &lt;&lt; </a:t>
            </a:r>
            <a:r>
              <a:rPr lang="el-GR" sz="3200" dirty="0" smtClean="0"/>
              <a:t>λ</a:t>
            </a:r>
            <a:r>
              <a:rPr lang="fr-FR" sz="3200" dirty="0" smtClean="0"/>
              <a:t> </a:t>
            </a:r>
          </a:p>
          <a:p>
            <a:pPr lvl="1"/>
            <a:r>
              <a:rPr lang="fr-FR" sz="3200" dirty="0" smtClean="0"/>
              <a:t>Diffusion de intermédiaire </a:t>
            </a:r>
            <a:r>
              <a:rPr lang="fr-FR" sz="3200" dirty="0"/>
              <a:t>d </a:t>
            </a:r>
            <a:r>
              <a:rPr lang="fr-FR" sz="3200" dirty="0" smtClean="0"/>
              <a:t>~ </a:t>
            </a:r>
            <a:r>
              <a:rPr lang="el-GR" sz="3200" dirty="0" smtClean="0"/>
              <a:t>λ</a:t>
            </a:r>
            <a:endParaRPr lang="fr-FR" sz="3200" dirty="0" smtClean="0"/>
          </a:p>
          <a:p>
            <a:pPr lvl="1"/>
            <a:r>
              <a:rPr lang="fr-FR" sz="3200" dirty="0" smtClean="0"/>
              <a:t>Diffusion Directionnelle </a:t>
            </a:r>
            <a:r>
              <a:rPr lang="fr-FR" sz="3200" dirty="0"/>
              <a:t>d </a:t>
            </a:r>
            <a:r>
              <a:rPr lang="fr-FR" sz="3200" dirty="0" smtClean="0"/>
              <a:t>&gt;&gt; </a:t>
            </a:r>
            <a:r>
              <a:rPr lang="el-GR" sz="3200" dirty="0" smtClean="0"/>
              <a:t>λ</a:t>
            </a:r>
            <a:endParaRPr lang="fr-FR" sz="3200" dirty="0" smtClean="0"/>
          </a:p>
          <a:p>
            <a:pPr marL="914400" lvl="2" indent="0">
              <a:buNone/>
            </a:pPr>
            <a:r>
              <a:rPr lang="fr-FR" sz="3200" i="1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C’est tout simplement une réflexion</a:t>
            </a:r>
          </a:p>
          <a:p>
            <a:pPr marL="914400" lvl="2" indent="0">
              <a:buNone/>
            </a:pPr>
            <a:r>
              <a:rPr lang="fr-FR" sz="3200" i="1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Comme vu dans les phénomènes optiques </a:t>
            </a:r>
            <a:endParaRPr lang="fr-FR" sz="3200" i="1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55" y="1537620"/>
            <a:ext cx="3168481" cy="340135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77726" y="5866034"/>
            <a:ext cx="366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 Cours PUS2 de Mr </a:t>
            </a:r>
            <a:r>
              <a:rPr lang="fr-FR" dirty="0" err="1" smtClean="0"/>
              <a:t>Boutkedjirt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USTHB MPUS PUS2 SAHLI </a:t>
            </a:r>
            <a:r>
              <a:rPr lang="fr-FR" dirty="0" err="1" smtClean="0"/>
              <a:t>Djouad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9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718052"/>
            <a:ext cx="5293895" cy="56829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86" y="1026695"/>
            <a:ext cx="5933602" cy="2077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88757" y="3295468"/>
            <a:ext cx="3053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Reflexion</a:t>
            </a:r>
            <a:r>
              <a:rPr lang="fr-FR" dirty="0"/>
              <a:t> </a:t>
            </a:r>
            <a:r>
              <a:rPr lang="fr-FR" dirty="0" err="1"/>
              <a:t>Speculaire</a:t>
            </a:r>
            <a:r>
              <a:rPr lang="fr-FR" dirty="0"/>
              <a:t> Vs Diffuse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0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Diffusion et Diffusion Multiple Dans les milieux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3"/>
          <a:srcRect b="27661"/>
          <a:stretch/>
        </p:blipFill>
        <p:spPr>
          <a:xfrm>
            <a:off x="1460571" y="1690688"/>
            <a:ext cx="9270857" cy="413593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817844" y="5779269"/>
            <a:ext cx="35589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Source:  </a:t>
            </a:r>
            <a:r>
              <a:rPr lang="fr-FR" sz="1050" b="1" dirty="0"/>
              <a:t>Contribution expérimentale à l’étude de la diffusion</a:t>
            </a:r>
          </a:p>
          <a:p>
            <a:r>
              <a:rPr lang="fr-FR" sz="1050" b="1" dirty="0"/>
              <a:t>multiple des ultrasons en régimes de propagation</a:t>
            </a:r>
          </a:p>
          <a:p>
            <a:r>
              <a:rPr lang="fr-FR" sz="1050" b="1" dirty="0"/>
              <a:t>linéaire et non linéaire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9224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milieux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5400" dirty="0" smtClean="0"/>
              <a:t>Homogène </a:t>
            </a:r>
          </a:p>
          <a:p>
            <a:r>
              <a:rPr lang="fr-FR" sz="5400" dirty="0" smtClean="0"/>
              <a:t>Faiblement hétérogènes</a:t>
            </a:r>
          </a:p>
          <a:p>
            <a:r>
              <a:rPr lang="fr-FR" sz="5400" dirty="0" smtClean="0"/>
              <a:t>Hétérogènes</a:t>
            </a:r>
          </a:p>
          <a:p>
            <a:r>
              <a:rPr lang="fr-FR" sz="5400" dirty="0" smtClean="0"/>
              <a:t>Granulaires</a:t>
            </a:r>
          </a:p>
          <a:p>
            <a:endParaRPr lang="fr-FR" sz="4000" dirty="0" smtClean="0"/>
          </a:p>
          <a:p>
            <a:endParaRPr lang="fr-FR" sz="4000" dirty="0"/>
          </a:p>
          <a:p>
            <a:endParaRPr lang="fr-FR" sz="4000" dirty="0" smtClean="0"/>
          </a:p>
          <a:p>
            <a:pPr marL="0" indent="0" algn="ctr">
              <a:buNone/>
            </a:pPr>
            <a:r>
              <a:rPr lang="fr-FR" sz="4000" dirty="0" smtClean="0"/>
              <a:t> Faiblement </a:t>
            </a:r>
            <a:r>
              <a:rPr lang="fr-FR" sz="4000" dirty="0"/>
              <a:t>Hétérogènes ( </a:t>
            </a:r>
            <a:r>
              <a:rPr lang="fr-FR" sz="4000" b="1" dirty="0"/>
              <a:t>ρ = ρ </a:t>
            </a:r>
            <a:r>
              <a:rPr lang="fr-FR" sz="4000" b="1" baseline="-25000" dirty="0"/>
              <a:t>0</a:t>
            </a:r>
            <a:r>
              <a:rPr lang="fr-FR" sz="4000" b="1" dirty="0"/>
              <a:t>+ </a:t>
            </a:r>
            <a:r>
              <a:rPr lang="fr-FR" sz="4000" b="1" dirty="0" err="1"/>
              <a:t>δρ</a:t>
            </a:r>
            <a:r>
              <a:rPr lang="fr-FR" sz="4000" b="1" dirty="0"/>
              <a:t> )</a:t>
            </a:r>
            <a:endParaRPr lang="fr-FR" sz="4000" dirty="0"/>
          </a:p>
          <a:p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utilisé dans les cas Hétérogènes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7</a:t>
            </a:fld>
            <a:endParaRPr lang="fr-FR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793" y="2442816"/>
            <a:ext cx="11776414" cy="18417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02562" y="4713571"/>
            <a:ext cx="952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coefficient β non linéaire peut </a:t>
            </a:r>
            <a:r>
              <a:rPr lang="fr-FR" dirty="0" smtClean="0"/>
              <a:t>varier </a:t>
            </a:r>
            <a:r>
              <a:rPr lang="fr-FR" dirty="0"/>
              <a:t>spatialement</a:t>
            </a:r>
          </a:p>
          <a:p>
            <a:r>
              <a:rPr lang="fr-FR" dirty="0"/>
              <a:t>La vitesse de propagation C</a:t>
            </a:r>
            <a:r>
              <a:rPr lang="fr-FR" baseline="-25000" dirty="0"/>
              <a:t>0  </a:t>
            </a:r>
            <a:r>
              <a:rPr lang="fr-FR" dirty="0"/>
              <a:t>varie spatialement aussi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1651183"/>
            <a:ext cx="6198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/>
              <a:t>Equation </a:t>
            </a:r>
            <a:r>
              <a:rPr lang="fr-F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KZ hétérogène (Auteurs Russe)</a:t>
            </a:r>
            <a:r>
              <a:rPr lang="fr-FR" sz="2800" u="sng" dirty="0"/>
              <a:t> 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800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Equation de Propagation Non-Linéaire </a:t>
            </a:r>
            <a:br>
              <a:rPr lang="fr-FR" u="sng" dirty="0" smtClean="0"/>
            </a:br>
            <a:r>
              <a:rPr lang="fr-FR" u="sng" dirty="0" smtClean="0"/>
              <a:t>Lighthill-Westervelt</a:t>
            </a:r>
            <a:r>
              <a:rPr lang="fr-FR" u="sng" dirty="0"/>
              <a:t> 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8</a:t>
            </a:fld>
            <a:endParaRPr lang="fr-FR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3"/>
          <a:srcRect t="8391"/>
          <a:stretch/>
        </p:blipFill>
        <p:spPr bwMode="auto">
          <a:xfrm>
            <a:off x="1114102" y="2566737"/>
            <a:ext cx="10019119" cy="1447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38200" y="4411579"/>
            <a:ext cx="3548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 est la pression </a:t>
            </a:r>
            <a:r>
              <a:rPr lang="fr-FR" dirty="0" smtClean="0"/>
              <a:t>acoustique</a:t>
            </a:r>
          </a:p>
          <a:p>
            <a:r>
              <a:rPr lang="fr-FR" dirty="0" smtClean="0"/>
              <a:t> </a:t>
            </a:r>
            <a:r>
              <a:rPr lang="fr-FR" dirty="0"/>
              <a:t>c</a:t>
            </a:r>
            <a:r>
              <a:rPr lang="fr-FR" baseline="-25000" dirty="0"/>
              <a:t>0 </a:t>
            </a:r>
            <a:r>
              <a:rPr lang="fr-FR" dirty="0"/>
              <a:t>la vitesse du </a:t>
            </a:r>
            <a:r>
              <a:rPr lang="fr-FR" dirty="0" smtClean="0"/>
              <a:t>son</a:t>
            </a:r>
          </a:p>
          <a:p>
            <a:r>
              <a:rPr lang="fr-FR" dirty="0" smtClean="0"/>
              <a:t>δ diffusivité </a:t>
            </a:r>
            <a:r>
              <a:rPr lang="fr-FR" dirty="0"/>
              <a:t>du son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β est le coefficient de non </a:t>
            </a:r>
            <a:r>
              <a:rPr lang="fr-FR" dirty="0" smtClean="0"/>
              <a:t>linéarité.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64366" y="4285560"/>
            <a:ext cx="6158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La Résolution de cette équation n’est Possible que Numériquement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8013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776" y="365125"/>
            <a:ext cx="10847024" cy="1325563"/>
          </a:xfrm>
        </p:spPr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639" y="1847850"/>
            <a:ext cx="11248223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La non linéarité en acoustique n’est pas une simple curiosité </a:t>
            </a:r>
            <a:r>
              <a:rPr lang="fr-FR" dirty="0" smtClean="0"/>
              <a:t>intellectuelle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Puisqu’elle permet d’expliquer, par exemple, la formation du bang sonique, l’étude des </a:t>
            </a:r>
            <a:r>
              <a:rPr lang="fr-FR" u="sng" dirty="0" smtClean="0"/>
              <a:t>phénomènes aéro-acousitques </a:t>
            </a:r>
            <a:r>
              <a:rPr lang="fr-FR" dirty="0" smtClean="0"/>
              <a:t>au niveau des couches supérieures de l’atmosphère qui sont </a:t>
            </a:r>
            <a:r>
              <a:rPr lang="fr-FR" b="1" dirty="0" smtClean="0"/>
              <a:t>des milieux faiblement hétérogènes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Et aussi de former des images </a:t>
            </a:r>
            <a:r>
              <a:rPr lang="fr-FR" dirty="0"/>
              <a:t>de meilleure qualité </a:t>
            </a:r>
            <a:r>
              <a:rPr lang="fr-FR" b="1" dirty="0" smtClean="0"/>
              <a:t>en </a:t>
            </a:r>
            <a:r>
              <a:rPr lang="fr-FR" b="1" dirty="0"/>
              <a:t>échographie </a:t>
            </a:r>
            <a:r>
              <a:rPr lang="fr-FR" b="1" dirty="0" smtClean="0"/>
              <a:t>médicale 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USTHB MPUS PUS2 SAHLI Djouad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DA3C-2228-4F62-889F-298B735286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395</Words>
  <Application>Microsoft Office PowerPoint</Application>
  <PresentationFormat>Grand écran</PresentationFormat>
  <Paragraphs>88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Times New Roman</vt:lpstr>
      <vt:lpstr>Thème Office</vt:lpstr>
      <vt:lpstr>Présentation PowerPoint</vt:lpstr>
      <vt:lpstr>La Diffusion </vt:lpstr>
      <vt:lpstr>Propagation dans les tissues hétérogènes </vt:lpstr>
      <vt:lpstr>Présentation PowerPoint</vt:lpstr>
      <vt:lpstr>Diffusion et Diffusion Multiple Dans les milieux</vt:lpstr>
      <vt:lpstr>Les Différents Types de milieux</vt:lpstr>
      <vt:lpstr>Equation utilisé dans les cas Hétérogènes </vt:lpstr>
      <vt:lpstr>Equation de Propagation Non-Linéaire  Lighthill-Westervelt 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PC</cp:lastModifiedBy>
  <cp:revision>12</cp:revision>
  <dcterms:created xsi:type="dcterms:W3CDTF">2022-12-08T16:50:24Z</dcterms:created>
  <dcterms:modified xsi:type="dcterms:W3CDTF">2022-12-11T16:48:27Z</dcterms:modified>
</cp:coreProperties>
</file>