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1" r:id="rId2"/>
  </p:sldMasterIdLst>
  <p:notesMasterIdLst>
    <p:notesMasterId r:id="rId36"/>
  </p:notesMasterIdLst>
  <p:sldIdLst>
    <p:sldId id="315" r:id="rId3"/>
    <p:sldId id="279" r:id="rId4"/>
    <p:sldId id="307" r:id="rId5"/>
    <p:sldId id="306" r:id="rId6"/>
    <p:sldId id="302" r:id="rId7"/>
    <p:sldId id="318" r:id="rId8"/>
    <p:sldId id="303" r:id="rId9"/>
    <p:sldId id="329" r:id="rId10"/>
    <p:sldId id="311" r:id="rId11"/>
    <p:sldId id="330" r:id="rId12"/>
    <p:sldId id="331" r:id="rId13"/>
    <p:sldId id="332" r:id="rId14"/>
    <p:sldId id="304" r:id="rId15"/>
    <p:sldId id="333" r:id="rId16"/>
    <p:sldId id="336" r:id="rId17"/>
    <p:sldId id="335" r:id="rId18"/>
    <p:sldId id="337" r:id="rId19"/>
    <p:sldId id="338" r:id="rId20"/>
    <p:sldId id="339" r:id="rId21"/>
    <p:sldId id="340" r:id="rId22"/>
    <p:sldId id="341" r:id="rId23"/>
    <p:sldId id="305" r:id="rId24"/>
    <p:sldId id="342" r:id="rId25"/>
    <p:sldId id="343" r:id="rId26"/>
    <p:sldId id="344" r:id="rId27"/>
    <p:sldId id="321" r:id="rId28"/>
    <p:sldId id="345" r:id="rId29"/>
    <p:sldId id="346" r:id="rId30"/>
    <p:sldId id="347" r:id="rId31"/>
    <p:sldId id="322" r:id="rId32"/>
    <p:sldId id="348" r:id="rId33"/>
    <p:sldId id="328" r:id="rId34"/>
    <p:sldId id="32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p15:clr>
            <a:srgbClr val="A4A3A4"/>
          </p15:clr>
        </p15:guide>
        <p15:guide id="2" pos="37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740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40" autoAdjust="0"/>
    <p:restoredTop sz="93381" autoAdjust="0"/>
  </p:normalViewPr>
  <p:slideViewPr>
    <p:cSldViewPr>
      <p:cViewPr varScale="1">
        <p:scale>
          <a:sx n="86" d="100"/>
          <a:sy n="86" d="100"/>
        </p:scale>
        <p:origin x="1812" y="84"/>
      </p:cViewPr>
      <p:guideLst>
        <p:guide orient="horz" pos="3216"/>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F784F-DB2A-4D0C-AFFF-2F05CCE5B8D9}" type="datetimeFigureOut">
              <a:rPr lang="en-US" smtClean="0"/>
              <a:t>12/10/2016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F3AC7D-1811-4C22-B6F3-FAA8DFFD248F}" type="slidenum">
              <a:rPr lang="en-US" smtClean="0"/>
              <a:t>‹#›</a:t>
            </a:fld>
            <a:endParaRPr lang="en-US"/>
          </a:p>
        </p:txBody>
      </p:sp>
    </p:spTree>
    <p:extLst>
      <p:ext uri="{BB962C8B-B14F-4D97-AF65-F5344CB8AC3E}">
        <p14:creationId xmlns:p14="http://schemas.microsoft.com/office/powerpoint/2010/main" val="2966592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This talks about the overall approach and also the resources which used to create this report</a:t>
            </a:r>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3</a:t>
            </a:fld>
            <a:endParaRPr lang="en-US"/>
          </a:p>
        </p:txBody>
      </p:sp>
    </p:spTree>
    <p:extLst>
      <p:ext uri="{BB962C8B-B14F-4D97-AF65-F5344CB8AC3E}">
        <p14:creationId xmlns:p14="http://schemas.microsoft.com/office/powerpoint/2010/main" val="1753612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15</a:t>
            </a:fld>
            <a:endParaRPr lang="en-US"/>
          </a:p>
        </p:txBody>
      </p:sp>
    </p:spTree>
    <p:extLst>
      <p:ext uri="{BB962C8B-B14F-4D97-AF65-F5344CB8AC3E}">
        <p14:creationId xmlns:p14="http://schemas.microsoft.com/office/powerpoint/2010/main" val="258525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16</a:t>
            </a:fld>
            <a:endParaRPr lang="en-US"/>
          </a:p>
        </p:txBody>
      </p:sp>
    </p:spTree>
    <p:extLst>
      <p:ext uri="{BB962C8B-B14F-4D97-AF65-F5344CB8AC3E}">
        <p14:creationId xmlns:p14="http://schemas.microsoft.com/office/powerpoint/2010/main" val="208474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17</a:t>
            </a:fld>
            <a:endParaRPr lang="en-US"/>
          </a:p>
        </p:txBody>
      </p:sp>
    </p:spTree>
    <p:extLst>
      <p:ext uri="{BB962C8B-B14F-4D97-AF65-F5344CB8AC3E}">
        <p14:creationId xmlns:p14="http://schemas.microsoft.com/office/powerpoint/2010/main" val="2808912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18</a:t>
            </a:fld>
            <a:endParaRPr lang="en-US"/>
          </a:p>
        </p:txBody>
      </p:sp>
    </p:spTree>
    <p:extLst>
      <p:ext uri="{BB962C8B-B14F-4D97-AF65-F5344CB8AC3E}">
        <p14:creationId xmlns:p14="http://schemas.microsoft.com/office/powerpoint/2010/main" val="4246913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19</a:t>
            </a:fld>
            <a:endParaRPr lang="en-US"/>
          </a:p>
        </p:txBody>
      </p:sp>
    </p:spTree>
    <p:extLst>
      <p:ext uri="{BB962C8B-B14F-4D97-AF65-F5344CB8AC3E}">
        <p14:creationId xmlns:p14="http://schemas.microsoft.com/office/powerpoint/2010/main" val="244142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20</a:t>
            </a:fld>
            <a:endParaRPr lang="en-US"/>
          </a:p>
        </p:txBody>
      </p:sp>
    </p:spTree>
    <p:extLst>
      <p:ext uri="{BB962C8B-B14F-4D97-AF65-F5344CB8AC3E}">
        <p14:creationId xmlns:p14="http://schemas.microsoft.com/office/powerpoint/2010/main" val="3940706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21</a:t>
            </a:fld>
            <a:endParaRPr lang="en-US"/>
          </a:p>
        </p:txBody>
      </p:sp>
    </p:spTree>
    <p:extLst>
      <p:ext uri="{BB962C8B-B14F-4D97-AF65-F5344CB8AC3E}">
        <p14:creationId xmlns:p14="http://schemas.microsoft.com/office/powerpoint/2010/main" val="269779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23</a:t>
            </a:fld>
            <a:endParaRPr lang="en-US"/>
          </a:p>
        </p:txBody>
      </p:sp>
    </p:spTree>
    <p:extLst>
      <p:ext uri="{BB962C8B-B14F-4D97-AF65-F5344CB8AC3E}">
        <p14:creationId xmlns:p14="http://schemas.microsoft.com/office/powerpoint/2010/main" val="168374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24</a:t>
            </a:fld>
            <a:endParaRPr lang="en-US"/>
          </a:p>
        </p:txBody>
      </p:sp>
    </p:spTree>
    <p:extLst>
      <p:ext uri="{BB962C8B-B14F-4D97-AF65-F5344CB8AC3E}">
        <p14:creationId xmlns:p14="http://schemas.microsoft.com/office/powerpoint/2010/main" val="826665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25</a:t>
            </a:fld>
            <a:endParaRPr lang="en-US"/>
          </a:p>
        </p:txBody>
      </p:sp>
    </p:spTree>
    <p:extLst>
      <p:ext uri="{BB962C8B-B14F-4D97-AF65-F5344CB8AC3E}">
        <p14:creationId xmlns:p14="http://schemas.microsoft.com/office/powerpoint/2010/main" val="53802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assimilated feature list after mapping all the use cases captured to a specific search feature requirement. Some are required, </a:t>
            </a:r>
            <a:r>
              <a:rPr lang="en-US" baseline="0" dirty="0" err="1" smtClean="0"/>
              <a:t>i.e</a:t>
            </a:r>
            <a:r>
              <a:rPr lang="en-US" baseline="0" dirty="0" smtClean="0"/>
              <a:t>, key to GASCO employee success, and some are desirable based on the North Star view provided to the user representative during the “Art of Possible” discussion.</a:t>
            </a:r>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5</a:t>
            </a:fld>
            <a:endParaRPr lang="en-US"/>
          </a:p>
        </p:txBody>
      </p:sp>
    </p:spTree>
    <p:extLst>
      <p:ext uri="{BB962C8B-B14F-4D97-AF65-F5344CB8AC3E}">
        <p14:creationId xmlns:p14="http://schemas.microsoft.com/office/powerpoint/2010/main" val="1753612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27</a:t>
            </a:fld>
            <a:endParaRPr lang="en-US"/>
          </a:p>
        </p:txBody>
      </p:sp>
    </p:spTree>
    <p:extLst>
      <p:ext uri="{BB962C8B-B14F-4D97-AF65-F5344CB8AC3E}">
        <p14:creationId xmlns:p14="http://schemas.microsoft.com/office/powerpoint/2010/main" val="4160297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28</a:t>
            </a:fld>
            <a:endParaRPr lang="en-US"/>
          </a:p>
        </p:txBody>
      </p:sp>
    </p:spTree>
    <p:extLst>
      <p:ext uri="{BB962C8B-B14F-4D97-AF65-F5344CB8AC3E}">
        <p14:creationId xmlns:p14="http://schemas.microsoft.com/office/powerpoint/2010/main" val="3636081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29</a:t>
            </a:fld>
            <a:endParaRPr lang="en-US"/>
          </a:p>
        </p:txBody>
      </p:sp>
    </p:spTree>
    <p:extLst>
      <p:ext uri="{BB962C8B-B14F-4D97-AF65-F5344CB8AC3E}">
        <p14:creationId xmlns:p14="http://schemas.microsoft.com/office/powerpoint/2010/main" val="3036120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31</a:t>
            </a:fld>
            <a:endParaRPr lang="en-US"/>
          </a:p>
        </p:txBody>
      </p:sp>
    </p:spTree>
    <p:extLst>
      <p:ext uri="{BB962C8B-B14F-4D97-AF65-F5344CB8AC3E}">
        <p14:creationId xmlns:p14="http://schemas.microsoft.com/office/powerpoint/2010/main" val="1390701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6</a:t>
            </a:fld>
            <a:endParaRPr lang="en-US"/>
          </a:p>
        </p:txBody>
      </p:sp>
    </p:spTree>
    <p:extLst>
      <p:ext uri="{BB962C8B-B14F-4D97-AF65-F5344CB8AC3E}">
        <p14:creationId xmlns:p14="http://schemas.microsoft.com/office/powerpoint/2010/main" val="175361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8</a:t>
            </a:fld>
            <a:endParaRPr lang="en-US"/>
          </a:p>
        </p:txBody>
      </p:sp>
    </p:spTree>
    <p:extLst>
      <p:ext uri="{BB962C8B-B14F-4D97-AF65-F5344CB8AC3E}">
        <p14:creationId xmlns:p14="http://schemas.microsoft.com/office/powerpoint/2010/main" val="328137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9</a:t>
            </a:fld>
            <a:endParaRPr lang="en-US"/>
          </a:p>
        </p:txBody>
      </p:sp>
    </p:spTree>
    <p:extLst>
      <p:ext uri="{BB962C8B-B14F-4D97-AF65-F5344CB8AC3E}">
        <p14:creationId xmlns:p14="http://schemas.microsoft.com/office/powerpoint/2010/main" val="175361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10</a:t>
            </a:fld>
            <a:endParaRPr lang="en-US"/>
          </a:p>
        </p:txBody>
      </p:sp>
    </p:spTree>
    <p:extLst>
      <p:ext uri="{BB962C8B-B14F-4D97-AF65-F5344CB8AC3E}">
        <p14:creationId xmlns:p14="http://schemas.microsoft.com/office/powerpoint/2010/main" val="3280227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11</a:t>
            </a:fld>
            <a:endParaRPr lang="en-US"/>
          </a:p>
        </p:txBody>
      </p:sp>
    </p:spTree>
    <p:extLst>
      <p:ext uri="{BB962C8B-B14F-4D97-AF65-F5344CB8AC3E}">
        <p14:creationId xmlns:p14="http://schemas.microsoft.com/office/powerpoint/2010/main" val="392775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12</a:t>
            </a:fld>
            <a:endParaRPr lang="en-US"/>
          </a:p>
        </p:txBody>
      </p:sp>
    </p:spTree>
    <p:extLst>
      <p:ext uri="{BB962C8B-B14F-4D97-AF65-F5344CB8AC3E}">
        <p14:creationId xmlns:p14="http://schemas.microsoft.com/office/powerpoint/2010/main" val="103823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14</a:t>
            </a:fld>
            <a:endParaRPr lang="en-US"/>
          </a:p>
        </p:txBody>
      </p:sp>
    </p:spTree>
    <p:extLst>
      <p:ext uri="{BB962C8B-B14F-4D97-AF65-F5344CB8AC3E}">
        <p14:creationId xmlns:p14="http://schemas.microsoft.com/office/powerpoint/2010/main" val="15012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Black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3705418"/>
            <a:ext cx="4024312" cy="1233311"/>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Predicting NBA Team Success and Player Performance Through Data Analytics</a:t>
            </a:r>
            <a:endParaRPr lang="en-US" dirty="0" smtClean="0"/>
          </a:p>
        </p:txBody>
      </p:sp>
      <p:cxnSp>
        <p:nvCxnSpPr>
          <p:cNvPr id="12" name="Straight Connector 11"/>
          <p:cNvCxnSpPr/>
          <p:nvPr/>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2207089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8742025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FF9900"/>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3413323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44824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36076982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42857126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1944166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FF9900"/>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2"/>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3705418"/>
            <a:ext cx="4024312" cy="1233311"/>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Predicting NBA Team Success and Player Performance Through Data Analytics</a:t>
            </a:r>
            <a:endParaRPr lang="en-US" dirty="0" smtClean="0"/>
          </a:p>
        </p:txBody>
      </p:sp>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390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7DFE8"/>
            </a:gs>
            <a:gs pos="71000">
              <a:srgbClr val="EFF2F6"/>
            </a:gs>
            <a:gs pos="50000">
              <a:srgbClr val="F5F7F9"/>
            </a:gs>
            <a:gs pos="31000">
              <a:schemeClr val="bg1"/>
            </a:gs>
          </a:gsLst>
          <a:lin ang="54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iming>
    <p:tnLst>
      <p:par>
        <p:cTn id="1" dur="indefinite" restart="never" nodeType="tmRoot"/>
      </p:par>
    </p:tnLst>
  </p:timing>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7DFE8"/>
            </a:gs>
            <a:gs pos="71000">
              <a:srgbClr val="EFF2F6"/>
            </a:gs>
            <a:gs pos="50000">
              <a:srgbClr val="F5F7F9"/>
            </a:gs>
            <a:gs pos="31000">
              <a:schemeClr val="bg1"/>
            </a:gs>
          </a:gsLst>
          <a:lin ang="54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25222872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basketball-reference.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ba.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7044" y="4066684"/>
            <a:ext cx="8380412" cy="1233311"/>
          </a:xfrm>
        </p:spPr>
        <p:txBody>
          <a:bodyPr/>
          <a:lstStyle/>
          <a:p>
            <a:pPr lvl="0" algn="ctr"/>
            <a:r>
              <a:rPr lang="en-US" sz="3200" b="1" dirty="0"/>
              <a:t>Predicting NBA Team Success and Player Performance Through Data Analytics</a:t>
            </a:r>
          </a:p>
          <a:p>
            <a:endParaRPr lang="en-CA" sz="4000" b="1" dirty="0"/>
          </a:p>
        </p:txBody>
      </p:sp>
      <p:sp>
        <p:nvSpPr>
          <p:cNvPr id="2" name="TextBox 1"/>
          <p:cNvSpPr txBox="1"/>
          <p:nvPr/>
        </p:nvSpPr>
        <p:spPr>
          <a:xfrm>
            <a:off x="457200" y="5257800"/>
            <a:ext cx="8686800" cy="461665"/>
          </a:xfrm>
          <a:prstGeom prst="rect">
            <a:avLst/>
          </a:prstGeom>
          <a:noFill/>
        </p:spPr>
        <p:txBody>
          <a:bodyPr wrap="square" rtlCol="0">
            <a:spAutoFit/>
          </a:bodyPr>
          <a:lstStyle/>
          <a:p>
            <a:pPr algn="r"/>
            <a:r>
              <a:rPr lang="en-US" sz="2400" dirty="0" smtClean="0"/>
              <a:t>December 2016</a:t>
            </a:r>
            <a:endParaRPr lang="en-US" sz="2400" dirty="0"/>
          </a:p>
        </p:txBody>
      </p:sp>
      <p:cxnSp>
        <p:nvCxnSpPr>
          <p:cNvPr id="5" name="Straight Connector 4"/>
          <p:cNvCxnSpPr/>
          <p:nvPr/>
        </p:nvCxnSpPr>
        <p:spPr>
          <a:xfrm>
            <a:off x="457200" y="52578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95400" y="6248400"/>
            <a:ext cx="7848600" cy="338554"/>
          </a:xfrm>
          <a:prstGeom prst="rect">
            <a:avLst/>
          </a:prstGeom>
          <a:noFill/>
        </p:spPr>
        <p:txBody>
          <a:bodyPr wrap="square" rtlCol="0">
            <a:spAutoFit/>
          </a:bodyPr>
          <a:lstStyle/>
          <a:p>
            <a:pPr algn="r"/>
            <a:r>
              <a:rPr lang="en-US" sz="1600" dirty="0"/>
              <a:t>Data Science Essentials CSC570 | Mike Bernico</a:t>
            </a: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04800"/>
            <a:ext cx="6286500" cy="3536156"/>
          </a:xfrm>
          <a:prstGeom prst="rect">
            <a:avLst/>
          </a:prstGeom>
        </p:spPr>
      </p:pic>
      <p:sp>
        <p:nvSpPr>
          <p:cNvPr id="8" name="TextBox 7"/>
          <p:cNvSpPr txBox="1"/>
          <p:nvPr/>
        </p:nvSpPr>
        <p:spPr>
          <a:xfrm>
            <a:off x="0" y="6248400"/>
            <a:ext cx="1865194" cy="338554"/>
          </a:xfrm>
          <a:prstGeom prst="rect">
            <a:avLst/>
          </a:prstGeom>
          <a:noFill/>
        </p:spPr>
        <p:txBody>
          <a:bodyPr wrap="square" rtlCol="0">
            <a:spAutoFit/>
          </a:bodyPr>
          <a:lstStyle/>
          <a:p>
            <a:pPr algn="r"/>
            <a:r>
              <a:rPr lang="en-US" sz="1600" dirty="0" smtClean="0"/>
              <a:t>Sohaib Ahmed</a:t>
            </a:r>
            <a:endParaRPr lang="en-US" sz="1600" dirty="0"/>
          </a:p>
        </p:txBody>
      </p:sp>
      <p:sp>
        <p:nvSpPr>
          <p:cNvPr id="9" name="TextBox 8"/>
          <p:cNvSpPr txBox="1"/>
          <p:nvPr/>
        </p:nvSpPr>
        <p:spPr>
          <a:xfrm>
            <a:off x="4876800" y="3762880"/>
            <a:ext cx="2971800" cy="261610"/>
          </a:xfrm>
          <a:prstGeom prst="rect">
            <a:avLst/>
          </a:prstGeom>
          <a:noFill/>
        </p:spPr>
        <p:txBody>
          <a:bodyPr wrap="square" rtlCol="0">
            <a:spAutoFit/>
          </a:bodyPr>
          <a:lstStyle/>
          <a:p>
            <a:pPr algn="r"/>
            <a:r>
              <a:rPr lang="en-US" sz="1100" dirty="0" smtClean="0"/>
              <a:t>Photo courtesy of: Sohaib Ahmed</a:t>
            </a:r>
            <a:endParaRPr lang="en-US" sz="1100" dirty="0"/>
          </a:p>
        </p:txBody>
      </p:sp>
    </p:spTree>
    <p:extLst>
      <p:ext uri="{BB962C8B-B14F-4D97-AF65-F5344CB8AC3E}">
        <p14:creationId xmlns:p14="http://schemas.microsoft.com/office/powerpoint/2010/main" val="3641107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Team Per Game Statistics</a:t>
            </a:r>
            <a:endParaRPr lang="en-US" b="1" dirty="0" smtClean="0">
              <a:solidFill>
                <a:schemeClr val="accent1">
                  <a:lumMod val="75000"/>
                </a:schemeClr>
              </a:solidFill>
            </a:endParaRPr>
          </a:p>
          <a:p>
            <a:pPr lvl="0"/>
            <a:r>
              <a:rPr lang="en-US" sz="1600" dirty="0" smtClean="0">
                <a:solidFill>
                  <a:schemeClr val="tx1"/>
                </a:solidFill>
              </a:rPr>
              <a:t>The following screenshot was taken for example</a:t>
            </a:r>
            <a:r>
              <a:rPr lang="en-US" sz="1600" dirty="0" smtClean="0">
                <a:solidFill>
                  <a:schemeClr val="tx1"/>
                </a:solidFill>
              </a:rPr>
              <a:t>, </a:t>
            </a:r>
            <a:r>
              <a:rPr lang="en-US" sz="1600" dirty="0">
                <a:solidFill>
                  <a:schemeClr val="tx1"/>
                </a:solidFill>
              </a:rPr>
              <a:t>provided by http://www.basketball-reference.com</a:t>
            </a:r>
            <a:r>
              <a:rPr lang="en-US" sz="1600" dirty="0" smtClean="0">
                <a:solidFill>
                  <a:schemeClr val="tx1"/>
                </a:solidFill>
              </a:rPr>
              <a:t>/.</a:t>
            </a:r>
            <a:endParaRPr lang="en-US" sz="1600" dirty="0">
              <a:solidFill>
                <a:schemeClr val="tx1"/>
              </a:solidFill>
            </a:endParaRPr>
          </a:p>
        </p:txBody>
      </p:sp>
      <p:pic>
        <p:nvPicPr>
          <p:cNvPr id="3" name="Picture 2"/>
          <p:cNvPicPr>
            <a:picLocks noChangeAspect="1"/>
          </p:cNvPicPr>
          <p:nvPr/>
        </p:nvPicPr>
        <p:blipFill rotWithShape="1">
          <a:blip r:embed="rId3"/>
          <a:srcRect b="21706"/>
          <a:stretch/>
        </p:blipFill>
        <p:spPr>
          <a:xfrm>
            <a:off x="76200" y="2057400"/>
            <a:ext cx="8939212" cy="4724400"/>
          </a:xfrm>
          <a:prstGeom prst="rect">
            <a:avLst/>
          </a:prstGeom>
        </p:spPr>
      </p:pic>
    </p:spTree>
    <p:extLst>
      <p:ext uri="{BB962C8B-B14F-4D97-AF65-F5344CB8AC3E}">
        <p14:creationId xmlns:p14="http://schemas.microsoft.com/office/powerpoint/2010/main" val="2171915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Player Per Game Statistics (2016-2017)</a:t>
            </a:r>
            <a:endParaRPr lang="en-US" b="1" dirty="0" smtClean="0">
              <a:solidFill>
                <a:schemeClr val="accent1">
                  <a:lumMod val="75000"/>
                </a:schemeClr>
              </a:solidFill>
            </a:endParaRPr>
          </a:p>
          <a:p>
            <a:pPr lvl="0"/>
            <a:r>
              <a:rPr lang="en-US" sz="1600" dirty="0" smtClean="0">
                <a:solidFill>
                  <a:schemeClr val="tx1"/>
                </a:solidFill>
              </a:rPr>
              <a:t>The following statistics were use for Team statistics</a:t>
            </a:r>
            <a:r>
              <a:rPr lang="en-US" sz="1600" dirty="0">
                <a:solidFill>
                  <a:schemeClr val="tx1"/>
                </a:solidFill>
              </a:rPr>
              <a:t>, provided by http://www.basketball-reference.com</a:t>
            </a:r>
            <a:r>
              <a:rPr lang="en-US" sz="1600" dirty="0" smtClean="0">
                <a:solidFill>
                  <a:schemeClr val="tx1"/>
                </a:solidFill>
              </a:rPr>
              <a:t>/.</a:t>
            </a:r>
            <a:endParaRPr lang="en-US" sz="1600" dirty="0">
              <a:solidFill>
                <a:schemeClr val="tx1"/>
              </a:solidFill>
            </a:endParaRPr>
          </a:p>
        </p:txBody>
      </p:sp>
      <p:grpSp>
        <p:nvGrpSpPr>
          <p:cNvPr id="5" name="Group 4"/>
          <p:cNvGrpSpPr/>
          <p:nvPr/>
        </p:nvGrpSpPr>
        <p:grpSpPr>
          <a:xfrm>
            <a:off x="457200" y="2284456"/>
            <a:ext cx="8229600" cy="4497344"/>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a:t>
              </a:r>
              <a:r>
                <a:rPr lang="en-US" b="1" dirty="0" smtClean="0">
                  <a:solidFill>
                    <a:schemeClr val="accent1">
                      <a:lumMod val="75000"/>
                    </a:schemeClr>
                  </a:solidFill>
                </a:rPr>
                <a:t>Features (Per Game)</a:t>
              </a:r>
              <a:endParaRPr lang="en-US" b="1" dirty="0" smtClean="0">
                <a:solidFill>
                  <a:schemeClr val="accent1">
                    <a:lumMod val="75000"/>
                  </a:schemeClr>
                </a:solidFill>
              </a:endParaRP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5" name="TextBox 14"/>
          <p:cNvSpPr txBox="1"/>
          <p:nvPr/>
        </p:nvSpPr>
        <p:spPr>
          <a:xfrm>
            <a:off x="533399" y="2819400"/>
            <a:ext cx="3561887" cy="3570208"/>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err="1" smtClean="0"/>
              <a:t>Pos</a:t>
            </a:r>
            <a:r>
              <a:rPr lang="en-US" sz="1400" dirty="0" smtClean="0"/>
              <a:t> – Position</a:t>
            </a:r>
          </a:p>
          <a:p>
            <a:pPr marL="285750" indent="-285750">
              <a:buFont typeface="Arial" panose="020B0604020202020204" pitchFamily="34" charset="0"/>
              <a:buChar char="•"/>
            </a:pPr>
            <a:r>
              <a:rPr lang="en-US" sz="1400" dirty="0" smtClean="0"/>
              <a:t>Age – Player Age</a:t>
            </a:r>
            <a:r>
              <a:rPr lang="en-US" sz="1400" dirty="0"/>
              <a:t>	</a:t>
            </a:r>
            <a:endParaRPr lang="en-US" sz="1400" dirty="0" smtClean="0"/>
          </a:p>
          <a:p>
            <a:pPr marL="285750" indent="-285750">
              <a:buFont typeface="Arial" panose="020B0604020202020204" pitchFamily="34" charset="0"/>
              <a:buChar char="•"/>
            </a:pPr>
            <a:r>
              <a:rPr lang="en-US" sz="1400" dirty="0" smtClean="0"/>
              <a:t>Tm – Franchise Name</a:t>
            </a:r>
            <a:r>
              <a:rPr lang="en-US" sz="1400" dirty="0"/>
              <a:t>	</a:t>
            </a:r>
            <a:endParaRPr lang="en-US" sz="1400" dirty="0" smtClean="0"/>
          </a:p>
          <a:p>
            <a:pPr marL="285750" indent="-285750">
              <a:buFont typeface="Arial" panose="020B0604020202020204" pitchFamily="34" charset="0"/>
              <a:buChar char="•"/>
            </a:pPr>
            <a:r>
              <a:rPr lang="en-US" sz="1400" dirty="0" smtClean="0"/>
              <a:t>G – Games played</a:t>
            </a:r>
          </a:p>
          <a:p>
            <a:pPr marL="285750" indent="-285750">
              <a:buFont typeface="Arial" panose="020B0604020202020204" pitchFamily="34" charset="0"/>
              <a:buChar char="•"/>
            </a:pPr>
            <a:r>
              <a:rPr lang="en-US" sz="1400" dirty="0" smtClean="0"/>
              <a:t>GS – Games Started</a:t>
            </a:r>
            <a:r>
              <a:rPr lang="en-US" sz="1400" dirty="0"/>
              <a:t>	</a:t>
            </a:r>
            <a:endParaRPr lang="en-US" sz="1400" dirty="0" smtClean="0"/>
          </a:p>
          <a:p>
            <a:pPr marL="285750" indent="-285750">
              <a:buFont typeface="Arial" panose="020B0604020202020204" pitchFamily="34" charset="0"/>
              <a:buChar char="•"/>
            </a:pPr>
            <a:r>
              <a:rPr lang="en-US" sz="1400" dirty="0" smtClean="0"/>
              <a:t>MP – Minutes Played</a:t>
            </a:r>
          </a:p>
          <a:p>
            <a:pPr marL="285750" indent="-285750">
              <a:buFont typeface="Arial" panose="020B0604020202020204" pitchFamily="34" charset="0"/>
              <a:buChar char="•"/>
            </a:pPr>
            <a:r>
              <a:rPr lang="en-US" sz="1400" dirty="0" smtClean="0"/>
              <a:t>FG – Field Goals</a:t>
            </a:r>
            <a:r>
              <a:rPr lang="en-US" sz="1400" dirty="0"/>
              <a:t>	</a:t>
            </a:r>
            <a:endParaRPr lang="en-US" sz="1400" dirty="0" smtClean="0"/>
          </a:p>
          <a:p>
            <a:pPr marL="285750" indent="-285750">
              <a:buFont typeface="Arial" panose="020B0604020202020204" pitchFamily="34" charset="0"/>
              <a:buChar char="•"/>
            </a:pPr>
            <a:r>
              <a:rPr lang="en-US" sz="1400" dirty="0" smtClean="0"/>
              <a:t>FGA – Field Goals Attempted</a:t>
            </a:r>
            <a:r>
              <a:rPr lang="en-US" sz="1400" dirty="0"/>
              <a:t>	</a:t>
            </a:r>
            <a:endParaRPr lang="en-US" sz="1400" dirty="0" smtClean="0"/>
          </a:p>
          <a:p>
            <a:pPr marL="285750" indent="-285750">
              <a:buFont typeface="Arial" panose="020B0604020202020204" pitchFamily="34" charset="0"/>
              <a:buChar char="•"/>
            </a:pPr>
            <a:r>
              <a:rPr lang="en-US" sz="1400" dirty="0" smtClean="0"/>
              <a:t>FG% - Field Goal Percentage</a:t>
            </a:r>
          </a:p>
          <a:p>
            <a:pPr marL="285750" indent="-285750">
              <a:buFont typeface="Arial" panose="020B0604020202020204" pitchFamily="34" charset="0"/>
              <a:buChar char="•"/>
            </a:pPr>
            <a:r>
              <a:rPr lang="en-US" sz="1400" dirty="0" smtClean="0"/>
              <a:t>3P – 3 Pointers Made</a:t>
            </a:r>
          </a:p>
          <a:p>
            <a:pPr marL="285750" indent="-285750">
              <a:buFont typeface="Arial" panose="020B0604020202020204" pitchFamily="34" charset="0"/>
              <a:buChar char="•"/>
            </a:pPr>
            <a:r>
              <a:rPr lang="en-US" sz="1400" dirty="0" smtClean="0"/>
              <a:t>3PA – 3 Pointers Attempted</a:t>
            </a:r>
          </a:p>
          <a:p>
            <a:pPr marL="285750" indent="-285750">
              <a:buFont typeface="Arial" panose="020B0604020202020204" pitchFamily="34" charset="0"/>
              <a:buChar char="•"/>
            </a:pPr>
            <a:r>
              <a:rPr lang="en-US" sz="1400" dirty="0" smtClean="0"/>
              <a:t>3P% - 3 Pointer Percentage</a:t>
            </a:r>
          </a:p>
          <a:p>
            <a:pPr marL="285750" indent="-285750">
              <a:buFont typeface="Arial" panose="020B0604020202020204" pitchFamily="34" charset="0"/>
              <a:buChar char="•"/>
            </a:pPr>
            <a:r>
              <a:rPr lang="en-US" sz="1400" dirty="0" smtClean="0"/>
              <a:t>2P – 2 Pointers Made</a:t>
            </a:r>
          </a:p>
          <a:p>
            <a:pPr marL="285750" indent="-285750">
              <a:buFont typeface="Arial" panose="020B0604020202020204" pitchFamily="34" charset="0"/>
              <a:buChar char="•"/>
            </a:pPr>
            <a:r>
              <a:rPr lang="en-US" sz="1400" dirty="0" smtClean="0"/>
              <a:t>2PA – 2 Pointers Attempted</a:t>
            </a:r>
          </a:p>
          <a:p>
            <a:pPr marL="285750" indent="-285750">
              <a:buFont typeface="Arial" panose="020B0604020202020204" pitchFamily="34" charset="0"/>
              <a:buChar char="•"/>
            </a:pPr>
            <a:r>
              <a:rPr lang="en-US" sz="1400" dirty="0" smtClean="0"/>
              <a:t>2P% - 2 Pointer Percentage</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21336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95286" y="2852492"/>
            <a:ext cx="4572000" cy="2893100"/>
          </a:xfrm>
          <a:prstGeom prst="rect">
            <a:avLst/>
          </a:prstGeom>
        </p:spPr>
        <p:txBody>
          <a:bodyPr>
            <a:spAutoFit/>
          </a:bodyPr>
          <a:lstStyle/>
          <a:p>
            <a:pPr marL="285750" lvl="0" indent="-285750">
              <a:buFont typeface="Arial" panose="020B0604020202020204" pitchFamily="34" charset="0"/>
              <a:buChar char="•"/>
            </a:pPr>
            <a:r>
              <a:rPr lang="en-US" sz="1400" dirty="0" smtClean="0">
                <a:solidFill>
                  <a:srgbClr val="000000"/>
                </a:solidFill>
              </a:rPr>
              <a:t>FT – Free Throws</a:t>
            </a:r>
            <a:r>
              <a:rPr lang="en-US" sz="1400" dirty="0">
                <a:solidFill>
                  <a:srgbClr val="000000"/>
                </a:solidFill>
              </a:rPr>
              <a:t>	</a:t>
            </a:r>
          </a:p>
          <a:p>
            <a:pPr marL="285750" lvl="0" indent="-285750">
              <a:buFont typeface="Arial" panose="020B0604020202020204" pitchFamily="34" charset="0"/>
              <a:buChar char="•"/>
            </a:pPr>
            <a:r>
              <a:rPr lang="en-US" sz="1400" dirty="0">
                <a:solidFill>
                  <a:srgbClr val="000000"/>
                </a:solidFill>
              </a:rPr>
              <a:t>FTA </a:t>
            </a:r>
            <a:r>
              <a:rPr lang="en-US" sz="1400" dirty="0" smtClean="0">
                <a:solidFill>
                  <a:srgbClr val="000000"/>
                </a:solidFill>
              </a:rPr>
              <a:t>– Free Throws Attempted</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FT% </a:t>
            </a:r>
            <a:r>
              <a:rPr lang="en-US" sz="1400" dirty="0" smtClean="0">
                <a:solidFill>
                  <a:srgbClr val="000000"/>
                </a:solidFill>
              </a:rPr>
              <a:t>- Free Throws Percentage</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ORB </a:t>
            </a:r>
            <a:r>
              <a:rPr lang="en-US" sz="1400" dirty="0" smtClean="0">
                <a:solidFill>
                  <a:srgbClr val="000000"/>
                </a:solidFill>
              </a:rPr>
              <a:t>– Offensive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DRB </a:t>
            </a:r>
            <a:r>
              <a:rPr lang="en-US" sz="1400" dirty="0" smtClean="0">
                <a:solidFill>
                  <a:srgbClr val="000000"/>
                </a:solidFill>
              </a:rPr>
              <a:t>– Defensive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TRB </a:t>
            </a:r>
            <a:r>
              <a:rPr lang="en-US" sz="1400" dirty="0" smtClean="0">
                <a:solidFill>
                  <a:srgbClr val="000000"/>
                </a:solidFill>
              </a:rPr>
              <a:t>– Total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AST </a:t>
            </a:r>
            <a:r>
              <a:rPr lang="en-US" sz="1400" dirty="0" smtClean="0">
                <a:solidFill>
                  <a:srgbClr val="000000"/>
                </a:solidFill>
              </a:rPr>
              <a:t>- Assists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STL </a:t>
            </a:r>
            <a:r>
              <a:rPr lang="en-US" sz="1400" dirty="0" smtClean="0">
                <a:solidFill>
                  <a:srgbClr val="000000"/>
                </a:solidFill>
              </a:rPr>
              <a:t>- Steals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BLK </a:t>
            </a:r>
            <a:r>
              <a:rPr lang="en-US" sz="1400" dirty="0" smtClean="0">
                <a:solidFill>
                  <a:srgbClr val="000000"/>
                </a:solidFill>
              </a:rPr>
              <a:t>- Blocks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TOV </a:t>
            </a:r>
            <a:r>
              <a:rPr lang="en-US" sz="1400" dirty="0" smtClean="0">
                <a:solidFill>
                  <a:srgbClr val="000000"/>
                </a:solidFill>
              </a:rPr>
              <a:t>- Turnovers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PF </a:t>
            </a:r>
            <a:r>
              <a:rPr lang="en-US" sz="1400" dirty="0" smtClean="0">
                <a:solidFill>
                  <a:srgbClr val="000000"/>
                </a:solidFill>
              </a:rPr>
              <a:t>– Personal Fouls</a:t>
            </a:r>
            <a:endParaRPr lang="en-US" sz="1400" dirty="0">
              <a:solidFill>
                <a:srgbClr val="000000"/>
              </a:solidFill>
            </a:endParaRPr>
          </a:p>
          <a:p>
            <a:pPr marL="285750" lvl="0" indent="-285750">
              <a:buFont typeface="Arial" panose="020B0604020202020204" pitchFamily="34" charset="0"/>
              <a:buChar char="•"/>
            </a:pPr>
            <a:r>
              <a:rPr lang="en-US" sz="1400" dirty="0" smtClean="0">
                <a:solidFill>
                  <a:srgbClr val="000000"/>
                </a:solidFill>
              </a:rPr>
              <a:t>PTS – Total Points</a:t>
            </a:r>
          </a:p>
          <a:p>
            <a:pPr marL="285750" lvl="0" indent="-285750">
              <a:buFont typeface="Arial" panose="020B0604020202020204" pitchFamily="34" charset="0"/>
              <a:buChar char="•"/>
            </a:pPr>
            <a:r>
              <a:rPr lang="en-US" sz="1400" dirty="0" smtClean="0">
                <a:solidFill>
                  <a:srgbClr val="000000"/>
                </a:solidFill>
              </a:rPr>
              <a:t>eFG% - Effective Field Goal Percentage</a:t>
            </a:r>
            <a:endParaRPr lang="en-US" sz="1400" dirty="0">
              <a:solidFill>
                <a:srgbClr val="000000"/>
              </a:solidFill>
            </a:endParaRPr>
          </a:p>
        </p:txBody>
      </p:sp>
    </p:spTree>
    <p:extLst>
      <p:ext uri="{BB962C8B-B14F-4D97-AF65-F5344CB8AC3E}">
        <p14:creationId xmlns:p14="http://schemas.microsoft.com/office/powerpoint/2010/main" val="3709767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Player Per Game Statistics</a:t>
            </a:r>
            <a:endParaRPr lang="en-US" b="1" dirty="0" smtClean="0">
              <a:solidFill>
                <a:schemeClr val="accent1">
                  <a:lumMod val="75000"/>
                </a:schemeClr>
              </a:solidFill>
            </a:endParaRPr>
          </a:p>
          <a:p>
            <a:pPr lvl="0"/>
            <a:r>
              <a:rPr lang="en-US" sz="1600" dirty="0" smtClean="0">
                <a:solidFill>
                  <a:schemeClr val="tx1"/>
                </a:solidFill>
              </a:rPr>
              <a:t>The following screenshot was taken for example</a:t>
            </a:r>
            <a:r>
              <a:rPr lang="en-US" sz="1600" dirty="0" smtClean="0">
                <a:solidFill>
                  <a:schemeClr val="tx1"/>
                </a:solidFill>
              </a:rPr>
              <a:t>, </a:t>
            </a:r>
            <a:r>
              <a:rPr lang="en-US" sz="1600" dirty="0">
                <a:solidFill>
                  <a:schemeClr val="tx1"/>
                </a:solidFill>
              </a:rPr>
              <a:t>provided by http://www.basketball-reference.com</a:t>
            </a:r>
            <a:r>
              <a:rPr lang="en-US" sz="1600" dirty="0" smtClean="0">
                <a:solidFill>
                  <a:schemeClr val="tx1"/>
                </a:solidFill>
              </a:rPr>
              <a:t>/.</a:t>
            </a:r>
            <a:endParaRPr lang="en-US" sz="1600" dirty="0">
              <a:solidFill>
                <a:schemeClr val="tx1"/>
              </a:solidFill>
            </a:endParaRPr>
          </a:p>
        </p:txBody>
      </p:sp>
      <p:pic>
        <p:nvPicPr>
          <p:cNvPr id="4" name="Picture 3"/>
          <p:cNvPicPr>
            <a:picLocks noChangeAspect="1"/>
          </p:cNvPicPr>
          <p:nvPr/>
        </p:nvPicPr>
        <p:blipFill>
          <a:blip r:embed="rId3"/>
          <a:stretch>
            <a:fillRect/>
          </a:stretch>
        </p:blipFill>
        <p:spPr>
          <a:xfrm>
            <a:off x="11907" y="2286000"/>
            <a:ext cx="9132093" cy="4193391"/>
          </a:xfrm>
          <a:prstGeom prst="rect">
            <a:avLst/>
          </a:prstGeom>
        </p:spPr>
      </p:pic>
    </p:spTree>
    <p:extLst>
      <p:ext uri="{BB962C8B-B14F-4D97-AF65-F5344CB8AC3E}">
        <p14:creationId xmlns:p14="http://schemas.microsoft.com/office/powerpoint/2010/main" val="3371134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436563"/>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7"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9" name="Rectangle 12"/>
          <p:cNvSpPr>
            <a:spLocks noChangeArrowheads="1"/>
          </p:cNvSpPr>
          <p:nvPr/>
        </p:nvSpPr>
        <p:spPr bwMode="auto">
          <a:xfrm>
            <a:off x="981075" y="2925763"/>
            <a:ext cx="7185025" cy="427037"/>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11" name="Title 1"/>
          <p:cNvSpPr>
            <a:spLocks noGrp="1"/>
          </p:cNvSpPr>
          <p:nvPr>
            <p:ph type="title"/>
          </p:nvPr>
        </p:nvSpPr>
        <p:spPr>
          <a:xfrm>
            <a:off x="464568" y="304800"/>
            <a:ext cx="7543800" cy="838200"/>
          </a:xfrm>
        </p:spPr>
        <p:txBody>
          <a:bodyPr>
            <a:normAutofit/>
          </a:bodyPr>
          <a:lstStyle/>
          <a:p>
            <a:r>
              <a:rPr lang="en-US" sz="2800" b="1" dirty="0">
                <a:solidFill>
                  <a:schemeClr val="accent1">
                    <a:lumMod val="75000"/>
                  </a:schemeClr>
                </a:solidFill>
              </a:rPr>
              <a:t>Outline</a:t>
            </a:r>
          </a:p>
        </p:txBody>
      </p:sp>
      <p:sp>
        <p:nvSpPr>
          <p:cNvPr id="14"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15"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a:t>
            </a:r>
            <a:r>
              <a:rPr lang="en-US" sz="1600" dirty="0" smtClean="0">
                <a:solidFill>
                  <a:srgbClr val="000000"/>
                </a:solidFill>
                <a:cs typeface="Arial" charset="0"/>
              </a:rPr>
              <a:t>Player Comparison Tool (Recommender System Model)</a:t>
            </a:r>
            <a:endParaRPr lang="en-US" sz="1600" dirty="0">
              <a:solidFill>
                <a:srgbClr val="000000"/>
              </a:solidFill>
              <a:cs typeface="Arial" charset="0"/>
            </a:endParaRPr>
          </a:p>
        </p:txBody>
      </p:sp>
      <p:sp>
        <p:nvSpPr>
          <p:cNvPr id="16"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a:t>
            </a:r>
            <a:r>
              <a:rPr lang="en-US" sz="1600" dirty="0" smtClean="0">
                <a:solidFill>
                  <a:srgbClr val="000000"/>
                </a:solidFill>
                <a:cs typeface="Arial" charset="0"/>
              </a:rPr>
              <a:t>Overall Analysis</a:t>
            </a:r>
            <a:endParaRPr lang="en-US" sz="1600" dirty="0">
              <a:solidFill>
                <a:srgbClr val="000000"/>
              </a:solidFill>
              <a:cs typeface="Arial" charset="0"/>
            </a:endParaRPr>
          </a:p>
        </p:txBody>
      </p:sp>
      <p:sp>
        <p:nvSpPr>
          <p:cNvPr id="17" name="Rectangle 16"/>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By definition,”…in random forest models, </a:t>
            </a:r>
            <a:r>
              <a:rPr lang="en-US" sz="1600" dirty="0">
                <a:solidFill>
                  <a:schemeClr val="tx1"/>
                </a:solidFill>
              </a:rPr>
              <a:t>each tree in the ensemble is built from a sample drawn with replacement </a:t>
            </a:r>
            <a:r>
              <a:rPr lang="en-US" sz="1600" dirty="0" smtClean="0">
                <a:solidFill>
                  <a:schemeClr val="tx1"/>
                </a:solidFill>
              </a:rPr>
              <a:t>from </a:t>
            </a:r>
            <a:r>
              <a:rPr lang="en-US" sz="1600" dirty="0">
                <a:solidFill>
                  <a:schemeClr val="tx1"/>
                </a:solidFill>
              </a:rPr>
              <a:t>the training </a:t>
            </a:r>
            <a:r>
              <a:rPr lang="en-US" sz="1600" dirty="0" smtClean="0">
                <a:solidFill>
                  <a:schemeClr val="tx1"/>
                </a:solidFill>
              </a:rPr>
              <a:t>set…As </a:t>
            </a:r>
            <a:r>
              <a:rPr lang="en-US" sz="1600" dirty="0">
                <a:solidFill>
                  <a:schemeClr val="tx1"/>
                </a:solidFill>
              </a:rPr>
              <a:t>a result of this randomness, the bias of the forest usually slightly increases (with respect to the bias of a single non-random tree) but, due to averaging, its variance also decreases” (</a:t>
            </a:r>
            <a:r>
              <a:rPr lang="en-US" sz="1600" dirty="0" err="1" smtClean="0">
                <a:solidFill>
                  <a:schemeClr val="tx1"/>
                </a:solidFill>
              </a:rPr>
              <a:t>scikit</a:t>
            </a:r>
            <a:r>
              <a:rPr lang="en-US" sz="1600" dirty="0" smtClean="0">
                <a:solidFill>
                  <a:schemeClr val="tx1"/>
                </a:solidFill>
              </a:rPr>
              <a:t>-learn). Random Forests are a very popular model when predicting outcomes in sports and provide a good measuring stick of what to predict as the real outcome. By using this model, we are able to compare each team’s statistics and have them go to head to predict who would have greater success. In this case, the model ended up with a an AUC score </a:t>
            </a:r>
            <a:r>
              <a:rPr lang="en-US" sz="1600" dirty="0">
                <a:solidFill>
                  <a:schemeClr val="tx1"/>
                </a:solidFill>
              </a:rPr>
              <a:t>of </a:t>
            </a:r>
            <a:r>
              <a:rPr lang="en-US" sz="1600" dirty="0" smtClean="0">
                <a:solidFill>
                  <a:schemeClr val="tx1"/>
                </a:solidFill>
              </a:rPr>
              <a:t>0.666666666667. As a seasoned fanatic of the game, although the score may seem low, I believe this to be optimistic.</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200" dirty="0">
                <a:solidFill>
                  <a:schemeClr val="tx1"/>
                </a:solidFill>
              </a:rPr>
              <a:t>Appropriate advanced statistics and data were not readily available via third party providers</a:t>
            </a:r>
          </a:p>
          <a:p>
            <a:pPr lvl="0"/>
            <a:endParaRPr lang="en-US" sz="1200"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Due to many external factors such as injuries and scheduling, accuracy of model can be compromised</a:t>
            </a:r>
            <a:endParaRPr lang="en-US" sz="1200" dirty="0" smtClean="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631216"/>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Model allows teams to go head to head based on provided statistics</a:t>
            </a:r>
            <a:endParaRPr lang="en-US" sz="1400" dirty="0" smtClean="0"/>
          </a:p>
          <a:p>
            <a:pPr marL="285750" indent="-285750">
              <a:buFont typeface="Arial" panose="020B0604020202020204" pitchFamily="34" charset="0"/>
              <a:buChar char="•"/>
            </a:pPr>
            <a:r>
              <a:rPr lang="en-US" sz="1400" dirty="0" smtClean="0"/>
              <a:t>Model can predict if a team will make the playoffs</a:t>
            </a:r>
          </a:p>
          <a:p>
            <a:pPr marL="285750" indent="-285750">
              <a:buFont typeface="Arial" panose="020B0604020202020204" pitchFamily="34" charset="0"/>
              <a:buChar char="•"/>
            </a:pPr>
            <a:r>
              <a:rPr lang="en-US" sz="1400" dirty="0" smtClean="0"/>
              <a:t>Model trained on 2015-2016 NBA season to provide the most relevant stats due to trades, injuries, etc..</a:t>
            </a:r>
          </a:p>
          <a:p>
            <a:pPr marL="285750" indent="-285750">
              <a:buFont typeface="Arial" panose="020B0604020202020204" pitchFamily="34" charset="0"/>
              <a:buChar char="•"/>
            </a:pPr>
            <a:r>
              <a:rPr lang="en-US" sz="1400" dirty="0" smtClean="0"/>
              <a:t>Model can predict team’s probability of making the playoffs</a:t>
            </a: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815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Exploratory Data Analysis and Visualization of Data</a:t>
            </a:r>
            <a:endParaRPr lang="en-US" b="1" dirty="0" smtClean="0">
              <a:solidFill>
                <a:schemeClr val="accent1">
                  <a:lumMod val="75000"/>
                </a:schemeClr>
              </a:solidFill>
            </a:endParaRPr>
          </a:p>
          <a:p>
            <a:pPr lvl="0"/>
            <a:r>
              <a:rPr lang="en-US" sz="1600" dirty="0" smtClean="0">
                <a:solidFill>
                  <a:schemeClr val="tx1"/>
                </a:solidFill>
              </a:rPr>
              <a:t>Before implementing this model, I performed a simple EDA and visualization to better understand the information I was working with. By doing so, I was able to get a better feature selection and knowledge of how my model would work. Examples shown below:</a:t>
            </a:r>
            <a:endParaRPr lang="en-US" sz="1600" dirty="0">
              <a:solidFill>
                <a:schemeClr val="tx1"/>
              </a:solidFill>
            </a:endParaRPr>
          </a:p>
        </p:txBody>
      </p:sp>
      <p:cxnSp>
        <p:nvCxnSpPr>
          <p:cNvPr id="14" name="Straight Connector 13"/>
          <p:cNvCxnSpPr/>
          <p:nvPr/>
        </p:nvCxnSpPr>
        <p:spPr>
          <a:xfrm>
            <a:off x="457200" y="2438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0" y="2532133"/>
            <a:ext cx="3733800" cy="4279897"/>
          </a:xfrm>
          <a:prstGeom prst="rect">
            <a:avLst/>
          </a:prstGeom>
        </p:spPr>
      </p:pic>
      <p:pic>
        <p:nvPicPr>
          <p:cNvPr id="4" name="Picture 3"/>
          <p:cNvPicPr>
            <a:picLocks noChangeAspect="1"/>
          </p:cNvPicPr>
          <p:nvPr/>
        </p:nvPicPr>
        <p:blipFill>
          <a:blip r:embed="rId4"/>
          <a:stretch>
            <a:fillRect/>
          </a:stretch>
        </p:blipFill>
        <p:spPr>
          <a:xfrm>
            <a:off x="2566987" y="2493600"/>
            <a:ext cx="3324225" cy="4319795"/>
          </a:xfrm>
          <a:prstGeom prst="rect">
            <a:avLst/>
          </a:prstGeom>
        </p:spPr>
      </p:pic>
      <p:pic>
        <p:nvPicPr>
          <p:cNvPr id="6" name="Picture 5"/>
          <p:cNvPicPr>
            <a:picLocks noChangeAspect="1"/>
          </p:cNvPicPr>
          <p:nvPr/>
        </p:nvPicPr>
        <p:blipFill>
          <a:blip r:embed="rId5"/>
          <a:stretch>
            <a:fillRect/>
          </a:stretch>
        </p:blipFill>
        <p:spPr>
          <a:xfrm>
            <a:off x="5867400" y="2512185"/>
            <a:ext cx="3162300" cy="2033778"/>
          </a:xfrm>
          <a:prstGeom prst="rect">
            <a:avLst/>
          </a:prstGeom>
        </p:spPr>
      </p:pic>
      <p:pic>
        <p:nvPicPr>
          <p:cNvPr id="7" name="Picture 6"/>
          <p:cNvPicPr>
            <a:picLocks noChangeAspect="1"/>
          </p:cNvPicPr>
          <p:nvPr/>
        </p:nvPicPr>
        <p:blipFill>
          <a:blip r:embed="rId6"/>
          <a:stretch>
            <a:fillRect/>
          </a:stretch>
        </p:blipFill>
        <p:spPr>
          <a:xfrm>
            <a:off x="5867400" y="4619748"/>
            <a:ext cx="3211551" cy="2212232"/>
          </a:xfrm>
          <a:prstGeom prst="rect">
            <a:avLst/>
          </a:prstGeom>
        </p:spPr>
      </p:pic>
    </p:spTree>
    <p:extLst>
      <p:ext uri="{BB962C8B-B14F-4D97-AF65-F5344CB8AC3E}">
        <p14:creationId xmlns:p14="http://schemas.microsoft.com/office/powerpoint/2010/main" val="3404178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Structure (Code Snippet)</a:t>
            </a:r>
            <a:endParaRPr lang="en-US" b="1" dirty="0" smtClean="0">
              <a:solidFill>
                <a:schemeClr val="accent1">
                  <a:lumMod val="75000"/>
                </a:schemeClr>
              </a:solidFill>
            </a:endParaRPr>
          </a:p>
        </p:txBody>
      </p:sp>
      <p:pic>
        <p:nvPicPr>
          <p:cNvPr id="3" name="Picture 2"/>
          <p:cNvPicPr>
            <a:picLocks noChangeAspect="1"/>
          </p:cNvPicPr>
          <p:nvPr/>
        </p:nvPicPr>
        <p:blipFill>
          <a:blip r:embed="rId3"/>
          <a:stretch>
            <a:fillRect/>
          </a:stretch>
        </p:blipFill>
        <p:spPr>
          <a:xfrm>
            <a:off x="1709738" y="1745031"/>
            <a:ext cx="5376862" cy="4951043"/>
          </a:xfrm>
          <a:prstGeom prst="rect">
            <a:avLst/>
          </a:prstGeom>
        </p:spPr>
      </p:pic>
    </p:spTree>
    <p:extLst>
      <p:ext uri="{BB962C8B-B14F-4D97-AF65-F5344CB8AC3E}">
        <p14:creationId xmlns:p14="http://schemas.microsoft.com/office/powerpoint/2010/main" val="711919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Visual Representation of Model and Model Outcome</a:t>
            </a:r>
            <a:endParaRPr lang="en-US" b="1" dirty="0" smtClean="0">
              <a:solidFill>
                <a:schemeClr val="accent1">
                  <a:lumMod val="75000"/>
                </a:schemeClr>
              </a:solidFill>
            </a:endParaRPr>
          </a:p>
          <a:p>
            <a:pPr lvl="0"/>
            <a:r>
              <a:rPr lang="en-US" sz="1600" dirty="0" smtClean="0">
                <a:solidFill>
                  <a:schemeClr val="tx1"/>
                </a:solidFill>
              </a:rPr>
              <a:t>Below is a visual of the AUC score, as well as a chart depicting the influence of each feature when predicting the outcome.</a:t>
            </a:r>
            <a:endParaRPr lang="en-US" sz="1600" dirty="0">
              <a:solidFill>
                <a:schemeClr val="tx1"/>
              </a:solidFill>
            </a:endParaRPr>
          </a:p>
        </p:txBody>
      </p:sp>
      <p:cxnSp>
        <p:nvCxnSpPr>
          <p:cNvPr id="14" name="Straight Connector 13"/>
          <p:cNvCxnSpPr/>
          <p:nvPr/>
        </p:nvCxnSpPr>
        <p:spPr>
          <a:xfrm>
            <a:off x="457200" y="2057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2209527" y="2133600"/>
            <a:ext cx="4648473" cy="4724400"/>
          </a:xfrm>
          <a:prstGeom prst="rect">
            <a:avLst/>
          </a:prstGeom>
        </p:spPr>
      </p:pic>
    </p:spTree>
    <p:extLst>
      <p:ext uri="{BB962C8B-B14F-4D97-AF65-F5344CB8AC3E}">
        <p14:creationId xmlns:p14="http://schemas.microsoft.com/office/powerpoint/2010/main" val="62579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Visual Representation of Model and Model Outcome</a:t>
            </a:r>
            <a:endParaRPr lang="en-US" b="1" dirty="0" smtClean="0">
              <a:solidFill>
                <a:schemeClr val="accent1">
                  <a:lumMod val="75000"/>
                </a:schemeClr>
              </a:solidFill>
            </a:endParaRPr>
          </a:p>
          <a:p>
            <a:pPr lvl="0"/>
            <a:r>
              <a:rPr lang="en-US" sz="1400" dirty="0" smtClean="0">
                <a:solidFill>
                  <a:schemeClr val="tx1"/>
                </a:solidFill>
              </a:rPr>
              <a:t>Below is a visual of a chart depicting the influence of each feature when predicting the outcome. As we can see, this just reaffirms the very important saying of how, “defense wins games”. The feature with the most influence is defensive rebounds, followed by committing turnovers. So if a team was deficient in these categories, they would likely want to focus on addressing those weaknesses by practice, or by player acquisition.</a:t>
            </a:r>
            <a:endParaRPr lang="en-US" sz="1400" dirty="0">
              <a:solidFill>
                <a:schemeClr val="tx1"/>
              </a:solidFill>
            </a:endParaRPr>
          </a:p>
        </p:txBody>
      </p:sp>
      <p:cxnSp>
        <p:nvCxnSpPr>
          <p:cNvPr id="14" name="Straight Connector 13"/>
          <p:cNvCxnSpPr/>
          <p:nvPr/>
        </p:nvCxnSpPr>
        <p:spPr>
          <a:xfrm>
            <a:off x="457200" y="2667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408878" y="2802673"/>
            <a:ext cx="8404314" cy="4038600"/>
          </a:xfrm>
          <a:prstGeom prst="rect">
            <a:avLst/>
          </a:prstGeom>
        </p:spPr>
      </p:pic>
    </p:spTree>
    <p:extLst>
      <p:ext uri="{BB962C8B-B14F-4D97-AF65-F5344CB8AC3E}">
        <p14:creationId xmlns:p14="http://schemas.microsoft.com/office/powerpoint/2010/main" val="328321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Outcome</a:t>
            </a:r>
            <a:endParaRPr lang="en-US" b="1" dirty="0" smtClean="0">
              <a:solidFill>
                <a:schemeClr val="accent1">
                  <a:lumMod val="75000"/>
                </a:schemeClr>
              </a:solidFill>
            </a:endParaRPr>
          </a:p>
          <a:p>
            <a:pPr lvl="0"/>
            <a:r>
              <a:rPr lang="en-US" sz="1400" dirty="0" smtClean="0">
                <a:solidFill>
                  <a:schemeClr val="tx1"/>
                </a:solidFill>
              </a:rPr>
              <a:t>Based on my Random Forest Model, here is each team’s probability of making the playoffs:</a:t>
            </a:r>
            <a:endParaRPr lang="en-US" sz="1400" dirty="0">
              <a:solidFill>
                <a:schemeClr val="tx1"/>
              </a:solidFill>
            </a:endParaRPr>
          </a:p>
        </p:txBody>
      </p:sp>
      <p:cxnSp>
        <p:nvCxnSpPr>
          <p:cNvPr id="14" name="Straight Connector 13"/>
          <p:cNvCxnSpPr/>
          <p:nvPr/>
        </p:nvCxnSpPr>
        <p:spPr>
          <a:xfrm>
            <a:off x="457200" y="184181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883850"/>
            <a:ext cx="3893480" cy="4974149"/>
          </a:xfrm>
          <a:prstGeom prst="rect">
            <a:avLst/>
          </a:prstGeom>
        </p:spPr>
      </p:pic>
    </p:spTree>
    <p:extLst>
      <p:ext uri="{BB962C8B-B14F-4D97-AF65-F5344CB8AC3E}">
        <p14:creationId xmlns:p14="http://schemas.microsoft.com/office/powerpoint/2010/main" val="96133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6" name="Rectangle 12"/>
          <p:cNvSpPr>
            <a:spLocks noChangeArrowheads="1"/>
          </p:cNvSpPr>
          <p:nvPr/>
        </p:nvSpPr>
        <p:spPr bwMode="auto">
          <a:xfrm>
            <a:off x="981075" y="1401573"/>
            <a:ext cx="7185025" cy="427038"/>
          </a:xfrm>
          <a:prstGeom prst="rect">
            <a:avLst/>
          </a:prstGeom>
          <a:solidFill>
            <a:schemeClr val="bg2"/>
          </a:solidFill>
          <a:ln w="6350" algn="ctr">
            <a:solidFill>
              <a:schemeClr val="bg2">
                <a:lumMod val="90000"/>
              </a:schemeClr>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rPr>
              <a:t>1. Purpose</a:t>
            </a:r>
          </a:p>
        </p:txBody>
      </p:sp>
      <p:sp>
        <p:nvSpPr>
          <p:cNvPr id="7" name="Rectangle 12"/>
          <p:cNvSpPr>
            <a:spLocks noChangeArrowheads="1"/>
          </p:cNvSpPr>
          <p:nvPr/>
        </p:nvSpPr>
        <p:spPr bwMode="auto">
          <a:xfrm>
            <a:off x="981075" y="2436496"/>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cs typeface="Arial" charset="0"/>
              </a:rPr>
              <a:t>Key </a:t>
            </a:r>
            <a:r>
              <a:rPr lang="en-US" sz="1600" dirty="0" smtClean="0">
                <a:solidFill>
                  <a:srgbClr val="000000"/>
                </a:solidFill>
              </a:rPr>
              <a:t>Feature </a:t>
            </a:r>
            <a:r>
              <a:rPr lang="en-US" sz="1600" dirty="0" smtClean="0">
                <a:solidFill>
                  <a:srgbClr val="000000"/>
                </a:solidFill>
              </a:rPr>
              <a:t>Information</a:t>
            </a:r>
            <a:endParaRPr lang="en-US" sz="1600" dirty="0">
              <a:solidFill>
                <a:srgbClr val="000000"/>
              </a:solidFill>
              <a:cs typeface="Arial" charset="0"/>
            </a:endParaRPr>
          </a:p>
        </p:txBody>
      </p:sp>
      <p:sp>
        <p:nvSpPr>
          <p:cNvPr id="9" name="Rectangle 12"/>
          <p:cNvSpPr>
            <a:spLocks noChangeArrowheads="1"/>
          </p:cNvSpPr>
          <p:nvPr/>
        </p:nvSpPr>
        <p:spPr bwMode="auto">
          <a:xfrm>
            <a:off x="981075" y="2972962"/>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smtClean="0">
                <a:solidFill>
                  <a:srgbClr val="000000"/>
                </a:solidFill>
              </a:rPr>
              <a:t>Team Success Predictor (Random Forest Model)</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rPr>
              <a:t>2. Background information</a:t>
            </a:r>
          </a:p>
        </p:txBody>
      </p:sp>
      <p:sp>
        <p:nvSpPr>
          <p:cNvPr id="11" name="Title 1"/>
          <p:cNvSpPr>
            <a:spLocks noGrp="1"/>
          </p:cNvSpPr>
          <p:nvPr>
            <p:ph type="title"/>
          </p:nvPr>
        </p:nvSpPr>
        <p:spPr>
          <a:xfrm>
            <a:off x="464568" y="304800"/>
            <a:ext cx="7543800" cy="838200"/>
          </a:xfrm>
        </p:spPr>
        <p:txBody>
          <a:bodyPr>
            <a:normAutofit/>
          </a:bodyPr>
          <a:lstStyle/>
          <a:p>
            <a:r>
              <a:rPr lang="en-US" sz="2800" b="1" dirty="0">
                <a:solidFill>
                  <a:schemeClr val="accent1">
                    <a:lumMod val="75000"/>
                  </a:schemeClr>
                </a:solidFill>
              </a:rPr>
              <a:t>Outline</a:t>
            </a:r>
          </a:p>
        </p:txBody>
      </p:sp>
      <p:sp>
        <p:nvSpPr>
          <p:cNvPr id="8"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a:t>
            </a:r>
            <a:r>
              <a:rPr lang="en-US" sz="1600" dirty="0" smtClean="0">
                <a:solidFill>
                  <a:srgbClr val="000000"/>
                </a:solidFill>
                <a:cs typeface="Arial" charset="0"/>
              </a:rPr>
              <a:t>Player Comparison Tool (Recommender System Model)</a:t>
            </a:r>
            <a:endParaRPr lang="en-US" sz="1600" dirty="0">
              <a:solidFill>
                <a:srgbClr val="000000"/>
              </a:solidFill>
              <a:cs typeface="Arial" charset="0"/>
            </a:endParaRPr>
          </a:p>
        </p:txBody>
      </p:sp>
      <p:sp>
        <p:nvSpPr>
          <p:cNvPr id="12"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a:t>
            </a:r>
            <a:r>
              <a:rPr lang="en-US" sz="1600" dirty="0" smtClean="0">
                <a:solidFill>
                  <a:srgbClr val="000000"/>
                </a:solidFill>
                <a:cs typeface="Arial" charset="0"/>
              </a:rPr>
              <a:t>Overall Analysis</a:t>
            </a:r>
            <a:endParaRPr lang="en-US" sz="1600" dirty="0">
              <a:solidFill>
                <a:srgbClr val="000000"/>
              </a:solidFill>
              <a:cs typeface="Arial" charset="0"/>
            </a:endParaRPr>
          </a:p>
        </p:txBody>
      </p:sp>
      <p:sp>
        <p:nvSpPr>
          <p:cNvPr id="13" name="Rectangle 12"/>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377488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Outcome</a:t>
            </a:r>
            <a:endParaRPr lang="en-US" b="1" dirty="0" smtClean="0">
              <a:solidFill>
                <a:schemeClr val="accent1">
                  <a:lumMod val="75000"/>
                </a:schemeClr>
              </a:solidFill>
            </a:endParaRPr>
          </a:p>
          <a:p>
            <a:pPr lvl="0"/>
            <a:r>
              <a:rPr lang="en-US" sz="1400" dirty="0" smtClean="0">
                <a:solidFill>
                  <a:schemeClr val="tx1"/>
                </a:solidFill>
              </a:rPr>
              <a:t>Here is a view based on the eastern conference. As we can see, the model </a:t>
            </a:r>
            <a:r>
              <a:rPr lang="en-US" sz="1400" dirty="0" smtClean="0">
                <a:solidFill>
                  <a:schemeClr val="tx1"/>
                </a:solidFill>
              </a:rPr>
              <a:t>does provide a decent prediction based on this season’s stats.  However, since the season just began in late October, this won’t provide enough information to those new to the sport. For example, the Brooklyn Nets have a 95% of making the playoffs when in reality, their performance has been subpar at best, whereas teams such as the Chicago Bulls would have a much higher chance of making the playoffs (11% probability).</a:t>
            </a:r>
            <a:endParaRPr lang="en-US" sz="1400" dirty="0">
              <a:solidFill>
                <a:schemeClr val="tx1"/>
              </a:solidFill>
            </a:endParaRPr>
          </a:p>
        </p:txBody>
      </p:sp>
      <p:cxnSp>
        <p:nvCxnSpPr>
          <p:cNvPr id="14" name="Straight Connector 13"/>
          <p:cNvCxnSpPr/>
          <p:nvPr/>
        </p:nvCxnSpPr>
        <p:spPr>
          <a:xfrm>
            <a:off x="457200" y="2819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584" y="2971800"/>
            <a:ext cx="6057216" cy="3810000"/>
          </a:xfrm>
          <a:prstGeom prst="rect">
            <a:avLst/>
          </a:prstGeom>
        </p:spPr>
      </p:pic>
    </p:spTree>
    <p:extLst>
      <p:ext uri="{BB962C8B-B14F-4D97-AF65-F5344CB8AC3E}">
        <p14:creationId xmlns:p14="http://schemas.microsoft.com/office/powerpoint/2010/main" val="1551367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Outcome</a:t>
            </a:r>
            <a:endParaRPr lang="en-US" b="1" dirty="0" smtClean="0">
              <a:solidFill>
                <a:schemeClr val="accent1">
                  <a:lumMod val="75000"/>
                </a:schemeClr>
              </a:solidFill>
            </a:endParaRPr>
          </a:p>
          <a:p>
            <a:pPr lvl="0"/>
            <a:r>
              <a:rPr lang="en-US" sz="1400" dirty="0" smtClean="0">
                <a:solidFill>
                  <a:schemeClr val="tx1"/>
                </a:solidFill>
              </a:rPr>
              <a:t>Here is a view based on the western conference. As we can see, the model </a:t>
            </a:r>
            <a:r>
              <a:rPr lang="en-US" sz="1400" dirty="0" smtClean="0">
                <a:solidFill>
                  <a:schemeClr val="tx1"/>
                </a:solidFill>
              </a:rPr>
              <a:t>does provide a decent prediction based on this season’s stats.  However, since the season just began in late October, this won’t provide enough information to those new to the sport. For example, the San Antonio Spurs do have a playoff berth in my model, but just miss the playoffs because the first eight teams have a higher chance. However, in reality, we know that the Spurs are one of the top contenders in league.</a:t>
            </a:r>
            <a:endParaRPr lang="en-US" sz="1400" dirty="0">
              <a:solidFill>
                <a:schemeClr val="tx1"/>
              </a:solidFill>
            </a:endParaRPr>
          </a:p>
        </p:txBody>
      </p:sp>
      <p:cxnSp>
        <p:nvCxnSpPr>
          <p:cNvPr id="14" name="Straight Connector 13"/>
          <p:cNvCxnSpPr/>
          <p:nvPr/>
        </p:nvCxnSpPr>
        <p:spPr>
          <a:xfrm>
            <a:off x="457200" y="2819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895600"/>
            <a:ext cx="6199414" cy="3886200"/>
          </a:xfrm>
          <a:prstGeom prst="rect">
            <a:avLst/>
          </a:prstGeom>
        </p:spPr>
      </p:pic>
    </p:spTree>
    <p:extLst>
      <p:ext uri="{BB962C8B-B14F-4D97-AF65-F5344CB8AC3E}">
        <p14:creationId xmlns:p14="http://schemas.microsoft.com/office/powerpoint/2010/main" val="477690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5" name="Rectangle 12"/>
          <p:cNvSpPr>
            <a:spLocks noChangeArrowheads="1"/>
          </p:cNvSpPr>
          <p:nvPr/>
        </p:nvSpPr>
        <p:spPr bwMode="auto">
          <a:xfrm>
            <a:off x="981074" y="3473226"/>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5. Player Performance Identifier (K-Means Clustering Model)</a:t>
            </a:r>
            <a:endParaRPr lang="en-US" sz="1600" dirty="0">
              <a:solidFill>
                <a:srgbClr val="000000"/>
              </a:solidFill>
              <a:cs typeface="Arial" charset="0"/>
            </a:endParaRP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7"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9"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4"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a:t>
            </a:r>
            <a:r>
              <a:rPr lang="en-US" sz="1600" dirty="0" smtClean="0">
                <a:solidFill>
                  <a:srgbClr val="000000"/>
                </a:solidFill>
                <a:cs typeface="Arial" charset="0"/>
              </a:rPr>
              <a:t>Player Comparison Tool (Recommender System Model)</a:t>
            </a:r>
            <a:endParaRPr lang="en-US" sz="1600" dirty="0">
              <a:solidFill>
                <a:srgbClr val="000000"/>
              </a:solidFill>
              <a:cs typeface="Arial" charset="0"/>
            </a:endParaRPr>
          </a:p>
        </p:txBody>
      </p:sp>
      <p:sp>
        <p:nvSpPr>
          <p:cNvPr id="15"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a:t>
            </a:r>
            <a:r>
              <a:rPr lang="en-US" sz="1600" dirty="0" smtClean="0">
                <a:solidFill>
                  <a:srgbClr val="000000"/>
                </a:solidFill>
                <a:cs typeface="Arial" charset="0"/>
              </a:rPr>
              <a:t>Overall Analysis</a:t>
            </a:r>
            <a:endParaRPr lang="en-US" sz="1600" dirty="0">
              <a:solidFill>
                <a:srgbClr val="000000"/>
              </a:solidFill>
              <a:cs typeface="Arial" charset="0"/>
            </a:endParaRPr>
          </a:p>
        </p:txBody>
      </p:sp>
      <p:sp>
        <p:nvSpPr>
          <p:cNvPr id="16" name="Rectangle 15"/>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Performance Identifier (K-Means Clustering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By </a:t>
            </a:r>
            <a:r>
              <a:rPr lang="en-US" sz="1600" dirty="0">
                <a:solidFill>
                  <a:schemeClr val="tx1"/>
                </a:solidFill>
              </a:rPr>
              <a:t>definition, </a:t>
            </a:r>
            <a:r>
              <a:rPr lang="en-US" sz="1600" dirty="0" smtClean="0">
                <a:solidFill>
                  <a:schemeClr val="tx1"/>
                </a:solidFill>
              </a:rPr>
              <a:t>“The K-Means </a:t>
            </a:r>
            <a:r>
              <a:rPr lang="en-US" sz="1600" dirty="0">
                <a:solidFill>
                  <a:schemeClr val="tx1"/>
                </a:solidFill>
              </a:rPr>
              <a:t>algorithm clusters data by trying to separate samples in n groups of equal variance, minimizing a criterion known as the inertia or within-cluster sum-of-squares. This algorithm requires the number of clusters to be specified. It scales well to large number of samples and has been used across a large range of application areas in many different </a:t>
            </a:r>
            <a:r>
              <a:rPr lang="en-US" sz="1600" dirty="0" smtClean="0">
                <a:solidFill>
                  <a:schemeClr val="tx1"/>
                </a:solidFill>
              </a:rPr>
              <a:t>fields” </a:t>
            </a:r>
            <a:r>
              <a:rPr lang="en-US" sz="1600" dirty="0">
                <a:solidFill>
                  <a:schemeClr val="tx1"/>
                </a:solidFill>
              </a:rPr>
              <a:t>(</a:t>
            </a:r>
            <a:r>
              <a:rPr lang="en-US" sz="1600" dirty="0" err="1">
                <a:solidFill>
                  <a:schemeClr val="tx1"/>
                </a:solidFill>
              </a:rPr>
              <a:t>scikit</a:t>
            </a:r>
            <a:r>
              <a:rPr lang="en-US" sz="1600" dirty="0">
                <a:solidFill>
                  <a:schemeClr val="tx1"/>
                </a:solidFill>
              </a:rPr>
              <a:t>-learn). </a:t>
            </a:r>
            <a:r>
              <a:rPr lang="en-US" sz="1600" dirty="0" smtClean="0">
                <a:solidFill>
                  <a:schemeClr val="tx1"/>
                </a:solidFill>
              </a:rPr>
              <a:t>By understanding the previous model, we can apply that knowledge to make teams, and fantasy teams better, by addressing key areas of deficiency. Teams can use this model to understand which players are important </a:t>
            </a:r>
            <a:r>
              <a:rPr lang="en-US" sz="1600" dirty="0" err="1" smtClean="0">
                <a:solidFill>
                  <a:schemeClr val="tx1"/>
                </a:solidFill>
              </a:rPr>
              <a:t>infuencers</a:t>
            </a:r>
            <a:r>
              <a:rPr lang="en-US" sz="1600" dirty="0" smtClean="0">
                <a:solidFill>
                  <a:schemeClr val="tx1"/>
                </a:solidFill>
              </a:rPr>
              <a:t> to the game, key role players, and reserve type players based on how they are clustered. All basic player stats information is used. </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200" dirty="0">
                <a:solidFill>
                  <a:schemeClr val="tx1"/>
                </a:solidFill>
              </a:rPr>
              <a:t>Appropriate advanced statistics and data were not readily available via third party providers</a:t>
            </a:r>
          </a:p>
          <a:p>
            <a:pPr lvl="0"/>
            <a:endParaRPr lang="en-US" sz="1200"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Due to many external factors such as injuries and scheduling, accuracy of model can be compromised</a:t>
            </a:r>
            <a:endParaRPr lang="en-US" sz="1200" dirty="0" smtClean="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631216"/>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Model allows players to go head to head based on provided statistics</a:t>
            </a:r>
            <a:endParaRPr lang="en-US" sz="1400" dirty="0" smtClean="0"/>
          </a:p>
          <a:p>
            <a:pPr marL="285750" indent="-285750">
              <a:buFont typeface="Arial" panose="020B0604020202020204" pitchFamily="34" charset="0"/>
              <a:buChar char="•"/>
            </a:pPr>
            <a:r>
              <a:rPr lang="en-US" sz="1400" dirty="0" smtClean="0"/>
              <a:t>Model can predict if a player is a starter type, role player, bench, or reserve player based on clustering</a:t>
            </a:r>
          </a:p>
          <a:p>
            <a:pPr marL="285750" indent="-285750">
              <a:buFont typeface="Arial" panose="020B0604020202020204" pitchFamily="34" charset="0"/>
              <a:buChar char="•"/>
            </a:pPr>
            <a:r>
              <a:rPr lang="en-US" sz="1400" dirty="0" smtClean="0"/>
              <a:t>Model trained on 2016-2017 NBA season to provide the most relevant stats due to trades, injuries, etc..</a:t>
            </a:r>
            <a:endParaRPr lang="en-US" sz="1400" dirty="0" smtClean="0"/>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132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Performance Identifier (K-Means Clustering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By dividing all players by position, the model can best decide which players are best at that position. Players clustered as 0 would be considered starter type players, 1 would be key role player types, and 2 would indicate bench/reserve type players.</a:t>
            </a:r>
            <a:endParaRPr lang="en-US" sz="1600" dirty="0">
              <a:solidFill>
                <a:schemeClr val="tx1"/>
              </a:solidFill>
            </a:endParaRPr>
          </a:p>
        </p:txBody>
      </p:sp>
      <p:cxnSp>
        <p:nvCxnSpPr>
          <p:cNvPr id="14" name="Straight Connector 13"/>
          <p:cNvCxnSpPr/>
          <p:nvPr/>
        </p:nvCxnSpPr>
        <p:spPr>
          <a:xfrm>
            <a:off x="492512" y="23622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750555" y="2570208"/>
            <a:ext cx="7795290" cy="3897645"/>
          </a:xfrm>
          <a:prstGeom prst="rect">
            <a:avLst/>
          </a:prstGeom>
        </p:spPr>
      </p:pic>
    </p:spTree>
    <p:extLst>
      <p:ext uri="{BB962C8B-B14F-4D97-AF65-F5344CB8AC3E}">
        <p14:creationId xmlns:p14="http://schemas.microsoft.com/office/powerpoint/2010/main" val="1874181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Performance Identifier (K-Means Clustering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Below is an example visual representation of how the point guards are clustered in the model: </a:t>
            </a:r>
            <a:endParaRPr lang="en-US" sz="1600" dirty="0">
              <a:solidFill>
                <a:schemeClr val="tx1"/>
              </a:solidFill>
            </a:endParaRPr>
          </a:p>
        </p:txBody>
      </p:sp>
      <p:cxnSp>
        <p:nvCxnSpPr>
          <p:cNvPr id="14" name="Straight Connector 13"/>
          <p:cNvCxnSpPr/>
          <p:nvPr/>
        </p:nvCxnSpPr>
        <p:spPr>
          <a:xfrm>
            <a:off x="457200" y="2057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752600" y="2073467"/>
            <a:ext cx="5653087" cy="4784533"/>
          </a:xfrm>
          <a:prstGeom prst="rect">
            <a:avLst/>
          </a:prstGeom>
        </p:spPr>
      </p:pic>
    </p:spTree>
    <p:extLst>
      <p:ext uri="{BB962C8B-B14F-4D97-AF65-F5344CB8AC3E}">
        <p14:creationId xmlns:p14="http://schemas.microsoft.com/office/powerpoint/2010/main" val="182389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2" name="Rectangle 12"/>
          <p:cNvSpPr>
            <a:spLocks noChangeArrowheads="1"/>
          </p:cNvSpPr>
          <p:nvPr/>
        </p:nvSpPr>
        <p:spPr bwMode="auto">
          <a:xfrm>
            <a:off x="990600" y="3992562"/>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6. Player Comparison Tool (Recommender System Model)</a:t>
            </a:r>
            <a:endParaRPr lang="en-US" sz="1600" dirty="0">
              <a:solidFill>
                <a:srgbClr val="000000"/>
              </a:solidFill>
              <a:cs typeface="Arial" charset="0"/>
            </a:endParaRPr>
          </a:p>
        </p:txBody>
      </p:sp>
      <p:sp>
        <p:nvSpPr>
          <p:cNvPr id="15"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a:t>
            </a:r>
            <a:r>
              <a:rPr lang="en-US" sz="1600" dirty="0" smtClean="0">
                <a:solidFill>
                  <a:srgbClr val="000000"/>
                </a:solidFill>
                <a:cs typeface="Arial" charset="0"/>
              </a:rPr>
              <a:t>Overall Analysis</a:t>
            </a:r>
            <a:endParaRPr lang="en-US" sz="1600" dirty="0">
              <a:solidFill>
                <a:srgbClr val="000000"/>
              </a:solidFill>
              <a:cs typeface="Arial" charset="0"/>
            </a:endParaRPr>
          </a:p>
        </p:txBody>
      </p:sp>
      <p:sp>
        <p:nvSpPr>
          <p:cNvPr id="16" name="Rectangle 15"/>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
        <p:nvSpPr>
          <p:cNvPr id="17"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18"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19"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2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21"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Tree>
    <p:extLst>
      <p:ext uri="{BB962C8B-B14F-4D97-AF65-F5344CB8AC3E}">
        <p14:creationId xmlns:p14="http://schemas.microsoft.com/office/powerpoint/2010/main" val="242979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Comparison Tool (Recommender System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Just like we see on Netflix or Amazon, systems may recommend movies, or products that may interest us based on our habits. Just as in basketball, we can see which players compare to each other based on their basic statistics. Teams can in turn, use this as a way to play “money ball” by acquiring players that resemble the performance of other players, but at a discounted contract rate. Please access the GitHub repository for this model to better understand how this was used. In the following slides, we see just how powerful the model can be.</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200" dirty="0">
                <a:solidFill>
                  <a:schemeClr val="tx1"/>
                </a:solidFill>
              </a:rPr>
              <a:t>Appropriate advanced statistics and data were not readily available via third party providers</a:t>
            </a:r>
          </a:p>
          <a:p>
            <a:pPr lvl="0"/>
            <a:endParaRPr lang="en-US" sz="1200"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Due to many external factors such as injuries and scheduling, accuracy of model can be compromised</a:t>
            </a:r>
            <a:endParaRPr lang="en-US" sz="1200" dirty="0" smtClean="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631216"/>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Model allows players to go head to head based on provided statistics</a:t>
            </a:r>
            <a:endParaRPr lang="en-US" sz="1400" dirty="0" smtClean="0"/>
          </a:p>
          <a:p>
            <a:pPr marL="285750" indent="-285750">
              <a:buFont typeface="Arial" panose="020B0604020202020204" pitchFamily="34" charset="0"/>
              <a:buChar char="•"/>
            </a:pPr>
            <a:r>
              <a:rPr lang="en-US" sz="1400" dirty="0" smtClean="0"/>
              <a:t>Model can predict if a player is similar to another player based on statistics</a:t>
            </a:r>
          </a:p>
          <a:p>
            <a:pPr marL="285750" indent="-285750">
              <a:buFont typeface="Arial" panose="020B0604020202020204" pitchFamily="34" charset="0"/>
              <a:buChar char="•"/>
            </a:pPr>
            <a:r>
              <a:rPr lang="en-US" sz="1400" dirty="0" smtClean="0"/>
              <a:t>Model trained on 2016-2017 NBA season to provide the most relevant stats due to trades, injuries, etc..</a:t>
            </a:r>
            <a:endParaRPr lang="en-US" sz="1400" dirty="0" smtClean="0"/>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836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a:solidFill>
                  <a:schemeClr val="accent1">
                    <a:lumMod val="75000"/>
                  </a:schemeClr>
                </a:solidFill>
              </a:rPr>
              <a:t>Player Comparison Tool (Recommender System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Based on our model, we can compare player similarities by putting them head to head. Below we can see the playing style of Russell Westbrook, aspiring MVP, and Derrick Rose, 2011 NBA MVP, are 99% similar, whereas LeBron James and Carmelo Anthony are only 40% similar. With that being said, it is important to follow the NBA to actually understand the intricate dynamics between each player and position, and must make decisions accordingly.</a:t>
            </a:r>
            <a:endParaRPr lang="en-US" sz="1600" dirty="0">
              <a:solidFill>
                <a:schemeClr val="tx1"/>
              </a:solidFill>
            </a:endParaRPr>
          </a:p>
        </p:txBody>
      </p:sp>
      <p:cxnSp>
        <p:nvCxnSpPr>
          <p:cNvPr id="14" name="Straight Connector 13"/>
          <p:cNvCxnSpPr/>
          <p:nvPr/>
        </p:nvCxnSpPr>
        <p:spPr>
          <a:xfrm>
            <a:off x="492512" y="29718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685800" y="3200400"/>
            <a:ext cx="7633144" cy="2035505"/>
          </a:xfrm>
          <a:prstGeom prst="rect">
            <a:avLst/>
          </a:prstGeom>
        </p:spPr>
      </p:pic>
    </p:spTree>
    <p:extLst>
      <p:ext uri="{BB962C8B-B14F-4D97-AF65-F5344CB8AC3E}">
        <p14:creationId xmlns:p14="http://schemas.microsoft.com/office/powerpoint/2010/main" val="987177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a:solidFill>
                  <a:schemeClr val="accent1">
                    <a:lumMod val="75000"/>
                  </a:schemeClr>
                </a:solidFill>
              </a:rPr>
              <a:t>Player Comparison Tool (Recommender System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Below we can see the top ten players most similar to Stephen Curry. This information is helpful when trying to play “money ball” </a:t>
            </a:r>
            <a:r>
              <a:rPr lang="en-US" sz="1600" dirty="0" err="1" smtClean="0">
                <a:solidFill>
                  <a:schemeClr val="tx1"/>
                </a:solidFill>
              </a:rPr>
              <a:t>becauseteams</a:t>
            </a:r>
            <a:r>
              <a:rPr lang="en-US" sz="1600" dirty="0" smtClean="0">
                <a:solidFill>
                  <a:schemeClr val="tx1"/>
                </a:solidFill>
              </a:rPr>
              <a:t> can use this to their advantage to acquire players that can perhaps best defend against the reigning MVP.</a:t>
            </a:r>
            <a:endParaRPr lang="en-US" sz="1600" dirty="0">
              <a:solidFill>
                <a:schemeClr val="tx1"/>
              </a:solidFill>
            </a:endParaRPr>
          </a:p>
        </p:txBody>
      </p:sp>
      <p:cxnSp>
        <p:nvCxnSpPr>
          <p:cNvPr id="14" name="Straight Connector 13"/>
          <p:cNvCxnSpPr/>
          <p:nvPr/>
        </p:nvCxnSpPr>
        <p:spPr>
          <a:xfrm>
            <a:off x="457200" y="2438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295400" y="2819400"/>
            <a:ext cx="6323681" cy="3805238"/>
          </a:xfrm>
          <a:prstGeom prst="rect">
            <a:avLst/>
          </a:prstGeom>
        </p:spPr>
      </p:pic>
    </p:spTree>
    <p:extLst>
      <p:ext uri="{BB962C8B-B14F-4D97-AF65-F5344CB8AC3E}">
        <p14:creationId xmlns:p14="http://schemas.microsoft.com/office/powerpoint/2010/main" val="239969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474"/>
            <a:ext cx="7543800" cy="990600"/>
          </a:xfrm>
        </p:spPr>
        <p:txBody>
          <a:bodyPr>
            <a:normAutofit/>
          </a:bodyPr>
          <a:lstStyle/>
          <a:p>
            <a:r>
              <a:rPr lang="en-US" sz="2800" dirty="0" smtClean="0">
                <a:solidFill>
                  <a:schemeClr val="accent1">
                    <a:lumMod val="75000"/>
                  </a:schemeClr>
                </a:solidFill>
              </a:rPr>
              <a:t>Purpose</a:t>
            </a:r>
            <a:endParaRPr lang="en-US" dirty="0"/>
          </a:p>
        </p:txBody>
      </p:sp>
      <p:sp>
        <p:nvSpPr>
          <p:cNvPr id="7" name="Rectangle 4"/>
          <p:cNvSpPr>
            <a:spLocks noChangeArrowheads="1"/>
          </p:cNvSpPr>
          <p:nvPr/>
        </p:nvSpPr>
        <p:spPr bwMode="auto">
          <a:xfrm>
            <a:off x="304800" y="1295400"/>
            <a:ext cx="8534400" cy="1380378"/>
          </a:xfrm>
          <a:prstGeom prst="rect">
            <a:avLst/>
          </a:prstGeom>
          <a:noFill/>
          <a:ln w="12700">
            <a:noFill/>
            <a:miter lim="800000"/>
            <a:headEnd type="none" w="sm" len="sm"/>
            <a:tailEnd type="none" w="sm" len="sm"/>
          </a:ln>
          <a:effectLst/>
        </p:spPr>
        <p:txBody>
          <a:bodyPr anchor="ctr"/>
          <a:lstStyle>
            <a:lvl1pPr>
              <a:spcBef>
                <a:spcPct val="20000"/>
              </a:spcBef>
              <a:buClr>
                <a:srgbClr val="336699"/>
              </a:buClr>
              <a:buFont typeface="Wingdings" pitchFamily="2" charset="2"/>
              <a:buChar char="§"/>
              <a:tabLst>
                <a:tab pos="1031875" algn="l"/>
              </a:tabLst>
              <a:defRPr sz="2000">
                <a:solidFill>
                  <a:schemeClr val="tx1"/>
                </a:solidFill>
                <a:latin typeface="Arial" charset="0"/>
              </a:defRPr>
            </a:lvl1pPr>
            <a:lvl2pPr marL="742950" indent="-285750">
              <a:spcBef>
                <a:spcPct val="20000"/>
              </a:spcBef>
              <a:buClr>
                <a:schemeClr val="tx1"/>
              </a:buClr>
              <a:buChar char="–"/>
              <a:tabLst>
                <a:tab pos="1031875" algn="l"/>
              </a:tabLst>
              <a:defRPr sz="2000">
                <a:solidFill>
                  <a:schemeClr val="tx1"/>
                </a:solidFill>
                <a:latin typeface="Arial" charset="0"/>
              </a:defRPr>
            </a:lvl2pPr>
            <a:lvl3pPr marL="1143000" indent="-228600">
              <a:spcBef>
                <a:spcPct val="20000"/>
              </a:spcBef>
              <a:buClr>
                <a:schemeClr val="tx1"/>
              </a:buClr>
              <a:buFont typeface="Wingdings" pitchFamily="2" charset="2"/>
              <a:buChar char="Ø"/>
              <a:tabLst>
                <a:tab pos="1031875" algn="l"/>
              </a:tabLst>
              <a:defRPr>
                <a:solidFill>
                  <a:schemeClr val="tx1"/>
                </a:solidFill>
                <a:latin typeface="Arial" charset="0"/>
              </a:defRPr>
            </a:lvl3pPr>
            <a:lvl4pPr marL="1600200" indent="-228600">
              <a:spcBef>
                <a:spcPct val="20000"/>
              </a:spcBef>
              <a:buClr>
                <a:schemeClr val="tx1"/>
              </a:buClr>
              <a:buChar char="–"/>
              <a:tabLst>
                <a:tab pos="1031875" algn="l"/>
              </a:tabLst>
              <a:defRPr sz="1600">
                <a:solidFill>
                  <a:schemeClr val="tx1"/>
                </a:solidFill>
                <a:latin typeface="Arial" charset="0"/>
              </a:defRPr>
            </a:lvl4pPr>
            <a:lvl5pPr marL="2057400" indent="-228600">
              <a:spcBef>
                <a:spcPct val="20000"/>
              </a:spcBef>
              <a:buClr>
                <a:schemeClr val="tx1"/>
              </a:buClr>
              <a:buChar char="•"/>
              <a:tabLst>
                <a:tab pos="1031875" algn="l"/>
              </a:tabLst>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9pPr>
          </a:lstStyle>
          <a:p>
            <a:pPr lvl="0">
              <a:spcBef>
                <a:spcPct val="5000"/>
              </a:spcBef>
              <a:buClrTx/>
              <a:buNone/>
              <a:tabLst/>
            </a:pPr>
            <a:endParaRPr lang="en-US" altLang="en-US" sz="1400" b="1" u="sng" dirty="0" smtClean="0">
              <a:solidFill>
                <a:prstClr val="black"/>
              </a:solidFill>
              <a:latin typeface="Calibri" panose="020F0502020204030204" pitchFamily="34" charset="0"/>
            </a:endParaRPr>
          </a:p>
          <a:p>
            <a:pPr lvl="0">
              <a:spcBef>
                <a:spcPct val="5000"/>
              </a:spcBef>
              <a:buClrTx/>
              <a:buNone/>
              <a:tabLst/>
            </a:pPr>
            <a:endParaRPr lang="en-US" altLang="en-US" sz="1200" b="1" u="sng" dirty="0" smtClean="0">
              <a:solidFill>
                <a:prstClr val="black"/>
              </a:solidFill>
              <a:latin typeface="Calibri" panose="020F0502020204030204" pitchFamily="34" charset="0"/>
            </a:endParaRPr>
          </a:p>
          <a:p>
            <a:pPr lvl="0">
              <a:spcBef>
                <a:spcPct val="5000"/>
              </a:spcBef>
              <a:buClrTx/>
              <a:buNone/>
              <a:tabLst/>
            </a:pPr>
            <a:endParaRPr lang="en-US" altLang="en-US" sz="1400" b="1" u="sng" dirty="0">
              <a:solidFill>
                <a:prstClr val="black"/>
              </a:solidFill>
              <a:latin typeface="Calibri" panose="020F0502020204030204" pitchFamily="34" charset="0"/>
            </a:endParaRPr>
          </a:p>
          <a:p>
            <a:pPr lvl="0">
              <a:spcBef>
                <a:spcPct val="5000"/>
              </a:spcBef>
              <a:buClrTx/>
              <a:buNone/>
              <a:tabLst/>
            </a:pPr>
            <a:r>
              <a:rPr lang="en-US" altLang="en-US" sz="1400" b="1" u="sng" dirty="0" smtClean="0">
                <a:solidFill>
                  <a:prstClr val="black"/>
                </a:solidFill>
                <a:latin typeface="Calibri" panose="020F0502020204030204" pitchFamily="34" charset="0"/>
              </a:rPr>
              <a:t> </a:t>
            </a:r>
            <a:endParaRPr lang="en-US" altLang="en-US" sz="1200" b="0" dirty="0"/>
          </a:p>
        </p:txBody>
      </p:sp>
      <p:sp>
        <p:nvSpPr>
          <p:cNvPr id="8" name="Rectangle 5"/>
          <p:cNvSpPr>
            <a:spLocks noChangeArrowheads="1"/>
          </p:cNvSpPr>
          <p:nvPr/>
        </p:nvSpPr>
        <p:spPr bwMode="auto">
          <a:xfrm>
            <a:off x="464126" y="2781300"/>
            <a:ext cx="4641273" cy="3695700"/>
          </a:xfrm>
          <a:prstGeom prst="rect">
            <a:avLst/>
          </a:prstGeom>
          <a:solidFill>
            <a:schemeClr val="bg1"/>
          </a:solidFill>
          <a:ln w="12700">
            <a:solidFill>
              <a:schemeClr val="bg2">
                <a:lumMod val="90000"/>
              </a:schemeClr>
            </a:solidFill>
            <a:miter lim="800000"/>
            <a:headEnd type="none" w="sm" len="sm"/>
            <a:tailEnd type="none" w="sm" len="sm"/>
          </a:ln>
          <a:effectLst>
            <a:outerShdw blurRad="50800" dist="38100" dir="5400000" algn="t" rotWithShape="0">
              <a:prstClr val="black">
                <a:alpha val="40000"/>
              </a:prstClr>
            </a:outerShdw>
          </a:effectLst>
        </p:spPr>
        <p:txBody>
          <a:bodyPr/>
          <a:lstStyle>
            <a:lvl1pPr>
              <a:spcBef>
                <a:spcPct val="20000"/>
              </a:spcBef>
              <a:buClr>
                <a:srgbClr val="336699"/>
              </a:buClr>
              <a:buFont typeface="Wingdings" pitchFamily="2" charset="2"/>
              <a:buChar char="§"/>
              <a:defRPr sz="2000">
                <a:solidFill>
                  <a:schemeClr val="tx1"/>
                </a:solidFill>
                <a:latin typeface="Arial" charset="0"/>
              </a:defRPr>
            </a:lvl1pPr>
            <a:lvl2pPr marL="230188" indent="-115888">
              <a:spcBef>
                <a:spcPct val="20000"/>
              </a:spcBef>
              <a:buClr>
                <a:schemeClr val="tx1"/>
              </a:buClr>
              <a:buChar char="–"/>
              <a:defRPr sz="2000">
                <a:solidFill>
                  <a:schemeClr val="tx1"/>
                </a:solidFill>
                <a:latin typeface="Arial" charset="0"/>
              </a:defRPr>
            </a:lvl2pPr>
            <a:lvl3pPr marL="1143000" indent="-228600">
              <a:spcBef>
                <a:spcPct val="20000"/>
              </a:spcBef>
              <a:buClr>
                <a:schemeClr val="tx1"/>
              </a:buClr>
              <a:buFont typeface="Wingdings" pitchFamily="2" charset="2"/>
              <a:buChar char="Ø"/>
              <a:defRPr>
                <a:solidFill>
                  <a:schemeClr val="tx1"/>
                </a:solidFill>
                <a:latin typeface="Arial" charset="0"/>
              </a:defRPr>
            </a:lvl3pPr>
            <a:lvl4pPr marL="1600200" indent="-228600">
              <a:spcBef>
                <a:spcPct val="20000"/>
              </a:spcBef>
              <a:buClr>
                <a:schemeClr val="tx1"/>
              </a:buClr>
              <a:buChar char="–"/>
              <a:defRPr sz="1600">
                <a:solidFill>
                  <a:schemeClr val="tx1"/>
                </a:solidFill>
                <a:latin typeface="Arial" charset="0"/>
              </a:defRPr>
            </a:lvl4pPr>
            <a:lvl5pPr marL="2057400" indent="-228600">
              <a:spcBef>
                <a:spcPct val="20000"/>
              </a:spcBef>
              <a:buClr>
                <a:schemeClr val="tx1"/>
              </a:buClr>
              <a:buChar char="•"/>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defRPr sz="1600">
                <a:solidFill>
                  <a:schemeClr val="tx1"/>
                </a:solidFill>
                <a:latin typeface="Arial" charset="0"/>
              </a:defRPr>
            </a:lvl9pPr>
          </a:lstStyle>
          <a:p>
            <a:pPr eaLnBrk="1" hangingPunct="1">
              <a:lnSpc>
                <a:spcPct val="150000"/>
              </a:lnSpc>
              <a:spcBef>
                <a:spcPct val="10000"/>
              </a:spcBef>
              <a:buClrTx/>
              <a:buFontTx/>
              <a:buNone/>
            </a:pPr>
            <a:r>
              <a:rPr lang="en-US" altLang="en-US" sz="1400" b="1" dirty="0" smtClean="0">
                <a:solidFill>
                  <a:schemeClr val="accent1">
                    <a:lumMod val="75000"/>
                  </a:schemeClr>
                </a:solidFill>
                <a:latin typeface="Calibri" panose="020F0502020204030204" pitchFamily="34" charset="0"/>
              </a:rPr>
              <a:t>Approach </a:t>
            </a:r>
            <a:endParaRPr lang="en-US" altLang="en-US" sz="1400" b="1" u="sng" dirty="0" smtClean="0">
              <a:solidFill>
                <a:schemeClr val="accent1">
                  <a:lumMod val="75000"/>
                </a:schemeClr>
              </a:solidFill>
              <a:latin typeface="Calibri" panose="020F0502020204030204" pitchFamily="34" charset="0"/>
            </a:endParaRPr>
          </a:p>
          <a:p>
            <a:pPr fontAlgn="t">
              <a:lnSpc>
                <a:spcPct val="150000"/>
              </a:lnSpc>
              <a:buNone/>
            </a:pPr>
            <a:r>
              <a:rPr lang="en-US" sz="1200" b="1" dirty="0" smtClean="0"/>
              <a:t>Use case and requirement analysis</a:t>
            </a:r>
          </a:p>
          <a:p>
            <a:pPr marL="171450" indent="-171450">
              <a:lnSpc>
                <a:spcPct val="150000"/>
              </a:lnSpc>
              <a:spcBef>
                <a:spcPct val="10000"/>
              </a:spcBef>
              <a:buClrTx/>
            </a:pPr>
            <a:r>
              <a:rPr lang="en-US" sz="1200" dirty="0" smtClean="0">
                <a:latin typeface="Calibri" panose="020F0502020204030204" pitchFamily="34" charset="0"/>
              </a:rPr>
              <a:t>Understand role of stats, data, and analytics in professional men’s basketball</a:t>
            </a:r>
            <a:endParaRPr lang="en-US" sz="1200" dirty="0" smtClean="0">
              <a:latin typeface="Calibri" panose="020F0502020204030204" pitchFamily="34" charset="0"/>
            </a:endParaRPr>
          </a:p>
          <a:p>
            <a:pPr fontAlgn="t">
              <a:lnSpc>
                <a:spcPct val="150000"/>
              </a:lnSpc>
              <a:buNone/>
            </a:pPr>
            <a:r>
              <a:rPr lang="en-US" sz="1200" b="1" dirty="0" smtClean="0"/>
              <a:t>Identify </a:t>
            </a:r>
            <a:r>
              <a:rPr lang="en-US" sz="1200" b="1" dirty="0" smtClean="0"/>
              <a:t>key </a:t>
            </a:r>
            <a:r>
              <a:rPr lang="en-US" sz="1200" b="1" dirty="0" smtClean="0"/>
              <a:t>features</a:t>
            </a:r>
            <a:endParaRPr lang="en-US" sz="1200" b="1" dirty="0" smtClean="0"/>
          </a:p>
          <a:p>
            <a:pPr marL="171450" indent="-171450" fontAlgn="t">
              <a:lnSpc>
                <a:spcPct val="150000"/>
              </a:lnSpc>
            </a:pPr>
            <a:r>
              <a:rPr lang="en-US" sz="1200" dirty="0">
                <a:latin typeface="Calibri" panose="020F0502020204030204" pitchFamily="34" charset="0"/>
              </a:rPr>
              <a:t>Identify </a:t>
            </a:r>
            <a:r>
              <a:rPr lang="en-US" sz="1200" dirty="0" smtClean="0">
                <a:latin typeface="Calibri" panose="020F0502020204030204" pitchFamily="34" charset="0"/>
              </a:rPr>
              <a:t>key criteria for </a:t>
            </a:r>
            <a:r>
              <a:rPr lang="en-US" sz="1200" dirty="0" smtClean="0">
                <a:latin typeface="Calibri" panose="020F0502020204030204" pitchFamily="34" charset="0"/>
              </a:rPr>
              <a:t>model creation</a:t>
            </a:r>
            <a:endParaRPr lang="en-US" sz="1200" b="1" dirty="0" smtClean="0"/>
          </a:p>
          <a:p>
            <a:pPr fontAlgn="t">
              <a:lnSpc>
                <a:spcPct val="150000"/>
              </a:lnSpc>
              <a:buNone/>
            </a:pPr>
            <a:r>
              <a:rPr lang="en-US" sz="1200" b="1" dirty="0" smtClean="0"/>
              <a:t>Identify </a:t>
            </a:r>
            <a:r>
              <a:rPr lang="en-US" sz="1200" b="1" dirty="0"/>
              <a:t>m</a:t>
            </a:r>
            <a:r>
              <a:rPr lang="en-US" sz="1200" b="1" dirty="0" smtClean="0"/>
              <a:t>odels</a:t>
            </a:r>
            <a:endParaRPr lang="en-US" sz="1200" dirty="0"/>
          </a:p>
          <a:p>
            <a:pPr marL="171450" indent="-171450">
              <a:lnSpc>
                <a:spcPct val="150000"/>
              </a:lnSpc>
              <a:spcBef>
                <a:spcPct val="10000"/>
              </a:spcBef>
              <a:buClrTx/>
            </a:pPr>
            <a:r>
              <a:rPr lang="en-US" sz="1200" dirty="0" smtClean="0">
                <a:latin typeface="Calibri" panose="020F0502020204030204" pitchFamily="34" charset="0"/>
              </a:rPr>
              <a:t>Identify leading enterprise search vendors  based on Accenture’s prior experience</a:t>
            </a:r>
          </a:p>
          <a:p>
            <a:pPr marL="171450" indent="-171450">
              <a:lnSpc>
                <a:spcPct val="150000"/>
              </a:lnSpc>
              <a:spcBef>
                <a:spcPct val="10000"/>
              </a:spcBef>
              <a:buClrTx/>
            </a:pPr>
            <a:r>
              <a:rPr lang="en-US" sz="1200" dirty="0" smtClean="0">
                <a:latin typeface="Calibri" panose="020F0502020204030204" pitchFamily="34" charset="0"/>
              </a:rPr>
              <a:t>Identify vendors  based on GASCO IT’s preference /recommendation</a:t>
            </a:r>
            <a:endParaRPr lang="en-US" sz="1200" dirty="0">
              <a:latin typeface="Calibri" panose="020F0502020204030204" pitchFamily="34" charset="0"/>
            </a:endParaRPr>
          </a:p>
          <a:p>
            <a:pPr fontAlgn="t">
              <a:lnSpc>
                <a:spcPct val="150000"/>
              </a:lnSpc>
              <a:buNone/>
            </a:pPr>
            <a:r>
              <a:rPr lang="en-US" sz="1200" b="1" dirty="0" smtClean="0"/>
              <a:t>Overall analysis</a:t>
            </a:r>
            <a:endParaRPr lang="en-US" sz="1200" dirty="0"/>
          </a:p>
          <a:p>
            <a:pPr marL="171450" indent="-171450">
              <a:lnSpc>
                <a:spcPct val="150000"/>
              </a:lnSpc>
              <a:spcBef>
                <a:spcPct val="10000"/>
              </a:spcBef>
              <a:buClrTx/>
            </a:pPr>
            <a:r>
              <a:rPr lang="en-US" sz="1200" dirty="0" smtClean="0">
                <a:latin typeface="Calibri" panose="020F0502020204030204" pitchFamily="34" charset="0"/>
              </a:rPr>
              <a:t>Reflect on process and overall quality of models and accuracy</a:t>
            </a:r>
            <a:endParaRPr lang="en-US" altLang="en-US" sz="900" dirty="0" smtClean="0">
              <a:latin typeface="Calibri" panose="020F0502020204030204" pitchFamily="34" charset="0"/>
            </a:endParaRPr>
          </a:p>
          <a:p>
            <a:pPr fontAlgn="t">
              <a:lnSpc>
                <a:spcPct val="90000"/>
              </a:lnSpc>
              <a:buNone/>
            </a:pPr>
            <a:endParaRPr lang="en-US" altLang="en-US" sz="1200" b="1" dirty="0"/>
          </a:p>
          <a:p>
            <a:pPr eaLnBrk="1" hangingPunct="1">
              <a:lnSpc>
                <a:spcPct val="90000"/>
              </a:lnSpc>
              <a:spcBef>
                <a:spcPct val="10000"/>
              </a:spcBef>
              <a:buClrTx/>
              <a:buFontTx/>
              <a:buNone/>
            </a:pPr>
            <a:endParaRPr lang="en-US" altLang="en-US" sz="1200" u="sng" dirty="0"/>
          </a:p>
        </p:txBody>
      </p:sp>
      <p:sp>
        <p:nvSpPr>
          <p:cNvPr id="9" name="Rectangle 6"/>
          <p:cNvSpPr>
            <a:spLocks noChangeArrowheads="1"/>
          </p:cNvSpPr>
          <p:nvPr/>
        </p:nvSpPr>
        <p:spPr bwMode="auto">
          <a:xfrm>
            <a:off x="5257800" y="4038600"/>
            <a:ext cx="3733800" cy="2438399"/>
          </a:xfrm>
          <a:prstGeom prst="rect">
            <a:avLst/>
          </a:prstGeom>
          <a:solidFill>
            <a:schemeClr val="bg1"/>
          </a:solidFill>
          <a:ln w="12700" algn="ctr">
            <a:solidFill>
              <a:schemeClr val="bg2">
                <a:lumMod val="90000"/>
              </a:schemeClr>
            </a:solidFill>
            <a:miter lim="800000"/>
            <a:headEnd type="none" w="sm" len="sm"/>
            <a:tailEnd type="none" w="sm" len="sm"/>
          </a:ln>
          <a:effectLst>
            <a:outerShdw blurRad="50800" dist="38100" dir="5400000" algn="t" rotWithShape="0">
              <a:prstClr val="black">
                <a:alpha val="40000"/>
              </a:prstClr>
            </a:outerShdw>
          </a:effectLst>
        </p:spPr>
        <p:txBody>
          <a:bodyPr/>
          <a:lstStyle>
            <a:lvl1pPr>
              <a:spcBef>
                <a:spcPct val="20000"/>
              </a:spcBef>
              <a:buClr>
                <a:srgbClr val="336699"/>
              </a:buClr>
              <a:buFont typeface="Wingdings" pitchFamily="2" charset="2"/>
              <a:buChar char="§"/>
              <a:defRPr sz="2000">
                <a:solidFill>
                  <a:schemeClr val="tx1"/>
                </a:solidFill>
                <a:latin typeface="Arial" charset="0"/>
              </a:defRPr>
            </a:lvl1pPr>
            <a:lvl2pPr marL="222250" indent="-107950">
              <a:spcBef>
                <a:spcPct val="20000"/>
              </a:spcBef>
              <a:buClr>
                <a:schemeClr val="tx1"/>
              </a:buClr>
              <a:buChar char="–"/>
              <a:defRPr sz="2000">
                <a:solidFill>
                  <a:schemeClr val="tx1"/>
                </a:solidFill>
                <a:latin typeface="Arial" charset="0"/>
              </a:defRPr>
            </a:lvl2pPr>
            <a:lvl3pPr marL="1143000" indent="-228600">
              <a:spcBef>
                <a:spcPct val="20000"/>
              </a:spcBef>
              <a:buClr>
                <a:schemeClr val="tx1"/>
              </a:buClr>
              <a:buFont typeface="Wingdings" pitchFamily="2" charset="2"/>
              <a:buChar char="Ø"/>
              <a:defRPr>
                <a:solidFill>
                  <a:schemeClr val="tx1"/>
                </a:solidFill>
                <a:latin typeface="Arial" charset="0"/>
              </a:defRPr>
            </a:lvl3pPr>
            <a:lvl4pPr marL="1600200" indent="-228600">
              <a:spcBef>
                <a:spcPct val="20000"/>
              </a:spcBef>
              <a:buClr>
                <a:schemeClr val="tx1"/>
              </a:buClr>
              <a:buChar char="–"/>
              <a:defRPr sz="1600">
                <a:solidFill>
                  <a:schemeClr val="tx1"/>
                </a:solidFill>
                <a:latin typeface="Arial" charset="0"/>
              </a:defRPr>
            </a:lvl4pPr>
            <a:lvl5pPr marL="2057400" indent="-228600">
              <a:spcBef>
                <a:spcPct val="20000"/>
              </a:spcBef>
              <a:buClr>
                <a:schemeClr val="tx1"/>
              </a:buClr>
              <a:buChar char="•"/>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defRPr sz="1600">
                <a:solidFill>
                  <a:schemeClr val="tx1"/>
                </a:solidFill>
                <a:latin typeface="Arial" charset="0"/>
              </a:defRPr>
            </a:lvl9pPr>
          </a:lstStyle>
          <a:p>
            <a:pPr eaLnBrk="1" hangingPunct="1">
              <a:lnSpc>
                <a:spcPct val="100000"/>
              </a:lnSpc>
              <a:spcBef>
                <a:spcPct val="10000"/>
              </a:spcBef>
              <a:buClrTx/>
              <a:buFontTx/>
              <a:buNone/>
            </a:pPr>
            <a:r>
              <a:rPr lang="en-US" altLang="en-US" sz="1400" b="1" dirty="0">
                <a:solidFill>
                  <a:schemeClr val="accent1">
                    <a:lumMod val="75000"/>
                  </a:schemeClr>
                </a:solidFill>
                <a:latin typeface="Calibri" panose="020F0502020204030204" pitchFamily="34" charset="0"/>
              </a:rPr>
              <a:t>Frameworks and </a:t>
            </a:r>
            <a:r>
              <a:rPr lang="en-US" altLang="en-US" sz="1400" b="1" dirty="0" smtClean="0">
                <a:solidFill>
                  <a:schemeClr val="accent1">
                    <a:lumMod val="75000"/>
                  </a:schemeClr>
                </a:solidFill>
                <a:latin typeface="Calibri" panose="020F0502020204030204" pitchFamily="34" charset="0"/>
              </a:rPr>
              <a:t>Tools</a:t>
            </a:r>
            <a:endParaRPr lang="en-US" altLang="en-US" sz="1400" b="1" u="sng" dirty="0">
              <a:solidFill>
                <a:schemeClr val="accent1">
                  <a:lumMod val="75000"/>
                </a:schemeClr>
              </a:solidFill>
              <a:latin typeface="Calibri" panose="020F0502020204030204" pitchFamily="34" charset="0"/>
            </a:endParaRP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Random Forest Model for Team Success Prediction</a:t>
            </a:r>
            <a:r>
              <a:rPr lang="en-US" altLang="en-US" sz="1200" dirty="0" smtClean="0">
                <a:latin typeface="Calibri" panose="020F0502020204030204" pitchFamily="34" charset="0"/>
              </a:rPr>
              <a:t>, K-Means Clustering for player performance, and Recommender System Model for Player Comparison</a:t>
            </a:r>
            <a:endParaRPr lang="en-US" altLang="en-US" sz="1200" dirty="0" smtClean="0">
              <a:latin typeface="Calibri" panose="020F0502020204030204" pitchFamily="34" charset="0"/>
            </a:endParaRP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Mike Bernico lectures and YouTube tutorials accessed via UIS Blackboard</a:t>
            </a: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Python Code</a:t>
            </a:r>
            <a:endParaRPr lang="en-US" altLang="en-US" sz="1200" dirty="0" smtClean="0">
              <a:latin typeface="Calibri" panose="020F0502020204030204" pitchFamily="34" charset="0"/>
            </a:endParaRP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iPython Notebook, GitHub, OpenOffice</a:t>
            </a:r>
            <a:endParaRPr lang="en-US" altLang="en-US" sz="1200" dirty="0" smtClean="0">
              <a:latin typeface="Calibri" panose="020F0502020204030204" pitchFamily="34" charset="0"/>
            </a:endParaRPr>
          </a:p>
          <a:p>
            <a:pPr marL="0" lvl="1" indent="0" eaLnBrk="1" hangingPunct="1">
              <a:lnSpc>
                <a:spcPct val="100000"/>
              </a:lnSpc>
              <a:spcBef>
                <a:spcPct val="10000"/>
              </a:spcBef>
              <a:buClrTx/>
              <a:buNone/>
            </a:pPr>
            <a:endParaRPr lang="en-US" altLang="en-US" sz="1000" dirty="0">
              <a:latin typeface="Calibri" panose="020F0502020204030204" pitchFamily="34" charset="0"/>
            </a:endParaRPr>
          </a:p>
        </p:txBody>
      </p:sp>
      <p:sp>
        <p:nvSpPr>
          <p:cNvPr id="10" name="Rectangle 10"/>
          <p:cNvSpPr>
            <a:spLocks noChangeArrowheads="1"/>
          </p:cNvSpPr>
          <p:nvPr/>
        </p:nvSpPr>
        <p:spPr bwMode="auto">
          <a:xfrm>
            <a:off x="5257800" y="2781300"/>
            <a:ext cx="3733800" cy="1117262"/>
          </a:xfrm>
          <a:prstGeom prst="rect">
            <a:avLst/>
          </a:prstGeom>
          <a:solidFill>
            <a:schemeClr val="bg1"/>
          </a:solidFill>
          <a:ln w="12700">
            <a:solidFill>
              <a:schemeClr val="bg2">
                <a:lumMod val="90000"/>
              </a:schemeClr>
            </a:solidFill>
            <a:miter lim="800000"/>
            <a:headEnd type="none" w="sm" len="sm"/>
            <a:tailEnd type="none" w="sm" len="sm"/>
          </a:ln>
          <a:effectLst>
            <a:outerShdw blurRad="50800" dist="38100" dir="5400000" algn="t" rotWithShape="0">
              <a:prstClr val="black">
                <a:alpha val="40000"/>
              </a:prstClr>
            </a:outerShdw>
          </a:effectLst>
        </p:spPr>
        <p:txBody>
          <a:bodyPr/>
          <a:lstStyle>
            <a:lvl1pPr>
              <a:spcBef>
                <a:spcPct val="20000"/>
              </a:spcBef>
              <a:buClr>
                <a:srgbClr val="336699"/>
              </a:buClr>
              <a:buFont typeface="Wingdings" pitchFamily="2" charset="2"/>
              <a:buChar char="§"/>
              <a:defRPr sz="2000">
                <a:solidFill>
                  <a:schemeClr val="tx1"/>
                </a:solidFill>
                <a:latin typeface="Arial" charset="0"/>
              </a:defRPr>
            </a:lvl1pPr>
            <a:lvl2pPr marL="222250" indent="-107950">
              <a:spcBef>
                <a:spcPct val="20000"/>
              </a:spcBef>
              <a:buClr>
                <a:schemeClr val="tx1"/>
              </a:buClr>
              <a:buChar char="–"/>
              <a:defRPr sz="2000">
                <a:solidFill>
                  <a:schemeClr val="tx1"/>
                </a:solidFill>
                <a:latin typeface="Arial" charset="0"/>
              </a:defRPr>
            </a:lvl2pPr>
            <a:lvl3pPr marL="1143000" indent="-228600">
              <a:spcBef>
                <a:spcPct val="20000"/>
              </a:spcBef>
              <a:buClr>
                <a:schemeClr val="tx1"/>
              </a:buClr>
              <a:buFont typeface="Wingdings" pitchFamily="2" charset="2"/>
              <a:buChar char="Ø"/>
              <a:defRPr>
                <a:solidFill>
                  <a:schemeClr val="tx1"/>
                </a:solidFill>
                <a:latin typeface="Arial" charset="0"/>
              </a:defRPr>
            </a:lvl3pPr>
            <a:lvl4pPr marL="1600200" indent="-228600">
              <a:spcBef>
                <a:spcPct val="20000"/>
              </a:spcBef>
              <a:buClr>
                <a:schemeClr val="tx1"/>
              </a:buClr>
              <a:buChar char="–"/>
              <a:defRPr sz="1600">
                <a:solidFill>
                  <a:schemeClr val="tx1"/>
                </a:solidFill>
                <a:latin typeface="Arial" charset="0"/>
              </a:defRPr>
            </a:lvl4pPr>
            <a:lvl5pPr marL="2057400" indent="-228600">
              <a:spcBef>
                <a:spcPct val="20000"/>
              </a:spcBef>
              <a:buClr>
                <a:schemeClr val="tx1"/>
              </a:buClr>
              <a:buChar char="•"/>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defRPr sz="1600">
                <a:solidFill>
                  <a:schemeClr val="tx1"/>
                </a:solidFill>
                <a:latin typeface="Arial" charset="0"/>
              </a:defRPr>
            </a:lvl9pPr>
          </a:lstStyle>
          <a:p>
            <a:pPr eaLnBrk="1" hangingPunct="1">
              <a:lnSpc>
                <a:spcPct val="150000"/>
              </a:lnSpc>
              <a:spcBef>
                <a:spcPct val="10000"/>
              </a:spcBef>
              <a:buClrTx/>
              <a:buFontTx/>
              <a:buNone/>
            </a:pPr>
            <a:r>
              <a:rPr lang="en-US" altLang="en-US" sz="1400" b="1" dirty="0">
                <a:solidFill>
                  <a:schemeClr val="accent1">
                    <a:lumMod val="75000"/>
                  </a:schemeClr>
                </a:solidFill>
                <a:latin typeface="Calibri" panose="020F0502020204030204" pitchFamily="34" charset="0"/>
              </a:rPr>
              <a:t>Key </a:t>
            </a:r>
            <a:r>
              <a:rPr lang="en-US" altLang="en-US" sz="1400" b="1" dirty="0" smtClean="0">
                <a:solidFill>
                  <a:schemeClr val="accent1">
                    <a:lumMod val="75000"/>
                  </a:schemeClr>
                </a:solidFill>
                <a:latin typeface="Calibri" panose="020F0502020204030204" pitchFamily="34" charset="0"/>
              </a:rPr>
              <a:t>Deliverables/Outcomes</a:t>
            </a:r>
            <a:endParaRPr lang="en-US" altLang="en-US" sz="1400" b="1" u="sng" dirty="0">
              <a:solidFill>
                <a:schemeClr val="accent1">
                  <a:lumMod val="75000"/>
                </a:schemeClr>
              </a:solidFill>
              <a:latin typeface="Calibri" panose="020F0502020204030204" pitchFamily="34" charset="0"/>
            </a:endParaRPr>
          </a:p>
          <a:p>
            <a:pPr marL="171450" lvl="1" indent="-171450">
              <a:lnSpc>
                <a:spcPct val="150000"/>
              </a:lnSpc>
              <a:spcBef>
                <a:spcPct val="10000"/>
              </a:spcBef>
              <a:buClrTx/>
              <a:buFont typeface="Wingdings" pitchFamily="2" charset="2"/>
              <a:buChar char="§"/>
            </a:pPr>
            <a:r>
              <a:rPr lang="en-US" altLang="en-US" sz="1200" dirty="0" smtClean="0">
                <a:latin typeface="Calibri" panose="020F0502020204030204" pitchFamily="34" charset="0"/>
              </a:rPr>
              <a:t>Data analytics models </a:t>
            </a:r>
            <a:r>
              <a:rPr lang="en-US" altLang="en-US" sz="1200" dirty="0">
                <a:latin typeface="Calibri" panose="020F0502020204030204" pitchFamily="34" charset="0"/>
              </a:rPr>
              <a:t>to predict a team’s success and a player’s performance</a:t>
            </a:r>
            <a:endParaRPr lang="en-US" sz="1200" dirty="0">
              <a:latin typeface="Calibri" panose="020F0502020204030204" pitchFamily="34" charset="0"/>
            </a:endParaRPr>
          </a:p>
          <a:p>
            <a:pPr marL="114300" lvl="1" indent="0">
              <a:lnSpc>
                <a:spcPct val="100000"/>
              </a:lnSpc>
              <a:spcBef>
                <a:spcPct val="10000"/>
              </a:spcBef>
              <a:buClrTx/>
              <a:buNone/>
            </a:pPr>
            <a:endParaRPr lang="en-US" altLang="en-US" sz="1200" dirty="0"/>
          </a:p>
        </p:txBody>
      </p:sp>
      <p:sp>
        <p:nvSpPr>
          <p:cNvPr id="3" name="TextBox 2"/>
          <p:cNvSpPr txBox="1"/>
          <p:nvPr/>
        </p:nvSpPr>
        <p:spPr>
          <a:xfrm>
            <a:off x="381000" y="1295400"/>
            <a:ext cx="8153400" cy="1240340"/>
          </a:xfrm>
          <a:prstGeom prst="rect">
            <a:avLst/>
          </a:prstGeom>
          <a:noFill/>
          <a:ln>
            <a:noFill/>
          </a:ln>
          <a:effectLst/>
        </p:spPr>
        <p:txBody>
          <a:bodyPr wrap="square" rtlCol="0">
            <a:spAutoFit/>
          </a:bodyPr>
          <a:lstStyle/>
          <a:p>
            <a:pPr lvl="0">
              <a:spcBef>
                <a:spcPct val="5000"/>
              </a:spcBef>
            </a:pPr>
            <a:r>
              <a:rPr lang="en-US" altLang="en-US" sz="2000" b="1" dirty="0" smtClean="0">
                <a:solidFill>
                  <a:schemeClr val="accent1">
                    <a:lumMod val="75000"/>
                  </a:schemeClr>
                </a:solidFill>
                <a:latin typeface="Calibri" panose="020F0502020204030204" pitchFamily="34" charset="0"/>
              </a:rPr>
              <a:t>Objective</a:t>
            </a:r>
            <a:endParaRPr lang="en-US" altLang="en-US" sz="1400" b="1" u="sng" dirty="0">
              <a:solidFill>
                <a:schemeClr val="accent1">
                  <a:lumMod val="75000"/>
                </a:schemeClr>
              </a:solidFill>
              <a:latin typeface="Calibri" panose="020F0502020204030204" pitchFamily="34" charset="0"/>
            </a:endParaRPr>
          </a:p>
          <a:p>
            <a:pPr lvl="0">
              <a:lnSpc>
                <a:spcPct val="150000"/>
              </a:lnSpc>
              <a:spcBef>
                <a:spcPct val="5000"/>
              </a:spcBef>
            </a:pPr>
            <a:r>
              <a:rPr lang="en-US" altLang="en-US" sz="1200" dirty="0" smtClean="0">
                <a:solidFill>
                  <a:prstClr val="black"/>
                </a:solidFill>
                <a:latin typeface="Calibri" panose="020F0502020204030204" pitchFamily="34" charset="0"/>
              </a:rPr>
              <a:t>The purpose of this project </a:t>
            </a:r>
            <a:r>
              <a:rPr lang="en-US" altLang="en-US" sz="1200" dirty="0" smtClean="0">
                <a:solidFill>
                  <a:prstClr val="black"/>
                </a:solidFill>
                <a:latin typeface="Calibri" panose="020F0502020204030204" pitchFamily="34" charset="0"/>
              </a:rPr>
              <a:t>is to predict an NBA player’s performance and team’s success through the use of various data models, specifically predicting a team’s chances for making the playoffs for the 2016-2017 season. as a means to aid franchises, fans, and other third party users to enhance their understanding of the game of basketball</a:t>
            </a:r>
            <a:r>
              <a:rPr lang="en-US" altLang="en-US" sz="1200" dirty="0" smtClean="0">
                <a:solidFill>
                  <a:prstClr val="black"/>
                </a:solidFill>
                <a:latin typeface="Calibri" panose="020F0502020204030204" pitchFamily="34" charset="0"/>
              </a:rPr>
              <a:t>.</a:t>
            </a:r>
            <a:endParaRPr lang="en-US" altLang="en-US" sz="1200" b="1" u="sng" dirty="0">
              <a:solidFill>
                <a:prstClr val="black"/>
              </a:solidFill>
              <a:latin typeface="Calibri" panose="020F0502020204030204" pitchFamily="34" charset="0"/>
            </a:endParaRPr>
          </a:p>
        </p:txBody>
      </p:sp>
      <p:cxnSp>
        <p:nvCxnSpPr>
          <p:cNvPr id="11" name="Straight Connector 10"/>
          <p:cNvCxnSpPr/>
          <p:nvPr/>
        </p:nvCxnSpPr>
        <p:spPr>
          <a:xfrm>
            <a:off x="457200" y="2667000"/>
            <a:ext cx="8686800" cy="8778"/>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706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2" name="Rectangle 12"/>
          <p:cNvSpPr>
            <a:spLocks noChangeArrowheads="1"/>
          </p:cNvSpPr>
          <p:nvPr/>
        </p:nvSpPr>
        <p:spPr bwMode="auto">
          <a:xfrm>
            <a:off x="990600" y="3992562"/>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 Player Comparison Tool (Recommender System Model)</a:t>
            </a:r>
            <a:endParaRPr lang="en-US" sz="1600" dirty="0">
              <a:solidFill>
                <a:srgbClr val="000000"/>
              </a:solidFill>
              <a:cs typeface="Arial" charset="0"/>
            </a:endParaRPr>
          </a:p>
        </p:txBody>
      </p:sp>
      <p:sp>
        <p:nvSpPr>
          <p:cNvPr id="13" name="Rectangle 12"/>
          <p:cNvSpPr>
            <a:spLocks noChangeArrowheads="1"/>
          </p:cNvSpPr>
          <p:nvPr/>
        </p:nvSpPr>
        <p:spPr bwMode="auto">
          <a:xfrm>
            <a:off x="990600" y="4525962"/>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7. Overall Analysis</a:t>
            </a:r>
            <a:endParaRPr lang="en-US" sz="1600" dirty="0">
              <a:solidFill>
                <a:srgbClr val="000000"/>
              </a:solidFill>
              <a:cs typeface="Arial" charset="0"/>
            </a:endParaRPr>
          </a:p>
        </p:txBody>
      </p:sp>
      <p:sp>
        <p:nvSpPr>
          <p:cNvPr id="19" name="Rectangle 18"/>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
        <p:nvSpPr>
          <p:cNvPr id="25"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26"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27"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28"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29"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Tree>
    <p:extLst>
      <p:ext uri="{BB962C8B-B14F-4D97-AF65-F5344CB8AC3E}">
        <p14:creationId xmlns:p14="http://schemas.microsoft.com/office/powerpoint/2010/main" val="242979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Overall Analysis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Conclusion</a:t>
            </a:r>
            <a:endParaRPr lang="en-US" b="1" dirty="0" smtClean="0">
              <a:solidFill>
                <a:schemeClr val="accent1">
                  <a:lumMod val="75000"/>
                </a:schemeClr>
              </a:solidFill>
            </a:endParaRPr>
          </a:p>
          <a:p>
            <a:pPr lvl="0"/>
            <a:r>
              <a:rPr lang="en-US" sz="1600" dirty="0" smtClean="0">
                <a:solidFill>
                  <a:schemeClr val="tx1"/>
                </a:solidFill>
              </a:rPr>
              <a:t>As teams, players, and fans use data and data analytics to better enhance the sport, I believe there needs to be an understanding of balancing the data with reality. Although the random forest model has an AUC score of 0.67, this may seem low, but would actually be high, in my opinion. I say this because there are so many external factors and features that are unaccounted for. I believe we can best use these models to help aid in the enhancement of the sport, and not just fully rely on it.</a:t>
            </a:r>
            <a:endParaRPr lang="en-US" sz="1600" dirty="0">
              <a:solidFill>
                <a:schemeClr val="tx1"/>
              </a:solidFill>
            </a:endParaRPr>
          </a:p>
        </p:txBody>
      </p:sp>
    </p:spTree>
    <p:extLst>
      <p:ext uri="{BB962C8B-B14F-4D97-AF65-F5344CB8AC3E}">
        <p14:creationId xmlns:p14="http://schemas.microsoft.com/office/powerpoint/2010/main" val="307456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2" name="Rectangle 12"/>
          <p:cNvSpPr>
            <a:spLocks noChangeArrowheads="1"/>
          </p:cNvSpPr>
          <p:nvPr/>
        </p:nvSpPr>
        <p:spPr bwMode="auto">
          <a:xfrm>
            <a:off x="990600" y="3992562"/>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 Player Comparison Tool (Recommender System Model)</a:t>
            </a:r>
            <a:endParaRPr lang="en-US" sz="1600" dirty="0">
              <a:solidFill>
                <a:srgbClr val="000000"/>
              </a:solidFill>
              <a:cs typeface="Arial" charset="0"/>
            </a:endParaRPr>
          </a:p>
        </p:txBody>
      </p:sp>
      <p:sp>
        <p:nvSpPr>
          <p:cNvPr id="25"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26"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27"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28"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29"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14" name="Rectangle 12"/>
          <p:cNvSpPr>
            <a:spLocks noChangeArrowheads="1"/>
          </p:cNvSpPr>
          <p:nvPr/>
        </p:nvSpPr>
        <p:spPr bwMode="auto">
          <a:xfrm>
            <a:off x="990599" y="4500664"/>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7. Overall Analysis</a:t>
            </a:r>
            <a:endParaRPr lang="en-US" sz="1600" dirty="0">
              <a:solidFill>
                <a:srgbClr val="000000"/>
              </a:solidFill>
              <a:cs typeface="Arial" charset="0"/>
            </a:endParaRPr>
          </a:p>
        </p:txBody>
      </p:sp>
      <p:sp>
        <p:nvSpPr>
          <p:cNvPr id="15" name="Rectangle 14"/>
          <p:cNvSpPr>
            <a:spLocks noChangeArrowheads="1"/>
          </p:cNvSpPr>
          <p:nvPr/>
        </p:nvSpPr>
        <p:spPr bwMode="auto">
          <a:xfrm>
            <a:off x="990599" y="5017634"/>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629370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4" name="TextBox 3"/>
          <p:cNvSpPr txBox="1"/>
          <p:nvPr/>
        </p:nvSpPr>
        <p:spPr>
          <a:xfrm>
            <a:off x="429440" y="1295400"/>
            <a:ext cx="3005951" cy="369332"/>
          </a:xfrm>
          <a:prstGeom prst="rect">
            <a:avLst/>
          </a:prstGeom>
          <a:noFill/>
        </p:spPr>
        <p:txBody>
          <a:bodyPr wrap="none" rtlCol="0">
            <a:spAutoFit/>
          </a:bodyPr>
          <a:lstStyle/>
          <a:p>
            <a:r>
              <a:rPr lang="en-US" dirty="0"/>
              <a:t>http://scikit-learn.org/stable/</a:t>
            </a:r>
          </a:p>
        </p:txBody>
      </p:sp>
    </p:spTree>
    <p:extLst>
      <p:ext uri="{BB962C8B-B14F-4D97-AF65-F5344CB8AC3E}">
        <p14:creationId xmlns:p14="http://schemas.microsoft.com/office/powerpoint/2010/main" val="2533384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436563"/>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rPr>
              <a:t>2. Background information</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23"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24" name="Rectangle 12"/>
          <p:cNvSpPr>
            <a:spLocks noChangeArrowheads="1"/>
          </p:cNvSpPr>
          <p:nvPr/>
        </p:nvSpPr>
        <p:spPr bwMode="auto">
          <a:xfrm>
            <a:off x="981075" y="2436496"/>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cs typeface="Arial" charset="0"/>
              </a:rPr>
              <a:t>Key </a:t>
            </a:r>
            <a:r>
              <a:rPr lang="en-US" sz="1600" dirty="0" smtClean="0">
                <a:solidFill>
                  <a:srgbClr val="000000"/>
                </a:solidFill>
              </a:rPr>
              <a:t>Feature </a:t>
            </a:r>
            <a:r>
              <a:rPr lang="en-US" sz="1600" dirty="0" smtClean="0">
                <a:solidFill>
                  <a:srgbClr val="000000"/>
                </a:solidFill>
              </a:rPr>
              <a:t>Information</a:t>
            </a:r>
            <a:endParaRPr lang="en-US" sz="1600" dirty="0">
              <a:solidFill>
                <a:srgbClr val="000000"/>
              </a:solidFill>
              <a:cs typeface="Arial" charset="0"/>
            </a:endParaRPr>
          </a:p>
        </p:txBody>
      </p:sp>
      <p:sp>
        <p:nvSpPr>
          <p:cNvPr id="25" name="Rectangle 12"/>
          <p:cNvSpPr>
            <a:spLocks noChangeArrowheads="1"/>
          </p:cNvSpPr>
          <p:nvPr/>
        </p:nvSpPr>
        <p:spPr bwMode="auto">
          <a:xfrm>
            <a:off x="981075" y="2972962"/>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smtClean="0">
                <a:solidFill>
                  <a:srgbClr val="000000"/>
                </a:solidFill>
              </a:rPr>
              <a:t>Team Success Predictor (Random Forest Model)</a:t>
            </a:r>
            <a:endParaRPr lang="en-US" sz="1600" dirty="0">
              <a:solidFill>
                <a:srgbClr val="000000"/>
              </a:solidFill>
              <a:cs typeface="Arial" charset="0"/>
            </a:endParaRPr>
          </a:p>
        </p:txBody>
      </p:sp>
      <p:sp>
        <p:nvSpPr>
          <p:cNvPr id="26"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a:t>
            </a:r>
            <a:r>
              <a:rPr lang="en-US" sz="1600" dirty="0" smtClean="0">
                <a:solidFill>
                  <a:srgbClr val="000000"/>
                </a:solidFill>
                <a:cs typeface="Arial" charset="0"/>
              </a:rPr>
              <a:t>Player Comparison Tool (Recommender System Model)</a:t>
            </a:r>
            <a:endParaRPr lang="en-US" sz="1600" dirty="0">
              <a:solidFill>
                <a:srgbClr val="000000"/>
              </a:solidFill>
              <a:cs typeface="Arial" charset="0"/>
            </a:endParaRPr>
          </a:p>
        </p:txBody>
      </p:sp>
      <p:sp>
        <p:nvSpPr>
          <p:cNvPr id="27"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a:t>
            </a:r>
            <a:r>
              <a:rPr lang="en-US" sz="1600" dirty="0" smtClean="0">
                <a:solidFill>
                  <a:srgbClr val="000000"/>
                </a:solidFill>
                <a:cs typeface="Arial" charset="0"/>
              </a:rPr>
              <a:t>Overall Analysis</a:t>
            </a:r>
            <a:endParaRPr lang="en-US" sz="1600" dirty="0">
              <a:solidFill>
                <a:srgbClr val="000000"/>
              </a:solidFill>
              <a:cs typeface="Arial" charset="0"/>
            </a:endParaRPr>
          </a:p>
        </p:txBody>
      </p:sp>
      <p:sp>
        <p:nvSpPr>
          <p:cNvPr id="28" name="Rectangle 27"/>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474"/>
            <a:ext cx="8534400" cy="990600"/>
          </a:xfrm>
        </p:spPr>
        <p:txBody>
          <a:bodyPr>
            <a:normAutofit/>
          </a:bodyPr>
          <a:lstStyle/>
          <a:p>
            <a:r>
              <a:rPr lang="en-US" sz="2800" dirty="0" smtClean="0">
                <a:solidFill>
                  <a:schemeClr val="accent1">
                    <a:lumMod val="75000"/>
                  </a:schemeClr>
                </a:solidFill>
              </a:rPr>
              <a:t>Required and Desirable Features</a:t>
            </a:r>
            <a:endParaRPr lang="en-US" sz="2800" dirty="0">
              <a:solidFill>
                <a:schemeClr val="accent1">
                  <a:lumMod val="75000"/>
                </a:schemeClr>
              </a:solidFill>
            </a:endParaRPr>
          </a:p>
        </p:txBody>
      </p:sp>
      <p:sp>
        <p:nvSpPr>
          <p:cNvPr id="4" name="TextBox 3"/>
          <p:cNvSpPr txBox="1"/>
          <p:nvPr/>
        </p:nvSpPr>
        <p:spPr>
          <a:xfrm>
            <a:off x="381000" y="1600200"/>
            <a:ext cx="8382000" cy="1046440"/>
          </a:xfrm>
          <a:prstGeom prst="rect">
            <a:avLst/>
          </a:prstGeom>
          <a:noFill/>
        </p:spPr>
        <p:txBody>
          <a:bodyPr wrap="square" rtlCol="0">
            <a:spAutoFit/>
          </a:bodyPr>
          <a:lstStyle/>
          <a:p>
            <a:pPr lvl="0"/>
            <a:r>
              <a:rPr lang="en-US" sz="1600" b="1" dirty="0">
                <a:solidFill>
                  <a:schemeClr val="accent1">
                    <a:lumMod val="75000"/>
                  </a:schemeClr>
                </a:solidFill>
              </a:rPr>
              <a:t>Feature Requirements</a:t>
            </a:r>
          </a:p>
          <a:p>
            <a:pPr lvl="0"/>
            <a:r>
              <a:rPr lang="en-US" sz="1400" dirty="0">
                <a:solidFill>
                  <a:prstClr val="black"/>
                </a:solidFill>
              </a:rPr>
              <a:t>Following key requirements were identified for a successful implementation of </a:t>
            </a:r>
            <a:r>
              <a:rPr lang="en-US" sz="1400" dirty="0" smtClean="0">
                <a:solidFill>
                  <a:prstClr val="black"/>
                </a:solidFill>
              </a:rPr>
              <a:t>the NBA team success and player performance models</a:t>
            </a:r>
            <a:endParaRPr lang="en-US" sz="1400" dirty="0">
              <a:solidFill>
                <a:prstClr val="black"/>
              </a:solidFill>
            </a:endParaRPr>
          </a:p>
          <a:p>
            <a:endParaRPr lang="en-US" dirty="0"/>
          </a:p>
        </p:txBody>
      </p:sp>
      <p:sp>
        <p:nvSpPr>
          <p:cNvPr id="7" name="TextBox 6"/>
          <p:cNvSpPr txBox="1"/>
          <p:nvPr/>
        </p:nvSpPr>
        <p:spPr>
          <a:xfrm>
            <a:off x="381000" y="2536210"/>
            <a:ext cx="8382000" cy="984885"/>
          </a:xfrm>
          <a:prstGeom prst="rect">
            <a:avLst/>
          </a:prstGeom>
          <a:noFill/>
        </p:spPr>
        <p:txBody>
          <a:bodyPr wrap="square" rtlCol="0">
            <a:spAutoFit/>
          </a:bodyPr>
          <a:lstStyle/>
          <a:p>
            <a:pPr lvl="0"/>
            <a:r>
              <a:rPr lang="en-US" sz="1600" b="1" dirty="0">
                <a:solidFill>
                  <a:srgbClr val="0033CC">
                    <a:lumMod val="75000"/>
                  </a:srgbClr>
                </a:solidFill>
              </a:rPr>
              <a:t>Required Features</a:t>
            </a:r>
          </a:p>
          <a:p>
            <a:pPr marL="285750" lvl="0" indent="-285750">
              <a:buFont typeface="Arial" panose="020B0604020202020204" pitchFamily="34" charset="0"/>
              <a:buChar char="•"/>
            </a:pPr>
            <a:r>
              <a:rPr lang="en-US" sz="1400" dirty="0" smtClean="0">
                <a:solidFill>
                  <a:prstClr val="black"/>
                </a:solidFill>
              </a:rPr>
              <a:t>Provide basic predictor model for team success with Random Fores</a:t>
            </a:r>
            <a:r>
              <a:rPr lang="en-US" sz="1400" dirty="0" smtClean="0">
                <a:solidFill>
                  <a:prstClr val="black"/>
                </a:solidFill>
              </a:rPr>
              <a:t>t </a:t>
            </a:r>
            <a:endParaRPr lang="en-US" sz="1400" dirty="0">
              <a:solidFill>
                <a:prstClr val="black"/>
              </a:solidFill>
            </a:endParaRPr>
          </a:p>
          <a:p>
            <a:pPr marL="285750" lvl="0" indent="-285750">
              <a:buFont typeface="Arial" panose="020B0604020202020204" pitchFamily="34" charset="0"/>
              <a:buChar char="•"/>
            </a:pPr>
            <a:r>
              <a:rPr lang="en-US" sz="1400" dirty="0" smtClean="0">
                <a:solidFill>
                  <a:prstClr val="black"/>
                </a:solidFill>
              </a:rPr>
              <a:t>Player performance indicator through K-Means clustering</a:t>
            </a:r>
            <a:endParaRPr lang="en-US" sz="1400" dirty="0">
              <a:solidFill>
                <a:prstClr val="black"/>
              </a:solidFill>
            </a:endParaRPr>
          </a:p>
          <a:p>
            <a:pPr marL="285750" lvl="0" indent="-285750">
              <a:buFont typeface="Arial" panose="020B0604020202020204" pitchFamily="34" charset="0"/>
              <a:buChar char="•"/>
            </a:pPr>
            <a:r>
              <a:rPr lang="en-US" sz="1400" dirty="0" smtClean="0">
                <a:solidFill>
                  <a:prstClr val="black"/>
                </a:solidFill>
              </a:rPr>
              <a:t>Player comparison aid for “money ball” statistics and fantasy basketball league </a:t>
            </a:r>
            <a:endParaRPr lang="en-US" sz="1400" dirty="0">
              <a:solidFill>
                <a:prstClr val="black"/>
              </a:solidFill>
            </a:endParaRPr>
          </a:p>
        </p:txBody>
      </p:sp>
      <p:sp>
        <p:nvSpPr>
          <p:cNvPr id="10" name="TextBox 9"/>
          <p:cNvSpPr txBox="1"/>
          <p:nvPr/>
        </p:nvSpPr>
        <p:spPr>
          <a:xfrm>
            <a:off x="381000" y="5021759"/>
            <a:ext cx="8382000" cy="769441"/>
          </a:xfrm>
          <a:prstGeom prst="rect">
            <a:avLst/>
          </a:prstGeom>
          <a:noFill/>
        </p:spPr>
        <p:txBody>
          <a:bodyPr wrap="square" rtlCol="0">
            <a:spAutoFit/>
          </a:bodyPr>
          <a:lstStyle/>
          <a:p>
            <a:pPr lvl="0"/>
            <a:r>
              <a:rPr lang="en-US" sz="1600" b="1" dirty="0">
                <a:solidFill>
                  <a:srgbClr val="0033CC">
                    <a:lumMod val="75000"/>
                  </a:srgbClr>
                </a:solidFill>
              </a:rPr>
              <a:t>Desirable/Nice to have</a:t>
            </a:r>
          </a:p>
          <a:p>
            <a:pPr marL="285750" lvl="0" indent="-285750">
              <a:buFont typeface="Arial" panose="020B0604020202020204" pitchFamily="34" charset="0"/>
              <a:buChar char="•"/>
            </a:pPr>
            <a:r>
              <a:rPr lang="en-US" sz="1400" dirty="0" smtClean="0">
                <a:solidFill>
                  <a:prstClr val="black"/>
                </a:solidFill>
              </a:rPr>
              <a:t>Provide each team’s probability of making playoffs in 2016-2017 season</a:t>
            </a:r>
            <a:endParaRPr lang="en-US" sz="1400" dirty="0">
              <a:solidFill>
                <a:prstClr val="black"/>
              </a:solidFill>
            </a:endParaRPr>
          </a:p>
          <a:p>
            <a:pPr marL="285750" lvl="0" indent="-285750">
              <a:buFont typeface="Arial" panose="020B0604020202020204" pitchFamily="34" charset="0"/>
              <a:buChar char="•"/>
            </a:pPr>
            <a:r>
              <a:rPr lang="en-US" sz="1400" dirty="0" smtClean="0">
                <a:solidFill>
                  <a:prstClr val="black"/>
                </a:solidFill>
              </a:rPr>
              <a:t>Provide head to head player comparisons</a:t>
            </a:r>
            <a:endParaRPr lang="en-US" sz="1400" dirty="0">
              <a:solidFill>
                <a:prstClr val="black"/>
              </a:solidFill>
            </a:endParaRPr>
          </a:p>
        </p:txBody>
      </p:sp>
      <p:sp>
        <p:nvSpPr>
          <p:cNvPr id="11" name="TextBox 10"/>
          <p:cNvSpPr txBox="1"/>
          <p:nvPr/>
        </p:nvSpPr>
        <p:spPr>
          <a:xfrm>
            <a:off x="4572000" y="5021759"/>
            <a:ext cx="3657600" cy="369332"/>
          </a:xfrm>
          <a:prstGeom prst="rect">
            <a:avLst/>
          </a:prstGeom>
          <a:noFill/>
        </p:spPr>
        <p:txBody>
          <a:bodyPr wrap="square" rtlCol="0">
            <a:spAutoFit/>
          </a:bodyPr>
          <a:lstStyle/>
          <a:p>
            <a:endParaRPr lang="en-US" dirty="0"/>
          </a:p>
        </p:txBody>
      </p:sp>
      <p:cxnSp>
        <p:nvCxnSpPr>
          <p:cNvPr id="14" name="Straight Connector 13"/>
          <p:cNvCxnSpPr/>
          <p:nvPr/>
        </p:nvCxnSpPr>
        <p:spPr>
          <a:xfrm flipV="1">
            <a:off x="457200" y="2425244"/>
            <a:ext cx="8686800" cy="36731"/>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200" y="4863644"/>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12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35" y="357447"/>
            <a:ext cx="8205261" cy="785553"/>
          </a:xfrm>
        </p:spPr>
        <p:txBody>
          <a:bodyPr>
            <a:normAutofit/>
          </a:bodyPr>
          <a:lstStyle/>
          <a:p>
            <a:r>
              <a:rPr lang="en-US" sz="2800" dirty="0" smtClean="0">
                <a:solidFill>
                  <a:schemeClr val="accent1">
                    <a:lumMod val="75000"/>
                  </a:schemeClr>
                </a:solidFill>
              </a:rPr>
              <a:t>Resources for </a:t>
            </a:r>
            <a:r>
              <a:rPr lang="en-US" sz="2800" dirty="0" smtClean="0">
                <a:solidFill>
                  <a:schemeClr val="accent1">
                    <a:lumMod val="75000"/>
                  </a:schemeClr>
                </a:solidFill>
              </a:rPr>
              <a:t>Model </a:t>
            </a:r>
            <a:r>
              <a:rPr lang="en-US" sz="2800" dirty="0" smtClean="0">
                <a:solidFill>
                  <a:schemeClr val="accent1">
                    <a:lumMod val="75000"/>
                  </a:schemeClr>
                </a:solidFill>
              </a:rPr>
              <a:t>Selection</a:t>
            </a:r>
            <a:endParaRPr lang="en-US" sz="2800" dirty="0">
              <a:solidFill>
                <a:schemeClr val="accent1">
                  <a:lumMod val="75000"/>
                </a:schemeClr>
              </a:solidFill>
            </a:endParaRPr>
          </a:p>
        </p:txBody>
      </p:sp>
      <p:sp>
        <p:nvSpPr>
          <p:cNvPr id="4" name="TextBox 3"/>
          <p:cNvSpPr txBox="1"/>
          <p:nvPr/>
        </p:nvSpPr>
        <p:spPr>
          <a:xfrm>
            <a:off x="457200" y="1295400"/>
            <a:ext cx="8153400" cy="2677656"/>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smtClean="0">
                <a:ln w="1905"/>
                <a:solidFill>
                  <a:srgbClr val="0033CC">
                    <a:lumMod val="75000"/>
                  </a:srgbClr>
                </a:solidFill>
                <a:effectLst>
                  <a:innerShdw blurRad="69850" dist="43180" dir="5400000">
                    <a:srgbClr val="000000">
                      <a:alpha val="65000"/>
                    </a:srgbClr>
                  </a:innerShdw>
                </a:effectLst>
              </a:rPr>
              <a:t>Mike Bernico lecture materials and YouTube tutorials accessed via University of Illinois at Springfield Blackboard</a:t>
            </a:r>
          </a:p>
          <a:p>
            <a:pPr marL="342900" lvl="0" indent="-342900">
              <a:buFont typeface="Arial" panose="020B0604020202020204" pitchFamily="34" charset="0"/>
              <a:buChar char="•"/>
            </a:pPr>
            <a:r>
              <a:rPr lang="en-US" sz="2400" b="1" dirty="0" err="1" smtClean="0">
                <a:ln w="1905"/>
                <a:solidFill>
                  <a:srgbClr val="0033CC">
                    <a:lumMod val="75000"/>
                  </a:srgbClr>
                </a:solidFill>
                <a:effectLst>
                  <a:innerShdw blurRad="69850" dist="43180" dir="5400000">
                    <a:srgbClr val="000000">
                      <a:alpha val="65000"/>
                    </a:srgbClr>
                  </a:innerShdw>
                </a:effectLst>
              </a:rPr>
              <a:t>Ipython</a:t>
            </a:r>
            <a:r>
              <a:rPr lang="en-US" sz="2400" b="1" dirty="0" smtClean="0">
                <a:ln w="1905"/>
                <a:solidFill>
                  <a:srgbClr val="0033CC">
                    <a:lumMod val="75000"/>
                  </a:srgbClr>
                </a:solidFill>
                <a:effectLst>
                  <a:innerShdw blurRad="69850" dist="43180" dir="5400000">
                    <a:srgbClr val="000000">
                      <a:alpha val="65000"/>
                    </a:srgbClr>
                  </a:innerShdw>
                </a:effectLst>
              </a:rPr>
              <a:t> 2.7</a:t>
            </a:r>
            <a:endParaRPr lang="en-US" sz="2400" b="1" dirty="0" smtClean="0">
              <a:ln w="1905"/>
              <a:solidFill>
                <a:srgbClr val="0033CC">
                  <a:lumMod val="75000"/>
                </a:srgbClr>
              </a:solidFill>
              <a:effectLst>
                <a:innerShdw blurRad="69850" dist="43180" dir="5400000">
                  <a:srgbClr val="000000">
                    <a:alpha val="65000"/>
                  </a:srgbClr>
                </a:innerShdw>
              </a:effectLst>
            </a:endParaRPr>
          </a:p>
          <a:p>
            <a:pPr marL="342900" lvl="0" indent="-342900">
              <a:buFont typeface="Arial" panose="020B0604020202020204" pitchFamily="34" charset="0"/>
              <a:buChar char="•"/>
            </a:pPr>
            <a:r>
              <a:rPr lang="en-US" sz="2400" b="1" dirty="0">
                <a:ln w="1905"/>
                <a:solidFill>
                  <a:srgbClr val="0033CC">
                    <a:lumMod val="75000"/>
                  </a:srgbClr>
                </a:solidFill>
                <a:effectLst>
                  <a:innerShdw blurRad="69850" dist="43180" dir="5400000">
                    <a:srgbClr val="000000">
                      <a:alpha val="65000"/>
                    </a:srgbClr>
                  </a:innerShdw>
                </a:effectLst>
                <a:hlinkClick r:id="rId3"/>
              </a:rPr>
              <a:t>http://www.basketball-reference.com</a:t>
            </a:r>
            <a:r>
              <a:rPr lang="en-US" sz="2400" b="1" dirty="0" smtClean="0">
                <a:ln w="1905"/>
                <a:solidFill>
                  <a:srgbClr val="0033CC">
                    <a:lumMod val="75000"/>
                  </a:srgbClr>
                </a:solidFill>
                <a:effectLst>
                  <a:innerShdw blurRad="69850" dist="43180" dir="5400000">
                    <a:srgbClr val="000000">
                      <a:alpha val="65000"/>
                    </a:srgbClr>
                  </a:innerShdw>
                </a:effectLst>
                <a:hlinkClick r:id="rId3"/>
              </a:rPr>
              <a:t>/</a:t>
            </a:r>
            <a:endParaRPr lang="en-US" sz="2400" b="1" dirty="0" smtClean="0">
              <a:ln w="1905"/>
              <a:solidFill>
                <a:srgbClr val="0033CC">
                  <a:lumMod val="75000"/>
                </a:srgbClr>
              </a:solidFill>
              <a:effectLst>
                <a:innerShdw blurRad="69850" dist="43180" dir="5400000">
                  <a:srgbClr val="000000">
                    <a:alpha val="65000"/>
                  </a:srgbClr>
                </a:innerShdw>
              </a:effectLst>
            </a:endParaRPr>
          </a:p>
          <a:p>
            <a:pPr marL="342900" lvl="0" indent="-342900">
              <a:buFont typeface="Arial" panose="020B0604020202020204" pitchFamily="34" charset="0"/>
              <a:buChar char="•"/>
            </a:pPr>
            <a:r>
              <a:rPr lang="en-US" sz="2400" b="1" dirty="0">
                <a:ln w="1905"/>
                <a:solidFill>
                  <a:srgbClr val="0033CC">
                    <a:lumMod val="75000"/>
                  </a:srgbClr>
                </a:solidFill>
                <a:effectLst>
                  <a:innerShdw blurRad="69850" dist="43180" dir="5400000">
                    <a:srgbClr val="000000">
                      <a:alpha val="65000"/>
                    </a:srgbClr>
                  </a:innerShdw>
                </a:effectLst>
                <a:hlinkClick r:id="rId4"/>
              </a:rPr>
              <a:t>http://www.nba.com</a:t>
            </a:r>
            <a:r>
              <a:rPr lang="en-US" sz="2400" b="1" dirty="0" smtClean="0">
                <a:ln w="1905"/>
                <a:solidFill>
                  <a:srgbClr val="0033CC">
                    <a:lumMod val="75000"/>
                  </a:srgbClr>
                </a:solidFill>
                <a:effectLst>
                  <a:innerShdw blurRad="69850" dist="43180" dir="5400000">
                    <a:srgbClr val="000000">
                      <a:alpha val="65000"/>
                    </a:srgbClr>
                  </a:innerShdw>
                </a:effectLst>
                <a:hlinkClick r:id="rId4"/>
              </a:rPr>
              <a:t>/</a:t>
            </a:r>
            <a:endParaRPr lang="en-US" sz="2400" b="1" dirty="0" smtClean="0">
              <a:ln w="1905"/>
              <a:solidFill>
                <a:srgbClr val="0033CC">
                  <a:lumMod val="75000"/>
                </a:srgbClr>
              </a:solidFill>
              <a:effectLst>
                <a:innerShdw blurRad="69850" dist="43180" dir="5400000">
                  <a:srgbClr val="000000">
                    <a:alpha val="65000"/>
                  </a:srgbClr>
                </a:innerShdw>
              </a:effectLst>
            </a:endParaRPr>
          </a:p>
          <a:p>
            <a:pPr marL="342900" lvl="0" indent="-342900">
              <a:buFont typeface="Arial" panose="020B0604020202020204" pitchFamily="34" charset="0"/>
              <a:buChar char="•"/>
            </a:pPr>
            <a:endParaRPr lang="en-US" sz="2400" b="1" dirty="0" smtClean="0">
              <a:ln w="1905"/>
              <a:solidFill>
                <a:srgbClr val="0033CC">
                  <a:lumMod val="75000"/>
                </a:srgb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957617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436563"/>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7" name="Rectangle 12"/>
          <p:cNvSpPr>
            <a:spLocks noChangeArrowheads="1"/>
          </p:cNvSpPr>
          <p:nvPr/>
        </p:nvSpPr>
        <p:spPr bwMode="auto">
          <a:xfrm>
            <a:off x="981075" y="2436496"/>
            <a:ext cx="7185025" cy="427037"/>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rPr>
              <a:t>3. </a:t>
            </a:r>
            <a:r>
              <a:rPr lang="en-US" sz="1600" dirty="0" smtClean="0">
                <a:solidFill>
                  <a:srgbClr val="000000"/>
                </a:solidFill>
              </a:rPr>
              <a:t>Key Feature Information</a:t>
            </a:r>
            <a:endParaRPr lang="en-US" sz="1600" dirty="0">
              <a:solidFill>
                <a:srgbClr val="000000"/>
              </a:solidFill>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11" name="Title 1"/>
          <p:cNvSpPr>
            <a:spLocks noGrp="1"/>
          </p:cNvSpPr>
          <p:nvPr>
            <p:ph type="title"/>
          </p:nvPr>
        </p:nvSpPr>
        <p:spPr>
          <a:xfrm>
            <a:off x="464568" y="304800"/>
            <a:ext cx="7543800" cy="838200"/>
          </a:xfrm>
        </p:spPr>
        <p:txBody>
          <a:bodyPr>
            <a:normAutofit/>
          </a:bodyPr>
          <a:lstStyle/>
          <a:p>
            <a:r>
              <a:rPr lang="en-US" sz="2800" b="1" dirty="0">
                <a:solidFill>
                  <a:schemeClr val="accent1">
                    <a:lumMod val="75000"/>
                  </a:schemeClr>
                </a:solidFill>
              </a:rPr>
              <a:t>Outline</a:t>
            </a:r>
          </a:p>
        </p:txBody>
      </p:sp>
      <p:sp>
        <p:nvSpPr>
          <p:cNvPr id="14"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15" name="Rectangle 12"/>
          <p:cNvSpPr>
            <a:spLocks noChangeArrowheads="1"/>
          </p:cNvSpPr>
          <p:nvPr/>
        </p:nvSpPr>
        <p:spPr bwMode="auto">
          <a:xfrm>
            <a:off x="981075" y="2972962"/>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smtClean="0">
                <a:solidFill>
                  <a:srgbClr val="000000"/>
                </a:solidFill>
              </a:rPr>
              <a:t>Team Success Predictor (Random Forest Model)</a:t>
            </a:r>
            <a:endParaRPr lang="en-US" sz="1600" dirty="0">
              <a:solidFill>
                <a:srgbClr val="000000"/>
              </a:solidFill>
              <a:cs typeface="Arial" charset="0"/>
            </a:endParaRPr>
          </a:p>
        </p:txBody>
      </p:sp>
      <p:sp>
        <p:nvSpPr>
          <p:cNvPr id="16"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a:t>
            </a:r>
            <a:r>
              <a:rPr lang="en-US" sz="1600" dirty="0" smtClean="0">
                <a:solidFill>
                  <a:srgbClr val="000000"/>
                </a:solidFill>
                <a:cs typeface="Arial" charset="0"/>
              </a:rPr>
              <a:t>Player Comparison Tool (Recommender System Model)</a:t>
            </a:r>
            <a:endParaRPr lang="en-US" sz="1600" dirty="0">
              <a:solidFill>
                <a:srgbClr val="000000"/>
              </a:solidFill>
              <a:cs typeface="Arial" charset="0"/>
            </a:endParaRPr>
          </a:p>
        </p:txBody>
      </p:sp>
      <p:sp>
        <p:nvSpPr>
          <p:cNvPr id="17"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a:t>
            </a:r>
            <a:r>
              <a:rPr lang="en-US" sz="1600" dirty="0" smtClean="0">
                <a:solidFill>
                  <a:srgbClr val="000000"/>
                </a:solidFill>
                <a:cs typeface="Arial" charset="0"/>
              </a:rPr>
              <a:t>Overall Analysis</a:t>
            </a:r>
            <a:endParaRPr lang="en-US" sz="1600" dirty="0">
              <a:solidFill>
                <a:srgbClr val="000000"/>
              </a:solidFill>
              <a:cs typeface="Arial" charset="0"/>
            </a:endParaRPr>
          </a:p>
        </p:txBody>
      </p:sp>
      <p:sp>
        <p:nvSpPr>
          <p:cNvPr id="18" name="Rectangle 17"/>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When selecting features, or statistics, that are appropriate to calculate and predict an NBA franchise’s success, especially when trying to predict of the team will make the playoffs, a data scientist would normally want to include all the basic game by game and per game statistics readily available to the public. However, in order to make any algorithm more accurate, precise, and robust, one would need access to the advanced statistics the league produces, unfortunately, those advanced statistics such as player efficiencies, team and player quarterly statistics, and advanced data such as player tendencies and advanced metrics, are not readily available to the public directly by the NBA, in fact, most, if not all data comes from reputable third party providers.</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400" dirty="0" smtClean="0">
                <a:solidFill>
                  <a:schemeClr val="tx1"/>
                </a:solidFill>
              </a:rPr>
              <a:t>NBA does not provide actual access to their statistics and data</a:t>
            </a:r>
            <a:endParaRPr lang="en-US" sz="1400" dirty="0" smtClean="0">
              <a:solidFill>
                <a:schemeClr val="tx1"/>
              </a:solidFill>
            </a:endParaRPr>
          </a:p>
          <a:p>
            <a:pPr lvl="0"/>
            <a:endParaRPr lang="en-US" sz="1400" dirty="0" smtClean="0">
              <a:solidFill>
                <a:schemeClr val="tx1"/>
              </a:solidFill>
            </a:endParaRPr>
          </a:p>
          <a:p>
            <a:pPr marL="285750" lvl="0" indent="-285750">
              <a:buFont typeface="Arial" panose="020B0604020202020204" pitchFamily="34" charset="0"/>
              <a:buChar char="•"/>
            </a:pPr>
            <a:r>
              <a:rPr lang="en-US" sz="1400" dirty="0" smtClean="0">
                <a:solidFill>
                  <a:schemeClr val="tx1"/>
                </a:solidFill>
              </a:rPr>
              <a:t>Appropriate advanced statistics and data were not readily available via third party providers</a:t>
            </a:r>
            <a:endParaRPr lang="en-US" sz="1400" dirty="0" smtClean="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415772"/>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Basic team per game statistics for 2015-2016 and 2016-2017 NBA seasons (See next slides)</a:t>
            </a:r>
          </a:p>
          <a:p>
            <a:pPr marL="285750" indent="-285750">
              <a:buFont typeface="Arial" panose="020B0604020202020204" pitchFamily="34" charset="0"/>
              <a:buChar char="•"/>
            </a:pPr>
            <a:r>
              <a:rPr lang="en-US" sz="1400" dirty="0" smtClean="0"/>
              <a:t>Basic active player per game statistics for current 2016-2017 NBA season </a:t>
            </a:r>
            <a:r>
              <a:rPr lang="en-US" sz="1400" dirty="0"/>
              <a:t>(See next slides)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85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Team Per Game Statistics</a:t>
            </a:r>
            <a:endParaRPr lang="en-US" b="1" dirty="0" smtClean="0">
              <a:solidFill>
                <a:schemeClr val="accent1">
                  <a:lumMod val="75000"/>
                </a:schemeClr>
              </a:solidFill>
            </a:endParaRPr>
          </a:p>
          <a:p>
            <a:pPr lvl="0"/>
            <a:r>
              <a:rPr lang="en-US" sz="1600" dirty="0" smtClean="0">
                <a:solidFill>
                  <a:schemeClr val="tx1"/>
                </a:solidFill>
              </a:rPr>
              <a:t>The following statistics were use for Team statistics</a:t>
            </a:r>
            <a:r>
              <a:rPr lang="en-US" sz="1600" dirty="0">
                <a:solidFill>
                  <a:schemeClr val="tx1"/>
                </a:solidFill>
              </a:rPr>
              <a:t>, provided by http://www.basketball-reference.com</a:t>
            </a:r>
            <a:r>
              <a:rPr lang="en-US" sz="1600" dirty="0" smtClean="0">
                <a:solidFill>
                  <a:schemeClr val="tx1"/>
                </a:solidFill>
              </a:rPr>
              <a:t>/.</a:t>
            </a:r>
            <a:endParaRPr lang="en-US" sz="1600" dirty="0">
              <a:solidFill>
                <a:schemeClr val="tx1"/>
              </a:solidFill>
            </a:endParaRPr>
          </a:p>
        </p:txBody>
      </p:sp>
      <p:grpSp>
        <p:nvGrpSpPr>
          <p:cNvPr id="5" name="Group 4"/>
          <p:cNvGrpSpPr/>
          <p:nvPr/>
        </p:nvGrpSpPr>
        <p:grpSpPr>
          <a:xfrm>
            <a:off x="457200" y="2284456"/>
            <a:ext cx="8229600" cy="4497344"/>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a:t>
              </a:r>
              <a:r>
                <a:rPr lang="en-US" b="1" dirty="0" smtClean="0">
                  <a:solidFill>
                    <a:schemeClr val="accent1">
                      <a:lumMod val="75000"/>
                    </a:schemeClr>
                  </a:solidFill>
                </a:rPr>
                <a:t>Features (Per Game)</a:t>
              </a:r>
              <a:endParaRPr lang="en-US" b="1" dirty="0" smtClean="0">
                <a:solidFill>
                  <a:schemeClr val="accent1">
                    <a:lumMod val="75000"/>
                  </a:schemeClr>
                </a:solidFill>
              </a:endParaRP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5" name="TextBox 14"/>
          <p:cNvSpPr txBox="1"/>
          <p:nvPr/>
        </p:nvSpPr>
        <p:spPr>
          <a:xfrm>
            <a:off x="533399" y="2819400"/>
            <a:ext cx="3561887" cy="3139321"/>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a:t>Rk </a:t>
            </a:r>
            <a:r>
              <a:rPr lang="en-US" sz="1400" dirty="0" smtClean="0"/>
              <a:t>– Rank (Current)</a:t>
            </a:r>
            <a:r>
              <a:rPr lang="en-US" sz="1400" dirty="0"/>
              <a:t>	</a:t>
            </a:r>
            <a:endParaRPr lang="en-US" sz="1400" dirty="0" smtClean="0"/>
          </a:p>
          <a:p>
            <a:pPr marL="285750" indent="-285750">
              <a:buFont typeface="Arial" panose="020B0604020202020204" pitchFamily="34" charset="0"/>
              <a:buChar char="•"/>
            </a:pPr>
            <a:r>
              <a:rPr lang="en-US" sz="1400" dirty="0" smtClean="0"/>
              <a:t>Team – Franchise Name</a:t>
            </a:r>
            <a:r>
              <a:rPr lang="en-US" sz="1400" dirty="0"/>
              <a:t>	</a:t>
            </a:r>
            <a:endParaRPr lang="en-US" sz="1400" dirty="0" smtClean="0"/>
          </a:p>
          <a:p>
            <a:pPr marL="285750" indent="-285750">
              <a:buFont typeface="Arial" panose="020B0604020202020204" pitchFamily="34" charset="0"/>
              <a:buChar char="•"/>
            </a:pPr>
            <a:r>
              <a:rPr lang="en-US" sz="1400" dirty="0" smtClean="0"/>
              <a:t>G – Games played</a:t>
            </a:r>
            <a:r>
              <a:rPr lang="en-US" sz="1400" dirty="0"/>
              <a:t>	</a:t>
            </a:r>
            <a:endParaRPr lang="en-US" sz="1400" dirty="0" smtClean="0"/>
          </a:p>
          <a:p>
            <a:pPr marL="285750" indent="-285750">
              <a:buFont typeface="Arial" panose="020B0604020202020204" pitchFamily="34" charset="0"/>
              <a:buChar char="•"/>
            </a:pPr>
            <a:r>
              <a:rPr lang="en-US" sz="1400" dirty="0" smtClean="0"/>
              <a:t>MP – Minutes Played</a:t>
            </a:r>
          </a:p>
          <a:p>
            <a:pPr marL="285750" indent="-285750">
              <a:buFont typeface="Arial" panose="020B0604020202020204" pitchFamily="34" charset="0"/>
              <a:buChar char="•"/>
            </a:pPr>
            <a:r>
              <a:rPr lang="en-US" sz="1400" dirty="0" smtClean="0"/>
              <a:t>FG – Field Goals</a:t>
            </a:r>
            <a:r>
              <a:rPr lang="en-US" sz="1400" dirty="0"/>
              <a:t>	</a:t>
            </a:r>
            <a:endParaRPr lang="en-US" sz="1400" dirty="0" smtClean="0"/>
          </a:p>
          <a:p>
            <a:pPr marL="285750" indent="-285750">
              <a:buFont typeface="Arial" panose="020B0604020202020204" pitchFamily="34" charset="0"/>
              <a:buChar char="•"/>
            </a:pPr>
            <a:r>
              <a:rPr lang="en-US" sz="1400" dirty="0" smtClean="0"/>
              <a:t>FGA – Field Goals Attempted</a:t>
            </a:r>
            <a:r>
              <a:rPr lang="en-US" sz="1400" dirty="0"/>
              <a:t>	</a:t>
            </a:r>
            <a:endParaRPr lang="en-US" sz="1400" dirty="0" smtClean="0"/>
          </a:p>
          <a:p>
            <a:pPr marL="285750" indent="-285750">
              <a:buFont typeface="Arial" panose="020B0604020202020204" pitchFamily="34" charset="0"/>
              <a:buChar char="•"/>
            </a:pPr>
            <a:r>
              <a:rPr lang="en-US" sz="1400" dirty="0" smtClean="0"/>
              <a:t>FG% - Field Goal Percentage</a:t>
            </a:r>
          </a:p>
          <a:p>
            <a:pPr marL="285750" indent="-285750">
              <a:buFont typeface="Arial" panose="020B0604020202020204" pitchFamily="34" charset="0"/>
              <a:buChar char="•"/>
            </a:pPr>
            <a:r>
              <a:rPr lang="en-US" sz="1400" dirty="0" smtClean="0"/>
              <a:t>3P – 3 Pointers Made</a:t>
            </a:r>
          </a:p>
          <a:p>
            <a:pPr marL="285750" indent="-285750">
              <a:buFont typeface="Arial" panose="020B0604020202020204" pitchFamily="34" charset="0"/>
              <a:buChar char="•"/>
            </a:pPr>
            <a:r>
              <a:rPr lang="en-US" sz="1400" dirty="0" smtClean="0"/>
              <a:t>3PA – 3 Pointers Attempted</a:t>
            </a:r>
          </a:p>
          <a:p>
            <a:pPr marL="285750" indent="-285750">
              <a:buFont typeface="Arial" panose="020B0604020202020204" pitchFamily="34" charset="0"/>
              <a:buChar char="•"/>
            </a:pPr>
            <a:r>
              <a:rPr lang="en-US" sz="1400" dirty="0" smtClean="0"/>
              <a:t>3P% - 3 Pointer Percentage</a:t>
            </a:r>
          </a:p>
          <a:p>
            <a:pPr marL="285750" indent="-285750">
              <a:buFont typeface="Arial" panose="020B0604020202020204" pitchFamily="34" charset="0"/>
              <a:buChar char="•"/>
            </a:pPr>
            <a:r>
              <a:rPr lang="en-US" sz="1400" dirty="0" smtClean="0"/>
              <a:t>2P – 2 Pointers Made</a:t>
            </a:r>
          </a:p>
          <a:p>
            <a:pPr marL="285750" indent="-285750">
              <a:buFont typeface="Arial" panose="020B0604020202020204" pitchFamily="34" charset="0"/>
              <a:buChar char="•"/>
            </a:pPr>
            <a:r>
              <a:rPr lang="en-US" sz="1400" dirty="0" smtClean="0"/>
              <a:t>2PA – 2 Pointers Attempted</a:t>
            </a:r>
          </a:p>
          <a:p>
            <a:pPr marL="285750" indent="-285750">
              <a:buFont typeface="Arial" panose="020B0604020202020204" pitchFamily="34" charset="0"/>
              <a:buChar char="•"/>
            </a:pPr>
            <a:r>
              <a:rPr lang="en-US" sz="1400" dirty="0" smtClean="0"/>
              <a:t>2P% - 2 Pointer Percentage</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21336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95286" y="2852492"/>
            <a:ext cx="4572000" cy="2677656"/>
          </a:xfrm>
          <a:prstGeom prst="rect">
            <a:avLst/>
          </a:prstGeom>
        </p:spPr>
        <p:txBody>
          <a:bodyPr>
            <a:spAutoFit/>
          </a:bodyPr>
          <a:lstStyle/>
          <a:p>
            <a:pPr marL="285750" lvl="0" indent="-285750">
              <a:buFont typeface="Arial" panose="020B0604020202020204" pitchFamily="34" charset="0"/>
              <a:buChar char="•"/>
            </a:pPr>
            <a:r>
              <a:rPr lang="en-US" sz="1400" dirty="0" smtClean="0">
                <a:solidFill>
                  <a:srgbClr val="000000"/>
                </a:solidFill>
              </a:rPr>
              <a:t>FT – Free Throws</a:t>
            </a:r>
            <a:r>
              <a:rPr lang="en-US" sz="1400" dirty="0">
                <a:solidFill>
                  <a:srgbClr val="000000"/>
                </a:solidFill>
              </a:rPr>
              <a:t>	</a:t>
            </a:r>
          </a:p>
          <a:p>
            <a:pPr marL="285750" lvl="0" indent="-285750">
              <a:buFont typeface="Arial" panose="020B0604020202020204" pitchFamily="34" charset="0"/>
              <a:buChar char="•"/>
            </a:pPr>
            <a:r>
              <a:rPr lang="en-US" sz="1400" dirty="0">
                <a:solidFill>
                  <a:srgbClr val="000000"/>
                </a:solidFill>
              </a:rPr>
              <a:t>FTA </a:t>
            </a:r>
            <a:r>
              <a:rPr lang="en-US" sz="1400" dirty="0" smtClean="0">
                <a:solidFill>
                  <a:srgbClr val="000000"/>
                </a:solidFill>
              </a:rPr>
              <a:t>– Free Throws Attempted</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FT% </a:t>
            </a:r>
            <a:r>
              <a:rPr lang="en-US" sz="1400" dirty="0" smtClean="0">
                <a:solidFill>
                  <a:srgbClr val="000000"/>
                </a:solidFill>
              </a:rPr>
              <a:t>- Free Throws Percentage</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ORB </a:t>
            </a:r>
            <a:r>
              <a:rPr lang="en-US" sz="1400" dirty="0" smtClean="0">
                <a:solidFill>
                  <a:srgbClr val="000000"/>
                </a:solidFill>
              </a:rPr>
              <a:t>– Offensive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DRB </a:t>
            </a:r>
            <a:r>
              <a:rPr lang="en-US" sz="1400" dirty="0" smtClean="0">
                <a:solidFill>
                  <a:srgbClr val="000000"/>
                </a:solidFill>
              </a:rPr>
              <a:t>– Defensive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TRB </a:t>
            </a:r>
            <a:r>
              <a:rPr lang="en-US" sz="1400" dirty="0" smtClean="0">
                <a:solidFill>
                  <a:srgbClr val="000000"/>
                </a:solidFill>
              </a:rPr>
              <a:t>– Total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AST </a:t>
            </a:r>
            <a:r>
              <a:rPr lang="en-US" sz="1400" dirty="0" smtClean="0">
                <a:solidFill>
                  <a:srgbClr val="000000"/>
                </a:solidFill>
              </a:rPr>
              <a:t>- Assists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STL </a:t>
            </a:r>
            <a:r>
              <a:rPr lang="en-US" sz="1400" dirty="0" smtClean="0">
                <a:solidFill>
                  <a:srgbClr val="000000"/>
                </a:solidFill>
              </a:rPr>
              <a:t>- Steals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BLK </a:t>
            </a:r>
            <a:r>
              <a:rPr lang="en-US" sz="1400" dirty="0" smtClean="0">
                <a:solidFill>
                  <a:srgbClr val="000000"/>
                </a:solidFill>
              </a:rPr>
              <a:t>- Blocks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TOV </a:t>
            </a:r>
            <a:r>
              <a:rPr lang="en-US" sz="1400" dirty="0" smtClean="0">
                <a:solidFill>
                  <a:srgbClr val="000000"/>
                </a:solidFill>
              </a:rPr>
              <a:t>- Turnovers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PF </a:t>
            </a:r>
            <a:r>
              <a:rPr lang="en-US" sz="1400" dirty="0" smtClean="0">
                <a:solidFill>
                  <a:srgbClr val="000000"/>
                </a:solidFill>
              </a:rPr>
              <a:t>– Personal Fouls</a:t>
            </a:r>
            <a:endParaRPr lang="en-US" sz="1400" dirty="0">
              <a:solidFill>
                <a:srgbClr val="000000"/>
              </a:solidFill>
            </a:endParaRPr>
          </a:p>
          <a:p>
            <a:pPr marL="285750" lvl="0" indent="-285750">
              <a:buFont typeface="Arial" panose="020B0604020202020204" pitchFamily="34" charset="0"/>
              <a:buChar char="•"/>
            </a:pPr>
            <a:r>
              <a:rPr lang="en-US" sz="1400" dirty="0" smtClean="0">
                <a:solidFill>
                  <a:srgbClr val="000000"/>
                </a:solidFill>
              </a:rPr>
              <a:t>PTS – Total Points</a:t>
            </a:r>
            <a:endParaRPr lang="en-US" sz="1400" dirty="0">
              <a:solidFill>
                <a:srgbClr val="000000"/>
              </a:solidFill>
            </a:endParaRPr>
          </a:p>
        </p:txBody>
      </p:sp>
    </p:spTree>
    <p:extLst>
      <p:ext uri="{BB962C8B-B14F-4D97-AF65-F5344CB8AC3E}">
        <p14:creationId xmlns:p14="http://schemas.microsoft.com/office/powerpoint/2010/main" val="2043965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traws_03_201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Accenture Straws">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Straws_04_2013</Template>
  <TotalTime>3141</TotalTime>
  <Words>2645</Words>
  <Application>Microsoft Office PowerPoint</Application>
  <PresentationFormat>On-screen Show (4:3)</PresentationFormat>
  <Paragraphs>296</Paragraphs>
  <Slides>33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33</vt:i4>
      </vt:variant>
    </vt:vector>
  </HeadingPairs>
  <TitlesOfParts>
    <vt:vector size="38" baseType="lpstr">
      <vt:lpstr>Arial</vt:lpstr>
      <vt:lpstr>Calibri</vt:lpstr>
      <vt:lpstr>Wingdings</vt:lpstr>
      <vt:lpstr>Straws_03_2013</vt:lpstr>
      <vt:lpstr>Accenture Straws</vt:lpstr>
      <vt:lpstr>PowerPoint Presentation</vt:lpstr>
      <vt:lpstr>Outline</vt:lpstr>
      <vt:lpstr>Purpose</vt:lpstr>
      <vt:lpstr>Outline</vt:lpstr>
      <vt:lpstr>Required and Desirable Features</vt:lpstr>
      <vt:lpstr>Resources for Model Selection</vt:lpstr>
      <vt:lpstr>Outline</vt:lpstr>
      <vt:lpstr>Key Feature Information</vt:lpstr>
      <vt:lpstr>Key Feature Information</vt:lpstr>
      <vt:lpstr>Key Feature Information</vt:lpstr>
      <vt:lpstr>Key Feature Information</vt:lpstr>
      <vt:lpstr>Key Feature Information</vt:lpstr>
      <vt:lpstr>Outline</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Outline</vt:lpstr>
      <vt:lpstr>Player Performance Identifier (K-Means Clustering Model)</vt:lpstr>
      <vt:lpstr>Player Performance Identifier (K-Means Clustering Model)</vt:lpstr>
      <vt:lpstr>Player Performance Identifier (K-Means Clustering Model)</vt:lpstr>
      <vt:lpstr>Outline</vt:lpstr>
      <vt:lpstr>Player Comparison Tool (Recommender System Model)</vt:lpstr>
      <vt:lpstr>Player Comparison Tool (Recommender System Model)</vt:lpstr>
      <vt:lpstr>Player Comparison Tool (Recommender System Model)</vt:lpstr>
      <vt:lpstr>Outline</vt:lpstr>
      <vt:lpstr>Overall Analysis</vt:lpstr>
      <vt:lpstr>Outline</vt:lpstr>
      <vt:lpstr>Works Cited</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Enterprise Search</dc:title>
  <dc:creator>Chandra Sekaran, V.</dc:creator>
  <cp:lastModifiedBy>Home</cp:lastModifiedBy>
  <cp:revision>401</cp:revision>
  <dcterms:created xsi:type="dcterms:W3CDTF">2014-03-17T22:28:05Z</dcterms:created>
  <dcterms:modified xsi:type="dcterms:W3CDTF">2016-12-11T05:56:07Z</dcterms:modified>
</cp:coreProperties>
</file>