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58" r:id="rId4"/>
    <p:sldId id="259" r:id="rId5"/>
    <p:sldId id="260" r:id="rId6"/>
    <p:sldId id="266" r:id="rId7"/>
    <p:sldId id="267" r:id="rId8"/>
    <p:sldId id="263" r:id="rId9"/>
    <p:sldId id="268" r:id="rId10"/>
    <p:sldId id="261" r:id="rId11"/>
    <p:sldId id="269"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15D88A-3B89-4354-B182-D3AB619A4FCF}" v="3" dt="2020-02-13T01:56:57.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n Greene" userId="9b15fb0a2bc2be43" providerId="LiveId" clId="{9815D88A-3B89-4354-B182-D3AB619A4FCF}"/>
    <pc:docChg chg="custSel addSld modSld">
      <pc:chgData name="Devin Greene" userId="9b15fb0a2bc2be43" providerId="LiveId" clId="{9815D88A-3B89-4354-B182-D3AB619A4FCF}" dt="2020-02-13T23:15:19.156" v="1160" actId="20577"/>
      <pc:docMkLst>
        <pc:docMk/>
      </pc:docMkLst>
      <pc:sldChg chg="modSp">
        <pc:chgData name="Devin Greene" userId="9b15fb0a2bc2be43" providerId="LiveId" clId="{9815D88A-3B89-4354-B182-D3AB619A4FCF}" dt="2020-02-13T01:08:38.515" v="5" actId="20577"/>
        <pc:sldMkLst>
          <pc:docMk/>
          <pc:sldMk cId="1140873314" sldId="256"/>
        </pc:sldMkLst>
        <pc:spChg chg="mod">
          <ac:chgData name="Devin Greene" userId="9b15fb0a2bc2be43" providerId="LiveId" clId="{9815D88A-3B89-4354-B182-D3AB619A4FCF}" dt="2020-02-13T01:08:38.515" v="5" actId="20577"/>
          <ac:spMkLst>
            <pc:docMk/>
            <pc:sldMk cId="1140873314" sldId="256"/>
            <ac:spMk id="3" creationId="{6B4DB39A-A3CE-4EF5-8D7C-A1E937F8663F}"/>
          </ac:spMkLst>
        </pc:spChg>
      </pc:sldChg>
      <pc:sldChg chg="modSp">
        <pc:chgData name="Devin Greene" userId="9b15fb0a2bc2be43" providerId="LiveId" clId="{9815D88A-3B89-4354-B182-D3AB619A4FCF}" dt="2020-02-13T23:15:19.156" v="1160" actId="20577"/>
        <pc:sldMkLst>
          <pc:docMk/>
          <pc:sldMk cId="2795458862" sldId="257"/>
        </pc:sldMkLst>
        <pc:spChg chg="mod">
          <ac:chgData name="Devin Greene" userId="9b15fb0a2bc2be43" providerId="LiveId" clId="{9815D88A-3B89-4354-B182-D3AB619A4FCF}" dt="2020-02-13T23:15:19.156" v="1160" actId="20577"/>
          <ac:spMkLst>
            <pc:docMk/>
            <pc:sldMk cId="2795458862" sldId="257"/>
            <ac:spMk id="3" creationId="{5835C25B-7FFE-46B1-ACDE-C1D4756E2655}"/>
          </ac:spMkLst>
        </pc:spChg>
      </pc:sldChg>
      <pc:sldChg chg="modSp add">
        <pc:chgData name="Devin Greene" userId="9b15fb0a2bc2be43" providerId="LiveId" clId="{9815D88A-3B89-4354-B182-D3AB619A4FCF}" dt="2020-02-13T01:54:48.572" v="962" actId="20577"/>
        <pc:sldMkLst>
          <pc:docMk/>
          <pc:sldMk cId="831908426" sldId="269"/>
        </pc:sldMkLst>
        <pc:spChg chg="mod">
          <ac:chgData name="Devin Greene" userId="9b15fb0a2bc2be43" providerId="LiveId" clId="{9815D88A-3B89-4354-B182-D3AB619A4FCF}" dt="2020-02-13T01:44:22.891" v="558" actId="5793"/>
          <ac:spMkLst>
            <pc:docMk/>
            <pc:sldMk cId="831908426" sldId="269"/>
            <ac:spMk id="2" creationId="{6BC3FA4F-CA97-450F-8AA9-053DC3BE3DE4}"/>
          </ac:spMkLst>
        </pc:spChg>
        <pc:spChg chg="mod">
          <ac:chgData name="Devin Greene" userId="9b15fb0a2bc2be43" providerId="LiveId" clId="{9815D88A-3B89-4354-B182-D3AB619A4FCF}" dt="2020-02-13T01:54:48.572" v="962" actId="20577"/>
          <ac:spMkLst>
            <pc:docMk/>
            <pc:sldMk cId="831908426" sldId="269"/>
            <ac:spMk id="3" creationId="{E20A491F-E7D9-4264-BDE1-DE375D25882B}"/>
          </ac:spMkLst>
        </pc:spChg>
      </pc:sldChg>
      <pc:sldChg chg="modSp add">
        <pc:chgData name="Devin Greene" userId="9b15fb0a2bc2be43" providerId="LiveId" clId="{9815D88A-3B89-4354-B182-D3AB619A4FCF}" dt="2020-02-13T02:01:55.887" v="1159" actId="20577"/>
        <pc:sldMkLst>
          <pc:docMk/>
          <pc:sldMk cId="3390877149" sldId="270"/>
        </pc:sldMkLst>
        <pc:spChg chg="mod">
          <ac:chgData name="Devin Greene" userId="9b15fb0a2bc2be43" providerId="LiveId" clId="{9815D88A-3B89-4354-B182-D3AB619A4FCF}" dt="2020-02-13T01:57:01.610" v="975" actId="20577"/>
          <ac:spMkLst>
            <pc:docMk/>
            <pc:sldMk cId="3390877149" sldId="270"/>
            <ac:spMk id="2" creationId="{093E2479-B557-4CC5-B7E1-C16885189E59}"/>
          </ac:spMkLst>
        </pc:spChg>
        <pc:spChg chg="mod">
          <ac:chgData name="Devin Greene" userId="9b15fb0a2bc2be43" providerId="LiveId" clId="{9815D88A-3B89-4354-B182-D3AB619A4FCF}" dt="2020-02-13T02:01:55.887" v="1159" actId="20577"/>
          <ac:spMkLst>
            <pc:docMk/>
            <pc:sldMk cId="3390877149" sldId="270"/>
            <ac:spMk id="3" creationId="{D67F073D-23B8-4379-8643-E8CE8AD3086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1CE38-8612-4605-863C-FA4EABD2E7D9}" type="datetimeFigureOut">
              <a:rPr lang="en-US" smtClean="0"/>
              <a:t>13-Feb-20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77BF0-B5B1-45DD-975A-151212DE6135}" type="slidenum">
              <a:rPr lang="en-US" smtClean="0"/>
              <a:t>‹#›</a:t>
            </a:fld>
            <a:endParaRPr lang="en-US"/>
          </a:p>
        </p:txBody>
      </p:sp>
    </p:spTree>
    <p:extLst>
      <p:ext uri="{BB962C8B-B14F-4D97-AF65-F5344CB8AC3E}">
        <p14:creationId xmlns:p14="http://schemas.microsoft.com/office/powerpoint/2010/main" val="410065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summary reviews the final project deliverables and reports the team’s progression so far.  As described in the RFP.  The CCSE needs a project management system and has commissioned our team to create a GUI and a Database</a:t>
            </a:r>
          </a:p>
        </p:txBody>
      </p:sp>
      <p:sp>
        <p:nvSpPr>
          <p:cNvPr id="4" name="Slide Number Placeholder 3"/>
          <p:cNvSpPr>
            <a:spLocks noGrp="1"/>
          </p:cNvSpPr>
          <p:nvPr>
            <p:ph type="sldNum" sz="quarter" idx="5"/>
          </p:nvPr>
        </p:nvSpPr>
        <p:spPr/>
        <p:txBody>
          <a:bodyPr/>
          <a:lstStyle/>
          <a:p>
            <a:fld id="{34E77BF0-B5B1-45DD-975A-151212DE6135}" type="slidenum">
              <a:rPr lang="en-US" smtClean="0"/>
              <a:t>3</a:t>
            </a:fld>
            <a:endParaRPr lang="en-US"/>
          </a:p>
        </p:txBody>
      </p:sp>
    </p:spTree>
    <p:extLst>
      <p:ext uri="{BB962C8B-B14F-4D97-AF65-F5344CB8AC3E}">
        <p14:creationId xmlns:p14="http://schemas.microsoft.com/office/powerpoint/2010/main" val="1471728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teams has completed Phase I of the project and is moving into Phase II.</a:t>
            </a:r>
          </a:p>
          <a:p>
            <a:endParaRPr lang="en-US" dirty="0"/>
          </a:p>
        </p:txBody>
      </p:sp>
      <p:sp>
        <p:nvSpPr>
          <p:cNvPr id="4" name="Slide Number Placeholder 3"/>
          <p:cNvSpPr>
            <a:spLocks noGrp="1"/>
          </p:cNvSpPr>
          <p:nvPr>
            <p:ph type="sldNum" sz="quarter" idx="5"/>
          </p:nvPr>
        </p:nvSpPr>
        <p:spPr/>
        <p:txBody>
          <a:bodyPr/>
          <a:lstStyle/>
          <a:p>
            <a:fld id="{34E77BF0-B5B1-45DD-975A-151212DE6135}" type="slidenum">
              <a:rPr lang="en-US" smtClean="0"/>
              <a:t>4</a:t>
            </a:fld>
            <a:endParaRPr lang="en-US"/>
          </a:p>
        </p:txBody>
      </p:sp>
    </p:spTree>
    <p:extLst>
      <p:ext uri="{BB962C8B-B14F-4D97-AF65-F5344CB8AC3E}">
        <p14:creationId xmlns:p14="http://schemas.microsoft.com/office/powerpoint/2010/main" val="324374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is a brief assessment of the project team’s milestone progression.  Anything “in progress” is awaiting pivotal information in order to be completed</a:t>
            </a:r>
          </a:p>
          <a:p>
            <a:endParaRPr lang="en-US" dirty="0"/>
          </a:p>
        </p:txBody>
      </p:sp>
      <p:sp>
        <p:nvSpPr>
          <p:cNvPr id="4" name="Slide Number Placeholder 3"/>
          <p:cNvSpPr>
            <a:spLocks noGrp="1"/>
          </p:cNvSpPr>
          <p:nvPr>
            <p:ph type="sldNum" sz="quarter" idx="5"/>
          </p:nvPr>
        </p:nvSpPr>
        <p:spPr/>
        <p:txBody>
          <a:bodyPr/>
          <a:lstStyle/>
          <a:p>
            <a:fld id="{34E77BF0-B5B1-45DD-975A-151212DE6135}" type="slidenum">
              <a:rPr lang="en-US" smtClean="0"/>
              <a:t>5</a:t>
            </a:fld>
            <a:endParaRPr lang="en-US"/>
          </a:p>
        </p:txBody>
      </p:sp>
    </p:spTree>
    <p:extLst>
      <p:ext uri="{BB962C8B-B14F-4D97-AF65-F5344CB8AC3E}">
        <p14:creationId xmlns:p14="http://schemas.microsoft.com/office/powerpoint/2010/main" val="348853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 question presented to the project owner with answers.</a:t>
            </a:r>
          </a:p>
        </p:txBody>
      </p:sp>
      <p:sp>
        <p:nvSpPr>
          <p:cNvPr id="4" name="Slide Number Placeholder 3"/>
          <p:cNvSpPr>
            <a:spLocks noGrp="1"/>
          </p:cNvSpPr>
          <p:nvPr>
            <p:ph type="sldNum" sz="quarter" idx="5"/>
          </p:nvPr>
        </p:nvSpPr>
        <p:spPr/>
        <p:txBody>
          <a:bodyPr/>
          <a:lstStyle/>
          <a:p>
            <a:fld id="{34E77BF0-B5B1-45DD-975A-151212DE6135}" type="slidenum">
              <a:rPr lang="en-US" smtClean="0"/>
              <a:t>6</a:t>
            </a:fld>
            <a:endParaRPr lang="en-US"/>
          </a:p>
        </p:txBody>
      </p:sp>
    </p:spTree>
    <p:extLst>
      <p:ext uri="{BB962C8B-B14F-4D97-AF65-F5344CB8AC3E}">
        <p14:creationId xmlns:p14="http://schemas.microsoft.com/office/powerpoint/2010/main" val="24312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Screenshot of some of the articles researched for RBAC and SQL</a:t>
            </a:r>
          </a:p>
        </p:txBody>
      </p:sp>
      <p:sp>
        <p:nvSpPr>
          <p:cNvPr id="4" name="Slide Number Placeholder 3"/>
          <p:cNvSpPr>
            <a:spLocks noGrp="1"/>
          </p:cNvSpPr>
          <p:nvPr>
            <p:ph type="sldNum" sz="quarter" idx="5"/>
          </p:nvPr>
        </p:nvSpPr>
        <p:spPr/>
        <p:txBody>
          <a:bodyPr/>
          <a:lstStyle/>
          <a:p>
            <a:fld id="{34E77BF0-B5B1-45DD-975A-151212DE6135}" type="slidenum">
              <a:rPr lang="en-US" smtClean="0"/>
              <a:t>7</a:t>
            </a:fld>
            <a:endParaRPr lang="en-US"/>
          </a:p>
        </p:txBody>
      </p:sp>
    </p:spTree>
    <p:extLst>
      <p:ext uri="{BB962C8B-B14F-4D97-AF65-F5344CB8AC3E}">
        <p14:creationId xmlns:p14="http://schemas.microsoft.com/office/powerpoint/2010/main" val="296225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77BF0-B5B1-45DD-975A-151212DE6135}" type="slidenum">
              <a:rPr lang="en-US" smtClean="0"/>
              <a:t>8</a:t>
            </a:fld>
            <a:endParaRPr lang="en-US"/>
          </a:p>
        </p:txBody>
      </p:sp>
    </p:spTree>
    <p:extLst>
      <p:ext uri="{BB962C8B-B14F-4D97-AF65-F5344CB8AC3E}">
        <p14:creationId xmlns:p14="http://schemas.microsoft.com/office/powerpoint/2010/main" val="3137746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 Shot of initial </a:t>
            </a:r>
            <a:r>
              <a:rPr lang="en-US" dirty="0" err="1"/>
              <a:t>db</a:t>
            </a:r>
            <a:r>
              <a:rPr lang="en-US" dirty="0"/>
              <a:t> created.</a:t>
            </a:r>
          </a:p>
        </p:txBody>
      </p:sp>
      <p:sp>
        <p:nvSpPr>
          <p:cNvPr id="4" name="Slide Number Placeholder 3"/>
          <p:cNvSpPr>
            <a:spLocks noGrp="1"/>
          </p:cNvSpPr>
          <p:nvPr>
            <p:ph type="sldNum" sz="quarter" idx="5"/>
          </p:nvPr>
        </p:nvSpPr>
        <p:spPr/>
        <p:txBody>
          <a:bodyPr/>
          <a:lstStyle/>
          <a:p>
            <a:fld id="{34E77BF0-B5B1-45DD-975A-151212DE6135}" type="slidenum">
              <a:rPr lang="en-US" smtClean="0"/>
              <a:t>9</a:t>
            </a:fld>
            <a:endParaRPr lang="en-US"/>
          </a:p>
        </p:txBody>
      </p:sp>
    </p:spTree>
    <p:extLst>
      <p:ext uri="{BB962C8B-B14F-4D97-AF65-F5344CB8AC3E}">
        <p14:creationId xmlns:p14="http://schemas.microsoft.com/office/powerpoint/2010/main" val="3212500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is actually running ahead of schedule.  Currently, we do not anticipate any delays.</a:t>
            </a:r>
          </a:p>
        </p:txBody>
      </p:sp>
      <p:sp>
        <p:nvSpPr>
          <p:cNvPr id="4" name="Slide Number Placeholder 3"/>
          <p:cNvSpPr>
            <a:spLocks noGrp="1"/>
          </p:cNvSpPr>
          <p:nvPr>
            <p:ph type="sldNum" sz="quarter" idx="5"/>
          </p:nvPr>
        </p:nvSpPr>
        <p:spPr/>
        <p:txBody>
          <a:bodyPr/>
          <a:lstStyle/>
          <a:p>
            <a:fld id="{34E77BF0-B5B1-45DD-975A-151212DE6135}" type="slidenum">
              <a:rPr lang="en-US" smtClean="0"/>
              <a:t>10</a:t>
            </a:fld>
            <a:endParaRPr lang="en-US"/>
          </a:p>
        </p:txBody>
      </p:sp>
    </p:spTree>
    <p:extLst>
      <p:ext uri="{BB962C8B-B14F-4D97-AF65-F5344CB8AC3E}">
        <p14:creationId xmlns:p14="http://schemas.microsoft.com/office/powerpoint/2010/main" val="2139009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will update the database design to include the contracts for hire and the research project criteria.  After making these updates, we will move on to Phase II where will begin creating the actual database and GUI.  This phase will also include creating SQL queries. and testing.  The team will continue to create the appropriate documentation that will be included.</a:t>
            </a:r>
          </a:p>
        </p:txBody>
      </p:sp>
      <p:sp>
        <p:nvSpPr>
          <p:cNvPr id="4" name="Slide Number Placeholder 3"/>
          <p:cNvSpPr>
            <a:spLocks noGrp="1"/>
          </p:cNvSpPr>
          <p:nvPr>
            <p:ph type="sldNum" sz="quarter" idx="5"/>
          </p:nvPr>
        </p:nvSpPr>
        <p:spPr/>
        <p:txBody>
          <a:bodyPr/>
          <a:lstStyle/>
          <a:p>
            <a:fld id="{34E77BF0-B5B1-45DD-975A-151212DE6135}" type="slidenum">
              <a:rPr lang="en-US" smtClean="0"/>
              <a:t>12</a:t>
            </a:fld>
            <a:endParaRPr lang="en-US"/>
          </a:p>
        </p:txBody>
      </p:sp>
    </p:spTree>
    <p:extLst>
      <p:ext uri="{BB962C8B-B14F-4D97-AF65-F5344CB8AC3E}">
        <p14:creationId xmlns:p14="http://schemas.microsoft.com/office/powerpoint/2010/main" val="213545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13-Feb-20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13-Feb-20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13-Feb-20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13-Feb-20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13-Feb-20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13-Feb-20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13-Feb-20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ACAA-76D9-46EF-9EA2-B2C36BFCE4B2}"/>
              </a:ext>
            </a:extLst>
          </p:cNvPr>
          <p:cNvSpPr>
            <a:spLocks noGrp="1"/>
          </p:cNvSpPr>
          <p:nvPr>
            <p:ph type="ctrTitle"/>
          </p:nvPr>
        </p:nvSpPr>
        <p:spPr>
          <a:xfrm>
            <a:off x="1530182" y="765543"/>
            <a:ext cx="9440034" cy="2333067"/>
          </a:xfrm>
        </p:spPr>
        <p:txBody>
          <a:bodyPr>
            <a:normAutofit/>
          </a:bodyPr>
          <a:lstStyle/>
          <a:p>
            <a:r>
              <a:rPr lang="en-US" sz="4000" dirty="0"/>
              <a:t>CCSE PROJECT MANAGEMENT SYSTEM</a:t>
            </a:r>
          </a:p>
        </p:txBody>
      </p:sp>
      <p:sp>
        <p:nvSpPr>
          <p:cNvPr id="3" name="Subtitle 2">
            <a:extLst>
              <a:ext uri="{FF2B5EF4-FFF2-40B4-BE49-F238E27FC236}">
                <a16:creationId xmlns:a16="http://schemas.microsoft.com/office/drawing/2014/main" id="{6B4DB39A-A3CE-4EF5-8D7C-A1E937F8663F}"/>
              </a:ext>
            </a:extLst>
          </p:cNvPr>
          <p:cNvSpPr>
            <a:spLocks noGrp="1"/>
          </p:cNvSpPr>
          <p:nvPr>
            <p:ph type="subTitle" idx="1"/>
          </p:nvPr>
        </p:nvSpPr>
        <p:spPr>
          <a:xfrm>
            <a:off x="1530182" y="3289995"/>
            <a:ext cx="9440034" cy="2988892"/>
          </a:xfrm>
        </p:spPr>
        <p:txBody>
          <a:bodyPr>
            <a:normAutofit lnSpcReduction="10000"/>
          </a:bodyPr>
          <a:lstStyle/>
          <a:p>
            <a:r>
              <a:rPr lang="en-US" sz="2400" b="1" dirty="0"/>
              <a:t>MILESTONE</a:t>
            </a:r>
            <a:r>
              <a:rPr lang="en-US" sz="2400" dirty="0"/>
              <a:t> 1 Report</a:t>
            </a:r>
          </a:p>
          <a:p>
            <a:r>
              <a:rPr lang="en-US" dirty="0"/>
              <a:t>IT 4983 :  IT CAPSTONE SPRING 2020</a:t>
            </a:r>
          </a:p>
          <a:p>
            <a:r>
              <a:rPr lang="en-US" dirty="0"/>
              <a:t>	February 14, 2020</a:t>
            </a:r>
          </a:p>
          <a:p>
            <a:pPr algn="l"/>
            <a:r>
              <a:rPr lang="en-US" dirty="0"/>
              <a:t>Devin Greene</a:t>
            </a:r>
          </a:p>
          <a:p>
            <a:pPr algn="l"/>
            <a:r>
              <a:rPr lang="en-US" dirty="0"/>
              <a:t>Wendy </a:t>
            </a:r>
            <a:r>
              <a:rPr lang="en-US" dirty="0" err="1"/>
              <a:t>Claver</a:t>
            </a:r>
            <a:endParaRPr lang="en-US" dirty="0"/>
          </a:p>
          <a:p>
            <a:pPr algn="l"/>
            <a:r>
              <a:rPr lang="en-US" dirty="0"/>
              <a:t>Syed Ahmed</a:t>
            </a:r>
          </a:p>
          <a:p>
            <a:pPr algn="l"/>
            <a:r>
              <a:rPr lang="en-US" dirty="0"/>
              <a:t>Faith </a:t>
            </a:r>
            <a:r>
              <a:rPr lang="en-US" dirty="0" err="1"/>
              <a:t>Kinchen</a:t>
            </a:r>
            <a:endParaRPr lang="en-US" dirty="0"/>
          </a:p>
          <a:p>
            <a:endParaRPr lang="en-US" dirty="0"/>
          </a:p>
        </p:txBody>
      </p:sp>
    </p:spTree>
    <p:extLst>
      <p:ext uri="{BB962C8B-B14F-4D97-AF65-F5344CB8AC3E}">
        <p14:creationId xmlns:p14="http://schemas.microsoft.com/office/powerpoint/2010/main" val="114087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9DF5-00E6-442E-8A0F-712CD26E8CA2}"/>
              </a:ext>
            </a:extLst>
          </p:cNvPr>
          <p:cNvSpPr>
            <a:spLocks noGrp="1"/>
          </p:cNvSpPr>
          <p:nvPr>
            <p:ph type="title"/>
          </p:nvPr>
        </p:nvSpPr>
        <p:spPr/>
        <p:txBody>
          <a:bodyPr/>
          <a:lstStyle/>
          <a:p>
            <a:r>
              <a:rPr lang="en-US"/>
              <a:t>Gantt Chart</a:t>
            </a:r>
            <a:endParaRPr lang="en-US" dirty="0"/>
          </a:p>
        </p:txBody>
      </p:sp>
      <p:pic>
        <p:nvPicPr>
          <p:cNvPr id="7" name="Content Placeholder 6" descr="Project Workload Planning and Tracking(CCSE PMO) - Excel">
            <a:extLst>
              <a:ext uri="{FF2B5EF4-FFF2-40B4-BE49-F238E27FC236}">
                <a16:creationId xmlns:a16="http://schemas.microsoft.com/office/drawing/2014/main" id="{55C7C1CA-56E0-4515-BD5D-5C66F0E42E75}"/>
              </a:ext>
            </a:extLst>
          </p:cNvPr>
          <p:cNvPicPr>
            <a:picLocks noGrp="1" noChangeAspect="1"/>
          </p:cNvPicPr>
          <p:nvPr>
            <p:ph idx="1"/>
          </p:nvPr>
        </p:nvPicPr>
        <p:blipFill>
          <a:blip r:embed="rId3"/>
          <a:stretch>
            <a:fillRect/>
          </a:stretch>
        </p:blipFill>
        <p:spPr>
          <a:xfrm>
            <a:off x="913795" y="1417638"/>
            <a:ext cx="10511492" cy="4830762"/>
          </a:xfrm>
        </p:spPr>
      </p:pic>
    </p:spTree>
    <p:extLst>
      <p:ext uri="{BB962C8B-B14F-4D97-AF65-F5344CB8AC3E}">
        <p14:creationId xmlns:p14="http://schemas.microsoft.com/office/powerpoint/2010/main" val="73680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FA4F-CA97-450F-8AA9-053DC3BE3DE4}"/>
              </a:ext>
            </a:extLst>
          </p:cNvPr>
          <p:cNvSpPr>
            <a:spLocks noGrp="1"/>
          </p:cNvSpPr>
          <p:nvPr>
            <p:ph type="title"/>
          </p:nvPr>
        </p:nvSpPr>
        <p:spPr/>
        <p:txBody>
          <a:bodyPr/>
          <a:lstStyle/>
          <a:p>
            <a:r>
              <a:rPr lang="en-US" dirty="0"/>
              <a:t>Project Experience  </a:t>
            </a:r>
          </a:p>
        </p:txBody>
      </p:sp>
      <p:sp>
        <p:nvSpPr>
          <p:cNvPr id="3" name="Content Placeholder 2">
            <a:extLst>
              <a:ext uri="{FF2B5EF4-FFF2-40B4-BE49-F238E27FC236}">
                <a16:creationId xmlns:a16="http://schemas.microsoft.com/office/drawing/2014/main" id="{E20A491F-E7D9-4264-BDE1-DE375D25882B}"/>
              </a:ext>
            </a:extLst>
          </p:cNvPr>
          <p:cNvSpPr>
            <a:spLocks noGrp="1"/>
          </p:cNvSpPr>
          <p:nvPr>
            <p:ph idx="1"/>
          </p:nvPr>
        </p:nvSpPr>
        <p:spPr/>
        <p:txBody>
          <a:bodyPr>
            <a:normAutofit lnSpcReduction="10000"/>
          </a:bodyPr>
          <a:lstStyle/>
          <a:p>
            <a:r>
              <a:rPr lang="en-US" dirty="0"/>
              <a:t>Challenges:</a:t>
            </a:r>
          </a:p>
          <a:p>
            <a:pPr lvl="1"/>
            <a:r>
              <a:rPr lang="en-US" dirty="0"/>
              <a:t>Relearning Visual Studio </a:t>
            </a:r>
          </a:p>
          <a:p>
            <a:pPr lvl="1"/>
            <a:r>
              <a:rPr lang="en-US" dirty="0"/>
              <a:t>Learning Role Based Access concepts in SQL</a:t>
            </a:r>
          </a:p>
          <a:p>
            <a:pPr lvl="1"/>
            <a:r>
              <a:rPr lang="en-US" dirty="0"/>
              <a:t>Organizing projects by type without an excessive amount of tables</a:t>
            </a:r>
          </a:p>
          <a:p>
            <a:pPr lvl="1"/>
            <a:r>
              <a:rPr lang="en-US" dirty="0"/>
              <a:t>Table Schema </a:t>
            </a:r>
          </a:p>
          <a:p>
            <a:pPr lvl="1"/>
            <a:r>
              <a:rPr lang="en-US" dirty="0"/>
              <a:t>Integrating information brought in after Table Schema completion </a:t>
            </a:r>
          </a:p>
          <a:p>
            <a:pPr lvl="1"/>
            <a:r>
              <a:rPr lang="en-US" dirty="0"/>
              <a:t>User Research</a:t>
            </a:r>
          </a:p>
          <a:p>
            <a:r>
              <a:rPr lang="en-US" dirty="0"/>
              <a:t>Lessons:</a:t>
            </a:r>
          </a:p>
          <a:p>
            <a:pPr lvl="1"/>
            <a:r>
              <a:rPr lang="en-US" dirty="0"/>
              <a:t>Creation of Database using Visual Studio</a:t>
            </a:r>
          </a:p>
          <a:p>
            <a:pPr lvl="1"/>
            <a:r>
              <a:rPr lang="en-US" dirty="0"/>
              <a:t>Basic Roles Based Access in SQL</a:t>
            </a:r>
          </a:p>
          <a:p>
            <a:pPr lvl="1"/>
            <a:endParaRPr lang="en-US" dirty="0"/>
          </a:p>
        </p:txBody>
      </p:sp>
    </p:spTree>
    <p:extLst>
      <p:ext uri="{BB962C8B-B14F-4D97-AF65-F5344CB8AC3E}">
        <p14:creationId xmlns:p14="http://schemas.microsoft.com/office/powerpoint/2010/main" val="83190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46E3-E2D6-4BA7-B926-13F102330A64}"/>
              </a:ext>
            </a:extLst>
          </p:cNvPr>
          <p:cNvSpPr>
            <a:spLocks noGrp="1"/>
          </p:cNvSpPr>
          <p:nvPr>
            <p:ph type="title"/>
          </p:nvPr>
        </p:nvSpPr>
        <p:spPr/>
        <p:txBody>
          <a:bodyPr/>
          <a:lstStyle/>
          <a:p>
            <a:r>
              <a:rPr lang="en-US" dirty="0"/>
              <a:t>Milestone 2: Phase II Planning</a:t>
            </a:r>
          </a:p>
        </p:txBody>
      </p:sp>
      <p:sp>
        <p:nvSpPr>
          <p:cNvPr id="3" name="Content Placeholder 2">
            <a:extLst>
              <a:ext uri="{FF2B5EF4-FFF2-40B4-BE49-F238E27FC236}">
                <a16:creationId xmlns:a16="http://schemas.microsoft.com/office/drawing/2014/main" id="{6BE32473-55B0-4E6A-A6B0-71B99C6D53DE}"/>
              </a:ext>
            </a:extLst>
          </p:cNvPr>
          <p:cNvSpPr>
            <a:spLocks noGrp="1"/>
          </p:cNvSpPr>
          <p:nvPr>
            <p:ph idx="1"/>
          </p:nvPr>
        </p:nvSpPr>
        <p:spPr/>
        <p:txBody>
          <a:bodyPr/>
          <a:lstStyle/>
          <a:p>
            <a:r>
              <a:rPr lang="en-US" dirty="0"/>
              <a:t>Update ERD and Table Schema </a:t>
            </a:r>
          </a:p>
          <a:p>
            <a:r>
              <a:rPr lang="en-US" dirty="0"/>
              <a:t>Create Database</a:t>
            </a:r>
          </a:p>
          <a:p>
            <a:r>
              <a:rPr lang="en-US" dirty="0"/>
              <a:t>Create GUI</a:t>
            </a:r>
          </a:p>
          <a:p>
            <a:r>
              <a:rPr lang="en-US" dirty="0"/>
              <a:t>Create SQL Queries</a:t>
            </a:r>
          </a:p>
          <a:p>
            <a:r>
              <a:rPr lang="en-US" dirty="0"/>
              <a:t>Implement Testing</a:t>
            </a:r>
          </a:p>
          <a:p>
            <a:r>
              <a:rPr lang="en-US" dirty="0"/>
              <a:t>Documentation</a:t>
            </a:r>
          </a:p>
          <a:p>
            <a:r>
              <a:rPr lang="en-US" dirty="0"/>
              <a:t>Prepare Milestone 2 presentation and report</a:t>
            </a:r>
          </a:p>
        </p:txBody>
      </p:sp>
    </p:spTree>
    <p:extLst>
      <p:ext uri="{BB962C8B-B14F-4D97-AF65-F5344CB8AC3E}">
        <p14:creationId xmlns:p14="http://schemas.microsoft.com/office/powerpoint/2010/main" val="3322746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2479-B557-4CC5-B7E1-C16885189E59}"/>
              </a:ext>
            </a:extLst>
          </p:cNvPr>
          <p:cNvSpPr>
            <a:spLocks noGrp="1"/>
          </p:cNvSpPr>
          <p:nvPr>
            <p:ph type="title"/>
          </p:nvPr>
        </p:nvSpPr>
        <p:spPr/>
        <p:txBody>
          <a:bodyPr/>
          <a:lstStyle/>
          <a:p>
            <a:r>
              <a:rPr lang="en-US" dirty="0"/>
              <a:t>Other Issues</a:t>
            </a:r>
          </a:p>
        </p:txBody>
      </p:sp>
      <p:sp>
        <p:nvSpPr>
          <p:cNvPr id="3" name="Content Placeholder 2">
            <a:extLst>
              <a:ext uri="{FF2B5EF4-FFF2-40B4-BE49-F238E27FC236}">
                <a16:creationId xmlns:a16="http://schemas.microsoft.com/office/drawing/2014/main" id="{D67F073D-23B8-4379-8643-E8CE8AD30864}"/>
              </a:ext>
            </a:extLst>
          </p:cNvPr>
          <p:cNvSpPr>
            <a:spLocks noGrp="1"/>
          </p:cNvSpPr>
          <p:nvPr>
            <p:ph idx="1"/>
          </p:nvPr>
        </p:nvSpPr>
        <p:spPr/>
        <p:txBody>
          <a:bodyPr/>
          <a:lstStyle/>
          <a:p>
            <a:r>
              <a:rPr lang="en-US" dirty="0"/>
              <a:t>Creating workspace – solved </a:t>
            </a:r>
          </a:p>
          <a:p>
            <a:r>
              <a:rPr lang="en-US" dirty="0"/>
              <a:t>Selection of remote access software – solved </a:t>
            </a:r>
          </a:p>
          <a:p>
            <a:r>
              <a:rPr lang="en-US" dirty="0"/>
              <a:t>Distribution of roles – </a:t>
            </a:r>
            <a:r>
              <a:rPr lang="en-US"/>
              <a:t>In Progress</a:t>
            </a:r>
            <a:endParaRPr lang="en-US" dirty="0"/>
          </a:p>
          <a:p>
            <a:endParaRPr lang="en-US" dirty="0"/>
          </a:p>
        </p:txBody>
      </p:sp>
    </p:spTree>
    <p:extLst>
      <p:ext uri="{BB962C8B-B14F-4D97-AF65-F5344CB8AC3E}">
        <p14:creationId xmlns:p14="http://schemas.microsoft.com/office/powerpoint/2010/main" val="339087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9677-9834-4122-B15E-35B728BB8DA3}"/>
              </a:ext>
            </a:extLst>
          </p:cNvPr>
          <p:cNvSpPr>
            <a:spLocks noGrp="1"/>
          </p:cNvSpPr>
          <p:nvPr>
            <p:ph type="title"/>
          </p:nvPr>
        </p:nvSpPr>
        <p:spPr/>
        <p:txBody>
          <a:bodyPr/>
          <a:lstStyle/>
          <a:p>
            <a:r>
              <a:rPr lang="en-US" dirty="0"/>
              <a:t>Agenda For Milestone 1 Report</a:t>
            </a:r>
          </a:p>
        </p:txBody>
      </p:sp>
      <p:sp>
        <p:nvSpPr>
          <p:cNvPr id="3" name="Content Placeholder 2">
            <a:extLst>
              <a:ext uri="{FF2B5EF4-FFF2-40B4-BE49-F238E27FC236}">
                <a16:creationId xmlns:a16="http://schemas.microsoft.com/office/drawing/2014/main" id="{5835C25B-7FFE-46B1-ACDE-C1D4756E2655}"/>
              </a:ext>
            </a:extLst>
          </p:cNvPr>
          <p:cNvSpPr>
            <a:spLocks noGrp="1"/>
          </p:cNvSpPr>
          <p:nvPr>
            <p:ph idx="1"/>
          </p:nvPr>
        </p:nvSpPr>
        <p:spPr/>
        <p:txBody>
          <a:bodyPr/>
          <a:lstStyle/>
          <a:p>
            <a:r>
              <a:rPr lang="en-US" dirty="0"/>
              <a:t>Project Summary</a:t>
            </a:r>
          </a:p>
          <a:p>
            <a:r>
              <a:rPr lang="en-US" dirty="0"/>
              <a:t>Milestone Assessment</a:t>
            </a:r>
          </a:p>
          <a:p>
            <a:r>
              <a:rPr lang="en-US"/>
              <a:t>Gantt </a:t>
            </a:r>
            <a:r>
              <a:rPr lang="en-US" dirty="0"/>
              <a:t>Chart</a:t>
            </a:r>
          </a:p>
          <a:p>
            <a:r>
              <a:rPr lang="en-US" dirty="0"/>
              <a:t>Challenges</a:t>
            </a:r>
          </a:p>
          <a:p>
            <a:r>
              <a:rPr lang="en-US" dirty="0"/>
              <a:t>Planning for Phase II deliverables</a:t>
            </a:r>
          </a:p>
          <a:p>
            <a:endParaRPr lang="en-US" dirty="0"/>
          </a:p>
          <a:p>
            <a:endParaRPr lang="en-US" dirty="0"/>
          </a:p>
          <a:p>
            <a:endParaRPr lang="en-US" dirty="0"/>
          </a:p>
        </p:txBody>
      </p:sp>
    </p:spTree>
    <p:extLst>
      <p:ext uri="{BB962C8B-B14F-4D97-AF65-F5344CB8AC3E}">
        <p14:creationId xmlns:p14="http://schemas.microsoft.com/office/powerpoint/2010/main" val="279545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3A21-3261-4A39-A04E-7F7CDCA93134}"/>
              </a:ext>
            </a:extLst>
          </p:cNvPr>
          <p:cNvSpPr>
            <a:spLocks noGrp="1"/>
          </p:cNvSpPr>
          <p:nvPr>
            <p:ph type="title"/>
          </p:nvPr>
        </p:nvSpPr>
        <p:spPr/>
        <p:txBody>
          <a:bodyPr/>
          <a:lstStyle/>
          <a:p>
            <a:r>
              <a:rPr lang="en-US" dirty="0"/>
              <a:t>Project Summary I</a:t>
            </a:r>
          </a:p>
        </p:txBody>
      </p:sp>
      <p:sp>
        <p:nvSpPr>
          <p:cNvPr id="3" name="Content Placeholder 2">
            <a:extLst>
              <a:ext uri="{FF2B5EF4-FFF2-40B4-BE49-F238E27FC236}">
                <a16:creationId xmlns:a16="http://schemas.microsoft.com/office/drawing/2014/main" id="{2EE618F1-AD2A-4D75-B0E9-A3B35499A036}"/>
              </a:ext>
            </a:extLst>
          </p:cNvPr>
          <p:cNvSpPr>
            <a:spLocks noGrp="1"/>
          </p:cNvSpPr>
          <p:nvPr>
            <p:ph idx="1"/>
          </p:nvPr>
        </p:nvSpPr>
        <p:spPr/>
        <p:txBody>
          <a:bodyPr/>
          <a:lstStyle/>
          <a:p>
            <a:pPr marL="36900" indent="0">
              <a:buNone/>
            </a:pPr>
            <a:r>
              <a:rPr lang="en-US" dirty="0"/>
              <a:t>The team is wrapping up Phase I of the project.  The project sponsor has been interviewed,  the requirements researched and gathered.  Planning and designing the database has been completed.   The team is ready to move into Phase II,  where will create  the GUI ,  the database and the corresponding SQL scripts. The final deliverables for the CCSE PMO PROJECT  are:</a:t>
            </a:r>
          </a:p>
          <a:p>
            <a:r>
              <a:rPr lang="en-US" dirty="0"/>
              <a:t>Project Plan</a:t>
            </a:r>
          </a:p>
          <a:p>
            <a:r>
              <a:rPr lang="en-US" dirty="0"/>
              <a:t>Database design </a:t>
            </a:r>
          </a:p>
          <a:p>
            <a:r>
              <a:rPr lang="en-US" dirty="0"/>
              <a:t>Project management system database</a:t>
            </a:r>
          </a:p>
          <a:p>
            <a:r>
              <a:rPr lang="en-US" dirty="0"/>
              <a:t>Graphical User Interface</a:t>
            </a:r>
          </a:p>
          <a:p>
            <a:r>
              <a:rPr lang="en-US" dirty="0"/>
              <a:t>Documentation</a:t>
            </a:r>
          </a:p>
          <a:p>
            <a:endParaRPr lang="en-US" dirty="0"/>
          </a:p>
          <a:p>
            <a:endParaRPr lang="en-US" dirty="0"/>
          </a:p>
          <a:p>
            <a:pPr marL="36900" indent="0">
              <a:buNone/>
            </a:pPr>
            <a:endParaRPr lang="en-US" dirty="0"/>
          </a:p>
          <a:p>
            <a:pPr marL="36900" indent="0">
              <a:buNone/>
            </a:pPr>
            <a:endParaRPr lang="en-US" dirty="0"/>
          </a:p>
        </p:txBody>
      </p:sp>
    </p:spTree>
    <p:extLst>
      <p:ext uri="{BB962C8B-B14F-4D97-AF65-F5344CB8AC3E}">
        <p14:creationId xmlns:p14="http://schemas.microsoft.com/office/powerpoint/2010/main" val="399473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77CD4-9337-4638-9688-DC72424DFC4B}"/>
              </a:ext>
            </a:extLst>
          </p:cNvPr>
          <p:cNvSpPr>
            <a:spLocks noGrp="1"/>
          </p:cNvSpPr>
          <p:nvPr>
            <p:ph idx="1"/>
          </p:nvPr>
        </p:nvSpPr>
        <p:spPr/>
        <p:txBody>
          <a:bodyPr/>
          <a:lstStyle/>
          <a:p>
            <a:r>
              <a:rPr lang="en-US" dirty="0"/>
              <a:t>Interviewed project sponsors: Dawn Tatum, KSU Industry Liaison and Adriana Clark</a:t>
            </a:r>
          </a:p>
          <a:p>
            <a:r>
              <a:rPr lang="en-US" dirty="0"/>
              <a:t>Researched Project Requirements</a:t>
            </a:r>
          </a:p>
          <a:p>
            <a:r>
              <a:rPr lang="en-US" dirty="0"/>
              <a:t>Created Project Plan</a:t>
            </a:r>
          </a:p>
          <a:p>
            <a:r>
              <a:rPr lang="en-US" dirty="0"/>
              <a:t>Implemented database planning and design </a:t>
            </a:r>
          </a:p>
          <a:p>
            <a:r>
              <a:rPr lang="en-US" dirty="0"/>
              <a:t>Began database creation</a:t>
            </a:r>
          </a:p>
          <a:p>
            <a:pPr marL="36900" indent="0">
              <a:buNone/>
            </a:pPr>
            <a:endParaRPr lang="en-US" dirty="0"/>
          </a:p>
          <a:p>
            <a:pPr marL="36900" indent="0">
              <a:buNone/>
            </a:pPr>
            <a:endParaRPr lang="en-US" dirty="0"/>
          </a:p>
          <a:p>
            <a:endParaRPr lang="en-US" dirty="0"/>
          </a:p>
          <a:p>
            <a:pPr marL="36900" indent="0">
              <a:buNone/>
            </a:pPr>
            <a:endParaRPr lang="en-US" dirty="0"/>
          </a:p>
          <a:p>
            <a:endParaRPr lang="en-US" dirty="0"/>
          </a:p>
          <a:p>
            <a:endParaRPr lang="en-US" dirty="0"/>
          </a:p>
          <a:p>
            <a:endParaRPr lang="en-US" dirty="0"/>
          </a:p>
          <a:p>
            <a:endParaRPr lang="en-US" dirty="0"/>
          </a:p>
          <a:p>
            <a:endParaRPr lang="en-US" dirty="0"/>
          </a:p>
        </p:txBody>
      </p:sp>
      <p:sp>
        <p:nvSpPr>
          <p:cNvPr id="5" name="Title 4">
            <a:extLst>
              <a:ext uri="{FF2B5EF4-FFF2-40B4-BE49-F238E27FC236}">
                <a16:creationId xmlns:a16="http://schemas.microsoft.com/office/drawing/2014/main" id="{EE147E05-B906-4A0B-976F-BD98463D7DC9}"/>
              </a:ext>
            </a:extLst>
          </p:cNvPr>
          <p:cNvSpPr>
            <a:spLocks noGrp="1"/>
          </p:cNvSpPr>
          <p:nvPr>
            <p:ph type="title"/>
          </p:nvPr>
        </p:nvSpPr>
        <p:spPr/>
        <p:txBody>
          <a:bodyPr/>
          <a:lstStyle/>
          <a:p>
            <a:r>
              <a:rPr lang="en-US" dirty="0"/>
              <a:t>Project Summary II: Accomplishments</a:t>
            </a:r>
          </a:p>
        </p:txBody>
      </p:sp>
    </p:spTree>
    <p:extLst>
      <p:ext uri="{BB962C8B-B14F-4D97-AF65-F5344CB8AC3E}">
        <p14:creationId xmlns:p14="http://schemas.microsoft.com/office/powerpoint/2010/main" val="328560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3783-89B2-4305-93E9-E22D20161502}"/>
              </a:ext>
            </a:extLst>
          </p:cNvPr>
          <p:cNvSpPr>
            <a:spLocks noGrp="1"/>
          </p:cNvSpPr>
          <p:nvPr>
            <p:ph type="title"/>
          </p:nvPr>
        </p:nvSpPr>
        <p:spPr/>
        <p:txBody>
          <a:bodyPr/>
          <a:lstStyle/>
          <a:p>
            <a:r>
              <a:rPr lang="en-US" dirty="0"/>
              <a:t>Milestone 1: Assessment</a:t>
            </a:r>
          </a:p>
        </p:txBody>
      </p:sp>
      <p:sp>
        <p:nvSpPr>
          <p:cNvPr id="3" name="Content Placeholder 2">
            <a:extLst>
              <a:ext uri="{FF2B5EF4-FFF2-40B4-BE49-F238E27FC236}">
                <a16:creationId xmlns:a16="http://schemas.microsoft.com/office/drawing/2014/main" id="{71F11962-334D-4173-B2E5-924AA662E32B}"/>
              </a:ext>
            </a:extLst>
          </p:cNvPr>
          <p:cNvSpPr>
            <a:spLocks noGrp="1"/>
          </p:cNvSpPr>
          <p:nvPr>
            <p:ph idx="1"/>
          </p:nvPr>
        </p:nvSpPr>
        <p:spPr/>
        <p:txBody>
          <a:bodyPr/>
          <a:lstStyle/>
          <a:p>
            <a:r>
              <a:rPr lang="en-US" dirty="0"/>
              <a:t>Initial interviews with the Project Sponsor- completed</a:t>
            </a:r>
          </a:p>
          <a:p>
            <a:r>
              <a:rPr lang="en-US" dirty="0"/>
              <a:t>Research and Requirements gathering - completed</a:t>
            </a:r>
          </a:p>
          <a:p>
            <a:r>
              <a:rPr lang="en-US" dirty="0"/>
              <a:t>Database planning and design - in progress</a:t>
            </a:r>
          </a:p>
          <a:p>
            <a:r>
              <a:rPr lang="en-US" dirty="0"/>
              <a:t>Database creation - in progress</a:t>
            </a:r>
          </a:p>
          <a:p>
            <a:r>
              <a:rPr lang="en-US" dirty="0"/>
              <a:t>WBS and Gantt Chart- completed</a:t>
            </a:r>
          </a:p>
          <a:p>
            <a:r>
              <a:rPr lang="en-US" dirty="0"/>
              <a:t>Project Plan - completed</a:t>
            </a:r>
          </a:p>
          <a:p>
            <a:endParaRPr lang="en-US" dirty="0"/>
          </a:p>
        </p:txBody>
      </p:sp>
    </p:spTree>
    <p:extLst>
      <p:ext uri="{BB962C8B-B14F-4D97-AF65-F5344CB8AC3E}">
        <p14:creationId xmlns:p14="http://schemas.microsoft.com/office/powerpoint/2010/main" val="53972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ADA6-0A3D-4619-ABFA-D56345AD4ABC}"/>
              </a:ext>
            </a:extLst>
          </p:cNvPr>
          <p:cNvSpPr>
            <a:spLocks noGrp="1"/>
          </p:cNvSpPr>
          <p:nvPr>
            <p:ph type="title"/>
          </p:nvPr>
        </p:nvSpPr>
        <p:spPr/>
        <p:txBody>
          <a:bodyPr/>
          <a:lstStyle/>
          <a:p>
            <a:r>
              <a:rPr lang="en-US" dirty="0"/>
              <a:t>Interview Q&amp;A</a:t>
            </a:r>
          </a:p>
        </p:txBody>
      </p:sp>
      <p:pic>
        <p:nvPicPr>
          <p:cNvPr id="6" name="Content Placeholder 5" descr="A screenshot of a cell phone&#10;&#10;Description automatically generated">
            <a:extLst>
              <a:ext uri="{FF2B5EF4-FFF2-40B4-BE49-F238E27FC236}">
                <a16:creationId xmlns:a16="http://schemas.microsoft.com/office/drawing/2014/main" id="{6BAE03FC-2EC6-4F57-B3C5-0799DB08B2C6}"/>
              </a:ext>
            </a:extLst>
          </p:cNvPr>
          <p:cNvPicPr>
            <a:picLocks noGrp="1" noChangeAspect="1"/>
          </p:cNvPicPr>
          <p:nvPr>
            <p:ph sz="half" idx="1"/>
          </p:nvPr>
        </p:nvPicPr>
        <p:blipFill>
          <a:blip r:embed="rId3"/>
          <a:stretch>
            <a:fillRect/>
          </a:stretch>
        </p:blipFill>
        <p:spPr>
          <a:xfrm>
            <a:off x="914400" y="1876213"/>
            <a:ext cx="5059363" cy="3799840"/>
          </a:xfrm>
        </p:spPr>
      </p:pic>
      <p:pic>
        <p:nvPicPr>
          <p:cNvPr id="8" name="Content Placeholder 7" descr="A screenshot of a social media post&#10;&#10;Description automatically generated">
            <a:extLst>
              <a:ext uri="{FF2B5EF4-FFF2-40B4-BE49-F238E27FC236}">
                <a16:creationId xmlns:a16="http://schemas.microsoft.com/office/drawing/2014/main" id="{031C797E-B9DF-4889-9249-5C703EBFCD61}"/>
              </a:ext>
            </a:extLst>
          </p:cNvPr>
          <p:cNvPicPr>
            <a:picLocks noGrp="1" noChangeAspect="1"/>
          </p:cNvPicPr>
          <p:nvPr>
            <p:ph sz="half" idx="2"/>
          </p:nvPr>
        </p:nvPicPr>
        <p:blipFill>
          <a:blip r:embed="rId4"/>
          <a:stretch>
            <a:fillRect/>
          </a:stretch>
        </p:blipFill>
        <p:spPr>
          <a:xfrm>
            <a:off x="6202363" y="1876213"/>
            <a:ext cx="4106650" cy="3799840"/>
          </a:xfrm>
        </p:spPr>
      </p:pic>
    </p:spTree>
    <p:extLst>
      <p:ext uri="{BB962C8B-B14F-4D97-AF65-F5344CB8AC3E}">
        <p14:creationId xmlns:p14="http://schemas.microsoft.com/office/powerpoint/2010/main" val="139479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9A24-F31D-4F46-9E0F-737173672A78}"/>
              </a:ext>
            </a:extLst>
          </p:cNvPr>
          <p:cNvSpPr>
            <a:spLocks noGrp="1"/>
          </p:cNvSpPr>
          <p:nvPr>
            <p:ph type="title"/>
          </p:nvPr>
        </p:nvSpPr>
        <p:spPr/>
        <p:txBody>
          <a:bodyPr/>
          <a:lstStyle/>
          <a:p>
            <a:r>
              <a:rPr lang="en-US" dirty="0"/>
              <a:t>RBAC Research</a:t>
            </a:r>
          </a:p>
        </p:txBody>
      </p:sp>
      <p:pic>
        <p:nvPicPr>
          <p:cNvPr id="5" name="Content Placeholder 4" descr="A screenshot of a social media post&#10;&#10;Description automatically generated">
            <a:extLst>
              <a:ext uri="{FF2B5EF4-FFF2-40B4-BE49-F238E27FC236}">
                <a16:creationId xmlns:a16="http://schemas.microsoft.com/office/drawing/2014/main" id="{AC3FFE2C-48E9-4680-A710-42B1EE779AA2}"/>
              </a:ext>
            </a:extLst>
          </p:cNvPr>
          <p:cNvPicPr>
            <a:picLocks noGrp="1" noChangeAspect="1"/>
          </p:cNvPicPr>
          <p:nvPr>
            <p:ph idx="1"/>
          </p:nvPr>
        </p:nvPicPr>
        <p:blipFill>
          <a:blip r:embed="rId3"/>
          <a:stretch>
            <a:fillRect/>
          </a:stretch>
        </p:blipFill>
        <p:spPr>
          <a:xfrm>
            <a:off x="2353990" y="1731963"/>
            <a:ext cx="7474494" cy="4059237"/>
          </a:xfrm>
        </p:spPr>
      </p:pic>
    </p:spTree>
    <p:extLst>
      <p:ext uri="{BB962C8B-B14F-4D97-AF65-F5344CB8AC3E}">
        <p14:creationId xmlns:p14="http://schemas.microsoft.com/office/powerpoint/2010/main" val="323724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CED0-0330-47AC-A8A9-4B72586D21C5}"/>
              </a:ext>
            </a:extLst>
          </p:cNvPr>
          <p:cNvSpPr>
            <a:spLocks noGrp="1"/>
          </p:cNvSpPr>
          <p:nvPr>
            <p:ph type="title"/>
          </p:nvPr>
        </p:nvSpPr>
        <p:spPr/>
        <p:txBody>
          <a:bodyPr/>
          <a:lstStyle/>
          <a:p>
            <a:r>
              <a:rPr lang="en-US" dirty="0"/>
              <a:t>Database Planning and Design</a:t>
            </a:r>
          </a:p>
        </p:txBody>
      </p:sp>
      <p:sp>
        <p:nvSpPr>
          <p:cNvPr id="3" name="Text Placeholder 2">
            <a:extLst>
              <a:ext uri="{FF2B5EF4-FFF2-40B4-BE49-F238E27FC236}">
                <a16:creationId xmlns:a16="http://schemas.microsoft.com/office/drawing/2014/main" id="{7C02A607-44C6-4E6D-9690-945CCFFFB514}"/>
              </a:ext>
            </a:extLst>
          </p:cNvPr>
          <p:cNvSpPr>
            <a:spLocks noGrp="1"/>
          </p:cNvSpPr>
          <p:nvPr>
            <p:ph type="body" idx="1"/>
          </p:nvPr>
        </p:nvSpPr>
        <p:spPr/>
        <p:txBody>
          <a:bodyPr/>
          <a:lstStyle/>
          <a:p>
            <a:r>
              <a:rPr lang="en-US" dirty="0"/>
              <a:t>Entity Relationship Diagram</a:t>
            </a:r>
          </a:p>
        </p:txBody>
      </p:sp>
      <p:pic>
        <p:nvPicPr>
          <p:cNvPr id="8" name="Content Placeholder 7" descr="A close up of a map&#10;&#10;Description automatically generated">
            <a:extLst>
              <a:ext uri="{FF2B5EF4-FFF2-40B4-BE49-F238E27FC236}">
                <a16:creationId xmlns:a16="http://schemas.microsoft.com/office/drawing/2014/main" id="{4A789FD6-2AB1-47D6-A04D-6CABCE713882}"/>
              </a:ext>
            </a:extLst>
          </p:cNvPr>
          <p:cNvPicPr>
            <a:picLocks noGrp="1" noChangeAspect="1"/>
          </p:cNvPicPr>
          <p:nvPr>
            <p:ph sz="half" idx="2"/>
          </p:nvPr>
        </p:nvPicPr>
        <p:blipFill>
          <a:blip r:embed="rId3"/>
          <a:stretch>
            <a:fillRect/>
          </a:stretch>
        </p:blipFill>
        <p:spPr>
          <a:xfrm>
            <a:off x="1006475" y="2766331"/>
            <a:ext cx="4875213" cy="2638201"/>
          </a:xfrm>
        </p:spPr>
      </p:pic>
      <p:sp>
        <p:nvSpPr>
          <p:cNvPr id="5" name="Text Placeholder 4">
            <a:extLst>
              <a:ext uri="{FF2B5EF4-FFF2-40B4-BE49-F238E27FC236}">
                <a16:creationId xmlns:a16="http://schemas.microsoft.com/office/drawing/2014/main" id="{BDBD588D-3E0D-4C74-8E5B-A1F887049CAE}"/>
              </a:ext>
            </a:extLst>
          </p:cNvPr>
          <p:cNvSpPr>
            <a:spLocks noGrp="1"/>
          </p:cNvSpPr>
          <p:nvPr>
            <p:ph type="body" sz="quarter" idx="3"/>
          </p:nvPr>
        </p:nvSpPr>
        <p:spPr/>
        <p:txBody>
          <a:bodyPr/>
          <a:lstStyle/>
          <a:p>
            <a:r>
              <a:rPr lang="en-US" dirty="0"/>
              <a:t>Table Schema</a:t>
            </a:r>
          </a:p>
        </p:txBody>
      </p:sp>
      <p:pic>
        <p:nvPicPr>
          <p:cNvPr id="10" name="Content Placeholder 9" descr="A screenshot of a computer&#10;&#10;Description automatically generated">
            <a:extLst>
              <a:ext uri="{FF2B5EF4-FFF2-40B4-BE49-F238E27FC236}">
                <a16:creationId xmlns:a16="http://schemas.microsoft.com/office/drawing/2014/main" id="{E0A95366-350F-421C-8C53-14E96D5EB7AD}"/>
              </a:ext>
            </a:extLst>
          </p:cNvPr>
          <p:cNvPicPr>
            <a:picLocks noGrp="1" noChangeAspect="1"/>
          </p:cNvPicPr>
          <p:nvPr>
            <p:ph sz="quarter" idx="4"/>
          </p:nvPr>
        </p:nvPicPr>
        <p:blipFill>
          <a:blip r:embed="rId4"/>
          <a:stretch>
            <a:fillRect/>
          </a:stretch>
        </p:blipFill>
        <p:spPr>
          <a:xfrm>
            <a:off x="6294438" y="2760747"/>
            <a:ext cx="4895850" cy="2649368"/>
          </a:xfrm>
        </p:spPr>
      </p:pic>
    </p:spTree>
    <p:extLst>
      <p:ext uri="{BB962C8B-B14F-4D97-AF65-F5344CB8AC3E}">
        <p14:creationId xmlns:p14="http://schemas.microsoft.com/office/powerpoint/2010/main" val="41244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EB76-391B-42B8-9485-EF0024F79E4D}"/>
              </a:ext>
            </a:extLst>
          </p:cNvPr>
          <p:cNvSpPr>
            <a:spLocks noGrp="1"/>
          </p:cNvSpPr>
          <p:nvPr>
            <p:ph type="title"/>
          </p:nvPr>
        </p:nvSpPr>
        <p:spPr/>
        <p:txBody>
          <a:bodyPr/>
          <a:lstStyle/>
          <a:p>
            <a:r>
              <a:rPr lang="en-US" dirty="0"/>
              <a:t>Database Creation</a:t>
            </a:r>
          </a:p>
        </p:txBody>
      </p:sp>
      <p:pic>
        <p:nvPicPr>
          <p:cNvPr id="5" name="Content Placeholder 4" descr="A screenshot of a computer screen&#10;&#10;Description automatically generated">
            <a:extLst>
              <a:ext uri="{FF2B5EF4-FFF2-40B4-BE49-F238E27FC236}">
                <a16:creationId xmlns:a16="http://schemas.microsoft.com/office/drawing/2014/main" id="{78CAE74A-05D4-48F2-98AC-3C49C4A5D6A4}"/>
              </a:ext>
            </a:extLst>
          </p:cNvPr>
          <p:cNvPicPr>
            <a:picLocks noGrp="1" noChangeAspect="1"/>
          </p:cNvPicPr>
          <p:nvPr>
            <p:ph idx="1"/>
          </p:nvPr>
        </p:nvPicPr>
        <p:blipFill>
          <a:blip r:embed="rId3"/>
          <a:stretch>
            <a:fillRect/>
          </a:stretch>
        </p:blipFill>
        <p:spPr>
          <a:xfrm>
            <a:off x="2641601" y="1580051"/>
            <a:ext cx="6400800" cy="4211150"/>
          </a:xfrm>
        </p:spPr>
      </p:pic>
    </p:spTree>
    <p:extLst>
      <p:ext uri="{BB962C8B-B14F-4D97-AF65-F5344CB8AC3E}">
        <p14:creationId xmlns:p14="http://schemas.microsoft.com/office/powerpoint/2010/main" val="4198520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1996</TotalTime>
  <Words>518</Words>
  <Application>Microsoft Office PowerPoint</Application>
  <PresentationFormat>Widescreen</PresentationFormat>
  <Paragraphs>91</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Calisto MT</vt:lpstr>
      <vt:lpstr>Wingdings 2</vt:lpstr>
      <vt:lpstr>Slate</vt:lpstr>
      <vt:lpstr>CCSE PROJECT MANAGEMENT SYSTEM</vt:lpstr>
      <vt:lpstr>Agenda For Milestone 1 Report</vt:lpstr>
      <vt:lpstr>Project Summary I</vt:lpstr>
      <vt:lpstr>Project Summary II: Accomplishments</vt:lpstr>
      <vt:lpstr>Milestone 1: Assessment</vt:lpstr>
      <vt:lpstr>Interview Q&amp;A</vt:lpstr>
      <vt:lpstr>RBAC Research</vt:lpstr>
      <vt:lpstr>Database Planning and Design</vt:lpstr>
      <vt:lpstr>Database Creation</vt:lpstr>
      <vt:lpstr>Gantt Chart</vt:lpstr>
      <vt:lpstr>Project Experience  </vt:lpstr>
      <vt:lpstr>Milestone 2: Phase II Planning</vt:lpstr>
      <vt:lpstr>Other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CCSE PROJECT MANAGEMENT SYSTEM</dc:title>
  <dc:creator>😁 7</dc:creator>
  <cp:lastModifiedBy>Devin Greene</cp:lastModifiedBy>
  <cp:revision>48</cp:revision>
  <dcterms:created xsi:type="dcterms:W3CDTF">2020-02-10T19:26:24Z</dcterms:created>
  <dcterms:modified xsi:type="dcterms:W3CDTF">2020-02-13T23:15:20Z</dcterms:modified>
</cp:coreProperties>
</file>