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19"/>
  </p:notesMasterIdLst>
  <p:sldIdLst>
    <p:sldId id="256" r:id="rId2"/>
    <p:sldId id="257" r:id="rId3"/>
    <p:sldId id="285" r:id="rId4"/>
    <p:sldId id="268" r:id="rId5"/>
    <p:sldId id="286" r:id="rId6"/>
    <p:sldId id="287" r:id="rId7"/>
    <p:sldId id="278" r:id="rId8"/>
    <p:sldId id="279" r:id="rId9"/>
    <p:sldId id="288" r:id="rId10"/>
    <p:sldId id="280" r:id="rId11"/>
    <p:sldId id="281" r:id="rId12"/>
    <p:sldId id="282" r:id="rId13"/>
    <p:sldId id="283" r:id="rId14"/>
    <p:sldId id="284" r:id="rId15"/>
    <p:sldId id="263" r:id="rId16"/>
    <p:sldId id="258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ridula Sahay, Integra-PDY, IN" initials="MSII" lastIdx="7" clrIdx="0">
    <p:extLst>
      <p:ext uri="{19B8F6BF-5375-455C-9EA6-DF929625EA0E}">
        <p15:presenceInfo xmlns:p15="http://schemas.microsoft.com/office/powerpoint/2012/main" userId="Mridula Sahay, Integra-PDY, IN" providerId="None"/>
      </p:ext>
    </p:extLst>
  </p:cmAuthor>
  <p:cmAuthor id="2" name="Paromita Chakraborty, Integra-PDY, IN" initials="PCII" lastIdx="7" clrIdx="1">
    <p:extLst>
      <p:ext uri="{19B8F6BF-5375-455C-9EA6-DF929625EA0E}">
        <p15:presenceInfo xmlns:p15="http://schemas.microsoft.com/office/powerpoint/2012/main" userId="S-1-5-21-1408920735-363312195-2789242753-472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81806" autoAdjust="0"/>
  </p:normalViewPr>
  <p:slideViewPr>
    <p:cSldViewPr>
      <p:cViewPr varScale="1">
        <p:scale>
          <a:sx n="56" d="100"/>
          <a:sy n="56" d="100"/>
        </p:scale>
        <p:origin x="1572" y="5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22B10-FE80-4935-B9C9-55F2DE02CE53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74C31-EB4A-4B21-8134-CB5741A1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43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72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Integrated organisms that could be described by various subsystems--physical, emotional, intellectual, behavioral, and spiritual.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43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Analogous psychological models explained human behavior as a series of stimuli that impacted people and then caused certain responses to occur.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Stimulus-response model is simple and easily applied to many situations, it rather quickly becomes problematic under certain conditions.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6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98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hangingPunct="0"/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 systems model of personality integration, the subsystems are: (1) the biochemical, (2) physiological, (3) precognitive (i.e., dreams, intuitions, pre/unconscious motivations), (4) cognitive, and two divisions of the interpersonal/ecological subsystem, (5) person-to-person, and (6) person-to-environment.</a:t>
            </a:r>
          </a:p>
          <a:p>
            <a:pPr lvl="0" hangingPunct="0"/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hangingPunct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Holism in a system means that a system cannot be understood adequately by examining its parts as entities, for the parts take their meaning not as entities at all but as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suborganizations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(unity).</a:t>
            </a:r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6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4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49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influence of values on the study of well-being can only be managed if the values in question are acknowledged.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11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/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3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Happiness and life satisfaction are the major criteria for understanding the good life.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Well-being is achieved through a willingness and eagerness to experience all that life has to offer plus the drive to expand one’s sense of self.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Albert Einstein observed that, “Only a life lived for others is a life worthwhile”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predictors such as positive thinking, optimism, compassion, and forgiveness can be either adaptive or problematic depending on the social context in which they operate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Happiness should never be a goal, but rather a probable consequence of full involvement in life.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67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Happiness and life satisfaction are the major criteria for understanding the good life.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Well-being is achieved through a willingness and eagerness to experience all that life has to offer plus the drive to expand one’s sense of self.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Albert Einstein observed that, “Only a life lived for others is a life worthwhile”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predictors such as positive thinking, optimism, compassion, and forgiveness can be either adaptive or problematic depending on the social context in which they operate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Happiness should never be a goal, but rather a probable consequence of full involvement in life.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85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Shmotkin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stated that our sense of well-being is created out of a dynamic system designed to foster “a favorable psychological environment in the face of an actually or potentially hostile world.”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91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Shmotkin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stated that our sense of well-being is created out of a dynamic system designed to foster “a favorable psychological environment in the face of an actually or potentially hostile world.”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61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Shmotkin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stated that our sense of well-being is created out of a dynamic system designed to foster “a favorable psychological environment in the face of an actually or potentially hostile world.”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64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 research that involved participation of both researchers and participants in collaborative problem-solving, often involving multiple interventions.</a:t>
            </a:r>
          </a:p>
          <a:p>
            <a:pPr hangingPunct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hangingPunct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Traditional research can give people general guidelines based on average responses, but each individual must tailor a truly meaningful search for well-being.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85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hangingPunct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Qualitative methods can also be useful tools for examining the impact of historical time period and sociocultural contexts on how people interpret their world when seeking well-being. </a:t>
            </a:r>
            <a:endParaRPr lang="en-IN" u="non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65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hangingPunct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Qualitative methods can also be useful tools for examining the impact of historical time period and sociocultural contexts on how people interpret their world when seeking well-being. </a:t>
            </a:r>
            <a:endParaRPr lang="en-IN" u="non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A9A650A-8BD1-4FDE-9899-1C20DF4B7708}" type="datetimeFigureOut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Compton, </a:t>
            </a:r>
            <a:r>
              <a:rPr lang="fr-FR" i="1" smtClean="0">
                <a:solidFill>
                  <a:srgbClr val="7F7F7F"/>
                </a:solidFill>
                <a:ea typeface="Times New Roman" panose="02020603050405020304" pitchFamily="18" charset="0"/>
              </a:rPr>
              <a:t>Positive Psychology, 3e</a:t>
            </a:r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. © SAGE Publications, 2020.</a:t>
            </a:r>
            <a:endParaRPr lang="fr-F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460399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262D-6073-4A30-973C-53BE1D29884A}" type="datetimeFigureOut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Compton, </a:t>
            </a:r>
            <a:r>
              <a:rPr lang="fr-FR" i="1" smtClean="0">
                <a:solidFill>
                  <a:srgbClr val="7F7F7F"/>
                </a:solidFill>
                <a:ea typeface="Times New Roman" panose="02020603050405020304" pitchFamily="18" charset="0"/>
              </a:rPr>
              <a:t>Positive Psychology, 3e</a:t>
            </a:r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. © SAGE Publications, 2020.</a:t>
            </a:r>
            <a:endParaRPr lang="fr-F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5152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B0AF-EEE9-4421-9298-EB11A547E63F}" type="datetimeFigureOut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Compton, </a:t>
            </a:r>
            <a:r>
              <a:rPr lang="fr-FR" i="1" smtClean="0">
                <a:solidFill>
                  <a:srgbClr val="7F7F7F"/>
                </a:solidFill>
                <a:ea typeface="Times New Roman" panose="02020603050405020304" pitchFamily="18" charset="0"/>
              </a:rPr>
              <a:t>Positive Psychology, 3e</a:t>
            </a:r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. © SAGE Publications, 2020.</a:t>
            </a:r>
            <a:endParaRPr lang="fr-F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2098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z="1050" smtClean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fr-FR" dirty="0" smtClean="0"/>
              <a:t>Compton, </a:t>
            </a:r>
            <a:r>
              <a:rPr lang="fr-FR" i="1" dirty="0" smtClean="0"/>
              <a:t>Positive </a:t>
            </a:r>
            <a:r>
              <a:rPr lang="fr-FR" i="1" dirty="0" err="1" smtClean="0"/>
              <a:t>Psychology</a:t>
            </a:r>
            <a:r>
              <a:rPr lang="fr-FR" i="1" dirty="0" smtClean="0"/>
              <a:t>, 3e</a:t>
            </a:r>
            <a:r>
              <a:rPr lang="fr-FR" dirty="0" smtClean="0"/>
              <a:t>. © SAGE Publications, 2020.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2098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371600" y="1143000"/>
            <a:ext cx="6400800" cy="2025650"/>
          </a:xfrm>
        </p:spPr>
        <p:txBody>
          <a:bodyPr anchor="b"/>
          <a:lstStyle>
            <a:lvl1pPr marL="0" indent="0" algn="ctr">
              <a:buNone/>
              <a:defRPr sz="4400" b="1">
                <a:solidFill>
                  <a:srgbClr val="1F497D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5482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7F7F7F"/>
                </a:solidFill>
                <a:ea typeface="Times New Roman" panose="02020603050405020304" pitchFamily="18" charset="0"/>
              </a:rPr>
              <a:t>Compton, </a:t>
            </a:r>
            <a:r>
              <a:rPr lang="fr-FR" i="1" dirty="0" smtClean="0">
                <a:solidFill>
                  <a:srgbClr val="7F7F7F"/>
                </a:solidFill>
                <a:ea typeface="Times New Roman" panose="02020603050405020304" pitchFamily="18" charset="0"/>
              </a:rPr>
              <a:t>Positive </a:t>
            </a:r>
            <a:r>
              <a:rPr lang="fr-FR" i="1" dirty="0" err="1" smtClean="0">
                <a:solidFill>
                  <a:srgbClr val="7F7F7F"/>
                </a:solidFill>
                <a:ea typeface="Times New Roman" panose="02020603050405020304" pitchFamily="18" charset="0"/>
              </a:rPr>
              <a:t>Psychology</a:t>
            </a:r>
            <a:r>
              <a:rPr lang="fr-FR" i="1" dirty="0" smtClean="0">
                <a:solidFill>
                  <a:srgbClr val="7F7F7F"/>
                </a:solidFill>
                <a:ea typeface="Times New Roman" panose="02020603050405020304" pitchFamily="18" charset="0"/>
              </a:rPr>
              <a:t>, 3e</a:t>
            </a:r>
            <a:r>
              <a:rPr lang="fr-FR" dirty="0" smtClean="0">
                <a:solidFill>
                  <a:srgbClr val="7F7F7F"/>
                </a:solidFill>
                <a:ea typeface="Times New Roman" panose="02020603050405020304" pitchFamily="18" charset="0"/>
              </a:rPr>
              <a:t>. © SAGE Publications, 2020.</a:t>
            </a:r>
            <a:endParaRPr lang="fr-F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26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7E61-D2F8-452B-B53A-91FE1E439E24}" type="datetimeFigureOut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Compton, </a:t>
            </a:r>
            <a:r>
              <a:rPr lang="fr-FR" i="1" smtClean="0">
                <a:solidFill>
                  <a:srgbClr val="7F7F7F"/>
                </a:solidFill>
                <a:ea typeface="Times New Roman" panose="02020603050405020304" pitchFamily="18" charset="0"/>
              </a:rPr>
              <a:t>Positive Psychology, 3e</a:t>
            </a:r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. © SAGE Publications, 2020.</a:t>
            </a:r>
            <a:endParaRPr lang="fr-F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8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D44C-5E2F-400D-88F9-B60B318A44C9}" type="datetimeFigureOut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Compton, </a:t>
            </a:r>
            <a:r>
              <a:rPr lang="fr-FR" i="1" smtClean="0">
                <a:solidFill>
                  <a:srgbClr val="7F7F7F"/>
                </a:solidFill>
                <a:ea typeface="Times New Roman" panose="02020603050405020304" pitchFamily="18" charset="0"/>
              </a:rPr>
              <a:t>Positive Psychology, 3e</a:t>
            </a:r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. © SAGE Publications, 2020.</a:t>
            </a:r>
            <a:endParaRPr lang="fr-F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16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3A57-F65A-4C42-9156-7629C10666E9}" type="datetimeFigureOut">
              <a:rPr lang="en-US" smtClean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Compton, </a:t>
            </a:r>
            <a:r>
              <a:rPr lang="fr-FR" i="1" smtClean="0">
                <a:solidFill>
                  <a:srgbClr val="7F7F7F"/>
                </a:solidFill>
                <a:ea typeface="Times New Roman" panose="02020603050405020304" pitchFamily="18" charset="0"/>
              </a:rPr>
              <a:t>Positive Psychology, 3e</a:t>
            </a:r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. © SAGE Publications, 2020.</a:t>
            </a:r>
            <a:endParaRPr lang="fr-F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BF0B-319E-4F95-BA43-902EB3DC9783}" type="datetimeFigureOut">
              <a:rPr lang="en-US" smtClean="0"/>
              <a:t>4/18/2020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Compton, </a:t>
            </a:r>
            <a:r>
              <a:rPr lang="fr-FR" i="1" smtClean="0">
                <a:solidFill>
                  <a:srgbClr val="7F7F7F"/>
                </a:solidFill>
                <a:ea typeface="Times New Roman" panose="02020603050405020304" pitchFamily="18" charset="0"/>
              </a:rPr>
              <a:t>Positive Psychology, 3e</a:t>
            </a:r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. © SAGE Publications, 2020.</a:t>
            </a:r>
            <a:endParaRPr lang="fr-F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9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58B3-6703-4BBB-A09E-33FD65E7DB24}" type="datetimeFigureOut">
              <a:rPr lang="en-US" smtClean="0"/>
              <a:t>4/18/2020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Compton, </a:t>
            </a:r>
            <a:r>
              <a:rPr lang="fr-FR" i="1" smtClean="0">
                <a:solidFill>
                  <a:srgbClr val="7F7F7F"/>
                </a:solidFill>
                <a:ea typeface="Times New Roman" panose="02020603050405020304" pitchFamily="18" charset="0"/>
              </a:rPr>
              <a:t>Positive Psychology, 3e</a:t>
            </a:r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. © SAGE Publications, 2020.</a:t>
            </a:r>
            <a:endParaRPr lang="fr-F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4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9955-2DD3-491E-92B6-7018343227CE}" type="datetimeFigureOut">
              <a:rPr lang="en-US" smtClean="0"/>
              <a:t>4/18/2020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Compton, </a:t>
            </a:r>
            <a:r>
              <a:rPr lang="fr-FR" i="1" smtClean="0">
                <a:solidFill>
                  <a:srgbClr val="7F7F7F"/>
                </a:solidFill>
                <a:ea typeface="Times New Roman" panose="02020603050405020304" pitchFamily="18" charset="0"/>
              </a:rPr>
              <a:t>Positive Psychology, 3e</a:t>
            </a:r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. © SAGE Publications, 2020.</a:t>
            </a:r>
            <a:endParaRPr lang="fr-F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0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8A28-1D79-4F41-9521-CF26BB2C7EE3}" type="datetimeFigureOut">
              <a:rPr lang="en-US" smtClean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Compton, </a:t>
            </a:r>
            <a:r>
              <a:rPr lang="fr-FR" i="1" smtClean="0">
                <a:solidFill>
                  <a:srgbClr val="7F7F7F"/>
                </a:solidFill>
                <a:ea typeface="Times New Roman" panose="02020603050405020304" pitchFamily="18" charset="0"/>
              </a:rPr>
              <a:t>Positive Psychology, 3e</a:t>
            </a:r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. © SAGE Publications, 2020.</a:t>
            </a:r>
            <a:endParaRPr lang="fr-F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7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9950-AF07-4F2A-A949-E1C816A93B30}" type="datetimeFigureOut">
              <a:rPr lang="en-US" smtClean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Compton, </a:t>
            </a:r>
            <a:r>
              <a:rPr lang="fr-FR" i="1" smtClean="0">
                <a:solidFill>
                  <a:srgbClr val="7F7F7F"/>
                </a:solidFill>
                <a:ea typeface="Times New Roman" panose="02020603050405020304" pitchFamily="18" charset="0"/>
              </a:rPr>
              <a:t>Positive Psychology, 3e</a:t>
            </a:r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. © SAGE Publications, 2020.</a:t>
            </a:r>
            <a:endParaRPr lang="fr-F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1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4A43A2E-6632-4F9D-8728-2CF59ACBBE60}" type="datetimeFigureOut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Compton, </a:t>
            </a:r>
            <a:r>
              <a:rPr lang="fr-FR" i="1" smtClean="0">
                <a:solidFill>
                  <a:srgbClr val="7F7F7F"/>
                </a:solidFill>
                <a:ea typeface="Times New Roman" panose="02020603050405020304" pitchFamily="18" charset="0"/>
              </a:rPr>
              <a:t>Positive Psychology, 3e</a:t>
            </a:r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. © SAGE Publications, 2020.</a:t>
            </a:r>
            <a:endParaRPr lang="fr-F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3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674" r:id="rId13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hangingPunct="0"/>
            <a:r>
              <a:rPr lang="en-US" dirty="0" smtClean="0"/>
              <a:t>A Look </a:t>
            </a:r>
            <a:r>
              <a:rPr lang="en-US" dirty="0"/>
              <a:t>T</a:t>
            </a:r>
            <a:r>
              <a:rPr lang="en-US" dirty="0" smtClean="0"/>
              <a:t>oward the Future of Positive Psychology</a:t>
            </a:r>
          </a:p>
          <a:p>
            <a:pPr algn="l" hangingPunct="0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Chapter 12</a:t>
            </a:r>
          </a:p>
        </p:txBody>
      </p:sp>
    </p:spTree>
    <p:extLst>
      <p:ext uri="{BB962C8B-B14F-4D97-AF65-F5344CB8AC3E}">
        <p14:creationId xmlns:p14="http://schemas.microsoft.com/office/powerpoint/2010/main" val="256500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New Research Methods</a:t>
            </a:r>
            <a:endParaRPr lang="en-IN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57251" y="1828800"/>
            <a:ext cx="7404653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Systems </a:t>
            </a:r>
            <a:r>
              <a:rPr lang="en-US" sz="2800" dirty="0" smtClean="0"/>
              <a:t>Theory</a:t>
            </a:r>
          </a:p>
          <a:p>
            <a:r>
              <a:rPr lang="en-US" sz="2800" dirty="0"/>
              <a:t>I</a:t>
            </a:r>
            <a:r>
              <a:rPr lang="en-US" sz="2800" dirty="0" smtClean="0"/>
              <a:t>ntegrated </a:t>
            </a:r>
            <a:r>
              <a:rPr lang="en-US" sz="2800" dirty="0"/>
              <a:t>systems of </a:t>
            </a:r>
            <a:r>
              <a:rPr lang="en-US" sz="2800" dirty="0" smtClean="0"/>
              <a:t>mind</a:t>
            </a:r>
          </a:p>
          <a:p>
            <a:pPr lvl="1"/>
            <a:r>
              <a:rPr lang="en-US" sz="2600" dirty="0" smtClean="0"/>
              <a:t>View people more holistically</a:t>
            </a:r>
          </a:p>
          <a:p>
            <a:pPr lvl="1"/>
            <a:r>
              <a:rPr lang="en-US" sz="2600" dirty="0" smtClean="0"/>
              <a:t>Integrated systems of mind, body, emotions and cognition</a:t>
            </a:r>
          </a:p>
          <a:p>
            <a:pPr lvl="1"/>
            <a:r>
              <a:rPr lang="en-US" sz="2600" dirty="0" smtClean="0"/>
              <a:t>See humans as integrated organisms described by subsystems: physical, emotional, intellectual, behavioral and spiritual</a:t>
            </a:r>
            <a:endParaRPr lang="en-US" sz="2800" dirty="0" smtClean="0"/>
          </a:p>
          <a:p>
            <a:r>
              <a:rPr lang="en-US" sz="2800" dirty="0" smtClean="0"/>
              <a:t>Describes </a:t>
            </a:r>
            <a:r>
              <a:rPr lang="en-US" sz="2800" dirty="0"/>
              <a:t>complex causal </a:t>
            </a:r>
            <a:r>
              <a:rPr lang="en-US" sz="2800" dirty="0" smtClean="0"/>
              <a:t>relationships </a:t>
            </a:r>
            <a:r>
              <a:rPr lang="en-US" sz="2800" dirty="0"/>
              <a:t>among a variety of different factors</a:t>
            </a:r>
            <a:r>
              <a:rPr lang="en-US" sz="2800" dirty="0" smtClean="0"/>
              <a:t> </a:t>
            </a:r>
            <a:endParaRPr lang="en-IN" sz="2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Compton, </a:t>
            </a:r>
            <a:r>
              <a:rPr lang="fr-FR" i="1" smtClean="0">
                <a:solidFill>
                  <a:srgbClr val="7F7F7F"/>
                </a:solidFill>
                <a:ea typeface="Times New Roman" panose="02020603050405020304" pitchFamily="18" charset="0"/>
              </a:rPr>
              <a:t>Positive Psychology, 3e</a:t>
            </a:r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. © SAGE Publications, 2020.</a:t>
            </a:r>
            <a:endParaRPr lang="fr-F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28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New Research Methods</a:t>
            </a:r>
            <a:endParaRPr lang="en-IN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Systems </a:t>
            </a:r>
            <a:r>
              <a:rPr lang="en-US" sz="3000" dirty="0" smtClean="0"/>
              <a:t>Theory: </a:t>
            </a:r>
            <a:r>
              <a:rPr lang="en-US" sz="3000" dirty="0"/>
              <a:t>The “Billiard Ball" model of causality</a:t>
            </a:r>
          </a:p>
          <a:p>
            <a:r>
              <a:rPr lang="en-US" sz="2800" dirty="0" smtClean="0"/>
              <a:t>Explaining behavior as stimulus-response </a:t>
            </a:r>
          </a:p>
          <a:p>
            <a:endParaRPr lang="en-US" sz="2800" dirty="0"/>
          </a:p>
          <a:p>
            <a:r>
              <a:rPr lang="en-US" sz="2800" dirty="0" smtClean="0"/>
              <a:t>Start exercise  	   enhanced mood 	        meet peop</a:t>
            </a:r>
            <a:r>
              <a:rPr lang="en-US" sz="2800" dirty="0" smtClean="0"/>
              <a:t>le who provide positive feedback </a:t>
            </a:r>
            <a:r>
              <a:rPr lang="en-US" sz="2800" dirty="0" smtClean="0"/>
              <a:t>	   more</a:t>
            </a:r>
            <a:r>
              <a:rPr lang="en-US" sz="2800" dirty="0"/>
              <a:t> </a:t>
            </a:r>
            <a:r>
              <a:rPr lang="en-US" sz="2800" dirty="0" smtClean="0"/>
              <a:t>positive mood, greater self-esteem; decreases stress	      greater sense of WB </a:t>
            </a:r>
            <a:endParaRPr lang="en-US" sz="28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Compton, </a:t>
            </a:r>
            <a:r>
              <a:rPr lang="fr-FR" i="1" smtClean="0">
                <a:solidFill>
                  <a:srgbClr val="7F7F7F"/>
                </a:solidFill>
                <a:ea typeface="Times New Roman" panose="02020603050405020304" pitchFamily="18" charset="0"/>
              </a:rPr>
              <a:t>Positive Psychology, 3e</a:t>
            </a:r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. © SAGE Publications, 2020.</a:t>
            </a:r>
            <a:endParaRPr lang="fr-F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Right Arrow 1"/>
          <p:cNvSpPr/>
          <p:nvPr/>
        </p:nvSpPr>
        <p:spPr>
          <a:xfrm>
            <a:off x="3276600" y="41910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6400800" y="4193099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768548" y="45720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133600" y="53340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15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New Research Methods</a:t>
            </a:r>
            <a:endParaRPr lang="en-IN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dirty="0"/>
              <a:t>Systems </a:t>
            </a:r>
            <a:r>
              <a:rPr lang="en-US" sz="3000" dirty="0" smtClean="0"/>
              <a:t>Theory: Beyond </a:t>
            </a:r>
            <a:r>
              <a:rPr lang="en-US" sz="3000" dirty="0"/>
              <a:t>the </a:t>
            </a:r>
            <a:r>
              <a:rPr lang="en-US" sz="3000" dirty="0" smtClean="0"/>
              <a:t>Billiard Ball</a:t>
            </a:r>
          </a:p>
          <a:p>
            <a:r>
              <a:rPr lang="en-US" sz="2800" dirty="0"/>
              <a:t>R</a:t>
            </a:r>
            <a:r>
              <a:rPr lang="en-US" sz="2800" dirty="0" smtClean="0"/>
              <a:t>eciprocal </a:t>
            </a:r>
            <a:r>
              <a:rPr lang="en-US" sz="2800" dirty="0" smtClean="0"/>
              <a:t>determinism</a:t>
            </a:r>
          </a:p>
          <a:p>
            <a:pPr lvl="1"/>
            <a:r>
              <a:rPr lang="en-US" sz="2600" dirty="0" smtClean="0"/>
              <a:t>Enhanced mood, self-esteem could increase probability that exercise will continue…does exercise cause better mood or does better mood cause more exercise</a:t>
            </a:r>
            <a:endParaRPr lang="en-US" sz="2600" dirty="0" smtClean="0"/>
          </a:p>
          <a:p>
            <a:r>
              <a:rPr lang="en-US" sz="2800" dirty="0"/>
              <a:t>C</a:t>
            </a:r>
            <a:r>
              <a:rPr lang="en-US" sz="2800" dirty="0" smtClean="0"/>
              <a:t>ausality </a:t>
            </a:r>
            <a:r>
              <a:rPr lang="en-US" sz="2800" dirty="0"/>
              <a:t>is no longer unidirectional </a:t>
            </a:r>
            <a:endParaRPr lang="en-US" sz="2800" dirty="0" smtClean="0"/>
          </a:p>
          <a:p>
            <a:r>
              <a:rPr lang="en-US" sz="2800" dirty="0" smtClean="0"/>
              <a:t>Causality is at least </a:t>
            </a:r>
            <a:r>
              <a:rPr lang="en-US" sz="2800" dirty="0"/>
              <a:t>bidirectional </a:t>
            </a:r>
            <a:r>
              <a:rPr lang="en-US" sz="2800" dirty="0" smtClean="0"/>
              <a:t>(A causes B) </a:t>
            </a:r>
            <a:r>
              <a:rPr lang="en-US" sz="2800" dirty="0"/>
              <a:t>and possibly transactional </a:t>
            </a:r>
            <a:r>
              <a:rPr lang="en-US" sz="2800" dirty="0" smtClean="0"/>
              <a:t>(causality if function of relationship between A and B)</a:t>
            </a:r>
            <a:endParaRPr lang="en-US" sz="2800" dirty="0" smtClean="0"/>
          </a:p>
          <a:p>
            <a:r>
              <a:rPr lang="en-US" sz="2800" dirty="0"/>
              <a:t>A holistic perspective on psychological well-being</a:t>
            </a:r>
            <a:endParaRPr lang="en-IN" sz="2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Compton, </a:t>
            </a:r>
            <a:r>
              <a:rPr lang="fr-FR" i="1" smtClean="0">
                <a:solidFill>
                  <a:srgbClr val="7F7F7F"/>
                </a:solidFill>
                <a:ea typeface="Times New Roman" panose="02020603050405020304" pitchFamily="18" charset="0"/>
              </a:rPr>
              <a:t>Positive Psychology, 3e</a:t>
            </a:r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. © SAGE Publications, 2020.</a:t>
            </a:r>
            <a:endParaRPr lang="fr-F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44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New Research Methods</a:t>
            </a:r>
            <a:endParaRPr lang="en-IN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Systems Theory: </a:t>
            </a:r>
            <a:r>
              <a:rPr lang="en-US" sz="3000" dirty="0" smtClean="0"/>
              <a:t>Personality Integration</a:t>
            </a:r>
          </a:p>
          <a:p>
            <a:r>
              <a:rPr lang="en-US" sz="3000" dirty="0" smtClean="0"/>
              <a:t>Human </a:t>
            </a:r>
            <a:r>
              <a:rPr lang="en-US" sz="3000" dirty="0"/>
              <a:t>systems model of personality </a:t>
            </a:r>
            <a:r>
              <a:rPr lang="en-US" sz="3000" dirty="0" smtClean="0"/>
              <a:t>integration</a:t>
            </a:r>
          </a:p>
          <a:p>
            <a:r>
              <a:rPr lang="en-US" sz="3000" dirty="0" smtClean="0"/>
              <a:t>Emotion </a:t>
            </a:r>
            <a:r>
              <a:rPr lang="en-US" sz="3000" dirty="0"/>
              <a:t>is a function of all the </a:t>
            </a:r>
            <a:r>
              <a:rPr lang="en-US" sz="3000" dirty="0" smtClean="0"/>
              <a:t>subsystems</a:t>
            </a:r>
          </a:p>
          <a:p>
            <a:pPr lvl="1"/>
            <a:r>
              <a:rPr lang="en-US" sz="2800" dirty="0" smtClean="0"/>
              <a:t>Biochemical, physiological, precognitive (e.g., dreams), cognitive, person to person, person to environment</a:t>
            </a:r>
            <a:endParaRPr lang="en-US" sz="2800" dirty="0" smtClean="0"/>
          </a:p>
          <a:p>
            <a:r>
              <a:rPr lang="en-US" sz="3000" dirty="0" smtClean="0"/>
              <a:t>Holism</a:t>
            </a:r>
            <a:endParaRPr lang="en-US" sz="3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Compton, </a:t>
            </a:r>
            <a:r>
              <a:rPr lang="fr-FR" i="1" smtClean="0">
                <a:solidFill>
                  <a:srgbClr val="7F7F7F"/>
                </a:solidFill>
                <a:ea typeface="Times New Roman" panose="02020603050405020304" pitchFamily="18" charset="0"/>
              </a:rPr>
              <a:t>Positive Psychology, 3e</a:t>
            </a:r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. © SAGE Publications, 2020.</a:t>
            </a:r>
            <a:endParaRPr lang="fr-F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99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New Research Methods</a:t>
            </a:r>
            <a:endParaRPr lang="en-IN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Systems Theory: </a:t>
            </a:r>
            <a:r>
              <a:rPr lang="en-US" sz="3000" dirty="0" smtClean="0"/>
              <a:t>Kennon </a:t>
            </a:r>
            <a:r>
              <a:rPr lang="en-US" sz="3000" dirty="0"/>
              <a:t>Sheldon and </a:t>
            </a:r>
            <a:r>
              <a:rPr lang="en-US" sz="3000" dirty="0" smtClean="0"/>
              <a:t>Systems Theory</a:t>
            </a:r>
          </a:p>
          <a:p>
            <a:r>
              <a:rPr lang="en-US" sz="3000" dirty="0" smtClean="0"/>
              <a:t>Discusses biological </a:t>
            </a:r>
            <a:r>
              <a:rPr lang="en-US" sz="3000" dirty="0"/>
              <a:t>processes</a:t>
            </a:r>
            <a:r>
              <a:rPr lang="en-US" sz="3000" dirty="0" smtClean="0"/>
              <a:t>, </a:t>
            </a:r>
            <a:r>
              <a:rPr lang="en-US" sz="3000" dirty="0"/>
              <a:t>influence of society and culture on </a:t>
            </a:r>
            <a:r>
              <a:rPr lang="en-US" sz="3000" dirty="0" smtClean="0"/>
              <a:t>behavior</a:t>
            </a:r>
          </a:p>
          <a:p>
            <a:r>
              <a:rPr lang="en-US" sz="3000" dirty="0" smtClean="0"/>
              <a:t>Different levels </a:t>
            </a:r>
            <a:r>
              <a:rPr lang="en-US" sz="3000" dirty="0"/>
              <a:t>of cultural influences on well-being</a:t>
            </a:r>
            <a:endParaRPr lang="en-IN" sz="3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Compton, </a:t>
            </a:r>
            <a:r>
              <a:rPr lang="fr-FR" i="1" smtClean="0">
                <a:solidFill>
                  <a:srgbClr val="7F7F7F"/>
                </a:solidFill>
                <a:ea typeface="Times New Roman" panose="02020603050405020304" pitchFamily="18" charset="0"/>
              </a:rPr>
              <a:t>Positive Psychology, 3e</a:t>
            </a:r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. © SAGE Publications, 2020.</a:t>
            </a:r>
            <a:endParaRPr lang="fr-F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8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hangingPunct="0"/>
            <a:r>
              <a:rPr lang="en-US" sz="4000" dirty="0"/>
              <a:t>Integrate Positive Psychology </a:t>
            </a:r>
            <a:r>
              <a:rPr lang="en-US" sz="4000" dirty="0" smtClean="0"/>
              <a:t>With Psychology</a:t>
            </a:r>
            <a:endParaRPr lang="en-US" sz="40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en-US" sz="3000" dirty="0"/>
              <a:t>F</a:t>
            </a:r>
            <a:r>
              <a:rPr lang="en-US" sz="3000" dirty="0" smtClean="0"/>
              <a:t>ocus </a:t>
            </a:r>
            <a:r>
              <a:rPr lang="en-US" sz="3000" dirty="0"/>
              <a:t>on working on both strengths and </a:t>
            </a:r>
            <a:r>
              <a:rPr lang="en-US" sz="3000" dirty="0" smtClean="0"/>
              <a:t>weaknesses</a:t>
            </a:r>
          </a:p>
          <a:p>
            <a:pPr hangingPunct="0"/>
            <a:r>
              <a:rPr lang="en-US" sz="3000" dirty="0" smtClean="0"/>
              <a:t>Changing </a:t>
            </a:r>
            <a:r>
              <a:rPr lang="en-US" sz="3000" dirty="0"/>
              <a:t>one’s thought patterns from negative to positive </a:t>
            </a:r>
            <a:r>
              <a:rPr lang="en-US" sz="3000" dirty="0" smtClean="0"/>
              <a:t>interpretations</a:t>
            </a:r>
          </a:p>
          <a:p>
            <a:pPr hangingPunct="0"/>
            <a:r>
              <a:rPr lang="en-US" sz="3000" dirty="0" smtClean="0"/>
              <a:t>Need </a:t>
            </a:r>
            <a:r>
              <a:rPr lang="en-US" sz="3000" dirty="0"/>
              <a:t>to bring positive psychology into greater collaboration </a:t>
            </a:r>
            <a:r>
              <a:rPr lang="en-US" sz="3000" dirty="0" smtClean="0"/>
              <a:t>with other areas </a:t>
            </a:r>
            <a:r>
              <a:rPr lang="en-US" sz="3000" dirty="0"/>
              <a:t>of </a:t>
            </a:r>
            <a:r>
              <a:rPr lang="en-US" sz="3000" dirty="0" smtClean="0"/>
              <a:t>psychology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Compton, </a:t>
            </a:r>
            <a:r>
              <a:rPr lang="fr-FR" i="1" smtClean="0">
                <a:solidFill>
                  <a:srgbClr val="7F7F7F"/>
                </a:solidFill>
                <a:ea typeface="Times New Roman" panose="02020603050405020304" pitchFamily="18" charset="0"/>
              </a:rPr>
              <a:t>Positive Psychology, 3e</a:t>
            </a:r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. © SAGE Publications, 2020.</a:t>
            </a:r>
            <a:endParaRPr lang="fr-F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Question </a:t>
            </a:r>
            <a:r>
              <a:rPr lang="en-US" dirty="0"/>
              <a:t>of </a:t>
            </a:r>
            <a:r>
              <a:rPr lang="en-US" dirty="0" smtClean="0"/>
              <a:t>Values</a:t>
            </a:r>
            <a:r>
              <a:rPr lang="en-US" dirty="0"/>
              <a:t/>
            </a:r>
            <a:br>
              <a:rPr lang="en-US" dirty="0"/>
            </a:b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alues </a:t>
            </a:r>
            <a:r>
              <a:rPr lang="en-US" sz="2800" dirty="0"/>
              <a:t>should be removed as much as possible from </a:t>
            </a:r>
            <a:r>
              <a:rPr lang="en-US" sz="2800" dirty="0" smtClean="0"/>
              <a:t>science</a:t>
            </a:r>
          </a:p>
          <a:p>
            <a:r>
              <a:rPr lang="en-US" sz="2800" dirty="0" smtClean="0"/>
              <a:t>Conceptualizations </a:t>
            </a:r>
            <a:r>
              <a:rPr lang="en-US" sz="2800" dirty="0"/>
              <a:t>of well-being rest on </a:t>
            </a:r>
            <a:r>
              <a:rPr lang="en-US" sz="2800" dirty="0" smtClean="0"/>
              <a:t>beliefs</a:t>
            </a:r>
          </a:p>
          <a:p>
            <a:r>
              <a:rPr lang="en-US" sz="2800" dirty="0"/>
              <a:t>Science of values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cientific choice limits </a:t>
            </a:r>
            <a:r>
              <a:rPr lang="en-US" sz="2800" dirty="0"/>
              <a:t>how well-being will be defined and </a:t>
            </a:r>
            <a:r>
              <a:rPr lang="en-US" sz="2800" dirty="0" smtClean="0"/>
              <a:t>measured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Compton, </a:t>
            </a:r>
            <a:r>
              <a:rPr lang="fr-FR" i="1" smtClean="0">
                <a:solidFill>
                  <a:srgbClr val="7F7F7F"/>
                </a:solidFill>
                <a:ea typeface="Times New Roman" panose="02020603050405020304" pitchFamily="18" charset="0"/>
              </a:rPr>
              <a:t>Positive Psychology, 3e</a:t>
            </a:r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. © SAGE Publications, 2020.</a:t>
            </a:r>
            <a:endParaRPr lang="fr-F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98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Compton’s grandmother’s bedside table…throughout the coming year, may you have: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4800" y="2057399"/>
            <a:ext cx="4572000" cy="4023360"/>
          </a:xfrm>
        </p:spPr>
        <p:txBody>
          <a:bodyPr>
            <a:noAutofit/>
          </a:bodyPr>
          <a:lstStyle/>
          <a:p>
            <a:pPr hangingPunct="0"/>
            <a:r>
              <a:rPr lang="en-US" sz="2400" dirty="0" smtClean="0"/>
              <a:t>Enough </a:t>
            </a:r>
            <a:r>
              <a:rPr lang="en-US" sz="2400" dirty="0"/>
              <a:t>happiness to keep you </a:t>
            </a:r>
            <a:r>
              <a:rPr lang="en-US" sz="2400" dirty="0" smtClean="0"/>
              <a:t>sweet</a:t>
            </a:r>
            <a:endParaRPr lang="en-US" sz="2400" dirty="0"/>
          </a:p>
          <a:p>
            <a:pPr hangingPunct="0"/>
            <a:r>
              <a:rPr lang="en-US" sz="2400" dirty="0" smtClean="0"/>
              <a:t>Enough </a:t>
            </a:r>
            <a:r>
              <a:rPr lang="en-US" sz="2400" dirty="0"/>
              <a:t>trials to keep you </a:t>
            </a:r>
            <a:r>
              <a:rPr lang="en-US" sz="2400" dirty="0" smtClean="0"/>
              <a:t>strong</a:t>
            </a:r>
            <a:endParaRPr lang="en-US" sz="2400" dirty="0"/>
          </a:p>
          <a:p>
            <a:pPr hangingPunct="0"/>
            <a:r>
              <a:rPr lang="en-US" sz="2400" dirty="0" smtClean="0"/>
              <a:t>Enough </a:t>
            </a:r>
            <a:r>
              <a:rPr lang="en-US" sz="2400" dirty="0"/>
              <a:t>sorrow to keep you </a:t>
            </a:r>
            <a:r>
              <a:rPr lang="en-US" sz="2400" dirty="0" smtClean="0"/>
              <a:t>human</a:t>
            </a:r>
            <a:endParaRPr lang="en-US" sz="2400" dirty="0"/>
          </a:p>
          <a:p>
            <a:pPr hangingPunct="0"/>
            <a:r>
              <a:rPr lang="en-US" sz="2400" dirty="0" smtClean="0"/>
              <a:t>Enough </a:t>
            </a:r>
            <a:r>
              <a:rPr lang="en-US" sz="2400" dirty="0"/>
              <a:t>hope to keep you </a:t>
            </a:r>
            <a:r>
              <a:rPr lang="en-US" sz="2400" dirty="0" smtClean="0"/>
              <a:t>happy</a:t>
            </a:r>
            <a:endParaRPr lang="en-US" sz="2400" dirty="0"/>
          </a:p>
          <a:p>
            <a:pPr hangingPunct="0"/>
            <a:r>
              <a:rPr lang="en-US" sz="2400" dirty="0" smtClean="0"/>
              <a:t>Enough </a:t>
            </a:r>
            <a:r>
              <a:rPr lang="en-US" sz="2400" dirty="0"/>
              <a:t>failure to keep you </a:t>
            </a:r>
            <a:r>
              <a:rPr lang="en-US" sz="2400" dirty="0" smtClean="0"/>
              <a:t>humble</a:t>
            </a:r>
            <a:endParaRPr lang="en-US" sz="2400" dirty="0"/>
          </a:p>
          <a:p>
            <a:pPr hangingPunct="0"/>
            <a:r>
              <a:rPr lang="en-US" sz="2400" dirty="0" smtClean="0"/>
              <a:t>Enough </a:t>
            </a:r>
            <a:r>
              <a:rPr lang="en-US" sz="2400" dirty="0"/>
              <a:t>success to keep you </a:t>
            </a:r>
            <a:r>
              <a:rPr lang="en-US" sz="2400" dirty="0" smtClean="0"/>
              <a:t>eager</a:t>
            </a:r>
            <a:endParaRPr lang="en-US" sz="2400" dirty="0"/>
          </a:p>
          <a:p>
            <a:pPr marL="0" indent="0" hangingPunct="0">
              <a:buNone/>
            </a:pPr>
            <a:r>
              <a:rPr lang="en-US" sz="3000" dirty="0"/>
              <a:t>	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700708" y="2057400"/>
            <a:ext cx="3986091" cy="4023360"/>
          </a:xfrm>
        </p:spPr>
        <p:txBody>
          <a:bodyPr/>
          <a:lstStyle/>
          <a:p>
            <a:pPr hangingPunct="0"/>
            <a:r>
              <a:rPr lang="en-US" sz="2400" dirty="0"/>
              <a:t>Enough friends to give you comfort</a:t>
            </a:r>
          </a:p>
          <a:p>
            <a:pPr hangingPunct="0"/>
            <a:r>
              <a:rPr lang="en-US" sz="2400" dirty="0"/>
              <a:t>Enough wealth to meet your needs</a:t>
            </a:r>
          </a:p>
          <a:p>
            <a:pPr hangingPunct="0"/>
            <a:r>
              <a:rPr lang="en-US" sz="2400" dirty="0"/>
              <a:t>Enough faith to banish depression</a:t>
            </a:r>
          </a:p>
          <a:p>
            <a:pPr hangingPunct="0"/>
            <a:r>
              <a:rPr lang="en-US" sz="2400" dirty="0"/>
              <a:t>Enough determination to make each day better than yesterday</a:t>
            </a:r>
          </a:p>
          <a:p>
            <a:pPr marL="34290" indent="0"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Compton, </a:t>
            </a:r>
            <a:r>
              <a:rPr lang="fr-FR" i="1" smtClean="0">
                <a:solidFill>
                  <a:srgbClr val="7F7F7F"/>
                </a:solidFill>
                <a:ea typeface="Times New Roman" panose="02020603050405020304" pitchFamily="18" charset="0"/>
              </a:rPr>
              <a:t>Positive Psychology, 3e</a:t>
            </a:r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. © SAGE Publications, 2020.</a:t>
            </a:r>
            <a:endParaRPr lang="fr-F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57200" y="1903413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6883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accent3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356360"/>
          </a:xfrm>
        </p:spPr>
        <p:txBody>
          <a:bodyPr>
            <a:normAutofit/>
          </a:bodyPr>
          <a:lstStyle/>
          <a:p>
            <a:pPr hangingPunct="0"/>
            <a:r>
              <a:rPr lang="en-US" sz="3600" dirty="0" smtClean="0"/>
              <a:t>How Do We Recognize a Life Well-Lived?</a:t>
            </a:r>
            <a:endParaRPr lang="en-US" sz="36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2067974"/>
            <a:ext cx="4933949" cy="40386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hangingPunct="0"/>
            <a:r>
              <a:rPr lang="en-US" sz="3000" dirty="0" smtClean="0"/>
              <a:t>Past research has assumed happiness </a:t>
            </a:r>
            <a:r>
              <a:rPr lang="en-US" sz="3000" dirty="0"/>
              <a:t>and life </a:t>
            </a:r>
            <a:r>
              <a:rPr lang="en-US" sz="3000" dirty="0" smtClean="0"/>
              <a:t>satisfaction </a:t>
            </a:r>
            <a:r>
              <a:rPr lang="en-US" sz="3000" dirty="0"/>
              <a:t>are the major criteria for understanding the good life</a:t>
            </a:r>
            <a:r>
              <a:rPr lang="en-US" sz="3000" dirty="0" smtClean="0"/>
              <a:t> </a:t>
            </a:r>
            <a:endParaRPr lang="en-US" sz="3000" dirty="0" smtClean="0"/>
          </a:p>
          <a:p>
            <a:pPr hangingPunct="0"/>
            <a:r>
              <a:rPr lang="en-US" sz="3000" dirty="0" err="1" smtClean="0"/>
              <a:t>Allport</a:t>
            </a:r>
            <a:r>
              <a:rPr lang="en-US" sz="3000" dirty="0" smtClean="0"/>
              <a:t> believed that well-being </a:t>
            </a:r>
            <a:r>
              <a:rPr lang="en-US" sz="3000" dirty="0"/>
              <a:t>is achieved through a willingness and </a:t>
            </a:r>
            <a:r>
              <a:rPr lang="en-US" sz="3000" dirty="0" smtClean="0"/>
              <a:t>eagerness </a:t>
            </a:r>
            <a:r>
              <a:rPr lang="en-US" sz="3000" dirty="0"/>
              <a:t>to experience all that life has to offer plus the drive to expand one’s sense of self.</a:t>
            </a:r>
            <a:endParaRPr lang="en-US" sz="3000" dirty="0" smtClean="0"/>
          </a:p>
          <a:p>
            <a:pPr hangingPunct="0"/>
            <a:endParaRPr lang="en-US" sz="3000" i="1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Compton, </a:t>
            </a:r>
            <a:r>
              <a:rPr lang="fr-FR" i="1" smtClean="0">
                <a:solidFill>
                  <a:srgbClr val="7F7F7F"/>
                </a:solidFill>
                <a:ea typeface="Times New Roman" panose="02020603050405020304" pitchFamily="18" charset="0"/>
              </a:rPr>
              <a:t>Positive Psychology, 3e</a:t>
            </a:r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. © SAGE Publications, 2020.</a:t>
            </a:r>
            <a:endParaRPr lang="fr-F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935" y="2286000"/>
            <a:ext cx="30861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2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356360"/>
          </a:xfrm>
        </p:spPr>
        <p:txBody>
          <a:bodyPr>
            <a:normAutofit/>
          </a:bodyPr>
          <a:lstStyle/>
          <a:p>
            <a:pPr hangingPunct="0"/>
            <a:r>
              <a:rPr lang="en-US" sz="3600" dirty="0" smtClean="0"/>
              <a:t>How Do We Recognize a Life Well-Lived?</a:t>
            </a:r>
            <a:endParaRPr lang="en-US" sz="36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hangingPunct="0"/>
            <a:r>
              <a:rPr lang="en-US" sz="2800" dirty="0" smtClean="0"/>
              <a:t>Researchers agree positive emotionality should be part of life well-lived, and should also include things such as prosocial values and working toward socially desirable goals</a:t>
            </a:r>
          </a:p>
          <a:p>
            <a:pPr hangingPunct="0"/>
            <a:r>
              <a:rPr lang="en-US" sz="2800" dirty="0" smtClean="0"/>
              <a:t>Keep in mind the independent predictors </a:t>
            </a:r>
            <a:r>
              <a:rPr lang="en-US" sz="2800" dirty="0" smtClean="0"/>
              <a:t>of </a:t>
            </a:r>
            <a:r>
              <a:rPr lang="en-US" sz="2800" dirty="0" smtClean="0"/>
              <a:t>well-being </a:t>
            </a:r>
            <a:r>
              <a:rPr lang="en-US" sz="2800" dirty="0"/>
              <a:t>such as positive thinking, optimism, compassion, and forgiveness can be either adaptive or problematic depending on the social context in which they operate </a:t>
            </a:r>
            <a:endParaRPr lang="en-US" sz="2800" dirty="0" smtClean="0"/>
          </a:p>
          <a:p>
            <a:pPr hangingPunct="0"/>
            <a:r>
              <a:rPr lang="en-US" sz="2800" dirty="0"/>
              <a:t>Happiness should never be a goal, but rather a probable consequence of full involvement in life</a:t>
            </a:r>
            <a:endParaRPr lang="en-US" sz="2800" dirty="0" smtClean="0"/>
          </a:p>
          <a:p>
            <a:pPr hangingPunct="0"/>
            <a:endParaRPr lang="en-US" sz="3000" i="1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Compton, </a:t>
            </a:r>
            <a:r>
              <a:rPr lang="fr-FR" i="1" smtClean="0">
                <a:solidFill>
                  <a:srgbClr val="7F7F7F"/>
                </a:solidFill>
                <a:ea typeface="Times New Roman" panose="02020603050405020304" pitchFamily="18" charset="0"/>
              </a:rPr>
              <a:t>Positive Psychology, 3e</a:t>
            </a:r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. © SAGE Publications, 2020.</a:t>
            </a:r>
            <a:endParaRPr lang="fr-F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2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hangingPunct="0"/>
            <a:r>
              <a:rPr lang="en-US" dirty="0"/>
              <a:t>Theories </a:t>
            </a:r>
            <a:r>
              <a:rPr lang="en-US" dirty="0" smtClean="0"/>
              <a:t>That Integrate </a:t>
            </a:r>
            <a:r>
              <a:rPr lang="en-US" dirty="0"/>
              <a:t>Multiple Perspectives </a:t>
            </a:r>
            <a:endParaRPr lang="en-US" sz="40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err="1"/>
              <a:t>Dov</a:t>
            </a:r>
            <a:r>
              <a:rPr lang="en-US" sz="3000" dirty="0"/>
              <a:t> </a:t>
            </a:r>
            <a:r>
              <a:rPr lang="en-US" sz="3000" dirty="0" err="1"/>
              <a:t>Shmotkin</a:t>
            </a:r>
            <a:r>
              <a:rPr lang="en-US" sz="3000" dirty="0"/>
              <a:t> and </a:t>
            </a:r>
            <a:r>
              <a:rPr lang="en-US" sz="3000" dirty="0" smtClean="0"/>
              <a:t>Well-Being Modules</a:t>
            </a:r>
          </a:p>
          <a:p>
            <a:r>
              <a:rPr lang="en-US" sz="3000" dirty="0" smtClean="0"/>
              <a:t>Model of subjective WB in adulthood that addresses both positive and negative emotions</a:t>
            </a:r>
          </a:p>
          <a:p>
            <a:r>
              <a:rPr lang="en-US" sz="3000" dirty="0" smtClean="0"/>
              <a:t>Sense </a:t>
            </a:r>
            <a:r>
              <a:rPr lang="en-US" sz="3000" dirty="0"/>
              <a:t>of </a:t>
            </a:r>
            <a:r>
              <a:rPr lang="en-US" sz="3000" dirty="0" smtClean="0"/>
              <a:t>well-being</a:t>
            </a:r>
          </a:p>
          <a:p>
            <a:pPr lvl="1"/>
            <a:r>
              <a:rPr lang="en-US" sz="2800" dirty="0" smtClean="0"/>
              <a:t>Created </a:t>
            </a:r>
            <a:r>
              <a:rPr lang="en-US" sz="2800" dirty="0"/>
              <a:t>out of a dynamic system designed to foster “a favorable psychological environment in the face of an actually or potentially hostile world</a:t>
            </a:r>
            <a:r>
              <a:rPr lang="en-US" sz="2800" dirty="0" smtClean="0"/>
              <a:t>.”</a:t>
            </a:r>
            <a:r>
              <a:rPr lang="en-US" sz="2800" dirty="0" smtClean="0"/>
              <a:t>  </a:t>
            </a:r>
            <a:endParaRPr lang="en-US" sz="28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Compton, </a:t>
            </a:r>
            <a:r>
              <a:rPr lang="fr-FR" i="1" smtClean="0">
                <a:solidFill>
                  <a:srgbClr val="7F7F7F"/>
                </a:solidFill>
                <a:ea typeface="Times New Roman" panose="02020603050405020304" pitchFamily="18" charset="0"/>
              </a:rPr>
              <a:t>Positive Psychology, 3e</a:t>
            </a:r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. © SAGE Publications, 2020.</a:t>
            </a:r>
            <a:endParaRPr lang="fr-F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hangingPunct="0"/>
            <a:r>
              <a:rPr lang="en-US" dirty="0"/>
              <a:t>Theories </a:t>
            </a:r>
            <a:r>
              <a:rPr lang="en-US" dirty="0" smtClean="0"/>
              <a:t>That Integrate </a:t>
            </a:r>
            <a:r>
              <a:rPr lang="en-US" dirty="0"/>
              <a:t>Multiple Perspectives </a:t>
            </a:r>
            <a:endParaRPr lang="en-US" sz="40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err="1"/>
              <a:t>Dov</a:t>
            </a:r>
            <a:r>
              <a:rPr lang="en-US" sz="3000" dirty="0"/>
              <a:t> </a:t>
            </a:r>
            <a:r>
              <a:rPr lang="en-US" sz="3000" dirty="0" err="1"/>
              <a:t>Shmotkin</a:t>
            </a:r>
            <a:r>
              <a:rPr lang="en-US" sz="3000" dirty="0"/>
              <a:t> and </a:t>
            </a:r>
            <a:r>
              <a:rPr lang="en-US" sz="3000" dirty="0" smtClean="0"/>
              <a:t>Well-Being Modules</a:t>
            </a:r>
          </a:p>
          <a:p>
            <a:r>
              <a:rPr lang="en-US" sz="3000" dirty="0" smtClean="0"/>
              <a:t>Subjective </a:t>
            </a:r>
            <a:r>
              <a:rPr lang="en-US" sz="3000" dirty="0"/>
              <a:t>well-being is built from various </a:t>
            </a:r>
            <a:r>
              <a:rPr lang="en-US" sz="3000" dirty="0" smtClean="0"/>
              <a:t>modules</a:t>
            </a:r>
          </a:p>
          <a:p>
            <a:pPr lvl="1">
              <a:buFont typeface="Arial" panose="020B0604020202020204" pitchFamily="34" charset="0"/>
              <a:buChar char="─"/>
            </a:pPr>
            <a:r>
              <a:rPr lang="en-US" sz="3000" dirty="0"/>
              <a:t> </a:t>
            </a:r>
            <a:r>
              <a:rPr lang="en-US" sz="3000" dirty="0" smtClean="0"/>
              <a:t>Self-awareness of WB</a:t>
            </a:r>
          </a:p>
          <a:p>
            <a:pPr lvl="2">
              <a:buFont typeface="Arial" panose="020B0604020202020204" pitchFamily="34" charset="0"/>
              <a:buChar char="─"/>
            </a:pPr>
            <a:r>
              <a:rPr lang="en-US" sz="2800" dirty="0" smtClean="0"/>
              <a:t>Influenced by need fulfillment, ratio of </a:t>
            </a:r>
            <a:r>
              <a:rPr lang="en-US" sz="2800" dirty="0" err="1" smtClean="0"/>
              <a:t>pos</a:t>
            </a:r>
            <a:r>
              <a:rPr lang="en-US" sz="2800" dirty="0" smtClean="0"/>
              <a:t> to </a:t>
            </a:r>
            <a:r>
              <a:rPr lang="en-US" sz="2800" dirty="0" err="1" smtClean="0"/>
              <a:t>neg</a:t>
            </a:r>
            <a:r>
              <a:rPr lang="en-US" sz="2800" dirty="0" smtClean="0"/>
              <a:t> thoughts, attainment of important goals</a:t>
            </a:r>
            <a:endParaRPr lang="en-US" sz="2800" dirty="0" smtClean="0"/>
          </a:p>
          <a:p>
            <a:pPr lvl="1">
              <a:buFont typeface="Arial" panose="020B0604020202020204" pitchFamily="34" charset="0"/>
              <a:buChar char="─"/>
            </a:pPr>
            <a:r>
              <a:rPr lang="en-US" sz="3000" dirty="0" smtClean="0"/>
              <a:t> </a:t>
            </a:r>
            <a:r>
              <a:rPr lang="en-US" sz="3000" dirty="0" smtClean="0"/>
              <a:t>How we report WB to others (this second module is a factor in self-awareness of WB too)</a:t>
            </a:r>
            <a:endParaRPr lang="en-US" sz="30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Compton, </a:t>
            </a:r>
            <a:r>
              <a:rPr lang="fr-FR" i="1" smtClean="0">
                <a:solidFill>
                  <a:srgbClr val="7F7F7F"/>
                </a:solidFill>
                <a:ea typeface="Times New Roman" panose="02020603050405020304" pitchFamily="18" charset="0"/>
              </a:rPr>
              <a:t>Positive Psychology, 3e</a:t>
            </a:r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. © SAGE Publications, 2020.</a:t>
            </a:r>
            <a:endParaRPr lang="fr-F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609600"/>
            <a:ext cx="8686800" cy="1319971"/>
          </a:xfrm>
        </p:spPr>
        <p:txBody>
          <a:bodyPr>
            <a:normAutofit/>
          </a:bodyPr>
          <a:lstStyle/>
          <a:p>
            <a:pPr hangingPunct="0"/>
            <a:r>
              <a:rPr lang="en-US" sz="3400" dirty="0"/>
              <a:t>Theories </a:t>
            </a:r>
            <a:r>
              <a:rPr lang="en-US" sz="3400" dirty="0" smtClean="0"/>
              <a:t>That Integrate </a:t>
            </a:r>
            <a:r>
              <a:rPr lang="en-US" sz="3400" dirty="0"/>
              <a:t>Multiple Perspectives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57251" y="1676400"/>
            <a:ext cx="7404653" cy="4419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 err="1"/>
              <a:t>Dov</a:t>
            </a:r>
            <a:r>
              <a:rPr lang="en-US" sz="3200" dirty="0"/>
              <a:t> </a:t>
            </a:r>
            <a:r>
              <a:rPr lang="en-US" sz="3200" dirty="0" err="1"/>
              <a:t>Shmotkin</a:t>
            </a:r>
            <a:r>
              <a:rPr lang="en-US" sz="3200" dirty="0"/>
              <a:t> and </a:t>
            </a:r>
            <a:r>
              <a:rPr lang="en-US" sz="3200" dirty="0" smtClean="0"/>
              <a:t>Well-Being Modules</a:t>
            </a:r>
          </a:p>
          <a:p>
            <a:r>
              <a:rPr lang="en-US" sz="3000" dirty="0" smtClean="0"/>
              <a:t>Subjective </a:t>
            </a:r>
            <a:r>
              <a:rPr lang="en-US" sz="3000" dirty="0"/>
              <a:t>well-being is built from various </a:t>
            </a:r>
            <a:r>
              <a:rPr lang="en-US" sz="3000" dirty="0" smtClean="0"/>
              <a:t>modules</a:t>
            </a:r>
          </a:p>
          <a:p>
            <a:pPr lvl="1">
              <a:buFont typeface="Arial" panose="020B0604020202020204" pitchFamily="34" charset="0"/>
              <a:buChar char="─"/>
            </a:pPr>
            <a:r>
              <a:rPr lang="en-US" sz="3000" dirty="0" smtClean="0"/>
              <a:t>Relationships </a:t>
            </a:r>
            <a:r>
              <a:rPr lang="en-US" sz="3000" dirty="0"/>
              <a:t>among evaluative dimensions of </a:t>
            </a:r>
            <a:r>
              <a:rPr lang="en-US" sz="3000" dirty="0" smtClean="0"/>
              <a:t>well-being</a:t>
            </a:r>
          </a:p>
          <a:p>
            <a:pPr lvl="2">
              <a:buFont typeface="Arial" panose="020B0604020202020204" pitchFamily="34" charset="0"/>
              <a:buChar char="─"/>
            </a:pPr>
            <a:r>
              <a:rPr lang="en-US" sz="2800" dirty="0" smtClean="0"/>
              <a:t>Positive-negative emotions</a:t>
            </a:r>
          </a:p>
          <a:p>
            <a:pPr lvl="2">
              <a:buFont typeface="Arial" panose="020B0604020202020204" pitchFamily="34" charset="0"/>
              <a:buChar char="─"/>
            </a:pPr>
            <a:r>
              <a:rPr lang="en-US" sz="2800" dirty="0" smtClean="0"/>
              <a:t>Life satisfaction-affect balance</a:t>
            </a:r>
          </a:p>
          <a:p>
            <a:pPr lvl="2">
              <a:buFont typeface="Arial" panose="020B0604020202020204" pitchFamily="34" charset="0"/>
              <a:buChar char="─"/>
            </a:pPr>
            <a:r>
              <a:rPr lang="en-US" sz="2800" dirty="0" smtClean="0"/>
              <a:t>Dispositional optimism</a:t>
            </a:r>
          </a:p>
          <a:p>
            <a:pPr lvl="2">
              <a:buFont typeface="Arial" panose="020B0604020202020204" pitchFamily="34" charset="0"/>
              <a:buChar char="─"/>
            </a:pPr>
            <a:r>
              <a:rPr lang="en-US" sz="2800" dirty="0" smtClean="0"/>
              <a:t>How we define our place on these dimensions and combine them creates our definitions of happiness and WB</a:t>
            </a:r>
            <a:endParaRPr lang="en-US" sz="2800" dirty="0" smtClean="0"/>
          </a:p>
          <a:p>
            <a:pPr lvl="1">
              <a:buFont typeface="Arial" panose="020B0604020202020204" pitchFamily="34" charset="0"/>
              <a:buChar char="─"/>
            </a:pPr>
            <a:r>
              <a:rPr lang="en-US" sz="3000" dirty="0" smtClean="0"/>
              <a:t>Narrative </a:t>
            </a:r>
            <a:r>
              <a:rPr lang="en-US" sz="3000" dirty="0" smtClean="0"/>
              <a:t>well-being</a:t>
            </a:r>
            <a:r>
              <a:rPr lang="en-US" sz="3000" dirty="0"/>
              <a:t>	</a:t>
            </a:r>
            <a:endParaRPr lang="en-US" sz="3000" dirty="0" smtClean="0"/>
          </a:p>
          <a:p>
            <a:pPr lvl="2">
              <a:buFont typeface="Arial" panose="020B0604020202020204" pitchFamily="34" charset="0"/>
              <a:buChar char="─"/>
            </a:pPr>
            <a:r>
              <a:rPr lang="en-US" sz="2800" dirty="0" smtClean="0"/>
              <a:t>Stories we tell about our own lives</a:t>
            </a:r>
            <a:endParaRPr lang="en-US" sz="28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Compton, </a:t>
            </a:r>
            <a:r>
              <a:rPr lang="fr-FR" i="1" smtClean="0">
                <a:solidFill>
                  <a:srgbClr val="7F7F7F"/>
                </a:solidFill>
                <a:ea typeface="Times New Roman" panose="02020603050405020304" pitchFamily="18" charset="0"/>
              </a:rPr>
              <a:t>Positive Psychology, 3e</a:t>
            </a:r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. © SAGE Publications, 2020.</a:t>
            </a:r>
            <a:endParaRPr lang="fr-F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2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New Research Methods</a:t>
            </a:r>
            <a:endParaRPr lang="en-IN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WB needs to be studied with multiple measurement instruments and newer research strategies that better represent the complexity of human behavior</a:t>
            </a:r>
          </a:p>
          <a:p>
            <a:r>
              <a:rPr lang="en-US" sz="2800" dirty="0" smtClean="0"/>
              <a:t>SUMM</a:t>
            </a:r>
          </a:p>
          <a:p>
            <a:pPr lvl="1"/>
            <a:r>
              <a:rPr lang="en-US" sz="2600" dirty="0" smtClean="0"/>
              <a:t>Scientific understanding through multiple methodologies</a:t>
            </a:r>
          </a:p>
          <a:p>
            <a:r>
              <a:rPr lang="en-US" sz="2800" dirty="0" smtClean="0"/>
              <a:t>Action research</a:t>
            </a:r>
          </a:p>
          <a:p>
            <a:pPr lvl="1"/>
            <a:r>
              <a:rPr lang="en-US" sz="2800" dirty="0"/>
              <a:t>I</a:t>
            </a:r>
            <a:r>
              <a:rPr lang="en-US" sz="2800" dirty="0" smtClean="0"/>
              <a:t>nvolves </a:t>
            </a:r>
            <a:r>
              <a:rPr lang="en-US" sz="2800" dirty="0"/>
              <a:t>participation of both researchers and participants in collaborative problem-solving, often involving multiple </a:t>
            </a:r>
            <a:r>
              <a:rPr lang="en-US" sz="2800" dirty="0" smtClean="0"/>
              <a:t>interventions</a:t>
            </a:r>
            <a:endParaRPr lang="en-US" sz="26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Compton, </a:t>
            </a:r>
            <a:r>
              <a:rPr lang="fr-FR" i="1" smtClean="0">
                <a:solidFill>
                  <a:srgbClr val="7F7F7F"/>
                </a:solidFill>
                <a:ea typeface="Times New Roman" panose="02020603050405020304" pitchFamily="18" charset="0"/>
              </a:rPr>
              <a:t>Positive Psychology, 3e</a:t>
            </a:r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. © SAGE Publications, 2020.</a:t>
            </a:r>
            <a:endParaRPr lang="fr-F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67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New Research Methods</a:t>
            </a:r>
            <a:endParaRPr lang="en-IN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5770" y="1676400"/>
            <a:ext cx="8229600" cy="42227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Qualitative Research</a:t>
            </a:r>
            <a:endParaRPr lang="en-US" sz="3000" dirty="0" smtClean="0"/>
          </a:p>
          <a:p>
            <a:r>
              <a:rPr lang="en-US" sz="3000" dirty="0" smtClean="0"/>
              <a:t>Use of unstructured </a:t>
            </a:r>
            <a:r>
              <a:rPr lang="en-US" sz="3000" dirty="0"/>
              <a:t>or semi-structured techniques to gather </a:t>
            </a:r>
            <a:r>
              <a:rPr lang="en-US" sz="3000" dirty="0" smtClean="0"/>
              <a:t>data</a:t>
            </a:r>
          </a:p>
          <a:p>
            <a:pPr lvl="1"/>
            <a:r>
              <a:rPr lang="en-US" sz="2800" dirty="0" smtClean="0"/>
              <a:t>Interviews, focus groups, case studies, participant observation</a:t>
            </a:r>
          </a:p>
          <a:p>
            <a:pPr lvl="1"/>
            <a:r>
              <a:rPr lang="en-US" sz="2800" dirty="0" smtClean="0"/>
              <a:t>Book notes example of meditation research where researcher engages in meditation and then self-reflects</a:t>
            </a:r>
          </a:p>
          <a:p>
            <a:pPr lvl="2"/>
            <a:r>
              <a:rPr lang="en-US" sz="2600" dirty="0" smtClean="0"/>
              <a:t>Sounds much like introspection in early 1900s that was heavily criticized because no empirical way to see what was in the mind (and this led to rise of behaviorism)</a:t>
            </a:r>
            <a:endParaRPr lang="en-US" sz="2600" dirty="0" smtClean="0"/>
          </a:p>
          <a:p>
            <a:endParaRPr lang="en-IN" sz="3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Compton, </a:t>
            </a:r>
            <a:r>
              <a:rPr lang="fr-FR" i="1" smtClean="0">
                <a:solidFill>
                  <a:srgbClr val="7F7F7F"/>
                </a:solidFill>
                <a:ea typeface="Times New Roman" panose="02020603050405020304" pitchFamily="18" charset="0"/>
              </a:rPr>
              <a:t>Positive Psychology, 3e</a:t>
            </a:r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. © SAGE Publications, 2020.</a:t>
            </a:r>
            <a:endParaRPr lang="fr-F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8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New Research Methods</a:t>
            </a:r>
            <a:endParaRPr lang="en-IN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2227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Qualitative Research</a:t>
            </a:r>
            <a:endParaRPr lang="en-US" sz="3000" dirty="0" smtClean="0"/>
          </a:p>
          <a:p>
            <a:r>
              <a:rPr lang="en-US" sz="3000" dirty="0" smtClean="0"/>
              <a:t>Examining </a:t>
            </a:r>
            <a:r>
              <a:rPr lang="en-US" sz="3000" dirty="0"/>
              <a:t>the impact of historical time </a:t>
            </a:r>
            <a:r>
              <a:rPr lang="en-US" sz="3000" dirty="0" smtClean="0"/>
              <a:t>period and sociocultural </a:t>
            </a:r>
            <a:r>
              <a:rPr lang="en-US" sz="3000" dirty="0"/>
              <a:t>contexts </a:t>
            </a:r>
            <a:endParaRPr lang="en-US" sz="3000" dirty="0" smtClean="0"/>
          </a:p>
          <a:p>
            <a:pPr lvl="1"/>
            <a:r>
              <a:rPr lang="en-US" sz="2800" dirty="0" smtClean="0"/>
              <a:t>Constructivist methods: e.g., how people interpret their world when seeking WB</a:t>
            </a:r>
            <a:endParaRPr lang="en-US" sz="2800" dirty="0" smtClean="0"/>
          </a:p>
          <a:p>
            <a:r>
              <a:rPr lang="en-US" sz="3000" dirty="0" smtClean="0"/>
              <a:t>Useful in </a:t>
            </a:r>
            <a:r>
              <a:rPr lang="en-US" sz="3000" dirty="0"/>
              <a:t>developing </a:t>
            </a:r>
            <a:r>
              <a:rPr lang="en-US" sz="3000" dirty="0" smtClean="0"/>
              <a:t>conceptions </a:t>
            </a:r>
            <a:r>
              <a:rPr lang="en-US" sz="3000" dirty="0"/>
              <a:t>of healthy individual and group functioning</a:t>
            </a:r>
            <a:endParaRPr lang="en-US" sz="3000" dirty="0" smtClean="0"/>
          </a:p>
          <a:p>
            <a:r>
              <a:rPr lang="en-US" sz="3000" dirty="0" smtClean="0"/>
              <a:t>Ideal </a:t>
            </a:r>
            <a:r>
              <a:rPr lang="en-US" sz="3000" dirty="0"/>
              <a:t>for exploring under-researched areas </a:t>
            </a:r>
            <a:endParaRPr lang="en-US" sz="3000" dirty="0" smtClean="0"/>
          </a:p>
          <a:p>
            <a:endParaRPr lang="en-IN" sz="3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Compton, </a:t>
            </a:r>
            <a:r>
              <a:rPr lang="fr-FR" i="1" smtClean="0">
                <a:solidFill>
                  <a:srgbClr val="7F7F7F"/>
                </a:solidFill>
                <a:ea typeface="Times New Roman" panose="02020603050405020304" pitchFamily="18" charset="0"/>
              </a:rPr>
              <a:t>Positive Psychology, 3e</a:t>
            </a:r>
            <a:r>
              <a:rPr lang="fr-FR" smtClean="0">
                <a:solidFill>
                  <a:srgbClr val="7F7F7F"/>
                </a:solidFill>
                <a:ea typeface="Times New Roman" panose="02020603050405020304" pitchFamily="18" charset="0"/>
              </a:rPr>
              <a:t>. © SAGE Publications, 2020.</a:t>
            </a:r>
            <a:endParaRPr lang="fr-F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8300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2565</TotalTime>
  <Words>1648</Words>
  <Application>Microsoft Office PowerPoint</Application>
  <PresentationFormat>On-screen Show (4:3)</PresentationFormat>
  <Paragraphs>183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Corbel</vt:lpstr>
      <vt:lpstr>Times New Roman</vt:lpstr>
      <vt:lpstr>Basis</vt:lpstr>
      <vt:lpstr>PowerPoint Presentation</vt:lpstr>
      <vt:lpstr>How Do We Recognize a Life Well-Lived?</vt:lpstr>
      <vt:lpstr>How Do We Recognize a Life Well-Lived?</vt:lpstr>
      <vt:lpstr>Theories That Integrate Multiple Perspectives </vt:lpstr>
      <vt:lpstr>Theories That Integrate Multiple Perspectives </vt:lpstr>
      <vt:lpstr>Theories That Integrate Multiple Perspectives </vt:lpstr>
      <vt:lpstr>New Research Methods</vt:lpstr>
      <vt:lpstr>New Research Methods</vt:lpstr>
      <vt:lpstr>New Research Methods</vt:lpstr>
      <vt:lpstr>New Research Methods</vt:lpstr>
      <vt:lpstr>New Research Methods</vt:lpstr>
      <vt:lpstr>New Research Methods</vt:lpstr>
      <vt:lpstr>New Research Methods</vt:lpstr>
      <vt:lpstr>New Research Methods</vt:lpstr>
      <vt:lpstr>Integrate Positive Psychology With Psychology</vt:lpstr>
      <vt:lpstr>The Question of Values </vt:lpstr>
      <vt:lpstr>From Compton’s grandmother’s bedside table…throughout the coming year, may you have: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Ancheta, Katie</dc:creator>
  <cp:lastModifiedBy>Traver, Holly</cp:lastModifiedBy>
  <cp:revision>268</cp:revision>
  <dcterms:created xsi:type="dcterms:W3CDTF">2006-08-16T00:00:00Z</dcterms:created>
  <dcterms:modified xsi:type="dcterms:W3CDTF">2020-04-18T19:33:45Z</dcterms:modified>
</cp:coreProperties>
</file>