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8"/>
  </p:handoutMasterIdLst>
  <p:sldIdLst>
    <p:sldId id="256" r:id="rId2"/>
    <p:sldId id="284" r:id="rId3"/>
    <p:sldId id="258" r:id="rId4"/>
    <p:sldId id="267" r:id="rId5"/>
    <p:sldId id="268" r:id="rId6"/>
    <p:sldId id="269" r:id="rId7"/>
    <p:sldId id="259" r:id="rId8"/>
    <p:sldId id="260" r:id="rId9"/>
    <p:sldId id="283" r:id="rId10"/>
    <p:sldId id="261" r:id="rId11"/>
    <p:sldId id="280" r:id="rId12"/>
    <p:sldId id="263" r:id="rId13"/>
    <p:sldId id="264" r:id="rId14"/>
    <p:sldId id="265" r:id="rId15"/>
    <p:sldId id="270" r:id="rId16"/>
    <p:sldId id="271" r:id="rId17"/>
    <p:sldId id="272" r:id="rId18"/>
    <p:sldId id="273" r:id="rId19"/>
    <p:sldId id="262" r:id="rId20"/>
    <p:sldId id="274" r:id="rId21"/>
    <p:sldId id="282" r:id="rId22"/>
    <p:sldId id="285" r:id="rId23"/>
    <p:sldId id="275" r:id="rId24"/>
    <p:sldId id="279" r:id="rId25"/>
    <p:sldId id="277" r:id="rId26"/>
    <p:sldId id="278" r:id="rId27"/>
  </p:sldIdLst>
  <p:sldSz cx="12192000" cy="6858000"/>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5138"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27475" y="0"/>
            <a:ext cx="3005138" cy="461963"/>
          </a:xfrm>
          <a:prstGeom prst="rect">
            <a:avLst/>
          </a:prstGeom>
        </p:spPr>
        <p:txBody>
          <a:bodyPr vert="horz" lIns="91440" tIns="45720" rIns="91440" bIns="45720" rtlCol="0"/>
          <a:lstStyle>
            <a:lvl1pPr algn="r">
              <a:defRPr sz="1200"/>
            </a:lvl1pPr>
          </a:lstStyle>
          <a:p>
            <a:fld id="{AF497DB6-E176-4AA0-923B-8315494859AA}" type="datetimeFigureOut">
              <a:rPr lang="en-US" smtClean="0"/>
              <a:t>5/30/2020</a:t>
            </a:fld>
            <a:endParaRPr lang="en-US"/>
          </a:p>
        </p:txBody>
      </p:sp>
      <p:sp>
        <p:nvSpPr>
          <p:cNvPr id="4" name="Footer Placeholder 3"/>
          <p:cNvSpPr>
            <a:spLocks noGrp="1"/>
          </p:cNvSpPr>
          <p:nvPr>
            <p:ph type="ftr" sz="quarter" idx="2"/>
          </p:nvPr>
        </p:nvSpPr>
        <p:spPr>
          <a:xfrm>
            <a:off x="0" y="8758238"/>
            <a:ext cx="3005138" cy="4619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27475" y="8758238"/>
            <a:ext cx="3005138" cy="461962"/>
          </a:xfrm>
          <a:prstGeom prst="rect">
            <a:avLst/>
          </a:prstGeom>
        </p:spPr>
        <p:txBody>
          <a:bodyPr vert="horz" lIns="91440" tIns="45720" rIns="91440" bIns="45720" rtlCol="0" anchor="b"/>
          <a:lstStyle>
            <a:lvl1pPr algn="r">
              <a:defRPr sz="1200"/>
            </a:lvl1pPr>
          </a:lstStyle>
          <a:p>
            <a:fld id="{207D7A9C-D147-487F-972F-D7C97B5D18A9}" type="slidenum">
              <a:rPr lang="en-US" smtClean="0"/>
              <a:t>‹#›</a:t>
            </a:fld>
            <a:endParaRPr lang="en-US"/>
          </a:p>
        </p:txBody>
      </p:sp>
    </p:spTree>
    <p:extLst>
      <p:ext uri="{BB962C8B-B14F-4D97-AF65-F5344CB8AC3E}">
        <p14:creationId xmlns:p14="http://schemas.microsoft.com/office/powerpoint/2010/main" val="261474159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9F1A86E-5B35-4B44-B13E-ACD2515FE13A}" type="datetimeFigureOut">
              <a:rPr lang="en-US" smtClean="0"/>
              <a:t>5/30/2020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AA9DCAE-2F88-4725-98A5-6D2E260D3C19}" type="slidenum">
              <a:rPr lang="en-US" smtClean="0"/>
              <a:t>‹#›</a:t>
            </a:fld>
            <a:endParaRPr lang="en-US"/>
          </a:p>
        </p:txBody>
      </p:sp>
    </p:spTree>
    <p:extLst>
      <p:ext uri="{BB962C8B-B14F-4D97-AF65-F5344CB8AC3E}">
        <p14:creationId xmlns:p14="http://schemas.microsoft.com/office/powerpoint/2010/main" val="3993778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F1A86E-5B35-4B44-B13E-ACD2515FE13A}"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A9DCAE-2F88-4725-98A5-6D2E260D3C19}" type="slidenum">
              <a:rPr lang="en-US" smtClean="0"/>
              <a:t>‹#›</a:t>
            </a:fld>
            <a:endParaRPr lang="en-US"/>
          </a:p>
        </p:txBody>
      </p:sp>
    </p:spTree>
    <p:extLst>
      <p:ext uri="{BB962C8B-B14F-4D97-AF65-F5344CB8AC3E}">
        <p14:creationId xmlns:p14="http://schemas.microsoft.com/office/powerpoint/2010/main" val="67649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F1A86E-5B35-4B44-B13E-ACD2515FE13A}"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9DCAE-2F88-4725-98A5-6D2E260D3C19}" type="slidenum">
              <a:rPr lang="en-US" smtClean="0"/>
              <a:t>‹#›</a:t>
            </a:fld>
            <a:endParaRPr lang="en-US"/>
          </a:p>
        </p:txBody>
      </p:sp>
    </p:spTree>
    <p:extLst>
      <p:ext uri="{BB962C8B-B14F-4D97-AF65-F5344CB8AC3E}">
        <p14:creationId xmlns:p14="http://schemas.microsoft.com/office/powerpoint/2010/main" val="3240917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F1A86E-5B35-4B44-B13E-ACD2515FE13A}"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9DCAE-2F88-4725-98A5-6D2E260D3C19}" type="slidenum">
              <a:rPr lang="en-US" smtClean="0"/>
              <a:t>‹#›</a:t>
            </a:fld>
            <a:endParaRPr lang="en-US"/>
          </a:p>
        </p:txBody>
      </p:sp>
    </p:spTree>
    <p:extLst>
      <p:ext uri="{BB962C8B-B14F-4D97-AF65-F5344CB8AC3E}">
        <p14:creationId xmlns:p14="http://schemas.microsoft.com/office/powerpoint/2010/main" val="1214312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F1A86E-5B35-4B44-B13E-ACD2515FE13A}"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9DCAE-2F88-4725-98A5-6D2E260D3C19}" type="slidenum">
              <a:rPr lang="en-US" smtClean="0"/>
              <a:t>‹#›</a:t>
            </a:fld>
            <a:endParaRPr lang="en-US"/>
          </a:p>
        </p:txBody>
      </p:sp>
    </p:spTree>
    <p:extLst>
      <p:ext uri="{BB962C8B-B14F-4D97-AF65-F5344CB8AC3E}">
        <p14:creationId xmlns:p14="http://schemas.microsoft.com/office/powerpoint/2010/main" val="812791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F1A86E-5B35-4B44-B13E-ACD2515FE13A}"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9DCAE-2F88-4725-98A5-6D2E260D3C19}" type="slidenum">
              <a:rPr lang="en-US" smtClean="0"/>
              <a:t>‹#›</a:t>
            </a:fld>
            <a:endParaRPr lang="en-US"/>
          </a:p>
        </p:txBody>
      </p:sp>
    </p:spTree>
    <p:extLst>
      <p:ext uri="{BB962C8B-B14F-4D97-AF65-F5344CB8AC3E}">
        <p14:creationId xmlns:p14="http://schemas.microsoft.com/office/powerpoint/2010/main" val="2945010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F1A86E-5B35-4B44-B13E-ACD2515FE13A}"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9DCAE-2F88-4725-98A5-6D2E260D3C19}" type="slidenum">
              <a:rPr lang="en-US" smtClean="0"/>
              <a:t>‹#›</a:t>
            </a:fld>
            <a:endParaRPr lang="en-US"/>
          </a:p>
        </p:txBody>
      </p:sp>
    </p:spTree>
    <p:extLst>
      <p:ext uri="{BB962C8B-B14F-4D97-AF65-F5344CB8AC3E}">
        <p14:creationId xmlns:p14="http://schemas.microsoft.com/office/powerpoint/2010/main" val="2426881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F1A86E-5B35-4B44-B13E-ACD2515FE13A}"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9DCAE-2F88-4725-98A5-6D2E260D3C19}" type="slidenum">
              <a:rPr lang="en-US" smtClean="0"/>
              <a:t>‹#›</a:t>
            </a:fld>
            <a:endParaRPr lang="en-US"/>
          </a:p>
        </p:txBody>
      </p:sp>
    </p:spTree>
    <p:extLst>
      <p:ext uri="{BB962C8B-B14F-4D97-AF65-F5344CB8AC3E}">
        <p14:creationId xmlns:p14="http://schemas.microsoft.com/office/powerpoint/2010/main" val="1357910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F1A86E-5B35-4B44-B13E-ACD2515FE13A}"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9DCAE-2F88-4725-98A5-6D2E260D3C19}" type="slidenum">
              <a:rPr lang="en-US" smtClean="0"/>
              <a:t>‹#›</a:t>
            </a:fld>
            <a:endParaRPr lang="en-US"/>
          </a:p>
        </p:txBody>
      </p:sp>
    </p:spTree>
    <p:extLst>
      <p:ext uri="{BB962C8B-B14F-4D97-AF65-F5344CB8AC3E}">
        <p14:creationId xmlns:p14="http://schemas.microsoft.com/office/powerpoint/2010/main" val="3787611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F1A86E-5B35-4B44-B13E-ACD2515FE13A}"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AA9DCAE-2F88-4725-98A5-6D2E260D3C19}" type="slidenum">
              <a:rPr lang="en-US" smtClean="0"/>
              <a:t>‹#›</a:t>
            </a:fld>
            <a:endParaRPr lang="en-US"/>
          </a:p>
        </p:txBody>
      </p:sp>
    </p:spTree>
    <p:extLst>
      <p:ext uri="{BB962C8B-B14F-4D97-AF65-F5344CB8AC3E}">
        <p14:creationId xmlns:p14="http://schemas.microsoft.com/office/powerpoint/2010/main" val="4092823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F1A86E-5B35-4B44-B13E-ACD2515FE13A}"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9DCAE-2F88-4725-98A5-6D2E260D3C19}" type="slidenum">
              <a:rPr lang="en-US" smtClean="0"/>
              <a:t>‹#›</a:t>
            </a:fld>
            <a:endParaRPr lang="en-US"/>
          </a:p>
        </p:txBody>
      </p:sp>
    </p:spTree>
    <p:extLst>
      <p:ext uri="{BB962C8B-B14F-4D97-AF65-F5344CB8AC3E}">
        <p14:creationId xmlns:p14="http://schemas.microsoft.com/office/powerpoint/2010/main" val="2602021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9F1A86E-5B35-4B44-B13E-ACD2515FE13A}"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A9DCAE-2F88-4725-98A5-6D2E260D3C19}" type="slidenum">
              <a:rPr lang="en-US" smtClean="0"/>
              <a:t>‹#›</a:t>
            </a:fld>
            <a:endParaRPr lang="en-US"/>
          </a:p>
        </p:txBody>
      </p:sp>
    </p:spTree>
    <p:extLst>
      <p:ext uri="{BB962C8B-B14F-4D97-AF65-F5344CB8AC3E}">
        <p14:creationId xmlns:p14="http://schemas.microsoft.com/office/powerpoint/2010/main" val="5801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F1A86E-5B35-4B44-B13E-ACD2515FE13A}" type="datetimeFigureOut">
              <a:rPr lang="en-US" smtClean="0"/>
              <a:t>5/30/2020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A9DCAE-2F88-4725-98A5-6D2E260D3C19}" type="slidenum">
              <a:rPr lang="en-US" smtClean="0"/>
              <a:t>‹#›</a:t>
            </a:fld>
            <a:endParaRPr lang="en-US"/>
          </a:p>
        </p:txBody>
      </p:sp>
    </p:spTree>
    <p:extLst>
      <p:ext uri="{BB962C8B-B14F-4D97-AF65-F5344CB8AC3E}">
        <p14:creationId xmlns:p14="http://schemas.microsoft.com/office/powerpoint/2010/main" val="2781801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9F1A86E-5B35-4B44-B13E-ACD2515FE13A}" type="datetimeFigureOut">
              <a:rPr lang="en-US" smtClean="0"/>
              <a:t>5/30/2020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A9DCAE-2F88-4725-98A5-6D2E260D3C19}" type="slidenum">
              <a:rPr lang="en-US" smtClean="0"/>
              <a:t>‹#›</a:t>
            </a:fld>
            <a:endParaRPr lang="en-US"/>
          </a:p>
        </p:txBody>
      </p:sp>
    </p:spTree>
    <p:extLst>
      <p:ext uri="{BB962C8B-B14F-4D97-AF65-F5344CB8AC3E}">
        <p14:creationId xmlns:p14="http://schemas.microsoft.com/office/powerpoint/2010/main" val="1756565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F1A86E-5B35-4B44-B13E-ACD2515FE13A}" type="datetimeFigureOut">
              <a:rPr lang="en-US" smtClean="0"/>
              <a:t>5/30/2020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A9DCAE-2F88-4725-98A5-6D2E260D3C19}" type="slidenum">
              <a:rPr lang="en-US" smtClean="0"/>
              <a:t>‹#›</a:t>
            </a:fld>
            <a:endParaRPr lang="en-US"/>
          </a:p>
        </p:txBody>
      </p:sp>
    </p:spTree>
    <p:extLst>
      <p:ext uri="{BB962C8B-B14F-4D97-AF65-F5344CB8AC3E}">
        <p14:creationId xmlns:p14="http://schemas.microsoft.com/office/powerpoint/2010/main" val="663557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F1A86E-5B35-4B44-B13E-ACD2515FE13A}"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A9DCAE-2F88-4725-98A5-6D2E260D3C19}" type="slidenum">
              <a:rPr lang="en-US" smtClean="0"/>
              <a:t>‹#›</a:t>
            </a:fld>
            <a:endParaRPr lang="en-US"/>
          </a:p>
        </p:txBody>
      </p:sp>
    </p:spTree>
    <p:extLst>
      <p:ext uri="{BB962C8B-B14F-4D97-AF65-F5344CB8AC3E}">
        <p14:creationId xmlns:p14="http://schemas.microsoft.com/office/powerpoint/2010/main" val="2942289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F1A86E-5B35-4B44-B13E-ACD2515FE13A}"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A9DCAE-2F88-4725-98A5-6D2E260D3C19}" type="slidenum">
              <a:rPr lang="en-US" smtClean="0"/>
              <a:t>‹#›</a:t>
            </a:fld>
            <a:endParaRPr lang="en-US"/>
          </a:p>
        </p:txBody>
      </p:sp>
    </p:spTree>
    <p:extLst>
      <p:ext uri="{BB962C8B-B14F-4D97-AF65-F5344CB8AC3E}">
        <p14:creationId xmlns:p14="http://schemas.microsoft.com/office/powerpoint/2010/main" val="1375689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9F1A86E-5B35-4B44-B13E-ACD2515FE13A}" type="datetimeFigureOut">
              <a:rPr lang="en-US" smtClean="0"/>
              <a:t>5/30/2020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A9DCAE-2F88-4725-98A5-6D2E260D3C19}" type="slidenum">
              <a:rPr lang="en-US" smtClean="0"/>
              <a:t>‹#›</a:t>
            </a:fld>
            <a:endParaRPr lang="en-US"/>
          </a:p>
        </p:txBody>
      </p:sp>
    </p:spTree>
    <p:extLst>
      <p:ext uri="{BB962C8B-B14F-4D97-AF65-F5344CB8AC3E}">
        <p14:creationId xmlns:p14="http://schemas.microsoft.com/office/powerpoint/2010/main" val="33841130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time_continue=118&amp;v=gXDMoiEkyuQ" TargetMode="External"/><Relationship Id="rId2" Type="http://schemas.openxmlformats.org/officeDocument/2006/relationships/slideLayout" Target="../slideLayouts/slideLayout2.xml"/><Relationship Id="rId1" Type="http://schemas.openxmlformats.org/officeDocument/2006/relationships/video" Target="https://www.youtube.com/embed/gXDMoiEkyuQ" TargetMode="Externa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2.xml"/><Relationship Id="rId1" Type="http://schemas.openxmlformats.org/officeDocument/2006/relationships/video" Target="https://www.youtube.com/embed/UtBsl3j0YRQ" TargetMode="External"/><Relationship Id="rId4" Type="http://schemas.openxmlformats.org/officeDocument/2006/relationships/image" Target="../media/image17.jpeg"/></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2.xml"/><Relationship Id="rId1" Type="http://schemas.openxmlformats.org/officeDocument/2006/relationships/video" Target="https://www.youtube.com/embed/WPPPFqsECz0" TargetMode="Externa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www.goodreads.com/author/show/838305.Mother_Teres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ideo" Target="https://www.youtube.com/embed/Z9q3e5wIrD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Gratitude</a:t>
            </a:r>
            <a:endParaRPr lang="en-US" dirty="0"/>
          </a:p>
        </p:txBody>
      </p:sp>
      <p:sp>
        <p:nvSpPr>
          <p:cNvPr id="3" name="Subtitle 2"/>
          <p:cNvSpPr>
            <a:spLocks noGrp="1"/>
          </p:cNvSpPr>
          <p:nvPr>
            <p:ph type="subTitle" idx="1"/>
          </p:nvPr>
        </p:nvSpPr>
        <p:spPr/>
        <p:txBody>
          <a:bodyPr/>
          <a:lstStyle/>
          <a:p>
            <a:r>
              <a:rPr lang="en-US" dirty="0" smtClean="0"/>
              <a:t>Holly A. Traver, PhD</a:t>
            </a:r>
          </a:p>
          <a:p>
            <a:r>
              <a:rPr lang="en-US" dirty="0" smtClean="0"/>
              <a:t>Dept. of Cognitive Science</a:t>
            </a:r>
            <a:endParaRPr lang="en-US" dirty="0"/>
          </a:p>
        </p:txBody>
      </p:sp>
    </p:spTree>
    <p:extLst>
      <p:ext uri="{BB962C8B-B14F-4D97-AF65-F5344CB8AC3E}">
        <p14:creationId xmlns:p14="http://schemas.microsoft.com/office/powerpoint/2010/main" val="2112303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Gratitude?</a:t>
            </a:r>
            <a:endParaRPr lang="en-US" dirty="0"/>
          </a:p>
        </p:txBody>
      </p:sp>
      <p:sp>
        <p:nvSpPr>
          <p:cNvPr id="3" name="Content Placeholder 2"/>
          <p:cNvSpPr>
            <a:spLocks noGrp="1"/>
          </p:cNvSpPr>
          <p:nvPr>
            <p:ph idx="1"/>
          </p:nvPr>
        </p:nvSpPr>
        <p:spPr>
          <a:xfrm>
            <a:off x="1484310" y="1963883"/>
            <a:ext cx="10018713" cy="3827318"/>
          </a:xfrm>
        </p:spPr>
        <p:txBody>
          <a:bodyPr>
            <a:normAutofit/>
          </a:bodyPr>
          <a:lstStyle/>
          <a:p>
            <a:r>
              <a:rPr lang="en-US" dirty="0" smtClean="0"/>
              <a:t>Robert Emmons, leading scientific expert on gratitude</a:t>
            </a:r>
          </a:p>
          <a:p>
            <a:r>
              <a:rPr lang="en-US" dirty="0" smtClean="0"/>
              <a:t>2 Key Components to Gratitude</a:t>
            </a:r>
          </a:p>
          <a:p>
            <a:pPr lvl="1"/>
            <a:r>
              <a:rPr lang="en-US" dirty="0"/>
              <a:t>1. </a:t>
            </a:r>
            <a:r>
              <a:rPr lang="en-US" dirty="0" smtClean="0"/>
              <a:t>It’s </a:t>
            </a:r>
            <a:r>
              <a:rPr lang="en-US" dirty="0"/>
              <a:t>an affirmation of goodness. We affirm that there are good things in the world, gifts and benefits we’ve </a:t>
            </a:r>
            <a:r>
              <a:rPr lang="en-US" dirty="0" smtClean="0"/>
              <a:t>received</a:t>
            </a:r>
          </a:p>
          <a:p>
            <a:pPr lvl="2"/>
            <a:r>
              <a:rPr lang="en-US" dirty="0" smtClean="0"/>
              <a:t>Does not ignore complaints, burdens or hassles</a:t>
            </a:r>
          </a:p>
          <a:p>
            <a:pPr lvl="1"/>
            <a:r>
              <a:rPr lang="en-US" dirty="0" smtClean="0"/>
              <a:t>2. Figuring out where that goodness comes from…outside of ourselves. True gratitude involves a humble dependence on others…we acknowledge that other people (or higher powers) give us many gifs to help us achieve the goodness in our lives</a:t>
            </a:r>
          </a:p>
          <a:p>
            <a:pPr lvl="1"/>
            <a:endParaRPr lang="en-US" dirty="0"/>
          </a:p>
        </p:txBody>
      </p:sp>
      <p:sp>
        <p:nvSpPr>
          <p:cNvPr id="4" name="TextBox 3"/>
          <p:cNvSpPr txBox="1"/>
          <p:nvPr/>
        </p:nvSpPr>
        <p:spPr>
          <a:xfrm>
            <a:off x="5642264" y="5631873"/>
            <a:ext cx="5476009" cy="646331"/>
          </a:xfrm>
          <a:prstGeom prst="rect">
            <a:avLst/>
          </a:prstGeom>
          <a:noFill/>
        </p:spPr>
        <p:txBody>
          <a:bodyPr wrap="square" rtlCol="0">
            <a:spAutoFit/>
          </a:bodyPr>
          <a:lstStyle/>
          <a:p>
            <a:r>
              <a:rPr lang="en-US" dirty="0" smtClean="0"/>
              <a:t>http://greatergood.berkeley.edu/article/item/why_gratitude_is_good</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7914" y="295274"/>
            <a:ext cx="2857500" cy="2533650"/>
          </a:xfrm>
          <a:prstGeom prst="rect">
            <a:avLst/>
          </a:prstGeom>
        </p:spPr>
      </p:pic>
    </p:spTree>
    <p:extLst>
      <p:ext uri="{BB962C8B-B14F-4D97-AF65-F5344CB8AC3E}">
        <p14:creationId xmlns:p14="http://schemas.microsoft.com/office/powerpoint/2010/main" val="20299283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Gratitude | Louie Schwartzberg</a:t>
            </a:r>
            <a:br>
              <a:rPr lang="en-US" b="1" dirty="0"/>
            </a:br>
            <a:endParaRPr lang="en-US" dirty="0"/>
          </a:p>
        </p:txBody>
      </p:sp>
      <p:sp>
        <p:nvSpPr>
          <p:cNvPr id="3" name="Content Placeholder 2"/>
          <p:cNvSpPr>
            <a:spLocks noGrp="1"/>
          </p:cNvSpPr>
          <p:nvPr>
            <p:ph idx="1"/>
          </p:nvPr>
        </p:nvSpPr>
        <p:spPr>
          <a:xfrm>
            <a:off x="1484310" y="2666999"/>
            <a:ext cx="5264833" cy="1208315"/>
          </a:xfrm>
        </p:spPr>
        <p:txBody>
          <a:bodyPr/>
          <a:lstStyle/>
          <a:p>
            <a:r>
              <a:rPr lang="en-US" dirty="0" smtClean="0">
                <a:hlinkClick r:id="rId3"/>
              </a:rPr>
              <a:t>Time Lapse Photography</a:t>
            </a:r>
            <a:r>
              <a:rPr lang="en-US" dirty="0" smtClean="0"/>
              <a:t> </a:t>
            </a:r>
            <a:endParaRPr lang="en-US"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34858" y="3699091"/>
            <a:ext cx="1454059" cy="2769636"/>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49143" y="1727826"/>
            <a:ext cx="3197352" cy="4740901"/>
          </a:xfrm>
          <a:prstGeom prst="rect">
            <a:avLst/>
          </a:prstGeom>
        </p:spPr>
      </p:pic>
      <p:pic>
        <p:nvPicPr>
          <p:cNvPr id="6" name="gXDMoiEkyuQ"/>
          <p:cNvPicPr>
            <a:picLocks noRot="1" noChangeAspect="1"/>
          </p:cNvPicPr>
          <p:nvPr>
            <a:videoFile r:link="rId1"/>
          </p:nvPr>
        </p:nvPicPr>
        <p:blipFill>
          <a:blip r:embed="rId6"/>
          <a:stretch>
            <a:fillRect/>
          </a:stretch>
        </p:blipFill>
        <p:spPr>
          <a:xfrm>
            <a:off x="1484310" y="1640466"/>
            <a:ext cx="3558745" cy="2001794"/>
          </a:xfrm>
          <a:prstGeom prst="rect">
            <a:avLst/>
          </a:prstGeom>
        </p:spPr>
      </p:pic>
    </p:spTree>
    <p:extLst>
      <p:ext uri="{BB962C8B-B14F-4D97-AF65-F5344CB8AC3E}">
        <p14:creationId xmlns:p14="http://schemas.microsoft.com/office/powerpoint/2010/main" val="36692839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94410"/>
            <a:ext cx="10018713" cy="1752599"/>
          </a:xfrm>
        </p:spPr>
        <p:txBody>
          <a:bodyPr/>
          <a:lstStyle/>
          <a:p>
            <a:r>
              <a:rPr lang="en-US" dirty="0" smtClean="0"/>
              <a:t>Physical Benefits of Gratitude</a:t>
            </a:r>
            <a:endParaRPr lang="en-US" dirty="0"/>
          </a:p>
        </p:txBody>
      </p:sp>
      <p:sp>
        <p:nvSpPr>
          <p:cNvPr id="3" name="Content Placeholder 2"/>
          <p:cNvSpPr>
            <a:spLocks noGrp="1"/>
          </p:cNvSpPr>
          <p:nvPr>
            <p:ph idx="1"/>
          </p:nvPr>
        </p:nvSpPr>
        <p:spPr>
          <a:xfrm>
            <a:off x="1484310" y="2192483"/>
            <a:ext cx="10018713" cy="3598718"/>
          </a:xfrm>
        </p:spPr>
        <p:txBody>
          <a:bodyPr/>
          <a:lstStyle/>
          <a:p>
            <a:r>
              <a:rPr lang="en-US" dirty="0"/>
              <a:t>Stronger immune </a:t>
            </a:r>
            <a:r>
              <a:rPr lang="en-US" dirty="0" smtClean="0"/>
              <a:t>systems</a:t>
            </a:r>
          </a:p>
          <a:p>
            <a:r>
              <a:rPr lang="en-US" dirty="0" smtClean="0"/>
              <a:t>Less </a:t>
            </a:r>
            <a:r>
              <a:rPr lang="en-US" dirty="0"/>
              <a:t>bothered by aches and </a:t>
            </a:r>
            <a:r>
              <a:rPr lang="en-US" dirty="0" smtClean="0"/>
              <a:t>pains</a:t>
            </a:r>
          </a:p>
          <a:p>
            <a:r>
              <a:rPr lang="en-US" dirty="0" smtClean="0"/>
              <a:t>Lower </a:t>
            </a:r>
            <a:r>
              <a:rPr lang="en-US" dirty="0"/>
              <a:t>blood </a:t>
            </a:r>
            <a:r>
              <a:rPr lang="en-US" dirty="0" smtClean="0"/>
              <a:t>pressure</a:t>
            </a:r>
          </a:p>
          <a:p>
            <a:r>
              <a:rPr lang="en-US" dirty="0" smtClean="0"/>
              <a:t>Exercise </a:t>
            </a:r>
            <a:r>
              <a:rPr lang="en-US" dirty="0"/>
              <a:t>more and take better care of their </a:t>
            </a:r>
            <a:r>
              <a:rPr lang="en-US" dirty="0" smtClean="0"/>
              <a:t>health</a:t>
            </a:r>
          </a:p>
          <a:p>
            <a:r>
              <a:rPr lang="en-US" dirty="0" smtClean="0"/>
              <a:t>Sleep </a:t>
            </a:r>
            <a:r>
              <a:rPr lang="en-US" dirty="0"/>
              <a:t>longer and feel more refreshed upon waking</a:t>
            </a:r>
          </a:p>
        </p:txBody>
      </p:sp>
      <p:sp>
        <p:nvSpPr>
          <p:cNvPr id="4" name="TextBox 3"/>
          <p:cNvSpPr txBox="1"/>
          <p:nvPr/>
        </p:nvSpPr>
        <p:spPr>
          <a:xfrm>
            <a:off x="5642264" y="5631873"/>
            <a:ext cx="5476009" cy="646331"/>
          </a:xfrm>
          <a:prstGeom prst="rect">
            <a:avLst/>
          </a:prstGeom>
          <a:noFill/>
        </p:spPr>
        <p:txBody>
          <a:bodyPr wrap="square" rtlCol="0">
            <a:spAutoFit/>
          </a:bodyPr>
          <a:lstStyle/>
          <a:p>
            <a:r>
              <a:rPr lang="en-US" dirty="0" smtClean="0"/>
              <a:t>http://greatergood.berkeley.edu/article/item/why_gratitude_is_good</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788" y="1705480"/>
            <a:ext cx="3086100" cy="3366655"/>
          </a:xfrm>
          <a:prstGeom prst="rect">
            <a:avLst/>
          </a:prstGeom>
        </p:spPr>
      </p:pic>
    </p:spTree>
    <p:extLst>
      <p:ext uri="{BB962C8B-B14F-4D97-AF65-F5344CB8AC3E}">
        <p14:creationId xmlns:p14="http://schemas.microsoft.com/office/powerpoint/2010/main" val="12109643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Benefits of Gratitude</a:t>
            </a:r>
            <a:endParaRPr lang="en-US" dirty="0"/>
          </a:p>
        </p:txBody>
      </p:sp>
      <p:sp>
        <p:nvSpPr>
          <p:cNvPr id="3" name="Content Placeholder 2"/>
          <p:cNvSpPr>
            <a:spLocks noGrp="1"/>
          </p:cNvSpPr>
          <p:nvPr>
            <p:ph idx="1"/>
          </p:nvPr>
        </p:nvSpPr>
        <p:spPr>
          <a:xfrm>
            <a:off x="1484310" y="2119745"/>
            <a:ext cx="10018713" cy="3671455"/>
          </a:xfrm>
        </p:spPr>
        <p:txBody>
          <a:bodyPr/>
          <a:lstStyle/>
          <a:p>
            <a:r>
              <a:rPr lang="en-US" dirty="0"/>
              <a:t>More helpful, generous, and </a:t>
            </a:r>
            <a:r>
              <a:rPr lang="en-US" dirty="0" smtClean="0"/>
              <a:t>compassionate</a:t>
            </a:r>
          </a:p>
          <a:p>
            <a:r>
              <a:rPr lang="en-US" dirty="0" smtClean="0"/>
              <a:t>More forgiving</a:t>
            </a:r>
          </a:p>
          <a:p>
            <a:r>
              <a:rPr lang="en-US" dirty="0" smtClean="0"/>
              <a:t>More outgoing</a:t>
            </a:r>
          </a:p>
          <a:p>
            <a:r>
              <a:rPr lang="en-US" dirty="0" smtClean="0"/>
              <a:t>Feel </a:t>
            </a:r>
            <a:r>
              <a:rPr lang="en-US" dirty="0"/>
              <a:t>less lonely and isolated.</a:t>
            </a:r>
          </a:p>
        </p:txBody>
      </p:sp>
      <p:sp>
        <p:nvSpPr>
          <p:cNvPr id="4" name="TextBox 3"/>
          <p:cNvSpPr txBox="1"/>
          <p:nvPr/>
        </p:nvSpPr>
        <p:spPr>
          <a:xfrm>
            <a:off x="5642264" y="5631873"/>
            <a:ext cx="5476009" cy="646331"/>
          </a:xfrm>
          <a:prstGeom prst="rect">
            <a:avLst/>
          </a:prstGeom>
          <a:noFill/>
        </p:spPr>
        <p:txBody>
          <a:bodyPr wrap="square" rtlCol="0">
            <a:spAutoFit/>
          </a:bodyPr>
          <a:lstStyle/>
          <a:p>
            <a:r>
              <a:rPr lang="en-US" dirty="0" smtClean="0"/>
              <a:t>http://greatergood.berkeley.edu/article/item/why_gratitude_is_good</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3101" y="2702935"/>
            <a:ext cx="3423410" cy="2118447"/>
          </a:xfrm>
          <a:prstGeom prst="rect">
            <a:avLst/>
          </a:prstGeom>
        </p:spPr>
      </p:pic>
    </p:spTree>
    <p:extLst>
      <p:ext uri="{BB962C8B-B14F-4D97-AF65-F5344CB8AC3E}">
        <p14:creationId xmlns:p14="http://schemas.microsoft.com/office/powerpoint/2010/main" val="2249336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Psychological Benefits of Gratitude</a:t>
            </a:r>
            <a:endParaRPr lang="en-US" dirty="0"/>
          </a:p>
        </p:txBody>
      </p:sp>
      <p:sp>
        <p:nvSpPr>
          <p:cNvPr id="3" name="Content Placeholder 2"/>
          <p:cNvSpPr>
            <a:spLocks noGrp="1"/>
          </p:cNvSpPr>
          <p:nvPr>
            <p:ph idx="1"/>
          </p:nvPr>
        </p:nvSpPr>
        <p:spPr>
          <a:xfrm>
            <a:off x="1484310" y="2098965"/>
            <a:ext cx="10018713" cy="3692236"/>
          </a:xfrm>
        </p:spPr>
        <p:txBody>
          <a:bodyPr/>
          <a:lstStyle/>
          <a:p>
            <a:r>
              <a:rPr lang="en-US" dirty="0"/>
              <a:t>Higher levels of positive </a:t>
            </a:r>
            <a:r>
              <a:rPr lang="en-US" dirty="0" smtClean="0"/>
              <a:t>emotions</a:t>
            </a:r>
          </a:p>
          <a:p>
            <a:r>
              <a:rPr lang="en-US" dirty="0" smtClean="0"/>
              <a:t>More </a:t>
            </a:r>
            <a:r>
              <a:rPr lang="en-US" dirty="0"/>
              <a:t>alert, alive, and </a:t>
            </a:r>
            <a:r>
              <a:rPr lang="en-US" dirty="0" smtClean="0"/>
              <a:t>awake</a:t>
            </a:r>
          </a:p>
          <a:p>
            <a:r>
              <a:rPr lang="en-US" dirty="0" smtClean="0"/>
              <a:t>More </a:t>
            </a:r>
            <a:r>
              <a:rPr lang="en-US" dirty="0"/>
              <a:t>joy and </a:t>
            </a:r>
            <a:r>
              <a:rPr lang="en-US" dirty="0" smtClean="0"/>
              <a:t>pleasure</a:t>
            </a:r>
          </a:p>
          <a:p>
            <a:r>
              <a:rPr lang="en-US" dirty="0" smtClean="0"/>
              <a:t>More </a:t>
            </a:r>
            <a:r>
              <a:rPr lang="en-US" dirty="0"/>
              <a:t>optimism and </a:t>
            </a:r>
            <a:r>
              <a:rPr lang="en-US" dirty="0" smtClean="0"/>
              <a:t>happiness</a:t>
            </a:r>
            <a:endParaRPr lang="en-US" dirty="0" smtClean="0"/>
          </a:p>
        </p:txBody>
      </p:sp>
      <p:sp>
        <p:nvSpPr>
          <p:cNvPr id="4" name="TextBox 3"/>
          <p:cNvSpPr txBox="1"/>
          <p:nvPr/>
        </p:nvSpPr>
        <p:spPr>
          <a:xfrm>
            <a:off x="5642264" y="5631873"/>
            <a:ext cx="5476009" cy="646331"/>
          </a:xfrm>
          <a:prstGeom prst="rect">
            <a:avLst/>
          </a:prstGeom>
          <a:noFill/>
        </p:spPr>
        <p:txBody>
          <a:bodyPr wrap="square" rtlCol="0">
            <a:spAutoFit/>
          </a:bodyPr>
          <a:lstStyle/>
          <a:p>
            <a:r>
              <a:rPr lang="en-US" dirty="0" smtClean="0"/>
              <a:t>http://greatergood.berkeley.edu/article/item/why_gratitude_is_good</a:t>
            </a:r>
            <a:endParaRPr lang="en-US" dirty="0"/>
          </a:p>
        </p:txBody>
      </p:sp>
    </p:spTree>
    <p:extLst>
      <p:ext uri="{BB962C8B-B14F-4D97-AF65-F5344CB8AC3E}">
        <p14:creationId xmlns:p14="http://schemas.microsoft.com/office/powerpoint/2010/main" val="277525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Emmons: How Does Gratitude Work?</a:t>
            </a:r>
            <a:endParaRPr lang="en-US" dirty="0"/>
          </a:p>
        </p:txBody>
      </p:sp>
      <p:sp>
        <p:nvSpPr>
          <p:cNvPr id="3" name="Content Placeholder 2"/>
          <p:cNvSpPr>
            <a:spLocks noGrp="1"/>
          </p:cNvSpPr>
          <p:nvPr>
            <p:ph idx="1"/>
          </p:nvPr>
        </p:nvSpPr>
        <p:spPr>
          <a:xfrm>
            <a:off x="1484310" y="2047009"/>
            <a:ext cx="10018713" cy="3744191"/>
          </a:xfrm>
        </p:spPr>
        <p:txBody>
          <a:bodyPr>
            <a:normAutofit fontScale="85000" lnSpcReduction="20000"/>
          </a:bodyPr>
          <a:lstStyle/>
          <a:p>
            <a:r>
              <a:rPr lang="en-US" b="1" dirty="0"/>
              <a:t>1. Gratitude allows us to celebrate the present.</a:t>
            </a:r>
            <a:r>
              <a:rPr lang="en-US" dirty="0"/>
              <a:t> It magnifies positive emotions. </a:t>
            </a:r>
          </a:p>
          <a:p>
            <a:r>
              <a:rPr lang="en-US" dirty="0"/>
              <a:t>Research on emotion shows that positive emotions wear off quickly. Our emotional systems like newness. They like novelty. They like change. We adapt to positive life circumstances so that before too long, the new car, the new spouse, the new house—they don’t feel so new and exciting anymore. </a:t>
            </a:r>
          </a:p>
          <a:p>
            <a:r>
              <a:rPr lang="en-US" dirty="0"/>
              <a:t>But gratitude makes us appreciate the value of something, and when we appreciate the value of something, we extract more benefits from it; we’re less likely to take it for granted. </a:t>
            </a:r>
          </a:p>
          <a:p>
            <a:r>
              <a:rPr lang="en-US" dirty="0"/>
              <a:t>In effect, I think gratitude allows us to participate more in life. We notice the positives more, and that magnifies the pleasures you get from life. Instead of adapting to goodness, we celebrate goodness. We spend so much time watching things—movies, computer screens, sports—but with gratitude we become greater participants in our lives as opposed to spectators.</a:t>
            </a:r>
          </a:p>
          <a:p>
            <a:endParaRPr lang="en-US" dirty="0"/>
          </a:p>
        </p:txBody>
      </p:sp>
      <p:sp>
        <p:nvSpPr>
          <p:cNvPr id="4" name="TextBox 3"/>
          <p:cNvSpPr txBox="1"/>
          <p:nvPr/>
        </p:nvSpPr>
        <p:spPr>
          <a:xfrm>
            <a:off x="5818909" y="5933210"/>
            <a:ext cx="5476009" cy="646331"/>
          </a:xfrm>
          <a:prstGeom prst="rect">
            <a:avLst/>
          </a:prstGeom>
          <a:noFill/>
        </p:spPr>
        <p:txBody>
          <a:bodyPr wrap="square" rtlCol="0">
            <a:spAutoFit/>
          </a:bodyPr>
          <a:lstStyle/>
          <a:p>
            <a:r>
              <a:rPr lang="en-US" dirty="0" smtClean="0"/>
              <a:t>http://greatergood.berkeley.edu/article/item/why_gratitude_is_good</a:t>
            </a:r>
            <a:endParaRPr lang="en-US" dirty="0"/>
          </a:p>
        </p:txBody>
      </p:sp>
    </p:spTree>
    <p:extLst>
      <p:ext uri="{BB962C8B-B14F-4D97-AF65-F5344CB8AC3E}">
        <p14:creationId xmlns:p14="http://schemas.microsoft.com/office/powerpoint/2010/main" val="1540442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Emmons: How Does Gratitude Work?</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2. Gratitude blocks toxic, negative emotions</a:t>
            </a:r>
            <a:r>
              <a:rPr lang="en-US" dirty="0"/>
              <a:t>, such as envy, resentment, regret—emotions that can destroy our happiness. There’s even recent evidence, including a 2008 study by psychologist Alex Wood in the </a:t>
            </a:r>
            <a:r>
              <a:rPr lang="en-US" i="1" dirty="0"/>
              <a:t>Journal of Research in Personality</a:t>
            </a:r>
            <a:r>
              <a:rPr lang="en-US" dirty="0"/>
              <a:t>, showing that gratitude can reduce the frequency and duration of episodes of depression. </a:t>
            </a:r>
          </a:p>
          <a:p>
            <a:r>
              <a:rPr lang="en-US" dirty="0"/>
              <a:t>This makes sense: You cannot feel envious and grateful at the same time. They’re incompatible feelings. If you’re grateful, you can’t resent someone for having something that you don’t. Those are very different ways of relating to the world, and sure enough, research I’ve done with colleagues Michael McCullough and Jo-Ann Tsang has suggested that people who have high levels of gratitude have low levels of resentment and envy.</a:t>
            </a:r>
          </a:p>
          <a:p>
            <a:endParaRPr lang="en-US" dirty="0"/>
          </a:p>
        </p:txBody>
      </p:sp>
      <p:sp>
        <p:nvSpPr>
          <p:cNvPr id="4" name="TextBox 3"/>
          <p:cNvSpPr txBox="1"/>
          <p:nvPr/>
        </p:nvSpPr>
        <p:spPr>
          <a:xfrm>
            <a:off x="5818909" y="5933210"/>
            <a:ext cx="5476009" cy="646331"/>
          </a:xfrm>
          <a:prstGeom prst="rect">
            <a:avLst/>
          </a:prstGeom>
          <a:noFill/>
        </p:spPr>
        <p:txBody>
          <a:bodyPr wrap="square" rtlCol="0">
            <a:spAutoFit/>
          </a:bodyPr>
          <a:lstStyle/>
          <a:p>
            <a:r>
              <a:rPr lang="en-US" dirty="0" smtClean="0"/>
              <a:t>http://greatergood.berkeley.edu/article/item/why_gratitude_is_good</a:t>
            </a:r>
            <a:endParaRPr lang="en-US" dirty="0"/>
          </a:p>
        </p:txBody>
      </p:sp>
    </p:spTree>
    <p:extLst>
      <p:ext uri="{BB962C8B-B14F-4D97-AF65-F5344CB8AC3E}">
        <p14:creationId xmlns:p14="http://schemas.microsoft.com/office/powerpoint/2010/main" val="3844870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Emmons: How Does Gratitude Work?</a:t>
            </a:r>
          </a:p>
        </p:txBody>
      </p:sp>
      <p:sp>
        <p:nvSpPr>
          <p:cNvPr id="3" name="Content Placeholder 2"/>
          <p:cNvSpPr>
            <a:spLocks noGrp="1"/>
          </p:cNvSpPr>
          <p:nvPr>
            <p:ph idx="1"/>
          </p:nvPr>
        </p:nvSpPr>
        <p:spPr/>
        <p:txBody>
          <a:bodyPr/>
          <a:lstStyle/>
          <a:p>
            <a:r>
              <a:rPr lang="en-US" b="1" dirty="0"/>
              <a:t>3. Grateful people are more stress resistant</a:t>
            </a:r>
            <a:r>
              <a:rPr lang="en-US" dirty="0"/>
              <a:t>. There’s a number of studies showing that in the face of serious trauma, adversity, and suffering, if people have a grateful disposition, they’ll recover more quickly. I believe gratitude gives people a perspective from which they can interpret negative life events and help them guard against post-traumatic stress and lasting anxiety.</a:t>
            </a:r>
          </a:p>
        </p:txBody>
      </p:sp>
      <p:sp>
        <p:nvSpPr>
          <p:cNvPr id="4" name="TextBox 3"/>
          <p:cNvSpPr txBox="1"/>
          <p:nvPr/>
        </p:nvSpPr>
        <p:spPr>
          <a:xfrm>
            <a:off x="5818909" y="5933210"/>
            <a:ext cx="5476009" cy="646331"/>
          </a:xfrm>
          <a:prstGeom prst="rect">
            <a:avLst/>
          </a:prstGeom>
          <a:noFill/>
        </p:spPr>
        <p:txBody>
          <a:bodyPr wrap="square" rtlCol="0">
            <a:spAutoFit/>
          </a:bodyPr>
          <a:lstStyle/>
          <a:p>
            <a:r>
              <a:rPr lang="en-US" dirty="0" smtClean="0"/>
              <a:t>http://greatergood.berkeley.edu/article/item/why_gratitude_is_good</a:t>
            </a:r>
            <a:endParaRPr lang="en-US" dirty="0"/>
          </a:p>
        </p:txBody>
      </p:sp>
    </p:spTree>
    <p:extLst>
      <p:ext uri="{BB962C8B-B14F-4D97-AF65-F5344CB8AC3E}">
        <p14:creationId xmlns:p14="http://schemas.microsoft.com/office/powerpoint/2010/main" val="1737065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Emmons: How Does Gratitude Work?</a:t>
            </a:r>
          </a:p>
        </p:txBody>
      </p:sp>
      <p:sp>
        <p:nvSpPr>
          <p:cNvPr id="3" name="Content Placeholder 2"/>
          <p:cNvSpPr>
            <a:spLocks noGrp="1"/>
          </p:cNvSpPr>
          <p:nvPr>
            <p:ph idx="1"/>
          </p:nvPr>
        </p:nvSpPr>
        <p:spPr/>
        <p:txBody>
          <a:bodyPr/>
          <a:lstStyle/>
          <a:p>
            <a:r>
              <a:rPr lang="en-US" b="1" dirty="0"/>
              <a:t>4. Grateful people have a higher sense of self-worth</a:t>
            </a:r>
            <a:r>
              <a:rPr lang="en-US" dirty="0"/>
              <a:t>. I think that’s because when you’re grateful, you have the sense that someone else is looking out for you—someone else has provided for your well-being, or you notice a network of relationships, past and present, of people who are responsible for helping you get to where you are right now.</a:t>
            </a:r>
          </a:p>
        </p:txBody>
      </p:sp>
      <p:sp>
        <p:nvSpPr>
          <p:cNvPr id="5" name="TextBox 4"/>
          <p:cNvSpPr txBox="1"/>
          <p:nvPr/>
        </p:nvSpPr>
        <p:spPr>
          <a:xfrm>
            <a:off x="5818909" y="5933210"/>
            <a:ext cx="5476009" cy="646331"/>
          </a:xfrm>
          <a:prstGeom prst="rect">
            <a:avLst/>
          </a:prstGeom>
          <a:noFill/>
        </p:spPr>
        <p:txBody>
          <a:bodyPr wrap="square" rtlCol="0">
            <a:spAutoFit/>
          </a:bodyPr>
          <a:lstStyle/>
          <a:p>
            <a:r>
              <a:rPr lang="en-US" dirty="0" smtClean="0"/>
              <a:t>http://greatergood.berkeley.edu/article/item/why_gratitude_is_good</a:t>
            </a:r>
            <a:endParaRPr lang="en-US" dirty="0"/>
          </a:p>
        </p:txBody>
      </p:sp>
    </p:spTree>
    <p:extLst>
      <p:ext uri="{BB962C8B-B14F-4D97-AF65-F5344CB8AC3E}">
        <p14:creationId xmlns:p14="http://schemas.microsoft.com/office/powerpoint/2010/main" val="335809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We Cultivate Gratitude?</a:t>
            </a:r>
            <a:endParaRPr lang="en-US" dirty="0"/>
          </a:p>
        </p:txBody>
      </p:sp>
      <p:sp>
        <p:nvSpPr>
          <p:cNvPr id="3" name="Content Placeholder 2"/>
          <p:cNvSpPr>
            <a:spLocks noGrp="1"/>
          </p:cNvSpPr>
          <p:nvPr>
            <p:ph idx="1"/>
          </p:nvPr>
        </p:nvSpPr>
        <p:spPr>
          <a:xfrm>
            <a:off x="1484310" y="2015837"/>
            <a:ext cx="6412781" cy="2649681"/>
          </a:xfrm>
        </p:spPr>
        <p:txBody>
          <a:bodyPr/>
          <a:lstStyle/>
          <a:p>
            <a:r>
              <a:rPr lang="en-US" dirty="0" smtClean="0"/>
              <a:t>Gratitude Journal/Three Good Things</a:t>
            </a:r>
          </a:p>
          <a:p>
            <a:pPr lvl="1"/>
            <a:r>
              <a:rPr lang="en-US" dirty="0" smtClean="0"/>
              <a:t>Nightly or weekly</a:t>
            </a:r>
          </a:p>
          <a:p>
            <a:pPr lvl="1"/>
            <a:r>
              <a:rPr lang="en-US" dirty="0" smtClean="0"/>
              <a:t>Detail what you are grateful for </a:t>
            </a:r>
          </a:p>
          <a:p>
            <a:pPr lvl="1"/>
            <a:r>
              <a:rPr lang="en-US" dirty="0" smtClean="0"/>
              <a:t>Explain why you are grateful</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4154" y="3522477"/>
            <a:ext cx="4644737" cy="2286081"/>
          </a:xfrm>
          <a:prstGeom prst="rect">
            <a:avLst/>
          </a:prstGeom>
        </p:spPr>
      </p:pic>
    </p:spTree>
    <p:extLst>
      <p:ext uri="{BB962C8B-B14F-4D97-AF65-F5344CB8AC3E}">
        <p14:creationId xmlns:p14="http://schemas.microsoft.com/office/powerpoint/2010/main" val="1313598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655783"/>
            <a:ext cx="5960199" cy="5135418"/>
          </a:xfrm>
        </p:spPr>
        <p:txBody>
          <a:bodyPr>
            <a:normAutofit fontScale="92500"/>
          </a:bodyPr>
          <a:lstStyle/>
          <a:p>
            <a:r>
              <a:rPr lang="en-US" sz="3200" dirty="0" smtClean="0"/>
              <a:t>“The </a:t>
            </a:r>
            <a:r>
              <a:rPr lang="en-US" sz="3200" dirty="0"/>
              <a:t>ship of my life may or may not be sailing on calm and amiable seas. The challenging days of my existence may or may not be bright and promising. Stormy or sunny days, glorious or lonely nights, I maintain an attitude of gratitude. If I insist on being pessimistic, there is always tomorrow. Today I am blessed." </a:t>
            </a:r>
            <a:endParaRPr lang="en-US" sz="3200" dirty="0" smtClean="0"/>
          </a:p>
          <a:p>
            <a:pPr marL="914400" lvl="2" indent="0">
              <a:buNone/>
            </a:pPr>
            <a:r>
              <a:rPr lang="en-US" dirty="0" smtClean="0"/>
              <a:t>Maya </a:t>
            </a:r>
            <a:r>
              <a:rPr lang="en-US" dirty="0"/>
              <a:t>Angelou, Letter to My Daughter p. 67</a:t>
            </a:r>
          </a:p>
        </p:txBody>
      </p:sp>
      <p:pic>
        <p:nvPicPr>
          <p:cNvPr id="4" name="Picture 3"/>
          <p:cNvPicPr>
            <a:picLocks noChangeAspect="1"/>
          </p:cNvPicPr>
          <p:nvPr/>
        </p:nvPicPr>
        <p:blipFill>
          <a:blip r:embed="rId2"/>
          <a:stretch>
            <a:fillRect/>
          </a:stretch>
        </p:blipFill>
        <p:spPr>
          <a:xfrm>
            <a:off x="7592290" y="894773"/>
            <a:ext cx="3753427" cy="4373558"/>
          </a:xfrm>
          <a:prstGeom prst="rect">
            <a:avLst/>
          </a:prstGeom>
        </p:spPr>
      </p:pic>
    </p:spTree>
    <p:extLst>
      <p:ext uri="{BB962C8B-B14F-4D97-AF65-F5344CB8AC3E}">
        <p14:creationId xmlns:p14="http://schemas.microsoft.com/office/powerpoint/2010/main" val="1406130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We Cultivate Gratitude?</a:t>
            </a:r>
          </a:p>
        </p:txBody>
      </p:sp>
      <p:sp>
        <p:nvSpPr>
          <p:cNvPr id="3" name="Content Placeholder 2"/>
          <p:cNvSpPr>
            <a:spLocks noGrp="1"/>
          </p:cNvSpPr>
          <p:nvPr>
            <p:ph idx="1"/>
          </p:nvPr>
        </p:nvSpPr>
        <p:spPr/>
        <p:txBody>
          <a:bodyPr>
            <a:normAutofit lnSpcReduction="10000"/>
          </a:bodyPr>
          <a:lstStyle/>
          <a:p>
            <a:r>
              <a:rPr lang="en-US" dirty="0" smtClean="0"/>
              <a:t>Gratitude Letter</a:t>
            </a:r>
          </a:p>
          <a:p>
            <a:pPr lvl="1"/>
            <a:r>
              <a:rPr lang="en-US" dirty="0" smtClean="0"/>
              <a:t>Think of someone who you are truly grateful for but to whom you have not expressed your thankfulness</a:t>
            </a:r>
          </a:p>
          <a:p>
            <a:pPr lvl="1"/>
            <a:r>
              <a:rPr lang="en-US" dirty="0" smtClean="0"/>
              <a:t>Write as if you were addressing this person directly</a:t>
            </a:r>
          </a:p>
          <a:p>
            <a:pPr lvl="1"/>
            <a:r>
              <a:rPr lang="en-US" dirty="0" smtClean="0"/>
              <a:t>Describe what the person did, why you are grateful and how their behaviors influenced  you</a:t>
            </a:r>
          </a:p>
          <a:p>
            <a:pPr lvl="1"/>
            <a:r>
              <a:rPr lang="en-US" dirty="0" smtClean="0"/>
              <a:t>You could describe what you are doing now and how often you think about this person</a:t>
            </a:r>
          </a:p>
          <a:p>
            <a:pPr lvl="1"/>
            <a:r>
              <a:rPr lang="en-US" dirty="0" smtClean="0"/>
              <a:t>Deliver the letter in person (if possible), or video chat, or send in mail</a:t>
            </a:r>
          </a:p>
          <a:p>
            <a:pPr lvl="1"/>
            <a:endParaRPr lang="en-US" dirty="0"/>
          </a:p>
        </p:txBody>
      </p:sp>
    </p:spTree>
    <p:extLst>
      <p:ext uri="{BB962C8B-B14F-4D97-AF65-F5344CB8AC3E}">
        <p14:creationId xmlns:p14="http://schemas.microsoft.com/office/powerpoint/2010/main" val="27925099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 to be happy? Be grateful</a:t>
            </a:r>
            <a:endParaRPr lang="en-US" dirty="0"/>
          </a:p>
        </p:txBody>
      </p:sp>
      <p:pic>
        <p:nvPicPr>
          <p:cNvPr id="5" name="UtBsl3j0YRQ"/>
          <p:cNvPicPr>
            <a:picLocks noGrp="1" noRot="1" noChangeAspect="1"/>
          </p:cNvPicPr>
          <p:nvPr>
            <p:ph idx="1"/>
            <a:videoFile r:link="rId1"/>
          </p:nvPr>
        </p:nvPicPr>
        <p:blipFill>
          <a:blip r:embed="rId3"/>
          <a:stretch>
            <a:fillRect/>
          </a:stretch>
        </p:blipFill>
        <p:spPr>
          <a:xfrm>
            <a:off x="1554516" y="2116129"/>
            <a:ext cx="6303577" cy="3545762"/>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8797" y="2133599"/>
            <a:ext cx="2615482" cy="4082143"/>
          </a:xfrm>
          <a:prstGeom prst="rect">
            <a:avLst/>
          </a:prstGeom>
        </p:spPr>
      </p:pic>
    </p:spTree>
    <p:extLst>
      <p:ext uri="{BB962C8B-B14F-4D97-AF65-F5344CB8AC3E}">
        <p14:creationId xmlns:p14="http://schemas.microsoft.com/office/powerpoint/2010/main" val="23244027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Antidote to Dissatisfaction</a:t>
            </a:r>
            <a:endParaRPr lang="en-US" dirty="0"/>
          </a:p>
        </p:txBody>
      </p:sp>
      <p:pic>
        <p:nvPicPr>
          <p:cNvPr id="5" name="WPPPFqsECz0"/>
          <p:cNvPicPr>
            <a:picLocks noGrp="1" noRot="1" noChangeAspect="1"/>
          </p:cNvPicPr>
          <p:nvPr>
            <p:ph idx="1"/>
            <a:videoFile r:link="rId1"/>
          </p:nvPr>
        </p:nvPicPr>
        <p:blipFill>
          <a:blip r:embed="rId3"/>
          <a:stretch>
            <a:fillRect/>
          </a:stretch>
        </p:blipFill>
        <p:spPr>
          <a:xfrm>
            <a:off x="1384155" y="2438399"/>
            <a:ext cx="4893221" cy="2752437"/>
          </a:xfrm>
          <a:prstGeom prst="rect">
            <a:avLst/>
          </a:prstGeom>
        </p:spPr>
      </p:pic>
      <p:pic>
        <p:nvPicPr>
          <p:cNvPr id="4" name="Picture 3"/>
          <p:cNvPicPr>
            <a:picLocks noChangeAspect="1"/>
          </p:cNvPicPr>
          <p:nvPr/>
        </p:nvPicPr>
        <p:blipFill>
          <a:blip r:embed="rId4"/>
          <a:stretch>
            <a:fillRect/>
          </a:stretch>
        </p:blipFill>
        <p:spPr>
          <a:xfrm>
            <a:off x="6493667" y="1947646"/>
            <a:ext cx="4562908" cy="4562908"/>
          </a:xfrm>
          <a:prstGeom prst="rect">
            <a:avLst/>
          </a:prstGeom>
        </p:spPr>
      </p:pic>
    </p:spTree>
    <p:extLst>
      <p:ext uri="{BB962C8B-B14F-4D97-AF65-F5344CB8AC3E}">
        <p14:creationId xmlns:p14="http://schemas.microsoft.com/office/powerpoint/2010/main" val="40270582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We Cultivate Gratitude?</a:t>
            </a:r>
          </a:p>
        </p:txBody>
      </p:sp>
      <p:sp>
        <p:nvSpPr>
          <p:cNvPr id="3" name="Content Placeholder 2"/>
          <p:cNvSpPr>
            <a:spLocks noGrp="1"/>
          </p:cNvSpPr>
          <p:nvPr>
            <p:ph idx="1"/>
          </p:nvPr>
        </p:nvSpPr>
        <p:spPr/>
        <p:txBody>
          <a:bodyPr/>
          <a:lstStyle/>
          <a:p>
            <a:r>
              <a:rPr lang="en-US" dirty="0" smtClean="0"/>
              <a:t>Savoring</a:t>
            </a:r>
          </a:p>
          <a:p>
            <a:pPr lvl="1"/>
            <a:r>
              <a:rPr lang="en-US" dirty="0" smtClean="0"/>
              <a:t>Savoring the good in your life</a:t>
            </a:r>
          </a:p>
          <a:p>
            <a:pPr lvl="1"/>
            <a:endParaRPr lang="en-US" dirty="0" smtClean="0"/>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500" y="2592532"/>
            <a:ext cx="3810000" cy="2857500"/>
          </a:xfrm>
          <a:prstGeom prst="rect">
            <a:avLst/>
          </a:prstGeom>
        </p:spPr>
      </p:pic>
    </p:spTree>
    <p:extLst>
      <p:ext uri="{BB962C8B-B14F-4D97-AF65-F5344CB8AC3E}">
        <p14:creationId xmlns:p14="http://schemas.microsoft.com/office/powerpoint/2010/main" val="658226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4757" y="711616"/>
            <a:ext cx="7891919" cy="5325504"/>
          </a:xfrm>
          <a:prstGeom prst="rect">
            <a:avLst/>
          </a:prstGeom>
        </p:spPr>
      </p:pic>
    </p:spTree>
    <p:extLst>
      <p:ext uri="{BB962C8B-B14F-4D97-AF65-F5344CB8AC3E}">
        <p14:creationId xmlns:p14="http://schemas.microsoft.com/office/powerpoint/2010/main" val="1854755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Fred Bryant: 10 Ways to Develop Savoring Skill</a:t>
            </a:r>
          </a:p>
        </p:txBody>
      </p:sp>
      <p:sp>
        <p:nvSpPr>
          <p:cNvPr id="3" name="Content Placeholder 2"/>
          <p:cNvSpPr>
            <a:spLocks noGrp="1"/>
          </p:cNvSpPr>
          <p:nvPr>
            <p:ph sz="half" idx="1"/>
          </p:nvPr>
        </p:nvSpPr>
        <p:spPr/>
        <p:txBody>
          <a:bodyPr/>
          <a:lstStyle/>
          <a:p>
            <a:pPr marL="457200" indent="-457200">
              <a:buFont typeface="+mj-lt"/>
              <a:buAutoNum type="arabicPeriod"/>
            </a:pPr>
            <a:r>
              <a:rPr lang="en-US" dirty="0"/>
              <a:t>Share your good feelings with others</a:t>
            </a:r>
          </a:p>
          <a:p>
            <a:pPr marL="457200" indent="-457200">
              <a:buFont typeface="+mj-lt"/>
              <a:buAutoNum type="arabicPeriod"/>
            </a:pPr>
            <a:r>
              <a:rPr lang="en-US" dirty="0"/>
              <a:t>Take a mental photograph</a:t>
            </a:r>
          </a:p>
          <a:p>
            <a:pPr marL="457200" indent="-457200">
              <a:buFont typeface="+mj-lt"/>
              <a:buAutoNum type="arabicPeriod"/>
            </a:pPr>
            <a:r>
              <a:rPr lang="en-US" dirty="0"/>
              <a:t>Congratulate yourself</a:t>
            </a:r>
          </a:p>
          <a:p>
            <a:pPr marL="457200" indent="-457200">
              <a:buFont typeface="+mj-lt"/>
              <a:buAutoNum type="arabicPeriod"/>
            </a:pPr>
            <a:r>
              <a:rPr lang="en-US" dirty="0"/>
              <a:t>Sharpen your sensory perceptions</a:t>
            </a:r>
          </a:p>
          <a:p>
            <a:pPr marL="457200" indent="-457200">
              <a:buFont typeface="+mj-lt"/>
              <a:buAutoNum type="arabicPeriod"/>
            </a:pPr>
            <a:r>
              <a:rPr lang="en-US" dirty="0"/>
              <a:t>Shout it from the </a:t>
            </a:r>
            <a:r>
              <a:rPr lang="en-US" dirty="0" smtClean="0"/>
              <a:t>rooftops</a:t>
            </a:r>
            <a:endParaRPr lang="en-US" dirty="0"/>
          </a:p>
        </p:txBody>
      </p:sp>
      <p:sp>
        <p:nvSpPr>
          <p:cNvPr id="4" name="Content Placeholder 3"/>
          <p:cNvSpPr>
            <a:spLocks noGrp="1"/>
          </p:cNvSpPr>
          <p:nvPr>
            <p:ph sz="half" idx="2"/>
          </p:nvPr>
        </p:nvSpPr>
        <p:spPr/>
        <p:txBody>
          <a:bodyPr/>
          <a:lstStyle/>
          <a:p>
            <a:pPr marL="342900" indent="-342900">
              <a:buFont typeface="+mj-lt"/>
              <a:buAutoNum type="arabicPeriod"/>
            </a:pPr>
            <a:r>
              <a:rPr lang="en-US" dirty="0" smtClean="0"/>
              <a:t>Compare the outcome to something worse</a:t>
            </a:r>
          </a:p>
          <a:p>
            <a:pPr marL="342900" indent="-342900">
              <a:buFont typeface="+mj-lt"/>
              <a:buAutoNum type="arabicPeriod"/>
            </a:pPr>
            <a:r>
              <a:rPr lang="en-US" dirty="0" smtClean="0"/>
              <a:t>Get absorbed in the moment</a:t>
            </a:r>
          </a:p>
          <a:p>
            <a:pPr marL="342900" indent="-342900">
              <a:buFont typeface="+mj-lt"/>
              <a:buAutoNum type="arabicPeriod"/>
            </a:pPr>
            <a:r>
              <a:rPr lang="en-US" dirty="0" smtClean="0"/>
              <a:t>Count your blessings and give thanks</a:t>
            </a:r>
          </a:p>
          <a:p>
            <a:pPr marL="342900" indent="-342900">
              <a:buFont typeface="+mj-lt"/>
              <a:buAutoNum type="arabicPeriod"/>
            </a:pPr>
            <a:r>
              <a:rPr lang="en-US" dirty="0" smtClean="0"/>
              <a:t>Avoid killjoy thinking (i.e., positive thoughts just as important as avoiding negative ones)</a:t>
            </a:r>
          </a:p>
          <a:p>
            <a:pPr marL="342900" indent="-342900">
              <a:buFont typeface="+mj-lt"/>
              <a:buAutoNum type="arabicPeriod"/>
            </a:pPr>
            <a:r>
              <a:rPr lang="en-US" dirty="0" smtClean="0"/>
              <a:t>Remind yourself time flies…relish the moments</a:t>
            </a:r>
            <a:endParaRPr lang="en-US" dirty="0"/>
          </a:p>
        </p:txBody>
      </p:sp>
    </p:spTree>
    <p:extLst>
      <p:ext uri="{BB962C8B-B14F-4D97-AF65-F5344CB8AC3E}">
        <p14:creationId xmlns:p14="http://schemas.microsoft.com/office/powerpoint/2010/main" val="575253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399" y="972243"/>
            <a:ext cx="7012874" cy="4909012"/>
          </a:xfrm>
          <a:prstGeom prst="rect">
            <a:avLst/>
          </a:prstGeom>
        </p:spPr>
      </p:pic>
    </p:spTree>
    <p:extLst>
      <p:ext uri="{BB962C8B-B14F-4D97-AF65-F5344CB8AC3E}">
        <p14:creationId xmlns:p14="http://schemas.microsoft.com/office/powerpoint/2010/main" val="1582837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00400" y="819860"/>
            <a:ext cx="6556664" cy="1092067"/>
          </a:xfrm>
        </p:spPr>
        <p:txBody>
          <a:bodyPr>
            <a:normAutofit/>
          </a:bodyPr>
          <a:lstStyle/>
          <a:p>
            <a:r>
              <a:rPr lang="en-US" dirty="0" smtClean="0"/>
              <a:t>Positive Psychology</a:t>
            </a:r>
            <a:endParaRPr lang="en-US" dirty="0"/>
          </a:p>
        </p:txBody>
      </p:sp>
      <p:sp>
        <p:nvSpPr>
          <p:cNvPr id="3" name="Subtitle 2"/>
          <p:cNvSpPr>
            <a:spLocks noGrp="1"/>
          </p:cNvSpPr>
          <p:nvPr>
            <p:ph type="subTitle" idx="1"/>
          </p:nvPr>
        </p:nvSpPr>
        <p:spPr>
          <a:xfrm>
            <a:off x="3048001" y="3089980"/>
            <a:ext cx="5712179" cy="1524000"/>
          </a:xfrm>
        </p:spPr>
        <p:txBody>
          <a:bodyPr/>
          <a:lstStyle/>
          <a:p>
            <a:r>
              <a:rPr lang="en-US" dirty="0" smtClean="0"/>
              <a:t> </a:t>
            </a:r>
            <a:endParaRPr lang="en-US" dirty="0"/>
          </a:p>
        </p:txBody>
      </p:sp>
      <p:pic>
        <p:nvPicPr>
          <p:cNvPr id="4" name="Picture 2" descr="https://tse2.mm.bing.net/th?id=OIP.Ma231552fcbe8649605182c89813b39d8o0&amp;pid=15.1&amp;P=0&amp;w=323&amp;h=1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3674" y="2234046"/>
            <a:ext cx="5947569" cy="2973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225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s-media-cache-ak0.pinimg.com/736x/80/a8/3f/80a83fe1e4d357e23548cfd3cc60807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990601"/>
            <a:ext cx="7010400" cy="495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378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Flourishing</a:t>
            </a:r>
            <a:endParaRPr lang="en-US" dirty="0"/>
          </a:p>
        </p:txBody>
      </p:sp>
      <p:sp>
        <p:nvSpPr>
          <p:cNvPr id="3" name="Content Placeholder 2"/>
          <p:cNvSpPr>
            <a:spLocks noGrp="1"/>
          </p:cNvSpPr>
          <p:nvPr>
            <p:ph idx="1"/>
          </p:nvPr>
        </p:nvSpPr>
        <p:spPr>
          <a:xfrm>
            <a:off x="2265219" y="2088573"/>
            <a:ext cx="6993082" cy="3702627"/>
          </a:xfrm>
        </p:spPr>
        <p:txBody>
          <a:bodyPr>
            <a:normAutofit fontScale="92500" lnSpcReduction="10000"/>
          </a:bodyPr>
          <a:lstStyle/>
          <a:p>
            <a:r>
              <a:rPr lang="en-US" dirty="0" smtClean="0"/>
              <a:t>Content of flourishing: </a:t>
            </a:r>
          </a:p>
          <a:p>
            <a:pPr lvl="1"/>
            <a:r>
              <a:rPr lang="en-US" dirty="0" smtClean="0"/>
              <a:t>Happiness</a:t>
            </a:r>
          </a:p>
          <a:p>
            <a:pPr lvl="1"/>
            <a:r>
              <a:rPr lang="en-US" dirty="0" smtClean="0"/>
              <a:t>Flow</a:t>
            </a:r>
          </a:p>
          <a:p>
            <a:pPr lvl="1"/>
            <a:r>
              <a:rPr lang="en-US" dirty="0" smtClean="0"/>
              <a:t>Meaning</a:t>
            </a:r>
            <a:endParaRPr lang="en-US" dirty="0"/>
          </a:p>
          <a:p>
            <a:pPr lvl="1"/>
            <a:r>
              <a:rPr lang="en-US" dirty="0" smtClean="0"/>
              <a:t>Love</a:t>
            </a:r>
          </a:p>
          <a:p>
            <a:pPr lvl="1"/>
            <a:r>
              <a:rPr lang="en-US" dirty="0" smtClean="0"/>
              <a:t>Gratitude</a:t>
            </a:r>
          </a:p>
          <a:p>
            <a:pPr lvl="1"/>
            <a:r>
              <a:rPr lang="en-US" dirty="0" smtClean="0"/>
              <a:t>Accomplishment</a:t>
            </a:r>
          </a:p>
          <a:p>
            <a:pPr lvl="1"/>
            <a:r>
              <a:rPr lang="en-US" dirty="0" smtClean="0"/>
              <a:t>Growth</a:t>
            </a:r>
          </a:p>
          <a:p>
            <a:pPr lvl="1"/>
            <a:r>
              <a:rPr lang="en-US" dirty="0"/>
              <a:t>B</a:t>
            </a:r>
            <a:r>
              <a:rPr lang="en-US" dirty="0" smtClean="0"/>
              <a:t>etter relationships</a:t>
            </a:r>
          </a:p>
        </p:txBody>
      </p:sp>
    </p:spTree>
    <p:extLst>
      <p:ext uri="{BB962C8B-B14F-4D97-AF65-F5344CB8AC3E}">
        <p14:creationId xmlns:p14="http://schemas.microsoft.com/office/powerpoint/2010/main" val="1320241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Flourishing</a:t>
            </a:r>
            <a:endParaRPr lang="en-US" dirty="0"/>
          </a:p>
        </p:txBody>
      </p:sp>
      <p:pic>
        <p:nvPicPr>
          <p:cNvPr id="4" name="Picture 3"/>
          <p:cNvPicPr>
            <a:picLocks noChangeAspect="1"/>
          </p:cNvPicPr>
          <p:nvPr/>
        </p:nvPicPr>
        <p:blipFill>
          <a:blip r:embed="rId2"/>
          <a:stretch>
            <a:fillRect/>
          </a:stretch>
        </p:blipFill>
        <p:spPr>
          <a:xfrm>
            <a:off x="2751056" y="685801"/>
            <a:ext cx="6858000" cy="5603965"/>
          </a:xfrm>
          <a:prstGeom prst="rect">
            <a:avLst/>
          </a:prstGeom>
        </p:spPr>
      </p:pic>
    </p:spTree>
    <p:extLst>
      <p:ext uri="{BB962C8B-B14F-4D97-AF65-F5344CB8AC3E}">
        <p14:creationId xmlns:p14="http://schemas.microsoft.com/office/powerpoint/2010/main" val="3864581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Quote</a:t>
            </a:r>
            <a:endParaRPr lang="en-US" dirty="0"/>
          </a:p>
        </p:txBody>
      </p:sp>
      <p:sp>
        <p:nvSpPr>
          <p:cNvPr id="3" name="Content Placeholder 2"/>
          <p:cNvSpPr>
            <a:spLocks noGrp="1"/>
          </p:cNvSpPr>
          <p:nvPr>
            <p:ph idx="1"/>
          </p:nvPr>
        </p:nvSpPr>
        <p:spPr>
          <a:xfrm>
            <a:off x="2987041" y="2119257"/>
            <a:ext cx="3032760" cy="3603812"/>
          </a:xfrm>
        </p:spPr>
        <p:txBody>
          <a:bodyPr/>
          <a:lstStyle/>
          <a:p>
            <a:r>
              <a:rPr lang="en-US" dirty="0"/>
              <a:t>“Be happy in the moment, that's enough. Each moment is all we need, not more.” </a:t>
            </a:r>
            <a:br>
              <a:rPr lang="en-US" dirty="0"/>
            </a:br>
            <a:r>
              <a:rPr lang="en-US" dirty="0"/>
              <a:t>― </a:t>
            </a:r>
            <a:r>
              <a:rPr lang="en-US" dirty="0">
                <a:hlinkClick r:id="rId2"/>
              </a:rPr>
              <a:t>Mother Teresa</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3600" y="2122721"/>
            <a:ext cx="3581400" cy="2984500"/>
          </a:xfrm>
          <a:prstGeom prst="rect">
            <a:avLst/>
          </a:prstGeom>
        </p:spPr>
      </p:pic>
    </p:spTree>
    <p:extLst>
      <p:ext uri="{BB962C8B-B14F-4D97-AF65-F5344CB8AC3E}">
        <p14:creationId xmlns:p14="http://schemas.microsoft.com/office/powerpoint/2010/main" val="3536879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Gratitude?</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4536" y="2329338"/>
            <a:ext cx="7090063" cy="3374870"/>
          </a:xfrm>
          <a:prstGeom prst="rect">
            <a:avLst/>
          </a:prstGeom>
        </p:spPr>
      </p:pic>
    </p:spTree>
    <p:extLst>
      <p:ext uri="{BB962C8B-B14F-4D97-AF65-F5344CB8AC3E}">
        <p14:creationId xmlns:p14="http://schemas.microsoft.com/office/powerpoint/2010/main" val="7024586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am grateful for Jimmy Fallon and Paul McCartney</a:t>
            </a:r>
            <a:endParaRPr lang="en-US" dirty="0"/>
          </a:p>
        </p:txBody>
      </p:sp>
      <p:pic>
        <p:nvPicPr>
          <p:cNvPr id="4" name="Z9q3e5wIrDw"/>
          <p:cNvPicPr>
            <a:picLocks noGrp="1" noRot="1" noChangeAspect="1"/>
          </p:cNvPicPr>
          <p:nvPr>
            <p:ph idx="1"/>
            <a:videoFile r:link="rId1"/>
          </p:nvPr>
        </p:nvPicPr>
        <p:blipFill>
          <a:blip r:embed="rId3"/>
          <a:stretch>
            <a:fillRect/>
          </a:stretch>
        </p:blipFill>
        <p:spPr>
          <a:xfrm>
            <a:off x="2794434" y="2294661"/>
            <a:ext cx="7263966" cy="4085980"/>
          </a:xfrm>
          <a:prstGeom prst="rect">
            <a:avLst/>
          </a:prstGeom>
        </p:spPr>
      </p:pic>
    </p:spTree>
    <p:extLst>
      <p:ext uri="{BB962C8B-B14F-4D97-AF65-F5344CB8AC3E}">
        <p14:creationId xmlns:p14="http://schemas.microsoft.com/office/powerpoint/2010/main" val="33330966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2174</TotalTime>
  <Words>1008</Words>
  <Application>Microsoft Office PowerPoint</Application>
  <PresentationFormat>Widescreen</PresentationFormat>
  <Paragraphs>94</Paragraphs>
  <Slides>26</Slides>
  <Notes>0</Notes>
  <HiddenSlides>0</HiddenSlides>
  <MMClips>4</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Corbel</vt:lpstr>
      <vt:lpstr>Parallax</vt:lpstr>
      <vt:lpstr>Gratitude</vt:lpstr>
      <vt:lpstr>PowerPoint Presentation</vt:lpstr>
      <vt:lpstr>Positive Psychology</vt:lpstr>
      <vt:lpstr>PowerPoint Presentation</vt:lpstr>
      <vt:lpstr>Flourishing</vt:lpstr>
      <vt:lpstr>Flourishing</vt:lpstr>
      <vt:lpstr>Quote</vt:lpstr>
      <vt:lpstr>What is Gratitude?</vt:lpstr>
      <vt:lpstr>I am grateful for Jimmy Fallon and Paul McCartney</vt:lpstr>
      <vt:lpstr>What is Gratitude?</vt:lpstr>
      <vt:lpstr>Gratitude | Louie Schwartzberg </vt:lpstr>
      <vt:lpstr>Physical Benefits of Gratitude</vt:lpstr>
      <vt:lpstr>Social Benefits of Gratitude</vt:lpstr>
      <vt:lpstr>Psychological Benefits of Gratitude</vt:lpstr>
      <vt:lpstr>Emmons: How Does Gratitude Work?</vt:lpstr>
      <vt:lpstr>Emmons: How Does Gratitude Work?</vt:lpstr>
      <vt:lpstr>Emmons: How Does Gratitude Work?</vt:lpstr>
      <vt:lpstr>Emmons: How Does Gratitude Work?</vt:lpstr>
      <vt:lpstr>How Can We Cultivate Gratitude?</vt:lpstr>
      <vt:lpstr>How Can We Cultivate Gratitude?</vt:lpstr>
      <vt:lpstr>Want to be happy? Be grateful</vt:lpstr>
      <vt:lpstr>An Antidote to Dissatisfaction</vt:lpstr>
      <vt:lpstr>How Can We Cultivate Gratitude?</vt:lpstr>
      <vt:lpstr>PowerPoint Presentation</vt:lpstr>
      <vt:lpstr>Fred Bryant: 10 Ways to Develop Savoring Skill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Gratitude</dc:title>
  <dc:creator>Traver, Holly</dc:creator>
  <cp:lastModifiedBy>Traver, Holly</cp:lastModifiedBy>
  <cp:revision>20</cp:revision>
  <cp:lastPrinted>2019-01-31T14:38:34Z</cp:lastPrinted>
  <dcterms:created xsi:type="dcterms:W3CDTF">2017-06-04T19:50:31Z</dcterms:created>
  <dcterms:modified xsi:type="dcterms:W3CDTF">2020-05-30T22:04:58Z</dcterms:modified>
</cp:coreProperties>
</file>