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1"/>
  </p:sldMasterIdLst>
  <p:notesMasterIdLst>
    <p:notesMasterId r:id="rId48"/>
  </p:notesMasterIdLst>
  <p:sldIdLst>
    <p:sldId id="256" r:id="rId2"/>
    <p:sldId id="276" r:id="rId3"/>
    <p:sldId id="285" r:id="rId4"/>
    <p:sldId id="286" r:id="rId5"/>
    <p:sldId id="287" r:id="rId6"/>
    <p:sldId id="278" r:id="rId7"/>
    <p:sldId id="288" r:id="rId8"/>
    <p:sldId id="289" r:id="rId9"/>
    <p:sldId id="290" r:id="rId10"/>
    <p:sldId id="279" r:id="rId11"/>
    <p:sldId id="291" r:id="rId12"/>
    <p:sldId id="292" r:id="rId13"/>
    <p:sldId id="280" r:id="rId14"/>
    <p:sldId id="294" r:id="rId15"/>
    <p:sldId id="281" r:id="rId16"/>
    <p:sldId id="282" r:id="rId17"/>
    <p:sldId id="283" r:id="rId18"/>
    <p:sldId id="284" r:id="rId19"/>
    <p:sldId id="295" r:id="rId20"/>
    <p:sldId id="296" r:id="rId21"/>
    <p:sldId id="298" r:id="rId22"/>
    <p:sldId id="269" r:id="rId23"/>
    <p:sldId id="263" r:id="rId24"/>
    <p:sldId id="299" r:id="rId25"/>
    <p:sldId id="300" r:id="rId26"/>
    <p:sldId id="258" r:id="rId27"/>
    <p:sldId id="301" r:id="rId28"/>
    <p:sldId id="303" r:id="rId29"/>
    <p:sldId id="264" r:id="rId30"/>
    <p:sldId id="307" r:id="rId31"/>
    <p:sldId id="304" r:id="rId32"/>
    <p:sldId id="270" r:id="rId33"/>
    <p:sldId id="305" r:id="rId34"/>
    <p:sldId id="308" r:id="rId35"/>
    <p:sldId id="309" r:id="rId36"/>
    <p:sldId id="265" r:id="rId37"/>
    <p:sldId id="271" r:id="rId38"/>
    <p:sldId id="266" r:id="rId39"/>
    <p:sldId id="310" r:id="rId40"/>
    <p:sldId id="259" r:id="rId41"/>
    <p:sldId id="267" r:id="rId42"/>
    <p:sldId id="277" r:id="rId43"/>
    <p:sldId id="260" r:id="rId44"/>
    <p:sldId id="273" r:id="rId45"/>
    <p:sldId id="311" r:id="rId46"/>
    <p:sldId id="274"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ridula Sahay, Integra-PDY, IN" initials="MSII" lastIdx="7" clrIdx="0">
    <p:extLst>
      <p:ext uri="{19B8F6BF-5375-455C-9EA6-DF929625EA0E}">
        <p15:presenceInfo xmlns:p15="http://schemas.microsoft.com/office/powerpoint/2012/main" userId="Mridula Sahay, Integra-PDY, IN" providerId="None"/>
      </p:ext>
    </p:extLst>
  </p:cmAuthor>
  <p:cmAuthor id="2" name="Paromita Chakraborty, Integra-PDY, IN" initials="PCII" lastIdx="7" clrIdx="1">
    <p:extLst>
      <p:ext uri="{19B8F6BF-5375-455C-9EA6-DF929625EA0E}">
        <p15:presenceInfo xmlns:p15="http://schemas.microsoft.com/office/powerpoint/2012/main" userId="S-1-5-21-1408920735-363312195-2789242753-47281" providerId="AD"/>
      </p:ext>
    </p:extLst>
  </p:cmAuthor>
  <p:cmAuthor id="3" name="Traver, Holly" initials="TH" lastIdx="1" clrIdx="2">
    <p:extLst>
      <p:ext uri="{19B8F6BF-5375-455C-9EA6-DF929625EA0E}">
        <p15:presenceInfo xmlns:p15="http://schemas.microsoft.com/office/powerpoint/2012/main" userId="S-1-5-21-796845957-1844237615-1801674531-819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505" autoAdjust="0"/>
    <p:restoredTop sz="85564" autoAdjust="0"/>
  </p:normalViewPr>
  <p:slideViewPr>
    <p:cSldViewPr>
      <p:cViewPr varScale="1">
        <p:scale>
          <a:sx n="59" d="100"/>
          <a:sy n="59" d="100"/>
        </p:scale>
        <p:origin x="892" y="48"/>
      </p:cViewPr>
      <p:guideLst>
        <p:guide orient="horz" pos="2160"/>
        <p:guide pos="288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0-03-19T19:03:26.106"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422B10-FE80-4935-B9C9-55F2DE02CE53}" type="datetimeFigureOut">
              <a:rPr lang="en-US" smtClean="0"/>
              <a:t>3/22/2020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74C31-EB4A-4B21-8134-CB5741A1DC5F}" type="slidenum">
              <a:rPr lang="en-US" smtClean="0"/>
              <a:t>‹#›</a:t>
            </a:fld>
            <a:endParaRPr lang="en-US"/>
          </a:p>
        </p:txBody>
      </p:sp>
    </p:spTree>
    <p:extLst>
      <p:ext uri="{BB962C8B-B14F-4D97-AF65-F5344CB8AC3E}">
        <p14:creationId xmlns:p14="http://schemas.microsoft.com/office/powerpoint/2010/main" val="211314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974C31-EB4A-4B21-8134-CB5741A1DC5F}" type="slidenum">
              <a:rPr lang="en-US" smtClean="0"/>
              <a:t>1</a:t>
            </a:fld>
            <a:endParaRPr lang="en-US"/>
          </a:p>
        </p:txBody>
      </p:sp>
    </p:spTree>
    <p:extLst>
      <p:ext uri="{BB962C8B-B14F-4D97-AF65-F5344CB8AC3E}">
        <p14:creationId xmlns:p14="http://schemas.microsoft.com/office/powerpoint/2010/main" val="1466072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en-US" sz="1200" u="sng" dirty="0" smtClean="0"/>
              <a:t>Process that fosters the five Cs</a:t>
            </a:r>
            <a:r>
              <a:rPr lang="en-US" sz="1200" kern="1200" dirty="0" smtClean="0">
                <a:solidFill>
                  <a:schemeClr val="tx1"/>
                </a:solidFill>
                <a:effectLst/>
                <a:latin typeface="+mn-lt"/>
                <a:ea typeface="+mn-ea"/>
                <a:cs typeface="+mn-cs"/>
              </a:rPr>
              <a:t>: Competence, confidence, connection, character, and caring.</a:t>
            </a:r>
          </a:p>
          <a:p>
            <a:pPr hangingPunct="0"/>
            <a:r>
              <a:rPr lang="en-US" sz="1200" kern="1200" dirty="0" smtClean="0">
                <a:solidFill>
                  <a:schemeClr val="tx1"/>
                </a:solidFill>
                <a:effectLst/>
                <a:latin typeface="+mn-lt"/>
                <a:ea typeface="+mn-ea"/>
                <a:cs typeface="+mn-cs"/>
              </a:rPr>
              <a:t> </a:t>
            </a:r>
          </a:p>
          <a:p>
            <a:pPr hangingPunct="0"/>
            <a:r>
              <a:rPr lang="en-US" sz="1200" kern="1200" dirty="0" smtClean="0">
                <a:solidFill>
                  <a:schemeClr val="tx1"/>
                </a:solidFill>
                <a:effectLst/>
                <a:latin typeface="+mn-lt"/>
                <a:ea typeface="+mn-ea"/>
                <a:cs typeface="+mn-cs"/>
              </a:rPr>
              <a:t>Sixth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 is contribution, or the effort to be involved in helping or serving others.</a:t>
            </a:r>
          </a:p>
          <a:p>
            <a:pPr hangingPunct="0"/>
            <a:r>
              <a:rPr lang="en-US" sz="1200" kern="1200" dirty="0" smtClean="0">
                <a:solidFill>
                  <a:schemeClr val="tx1"/>
                </a:solidFill>
                <a:effectLst/>
                <a:latin typeface="+mn-lt"/>
                <a:ea typeface="+mn-ea"/>
                <a:cs typeface="+mn-cs"/>
              </a:rPr>
              <a:t> </a:t>
            </a:r>
          </a:p>
          <a:p>
            <a:pPr lvl="0" hangingPunct="0"/>
            <a:r>
              <a:rPr lang="en-US" sz="1200" u="sng" kern="1200" dirty="0" smtClean="0">
                <a:solidFill>
                  <a:schemeClr val="tx1"/>
                </a:solidFill>
                <a:effectLst/>
                <a:latin typeface="+mn-lt"/>
                <a:ea typeface="+mn-ea"/>
                <a:cs typeface="+mn-cs"/>
              </a:rPr>
              <a:t>Penn Resiliency Program</a:t>
            </a:r>
            <a:r>
              <a:rPr lang="en-US" sz="1200" kern="1200" dirty="0" smtClean="0">
                <a:solidFill>
                  <a:schemeClr val="tx1"/>
                </a:solidFill>
                <a:effectLst/>
                <a:latin typeface="+mn-lt"/>
                <a:ea typeface="+mn-ea"/>
                <a:cs typeface="+mn-cs"/>
              </a:rPr>
              <a:t>: It is devoted to positive youth development. It teaches children learned optimism, or how to reinterpret life events in a more positive and realistic fashion.</a:t>
            </a:r>
          </a:p>
          <a:p>
            <a:pPr hangingPunct="0"/>
            <a:r>
              <a:rPr lang="en-US" sz="1200" kern="1200" dirty="0" smtClean="0">
                <a:solidFill>
                  <a:schemeClr val="tx1"/>
                </a:solidFill>
                <a:effectLst/>
                <a:latin typeface="+mn-lt"/>
                <a:ea typeface="+mn-ea"/>
                <a:cs typeface="+mn-cs"/>
              </a:rPr>
              <a:t> </a:t>
            </a:r>
          </a:p>
          <a:p>
            <a:pPr lvl="0" hangingPunct="0"/>
            <a:endParaRPr lang="en-IN" u="none" dirty="0" smtClean="0"/>
          </a:p>
        </p:txBody>
      </p:sp>
      <p:sp>
        <p:nvSpPr>
          <p:cNvPr id="4" name="Slide Number Placeholder 3"/>
          <p:cNvSpPr>
            <a:spLocks noGrp="1"/>
          </p:cNvSpPr>
          <p:nvPr>
            <p:ph type="sldNum" sz="quarter" idx="10"/>
          </p:nvPr>
        </p:nvSpPr>
        <p:spPr/>
        <p:txBody>
          <a:bodyPr/>
          <a:lstStyle/>
          <a:p>
            <a:fld id="{39974C31-EB4A-4B21-8134-CB5741A1DC5F}" type="slidenum">
              <a:rPr lang="en-US" smtClean="0"/>
              <a:t>12</a:t>
            </a:fld>
            <a:endParaRPr lang="en-US"/>
          </a:p>
        </p:txBody>
      </p:sp>
    </p:spTree>
    <p:extLst>
      <p:ext uri="{BB962C8B-B14F-4D97-AF65-F5344CB8AC3E}">
        <p14:creationId xmlns:p14="http://schemas.microsoft.com/office/powerpoint/2010/main" val="2512326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en-US" sz="1200" u="sng" kern="1200" dirty="0" smtClean="0">
                <a:solidFill>
                  <a:schemeClr val="tx1"/>
                </a:solidFill>
                <a:effectLst/>
                <a:latin typeface="+mn-lt"/>
                <a:ea typeface="+mn-ea"/>
                <a:cs typeface="+mn-cs"/>
              </a:rPr>
              <a:t>Fourfold classification at different life stages:</a:t>
            </a:r>
            <a:r>
              <a:rPr lang="en-US" sz="1200" u="none" kern="1200" baseline="0" dirty="0" smtClean="0">
                <a:solidFill>
                  <a:schemeClr val="tx1"/>
                </a:solidFill>
                <a:effectLst/>
                <a:latin typeface="+mn-lt"/>
                <a:ea typeface="+mn-ea"/>
                <a:cs typeface="+mn-cs"/>
              </a:rPr>
              <a:t> That is, </a:t>
            </a:r>
            <a:r>
              <a:rPr lang="en-US" sz="1200" kern="1200" dirty="0" smtClean="0">
                <a:solidFill>
                  <a:schemeClr val="tx1"/>
                </a:solidFill>
                <a:effectLst/>
                <a:latin typeface="+mn-lt"/>
                <a:ea typeface="+mn-ea"/>
                <a:cs typeface="+mn-cs"/>
              </a:rPr>
              <a:t>high/low SWB by high/low PWB</a:t>
            </a:r>
          </a:p>
          <a:p>
            <a:pPr hangingPunct="0"/>
            <a:r>
              <a:rPr lang="en-US" sz="1200" kern="1200" dirty="0" smtClean="0">
                <a:solidFill>
                  <a:schemeClr val="tx1"/>
                </a:solidFill>
                <a:effectLst/>
                <a:latin typeface="+mn-lt"/>
                <a:ea typeface="+mn-ea"/>
                <a:cs typeface="+mn-cs"/>
              </a:rPr>
              <a:t>SWB: Subjective well-being</a:t>
            </a:r>
          </a:p>
          <a:p>
            <a:pPr hangingPunct="0"/>
            <a:r>
              <a:rPr lang="en-US" sz="1200" kern="1200" dirty="0" smtClean="0">
                <a:solidFill>
                  <a:schemeClr val="tx1"/>
                </a:solidFill>
                <a:effectLst/>
                <a:latin typeface="+mn-lt"/>
                <a:ea typeface="+mn-ea"/>
                <a:cs typeface="+mn-cs"/>
              </a:rPr>
              <a:t>PWB: Psychological well-being</a:t>
            </a:r>
          </a:p>
          <a:p>
            <a:pPr lvl="0" hangingPunct="0"/>
            <a:endParaRPr lang="en-US" sz="1200" kern="1200" dirty="0" smtClean="0">
              <a:solidFill>
                <a:schemeClr val="tx1"/>
              </a:solidFill>
              <a:effectLst/>
              <a:latin typeface="+mn-lt"/>
              <a:ea typeface="+mn-ea"/>
              <a:cs typeface="+mn-cs"/>
            </a:endParaRPr>
          </a:p>
          <a:p>
            <a:pPr hangingPunct="0"/>
            <a:endParaRPr lang="en-US" sz="1200" kern="1200" dirty="0" smtClean="0">
              <a:solidFill>
                <a:schemeClr val="tx1"/>
              </a:solidFill>
              <a:effectLst/>
              <a:latin typeface="+mn-lt"/>
              <a:ea typeface="+mn-ea"/>
              <a:cs typeface="+mn-cs"/>
            </a:endParaRPr>
          </a:p>
          <a:p>
            <a:pPr hangingPunct="0"/>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13</a:t>
            </a:fld>
            <a:endParaRPr lang="en-US"/>
          </a:p>
        </p:txBody>
      </p:sp>
    </p:spTree>
    <p:extLst>
      <p:ext uri="{BB962C8B-B14F-4D97-AF65-F5344CB8AC3E}">
        <p14:creationId xmlns:p14="http://schemas.microsoft.com/office/powerpoint/2010/main" val="4127343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en-US" sz="1200" u="sng" kern="1200" dirty="0" smtClean="0">
                <a:solidFill>
                  <a:schemeClr val="tx1"/>
                </a:solidFill>
                <a:effectLst/>
                <a:latin typeface="+mn-lt"/>
                <a:ea typeface="+mn-ea"/>
                <a:cs typeface="+mn-cs"/>
              </a:rPr>
              <a:t>Fourfold classification at different life stages:</a:t>
            </a:r>
            <a:r>
              <a:rPr lang="en-US" sz="1200" u="none" kern="1200" baseline="0" dirty="0" smtClean="0">
                <a:solidFill>
                  <a:schemeClr val="tx1"/>
                </a:solidFill>
                <a:effectLst/>
                <a:latin typeface="+mn-lt"/>
                <a:ea typeface="+mn-ea"/>
                <a:cs typeface="+mn-cs"/>
              </a:rPr>
              <a:t> That is, </a:t>
            </a:r>
            <a:r>
              <a:rPr lang="en-US" sz="1200" kern="1200" dirty="0" smtClean="0">
                <a:solidFill>
                  <a:schemeClr val="tx1"/>
                </a:solidFill>
                <a:effectLst/>
                <a:latin typeface="+mn-lt"/>
                <a:ea typeface="+mn-ea"/>
                <a:cs typeface="+mn-cs"/>
              </a:rPr>
              <a:t>high/low SWB by high/low PWB</a:t>
            </a:r>
          </a:p>
          <a:p>
            <a:pPr hangingPunct="0"/>
            <a:r>
              <a:rPr lang="en-US" sz="1200" kern="1200" dirty="0" smtClean="0">
                <a:solidFill>
                  <a:schemeClr val="tx1"/>
                </a:solidFill>
                <a:effectLst/>
                <a:latin typeface="+mn-lt"/>
                <a:ea typeface="+mn-ea"/>
                <a:cs typeface="+mn-cs"/>
              </a:rPr>
              <a:t>SWB: Subjective well-being</a:t>
            </a:r>
          </a:p>
          <a:p>
            <a:pPr hangingPunct="0"/>
            <a:r>
              <a:rPr lang="en-US" sz="1200" kern="1200" dirty="0" smtClean="0">
                <a:solidFill>
                  <a:schemeClr val="tx1"/>
                </a:solidFill>
                <a:effectLst/>
                <a:latin typeface="+mn-lt"/>
                <a:ea typeface="+mn-ea"/>
                <a:cs typeface="+mn-cs"/>
              </a:rPr>
              <a:t>PWB: Psychological well-being</a:t>
            </a:r>
          </a:p>
          <a:p>
            <a:pPr lvl="0" hangingPunct="0"/>
            <a:endParaRPr lang="en-US" sz="1200" kern="1200" dirty="0" smtClean="0">
              <a:solidFill>
                <a:schemeClr val="tx1"/>
              </a:solidFill>
              <a:effectLst/>
              <a:latin typeface="+mn-lt"/>
              <a:ea typeface="+mn-ea"/>
              <a:cs typeface="+mn-cs"/>
            </a:endParaRPr>
          </a:p>
          <a:p>
            <a:pPr hangingPunct="0"/>
            <a:endParaRPr lang="en-US" sz="1200" kern="1200" dirty="0" smtClean="0">
              <a:solidFill>
                <a:schemeClr val="tx1"/>
              </a:solidFill>
              <a:effectLst/>
              <a:latin typeface="+mn-lt"/>
              <a:ea typeface="+mn-ea"/>
              <a:cs typeface="+mn-cs"/>
            </a:endParaRPr>
          </a:p>
          <a:p>
            <a:pPr hangingPunct="0"/>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14</a:t>
            </a:fld>
            <a:endParaRPr lang="en-US"/>
          </a:p>
        </p:txBody>
      </p:sp>
    </p:spTree>
    <p:extLst>
      <p:ext uri="{BB962C8B-B14F-4D97-AF65-F5344CB8AC3E}">
        <p14:creationId xmlns:p14="http://schemas.microsoft.com/office/powerpoint/2010/main" val="3530423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hangingPunct="0"/>
            <a:r>
              <a:rPr lang="en-US" sz="1200" u="sng" dirty="0" smtClean="0"/>
              <a:t>Well-being decrease in midlife and rise again after 60</a:t>
            </a:r>
            <a:r>
              <a:rPr lang="en-US" sz="1200" dirty="0" smtClean="0"/>
              <a:t>: </a:t>
            </a:r>
            <a:r>
              <a:rPr lang="en-US" sz="1200" kern="1200" dirty="0" smtClean="0">
                <a:solidFill>
                  <a:schemeClr val="tx1"/>
                </a:solidFill>
                <a:effectLst/>
                <a:latin typeface="+mn-lt"/>
                <a:ea typeface="+mn-ea"/>
                <a:cs typeface="+mn-cs"/>
              </a:rPr>
              <a:t>Middle-aged group: Life satisfaction is predicted only by a higher capacity for loving relationships.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the older group: Greater, more self-reported usage of interpersonal and self-regulatory strengths.</a:t>
            </a:r>
          </a:p>
          <a:p>
            <a:pPr lvl="0" hangingPunct="0"/>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dirty="0" smtClean="0"/>
              <a:t>Major factors influencing the dip at midlife</a:t>
            </a:r>
            <a:r>
              <a:rPr lang="en-US" sz="1200" dirty="0" smtClean="0"/>
              <a:t>: </a:t>
            </a:r>
            <a:r>
              <a:rPr lang="en-US" sz="1200" kern="1200" dirty="0" smtClean="0">
                <a:solidFill>
                  <a:schemeClr val="tx1"/>
                </a:solidFill>
                <a:effectLst/>
                <a:latin typeface="+mn-lt"/>
                <a:ea typeface="+mn-ea"/>
                <a:cs typeface="+mn-cs"/>
              </a:rPr>
              <a:t>Major factors influencing the dip at midlife were gender specific and related to mid-career reevaluations.</a:t>
            </a:r>
          </a:p>
          <a:p>
            <a:endParaRPr lang="en-IN" dirty="0"/>
          </a:p>
        </p:txBody>
      </p:sp>
      <p:sp>
        <p:nvSpPr>
          <p:cNvPr id="4" name="Slide Number Placeholder 3"/>
          <p:cNvSpPr>
            <a:spLocks noGrp="1"/>
          </p:cNvSpPr>
          <p:nvPr>
            <p:ph type="sldNum" sz="quarter" idx="10"/>
          </p:nvPr>
        </p:nvSpPr>
        <p:spPr/>
        <p:txBody>
          <a:bodyPr/>
          <a:lstStyle/>
          <a:p>
            <a:fld id="{39974C31-EB4A-4B21-8134-CB5741A1DC5F}" type="slidenum">
              <a:rPr lang="en-US" smtClean="0"/>
              <a:t>15</a:t>
            </a:fld>
            <a:endParaRPr lang="en-US"/>
          </a:p>
        </p:txBody>
      </p:sp>
    </p:spTree>
    <p:extLst>
      <p:ext uri="{BB962C8B-B14F-4D97-AF65-F5344CB8AC3E}">
        <p14:creationId xmlns:p14="http://schemas.microsoft.com/office/powerpoint/2010/main" val="360326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en-US" sz="1200" u="sng" dirty="0" smtClean="0"/>
              <a:t>Some mental functions show a decline</a:t>
            </a:r>
            <a:r>
              <a:rPr lang="en-US" sz="1200" dirty="0" smtClean="0"/>
              <a:t>:</a:t>
            </a:r>
            <a:r>
              <a:rPr lang="en-US" sz="1200" baseline="0" dirty="0" smtClean="0"/>
              <a:t> </a:t>
            </a:r>
            <a:r>
              <a:rPr lang="en-US" sz="1200" kern="1200" dirty="0" smtClean="0">
                <a:solidFill>
                  <a:schemeClr val="tx1"/>
                </a:solidFill>
                <a:effectLst/>
                <a:latin typeface="+mn-lt"/>
                <a:ea typeface="+mn-ea"/>
                <a:cs typeface="+mn-cs"/>
              </a:rPr>
              <a:t>Some mental functions, such as reaction time and abilities to multitask and remember names, do manifest a decline.</a:t>
            </a:r>
          </a:p>
          <a:p>
            <a:pPr hangingPunct="0"/>
            <a:r>
              <a:rPr lang="en-US" sz="1200" kern="1200" dirty="0" smtClean="0">
                <a:solidFill>
                  <a:schemeClr val="tx1"/>
                </a:solidFill>
                <a:effectLst/>
                <a:latin typeface="+mn-lt"/>
                <a:ea typeface="+mn-ea"/>
                <a:cs typeface="+mn-cs"/>
              </a:rPr>
              <a:t> </a:t>
            </a:r>
          </a:p>
          <a:p>
            <a:pPr marL="0" marR="0" lvl="0" indent="0" algn="l" defTabSz="914400" rtl="0" eaLnBrk="1" fontAlgn="auto" latinLnBrk="0" hangingPunct="0">
              <a:lnSpc>
                <a:spcPct val="100000"/>
              </a:lnSpc>
              <a:spcBef>
                <a:spcPts val="0"/>
              </a:spcBef>
              <a:spcAft>
                <a:spcPts val="0"/>
              </a:spcAft>
              <a:buClrTx/>
              <a:buSzTx/>
              <a:buFontTx/>
              <a:buNone/>
              <a:tabLst/>
              <a:defRPr/>
            </a:pPr>
            <a:r>
              <a:rPr lang="en-US" sz="1200" u="sng" dirty="0" smtClean="0"/>
              <a:t>Some functions show improvement with age</a:t>
            </a:r>
            <a:r>
              <a:rPr lang="en-US" sz="1200" dirty="0" smtClean="0"/>
              <a:t>:</a:t>
            </a:r>
            <a:r>
              <a:rPr lang="en-US" sz="1200" baseline="0" dirty="0" smtClean="0"/>
              <a:t> </a:t>
            </a:r>
            <a:r>
              <a:rPr lang="en-US" sz="1200" kern="1200" dirty="0" smtClean="0">
                <a:solidFill>
                  <a:schemeClr val="tx1"/>
                </a:solidFill>
                <a:effectLst/>
                <a:latin typeface="+mn-lt"/>
                <a:ea typeface="+mn-ea"/>
                <a:cs typeface="+mn-cs"/>
              </a:rPr>
              <a:t>Other functions actually show improvement with age. These include complex reasoning skills, empathy, inductive reasoning, verbal memory, making financial decisions, and the ability to see connections or to grasp the big picture.</a:t>
            </a:r>
          </a:p>
          <a:p>
            <a:pPr hangingPunct="0"/>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16</a:t>
            </a:fld>
            <a:endParaRPr lang="en-US"/>
          </a:p>
        </p:txBody>
      </p:sp>
    </p:spTree>
    <p:extLst>
      <p:ext uri="{BB962C8B-B14F-4D97-AF65-F5344CB8AC3E}">
        <p14:creationId xmlns:p14="http://schemas.microsoft.com/office/powerpoint/2010/main" val="2714098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hangingPunct="0"/>
            <a:r>
              <a:rPr lang="en-US" sz="1200" u="sng" dirty="0" smtClean="0"/>
              <a:t>High subjective well-being among older persons</a:t>
            </a:r>
            <a:r>
              <a:rPr lang="en-US" sz="1200" dirty="0" smtClean="0"/>
              <a:t>: </a:t>
            </a:r>
            <a:r>
              <a:rPr lang="en-US" sz="1200" kern="1200" dirty="0" smtClean="0">
                <a:solidFill>
                  <a:schemeClr val="tx1"/>
                </a:solidFill>
                <a:effectLst/>
                <a:latin typeface="+mn-lt"/>
                <a:ea typeface="+mn-ea"/>
                <a:cs typeface="+mn-cs"/>
              </a:rPr>
              <a:t>Higher subjective well-being among older persons may include greater self-efficacy and optimism, a higher felt sense of autonomy, a more realistic view of the future, a more successful resolution of developmental life stages and a greater sense of meaning.</a:t>
            </a:r>
          </a:p>
          <a:p>
            <a:pPr lvl="0" hangingPunct="0"/>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0">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Older people are better at selecting less stressful environments and using anticipatory coping strategies to regulate emotion.</a:t>
            </a:r>
          </a:p>
          <a:p>
            <a:pPr lvl="0" hangingPunct="0"/>
            <a:endParaRPr lang="en-US" sz="1200" kern="1200" dirty="0" smtClean="0">
              <a:solidFill>
                <a:schemeClr val="tx1"/>
              </a:solidFill>
              <a:effectLst/>
              <a:latin typeface="+mn-lt"/>
              <a:ea typeface="+mn-ea"/>
              <a:cs typeface="+mn-cs"/>
            </a:endParaRPr>
          </a:p>
          <a:p>
            <a:pPr lvl="0" hangingPunct="0"/>
            <a:r>
              <a:rPr lang="en-US" sz="1200" kern="1200" dirty="0" smtClean="0">
                <a:solidFill>
                  <a:schemeClr val="tx1"/>
                </a:solidFill>
                <a:effectLst/>
                <a:latin typeface="+mn-lt"/>
                <a:ea typeface="+mn-ea"/>
                <a:cs typeface="+mn-cs"/>
              </a:rPr>
              <a:t>Older persons showed more temporal realism.</a:t>
            </a:r>
          </a:p>
          <a:p>
            <a:pPr lvl="0" hangingPunct="0"/>
            <a:endParaRPr lang="en-US" sz="1200" kern="1200" dirty="0" smtClean="0">
              <a:solidFill>
                <a:schemeClr val="tx1"/>
              </a:solidFill>
              <a:effectLst/>
              <a:latin typeface="+mn-lt"/>
              <a:ea typeface="+mn-ea"/>
              <a:cs typeface="+mn-cs"/>
            </a:endParaRPr>
          </a:p>
          <a:p>
            <a:pPr lvl="0" hangingPunct="0"/>
            <a:r>
              <a:rPr lang="en-US" sz="1200" kern="1200" dirty="0" smtClean="0">
                <a:solidFill>
                  <a:schemeClr val="tx1"/>
                </a:solidFill>
                <a:effectLst/>
                <a:latin typeface="+mn-lt"/>
                <a:ea typeface="+mn-ea"/>
                <a:cs typeface="+mn-cs"/>
              </a:rPr>
              <a:t>Physically active older persons are more satisfied, happiest of all age-groups.</a:t>
            </a:r>
          </a:p>
          <a:p>
            <a:pPr hangingPunct="0"/>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17</a:t>
            </a:fld>
            <a:endParaRPr lang="en-US"/>
          </a:p>
        </p:txBody>
      </p:sp>
    </p:spTree>
    <p:extLst>
      <p:ext uri="{BB962C8B-B14F-4D97-AF65-F5344CB8AC3E}">
        <p14:creationId xmlns:p14="http://schemas.microsoft.com/office/powerpoint/2010/main" val="113016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en-US" sz="1200" u="none"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rPr>
              <a:t>Four criteria of maturity</a:t>
            </a:r>
            <a:r>
              <a:rPr lang="en-US" sz="1200" kern="1200" dirty="0" smtClean="0">
                <a:solidFill>
                  <a:schemeClr val="tx1"/>
                </a:solidFill>
                <a:effectLst/>
                <a:latin typeface="+mn-lt"/>
                <a:ea typeface="+mn-ea"/>
                <a:cs typeface="+mn-cs"/>
              </a:rPr>
              <a:t>: Competence, wisdom, ego development, and generativity.</a:t>
            </a:r>
          </a:p>
          <a:p>
            <a:pPr hangingPunct="0"/>
            <a:r>
              <a:rPr lang="en-US" sz="1200" kern="1200" dirty="0" smtClean="0">
                <a:solidFill>
                  <a:schemeClr val="tx1"/>
                </a:solidFill>
                <a:effectLst/>
                <a:latin typeface="+mn-lt"/>
                <a:ea typeface="+mn-ea"/>
                <a:cs typeface="+mn-cs"/>
              </a:rPr>
              <a:t> </a:t>
            </a:r>
          </a:p>
          <a:p>
            <a:pPr hangingPunct="0"/>
            <a:r>
              <a:rPr lang="en-US" sz="1200" u="sng" kern="1200" dirty="0" smtClean="0">
                <a:solidFill>
                  <a:schemeClr val="tx1"/>
                </a:solidFill>
                <a:effectLst/>
                <a:latin typeface="+mn-lt"/>
                <a:ea typeface="+mn-ea"/>
                <a:cs typeface="+mn-cs"/>
              </a:rPr>
              <a:t>Women’s three distinct paths to positive adult development</a:t>
            </a:r>
            <a:r>
              <a:rPr lang="en-US" sz="1200" kern="1200" dirty="0" smtClean="0">
                <a:solidFill>
                  <a:schemeClr val="tx1"/>
                </a:solidFill>
                <a:effectLst/>
                <a:latin typeface="+mn-lt"/>
                <a:ea typeface="+mn-ea"/>
                <a:cs typeface="+mn-cs"/>
              </a:rPr>
              <a:t>: Achievers,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Conservers,</a:t>
            </a:r>
            <a:r>
              <a:rPr lang="en-US" sz="1200" kern="1200" baseline="0" dirty="0" smtClean="0">
                <a:solidFill>
                  <a:schemeClr val="tx1"/>
                </a:solidFill>
                <a:effectLst/>
                <a:latin typeface="+mn-lt"/>
                <a:ea typeface="+mn-ea"/>
                <a:cs typeface="+mn-cs"/>
              </a:rPr>
              <a:t> and </a:t>
            </a:r>
            <a:r>
              <a:rPr lang="en-US" sz="1200" kern="1200" dirty="0" smtClean="0">
                <a:solidFill>
                  <a:schemeClr val="tx1"/>
                </a:solidFill>
                <a:effectLst/>
                <a:latin typeface="+mn-lt"/>
                <a:ea typeface="+mn-ea"/>
                <a:cs typeface="+mn-cs"/>
              </a:rPr>
              <a:t>Seekers </a:t>
            </a:r>
          </a:p>
          <a:p>
            <a:pPr hangingPunct="0"/>
            <a:endParaRPr lang="en-US" sz="1200" kern="1200" dirty="0" smtClean="0">
              <a:solidFill>
                <a:schemeClr val="tx1"/>
              </a:solidFill>
              <a:effectLst/>
              <a:latin typeface="+mn-lt"/>
              <a:ea typeface="+mn-ea"/>
              <a:cs typeface="+mn-cs"/>
            </a:endParaRPr>
          </a:p>
          <a:p>
            <a:pPr hangingPunct="0"/>
            <a:r>
              <a:rPr lang="en-US" sz="1200" u="sng" kern="1200" dirty="0" smtClean="0">
                <a:solidFill>
                  <a:schemeClr val="tx1"/>
                </a:solidFill>
                <a:effectLst/>
                <a:latin typeface="+mn-lt"/>
                <a:ea typeface="+mn-ea"/>
                <a:cs typeface="+mn-cs"/>
              </a:rPr>
              <a:t>People regulate their emotions using primarily two strategies</a:t>
            </a:r>
            <a:r>
              <a:rPr lang="en-US" sz="1200" kern="1200" dirty="0" smtClean="0">
                <a:solidFill>
                  <a:schemeClr val="tx1"/>
                </a:solidFill>
                <a:effectLst/>
                <a:latin typeface="+mn-lt"/>
                <a:ea typeface="+mn-ea"/>
                <a:cs typeface="+mn-cs"/>
              </a:rPr>
              <a:t>:</a:t>
            </a:r>
          </a:p>
          <a:p>
            <a:pPr hangingPunct="0"/>
            <a:r>
              <a:rPr lang="en-US" sz="1200" kern="1200" dirty="0" smtClean="0">
                <a:solidFill>
                  <a:schemeClr val="tx1"/>
                </a:solidFill>
                <a:effectLst/>
                <a:latin typeface="+mn-lt"/>
                <a:ea typeface="+mn-ea"/>
                <a:cs typeface="+mn-cs"/>
              </a:rPr>
              <a:t>   Affect optimization</a:t>
            </a:r>
          </a:p>
          <a:p>
            <a:pPr hangingPunct="0"/>
            <a:r>
              <a:rPr lang="en-US" sz="1200" kern="1200" dirty="0" smtClean="0">
                <a:solidFill>
                  <a:schemeClr val="tx1"/>
                </a:solidFill>
                <a:effectLst/>
                <a:latin typeface="+mn-lt"/>
                <a:ea typeface="+mn-ea"/>
                <a:cs typeface="+mn-cs"/>
              </a:rPr>
              <a:t>   Affect complexity</a:t>
            </a:r>
          </a:p>
          <a:p>
            <a:pPr hangingPunct="0"/>
            <a:r>
              <a:rPr lang="en-US" sz="1200" kern="1200" dirty="0" smtClean="0">
                <a:solidFill>
                  <a:schemeClr val="tx1"/>
                </a:solidFill>
                <a:effectLst/>
                <a:latin typeface="+mn-lt"/>
                <a:ea typeface="+mn-ea"/>
                <a:cs typeface="+mn-cs"/>
              </a:rPr>
              <a:t> </a:t>
            </a:r>
          </a:p>
          <a:p>
            <a:pPr hangingPunct="0"/>
            <a:r>
              <a:rPr lang="en-US" sz="1200" u="sng" kern="1200" dirty="0" smtClean="0">
                <a:solidFill>
                  <a:schemeClr val="tx1"/>
                </a:solidFill>
                <a:effectLst/>
                <a:latin typeface="+mn-lt"/>
                <a:ea typeface="+mn-ea"/>
                <a:cs typeface="+mn-cs"/>
              </a:rPr>
              <a:t>Four groups that each used a different emotional regulation style</a:t>
            </a:r>
            <a:r>
              <a:rPr lang="en-US" sz="1200" kern="1200" dirty="0" smtClean="0">
                <a:solidFill>
                  <a:schemeClr val="tx1"/>
                </a:solidFill>
                <a:effectLst/>
                <a:latin typeface="+mn-lt"/>
                <a:ea typeface="+mn-ea"/>
                <a:cs typeface="+mn-cs"/>
              </a:rPr>
              <a:t>:</a:t>
            </a:r>
          </a:p>
          <a:p>
            <a:pPr hangingPunct="0"/>
            <a:r>
              <a:rPr lang="en-US" sz="1200" kern="1200" dirty="0" smtClean="0">
                <a:solidFill>
                  <a:schemeClr val="tx1"/>
                </a:solidFill>
                <a:effectLst/>
                <a:latin typeface="+mn-lt"/>
                <a:ea typeface="+mn-ea"/>
                <a:cs typeface="+mn-cs"/>
              </a:rPr>
              <a:t>   Integrated group</a:t>
            </a:r>
          </a:p>
          <a:p>
            <a:pPr hangingPunct="0"/>
            <a:r>
              <a:rPr lang="en-US" sz="1200" kern="1200" dirty="0" smtClean="0">
                <a:solidFill>
                  <a:schemeClr val="tx1"/>
                </a:solidFill>
                <a:effectLst/>
                <a:latin typeface="+mn-lt"/>
                <a:ea typeface="+mn-ea"/>
                <a:cs typeface="+mn-cs"/>
              </a:rPr>
              <a:t>   Defended group</a:t>
            </a:r>
          </a:p>
          <a:p>
            <a:pPr hangingPunct="0"/>
            <a:r>
              <a:rPr lang="en-US" sz="1200" kern="1200" dirty="0" smtClean="0">
                <a:solidFill>
                  <a:schemeClr val="tx1"/>
                </a:solidFill>
                <a:effectLst/>
                <a:latin typeface="+mn-lt"/>
                <a:ea typeface="+mn-ea"/>
                <a:cs typeface="+mn-cs"/>
              </a:rPr>
              <a:t>   Complex group</a:t>
            </a:r>
          </a:p>
          <a:p>
            <a:pPr hangingPunct="0"/>
            <a:r>
              <a:rPr lang="en-US" sz="1200" kern="1200" dirty="0" smtClean="0">
                <a:solidFill>
                  <a:schemeClr val="tx1"/>
                </a:solidFill>
                <a:effectLst/>
                <a:latin typeface="+mn-lt"/>
                <a:ea typeface="+mn-ea"/>
                <a:cs typeface="+mn-cs"/>
              </a:rPr>
              <a:t>   Dysregulated group</a:t>
            </a:r>
          </a:p>
          <a:p>
            <a:pPr hangingPunct="0"/>
            <a:endParaRPr lang="en-US" sz="1200" u="non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18</a:t>
            </a:fld>
            <a:endParaRPr lang="en-US"/>
          </a:p>
        </p:txBody>
      </p:sp>
    </p:spTree>
    <p:extLst>
      <p:ext uri="{BB962C8B-B14F-4D97-AF65-F5344CB8AC3E}">
        <p14:creationId xmlns:p14="http://schemas.microsoft.com/office/powerpoint/2010/main" val="136614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en-US" sz="1200" u="none"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rPr>
              <a:t>Four criteria of maturity</a:t>
            </a:r>
            <a:r>
              <a:rPr lang="en-US" sz="1200" kern="1200" dirty="0" smtClean="0">
                <a:solidFill>
                  <a:schemeClr val="tx1"/>
                </a:solidFill>
                <a:effectLst/>
                <a:latin typeface="+mn-lt"/>
                <a:ea typeface="+mn-ea"/>
                <a:cs typeface="+mn-cs"/>
              </a:rPr>
              <a:t>: Competence, wisdom, ego development, and generativity.</a:t>
            </a:r>
          </a:p>
          <a:p>
            <a:pPr hangingPunct="0"/>
            <a:r>
              <a:rPr lang="en-US" sz="1200" kern="1200" dirty="0" smtClean="0">
                <a:solidFill>
                  <a:schemeClr val="tx1"/>
                </a:solidFill>
                <a:effectLst/>
                <a:latin typeface="+mn-lt"/>
                <a:ea typeface="+mn-ea"/>
                <a:cs typeface="+mn-cs"/>
              </a:rPr>
              <a:t> </a:t>
            </a:r>
          </a:p>
          <a:p>
            <a:pPr hangingPunct="0"/>
            <a:r>
              <a:rPr lang="en-US" sz="1200" u="sng" kern="1200" dirty="0" smtClean="0">
                <a:solidFill>
                  <a:schemeClr val="tx1"/>
                </a:solidFill>
                <a:effectLst/>
                <a:latin typeface="+mn-lt"/>
                <a:ea typeface="+mn-ea"/>
                <a:cs typeface="+mn-cs"/>
              </a:rPr>
              <a:t>Women’s three distinct paths to positive adult development</a:t>
            </a:r>
            <a:r>
              <a:rPr lang="en-US" sz="1200" kern="1200" dirty="0" smtClean="0">
                <a:solidFill>
                  <a:schemeClr val="tx1"/>
                </a:solidFill>
                <a:effectLst/>
                <a:latin typeface="+mn-lt"/>
                <a:ea typeface="+mn-ea"/>
                <a:cs typeface="+mn-cs"/>
              </a:rPr>
              <a:t>: Achievers,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Conservers,</a:t>
            </a:r>
            <a:r>
              <a:rPr lang="en-US" sz="1200" kern="1200" baseline="0" dirty="0" smtClean="0">
                <a:solidFill>
                  <a:schemeClr val="tx1"/>
                </a:solidFill>
                <a:effectLst/>
                <a:latin typeface="+mn-lt"/>
                <a:ea typeface="+mn-ea"/>
                <a:cs typeface="+mn-cs"/>
              </a:rPr>
              <a:t> and </a:t>
            </a:r>
            <a:r>
              <a:rPr lang="en-US" sz="1200" kern="1200" dirty="0" smtClean="0">
                <a:solidFill>
                  <a:schemeClr val="tx1"/>
                </a:solidFill>
                <a:effectLst/>
                <a:latin typeface="+mn-lt"/>
                <a:ea typeface="+mn-ea"/>
                <a:cs typeface="+mn-cs"/>
              </a:rPr>
              <a:t>Seekers </a:t>
            </a:r>
          </a:p>
          <a:p>
            <a:pPr hangingPunct="0"/>
            <a:endParaRPr lang="en-US" sz="1200" kern="1200" dirty="0" smtClean="0">
              <a:solidFill>
                <a:schemeClr val="tx1"/>
              </a:solidFill>
              <a:effectLst/>
              <a:latin typeface="+mn-lt"/>
              <a:ea typeface="+mn-ea"/>
              <a:cs typeface="+mn-cs"/>
            </a:endParaRPr>
          </a:p>
          <a:p>
            <a:pPr hangingPunct="0"/>
            <a:r>
              <a:rPr lang="en-US" sz="1200" u="sng" kern="1200" dirty="0" smtClean="0">
                <a:solidFill>
                  <a:schemeClr val="tx1"/>
                </a:solidFill>
                <a:effectLst/>
                <a:latin typeface="+mn-lt"/>
                <a:ea typeface="+mn-ea"/>
                <a:cs typeface="+mn-cs"/>
              </a:rPr>
              <a:t>People regulate their emotions using primarily two strategies</a:t>
            </a:r>
            <a:r>
              <a:rPr lang="en-US" sz="1200" kern="1200" dirty="0" smtClean="0">
                <a:solidFill>
                  <a:schemeClr val="tx1"/>
                </a:solidFill>
                <a:effectLst/>
                <a:latin typeface="+mn-lt"/>
                <a:ea typeface="+mn-ea"/>
                <a:cs typeface="+mn-cs"/>
              </a:rPr>
              <a:t>:</a:t>
            </a:r>
          </a:p>
          <a:p>
            <a:pPr hangingPunct="0"/>
            <a:r>
              <a:rPr lang="en-US" sz="1200" kern="1200" dirty="0" smtClean="0">
                <a:solidFill>
                  <a:schemeClr val="tx1"/>
                </a:solidFill>
                <a:effectLst/>
                <a:latin typeface="+mn-lt"/>
                <a:ea typeface="+mn-ea"/>
                <a:cs typeface="+mn-cs"/>
              </a:rPr>
              <a:t>   Affect optimization</a:t>
            </a:r>
          </a:p>
          <a:p>
            <a:pPr hangingPunct="0"/>
            <a:r>
              <a:rPr lang="en-US" sz="1200" kern="1200" dirty="0" smtClean="0">
                <a:solidFill>
                  <a:schemeClr val="tx1"/>
                </a:solidFill>
                <a:effectLst/>
                <a:latin typeface="+mn-lt"/>
                <a:ea typeface="+mn-ea"/>
                <a:cs typeface="+mn-cs"/>
              </a:rPr>
              <a:t>   Affect complexity</a:t>
            </a:r>
          </a:p>
          <a:p>
            <a:pPr hangingPunct="0"/>
            <a:r>
              <a:rPr lang="en-US" sz="1200" kern="1200" dirty="0" smtClean="0">
                <a:solidFill>
                  <a:schemeClr val="tx1"/>
                </a:solidFill>
                <a:effectLst/>
                <a:latin typeface="+mn-lt"/>
                <a:ea typeface="+mn-ea"/>
                <a:cs typeface="+mn-cs"/>
              </a:rPr>
              <a:t> </a:t>
            </a:r>
          </a:p>
          <a:p>
            <a:pPr hangingPunct="0"/>
            <a:r>
              <a:rPr lang="en-US" sz="1200" u="sng" kern="1200" dirty="0" smtClean="0">
                <a:solidFill>
                  <a:schemeClr val="tx1"/>
                </a:solidFill>
                <a:effectLst/>
                <a:latin typeface="+mn-lt"/>
                <a:ea typeface="+mn-ea"/>
                <a:cs typeface="+mn-cs"/>
              </a:rPr>
              <a:t>Four groups that each used a different emotional regulation style</a:t>
            </a:r>
            <a:r>
              <a:rPr lang="en-US" sz="1200" kern="1200" dirty="0" smtClean="0">
                <a:solidFill>
                  <a:schemeClr val="tx1"/>
                </a:solidFill>
                <a:effectLst/>
                <a:latin typeface="+mn-lt"/>
                <a:ea typeface="+mn-ea"/>
                <a:cs typeface="+mn-cs"/>
              </a:rPr>
              <a:t>:</a:t>
            </a:r>
          </a:p>
          <a:p>
            <a:pPr hangingPunct="0"/>
            <a:r>
              <a:rPr lang="en-US" sz="1200" kern="1200" dirty="0" smtClean="0">
                <a:solidFill>
                  <a:schemeClr val="tx1"/>
                </a:solidFill>
                <a:effectLst/>
                <a:latin typeface="+mn-lt"/>
                <a:ea typeface="+mn-ea"/>
                <a:cs typeface="+mn-cs"/>
              </a:rPr>
              <a:t>   Integrated group</a:t>
            </a:r>
          </a:p>
          <a:p>
            <a:pPr hangingPunct="0"/>
            <a:r>
              <a:rPr lang="en-US" sz="1200" kern="1200" dirty="0" smtClean="0">
                <a:solidFill>
                  <a:schemeClr val="tx1"/>
                </a:solidFill>
                <a:effectLst/>
                <a:latin typeface="+mn-lt"/>
                <a:ea typeface="+mn-ea"/>
                <a:cs typeface="+mn-cs"/>
              </a:rPr>
              <a:t>   Defended group</a:t>
            </a:r>
          </a:p>
          <a:p>
            <a:pPr hangingPunct="0"/>
            <a:r>
              <a:rPr lang="en-US" sz="1200" kern="1200" dirty="0" smtClean="0">
                <a:solidFill>
                  <a:schemeClr val="tx1"/>
                </a:solidFill>
                <a:effectLst/>
                <a:latin typeface="+mn-lt"/>
                <a:ea typeface="+mn-ea"/>
                <a:cs typeface="+mn-cs"/>
              </a:rPr>
              <a:t>   Complex group</a:t>
            </a:r>
          </a:p>
          <a:p>
            <a:pPr hangingPunct="0"/>
            <a:r>
              <a:rPr lang="en-US" sz="1200" kern="1200" dirty="0" smtClean="0">
                <a:solidFill>
                  <a:schemeClr val="tx1"/>
                </a:solidFill>
                <a:effectLst/>
                <a:latin typeface="+mn-lt"/>
                <a:ea typeface="+mn-ea"/>
                <a:cs typeface="+mn-cs"/>
              </a:rPr>
              <a:t>   Dysregulated group</a:t>
            </a:r>
          </a:p>
          <a:p>
            <a:pPr hangingPunct="0"/>
            <a:endParaRPr lang="en-US" sz="1200" u="non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19</a:t>
            </a:fld>
            <a:endParaRPr lang="en-US"/>
          </a:p>
        </p:txBody>
      </p:sp>
    </p:spTree>
    <p:extLst>
      <p:ext uri="{BB962C8B-B14F-4D97-AF65-F5344CB8AC3E}">
        <p14:creationId xmlns:p14="http://schemas.microsoft.com/office/powerpoint/2010/main" val="4054738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en-US" sz="1200" u="none"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rPr>
              <a:t>Four criteria of maturity</a:t>
            </a:r>
            <a:r>
              <a:rPr lang="en-US" sz="1200" kern="1200" dirty="0" smtClean="0">
                <a:solidFill>
                  <a:schemeClr val="tx1"/>
                </a:solidFill>
                <a:effectLst/>
                <a:latin typeface="+mn-lt"/>
                <a:ea typeface="+mn-ea"/>
                <a:cs typeface="+mn-cs"/>
              </a:rPr>
              <a:t>: Competence, wisdom, ego development, and generativity.</a:t>
            </a:r>
          </a:p>
          <a:p>
            <a:pPr hangingPunct="0"/>
            <a:r>
              <a:rPr lang="en-US" sz="1200" kern="1200" dirty="0" smtClean="0">
                <a:solidFill>
                  <a:schemeClr val="tx1"/>
                </a:solidFill>
                <a:effectLst/>
                <a:latin typeface="+mn-lt"/>
                <a:ea typeface="+mn-ea"/>
                <a:cs typeface="+mn-cs"/>
              </a:rPr>
              <a:t> </a:t>
            </a:r>
          </a:p>
          <a:p>
            <a:pPr hangingPunct="0"/>
            <a:r>
              <a:rPr lang="en-US" sz="1200" u="sng" kern="1200" dirty="0" smtClean="0">
                <a:solidFill>
                  <a:schemeClr val="tx1"/>
                </a:solidFill>
                <a:effectLst/>
                <a:latin typeface="+mn-lt"/>
                <a:ea typeface="+mn-ea"/>
                <a:cs typeface="+mn-cs"/>
              </a:rPr>
              <a:t>Women’s three distinct paths to positive adult development</a:t>
            </a:r>
            <a:r>
              <a:rPr lang="en-US" sz="1200" kern="1200" dirty="0" smtClean="0">
                <a:solidFill>
                  <a:schemeClr val="tx1"/>
                </a:solidFill>
                <a:effectLst/>
                <a:latin typeface="+mn-lt"/>
                <a:ea typeface="+mn-ea"/>
                <a:cs typeface="+mn-cs"/>
              </a:rPr>
              <a:t>: Achievers,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Conservers,</a:t>
            </a:r>
            <a:r>
              <a:rPr lang="en-US" sz="1200" kern="1200" baseline="0" dirty="0" smtClean="0">
                <a:solidFill>
                  <a:schemeClr val="tx1"/>
                </a:solidFill>
                <a:effectLst/>
                <a:latin typeface="+mn-lt"/>
                <a:ea typeface="+mn-ea"/>
                <a:cs typeface="+mn-cs"/>
              </a:rPr>
              <a:t> and </a:t>
            </a:r>
            <a:r>
              <a:rPr lang="en-US" sz="1200" kern="1200" dirty="0" smtClean="0">
                <a:solidFill>
                  <a:schemeClr val="tx1"/>
                </a:solidFill>
                <a:effectLst/>
                <a:latin typeface="+mn-lt"/>
                <a:ea typeface="+mn-ea"/>
                <a:cs typeface="+mn-cs"/>
              </a:rPr>
              <a:t>Seekers </a:t>
            </a:r>
          </a:p>
          <a:p>
            <a:pPr hangingPunct="0"/>
            <a:endParaRPr lang="en-US" sz="1200" kern="1200" dirty="0" smtClean="0">
              <a:solidFill>
                <a:schemeClr val="tx1"/>
              </a:solidFill>
              <a:effectLst/>
              <a:latin typeface="+mn-lt"/>
              <a:ea typeface="+mn-ea"/>
              <a:cs typeface="+mn-cs"/>
            </a:endParaRPr>
          </a:p>
          <a:p>
            <a:pPr hangingPunct="0"/>
            <a:r>
              <a:rPr lang="en-US" sz="1200" u="sng" kern="1200" dirty="0" smtClean="0">
                <a:solidFill>
                  <a:schemeClr val="tx1"/>
                </a:solidFill>
                <a:effectLst/>
                <a:latin typeface="+mn-lt"/>
                <a:ea typeface="+mn-ea"/>
                <a:cs typeface="+mn-cs"/>
              </a:rPr>
              <a:t>People regulate their emotions using primarily two strategies</a:t>
            </a:r>
            <a:r>
              <a:rPr lang="en-US" sz="1200" kern="1200" dirty="0" smtClean="0">
                <a:solidFill>
                  <a:schemeClr val="tx1"/>
                </a:solidFill>
                <a:effectLst/>
                <a:latin typeface="+mn-lt"/>
                <a:ea typeface="+mn-ea"/>
                <a:cs typeface="+mn-cs"/>
              </a:rPr>
              <a:t>:</a:t>
            </a:r>
          </a:p>
          <a:p>
            <a:pPr hangingPunct="0"/>
            <a:r>
              <a:rPr lang="en-US" sz="1200" kern="1200" dirty="0" smtClean="0">
                <a:solidFill>
                  <a:schemeClr val="tx1"/>
                </a:solidFill>
                <a:effectLst/>
                <a:latin typeface="+mn-lt"/>
                <a:ea typeface="+mn-ea"/>
                <a:cs typeface="+mn-cs"/>
              </a:rPr>
              <a:t>   Affect optimization</a:t>
            </a:r>
          </a:p>
          <a:p>
            <a:pPr hangingPunct="0"/>
            <a:r>
              <a:rPr lang="en-US" sz="1200" kern="1200" dirty="0" smtClean="0">
                <a:solidFill>
                  <a:schemeClr val="tx1"/>
                </a:solidFill>
                <a:effectLst/>
                <a:latin typeface="+mn-lt"/>
                <a:ea typeface="+mn-ea"/>
                <a:cs typeface="+mn-cs"/>
              </a:rPr>
              <a:t>   Affect complexity</a:t>
            </a:r>
          </a:p>
          <a:p>
            <a:pPr hangingPunct="0"/>
            <a:r>
              <a:rPr lang="en-US" sz="1200" kern="1200" dirty="0" smtClean="0">
                <a:solidFill>
                  <a:schemeClr val="tx1"/>
                </a:solidFill>
                <a:effectLst/>
                <a:latin typeface="+mn-lt"/>
                <a:ea typeface="+mn-ea"/>
                <a:cs typeface="+mn-cs"/>
              </a:rPr>
              <a:t> </a:t>
            </a:r>
          </a:p>
          <a:p>
            <a:pPr hangingPunct="0"/>
            <a:r>
              <a:rPr lang="en-US" sz="1200" u="sng" kern="1200" dirty="0" smtClean="0">
                <a:solidFill>
                  <a:schemeClr val="tx1"/>
                </a:solidFill>
                <a:effectLst/>
                <a:latin typeface="+mn-lt"/>
                <a:ea typeface="+mn-ea"/>
                <a:cs typeface="+mn-cs"/>
              </a:rPr>
              <a:t>Four groups that each used a different emotional regulation style</a:t>
            </a:r>
            <a:r>
              <a:rPr lang="en-US" sz="1200" kern="1200" dirty="0" smtClean="0">
                <a:solidFill>
                  <a:schemeClr val="tx1"/>
                </a:solidFill>
                <a:effectLst/>
                <a:latin typeface="+mn-lt"/>
                <a:ea typeface="+mn-ea"/>
                <a:cs typeface="+mn-cs"/>
              </a:rPr>
              <a:t>:</a:t>
            </a:r>
          </a:p>
          <a:p>
            <a:pPr hangingPunct="0"/>
            <a:r>
              <a:rPr lang="en-US" sz="1200" kern="1200" dirty="0" smtClean="0">
                <a:solidFill>
                  <a:schemeClr val="tx1"/>
                </a:solidFill>
                <a:effectLst/>
                <a:latin typeface="+mn-lt"/>
                <a:ea typeface="+mn-ea"/>
                <a:cs typeface="+mn-cs"/>
              </a:rPr>
              <a:t>   Integrated group</a:t>
            </a:r>
          </a:p>
          <a:p>
            <a:pPr hangingPunct="0"/>
            <a:r>
              <a:rPr lang="en-US" sz="1200" kern="1200" dirty="0" smtClean="0">
                <a:solidFill>
                  <a:schemeClr val="tx1"/>
                </a:solidFill>
                <a:effectLst/>
                <a:latin typeface="+mn-lt"/>
                <a:ea typeface="+mn-ea"/>
                <a:cs typeface="+mn-cs"/>
              </a:rPr>
              <a:t>   Defended group</a:t>
            </a:r>
          </a:p>
          <a:p>
            <a:pPr hangingPunct="0"/>
            <a:r>
              <a:rPr lang="en-US" sz="1200" kern="1200" dirty="0" smtClean="0">
                <a:solidFill>
                  <a:schemeClr val="tx1"/>
                </a:solidFill>
                <a:effectLst/>
                <a:latin typeface="+mn-lt"/>
                <a:ea typeface="+mn-ea"/>
                <a:cs typeface="+mn-cs"/>
              </a:rPr>
              <a:t>   Complex group</a:t>
            </a:r>
          </a:p>
          <a:p>
            <a:pPr hangingPunct="0"/>
            <a:r>
              <a:rPr lang="en-US" sz="1200" kern="1200" dirty="0" smtClean="0">
                <a:solidFill>
                  <a:schemeClr val="tx1"/>
                </a:solidFill>
                <a:effectLst/>
                <a:latin typeface="+mn-lt"/>
                <a:ea typeface="+mn-ea"/>
                <a:cs typeface="+mn-cs"/>
              </a:rPr>
              <a:t>   Dysregulated group</a:t>
            </a:r>
          </a:p>
          <a:p>
            <a:pPr hangingPunct="0"/>
            <a:endParaRPr lang="en-US" sz="1200" u="non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20</a:t>
            </a:fld>
            <a:endParaRPr lang="en-US"/>
          </a:p>
        </p:txBody>
      </p:sp>
    </p:spTree>
    <p:extLst>
      <p:ext uri="{BB962C8B-B14F-4D97-AF65-F5344CB8AC3E}">
        <p14:creationId xmlns:p14="http://schemas.microsoft.com/office/powerpoint/2010/main" val="2784195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en-US" sz="1200" u="none"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rPr>
              <a:t>Four criteria of maturity</a:t>
            </a:r>
            <a:r>
              <a:rPr lang="en-US" sz="1200" kern="1200" dirty="0" smtClean="0">
                <a:solidFill>
                  <a:schemeClr val="tx1"/>
                </a:solidFill>
                <a:effectLst/>
                <a:latin typeface="+mn-lt"/>
                <a:ea typeface="+mn-ea"/>
                <a:cs typeface="+mn-cs"/>
              </a:rPr>
              <a:t>: Competence, wisdom, ego development, and generativity.</a:t>
            </a:r>
          </a:p>
          <a:p>
            <a:pPr hangingPunct="0"/>
            <a:r>
              <a:rPr lang="en-US" sz="1200" kern="1200" dirty="0" smtClean="0">
                <a:solidFill>
                  <a:schemeClr val="tx1"/>
                </a:solidFill>
                <a:effectLst/>
                <a:latin typeface="+mn-lt"/>
                <a:ea typeface="+mn-ea"/>
                <a:cs typeface="+mn-cs"/>
              </a:rPr>
              <a:t> </a:t>
            </a:r>
          </a:p>
          <a:p>
            <a:pPr hangingPunct="0"/>
            <a:r>
              <a:rPr lang="en-US" sz="1200" u="sng" kern="1200" dirty="0" smtClean="0">
                <a:solidFill>
                  <a:schemeClr val="tx1"/>
                </a:solidFill>
                <a:effectLst/>
                <a:latin typeface="+mn-lt"/>
                <a:ea typeface="+mn-ea"/>
                <a:cs typeface="+mn-cs"/>
              </a:rPr>
              <a:t>Women’s three distinct paths to positive adult development</a:t>
            </a:r>
            <a:r>
              <a:rPr lang="en-US" sz="1200" kern="1200" dirty="0" smtClean="0">
                <a:solidFill>
                  <a:schemeClr val="tx1"/>
                </a:solidFill>
                <a:effectLst/>
                <a:latin typeface="+mn-lt"/>
                <a:ea typeface="+mn-ea"/>
                <a:cs typeface="+mn-cs"/>
              </a:rPr>
              <a:t>: Achievers,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Conservers,</a:t>
            </a:r>
            <a:r>
              <a:rPr lang="en-US" sz="1200" kern="1200" baseline="0" dirty="0" smtClean="0">
                <a:solidFill>
                  <a:schemeClr val="tx1"/>
                </a:solidFill>
                <a:effectLst/>
                <a:latin typeface="+mn-lt"/>
                <a:ea typeface="+mn-ea"/>
                <a:cs typeface="+mn-cs"/>
              </a:rPr>
              <a:t> and </a:t>
            </a:r>
            <a:r>
              <a:rPr lang="en-US" sz="1200" kern="1200" dirty="0" smtClean="0">
                <a:solidFill>
                  <a:schemeClr val="tx1"/>
                </a:solidFill>
                <a:effectLst/>
                <a:latin typeface="+mn-lt"/>
                <a:ea typeface="+mn-ea"/>
                <a:cs typeface="+mn-cs"/>
              </a:rPr>
              <a:t>Seekers </a:t>
            </a:r>
          </a:p>
          <a:p>
            <a:pPr hangingPunct="0"/>
            <a:endParaRPr lang="en-US" sz="1200" kern="1200" dirty="0" smtClean="0">
              <a:solidFill>
                <a:schemeClr val="tx1"/>
              </a:solidFill>
              <a:effectLst/>
              <a:latin typeface="+mn-lt"/>
              <a:ea typeface="+mn-ea"/>
              <a:cs typeface="+mn-cs"/>
            </a:endParaRPr>
          </a:p>
          <a:p>
            <a:pPr hangingPunct="0"/>
            <a:r>
              <a:rPr lang="en-US" sz="1200" u="sng" kern="1200" dirty="0" smtClean="0">
                <a:solidFill>
                  <a:schemeClr val="tx1"/>
                </a:solidFill>
                <a:effectLst/>
                <a:latin typeface="+mn-lt"/>
                <a:ea typeface="+mn-ea"/>
                <a:cs typeface="+mn-cs"/>
              </a:rPr>
              <a:t>People regulate their emotions using primarily two strategies</a:t>
            </a:r>
            <a:r>
              <a:rPr lang="en-US" sz="1200" kern="1200" dirty="0" smtClean="0">
                <a:solidFill>
                  <a:schemeClr val="tx1"/>
                </a:solidFill>
                <a:effectLst/>
                <a:latin typeface="+mn-lt"/>
                <a:ea typeface="+mn-ea"/>
                <a:cs typeface="+mn-cs"/>
              </a:rPr>
              <a:t>:</a:t>
            </a:r>
          </a:p>
          <a:p>
            <a:pPr hangingPunct="0"/>
            <a:r>
              <a:rPr lang="en-US" sz="1200" kern="1200" dirty="0" smtClean="0">
                <a:solidFill>
                  <a:schemeClr val="tx1"/>
                </a:solidFill>
                <a:effectLst/>
                <a:latin typeface="+mn-lt"/>
                <a:ea typeface="+mn-ea"/>
                <a:cs typeface="+mn-cs"/>
              </a:rPr>
              <a:t>   Affect optimization</a:t>
            </a:r>
          </a:p>
          <a:p>
            <a:pPr hangingPunct="0"/>
            <a:r>
              <a:rPr lang="en-US" sz="1200" kern="1200" dirty="0" smtClean="0">
                <a:solidFill>
                  <a:schemeClr val="tx1"/>
                </a:solidFill>
                <a:effectLst/>
                <a:latin typeface="+mn-lt"/>
                <a:ea typeface="+mn-ea"/>
                <a:cs typeface="+mn-cs"/>
              </a:rPr>
              <a:t>   Affect complexity</a:t>
            </a:r>
          </a:p>
          <a:p>
            <a:pPr hangingPunct="0"/>
            <a:r>
              <a:rPr lang="en-US" sz="1200" kern="1200" dirty="0" smtClean="0">
                <a:solidFill>
                  <a:schemeClr val="tx1"/>
                </a:solidFill>
                <a:effectLst/>
                <a:latin typeface="+mn-lt"/>
                <a:ea typeface="+mn-ea"/>
                <a:cs typeface="+mn-cs"/>
              </a:rPr>
              <a:t> </a:t>
            </a:r>
          </a:p>
          <a:p>
            <a:pPr hangingPunct="0"/>
            <a:r>
              <a:rPr lang="en-US" sz="1200" u="sng" kern="1200" dirty="0" smtClean="0">
                <a:solidFill>
                  <a:schemeClr val="tx1"/>
                </a:solidFill>
                <a:effectLst/>
                <a:latin typeface="+mn-lt"/>
                <a:ea typeface="+mn-ea"/>
                <a:cs typeface="+mn-cs"/>
              </a:rPr>
              <a:t>Four groups that each used a different emotional regulation style</a:t>
            </a:r>
            <a:r>
              <a:rPr lang="en-US" sz="1200" kern="1200" dirty="0" smtClean="0">
                <a:solidFill>
                  <a:schemeClr val="tx1"/>
                </a:solidFill>
                <a:effectLst/>
                <a:latin typeface="+mn-lt"/>
                <a:ea typeface="+mn-ea"/>
                <a:cs typeface="+mn-cs"/>
              </a:rPr>
              <a:t>:</a:t>
            </a:r>
          </a:p>
          <a:p>
            <a:pPr hangingPunct="0"/>
            <a:r>
              <a:rPr lang="en-US" sz="1200" kern="1200" dirty="0" smtClean="0">
                <a:solidFill>
                  <a:schemeClr val="tx1"/>
                </a:solidFill>
                <a:effectLst/>
                <a:latin typeface="+mn-lt"/>
                <a:ea typeface="+mn-ea"/>
                <a:cs typeface="+mn-cs"/>
              </a:rPr>
              <a:t>   Integrated group</a:t>
            </a:r>
          </a:p>
          <a:p>
            <a:pPr hangingPunct="0"/>
            <a:r>
              <a:rPr lang="en-US" sz="1200" kern="1200" dirty="0" smtClean="0">
                <a:solidFill>
                  <a:schemeClr val="tx1"/>
                </a:solidFill>
                <a:effectLst/>
                <a:latin typeface="+mn-lt"/>
                <a:ea typeface="+mn-ea"/>
                <a:cs typeface="+mn-cs"/>
              </a:rPr>
              <a:t>   Defended group</a:t>
            </a:r>
          </a:p>
          <a:p>
            <a:pPr hangingPunct="0"/>
            <a:r>
              <a:rPr lang="en-US" sz="1200" kern="1200" dirty="0" smtClean="0">
                <a:solidFill>
                  <a:schemeClr val="tx1"/>
                </a:solidFill>
                <a:effectLst/>
                <a:latin typeface="+mn-lt"/>
                <a:ea typeface="+mn-ea"/>
                <a:cs typeface="+mn-cs"/>
              </a:rPr>
              <a:t>   Complex group</a:t>
            </a:r>
          </a:p>
          <a:p>
            <a:pPr hangingPunct="0"/>
            <a:r>
              <a:rPr lang="en-US" sz="1200" kern="1200" dirty="0" smtClean="0">
                <a:solidFill>
                  <a:schemeClr val="tx1"/>
                </a:solidFill>
                <a:effectLst/>
                <a:latin typeface="+mn-lt"/>
                <a:ea typeface="+mn-ea"/>
                <a:cs typeface="+mn-cs"/>
              </a:rPr>
              <a:t>   Dysregulated group</a:t>
            </a:r>
          </a:p>
          <a:p>
            <a:pPr hangingPunct="0"/>
            <a:endParaRPr lang="en-US" sz="1200" u="non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21</a:t>
            </a:fld>
            <a:endParaRPr lang="en-US"/>
          </a:p>
        </p:txBody>
      </p:sp>
    </p:spTree>
    <p:extLst>
      <p:ext uri="{BB962C8B-B14F-4D97-AF65-F5344CB8AC3E}">
        <p14:creationId xmlns:p14="http://schemas.microsoft.com/office/powerpoint/2010/main" val="1531131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2</a:t>
            </a:fld>
            <a:endParaRPr lang="en-US"/>
          </a:p>
        </p:txBody>
      </p:sp>
    </p:spTree>
    <p:extLst>
      <p:ext uri="{BB962C8B-B14F-4D97-AF65-F5344CB8AC3E}">
        <p14:creationId xmlns:p14="http://schemas.microsoft.com/office/powerpoint/2010/main" val="10196296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0">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hangingPunct="0"/>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22</a:t>
            </a:fld>
            <a:endParaRPr lang="en-US"/>
          </a:p>
        </p:txBody>
      </p:sp>
    </p:spTree>
    <p:extLst>
      <p:ext uri="{BB962C8B-B14F-4D97-AF65-F5344CB8AC3E}">
        <p14:creationId xmlns:p14="http://schemas.microsoft.com/office/powerpoint/2010/main" val="1277135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en-US" sz="1200" u="sng" kern="1200" dirty="0" smtClean="0">
                <a:solidFill>
                  <a:schemeClr val="tx1"/>
                </a:solidFill>
                <a:effectLst/>
                <a:latin typeface="+mn-lt"/>
                <a:ea typeface="+mn-ea"/>
                <a:cs typeface="+mn-cs"/>
              </a:rPr>
              <a:t>Coherent positive resolution</a:t>
            </a:r>
            <a:r>
              <a:rPr lang="en-US" sz="1200"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This involves the creation of a narrative about a difficult event that has a positive ending and conveys a sense of emotional resolution and closure.</a:t>
            </a:r>
          </a:p>
          <a:p>
            <a:pPr hangingPunct="0"/>
            <a:r>
              <a:rPr lang="en-US" sz="1200" kern="1200" dirty="0" smtClean="0">
                <a:solidFill>
                  <a:schemeClr val="tx1"/>
                </a:solidFill>
                <a:effectLst/>
                <a:latin typeface="+mn-lt"/>
                <a:ea typeface="+mn-ea"/>
                <a:cs typeface="+mn-cs"/>
              </a:rPr>
              <a:t> </a:t>
            </a:r>
          </a:p>
          <a:p>
            <a:pPr hangingPunct="0"/>
            <a:r>
              <a:rPr lang="en-US" sz="1200" u="sng" kern="1200" dirty="0" smtClean="0">
                <a:solidFill>
                  <a:schemeClr val="tx1"/>
                </a:solidFill>
                <a:effectLst/>
                <a:latin typeface="+mn-lt"/>
                <a:ea typeface="+mn-ea"/>
                <a:cs typeface="+mn-cs"/>
              </a:rPr>
              <a:t>Exploratory narrative processing</a:t>
            </a:r>
            <a:r>
              <a:rPr lang="en-US" sz="1200" b="0"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Which</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involves a willingness to fully understand a difficult situation and to analyze it with openness and a full recognition of the negative emotional impact the event had on one’s life.</a:t>
            </a:r>
          </a:p>
          <a:p>
            <a:pPr hangingPunct="0"/>
            <a:r>
              <a:rPr lang="en-US" sz="1200" kern="1200" dirty="0" smtClean="0">
                <a:solidFill>
                  <a:schemeClr val="tx1"/>
                </a:solidFill>
                <a:effectLst/>
                <a:latin typeface="+mn-lt"/>
                <a:ea typeface="+mn-ea"/>
                <a:cs typeface="+mn-cs"/>
              </a:rPr>
              <a:t> </a:t>
            </a:r>
          </a:p>
          <a:p>
            <a:pPr hangingPunct="0"/>
            <a:r>
              <a:rPr lang="en-US" sz="1200" u="sng" kern="1200" dirty="0" smtClean="0">
                <a:solidFill>
                  <a:schemeClr val="tx1"/>
                </a:solidFill>
                <a:effectLst/>
                <a:latin typeface="+mn-lt"/>
                <a:ea typeface="+mn-ea"/>
                <a:cs typeface="+mn-cs"/>
              </a:rPr>
              <a:t>Transformation processing</a:t>
            </a:r>
            <a:r>
              <a:rPr lang="en-US" sz="1200" kern="1200" dirty="0" smtClean="0">
                <a:solidFill>
                  <a:schemeClr val="tx1"/>
                </a:solidFill>
                <a:effectLst/>
                <a:latin typeface="+mn-lt"/>
                <a:ea typeface="+mn-ea"/>
                <a:cs typeface="+mn-cs"/>
              </a:rPr>
              <a:t>: These are narratives that contain both high positive resolution and high processing of negative emotions; these tended to be more consistently associated with indices of greater well-being.</a:t>
            </a:r>
          </a:p>
          <a:p>
            <a:pPr hangingPunct="0"/>
            <a:r>
              <a:rPr lang="en-US" sz="1200" kern="1200" dirty="0" smtClean="0">
                <a:solidFill>
                  <a:schemeClr val="tx1"/>
                </a:solidFill>
                <a:effectLst/>
                <a:latin typeface="+mn-lt"/>
                <a:ea typeface="+mn-ea"/>
                <a:cs typeface="+mn-cs"/>
              </a:rPr>
              <a:t> </a:t>
            </a:r>
          </a:p>
          <a:p>
            <a:pPr hangingPunct="0"/>
            <a:r>
              <a:rPr lang="en-US" sz="1200" u="sng" kern="1200" dirty="0" smtClean="0">
                <a:solidFill>
                  <a:schemeClr val="tx1"/>
                </a:solidFill>
                <a:effectLst/>
                <a:latin typeface="+mn-lt"/>
                <a:ea typeface="+mn-ea"/>
                <a:cs typeface="+mn-cs"/>
              </a:rPr>
              <a:t>Positive adaptation to difficult life events</a:t>
            </a:r>
            <a:r>
              <a:rPr lang="en-US" sz="1200" kern="1200" dirty="0" smtClean="0">
                <a:solidFill>
                  <a:schemeClr val="tx1"/>
                </a:solidFill>
                <a:effectLst/>
                <a:latin typeface="+mn-lt"/>
                <a:ea typeface="+mn-ea"/>
                <a:cs typeface="+mn-cs"/>
              </a:rPr>
              <a:t>:</a:t>
            </a:r>
          </a:p>
          <a:p>
            <a:pPr hangingPunct="0"/>
            <a:r>
              <a:rPr lang="en-US" sz="1200" kern="1200" dirty="0" smtClean="0">
                <a:solidFill>
                  <a:schemeClr val="tx1"/>
                </a:solidFill>
                <a:effectLst/>
                <a:latin typeface="+mn-lt"/>
                <a:ea typeface="+mn-ea"/>
                <a:cs typeface="+mn-cs"/>
              </a:rPr>
              <a:t>1. Explore the meaning and emotional impact of the event </a:t>
            </a:r>
          </a:p>
          <a:p>
            <a:pPr hangingPunct="0"/>
            <a:r>
              <a:rPr lang="en-US" sz="1200" kern="1200" dirty="0" smtClean="0">
                <a:solidFill>
                  <a:schemeClr val="tx1"/>
                </a:solidFill>
                <a:effectLst/>
                <a:latin typeface="+mn-lt"/>
                <a:ea typeface="+mn-ea"/>
                <a:cs typeface="+mn-cs"/>
              </a:rPr>
              <a:t>2. Construct a coherent and positive resolution</a:t>
            </a:r>
          </a:p>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23</a:t>
            </a:fld>
            <a:endParaRPr lang="en-US"/>
          </a:p>
        </p:txBody>
      </p:sp>
    </p:spTree>
    <p:extLst>
      <p:ext uri="{BB962C8B-B14F-4D97-AF65-F5344CB8AC3E}">
        <p14:creationId xmlns:p14="http://schemas.microsoft.com/office/powerpoint/2010/main" val="3996649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en-US" sz="1200" u="sng" kern="1200" dirty="0" smtClean="0">
                <a:solidFill>
                  <a:schemeClr val="tx1"/>
                </a:solidFill>
                <a:effectLst/>
                <a:latin typeface="+mn-lt"/>
                <a:ea typeface="+mn-ea"/>
                <a:cs typeface="+mn-cs"/>
              </a:rPr>
              <a:t>Coherent positive resolution</a:t>
            </a:r>
            <a:r>
              <a:rPr lang="en-US" sz="1200"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This involves the creation of a narrative about a difficult event that has a positive ending and conveys a sense of emotional resolution and closure.</a:t>
            </a:r>
          </a:p>
          <a:p>
            <a:pPr hangingPunct="0"/>
            <a:r>
              <a:rPr lang="en-US" sz="1200" kern="1200" dirty="0" smtClean="0">
                <a:solidFill>
                  <a:schemeClr val="tx1"/>
                </a:solidFill>
                <a:effectLst/>
                <a:latin typeface="+mn-lt"/>
                <a:ea typeface="+mn-ea"/>
                <a:cs typeface="+mn-cs"/>
              </a:rPr>
              <a:t> </a:t>
            </a:r>
          </a:p>
          <a:p>
            <a:pPr hangingPunct="0"/>
            <a:r>
              <a:rPr lang="en-US" sz="1200" u="sng" kern="1200" dirty="0" smtClean="0">
                <a:solidFill>
                  <a:schemeClr val="tx1"/>
                </a:solidFill>
                <a:effectLst/>
                <a:latin typeface="+mn-lt"/>
                <a:ea typeface="+mn-ea"/>
                <a:cs typeface="+mn-cs"/>
              </a:rPr>
              <a:t>Exploratory narrative processing</a:t>
            </a:r>
            <a:r>
              <a:rPr lang="en-US" sz="1200" b="0"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Which</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involves a willingness to fully understand a difficult situation and to analyze it with openness and a full recognition of the negative emotional impact the event had on one’s life.</a:t>
            </a:r>
          </a:p>
          <a:p>
            <a:pPr hangingPunct="0"/>
            <a:r>
              <a:rPr lang="en-US" sz="1200" kern="1200" dirty="0" smtClean="0">
                <a:solidFill>
                  <a:schemeClr val="tx1"/>
                </a:solidFill>
                <a:effectLst/>
                <a:latin typeface="+mn-lt"/>
                <a:ea typeface="+mn-ea"/>
                <a:cs typeface="+mn-cs"/>
              </a:rPr>
              <a:t> </a:t>
            </a:r>
          </a:p>
          <a:p>
            <a:pPr hangingPunct="0"/>
            <a:r>
              <a:rPr lang="en-US" sz="1200" u="sng" kern="1200" dirty="0" smtClean="0">
                <a:solidFill>
                  <a:schemeClr val="tx1"/>
                </a:solidFill>
                <a:effectLst/>
                <a:latin typeface="+mn-lt"/>
                <a:ea typeface="+mn-ea"/>
                <a:cs typeface="+mn-cs"/>
              </a:rPr>
              <a:t>Transformation processing</a:t>
            </a:r>
            <a:r>
              <a:rPr lang="en-US" sz="1200" kern="1200" dirty="0" smtClean="0">
                <a:solidFill>
                  <a:schemeClr val="tx1"/>
                </a:solidFill>
                <a:effectLst/>
                <a:latin typeface="+mn-lt"/>
                <a:ea typeface="+mn-ea"/>
                <a:cs typeface="+mn-cs"/>
              </a:rPr>
              <a:t>: These are narratives that contain both high positive resolution and high processing of negative emotions; these tended to be more consistently associated with indices of greater well-being.</a:t>
            </a:r>
          </a:p>
          <a:p>
            <a:pPr hangingPunct="0"/>
            <a:r>
              <a:rPr lang="en-US" sz="1200" kern="1200" dirty="0" smtClean="0">
                <a:solidFill>
                  <a:schemeClr val="tx1"/>
                </a:solidFill>
                <a:effectLst/>
                <a:latin typeface="+mn-lt"/>
                <a:ea typeface="+mn-ea"/>
                <a:cs typeface="+mn-cs"/>
              </a:rPr>
              <a:t> </a:t>
            </a:r>
          </a:p>
          <a:p>
            <a:pPr hangingPunct="0"/>
            <a:r>
              <a:rPr lang="en-US" sz="1200" u="sng" kern="1200" dirty="0" smtClean="0">
                <a:solidFill>
                  <a:schemeClr val="tx1"/>
                </a:solidFill>
                <a:effectLst/>
                <a:latin typeface="+mn-lt"/>
                <a:ea typeface="+mn-ea"/>
                <a:cs typeface="+mn-cs"/>
              </a:rPr>
              <a:t>Positive adaptation to difficult life events</a:t>
            </a:r>
            <a:r>
              <a:rPr lang="en-US" sz="1200" kern="1200" dirty="0" smtClean="0">
                <a:solidFill>
                  <a:schemeClr val="tx1"/>
                </a:solidFill>
                <a:effectLst/>
                <a:latin typeface="+mn-lt"/>
                <a:ea typeface="+mn-ea"/>
                <a:cs typeface="+mn-cs"/>
              </a:rPr>
              <a:t>:</a:t>
            </a:r>
          </a:p>
          <a:p>
            <a:pPr hangingPunct="0"/>
            <a:r>
              <a:rPr lang="en-US" sz="1200" kern="1200" dirty="0" smtClean="0">
                <a:solidFill>
                  <a:schemeClr val="tx1"/>
                </a:solidFill>
                <a:effectLst/>
                <a:latin typeface="+mn-lt"/>
                <a:ea typeface="+mn-ea"/>
                <a:cs typeface="+mn-cs"/>
              </a:rPr>
              <a:t>1. Explore the meaning and emotional impact of the event </a:t>
            </a:r>
          </a:p>
          <a:p>
            <a:pPr hangingPunct="0"/>
            <a:r>
              <a:rPr lang="en-US" sz="1200" kern="1200" dirty="0" smtClean="0">
                <a:solidFill>
                  <a:schemeClr val="tx1"/>
                </a:solidFill>
                <a:effectLst/>
                <a:latin typeface="+mn-lt"/>
                <a:ea typeface="+mn-ea"/>
                <a:cs typeface="+mn-cs"/>
              </a:rPr>
              <a:t>2. Construct a coherent and positive resolution</a:t>
            </a:r>
          </a:p>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24</a:t>
            </a:fld>
            <a:endParaRPr lang="en-US"/>
          </a:p>
        </p:txBody>
      </p:sp>
    </p:spTree>
    <p:extLst>
      <p:ext uri="{BB962C8B-B14F-4D97-AF65-F5344CB8AC3E}">
        <p14:creationId xmlns:p14="http://schemas.microsoft.com/office/powerpoint/2010/main" val="5873677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en-US" sz="1200" u="sng" kern="1200" dirty="0" smtClean="0">
                <a:solidFill>
                  <a:schemeClr val="tx1"/>
                </a:solidFill>
                <a:effectLst/>
                <a:latin typeface="+mn-lt"/>
                <a:ea typeface="+mn-ea"/>
                <a:cs typeface="+mn-cs"/>
              </a:rPr>
              <a:t>Coherent positive resolution</a:t>
            </a:r>
            <a:r>
              <a:rPr lang="en-US" sz="1200"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This involves the creation of a narrative about a difficult event that has a positive ending and conveys a sense of emotional resolution and closure.</a:t>
            </a:r>
          </a:p>
          <a:p>
            <a:pPr hangingPunct="0"/>
            <a:r>
              <a:rPr lang="en-US" sz="1200" kern="1200" dirty="0" smtClean="0">
                <a:solidFill>
                  <a:schemeClr val="tx1"/>
                </a:solidFill>
                <a:effectLst/>
                <a:latin typeface="+mn-lt"/>
                <a:ea typeface="+mn-ea"/>
                <a:cs typeface="+mn-cs"/>
              </a:rPr>
              <a:t> </a:t>
            </a:r>
          </a:p>
          <a:p>
            <a:pPr hangingPunct="0"/>
            <a:r>
              <a:rPr lang="en-US" sz="1200" u="sng" kern="1200" dirty="0" smtClean="0">
                <a:solidFill>
                  <a:schemeClr val="tx1"/>
                </a:solidFill>
                <a:effectLst/>
                <a:latin typeface="+mn-lt"/>
                <a:ea typeface="+mn-ea"/>
                <a:cs typeface="+mn-cs"/>
              </a:rPr>
              <a:t>Exploratory narrative processing</a:t>
            </a:r>
            <a:r>
              <a:rPr lang="en-US" sz="1200" b="0"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Which</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involves a willingness to fully understand a difficult situation and to analyze it with openness and a full recognition of the negative emotional impact the event had on one’s life.</a:t>
            </a:r>
          </a:p>
          <a:p>
            <a:pPr hangingPunct="0"/>
            <a:r>
              <a:rPr lang="en-US" sz="1200" kern="1200" dirty="0" smtClean="0">
                <a:solidFill>
                  <a:schemeClr val="tx1"/>
                </a:solidFill>
                <a:effectLst/>
                <a:latin typeface="+mn-lt"/>
                <a:ea typeface="+mn-ea"/>
                <a:cs typeface="+mn-cs"/>
              </a:rPr>
              <a:t> </a:t>
            </a:r>
          </a:p>
          <a:p>
            <a:pPr hangingPunct="0"/>
            <a:r>
              <a:rPr lang="en-US" sz="1200" u="sng" kern="1200" dirty="0" smtClean="0">
                <a:solidFill>
                  <a:schemeClr val="tx1"/>
                </a:solidFill>
                <a:effectLst/>
                <a:latin typeface="+mn-lt"/>
                <a:ea typeface="+mn-ea"/>
                <a:cs typeface="+mn-cs"/>
              </a:rPr>
              <a:t>Transformation processing</a:t>
            </a:r>
            <a:r>
              <a:rPr lang="en-US" sz="1200" kern="1200" dirty="0" smtClean="0">
                <a:solidFill>
                  <a:schemeClr val="tx1"/>
                </a:solidFill>
                <a:effectLst/>
                <a:latin typeface="+mn-lt"/>
                <a:ea typeface="+mn-ea"/>
                <a:cs typeface="+mn-cs"/>
              </a:rPr>
              <a:t>: These are narratives that contain both high positive resolution and high processing of negative emotions; these tended to be more consistently associated with indices of greater well-being.</a:t>
            </a:r>
          </a:p>
          <a:p>
            <a:pPr hangingPunct="0"/>
            <a:r>
              <a:rPr lang="en-US" sz="1200" kern="1200" dirty="0" smtClean="0">
                <a:solidFill>
                  <a:schemeClr val="tx1"/>
                </a:solidFill>
                <a:effectLst/>
                <a:latin typeface="+mn-lt"/>
                <a:ea typeface="+mn-ea"/>
                <a:cs typeface="+mn-cs"/>
              </a:rPr>
              <a:t> </a:t>
            </a:r>
          </a:p>
          <a:p>
            <a:pPr hangingPunct="0"/>
            <a:r>
              <a:rPr lang="en-US" sz="1200" u="sng" kern="1200" dirty="0" smtClean="0">
                <a:solidFill>
                  <a:schemeClr val="tx1"/>
                </a:solidFill>
                <a:effectLst/>
                <a:latin typeface="+mn-lt"/>
                <a:ea typeface="+mn-ea"/>
                <a:cs typeface="+mn-cs"/>
              </a:rPr>
              <a:t>Positive adaptation to difficult life events</a:t>
            </a:r>
            <a:r>
              <a:rPr lang="en-US" sz="1200" kern="1200" dirty="0" smtClean="0">
                <a:solidFill>
                  <a:schemeClr val="tx1"/>
                </a:solidFill>
                <a:effectLst/>
                <a:latin typeface="+mn-lt"/>
                <a:ea typeface="+mn-ea"/>
                <a:cs typeface="+mn-cs"/>
              </a:rPr>
              <a:t>:</a:t>
            </a:r>
          </a:p>
          <a:p>
            <a:pPr hangingPunct="0"/>
            <a:r>
              <a:rPr lang="en-US" sz="1200" kern="1200" dirty="0" smtClean="0">
                <a:solidFill>
                  <a:schemeClr val="tx1"/>
                </a:solidFill>
                <a:effectLst/>
                <a:latin typeface="+mn-lt"/>
                <a:ea typeface="+mn-ea"/>
                <a:cs typeface="+mn-cs"/>
              </a:rPr>
              <a:t>1. Explore the meaning and emotional impact of the event </a:t>
            </a:r>
          </a:p>
          <a:p>
            <a:pPr hangingPunct="0"/>
            <a:r>
              <a:rPr lang="en-US" sz="1200" kern="1200" dirty="0" smtClean="0">
                <a:solidFill>
                  <a:schemeClr val="tx1"/>
                </a:solidFill>
                <a:effectLst/>
                <a:latin typeface="+mn-lt"/>
                <a:ea typeface="+mn-ea"/>
                <a:cs typeface="+mn-cs"/>
              </a:rPr>
              <a:t>2. Construct a coherent and positive resolution</a:t>
            </a:r>
          </a:p>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25</a:t>
            </a:fld>
            <a:endParaRPr lang="en-US"/>
          </a:p>
        </p:txBody>
      </p:sp>
    </p:spTree>
    <p:extLst>
      <p:ext uri="{BB962C8B-B14F-4D97-AF65-F5344CB8AC3E}">
        <p14:creationId xmlns:p14="http://schemas.microsoft.com/office/powerpoint/2010/main" val="2778990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en-US" sz="1200" u="sng" kern="1200" dirty="0" smtClean="0">
                <a:solidFill>
                  <a:schemeClr val="tx1"/>
                </a:solidFill>
                <a:effectLst/>
                <a:latin typeface="+mn-lt"/>
                <a:ea typeface="+mn-ea"/>
                <a:cs typeface="+mn-cs"/>
              </a:rPr>
              <a:t>Benefit finding</a:t>
            </a:r>
            <a:r>
              <a:rPr lang="en-US" sz="1200" kern="1200" dirty="0" smtClean="0">
                <a:solidFill>
                  <a:schemeClr val="tx1"/>
                </a:solidFill>
                <a:effectLst/>
                <a:latin typeface="+mn-lt"/>
                <a:ea typeface="+mn-ea"/>
                <a:cs typeface="+mn-cs"/>
              </a:rPr>
              <a:t>: Describes common but potentially transient adjustments to adversity.</a:t>
            </a:r>
          </a:p>
          <a:p>
            <a:pPr hangingPunct="0"/>
            <a:r>
              <a:rPr lang="en-US" sz="1200" kern="1200" dirty="0" smtClean="0">
                <a:solidFill>
                  <a:schemeClr val="tx1"/>
                </a:solidFill>
                <a:effectLst/>
                <a:latin typeface="+mn-lt"/>
                <a:ea typeface="+mn-ea"/>
                <a:cs typeface="+mn-cs"/>
              </a:rPr>
              <a:t> </a:t>
            </a:r>
          </a:p>
          <a:p>
            <a:pPr hangingPunct="0"/>
            <a:r>
              <a:rPr lang="en-US" sz="1200" u="sng" kern="1200" dirty="0" smtClean="0">
                <a:solidFill>
                  <a:schemeClr val="tx1"/>
                </a:solidFill>
                <a:effectLst/>
                <a:latin typeface="+mn-lt"/>
                <a:ea typeface="+mn-ea"/>
                <a:cs typeface="+mn-cs"/>
              </a:rPr>
              <a:t>Post-traumatic growth</a:t>
            </a:r>
            <a:r>
              <a:rPr lang="en-US" sz="1200" kern="1200" dirty="0" smtClean="0">
                <a:solidFill>
                  <a:schemeClr val="tx1"/>
                </a:solidFill>
                <a:effectLst/>
                <a:latin typeface="+mn-lt"/>
                <a:ea typeface="+mn-ea"/>
                <a:cs typeface="+mn-cs"/>
              </a:rPr>
              <a:t>: Refers to significant changes in life goals and life commitments that require major alterations in one’s sense of identity or life narrative.</a:t>
            </a:r>
          </a:p>
          <a:p>
            <a:pPr hangingPunct="0"/>
            <a:r>
              <a:rPr lang="en-US" sz="1200" kern="1200" dirty="0" smtClean="0">
                <a:solidFill>
                  <a:schemeClr val="tx1"/>
                </a:solidFill>
                <a:effectLst/>
                <a:latin typeface="+mn-lt"/>
                <a:ea typeface="+mn-ea"/>
                <a:cs typeface="+mn-cs"/>
              </a:rPr>
              <a:t> </a:t>
            </a:r>
          </a:p>
          <a:p>
            <a:pPr hangingPunct="0"/>
            <a:r>
              <a:rPr lang="en-US" sz="1200" u="sng" kern="1200" dirty="0" smtClean="0">
                <a:solidFill>
                  <a:schemeClr val="tx1"/>
                </a:solidFill>
                <a:effectLst/>
                <a:latin typeface="+mn-lt"/>
                <a:ea typeface="+mn-ea"/>
                <a:cs typeface="+mn-cs"/>
              </a:rPr>
              <a:t>Resilience</a:t>
            </a:r>
            <a:r>
              <a:rPr lang="en-US" sz="1200" kern="1200" dirty="0" smtClean="0">
                <a:solidFill>
                  <a:schemeClr val="tx1"/>
                </a:solidFill>
                <a:effectLst/>
                <a:latin typeface="+mn-lt"/>
                <a:ea typeface="+mn-ea"/>
                <a:cs typeface="+mn-cs"/>
              </a:rPr>
              <a:t>: The familiar descriptor for “a broad array of abilities for constructively and positively adapting to risk, adversity, or some monumental negative event.”</a:t>
            </a:r>
          </a:p>
          <a:p>
            <a:pPr hangingPunct="0"/>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26</a:t>
            </a:fld>
            <a:endParaRPr lang="en-US"/>
          </a:p>
        </p:txBody>
      </p:sp>
    </p:spTree>
    <p:extLst>
      <p:ext uri="{BB962C8B-B14F-4D97-AF65-F5344CB8AC3E}">
        <p14:creationId xmlns:p14="http://schemas.microsoft.com/office/powerpoint/2010/main" val="35857113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en-US" sz="1200" u="sng" kern="1200" dirty="0" smtClean="0">
                <a:solidFill>
                  <a:schemeClr val="tx1"/>
                </a:solidFill>
                <a:effectLst/>
                <a:latin typeface="+mn-lt"/>
                <a:ea typeface="+mn-ea"/>
                <a:cs typeface="+mn-cs"/>
              </a:rPr>
              <a:t>Core group of characteristics typical of resilient children:</a:t>
            </a:r>
            <a:r>
              <a:rPr lang="en-US" sz="1200" u="sng" kern="1200" baseline="0" dirty="0" smtClean="0">
                <a:solidFill>
                  <a:schemeClr val="tx1"/>
                </a:solidFill>
                <a:effectLst/>
                <a:latin typeface="+mn-lt"/>
                <a:ea typeface="+mn-ea"/>
                <a:cs typeface="+mn-cs"/>
              </a:rPr>
              <a:t> A</a:t>
            </a:r>
            <a:r>
              <a:rPr lang="en-US" sz="1200" kern="1200" dirty="0" smtClean="0">
                <a:solidFill>
                  <a:schemeClr val="tx1"/>
                </a:solidFill>
                <a:effectLst/>
                <a:latin typeface="+mn-lt"/>
                <a:ea typeface="+mn-ea"/>
                <a:cs typeface="+mn-cs"/>
              </a:rPr>
              <a:t>cross various studies, children have been found</a:t>
            </a:r>
            <a:r>
              <a:rPr lang="en-US" sz="1200" kern="1200" baseline="0" dirty="0" smtClean="0">
                <a:solidFill>
                  <a:schemeClr val="tx1"/>
                </a:solidFill>
                <a:effectLst/>
                <a:latin typeface="+mn-lt"/>
                <a:ea typeface="+mn-ea"/>
                <a:cs typeface="+mn-cs"/>
              </a:rPr>
              <a:t> to be</a:t>
            </a:r>
            <a:endParaRPr lang="en-US" sz="1200" kern="1200" dirty="0" smtClean="0">
              <a:solidFill>
                <a:schemeClr val="tx1"/>
              </a:solidFill>
              <a:effectLst/>
              <a:latin typeface="+mn-lt"/>
              <a:ea typeface="+mn-ea"/>
              <a:cs typeface="+mn-cs"/>
            </a:endParaRP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  Able to find a nurturing surrogate parent</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  Children had good social and communication skills and at least one close friend</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  Creative outlets, activities, or hobbies on which they could focus when life became even more difficult than usual</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  Children were relatively optimistic</a:t>
            </a:r>
          </a:p>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29</a:t>
            </a:fld>
            <a:endParaRPr lang="en-US"/>
          </a:p>
        </p:txBody>
      </p:sp>
    </p:spTree>
    <p:extLst>
      <p:ext uri="{BB962C8B-B14F-4D97-AF65-F5344CB8AC3E}">
        <p14:creationId xmlns:p14="http://schemas.microsoft.com/office/powerpoint/2010/main" val="40471614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en-US" sz="1200" u="sng" kern="1200" dirty="0" smtClean="0">
                <a:solidFill>
                  <a:schemeClr val="tx1"/>
                </a:solidFill>
                <a:effectLst/>
                <a:latin typeface="+mn-lt"/>
                <a:ea typeface="+mn-ea"/>
                <a:cs typeface="+mn-cs"/>
              </a:rPr>
              <a:t>Core group of characteristics typical of resilient children:</a:t>
            </a:r>
            <a:r>
              <a:rPr lang="en-US" sz="1200" u="sng" kern="1200" baseline="0" dirty="0" smtClean="0">
                <a:solidFill>
                  <a:schemeClr val="tx1"/>
                </a:solidFill>
                <a:effectLst/>
                <a:latin typeface="+mn-lt"/>
                <a:ea typeface="+mn-ea"/>
                <a:cs typeface="+mn-cs"/>
              </a:rPr>
              <a:t> A</a:t>
            </a:r>
            <a:r>
              <a:rPr lang="en-US" sz="1200" kern="1200" dirty="0" smtClean="0">
                <a:solidFill>
                  <a:schemeClr val="tx1"/>
                </a:solidFill>
                <a:effectLst/>
                <a:latin typeface="+mn-lt"/>
                <a:ea typeface="+mn-ea"/>
                <a:cs typeface="+mn-cs"/>
              </a:rPr>
              <a:t>cross various studies, children have been found</a:t>
            </a:r>
            <a:r>
              <a:rPr lang="en-US" sz="1200" kern="1200" baseline="0" dirty="0" smtClean="0">
                <a:solidFill>
                  <a:schemeClr val="tx1"/>
                </a:solidFill>
                <a:effectLst/>
                <a:latin typeface="+mn-lt"/>
                <a:ea typeface="+mn-ea"/>
                <a:cs typeface="+mn-cs"/>
              </a:rPr>
              <a:t> to be</a:t>
            </a:r>
            <a:endParaRPr lang="en-US" sz="1200" kern="1200" dirty="0" smtClean="0">
              <a:solidFill>
                <a:schemeClr val="tx1"/>
              </a:solidFill>
              <a:effectLst/>
              <a:latin typeface="+mn-lt"/>
              <a:ea typeface="+mn-ea"/>
              <a:cs typeface="+mn-cs"/>
            </a:endParaRP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  Able to find a nurturing surrogate parent</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  Children had good social and communication skills and at least one close friend</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  Creative outlets, activities, or hobbies on which they could focus when life became even more difficult than usual</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  Children were relatively optimistic</a:t>
            </a:r>
          </a:p>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31</a:t>
            </a:fld>
            <a:endParaRPr lang="en-US"/>
          </a:p>
        </p:txBody>
      </p:sp>
    </p:spTree>
    <p:extLst>
      <p:ext uri="{BB962C8B-B14F-4D97-AF65-F5344CB8AC3E}">
        <p14:creationId xmlns:p14="http://schemas.microsoft.com/office/powerpoint/2010/main" val="2701078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en-US" sz="1200" u="sng" kern="1200" dirty="0" smtClean="0">
                <a:solidFill>
                  <a:schemeClr val="tx1"/>
                </a:solidFill>
                <a:effectLst/>
                <a:latin typeface="+mn-lt"/>
                <a:ea typeface="+mn-ea"/>
                <a:cs typeface="+mn-cs"/>
              </a:rPr>
              <a:t>Community factors help foster adjustment</a:t>
            </a:r>
            <a:r>
              <a:rPr lang="en-US" sz="1200" kern="1200" dirty="0" smtClean="0">
                <a:solidFill>
                  <a:schemeClr val="tx1"/>
                </a:solidFill>
                <a:effectLst/>
                <a:latin typeface="+mn-lt"/>
                <a:ea typeface="+mn-ea"/>
                <a:cs typeface="+mn-cs"/>
              </a:rPr>
              <a:t>: Positive relationships with peers, friends, or a trusted teacher, participation in positive social and community involvement in the child’s neighborhood.</a:t>
            </a:r>
          </a:p>
          <a:p>
            <a:pPr hangingPunct="0"/>
            <a:r>
              <a:rPr lang="en-US" sz="1200" kern="1200" dirty="0" smtClean="0">
                <a:solidFill>
                  <a:schemeClr val="tx1"/>
                </a:solidFill>
                <a:effectLst/>
                <a:latin typeface="+mn-lt"/>
                <a:ea typeface="+mn-ea"/>
                <a:cs typeface="+mn-cs"/>
              </a:rPr>
              <a:t> </a:t>
            </a:r>
          </a:p>
          <a:p>
            <a:pPr marL="0" marR="0" lvl="0" indent="0" algn="l" defTabSz="914400" rtl="0" eaLnBrk="1" fontAlgn="auto" latinLnBrk="0" hangingPunct="0">
              <a:lnSpc>
                <a:spcPct val="100000"/>
              </a:lnSpc>
              <a:spcBef>
                <a:spcPts val="0"/>
              </a:spcBef>
              <a:spcAft>
                <a:spcPts val="0"/>
              </a:spcAft>
              <a:buClrTx/>
              <a:buSzTx/>
              <a:buFontTx/>
              <a:buNone/>
              <a:tabLst/>
              <a:defRPr/>
            </a:pPr>
            <a:r>
              <a:rPr lang="en-US" sz="1200" u="sng" dirty="0" smtClean="0"/>
              <a:t>Personality factors take up secondary role</a:t>
            </a:r>
            <a:r>
              <a:rPr lang="en-US" sz="1200" dirty="0" smtClean="0"/>
              <a:t>:</a:t>
            </a:r>
            <a:r>
              <a:rPr lang="en-US" sz="1200" baseline="0" dirty="0" smtClean="0"/>
              <a:t> </a:t>
            </a:r>
            <a:r>
              <a:rPr lang="en-US" sz="1200" kern="1200" dirty="0" smtClean="0">
                <a:solidFill>
                  <a:schemeClr val="tx1"/>
                </a:solidFill>
                <a:effectLst/>
                <a:latin typeface="+mn-lt"/>
                <a:ea typeface="+mn-ea"/>
                <a:cs typeface="+mn-cs"/>
              </a:rPr>
              <a:t>Personality factors of children now take a secondary role to family and community factors.</a:t>
            </a:r>
          </a:p>
          <a:p>
            <a:pPr hangingPunct="0"/>
            <a:r>
              <a:rPr lang="en-US" sz="1200" kern="1200" dirty="0" smtClean="0">
                <a:solidFill>
                  <a:schemeClr val="tx1"/>
                </a:solidFill>
                <a:effectLst/>
                <a:latin typeface="+mn-lt"/>
                <a:ea typeface="+mn-ea"/>
                <a:cs typeface="+mn-cs"/>
              </a:rPr>
              <a:t> </a:t>
            </a:r>
          </a:p>
          <a:p>
            <a:pPr hangingPunct="0"/>
            <a:r>
              <a:rPr lang="en-US" sz="1200" u="sng" kern="1200" dirty="0" smtClean="0">
                <a:solidFill>
                  <a:schemeClr val="tx1"/>
                </a:solidFill>
                <a:effectLst/>
                <a:latin typeface="+mn-lt"/>
                <a:ea typeface="+mn-ea"/>
                <a:cs typeface="+mn-cs"/>
              </a:rPr>
              <a:t>Other factors</a:t>
            </a:r>
            <a:r>
              <a:rPr lang="en-US" sz="1200" kern="1200" dirty="0" smtClean="0">
                <a:solidFill>
                  <a:schemeClr val="tx1"/>
                </a:solidFill>
                <a:effectLst/>
                <a:latin typeface="+mn-lt"/>
                <a:ea typeface="+mn-ea"/>
                <a:cs typeface="+mn-cs"/>
              </a:rPr>
              <a:t>: An ability to inhibit unwanted behavior and regulate emotions, high emotional intelligence, high self-efficacy and persistence, as well as insight into the complexities of diverse situations and behaviors.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32</a:t>
            </a:fld>
            <a:endParaRPr lang="en-US"/>
          </a:p>
        </p:txBody>
      </p:sp>
    </p:spTree>
    <p:extLst>
      <p:ext uri="{BB962C8B-B14F-4D97-AF65-F5344CB8AC3E}">
        <p14:creationId xmlns:p14="http://schemas.microsoft.com/office/powerpoint/2010/main" val="3517688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en-US" sz="1200" u="sng" kern="1200" dirty="0" smtClean="0">
                <a:solidFill>
                  <a:schemeClr val="tx1"/>
                </a:solidFill>
                <a:effectLst/>
                <a:latin typeface="+mn-lt"/>
                <a:ea typeface="+mn-ea"/>
                <a:cs typeface="+mn-cs"/>
              </a:rPr>
              <a:t>Community factors help foster adjustment</a:t>
            </a:r>
            <a:r>
              <a:rPr lang="en-US" sz="1200" kern="1200" dirty="0" smtClean="0">
                <a:solidFill>
                  <a:schemeClr val="tx1"/>
                </a:solidFill>
                <a:effectLst/>
                <a:latin typeface="+mn-lt"/>
                <a:ea typeface="+mn-ea"/>
                <a:cs typeface="+mn-cs"/>
              </a:rPr>
              <a:t>: Positive relationships with peers, friends, or a trusted teacher, participation in positive social and community involvement in the child’s neighborhood.</a:t>
            </a:r>
          </a:p>
          <a:p>
            <a:pPr hangingPunct="0"/>
            <a:r>
              <a:rPr lang="en-US" sz="1200" kern="1200" dirty="0" smtClean="0">
                <a:solidFill>
                  <a:schemeClr val="tx1"/>
                </a:solidFill>
                <a:effectLst/>
                <a:latin typeface="+mn-lt"/>
                <a:ea typeface="+mn-ea"/>
                <a:cs typeface="+mn-cs"/>
              </a:rPr>
              <a:t> </a:t>
            </a:r>
          </a:p>
          <a:p>
            <a:pPr marL="0" marR="0" lvl="0" indent="0" algn="l" defTabSz="914400" rtl="0" eaLnBrk="1" fontAlgn="auto" latinLnBrk="0" hangingPunct="0">
              <a:lnSpc>
                <a:spcPct val="100000"/>
              </a:lnSpc>
              <a:spcBef>
                <a:spcPts val="0"/>
              </a:spcBef>
              <a:spcAft>
                <a:spcPts val="0"/>
              </a:spcAft>
              <a:buClrTx/>
              <a:buSzTx/>
              <a:buFontTx/>
              <a:buNone/>
              <a:tabLst/>
              <a:defRPr/>
            </a:pPr>
            <a:r>
              <a:rPr lang="en-US" sz="1200" u="sng" dirty="0" smtClean="0"/>
              <a:t>Personality factors take up secondary role</a:t>
            </a:r>
            <a:r>
              <a:rPr lang="en-US" sz="1200" dirty="0" smtClean="0"/>
              <a:t>:</a:t>
            </a:r>
            <a:r>
              <a:rPr lang="en-US" sz="1200" baseline="0" dirty="0" smtClean="0"/>
              <a:t> </a:t>
            </a:r>
            <a:r>
              <a:rPr lang="en-US" sz="1200" kern="1200" dirty="0" smtClean="0">
                <a:solidFill>
                  <a:schemeClr val="tx1"/>
                </a:solidFill>
                <a:effectLst/>
                <a:latin typeface="+mn-lt"/>
                <a:ea typeface="+mn-ea"/>
                <a:cs typeface="+mn-cs"/>
              </a:rPr>
              <a:t>Personality factors of children now take a secondary role to family and community factors.</a:t>
            </a:r>
          </a:p>
          <a:p>
            <a:pPr hangingPunct="0"/>
            <a:r>
              <a:rPr lang="en-US" sz="1200" kern="1200" dirty="0" smtClean="0">
                <a:solidFill>
                  <a:schemeClr val="tx1"/>
                </a:solidFill>
                <a:effectLst/>
                <a:latin typeface="+mn-lt"/>
                <a:ea typeface="+mn-ea"/>
                <a:cs typeface="+mn-cs"/>
              </a:rPr>
              <a:t> </a:t>
            </a:r>
          </a:p>
          <a:p>
            <a:pPr hangingPunct="0"/>
            <a:r>
              <a:rPr lang="en-US" sz="1200" u="sng" kern="1200" dirty="0" smtClean="0">
                <a:solidFill>
                  <a:schemeClr val="tx1"/>
                </a:solidFill>
                <a:effectLst/>
                <a:latin typeface="+mn-lt"/>
                <a:ea typeface="+mn-ea"/>
                <a:cs typeface="+mn-cs"/>
              </a:rPr>
              <a:t>Other factors</a:t>
            </a:r>
            <a:r>
              <a:rPr lang="en-US" sz="1200" kern="1200" dirty="0" smtClean="0">
                <a:solidFill>
                  <a:schemeClr val="tx1"/>
                </a:solidFill>
                <a:effectLst/>
                <a:latin typeface="+mn-lt"/>
                <a:ea typeface="+mn-ea"/>
                <a:cs typeface="+mn-cs"/>
              </a:rPr>
              <a:t>: An ability to inhibit unwanted behavior and regulate emotions, high emotional intelligence, high self-efficacy and persistence, as well as insight into the complexities of diverse situations and behaviors.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33</a:t>
            </a:fld>
            <a:endParaRPr lang="en-US"/>
          </a:p>
        </p:txBody>
      </p:sp>
    </p:spTree>
    <p:extLst>
      <p:ext uri="{BB962C8B-B14F-4D97-AF65-F5344CB8AC3E}">
        <p14:creationId xmlns:p14="http://schemas.microsoft.com/office/powerpoint/2010/main" val="33194117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en-US" sz="1200" u="sng" kern="1200" dirty="0" smtClean="0">
                <a:solidFill>
                  <a:schemeClr val="tx1"/>
                </a:solidFill>
                <a:effectLst/>
                <a:latin typeface="+mn-lt"/>
                <a:ea typeface="+mn-ea"/>
                <a:cs typeface="+mn-cs"/>
              </a:rPr>
              <a:t>Community factors help foster adjustment</a:t>
            </a:r>
            <a:r>
              <a:rPr lang="en-US" sz="1200" kern="1200" dirty="0" smtClean="0">
                <a:solidFill>
                  <a:schemeClr val="tx1"/>
                </a:solidFill>
                <a:effectLst/>
                <a:latin typeface="+mn-lt"/>
                <a:ea typeface="+mn-ea"/>
                <a:cs typeface="+mn-cs"/>
              </a:rPr>
              <a:t>: Positive relationships with peers, friends, or a trusted teacher, participation in positive social and community involvement in the child’s neighborhood.</a:t>
            </a:r>
          </a:p>
          <a:p>
            <a:pPr hangingPunct="0"/>
            <a:r>
              <a:rPr lang="en-US" sz="1200" kern="1200" dirty="0" smtClean="0">
                <a:solidFill>
                  <a:schemeClr val="tx1"/>
                </a:solidFill>
                <a:effectLst/>
                <a:latin typeface="+mn-lt"/>
                <a:ea typeface="+mn-ea"/>
                <a:cs typeface="+mn-cs"/>
              </a:rPr>
              <a:t> </a:t>
            </a:r>
          </a:p>
          <a:p>
            <a:pPr marL="0" marR="0" lvl="0" indent="0" algn="l" defTabSz="914400" rtl="0" eaLnBrk="1" fontAlgn="auto" latinLnBrk="0" hangingPunct="0">
              <a:lnSpc>
                <a:spcPct val="100000"/>
              </a:lnSpc>
              <a:spcBef>
                <a:spcPts val="0"/>
              </a:spcBef>
              <a:spcAft>
                <a:spcPts val="0"/>
              </a:spcAft>
              <a:buClrTx/>
              <a:buSzTx/>
              <a:buFontTx/>
              <a:buNone/>
              <a:tabLst/>
              <a:defRPr/>
            </a:pPr>
            <a:r>
              <a:rPr lang="en-US" sz="1200" u="sng" dirty="0" smtClean="0"/>
              <a:t>Personality factors take up secondary role</a:t>
            </a:r>
            <a:r>
              <a:rPr lang="en-US" sz="1200" dirty="0" smtClean="0"/>
              <a:t>:</a:t>
            </a:r>
            <a:r>
              <a:rPr lang="en-US" sz="1200" baseline="0" dirty="0" smtClean="0"/>
              <a:t> </a:t>
            </a:r>
            <a:r>
              <a:rPr lang="en-US" sz="1200" kern="1200" dirty="0" smtClean="0">
                <a:solidFill>
                  <a:schemeClr val="tx1"/>
                </a:solidFill>
                <a:effectLst/>
                <a:latin typeface="+mn-lt"/>
                <a:ea typeface="+mn-ea"/>
                <a:cs typeface="+mn-cs"/>
              </a:rPr>
              <a:t>Personality factors of children now take a secondary role to family and community factors.</a:t>
            </a:r>
          </a:p>
          <a:p>
            <a:pPr hangingPunct="0"/>
            <a:r>
              <a:rPr lang="en-US" sz="1200" kern="1200" dirty="0" smtClean="0">
                <a:solidFill>
                  <a:schemeClr val="tx1"/>
                </a:solidFill>
                <a:effectLst/>
                <a:latin typeface="+mn-lt"/>
                <a:ea typeface="+mn-ea"/>
                <a:cs typeface="+mn-cs"/>
              </a:rPr>
              <a:t> </a:t>
            </a:r>
          </a:p>
          <a:p>
            <a:pPr hangingPunct="0"/>
            <a:r>
              <a:rPr lang="en-US" sz="1200" u="sng" kern="1200" dirty="0" smtClean="0">
                <a:solidFill>
                  <a:schemeClr val="tx1"/>
                </a:solidFill>
                <a:effectLst/>
                <a:latin typeface="+mn-lt"/>
                <a:ea typeface="+mn-ea"/>
                <a:cs typeface="+mn-cs"/>
              </a:rPr>
              <a:t>Other factors</a:t>
            </a:r>
            <a:r>
              <a:rPr lang="en-US" sz="1200" kern="1200" dirty="0" smtClean="0">
                <a:solidFill>
                  <a:schemeClr val="tx1"/>
                </a:solidFill>
                <a:effectLst/>
                <a:latin typeface="+mn-lt"/>
                <a:ea typeface="+mn-ea"/>
                <a:cs typeface="+mn-cs"/>
              </a:rPr>
              <a:t>: An ability to inhibit unwanted behavior and regulate emotions, high emotional intelligence, high self-efficacy and persistence, as well as insight into the complexities of diverse situations and behaviors.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34</a:t>
            </a:fld>
            <a:endParaRPr lang="en-US"/>
          </a:p>
        </p:txBody>
      </p:sp>
    </p:spTree>
    <p:extLst>
      <p:ext uri="{BB962C8B-B14F-4D97-AF65-F5344CB8AC3E}">
        <p14:creationId xmlns:p14="http://schemas.microsoft.com/office/powerpoint/2010/main" val="845377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0">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rPr>
              <a:t>Dynamic balance of opposites</a:t>
            </a:r>
            <a:r>
              <a:rPr lang="en-US" sz="1200" kern="1200" dirty="0" smtClean="0">
                <a:solidFill>
                  <a:schemeClr val="tx1"/>
                </a:solidFill>
                <a:effectLst/>
                <a:latin typeface="+mn-lt"/>
                <a:ea typeface="+mn-ea"/>
                <a:cs typeface="+mn-cs"/>
              </a:rPr>
              <a:t>: Successful resolution of each stage challenge resulted in the two poles (positive</a:t>
            </a:r>
            <a:r>
              <a:rPr lang="en-US" sz="1200" kern="1200" baseline="0" dirty="0" smtClean="0">
                <a:solidFill>
                  <a:schemeClr val="tx1"/>
                </a:solidFill>
                <a:effectLst/>
                <a:latin typeface="+mn-lt"/>
                <a:ea typeface="+mn-ea"/>
                <a:cs typeface="+mn-cs"/>
              </a:rPr>
              <a:t> and negative poles) </a:t>
            </a:r>
            <a:r>
              <a:rPr lang="en-US" sz="1200" kern="1200" dirty="0" smtClean="0">
                <a:solidFill>
                  <a:schemeClr val="tx1"/>
                </a:solidFill>
                <a:effectLst/>
                <a:latin typeface="+mn-lt"/>
                <a:ea typeface="+mn-ea"/>
                <a:cs typeface="+mn-cs"/>
              </a:rPr>
              <a:t>finding a healthy balance. </a:t>
            </a:r>
          </a:p>
          <a:p>
            <a:pPr hangingPunct="0"/>
            <a:endParaRPr lang="en-US" sz="1200" kern="1200" dirty="0" smtClean="0">
              <a:solidFill>
                <a:schemeClr val="tx1"/>
              </a:solidFill>
              <a:effectLst/>
              <a:latin typeface="+mn-lt"/>
              <a:ea typeface="+mn-ea"/>
              <a:cs typeface="+mn-cs"/>
            </a:endParaRPr>
          </a:p>
          <a:p>
            <a:pPr marL="0" marR="0" indent="0" algn="l" defTabSz="914400" rtl="0" eaLnBrk="1" fontAlgn="auto" latinLnBrk="0" hangingPunct="0">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requires incorporating the adaptive elements of each pole and moderation requires not taking each pole to an unhealthy extreme that will inhibit healthy personality development.</a:t>
            </a:r>
          </a:p>
          <a:p>
            <a:pPr hangingPunct="0"/>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0">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Sixth stage of intimacy versus isolation</a:t>
            </a:r>
          </a:p>
          <a:p>
            <a:pPr hangingPunct="0"/>
            <a:r>
              <a:rPr lang="en-US" sz="1200" kern="1200" dirty="0" smtClean="0">
                <a:solidFill>
                  <a:schemeClr val="tx1"/>
                </a:solidFill>
                <a:effectLst/>
                <a:latin typeface="+mn-lt"/>
                <a:ea typeface="+mn-ea"/>
                <a:cs typeface="+mn-cs"/>
              </a:rPr>
              <a:t> Intimacy refers to the ability to create healthy loving relationships. </a:t>
            </a:r>
          </a:p>
          <a:p>
            <a:pPr hangingPunct="0"/>
            <a:r>
              <a:rPr lang="en-US" sz="1200" kern="1200" dirty="0" smtClean="0">
                <a:solidFill>
                  <a:schemeClr val="tx1"/>
                </a:solidFill>
                <a:effectLst/>
                <a:latin typeface="+mn-lt"/>
                <a:ea typeface="+mn-ea"/>
                <a:cs typeface="+mn-cs"/>
              </a:rPr>
              <a:t> </a:t>
            </a:r>
          </a:p>
          <a:p>
            <a:pPr hangingPunct="0"/>
            <a:r>
              <a:rPr lang="en-US" sz="1200" kern="1200" dirty="0" smtClean="0">
                <a:solidFill>
                  <a:schemeClr val="tx1"/>
                </a:solidFill>
                <a:effectLst/>
                <a:latin typeface="+mn-lt"/>
                <a:ea typeface="+mn-ea"/>
                <a:cs typeface="+mn-cs"/>
              </a:rPr>
              <a:t> Isolation refers to a fear of commitment and potential loneliness.</a:t>
            </a:r>
          </a:p>
          <a:p>
            <a:pPr hangingPunct="0"/>
            <a:endParaRPr lang="en-US" sz="1200" kern="1200" dirty="0" smtClean="0">
              <a:solidFill>
                <a:schemeClr val="tx1"/>
              </a:solidFill>
              <a:effectLst/>
              <a:latin typeface="+mn-lt"/>
              <a:ea typeface="+mn-ea"/>
              <a:cs typeface="+mn-cs"/>
            </a:endParaRPr>
          </a:p>
          <a:p>
            <a:pPr marL="0" marR="0" indent="0" algn="l" defTabSz="914400" rtl="0" eaLnBrk="1" fontAlgn="auto" latinLnBrk="0" hangingPunct="0">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Stage seven of Erikson’s stage theory, generativity versus stagnation</a:t>
            </a:r>
          </a:p>
          <a:p>
            <a:pPr hangingPunct="0"/>
            <a:endParaRPr lang="en-US" sz="1200" kern="1200" dirty="0" smtClean="0">
              <a:solidFill>
                <a:schemeClr val="tx1"/>
              </a:solidFill>
              <a:effectLst/>
              <a:latin typeface="+mn-lt"/>
              <a:ea typeface="+mn-ea"/>
              <a:cs typeface="+mn-cs"/>
            </a:endParaRPr>
          </a:p>
          <a:p>
            <a:pPr hangingPunct="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3</a:t>
            </a:fld>
            <a:endParaRPr lang="en-US"/>
          </a:p>
        </p:txBody>
      </p:sp>
    </p:spTree>
    <p:extLst>
      <p:ext uri="{BB962C8B-B14F-4D97-AF65-F5344CB8AC3E}">
        <p14:creationId xmlns:p14="http://schemas.microsoft.com/office/powerpoint/2010/main" val="8334786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hangingPunct="0"/>
            <a:r>
              <a:rPr lang="en-US" sz="1200" u="sng" kern="1200" dirty="0" smtClean="0">
                <a:solidFill>
                  <a:schemeClr val="tx1"/>
                </a:solidFill>
                <a:effectLst/>
                <a:latin typeface="+mn-lt"/>
                <a:ea typeface="+mn-ea"/>
                <a:cs typeface="+mn-cs"/>
              </a:rPr>
              <a:t>Five features to emerging adulthood</a:t>
            </a:r>
            <a:r>
              <a:rPr lang="en-US" sz="1200" kern="1200" dirty="0" smtClean="0">
                <a:solidFill>
                  <a:schemeClr val="tx1"/>
                </a:solidFill>
                <a:effectLst/>
                <a:latin typeface="+mn-lt"/>
                <a:ea typeface="+mn-ea"/>
                <a:cs typeface="+mn-cs"/>
              </a:rPr>
              <a:t>: </a:t>
            </a:r>
          </a:p>
          <a:p>
            <a:pPr hangingPunct="0"/>
            <a:r>
              <a:rPr lang="en-US" sz="1200" kern="1200" dirty="0" smtClean="0">
                <a:solidFill>
                  <a:schemeClr val="tx1"/>
                </a:solidFill>
                <a:effectLst/>
                <a:latin typeface="+mn-lt"/>
                <a:ea typeface="+mn-ea"/>
                <a:cs typeface="+mn-cs"/>
              </a:rPr>
              <a:t>     Identity explorations</a:t>
            </a:r>
          </a:p>
          <a:p>
            <a:pPr hangingPunct="0"/>
            <a:r>
              <a:rPr lang="en-US" sz="1200" kern="1200" dirty="0" smtClean="0">
                <a:solidFill>
                  <a:schemeClr val="tx1"/>
                </a:solidFill>
                <a:effectLst/>
                <a:latin typeface="+mn-lt"/>
                <a:ea typeface="+mn-ea"/>
                <a:cs typeface="+mn-cs"/>
              </a:rPr>
              <a:t>     Instability</a:t>
            </a:r>
          </a:p>
          <a:p>
            <a:pPr hangingPunct="0"/>
            <a:r>
              <a:rPr lang="en-US" sz="1200" kern="1200" dirty="0" smtClean="0">
                <a:solidFill>
                  <a:schemeClr val="tx1"/>
                </a:solidFill>
                <a:effectLst/>
                <a:latin typeface="+mn-lt"/>
                <a:ea typeface="+mn-ea"/>
                <a:cs typeface="+mn-cs"/>
              </a:rPr>
              <a:t>     Self-focus</a:t>
            </a:r>
          </a:p>
          <a:p>
            <a:pPr hangingPunct="0"/>
            <a:r>
              <a:rPr lang="en-US" sz="1200" kern="1200" dirty="0" smtClean="0">
                <a:solidFill>
                  <a:schemeClr val="tx1"/>
                </a:solidFill>
                <a:effectLst/>
                <a:latin typeface="+mn-lt"/>
                <a:ea typeface="+mn-ea"/>
                <a:cs typeface="+mn-cs"/>
              </a:rPr>
              <a:t>     Feeling in-between </a:t>
            </a:r>
          </a:p>
          <a:p>
            <a:pPr hangingPunct="0"/>
            <a:r>
              <a:rPr lang="en-US" sz="1200" kern="1200" dirty="0" smtClean="0">
                <a:solidFill>
                  <a:schemeClr val="tx1"/>
                </a:solidFill>
                <a:effectLst/>
                <a:latin typeface="+mn-lt"/>
                <a:ea typeface="+mn-ea"/>
                <a:cs typeface="+mn-cs"/>
              </a:rPr>
              <a:t>     Possibilities or optimism (Arnett)</a:t>
            </a:r>
          </a:p>
          <a:p>
            <a:pPr hangingPunct="0"/>
            <a:endParaRPr lang="en-US" sz="1200" kern="1200" dirty="0" smtClean="0">
              <a:solidFill>
                <a:schemeClr val="tx1"/>
              </a:solidFill>
              <a:effectLst/>
              <a:latin typeface="+mn-lt"/>
              <a:ea typeface="+mn-ea"/>
              <a:cs typeface="+mn-cs"/>
            </a:endParaRPr>
          </a:p>
          <a:p>
            <a:endParaRPr lang="en-IN" dirty="0" smtClean="0"/>
          </a:p>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35</a:t>
            </a:fld>
            <a:endParaRPr lang="en-US"/>
          </a:p>
        </p:txBody>
      </p:sp>
    </p:spTree>
    <p:extLst>
      <p:ext uri="{BB962C8B-B14F-4D97-AF65-F5344CB8AC3E}">
        <p14:creationId xmlns:p14="http://schemas.microsoft.com/office/powerpoint/2010/main" val="20720541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hangingPunct="0"/>
            <a:r>
              <a:rPr lang="en-US" sz="1200" u="sng" kern="1200" dirty="0" smtClean="0">
                <a:solidFill>
                  <a:schemeClr val="tx1"/>
                </a:solidFill>
                <a:effectLst/>
                <a:latin typeface="+mn-lt"/>
                <a:ea typeface="+mn-ea"/>
                <a:cs typeface="+mn-cs"/>
              </a:rPr>
              <a:t>Five features to emerging adulthood</a:t>
            </a:r>
            <a:r>
              <a:rPr lang="en-US" sz="1200" kern="1200" dirty="0" smtClean="0">
                <a:solidFill>
                  <a:schemeClr val="tx1"/>
                </a:solidFill>
                <a:effectLst/>
                <a:latin typeface="+mn-lt"/>
                <a:ea typeface="+mn-ea"/>
                <a:cs typeface="+mn-cs"/>
              </a:rPr>
              <a:t>: </a:t>
            </a:r>
          </a:p>
          <a:p>
            <a:pPr hangingPunct="0"/>
            <a:r>
              <a:rPr lang="en-US" sz="1200" kern="1200" dirty="0" smtClean="0">
                <a:solidFill>
                  <a:schemeClr val="tx1"/>
                </a:solidFill>
                <a:effectLst/>
                <a:latin typeface="+mn-lt"/>
                <a:ea typeface="+mn-ea"/>
                <a:cs typeface="+mn-cs"/>
              </a:rPr>
              <a:t>     Identity explorations</a:t>
            </a:r>
          </a:p>
          <a:p>
            <a:pPr hangingPunct="0"/>
            <a:r>
              <a:rPr lang="en-US" sz="1200" kern="1200" dirty="0" smtClean="0">
                <a:solidFill>
                  <a:schemeClr val="tx1"/>
                </a:solidFill>
                <a:effectLst/>
                <a:latin typeface="+mn-lt"/>
                <a:ea typeface="+mn-ea"/>
                <a:cs typeface="+mn-cs"/>
              </a:rPr>
              <a:t>     Instability</a:t>
            </a:r>
          </a:p>
          <a:p>
            <a:pPr hangingPunct="0"/>
            <a:r>
              <a:rPr lang="en-US" sz="1200" kern="1200" dirty="0" smtClean="0">
                <a:solidFill>
                  <a:schemeClr val="tx1"/>
                </a:solidFill>
                <a:effectLst/>
                <a:latin typeface="+mn-lt"/>
                <a:ea typeface="+mn-ea"/>
                <a:cs typeface="+mn-cs"/>
              </a:rPr>
              <a:t>     Self-focus</a:t>
            </a:r>
          </a:p>
          <a:p>
            <a:pPr hangingPunct="0"/>
            <a:r>
              <a:rPr lang="en-US" sz="1200" kern="1200" dirty="0" smtClean="0">
                <a:solidFill>
                  <a:schemeClr val="tx1"/>
                </a:solidFill>
                <a:effectLst/>
                <a:latin typeface="+mn-lt"/>
                <a:ea typeface="+mn-ea"/>
                <a:cs typeface="+mn-cs"/>
              </a:rPr>
              <a:t>     Feeling in-between </a:t>
            </a:r>
          </a:p>
          <a:p>
            <a:pPr hangingPunct="0"/>
            <a:r>
              <a:rPr lang="en-US" sz="1200" kern="1200" dirty="0" smtClean="0">
                <a:solidFill>
                  <a:schemeClr val="tx1"/>
                </a:solidFill>
                <a:effectLst/>
                <a:latin typeface="+mn-lt"/>
                <a:ea typeface="+mn-ea"/>
                <a:cs typeface="+mn-cs"/>
              </a:rPr>
              <a:t>     Possibilities or optimism (Arnett)</a:t>
            </a:r>
          </a:p>
          <a:p>
            <a:pPr hangingPunct="0"/>
            <a:endParaRPr lang="en-US" sz="1200" kern="1200" dirty="0" smtClean="0">
              <a:solidFill>
                <a:schemeClr val="tx1"/>
              </a:solidFill>
              <a:effectLst/>
              <a:latin typeface="+mn-lt"/>
              <a:ea typeface="+mn-ea"/>
              <a:cs typeface="+mn-cs"/>
            </a:endParaRPr>
          </a:p>
          <a:p>
            <a:endParaRPr lang="en-IN" dirty="0" smtClean="0"/>
          </a:p>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36</a:t>
            </a:fld>
            <a:endParaRPr lang="en-US"/>
          </a:p>
        </p:txBody>
      </p:sp>
    </p:spTree>
    <p:extLst>
      <p:ext uri="{BB962C8B-B14F-4D97-AF65-F5344CB8AC3E}">
        <p14:creationId xmlns:p14="http://schemas.microsoft.com/office/powerpoint/2010/main" val="33479633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37</a:t>
            </a:fld>
            <a:endParaRPr lang="en-US"/>
          </a:p>
        </p:txBody>
      </p:sp>
    </p:spTree>
    <p:extLst>
      <p:ext uri="{BB962C8B-B14F-4D97-AF65-F5344CB8AC3E}">
        <p14:creationId xmlns:p14="http://schemas.microsoft.com/office/powerpoint/2010/main" val="3019136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en-US" sz="1200" u="sng" dirty="0" smtClean="0"/>
              <a:t>Factors for the cultivation of resilience</a:t>
            </a:r>
            <a:r>
              <a:rPr lang="en-US" sz="1200" dirty="0" smtClean="0"/>
              <a:t>:</a:t>
            </a:r>
            <a:r>
              <a:rPr lang="en-US" sz="1200" baseline="0" dirty="0" smtClean="0"/>
              <a:t> </a:t>
            </a:r>
            <a:r>
              <a:rPr lang="en-US" sz="1200" kern="1200" dirty="0" smtClean="0">
                <a:solidFill>
                  <a:schemeClr val="tx1"/>
                </a:solidFill>
                <a:effectLst/>
                <a:latin typeface="+mn-lt"/>
                <a:ea typeface="+mn-ea"/>
                <a:cs typeface="+mn-cs"/>
              </a:rPr>
              <a:t>Other factors that enhance resilience include task- or problem-focused coping, commitment to goals, humor, patience, optimism, faith, altruism,  mindfulness and self-compassion therapy and the use of mature defense mechanisms.</a:t>
            </a:r>
          </a:p>
          <a:p>
            <a:pPr hangingPunct="0"/>
            <a:r>
              <a:rPr lang="en-US" sz="1200" kern="1200" dirty="0" smtClean="0">
                <a:solidFill>
                  <a:schemeClr val="tx1"/>
                </a:solidFill>
                <a:effectLst/>
                <a:latin typeface="+mn-lt"/>
                <a:ea typeface="+mn-ea"/>
                <a:cs typeface="+mn-cs"/>
              </a:rPr>
              <a:t> </a:t>
            </a:r>
          </a:p>
          <a:p>
            <a:pPr hangingPunct="0"/>
            <a:r>
              <a:rPr lang="en-US" sz="1200" kern="1200" dirty="0" smtClean="0">
                <a:solidFill>
                  <a:schemeClr val="tx1"/>
                </a:solidFill>
                <a:effectLst/>
                <a:latin typeface="+mn-lt"/>
                <a:ea typeface="+mn-ea"/>
                <a:cs typeface="+mn-cs"/>
              </a:rPr>
              <a:t>The APA suggests the following factors are generally important for the cultivation of resilience:</a:t>
            </a:r>
          </a:p>
          <a:p>
            <a:pPr hangingPunct="0"/>
            <a:r>
              <a:rPr lang="en-US" sz="1200" kern="1200" dirty="0" smtClean="0">
                <a:solidFill>
                  <a:schemeClr val="tx1"/>
                </a:solidFill>
                <a:effectLst/>
                <a:latin typeface="+mn-lt"/>
                <a:ea typeface="+mn-ea"/>
                <a:cs typeface="+mn-cs"/>
              </a:rPr>
              <a:t>1. Make connections with family, friends, or community.</a:t>
            </a:r>
          </a:p>
          <a:p>
            <a:pPr hangingPunct="0"/>
            <a:r>
              <a:rPr lang="en-US" sz="1200" kern="1200" dirty="0" smtClean="0">
                <a:solidFill>
                  <a:schemeClr val="tx1"/>
                </a:solidFill>
                <a:effectLst/>
                <a:latin typeface="+mn-lt"/>
                <a:ea typeface="+mn-ea"/>
                <a:cs typeface="+mn-cs"/>
              </a:rPr>
              <a:t>2. Avoid seeing crises as insurmountable problems.</a:t>
            </a:r>
          </a:p>
          <a:p>
            <a:pPr hangingPunct="0"/>
            <a:r>
              <a:rPr lang="en-US" sz="1200" kern="1200" dirty="0" smtClean="0">
                <a:solidFill>
                  <a:schemeClr val="tx1"/>
                </a:solidFill>
                <a:effectLst/>
                <a:latin typeface="+mn-lt"/>
                <a:ea typeface="+mn-ea"/>
                <a:cs typeface="+mn-cs"/>
              </a:rPr>
              <a:t>3. Accept that change is part of living.</a:t>
            </a:r>
          </a:p>
          <a:p>
            <a:pPr hangingPunct="0"/>
            <a:r>
              <a:rPr lang="en-US" sz="1200" kern="1200" dirty="0" smtClean="0">
                <a:solidFill>
                  <a:schemeClr val="tx1"/>
                </a:solidFill>
                <a:effectLst/>
                <a:latin typeface="+mn-lt"/>
                <a:ea typeface="+mn-ea"/>
                <a:cs typeface="+mn-cs"/>
              </a:rPr>
              <a:t>4. Move toward your goals.</a:t>
            </a:r>
          </a:p>
          <a:p>
            <a:pPr hangingPunct="0"/>
            <a:r>
              <a:rPr lang="en-US" sz="1200" kern="1200" dirty="0" smtClean="0">
                <a:solidFill>
                  <a:schemeClr val="tx1"/>
                </a:solidFill>
                <a:effectLst/>
                <a:latin typeface="+mn-lt"/>
                <a:ea typeface="+mn-ea"/>
                <a:cs typeface="+mn-cs"/>
              </a:rPr>
              <a:t>5. Take decisive action, use problem- and task-focused coping.</a:t>
            </a:r>
          </a:p>
          <a:p>
            <a:pPr hangingPunct="0"/>
            <a:r>
              <a:rPr lang="en-US" sz="1200" kern="1200" dirty="0" smtClean="0">
                <a:solidFill>
                  <a:schemeClr val="tx1"/>
                </a:solidFill>
                <a:effectLst/>
                <a:latin typeface="+mn-lt"/>
                <a:ea typeface="+mn-ea"/>
                <a:cs typeface="+mn-cs"/>
              </a:rPr>
              <a:t>6. Look for opportunities for self-discovery.</a:t>
            </a:r>
          </a:p>
          <a:p>
            <a:pPr hangingPunct="0"/>
            <a:r>
              <a:rPr lang="en-US" sz="1200" kern="1200" dirty="0" smtClean="0">
                <a:solidFill>
                  <a:schemeClr val="tx1"/>
                </a:solidFill>
                <a:effectLst/>
                <a:latin typeface="+mn-lt"/>
                <a:ea typeface="+mn-ea"/>
                <a:cs typeface="+mn-cs"/>
              </a:rPr>
              <a:t>7. Nurture a positive view of yourself.</a:t>
            </a:r>
          </a:p>
          <a:p>
            <a:pPr hangingPunct="0"/>
            <a:r>
              <a:rPr lang="en-US" sz="1200" kern="1200" dirty="0" smtClean="0">
                <a:solidFill>
                  <a:schemeClr val="tx1"/>
                </a:solidFill>
                <a:effectLst/>
                <a:latin typeface="+mn-lt"/>
                <a:ea typeface="+mn-ea"/>
                <a:cs typeface="+mn-cs"/>
              </a:rPr>
              <a:t>8. Keep events in perspective.</a:t>
            </a:r>
          </a:p>
          <a:p>
            <a:pPr hangingPunct="0"/>
            <a:r>
              <a:rPr lang="en-US" sz="1200" kern="1200" dirty="0" smtClean="0">
                <a:solidFill>
                  <a:schemeClr val="tx1"/>
                </a:solidFill>
                <a:effectLst/>
                <a:latin typeface="+mn-lt"/>
                <a:ea typeface="+mn-ea"/>
                <a:cs typeface="+mn-cs"/>
              </a:rPr>
              <a:t>9. Maintain a hopeful outlook.</a:t>
            </a:r>
          </a:p>
          <a:p>
            <a:pPr hangingPunct="0"/>
            <a:r>
              <a:rPr lang="en-US" sz="1200" kern="1200" dirty="0" smtClean="0">
                <a:solidFill>
                  <a:schemeClr val="tx1"/>
                </a:solidFill>
                <a:effectLst/>
                <a:latin typeface="+mn-lt"/>
                <a:ea typeface="+mn-ea"/>
                <a:cs typeface="+mn-cs"/>
              </a:rPr>
              <a:t>10. Take care of yourself, attend to your needs and feelings.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IN" dirty="0" smtClean="0"/>
          </a:p>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38</a:t>
            </a:fld>
            <a:endParaRPr lang="en-US"/>
          </a:p>
        </p:txBody>
      </p:sp>
    </p:spTree>
    <p:extLst>
      <p:ext uri="{BB962C8B-B14F-4D97-AF65-F5344CB8AC3E}">
        <p14:creationId xmlns:p14="http://schemas.microsoft.com/office/powerpoint/2010/main" val="13399908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en-US" sz="1200" u="sng" dirty="0" smtClean="0"/>
              <a:t>Factors for the cultivation of resilience</a:t>
            </a:r>
            <a:r>
              <a:rPr lang="en-US" sz="1200" dirty="0" smtClean="0"/>
              <a:t>:</a:t>
            </a:r>
            <a:r>
              <a:rPr lang="en-US" sz="1200" baseline="0" dirty="0" smtClean="0"/>
              <a:t> </a:t>
            </a:r>
            <a:r>
              <a:rPr lang="en-US" sz="1200" kern="1200" dirty="0" smtClean="0">
                <a:solidFill>
                  <a:schemeClr val="tx1"/>
                </a:solidFill>
                <a:effectLst/>
                <a:latin typeface="+mn-lt"/>
                <a:ea typeface="+mn-ea"/>
                <a:cs typeface="+mn-cs"/>
              </a:rPr>
              <a:t>Other factors that enhance resilience include task- or problem-focused coping, commitment to goals, humor, patience, optimism, faith, altruism,  mindfulness and self-compassion therapy and the use of mature defense mechanisms.</a:t>
            </a:r>
          </a:p>
          <a:p>
            <a:pPr hangingPunct="0"/>
            <a:r>
              <a:rPr lang="en-US" sz="1200" kern="1200" dirty="0" smtClean="0">
                <a:solidFill>
                  <a:schemeClr val="tx1"/>
                </a:solidFill>
                <a:effectLst/>
                <a:latin typeface="+mn-lt"/>
                <a:ea typeface="+mn-ea"/>
                <a:cs typeface="+mn-cs"/>
              </a:rPr>
              <a:t> </a:t>
            </a:r>
          </a:p>
          <a:p>
            <a:pPr hangingPunct="0"/>
            <a:r>
              <a:rPr lang="en-US" sz="1200" kern="1200" dirty="0" smtClean="0">
                <a:solidFill>
                  <a:schemeClr val="tx1"/>
                </a:solidFill>
                <a:effectLst/>
                <a:latin typeface="+mn-lt"/>
                <a:ea typeface="+mn-ea"/>
                <a:cs typeface="+mn-cs"/>
              </a:rPr>
              <a:t>The APA suggests the following factors are generally important for the cultivation of resilience:</a:t>
            </a:r>
          </a:p>
          <a:p>
            <a:pPr hangingPunct="0"/>
            <a:r>
              <a:rPr lang="en-US" sz="1200" kern="1200" dirty="0" smtClean="0">
                <a:solidFill>
                  <a:schemeClr val="tx1"/>
                </a:solidFill>
                <a:effectLst/>
                <a:latin typeface="+mn-lt"/>
                <a:ea typeface="+mn-ea"/>
                <a:cs typeface="+mn-cs"/>
              </a:rPr>
              <a:t>1. Make connections with family, friends, or community.</a:t>
            </a:r>
          </a:p>
          <a:p>
            <a:pPr hangingPunct="0"/>
            <a:r>
              <a:rPr lang="en-US" sz="1200" kern="1200" dirty="0" smtClean="0">
                <a:solidFill>
                  <a:schemeClr val="tx1"/>
                </a:solidFill>
                <a:effectLst/>
                <a:latin typeface="+mn-lt"/>
                <a:ea typeface="+mn-ea"/>
                <a:cs typeface="+mn-cs"/>
              </a:rPr>
              <a:t>2. Avoid seeing crises as insurmountable problems.</a:t>
            </a:r>
          </a:p>
          <a:p>
            <a:pPr hangingPunct="0"/>
            <a:r>
              <a:rPr lang="en-US" sz="1200" kern="1200" dirty="0" smtClean="0">
                <a:solidFill>
                  <a:schemeClr val="tx1"/>
                </a:solidFill>
                <a:effectLst/>
                <a:latin typeface="+mn-lt"/>
                <a:ea typeface="+mn-ea"/>
                <a:cs typeface="+mn-cs"/>
              </a:rPr>
              <a:t>3. Accept that change is part of living.</a:t>
            </a:r>
          </a:p>
          <a:p>
            <a:pPr hangingPunct="0"/>
            <a:r>
              <a:rPr lang="en-US" sz="1200" kern="1200" dirty="0" smtClean="0">
                <a:solidFill>
                  <a:schemeClr val="tx1"/>
                </a:solidFill>
                <a:effectLst/>
                <a:latin typeface="+mn-lt"/>
                <a:ea typeface="+mn-ea"/>
                <a:cs typeface="+mn-cs"/>
              </a:rPr>
              <a:t>4. Move toward your goals.</a:t>
            </a:r>
          </a:p>
          <a:p>
            <a:pPr hangingPunct="0"/>
            <a:r>
              <a:rPr lang="en-US" sz="1200" kern="1200" dirty="0" smtClean="0">
                <a:solidFill>
                  <a:schemeClr val="tx1"/>
                </a:solidFill>
                <a:effectLst/>
                <a:latin typeface="+mn-lt"/>
                <a:ea typeface="+mn-ea"/>
                <a:cs typeface="+mn-cs"/>
              </a:rPr>
              <a:t>5. Take decisive action, use problem- and task-focused coping.</a:t>
            </a:r>
          </a:p>
          <a:p>
            <a:pPr hangingPunct="0"/>
            <a:r>
              <a:rPr lang="en-US" sz="1200" kern="1200" dirty="0" smtClean="0">
                <a:solidFill>
                  <a:schemeClr val="tx1"/>
                </a:solidFill>
                <a:effectLst/>
                <a:latin typeface="+mn-lt"/>
                <a:ea typeface="+mn-ea"/>
                <a:cs typeface="+mn-cs"/>
              </a:rPr>
              <a:t>6. Look for opportunities for self-discovery.</a:t>
            </a:r>
          </a:p>
          <a:p>
            <a:pPr hangingPunct="0"/>
            <a:r>
              <a:rPr lang="en-US" sz="1200" kern="1200" dirty="0" smtClean="0">
                <a:solidFill>
                  <a:schemeClr val="tx1"/>
                </a:solidFill>
                <a:effectLst/>
                <a:latin typeface="+mn-lt"/>
                <a:ea typeface="+mn-ea"/>
                <a:cs typeface="+mn-cs"/>
              </a:rPr>
              <a:t>7. Nurture a positive view of yourself.</a:t>
            </a:r>
          </a:p>
          <a:p>
            <a:pPr hangingPunct="0"/>
            <a:r>
              <a:rPr lang="en-US" sz="1200" kern="1200" dirty="0" smtClean="0">
                <a:solidFill>
                  <a:schemeClr val="tx1"/>
                </a:solidFill>
                <a:effectLst/>
                <a:latin typeface="+mn-lt"/>
                <a:ea typeface="+mn-ea"/>
                <a:cs typeface="+mn-cs"/>
              </a:rPr>
              <a:t>8. Keep events in perspective.</a:t>
            </a:r>
          </a:p>
          <a:p>
            <a:pPr hangingPunct="0"/>
            <a:r>
              <a:rPr lang="en-US" sz="1200" kern="1200" dirty="0" smtClean="0">
                <a:solidFill>
                  <a:schemeClr val="tx1"/>
                </a:solidFill>
                <a:effectLst/>
                <a:latin typeface="+mn-lt"/>
                <a:ea typeface="+mn-ea"/>
                <a:cs typeface="+mn-cs"/>
              </a:rPr>
              <a:t>9. Maintain a hopeful outlook.</a:t>
            </a:r>
          </a:p>
          <a:p>
            <a:pPr hangingPunct="0"/>
            <a:r>
              <a:rPr lang="en-US" sz="1200" kern="1200" dirty="0" smtClean="0">
                <a:solidFill>
                  <a:schemeClr val="tx1"/>
                </a:solidFill>
                <a:effectLst/>
                <a:latin typeface="+mn-lt"/>
                <a:ea typeface="+mn-ea"/>
                <a:cs typeface="+mn-cs"/>
              </a:rPr>
              <a:t>10. Take care of yourself, attend to your needs and feelings.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IN" dirty="0" smtClean="0"/>
          </a:p>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39</a:t>
            </a:fld>
            <a:endParaRPr lang="en-US"/>
          </a:p>
        </p:txBody>
      </p:sp>
    </p:spTree>
    <p:extLst>
      <p:ext uri="{BB962C8B-B14F-4D97-AF65-F5344CB8AC3E}">
        <p14:creationId xmlns:p14="http://schemas.microsoft.com/office/powerpoint/2010/main" val="14673964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974C31-EB4A-4B21-8134-CB5741A1DC5F}" type="slidenum">
              <a:rPr lang="en-US" smtClean="0"/>
              <a:t>40</a:t>
            </a:fld>
            <a:endParaRPr lang="en-US"/>
          </a:p>
        </p:txBody>
      </p:sp>
    </p:spTree>
    <p:extLst>
      <p:ext uri="{BB962C8B-B14F-4D97-AF65-F5344CB8AC3E}">
        <p14:creationId xmlns:p14="http://schemas.microsoft.com/office/powerpoint/2010/main" val="34403216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en-US" sz="1200" u="sng" kern="1200" dirty="0" smtClean="0">
                <a:solidFill>
                  <a:schemeClr val="tx1"/>
                </a:solidFill>
                <a:effectLst/>
                <a:latin typeface="+mn-lt"/>
                <a:ea typeface="+mn-ea"/>
                <a:cs typeface="+mn-cs"/>
              </a:rPr>
              <a:t>Sense of coherence comprises three major factors:</a:t>
            </a:r>
          </a:p>
          <a:p>
            <a:pPr hangingPunct="0"/>
            <a:r>
              <a:rPr lang="en-US" sz="1200" kern="1200" dirty="0" smtClean="0">
                <a:solidFill>
                  <a:schemeClr val="tx1"/>
                </a:solidFill>
                <a:effectLst/>
                <a:latin typeface="+mn-lt"/>
                <a:ea typeface="+mn-ea"/>
                <a:cs typeface="+mn-cs"/>
              </a:rPr>
              <a:t>Meaningfulness</a:t>
            </a:r>
          </a:p>
          <a:p>
            <a:pPr hangingPunct="0"/>
            <a:r>
              <a:rPr lang="en-US" sz="1200" kern="1200" dirty="0" smtClean="0">
                <a:solidFill>
                  <a:schemeClr val="tx1"/>
                </a:solidFill>
                <a:effectLst/>
                <a:latin typeface="+mn-lt"/>
                <a:ea typeface="+mn-ea"/>
                <a:cs typeface="+mn-cs"/>
              </a:rPr>
              <a:t>Comprehensibility</a:t>
            </a:r>
          </a:p>
          <a:p>
            <a:pPr hangingPunct="0"/>
            <a:r>
              <a:rPr lang="en-US" sz="1200" kern="1200" dirty="0" smtClean="0">
                <a:solidFill>
                  <a:schemeClr val="tx1"/>
                </a:solidFill>
                <a:effectLst/>
                <a:latin typeface="+mn-lt"/>
                <a:ea typeface="+mn-ea"/>
                <a:cs typeface="+mn-cs"/>
              </a:rPr>
              <a:t>Manageability</a:t>
            </a:r>
          </a:p>
          <a:p>
            <a:endParaRPr lang="en-IN" dirty="0"/>
          </a:p>
        </p:txBody>
      </p:sp>
      <p:sp>
        <p:nvSpPr>
          <p:cNvPr id="4" name="Slide Number Placeholder 3"/>
          <p:cNvSpPr>
            <a:spLocks noGrp="1"/>
          </p:cNvSpPr>
          <p:nvPr>
            <p:ph type="sldNum" sz="quarter" idx="10"/>
          </p:nvPr>
        </p:nvSpPr>
        <p:spPr/>
        <p:txBody>
          <a:bodyPr/>
          <a:lstStyle/>
          <a:p>
            <a:fld id="{39974C31-EB4A-4B21-8134-CB5741A1DC5F}" type="slidenum">
              <a:rPr lang="en-US" smtClean="0"/>
              <a:t>41</a:t>
            </a:fld>
            <a:endParaRPr lang="en-US"/>
          </a:p>
        </p:txBody>
      </p:sp>
    </p:spTree>
    <p:extLst>
      <p:ext uri="{BB962C8B-B14F-4D97-AF65-F5344CB8AC3E}">
        <p14:creationId xmlns:p14="http://schemas.microsoft.com/office/powerpoint/2010/main" val="14008291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en-US" sz="1200" u="sng" kern="1200" dirty="0" smtClean="0">
                <a:solidFill>
                  <a:schemeClr val="tx1"/>
                </a:solidFill>
                <a:effectLst/>
                <a:latin typeface="+mn-lt"/>
                <a:ea typeface="+mn-ea"/>
                <a:cs typeface="+mn-cs"/>
              </a:rPr>
              <a:t>Building</a:t>
            </a:r>
            <a:r>
              <a:rPr lang="en-US" sz="1200" u="sng" kern="1200" baseline="0" dirty="0" smtClean="0">
                <a:solidFill>
                  <a:schemeClr val="tx1"/>
                </a:solidFill>
                <a:effectLst/>
                <a:latin typeface="+mn-lt"/>
                <a:ea typeface="+mn-ea"/>
                <a:cs typeface="+mn-cs"/>
              </a:rPr>
              <a:t> m</a:t>
            </a:r>
            <a:r>
              <a:rPr lang="en-US" sz="1200" u="sng" kern="1200" dirty="0" smtClean="0">
                <a:solidFill>
                  <a:schemeClr val="tx1"/>
                </a:solidFill>
                <a:effectLst/>
                <a:latin typeface="+mn-lt"/>
                <a:ea typeface="+mn-ea"/>
                <a:cs typeface="+mn-cs"/>
              </a:rPr>
              <a:t>ental toughness</a:t>
            </a:r>
            <a:r>
              <a:rPr lang="en-US" sz="1200" kern="1200" dirty="0" smtClean="0">
                <a:solidFill>
                  <a:schemeClr val="tx1"/>
                </a:solidFill>
                <a:effectLst/>
                <a:latin typeface="+mn-lt"/>
                <a:ea typeface="+mn-ea"/>
                <a:cs typeface="+mn-cs"/>
              </a:rPr>
              <a:t>: Mental toughness skills are taught using techniques from learned optimism training as well as rational emotive and cognitive therapies.</a:t>
            </a:r>
          </a:p>
          <a:p>
            <a:pPr hangingPunct="0"/>
            <a:r>
              <a:rPr lang="en-US" sz="1200" kern="1200" dirty="0" smtClean="0">
                <a:solidFill>
                  <a:schemeClr val="tx1"/>
                </a:solidFill>
                <a:effectLst/>
                <a:latin typeface="+mn-lt"/>
                <a:ea typeface="+mn-ea"/>
                <a:cs typeface="+mn-cs"/>
              </a:rPr>
              <a:t> </a:t>
            </a:r>
          </a:p>
          <a:p>
            <a:pPr hangingPunct="0"/>
            <a:r>
              <a:rPr lang="en-US" sz="1200" u="sng" kern="1200" dirty="0" smtClean="0">
                <a:solidFill>
                  <a:schemeClr val="tx1"/>
                </a:solidFill>
                <a:effectLst/>
                <a:latin typeface="+mn-lt"/>
                <a:ea typeface="+mn-ea"/>
                <a:cs typeface="+mn-cs"/>
              </a:rPr>
              <a:t>Building</a:t>
            </a:r>
            <a:r>
              <a:rPr lang="en-US" sz="1200" u="sng" kern="1200" baseline="0" dirty="0" smtClean="0">
                <a:solidFill>
                  <a:schemeClr val="tx1"/>
                </a:solidFill>
                <a:effectLst/>
                <a:latin typeface="+mn-lt"/>
                <a:ea typeface="+mn-ea"/>
                <a:cs typeface="+mn-cs"/>
              </a:rPr>
              <a:t> c</a:t>
            </a:r>
            <a:r>
              <a:rPr lang="en-US" sz="1200" u="sng" kern="1200" dirty="0" smtClean="0">
                <a:solidFill>
                  <a:schemeClr val="tx1"/>
                </a:solidFill>
                <a:effectLst/>
                <a:latin typeface="+mn-lt"/>
                <a:ea typeface="+mn-ea"/>
                <a:cs typeface="+mn-cs"/>
              </a:rPr>
              <a:t>haracter strengths</a:t>
            </a:r>
            <a:r>
              <a:rPr lang="en-US" sz="1200" kern="1200" dirty="0" smtClean="0">
                <a:solidFill>
                  <a:schemeClr val="tx1"/>
                </a:solidFill>
                <a:effectLst/>
                <a:latin typeface="+mn-lt"/>
                <a:ea typeface="+mn-ea"/>
                <a:cs typeface="+mn-cs"/>
              </a:rPr>
              <a:t>: Character strengths are taught using the VIA Survey of Character to pinpoint individual signature strengths, especially those that help overcome challenges.</a:t>
            </a:r>
          </a:p>
          <a:p>
            <a:pPr hangingPunct="0"/>
            <a:r>
              <a:rPr lang="en-US" sz="1200" kern="1200" dirty="0" smtClean="0">
                <a:solidFill>
                  <a:schemeClr val="tx1"/>
                </a:solidFill>
                <a:effectLst/>
                <a:latin typeface="+mn-lt"/>
                <a:ea typeface="+mn-ea"/>
                <a:cs typeface="+mn-cs"/>
              </a:rPr>
              <a:t> </a:t>
            </a:r>
          </a:p>
          <a:p>
            <a:pPr hangingPunct="0"/>
            <a:r>
              <a:rPr lang="en-US" sz="1200" u="sng" kern="1200" dirty="0" smtClean="0">
                <a:solidFill>
                  <a:schemeClr val="tx1"/>
                </a:solidFill>
                <a:effectLst/>
                <a:latin typeface="+mn-lt"/>
                <a:ea typeface="+mn-ea"/>
                <a:cs typeface="+mn-cs"/>
              </a:rPr>
              <a:t>Building strong relationships</a:t>
            </a:r>
            <a:r>
              <a:rPr lang="en-US" sz="1200" kern="1200" dirty="0" smtClean="0">
                <a:solidFill>
                  <a:schemeClr val="tx1"/>
                </a:solidFill>
                <a:effectLst/>
                <a:latin typeface="+mn-lt"/>
                <a:ea typeface="+mn-ea"/>
                <a:cs typeface="+mn-cs"/>
              </a:rPr>
              <a:t>: The strong relationships module teaches about growth mind-set, constructive communication, and assertiveness training to enhance both professional and personal relationships. </a:t>
            </a:r>
          </a:p>
          <a:p>
            <a:pPr hangingPunct="0"/>
            <a:r>
              <a:rPr lang="en-US" sz="120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42</a:t>
            </a:fld>
            <a:endParaRPr lang="en-US"/>
          </a:p>
        </p:txBody>
      </p:sp>
    </p:spTree>
    <p:extLst>
      <p:ext uri="{BB962C8B-B14F-4D97-AF65-F5344CB8AC3E}">
        <p14:creationId xmlns:p14="http://schemas.microsoft.com/office/powerpoint/2010/main" val="22730298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974C31-EB4A-4B21-8134-CB5741A1DC5F}" type="slidenum">
              <a:rPr lang="en-US" smtClean="0"/>
              <a:t>43</a:t>
            </a:fld>
            <a:endParaRPr lang="en-US"/>
          </a:p>
        </p:txBody>
      </p:sp>
    </p:spTree>
    <p:extLst>
      <p:ext uri="{BB962C8B-B14F-4D97-AF65-F5344CB8AC3E}">
        <p14:creationId xmlns:p14="http://schemas.microsoft.com/office/powerpoint/2010/main" val="35388917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0">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rPr>
              <a:t>Psychotic</a:t>
            </a:r>
            <a:r>
              <a:rPr lang="en-US" sz="1200" kern="1200" dirty="0" smtClean="0">
                <a:solidFill>
                  <a:schemeClr val="tx1"/>
                </a:solidFill>
                <a:effectLst/>
                <a:latin typeface="+mn-lt"/>
                <a:ea typeface="+mn-ea"/>
                <a:cs typeface="+mn-cs"/>
              </a:rPr>
              <a:t>: The psychotic defense mechanisms were clearly unhealthy and involved severe distortions of reality in an attempt to avoid anxiety.</a:t>
            </a:r>
          </a:p>
          <a:p>
            <a:pPr hangingPunct="0"/>
            <a:endParaRPr lang="en-US" sz="1200" kern="1200" dirty="0" smtClean="0">
              <a:solidFill>
                <a:schemeClr val="tx1"/>
              </a:solidFill>
              <a:effectLst/>
              <a:latin typeface="+mn-lt"/>
              <a:ea typeface="+mn-ea"/>
              <a:cs typeface="+mn-cs"/>
            </a:endParaRPr>
          </a:p>
          <a:p>
            <a:pPr marL="0" marR="0" indent="0" algn="l" defTabSz="914400" rtl="0" eaLnBrk="1" fontAlgn="auto" latinLnBrk="0" hangingPunct="0">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rPr>
              <a:t>Immature</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Immature defense mechanisms were often used by adolescents and persons with severe depression.</a:t>
            </a:r>
          </a:p>
          <a:p>
            <a:pPr hangingPunct="0"/>
            <a:endParaRPr lang="en-US" sz="1200" kern="1200" dirty="0" smtClean="0">
              <a:solidFill>
                <a:schemeClr val="tx1"/>
              </a:solidFill>
              <a:effectLst/>
              <a:latin typeface="+mn-lt"/>
              <a:ea typeface="+mn-ea"/>
              <a:cs typeface="+mn-cs"/>
            </a:endParaRPr>
          </a:p>
          <a:p>
            <a:pPr hangingPunct="0"/>
            <a:r>
              <a:rPr lang="en-US" sz="1200" u="sng" kern="1200" dirty="0" smtClean="0">
                <a:solidFill>
                  <a:schemeClr val="tx1"/>
                </a:solidFill>
                <a:effectLst/>
                <a:latin typeface="+mn-lt"/>
                <a:ea typeface="+mn-ea"/>
                <a:cs typeface="+mn-cs"/>
              </a:rPr>
              <a:t>Neurotic:</a:t>
            </a:r>
            <a:r>
              <a:rPr lang="en-US" sz="1200" kern="1200" dirty="0" smtClean="0">
                <a:solidFill>
                  <a:schemeClr val="tx1"/>
                </a:solidFill>
                <a:effectLst/>
                <a:latin typeface="+mn-lt"/>
                <a:ea typeface="+mn-ea"/>
                <a:cs typeface="+mn-cs"/>
              </a:rPr>
              <a:t> Neurotic defense mechanisms as average or “normal” styles that most people use to cope with anxiety, threat, and conflict.</a:t>
            </a:r>
          </a:p>
          <a:p>
            <a:pPr hangingPunct="0"/>
            <a:r>
              <a:rPr lang="en-US" sz="1200" kern="1200" dirty="0" smtClean="0">
                <a:solidFill>
                  <a:schemeClr val="tx1"/>
                </a:solidFill>
                <a:effectLst/>
                <a:latin typeface="+mn-lt"/>
                <a:ea typeface="+mn-ea"/>
                <a:cs typeface="+mn-cs"/>
              </a:rPr>
              <a:t> </a:t>
            </a:r>
          </a:p>
          <a:p>
            <a:pPr hangingPunct="0"/>
            <a:r>
              <a:rPr lang="en-US" sz="1200" u="sng" kern="1200" dirty="0" smtClean="0">
                <a:solidFill>
                  <a:schemeClr val="tx1"/>
                </a:solidFill>
                <a:effectLst/>
                <a:latin typeface="+mn-lt"/>
                <a:ea typeface="+mn-ea"/>
                <a:cs typeface="+mn-cs"/>
              </a:rPr>
              <a:t>Mature and adaptive </a:t>
            </a:r>
            <a:r>
              <a:rPr lang="en-US" sz="1200" u="none" kern="1200" dirty="0" smtClean="0">
                <a:solidFill>
                  <a:schemeClr val="tx1"/>
                </a:solidFill>
                <a:effectLst/>
                <a:latin typeface="+mn-lt"/>
                <a:ea typeface="+mn-ea"/>
                <a:cs typeface="+mn-cs"/>
              </a:rPr>
              <a:t>styles:</a:t>
            </a:r>
            <a:r>
              <a:rPr lang="en-US" sz="1200" u="none" kern="1200" baseline="0" dirty="0" smtClean="0">
                <a:solidFill>
                  <a:schemeClr val="tx1"/>
                </a:solidFill>
                <a:effectLst/>
                <a:latin typeface="+mn-lt"/>
                <a:ea typeface="+mn-ea"/>
                <a:cs typeface="+mn-cs"/>
              </a:rPr>
              <a:t> </a:t>
            </a:r>
            <a:r>
              <a:rPr lang="en-US" sz="1200" u="none" kern="1200" dirty="0" smtClean="0">
                <a:solidFill>
                  <a:schemeClr val="tx1"/>
                </a:solidFill>
                <a:effectLst/>
                <a:latin typeface="+mn-lt"/>
                <a:ea typeface="+mn-ea"/>
                <a:cs typeface="+mn-cs"/>
              </a:rPr>
              <a:t>These</a:t>
            </a:r>
            <a:r>
              <a:rPr lang="en-US" sz="1200" kern="1200" dirty="0" smtClean="0">
                <a:solidFill>
                  <a:schemeClr val="tx1"/>
                </a:solidFill>
                <a:effectLst/>
                <a:latin typeface="+mn-lt"/>
                <a:ea typeface="+mn-ea"/>
                <a:cs typeface="+mn-cs"/>
              </a:rPr>
              <a:t> defense mechanisms deal with anxiety by attempting to maximize gratification, but at the same time allow awareness of underlying feelings, impulses, ideas, and consequences of behavior.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44</a:t>
            </a:fld>
            <a:endParaRPr lang="en-US"/>
          </a:p>
        </p:txBody>
      </p:sp>
    </p:spTree>
    <p:extLst>
      <p:ext uri="{BB962C8B-B14F-4D97-AF65-F5344CB8AC3E}">
        <p14:creationId xmlns:p14="http://schemas.microsoft.com/office/powerpoint/2010/main" val="3784515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hangingPunct="0"/>
            <a:r>
              <a:rPr lang="en-US" sz="1200" u="sng" kern="1200" dirty="0" smtClean="0">
                <a:solidFill>
                  <a:schemeClr val="tx1"/>
                </a:solidFill>
                <a:effectLst/>
                <a:latin typeface="+mn-lt"/>
                <a:ea typeface="+mn-ea"/>
                <a:cs typeface="+mn-cs"/>
              </a:rPr>
              <a:t>Generativity</a:t>
            </a:r>
            <a:r>
              <a:rPr lang="en-US" sz="1200" kern="1200" dirty="0" smtClean="0">
                <a:solidFill>
                  <a:schemeClr val="tx1"/>
                </a:solidFill>
                <a:effectLst/>
                <a:latin typeface="+mn-lt"/>
                <a:ea typeface="+mn-ea"/>
                <a:cs typeface="+mn-cs"/>
              </a:rPr>
              <a:t>: Responsibility for each generation of adults to bear, nurture, guide those people who will succeed them as adults, develop and maintain those societal institutions and develop natural resources without which successive generations will not be able to survive</a:t>
            </a:r>
          </a:p>
          <a:p>
            <a:pPr hangingPunct="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6</a:t>
            </a:fld>
            <a:endParaRPr lang="en-US"/>
          </a:p>
        </p:txBody>
      </p:sp>
    </p:spTree>
    <p:extLst>
      <p:ext uri="{BB962C8B-B14F-4D97-AF65-F5344CB8AC3E}">
        <p14:creationId xmlns:p14="http://schemas.microsoft.com/office/powerpoint/2010/main" val="26811854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0">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rPr>
              <a:t>Psychotic</a:t>
            </a:r>
            <a:r>
              <a:rPr lang="en-US" sz="1200" kern="1200" dirty="0" smtClean="0">
                <a:solidFill>
                  <a:schemeClr val="tx1"/>
                </a:solidFill>
                <a:effectLst/>
                <a:latin typeface="+mn-lt"/>
                <a:ea typeface="+mn-ea"/>
                <a:cs typeface="+mn-cs"/>
              </a:rPr>
              <a:t>: The psychotic defense mechanisms were clearly unhealthy and involved severe distortions of reality in an attempt to avoid anxiety.</a:t>
            </a:r>
          </a:p>
          <a:p>
            <a:pPr hangingPunct="0"/>
            <a:endParaRPr lang="en-US" sz="1200" kern="1200" dirty="0" smtClean="0">
              <a:solidFill>
                <a:schemeClr val="tx1"/>
              </a:solidFill>
              <a:effectLst/>
              <a:latin typeface="+mn-lt"/>
              <a:ea typeface="+mn-ea"/>
              <a:cs typeface="+mn-cs"/>
            </a:endParaRPr>
          </a:p>
          <a:p>
            <a:pPr marL="0" marR="0" indent="0" algn="l" defTabSz="914400" rtl="0" eaLnBrk="1" fontAlgn="auto" latinLnBrk="0" hangingPunct="0">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rPr>
              <a:t>Immature</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Immature defense mechanisms were often used by adolescents and persons with severe depression.</a:t>
            </a:r>
          </a:p>
          <a:p>
            <a:pPr hangingPunct="0"/>
            <a:endParaRPr lang="en-US" sz="1200" kern="1200" dirty="0" smtClean="0">
              <a:solidFill>
                <a:schemeClr val="tx1"/>
              </a:solidFill>
              <a:effectLst/>
              <a:latin typeface="+mn-lt"/>
              <a:ea typeface="+mn-ea"/>
              <a:cs typeface="+mn-cs"/>
            </a:endParaRPr>
          </a:p>
          <a:p>
            <a:pPr hangingPunct="0"/>
            <a:r>
              <a:rPr lang="en-US" sz="1200" u="sng" kern="1200" dirty="0" smtClean="0">
                <a:solidFill>
                  <a:schemeClr val="tx1"/>
                </a:solidFill>
                <a:effectLst/>
                <a:latin typeface="+mn-lt"/>
                <a:ea typeface="+mn-ea"/>
                <a:cs typeface="+mn-cs"/>
              </a:rPr>
              <a:t>Neurotic:</a:t>
            </a:r>
            <a:r>
              <a:rPr lang="en-US" sz="1200" kern="1200" dirty="0" smtClean="0">
                <a:solidFill>
                  <a:schemeClr val="tx1"/>
                </a:solidFill>
                <a:effectLst/>
                <a:latin typeface="+mn-lt"/>
                <a:ea typeface="+mn-ea"/>
                <a:cs typeface="+mn-cs"/>
              </a:rPr>
              <a:t> Neurotic defense mechanisms as average or “normal” styles that most people use to cope with anxiety, threat, and conflict.</a:t>
            </a:r>
          </a:p>
          <a:p>
            <a:pPr hangingPunct="0"/>
            <a:r>
              <a:rPr lang="en-US" sz="1200" kern="1200" dirty="0" smtClean="0">
                <a:solidFill>
                  <a:schemeClr val="tx1"/>
                </a:solidFill>
                <a:effectLst/>
                <a:latin typeface="+mn-lt"/>
                <a:ea typeface="+mn-ea"/>
                <a:cs typeface="+mn-cs"/>
              </a:rPr>
              <a:t> </a:t>
            </a:r>
          </a:p>
          <a:p>
            <a:pPr hangingPunct="0"/>
            <a:r>
              <a:rPr lang="en-US" sz="1200" u="sng" kern="1200" dirty="0" smtClean="0">
                <a:solidFill>
                  <a:schemeClr val="tx1"/>
                </a:solidFill>
                <a:effectLst/>
                <a:latin typeface="+mn-lt"/>
                <a:ea typeface="+mn-ea"/>
                <a:cs typeface="+mn-cs"/>
              </a:rPr>
              <a:t>Mature and adaptive </a:t>
            </a:r>
            <a:r>
              <a:rPr lang="en-US" sz="1200" u="none" kern="1200" dirty="0" smtClean="0">
                <a:solidFill>
                  <a:schemeClr val="tx1"/>
                </a:solidFill>
                <a:effectLst/>
                <a:latin typeface="+mn-lt"/>
                <a:ea typeface="+mn-ea"/>
                <a:cs typeface="+mn-cs"/>
              </a:rPr>
              <a:t>styles:</a:t>
            </a:r>
            <a:r>
              <a:rPr lang="en-US" sz="1200" u="none" kern="1200" baseline="0" dirty="0" smtClean="0">
                <a:solidFill>
                  <a:schemeClr val="tx1"/>
                </a:solidFill>
                <a:effectLst/>
                <a:latin typeface="+mn-lt"/>
                <a:ea typeface="+mn-ea"/>
                <a:cs typeface="+mn-cs"/>
              </a:rPr>
              <a:t> </a:t>
            </a:r>
            <a:r>
              <a:rPr lang="en-US" sz="1200" u="none" kern="1200" dirty="0" smtClean="0">
                <a:solidFill>
                  <a:schemeClr val="tx1"/>
                </a:solidFill>
                <a:effectLst/>
                <a:latin typeface="+mn-lt"/>
                <a:ea typeface="+mn-ea"/>
                <a:cs typeface="+mn-cs"/>
              </a:rPr>
              <a:t>These</a:t>
            </a:r>
            <a:r>
              <a:rPr lang="en-US" sz="1200" kern="1200" dirty="0" smtClean="0">
                <a:solidFill>
                  <a:schemeClr val="tx1"/>
                </a:solidFill>
                <a:effectLst/>
                <a:latin typeface="+mn-lt"/>
                <a:ea typeface="+mn-ea"/>
                <a:cs typeface="+mn-cs"/>
              </a:rPr>
              <a:t> defense mechanisms deal with anxiety by attempting to maximize gratification, but at the same time allow awareness of underlying feelings, impulses, ideas, and consequences of behavior.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45</a:t>
            </a:fld>
            <a:endParaRPr lang="en-US"/>
          </a:p>
        </p:txBody>
      </p:sp>
    </p:spTree>
    <p:extLst>
      <p:ext uri="{BB962C8B-B14F-4D97-AF65-F5344CB8AC3E}">
        <p14:creationId xmlns:p14="http://schemas.microsoft.com/office/powerpoint/2010/main" val="32056357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46</a:t>
            </a:fld>
            <a:endParaRPr lang="en-US"/>
          </a:p>
        </p:txBody>
      </p:sp>
    </p:spTree>
    <p:extLst>
      <p:ext uri="{BB962C8B-B14F-4D97-AF65-F5344CB8AC3E}">
        <p14:creationId xmlns:p14="http://schemas.microsoft.com/office/powerpoint/2010/main" val="905695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hangingPunct="0"/>
            <a:r>
              <a:rPr lang="en-US" sz="1200" u="sng" kern="1200" dirty="0" smtClean="0">
                <a:solidFill>
                  <a:schemeClr val="tx1"/>
                </a:solidFill>
                <a:effectLst/>
                <a:latin typeface="+mn-lt"/>
                <a:ea typeface="+mn-ea"/>
                <a:cs typeface="+mn-cs"/>
              </a:rPr>
              <a:t>Generativity</a:t>
            </a:r>
            <a:r>
              <a:rPr lang="en-US" sz="1200" kern="1200" dirty="0" smtClean="0">
                <a:solidFill>
                  <a:schemeClr val="tx1"/>
                </a:solidFill>
                <a:effectLst/>
                <a:latin typeface="+mn-lt"/>
                <a:ea typeface="+mn-ea"/>
                <a:cs typeface="+mn-cs"/>
              </a:rPr>
              <a:t>: Responsibility for each generation of adults to bear, nurture, guide those people who will succeed them as adults, develop and maintain those societal institutions and develop natural resources without which successive generations will not be able to survive</a:t>
            </a:r>
          </a:p>
          <a:p>
            <a:pPr hangingPunct="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7</a:t>
            </a:fld>
            <a:endParaRPr lang="en-US"/>
          </a:p>
        </p:txBody>
      </p:sp>
    </p:spTree>
    <p:extLst>
      <p:ext uri="{BB962C8B-B14F-4D97-AF65-F5344CB8AC3E}">
        <p14:creationId xmlns:p14="http://schemas.microsoft.com/office/powerpoint/2010/main" val="2077543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hangingPunct="0"/>
            <a:r>
              <a:rPr lang="en-US" sz="1200" u="sng" kern="1200" dirty="0" smtClean="0">
                <a:solidFill>
                  <a:schemeClr val="tx1"/>
                </a:solidFill>
                <a:effectLst/>
                <a:latin typeface="+mn-lt"/>
                <a:ea typeface="+mn-ea"/>
                <a:cs typeface="+mn-cs"/>
              </a:rPr>
              <a:t>Generativity</a:t>
            </a:r>
            <a:r>
              <a:rPr lang="en-US" sz="1200" kern="1200" dirty="0" smtClean="0">
                <a:solidFill>
                  <a:schemeClr val="tx1"/>
                </a:solidFill>
                <a:effectLst/>
                <a:latin typeface="+mn-lt"/>
                <a:ea typeface="+mn-ea"/>
                <a:cs typeface="+mn-cs"/>
              </a:rPr>
              <a:t>: Responsibility for each generation of adults to bear, nurture, guide those people who will succeed them as adults, develop and maintain those societal institutions and develop natural resources without which successive generations will not be able to survive</a:t>
            </a:r>
          </a:p>
          <a:p>
            <a:pPr hangingPunct="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8</a:t>
            </a:fld>
            <a:endParaRPr lang="en-US"/>
          </a:p>
        </p:txBody>
      </p:sp>
    </p:spTree>
    <p:extLst>
      <p:ext uri="{BB962C8B-B14F-4D97-AF65-F5344CB8AC3E}">
        <p14:creationId xmlns:p14="http://schemas.microsoft.com/office/powerpoint/2010/main" val="669949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hangingPunct="0"/>
            <a:r>
              <a:rPr lang="en-US" sz="1200" u="sng" kern="1200" dirty="0" smtClean="0">
                <a:solidFill>
                  <a:schemeClr val="tx1"/>
                </a:solidFill>
                <a:effectLst/>
                <a:latin typeface="+mn-lt"/>
                <a:ea typeface="+mn-ea"/>
                <a:cs typeface="+mn-cs"/>
              </a:rPr>
              <a:t>Generativity</a:t>
            </a:r>
            <a:r>
              <a:rPr lang="en-US" sz="1200" kern="1200" dirty="0" smtClean="0">
                <a:solidFill>
                  <a:schemeClr val="tx1"/>
                </a:solidFill>
                <a:effectLst/>
                <a:latin typeface="+mn-lt"/>
                <a:ea typeface="+mn-ea"/>
                <a:cs typeface="+mn-cs"/>
              </a:rPr>
              <a:t>: Responsibility for each generation of adults to bear, nurture, guide those people who will succeed them as adults, develop and maintain those societal institutions and develop natural resources without which successive generations will not be able to survive</a:t>
            </a:r>
          </a:p>
          <a:p>
            <a:pPr hangingPunct="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9</a:t>
            </a:fld>
            <a:endParaRPr lang="en-US"/>
          </a:p>
        </p:txBody>
      </p:sp>
    </p:spTree>
    <p:extLst>
      <p:ext uri="{BB962C8B-B14F-4D97-AF65-F5344CB8AC3E}">
        <p14:creationId xmlns:p14="http://schemas.microsoft.com/office/powerpoint/2010/main" val="771045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en-US" sz="1200" u="sng" dirty="0" smtClean="0"/>
              <a:t>Process that fosters the five Cs</a:t>
            </a:r>
            <a:r>
              <a:rPr lang="en-US" sz="1200" kern="1200" dirty="0" smtClean="0">
                <a:solidFill>
                  <a:schemeClr val="tx1"/>
                </a:solidFill>
                <a:effectLst/>
                <a:latin typeface="+mn-lt"/>
                <a:ea typeface="+mn-ea"/>
                <a:cs typeface="+mn-cs"/>
              </a:rPr>
              <a:t>: Competence, confidence, connection, character, and caring.</a:t>
            </a:r>
          </a:p>
          <a:p>
            <a:pPr hangingPunct="0"/>
            <a:r>
              <a:rPr lang="en-US" sz="1200" kern="1200" dirty="0" smtClean="0">
                <a:solidFill>
                  <a:schemeClr val="tx1"/>
                </a:solidFill>
                <a:effectLst/>
                <a:latin typeface="+mn-lt"/>
                <a:ea typeface="+mn-ea"/>
                <a:cs typeface="+mn-cs"/>
              </a:rPr>
              <a:t> </a:t>
            </a:r>
          </a:p>
          <a:p>
            <a:pPr hangingPunct="0"/>
            <a:r>
              <a:rPr lang="en-US" sz="1200" kern="1200" dirty="0" smtClean="0">
                <a:solidFill>
                  <a:schemeClr val="tx1"/>
                </a:solidFill>
                <a:effectLst/>
                <a:latin typeface="+mn-lt"/>
                <a:ea typeface="+mn-ea"/>
                <a:cs typeface="+mn-cs"/>
              </a:rPr>
              <a:t>Sixth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 is contribution, or the effort to be involved in helping or serving others.</a:t>
            </a:r>
          </a:p>
          <a:p>
            <a:pPr hangingPunct="0"/>
            <a:r>
              <a:rPr lang="en-US" sz="1200" kern="1200" dirty="0" smtClean="0">
                <a:solidFill>
                  <a:schemeClr val="tx1"/>
                </a:solidFill>
                <a:effectLst/>
                <a:latin typeface="+mn-lt"/>
                <a:ea typeface="+mn-ea"/>
                <a:cs typeface="+mn-cs"/>
              </a:rPr>
              <a:t> </a:t>
            </a:r>
          </a:p>
          <a:p>
            <a:pPr lvl="0" hangingPunct="0"/>
            <a:r>
              <a:rPr lang="en-US" sz="1200" u="sng" kern="1200" dirty="0" smtClean="0">
                <a:solidFill>
                  <a:schemeClr val="tx1"/>
                </a:solidFill>
                <a:effectLst/>
                <a:latin typeface="+mn-lt"/>
                <a:ea typeface="+mn-ea"/>
                <a:cs typeface="+mn-cs"/>
              </a:rPr>
              <a:t>Penn Resiliency Program</a:t>
            </a:r>
            <a:r>
              <a:rPr lang="en-US" sz="1200" kern="1200" dirty="0" smtClean="0">
                <a:solidFill>
                  <a:schemeClr val="tx1"/>
                </a:solidFill>
                <a:effectLst/>
                <a:latin typeface="+mn-lt"/>
                <a:ea typeface="+mn-ea"/>
                <a:cs typeface="+mn-cs"/>
              </a:rPr>
              <a:t>: It is devoted to positive youth development. It teaches children learned optimism, or how to reinterpret life events in a more positive and realistic fashion.</a:t>
            </a:r>
          </a:p>
          <a:p>
            <a:pPr hangingPunct="0"/>
            <a:r>
              <a:rPr lang="en-US" sz="1200" kern="1200" dirty="0" smtClean="0">
                <a:solidFill>
                  <a:schemeClr val="tx1"/>
                </a:solidFill>
                <a:effectLst/>
                <a:latin typeface="+mn-lt"/>
                <a:ea typeface="+mn-ea"/>
                <a:cs typeface="+mn-cs"/>
              </a:rPr>
              <a:t> </a:t>
            </a:r>
          </a:p>
          <a:p>
            <a:pPr lvl="0" hangingPunct="0"/>
            <a:endParaRPr lang="en-IN" u="none" dirty="0" smtClean="0"/>
          </a:p>
        </p:txBody>
      </p:sp>
      <p:sp>
        <p:nvSpPr>
          <p:cNvPr id="4" name="Slide Number Placeholder 3"/>
          <p:cNvSpPr>
            <a:spLocks noGrp="1"/>
          </p:cNvSpPr>
          <p:nvPr>
            <p:ph type="sldNum" sz="quarter" idx="10"/>
          </p:nvPr>
        </p:nvSpPr>
        <p:spPr/>
        <p:txBody>
          <a:bodyPr/>
          <a:lstStyle/>
          <a:p>
            <a:fld id="{39974C31-EB4A-4B21-8134-CB5741A1DC5F}" type="slidenum">
              <a:rPr lang="en-US" smtClean="0"/>
              <a:t>10</a:t>
            </a:fld>
            <a:endParaRPr lang="en-US"/>
          </a:p>
        </p:txBody>
      </p:sp>
    </p:spTree>
    <p:extLst>
      <p:ext uri="{BB962C8B-B14F-4D97-AF65-F5344CB8AC3E}">
        <p14:creationId xmlns:p14="http://schemas.microsoft.com/office/powerpoint/2010/main" val="4225665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en-US" sz="1200" u="sng" dirty="0" smtClean="0"/>
              <a:t>Process that fosters the five Cs</a:t>
            </a:r>
            <a:r>
              <a:rPr lang="en-US" sz="1200" kern="1200" dirty="0" smtClean="0">
                <a:solidFill>
                  <a:schemeClr val="tx1"/>
                </a:solidFill>
                <a:effectLst/>
                <a:latin typeface="+mn-lt"/>
                <a:ea typeface="+mn-ea"/>
                <a:cs typeface="+mn-cs"/>
              </a:rPr>
              <a:t>: Competence, confidence, connection, character, and caring.</a:t>
            </a:r>
          </a:p>
          <a:p>
            <a:pPr hangingPunct="0"/>
            <a:r>
              <a:rPr lang="en-US" sz="1200" kern="1200" dirty="0" smtClean="0">
                <a:solidFill>
                  <a:schemeClr val="tx1"/>
                </a:solidFill>
                <a:effectLst/>
                <a:latin typeface="+mn-lt"/>
                <a:ea typeface="+mn-ea"/>
                <a:cs typeface="+mn-cs"/>
              </a:rPr>
              <a:t> </a:t>
            </a:r>
          </a:p>
          <a:p>
            <a:pPr hangingPunct="0"/>
            <a:r>
              <a:rPr lang="en-US" sz="1200" kern="1200" dirty="0" smtClean="0">
                <a:solidFill>
                  <a:schemeClr val="tx1"/>
                </a:solidFill>
                <a:effectLst/>
                <a:latin typeface="+mn-lt"/>
                <a:ea typeface="+mn-ea"/>
                <a:cs typeface="+mn-cs"/>
              </a:rPr>
              <a:t>Sixth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 is contribution, or the effort to be involved in helping or serving others.</a:t>
            </a:r>
          </a:p>
          <a:p>
            <a:pPr hangingPunct="0"/>
            <a:r>
              <a:rPr lang="en-US" sz="1200" kern="1200" dirty="0" smtClean="0">
                <a:solidFill>
                  <a:schemeClr val="tx1"/>
                </a:solidFill>
                <a:effectLst/>
                <a:latin typeface="+mn-lt"/>
                <a:ea typeface="+mn-ea"/>
                <a:cs typeface="+mn-cs"/>
              </a:rPr>
              <a:t> </a:t>
            </a:r>
          </a:p>
          <a:p>
            <a:pPr lvl="0" hangingPunct="0"/>
            <a:r>
              <a:rPr lang="en-US" sz="1200" u="sng" kern="1200" dirty="0" smtClean="0">
                <a:solidFill>
                  <a:schemeClr val="tx1"/>
                </a:solidFill>
                <a:effectLst/>
                <a:latin typeface="+mn-lt"/>
                <a:ea typeface="+mn-ea"/>
                <a:cs typeface="+mn-cs"/>
              </a:rPr>
              <a:t>Penn Resiliency Program</a:t>
            </a:r>
            <a:r>
              <a:rPr lang="en-US" sz="1200" kern="1200" dirty="0" smtClean="0">
                <a:solidFill>
                  <a:schemeClr val="tx1"/>
                </a:solidFill>
                <a:effectLst/>
                <a:latin typeface="+mn-lt"/>
                <a:ea typeface="+mn-ea"/>
                <a:cs typeface="+mn-cs"/>
              </a:rPr>
              <a:t>: It is devoted to positive youth development. It teaches children learned optimism, or how to reinterpret life events in a more positive and realistic fashion.</a:t>
            </a:r>
          </a:p>
          <a:p>
            <a:pPr hangingPunct="0"/>
            <a:r>
              <a:rPr lang="en-US" sz="1200" kern="1200" dirty="0" smtClean="0">
                <a:solidFill>
                  <a:schemeClr val="tx1"/>
                </a:solidFill>
                <a:effectLst/>
                <a:latin typeface="+mn-lt"/>
                <a:ea typeface="+mn-ea"/>
                <a:cs typeface="+mn-cs"/>
              </a:rPr>
              <a:t> </a:t>
            </a:r>
          </a:p>
          <a:p>
            <a:pPr lvl="0" hangingPunct="0"/>
            <a:endParaRPr lang="en-IN" u="none" dirty="0" smtClean="0"/>
          </a:p>
        </p:txBody>
      </p:sp>
      <p:sp>
        <p:nvSpPr>
          <p:cNvPr id="4" name="Slide Number Placeholder 3"/>
          <p:cNvSpPr>
            <a:spLocks noGrp="1"/>
          </p:cNvSpPr>
          <p:nvPr>
            <p:ph type="sldNum" sz="quarter" idx="10"/>
          </p:nvPr>
        </p:nvSpPr>
        <p:spPr/>
        <p:txBody>
          <a:bodyPr/>
          <a:lstStyle/>
          <a:p>
            <a:fld id="{39974C31-EB4A-4B21-8134-CB5741A1DC5F}" type="slidenum">
              <a:rPr lang="en-US" smtClean="0"/>
              <a:t>11</a:t>
            </a:fld>
            <a:endParaRPr lang="en-US"/>
          </a:p>
        </p:txBody>
      </p:sp>
    </p:spTree>
    <p:extLst>
      <p:ext uri="{BB962C8B-B14F-4D97-AF65-F5344CB8AC3E}">
        <p14:creationId xmlns:p14="http://schemas.microsoft.com/office/powerpoint/2010/main" val="1555237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3/22/2020</a:t>
            </a:fld>
            <a:endParaRPr lang="en-US" dirty="0"/>
          </a:p>
        </p:txBody>
      </p:sp>
      <p:sp>
        <p:nvSpPr>
          <p:cNvPr id="5" name="Footer Placeholder 4"/>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792967"/>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3/22/2020</a:t>
            </a:fld>
            <a:endParaRPr lang="en-US" dirty="0"/>
          </a:p>
        </p:txBody>
      </p:sp>
      <p:sp>
        <p:nvSpPr>
          <p:cNvPr id="5" name="Footer Placeholder 4"/>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46082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3/22/2020</a:t>
            </a:fld>
            <a:endParaRPr lang="en-US" dirty="0"/>
          </a:p>
        </p:txBody>
      </p:sp>
      <p:sp>
        <p:nvSpPr>
          <p:cNvPr id="5" name="Footer Placeholder 4"/>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3072698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Slid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lang="en-US" sz="1050" smtClean="0">
                <a:effectLst/>
              </a:defRPr>
            </a:lvl1pPr>
          </a:lstStyle>
          <a:p>
            <a:r>
              <a:rPr lang="en-US" sz="1050" dirty="0" smtClean="0">
                <a:solidFill>
                  <a:srgbClr val="7F7F7F"/>
                </a:solidFill>
                <a:effectLst/>
                <a:latin typeface="Arial" panose="020B0604020202020204" pitchFamily="34" charset="0"/>
                <a:ea typeface="Calibri" panose="020F0502020204030204" pitchFamily="34" charset="0"/>
              </a:rPr>
              <a:t>Compton, </a:t>
            </a:r>
            <a:r>
              <a:rPr lang="en-US" sz="1050" i="1" dirty="0" smtClean="0">
                <a:solidFill>
                  <a:srgbClr val="7F7F7F"/>
                </a:solidFill>
                <a:effectLst/>
                <a:latin typeface="Arial" panose="020B0604020202020204" pitchFamily="34" charset="0"/>
                <a:ea typeface="Calibri" panose="020F0502020204030204" pitchFamily="34" charset="0"/>
              </a:rPr>
              <a:t>Positive Psychology, 3e</a:t>
            </a:r>
            <a:r>
              <a:rPr lang="en-US" sz="1050" dirty="0" smtClean="0">
                <a:solidFill>
                  <a:srgbClr val="7F7F7F"/>
                </a:solidFill>
                <a:effectLst/>
                <a:latin typeface="Arial" panose="020B0604020202020204" pitchFamily="34" charset="0"/>
                <a:ea typeface="Calibri" panose="020F0502020204030204" pitchFamily="34" charset="0"/>
              </a:rPr>
              <a:t>.</a:t>
            </a:r>
            <a:r>
              <a:rPr lang="en-US" sz="1050" kern="1200" dirty="0" smtClean="0">
                <a:solidFill>
                  <a:srgbClr val="7F7F7F"/>
                </a:solidFill>
                <a:effectLst/>
                <a:latin typeface="Arial" panose="020B0604020202020204" pitchFamily="34" charset="0"/>
                <a:ea typeface="Times New Roman" panose="02020603050405020304" pitchFamily="18" charset="0"/>
              </a:rPr>
              <a:t> </a:t>
            </a:r>
            <a:r>
              <a:rPr lang="en-US" sz="1050" dirty="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3" name="Subtitle 2"/>
          <p:cNvSpPr>
            <a:spLocks noGrp="1"/>
          </p:cNvSpPr>
          <p:nvPr>
            <p:ph type="subTitle" idx="1"/>
          </p:nvPr>
        </p:nvSpPr>
        <p:spPr>
          <a:xfrm>
            <a:off x="1371600" y="3429000"/>
            <a:ext cx="6400800" cy="2209800"/>
          </a:xfrm>
        </p:spPr>
        <p:txBody>
          <a:bodyPr/>
          <a:lstStyle>
            <a:lvl1pPr marL="0" indent="0" algn="ctr">
              <a:buNone/>
              <a:defRPr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quarter" idx="13"/>
          </p:nvPr>
        </p:nvSpPr>
        <p:spPr>
          <a:xfrm>
            <a:off x="1371600" y="1143000"/>
            <a:ext cx="6400800" cy="2025650"/>
          </a:xfrm>
        </p:spPr>
        <p:txBody>
          <a:bodyPr anchor="b"/>
          <a:lstStyle>
            <a:lvl1pPr marL="0" indent="0" algn="ctr">
              <a:buNone/>
              <a:defRPr sz="4400" b="1">
                <a:solidFill>
                  <a:srgbClr val="1F497D"/>
                </a:solidFill>
              </a:defRPr>
            </a:lvl1pPr>
            <a:lvl2pPr marL="457200" indent="0">
              <a:buNone/>
              <a:defRPr/>
            </a:lvl2pPr>
          </a:lstStyle>
          <a:p>
            <a:pPr lvl="0"/>
            <a:r>
              <a:rPr lang="en-US" smtClean="0"/>
              <a:t>Click to edit Master text styles</a:t>
            </a:r>
          </a:p>
        </p:txBody>
      </p:sp>
    </p:spTree>
    <p:extLst>
      <p:ext uri="{BB962C8B-B14F-4D97-AF65-F5344CB8AC3E}">
        <p14:creationId xmlns:p14="http://schemas.microsoft.com/office/powerpoint/2010/main" val="285479243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le Slid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z="1050" dirty="0" smtClean="0">
                <a:solidFill>
                  <a:srgbClr val="7F7F7F"/>
                </a:solidFill>
                <a:effectLst/>
                <a:latin typeface="Arial" panose="020B0604020202020204" pitchFamily="34" charset="0"/>
                <a:ea typeface="Calibri" panose="020F0502020204030204" pitchFamily="34" charset="0"/>
              </a:rPr>
              <a:t>Compton, </a:t>
            </a:r>
            <a:r>
              <a:rPr lang="en-US" sz="1050" i="1" dirty="0" smtClean="0">
                <a:solidFill>
                  <a:srgbClr val="7F7F7F"/>
                </a:solidFill>
                <a:effectLst/>
                <a:latin typeface="Arial" panose="020B0604020202020204" pitchFamily="34" charset="0"/>
                <a:ea typeface="Calibri" panose="020F0502020204030204" pitchFamily="34" charset="0"/>
              </a:rPr>
              <a:t>Positive Psychology, 3e</a:t>
            </a:r>
            <a:r>
              <a:rPr lang="en-US" sz="1050" dirty="0" smtClean="0">
                <a:solidFill>
                  <a:srgbClr val="7F7F7F"/>
                </a:solidFill>
                <a:effectLst/>
                <a:latin typeface="Arial" panose="020B0604020202020204" pitchFamily="34" charset="0"/>
                <a:ea typeface="Calibri" panose="020F0502020204030204" pitchFamily="34" charset="0"/>
              </a:rPr>
              <a:t>.</a:t>
            </a:r>
            <a:r>
              <a:rPr lang="en-US" sz="1050" kern="1200" dirty="0" smtClean="0">
                <a:solidFill>
                  <a:srgbClr val="7F7F7F"/>
                </a:solidFill>
                <a:effectLst/>
                <a:latin typeface="Arial" panose="020B0604020202020204" pitchFamily="34" charset="0"/>
                <a:ea typeface="Times New Roman" panose="02020603050405020304" pitchFamily="18" charset="0"/>
              </a:rPr>
              <a:t> </a:t>
            </a:r>
            <a:r>
              <a:rPr lang="en-US" sz="1050" dirty="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104158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dirty="0"/>
              <a:t>3/22/2020</a:t>
            </a:fld>
            <a:endParaRPr lang="en-US" dirty="0"/>
          </a:p>
        </p:txBody>
      </p:sp>
      <p:sp>
        <p:nvSpPr>
          <p:cNvPr id="5" name="Footer Placeholder 4"/>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90205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3/22/2020</a:t>
            </a:fld>
            <a:endParaRPr lang="en-US" dirty="0"/>
          </a:p>
        </p:txBody>
      </p:sp>
      <p:sp>
        <p:nvSpPr>
          <p:cNvPr id="5" name="Footer Placeholder 4"/>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772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3/22/2020</a:t>
            </a:fld>
            <a:endParaRPr lang="en-US" dirty="0"/>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135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3/22/2020</a:t>
            </a:fld>
            <a:endParaRPr lang="en-US" dirty="0"/>
          </a:p>
        </p:txBody>
      </p:sp>
      <p:sp>
        <p:nvSpPr>
          <p:cNvPr id="8" name="Footer Placeholder 7"/>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5036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3/22/2020</a:t>
            </a:fld>
            <a:endParaRPr lang="en-US" dirty="0"/>
          </a:p>
        </p:txBody>
      </p:sp>
      <p:sp>
        <p:nvSpPr>
          <p:cNvPr id="4" name="Footer Placeholder 3"/>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7650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3/22/2020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63641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dirty="0"/>
              <a:pPr/>
              <a:t>3/22/2020</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16358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3/22/2020</a:t>
            </a:fld>
            <a:endParaRPr lang="en-US" dirty="0"/>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05515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3/22/2020</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312683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74" r:id="rId13"/>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illslab.berkeley.edu/research.ht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3000" r="-33000"/>
          </a:stretch>
        </a:blipFill>
        <a:effectLst/>
      </p:bgPr>
    </p:bg>
    <p:spTree>
      <p:nvGrpSpPr>
        <p:cNvPr id="1" name=""/>
        <p:cNvGrpSpPr/>
        <p:nvPr/>
      </p:nvGrpSpPr>
      <p:grpSpPr>
        <a:xfrm>
          <a:off x="0" y="0"/>
          <a:ext cx="0" cy="0"/>
          <a:chOff x="0" y="0"/>
          <a:chExt cx="0" cy="0"/>
        </a:xfrm>
      </p:grpSpPr>
      <p:sp>
        <p:nvSpPr>
          <p:cNvPr id="4" name="Subtitle 3"/>
          <p:cNvSpPr>
            <a:spLocks noGrp="1"/>
          </p:cNvSpPr>
          <p:nvPr>
            <p:ph type="subTitle" idx="1"/>
          </p:nvPr>
        </p:nvSpPr>
        <p:spPr>
          <a:xfrm>
            <a:off x="-97971" y="1066800"/>
            <a:ext cx="4648200" cy="762000"/>
          </a:xfrm>
        </p:spPr>
        <p:txBody>
          <a:bodyPr/>
          <a:lstStyle/>
          <a:p>
            <a:pPr hangingPunct="0"/>
            <a:r>
              <a:rPr lang="en-US" dirty="0" smtClean="0"/>
              <a:t>Well-Being Across the Life Span</a:t>
            </a:r>
          </a:p>
          <a:p>
            <a:pPr hangingPunct="0"/>
            <a:endParaRPr lang="en-US" dirty="0"/>
          </a:p>
        </p:txBody>
      </p:sp>
      <p:sp>
        <p:nvSpPr>
          <p:cNvPr id="2" name="Text Placeholder 1"/>
          <p:cNvSpPr>
            <a:spLocks noGrp="1"/>
          </p:cNvSpPr>
          <p:nvPr>
            <p:ph type="body" sz="quarter" idx="13"/>
          </p:nvPr>
        </p:nvSpPr>
        <p:spPr>
          <a:xfrm>
            <a:off x="168729" y="228600"/>
            <a:ext cx="4114800" cy="914400"/>
          </a:xfrm>
        </p:spPr>
        <p:txBody>
          <a:bodyPr>
            <a:normAutofit/>
          </a:bodyPr>
          <a:lstStyle/>
          <a:p>
            <a:r>
              <a:rPr lang="en-US" sz="6000" dirty="0"/>
              <a:t>Chapter 8</a:t>
            </a:r>
          </a:p>
        </p:txBody>
      </p:sp>
    </p:spTree>
    <p:extLst>
      <p:ext uri="{BB962C8B-B14F-4D97-AF65-F5344CB8AC3E}">
        <p14:creationId xmlns:p14="http://schemas.microsoft.com/office/powerpoint/2010/main" val="2565008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smtClean="0"/>
              <a:t>Well-Being Over the Life Span</a:t>
            </a:r>
            <a:endParaRPr lang="en-IN" sz="4000" dirty="0"/>
          </a:p>
        </p:txBody>
      </p:sp>
      <p:sp>
        <p:nvSpPr>
          <p:cNvPr id="4" name="Content Placeholder 3"/>
          <p:cNvSpPr>
            <a:spLocks noGrp="1"/>
          </p:cNvSpPr>
          <p:nvPr>
            <p:ph idx="1"/>
          </p:nvPr>
        </p:nvSpPr>
        <p:spPr>
          <a:xfrm>
            <a:off x="822959" y="1845734"/>
            <a:ext cx="7543801" cy="2345266"/>
          </a:xfrm>
        </p:spPr>
        <p:txBody>
          <a:bodyPr>
            <a:normAutofit fontScale="62500" lnSpcReduction="20000"/>
          </a:bodyPr>
          <a:lstStyle/>
          <a:p>
            <a:pPr marL="0" indent="0">
              <a:buNone/>
            </a:pPr>
            <a:r>
              <a:rPr lang="en-US" sz="4300" dirty="0" smtClean="0"/>
              <a:t>Life Span and Life Course Models </a:t>
            </a:r>
            <a:r>
              <a:rPr lang="en-US" sz="4300" dirty="0"/>
              <a:t>and </a:t>
            </a:r>
            <a:r>
              <a:rPr lang="en-US" sz="4300" dirty="0" smtClean="0"/>
              <a:t>Well-Being: </a:t>
            </a:r>
            <a:r>
              <a:rPr lang="en-US" sz="4300" dirty="0"/>
              <a:t>Positive </a:t>
            </a:r>
            <a:r>
              <a:rPr lang="en-US" sz="4300" dirty="0" smtClean="0"/>
              <a:t>Youth Development</a:t>
            </a:r>
          </a:p>
          <a:p>
            <a:pPr lvl="0" hangingPunct="0"/>
            <a:r>
              <a:rPr lang="en-US" sz="4300" dirty="0" smtClean="0"/>
              <a:t>PYD posits youth </a:t>
            </a:r>
            <a:r>
              <a:rPr lang="en-US" sz="4300" dirty="0"/>
              <a:t>possess resources that can be developed, nurtured, and </a:t>
            </a:r>
            <a:r>
              <a:rPr lang="en-US" sz="4300" dirty="0" smtClean="0"/>
              <a:t>cultivated</a:t>
            </a:r>
          </a:p>
          <a:p>
            <a:pPr lvl="0" hangingPunct="0"/>
            <a:r>
              <a:rPr lang="en-US" sz="4300" dirty="0"/>
              <a:t>Strengths that help adolescents progress into adulthood</a:t>
            </a:r>
            <a:r>
              <a:rPr lang="en-US" sz="4300" dirty="0" smtClean="0"/>
              <a:t>:</a:t>
            </a:r>
            <a:endParaRPr lang="en-US" dirty="0"/>
          </a:p>
          <a:p>
            <a:pPr marL="0" indent="0">
              <a:buNone/>
            </a:pPr>
            <a:endParaRPr lang="en-IN" sz="3000" dirty="0" smtClean="0"/>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2" name="TextBox 1"/>
          <p:cNvSpPr txBox="1"/>
          <p:nvPr/>
        </p:nvSpPr>
        <p:spPr>
          <a:xfrm>
            <a:off x="822959" y="4343400"/>
            <a:ext cx="1234441" cy="649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400" dirty="0" smtClean="0"/>
              <a:t>Hope</a:t>
            </a:r>
            <a:endParaRPr lang="en-US" sz="2400" dirty="0"/>
          </a:p>
        </p:txBody>
      </p:sp>
      <p:sp>
        <p:nvSpPr>
          <p:cNvPr id="11" name="TextBox 10"/>
          <p:cNvSpPr txBox="1"/>
          <p:nvPr/>
        </p:nvSpPr>
        <p:spPr>
          <a:xfrm>
            <a:off x="822959" y="5222770"/>
            <a:ext cx="1981200" cy="649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400" dirty="0" smtClean="0"/>
              <a:t>Optimism</a:t>
            </a:r>
            <a:endParaRPr lang="en-US" sz="2400" dirty="0"/>
          </a:p>
        </p:txBody>
      </p:sp>
      <p:sp>
        <p:nvSpPr>
          <p:cNvPr id="13" name="TextBox 12"/>
          <p:cNvSpPr txBox="1"/>
          <p:nvPr/>
        </p:nvSpPr>
        <p:spPr>
          <a:xfrm>
            <a:off x="5394020" y="4182883"/>
            <a:ext cx="3048000" cy="649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400" dirty="0" smtClean="0"/>
              <a:t>Benefit Finding</a:t>
            </a:r>
            <a:endParaRPr lang="en-US" sz="2400" dirty="0"/>
          </a:p>
        </p:txBody>
      </p:sp>
      <p:sp>
        <p:nvSpPr>
          <p:cNvPr id="14" name="TextBox 13"/>
          <p:cNvSpPr txBox="1"/>
          <p:nvPr/>
        </p:nvSpPr>
        <p:spPr>
          <a:xfrm>
            <a:off x="5925267" y="5284129"/>
            <a:ext cx="1981200" cy="649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400" dirty="0" smtClean="0"/>
              <a:t>Curiosity</a:t>
            </a:r>
            <a:endParaRPr lang="en-US" sz="2400" dirty="0"/>
          </a:p>
        </p:txBody>
      </p:sp>
      <p:sp>
        <p:nvSpPr>
          <p:cNvPr id="15" name="TextBox 14"/>
          <p:cNvSpPr txBox="1"/>
          <p:nvPr/>
        </p:nvSpPr>
        <p:spPr>
          <a:xfrm>
            <a:off x="2663252" y="4343400"/>
            <a:ext cx="2362200" cy="995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000" dirty="0" smtClean="0"/>
              <a:t>Openness to Experience</a:t>
            </a:r>
            <a:endParaRPr lang="en-US" sz="2000" dirty="0"/>
          </a:p>
        </p:txBody>
      </p:sp>
    </p:spTree>
    <p:extLst>
      <p:ext uri="{BB962C8B-B14F-4D97-AF65-F5344CB8AC3E}">
        <p14:creationId xmlns:p14="http://schemas.microsoft.com/office/powerpoint/2010/main" val="393048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smtClean="0"/>
              <a:t>Well-Being Over the Life Span</a:t>
            </a:r>
            <a:endParaRPr lang="en-IN" sz="4000" dirty="0"/>
          </a:p>
        </p:txBody>
      </p:sp>
      <p:sp>
        <p:nvSpPr>
          <p:cNvPr id="4" name="Content Placeholder 3"/>
          <p:cNvSpPr>
            <a:spLocks noGrp="1"/>
          </p:cNvSpPr>
          <p:nvPr>
            <p:ph idx="1"/>
          </p:nvPr>
        </p:nvSpPr>
        <p:spPr>
          <a:xfrm>
            <a:off x="822959" y="2667000"/>
            <a:ext cx="4511041" cy="2590800"/>
          </a:xfrm>
        </p:spPr>
        <p:txBody>
          <a:bodyPr>
            <a:normAutofit fontScale="70000" lnSpcReduction="20000"/>
          </a:bodyPr>
          <a:lstStyle/>
          <a:p>
            <a:pPr marL="0" indent="0">
              <a:buNone/>
            </a:pPr>
            <a:r>
              <a:rPr lang="en-US" sz="4300" dirty="0" smtClean="0"/>
              <a:t>Life Span and Life Course Models </a:t>
            </a:r>
            <a:r>
              <a:rPr lang="en-US" sz="4300" dirty="0"/>
              <a:t>and </a:t>
            </a:r>
            <a:r>
              <a:rPr lang="en-US" sz="4300" dirty="0" smtClean="0"/>
              <a:t>Well-Being: </a:t>
            </a:r>
            <a:r>
              <a:rPr lang="en-US" sz="4300" dirty="0"/>
              <a:t>Positive </a:t>
            </a:r>
            <a:r>
              <a:rPr lang="en-US" sz="4300" dirty="0" smtClean="0"/>
              <a:t>Youth Development</a:t>
            </a:r>
          </a:p>
          <a:p>
            <a:pPr lvl="0" hangingPunct="0"/>
            <a:r>
              <a:rPr lang="en-US" sz="4300" dirty="0" smtClean="0"/>
              <a:t>Lerner: PYD is a process </a:t>
            </a:r>
            <a:r>
              <a:rPr lang="en-US" sz="4300" dirty="0"/>
              <a:t>that fosters the </a:t>
            </a:r>
            <a:r>
              <a:rPr lang="en-US" sz="4300" dirty="0" smtClean="0"/>
              <a:t>five Cs (plus a 6</a:t>
            </a:r>
            <a:r>
              <a:rPr lang="en-US" sz="4300" baseline="30000" dirty="0" smtClean="0"/>
              <a:t>th</a:t>
            </a:r>
            <a:r>
              <a:rPr lang="en-US" sz="4300" dirty="0" smtClean="0"/>
              <a:t>):</a:t>
            </a:r>
            <a:endParaRPr lang="en-US" sz="4300" dirty="0"/>
          </a:p>
          <a:p>
            <a:pPr marL="0" indent="0">
              <a:buNone/>
            </a:pPr>
            <a:endParaRPr lang="en-US" dirty="0"/>
          </a:p>
          <a:p>
            <a:pPr marL="0" indent="0">
              <a:buNone/>
            </a:pPr>
            <a:endParaRPr lang="en-IN" sz="3000" dirty="0" smtClean="0"/>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8" name="TextBox 7"/>
          <p:cNvSpPr txBox="1"/>
          <p:nvPr/>
        </p:nvSpPr>
        <p:spPr>
          <a:xfrm>
            <a:off x="5867400" y="2629161"/>
            <a:ext cx="2362200" cy="5626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000" dirty="0" smtClean="0"/>
              <a:t>Competence</a:t>
            </a:r>
            <a:endParaRPr lang="en-US" sz="2000" dirty="0"/>
          </a:p>
        </p:txBody>
      </p:sp>
      <p:sp>
        <p:nvSpPr>
          <p:cNvPr id="10" name="TextBox 9"/>
          <p:cNvSpPr txBox="1"/>
          <p:nvPr/>
        </p:nvSpPr>
        <p:spPr>
          <a:xfrm>
            <a:off x="5867400" y="1940413"/>
            <a:ext cx="2362200" cy="5626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000" dirty="0" smtClean="0"/>
              <a:t>Confidence</a:t>
            </a:r>
            <a:endParaRPr lang="en-US" sz="2000" dirty="0"/>
          </a:p>
        </p:txBody>
      </p:sp>
      <p:sp>
        <p:nvSpPr>
          <p:cNvPr id="11" name="TextBox 10"/>
          <p:cNvSpPr txBox="1"/>
          <p:nvPr/>
        </p:nvSpPr>
        <p:spPr>
          <a:xfrm>
            <a:off x="5867400" y="3364332"/>
            <a:ext cx="2362200" cy="5626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000" dirty="0" smtClean="0"/>
              <a:t>Connection</a:t>
            </a:r>
            <a:endParaRPr lang="en-US" sz="2000" dirty="0"/>
          </a:p>
        </p:txBody>
      </p:sp>
      <p:sp>
        <p:nvSpPr>
          <p:cNvPr id="12" name="TextBox 11"/>
          <p:cNvSpPr txBox="1"/>
          <p:nvPr/>
        </p:nvSpPr>
        <p:spPr>
          <a:xfrm>
            <a:off x="5867400" y="4099503"/>
            <a:ext cx="2362200" cy="5626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000" dirty="0" smtClean="0"/>
              <a:t>Character</a:t>
            </a:r>
            <a:endParaRPr lang="en-US" sz="2000" dirty="0"/>
          </a:p>
        </p:txBody>
      </p:sp>
      <p:sp>
        <p:nvSpPr>
          <p:cNvPr id="13" name="TextBox 12"/>
          <p:cNvSpPr txBox="1"/>
          <p:nvPr/>
        </p:nvSpPr>
        <p:spPr>
          <a:xfrm>
            <a:off x="5867400" y="4847633"/>
            <a:ext cx="2362200" cy="5626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000" dirty="0" smtClean="0"/>
              <a:t>Caring</a:t>
            </a:r>
            <a:endParaRPr lang="en-US" sz="2000" dirty="0"/>
          </a:p>
        </p:txBody>
      </p:sp>
      <p:sp>
        <p:nvSpPr>
          <p:cNvPr id="14" name="TextBox 13"/>
          <p:cNvSpPr txBox="1"/>
          <p:nvPr/>
        </p:nvSpPr>
        <p:spPr>
          <a:xfrm>
            <a:off x="5867400" y="5577478"/>
            <a:ext cx="2362200" cy="5626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000" dirty="0" smtClean="0"/>
              <a:t>Contribution</a:t>
            </a:r>
            <a:endParaRPr lang="en-US" sz="2000" dirty="0"/>
          </a:p>
        </p:txBody>
      </p:sp>
    </p:spTree>
    <p:extLst>
      <p:ext uri="{BB962C8B-B14F-4D97-AF65-F5344CB8AC3E}">
        <p14:creationId xmlns:p14="http://schemas.microsoft.com/office/powerpoint/2010/main" val="985815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2960" y="286604"/>
            <a:ext cx="5196840" cy="1450757"/>
          </a:xfrm>
        </p:spPr>
        <p:txBody>
          <a:bodyPr>
            <a:normAutofit/>
          </a:bodyPr>
          <a:lstStyle/>
          <a:p>
            <a:r>
              <a:rPr lang="en-US" sz="4000" dirty="0" smtClean="0"/>
              <a:t>Well-Being Over the Life Span</a:t>
            </a:r>
            <a:endParaRPr lang="en-IN" sz="4000" dirty="0"/>
          </a:p>
        </p:txBody>
      </p:sp>
      <p:sp>
        <p:nvSpPr>
          <p:cNvPr id="4" name="Content Placeholder 3"/>
          <p:cNvSpPr>
            <a:spLocks noGrp="1"/>
          </p:cNvSpPr>
          <p:nvPr>
            <p:ph idx="1"/>
          </p:nvPr>
        </p:nvSpPr>
        <p:spPr/>
        <p:txBody>
          <a:bodyPr>
            <a:normAutofit fontScale="70000" lnSpcReduction="20000"/>
          </a:bodyPr>
          <a:lstStyle/>
          <a:p>
            <a:pPr marL="0" indent="0">
              <a:buNone/>
            </a:pPr>
            <a:r>
              <a:rPr lang="en-US" sz="4300" dirty="0" smtClean="0"/>
              <a:t>Life Span and Life Course Models </a:t>
            </a:r>
            <a:r>
              <a:rPr lang="en-US" sz="4300" dirty="0"/>
              <a:t>and </a:t>
            </a:r>
            <a:r>
              <a:rPr lang="en-US" sz="4300" dirty="0" smtClean="0"/>
              <a:t>Well-Being: </a:t>
            </a:r>
            <a:r>
              <a:rPr lang="en-US" sz="4300" dirty="0"/>
              <a:t>Positive </a:t>
            </a:r>
            <a:r>
              <a:rPr lang="en-US" sz="4300" dirty="0" smtClean="0"/>
              <a:t>Youth Development</a:t>
            </a:r>
          </a:p>
          <a:p>
            <a:pPr lvl="0" hangingPunct="0"/>
            <a:r>
              <a:rPr lang="en-US" sz="4300" dirty="0" smtClean="0"/>
              <a:t>Penn </a:t>
            </a:r>
            <a:r>
              <a:rPr lang="en-US" sz="4300" dirty="0"/>
              <a:t>Resiliency </a:t>
            </a:r>
            <a:r>
              <a:rPr lang="en-US" sz="4300" dirty="0" smtClean="0"/>
              <a:t>Program</a:t>
            </a:r>
          </a:p>
          <a:p>
            <a:pPr marL="365760" indent="-256032">
              <a:spcAft>
                <a:spcPts val="0"/>
              </a:spcAft>
              <a:buFont typeface="Wingdings 3"/>
              <a:buChar char=""/>
              <a:defRPr/>
            </a:pPr>
            <a:r>
              <a:rPr lang="en-US" altLang="en-US" sz="3800" dirty="0"/>
              <a:t>Highly structured life-skills development program</a:t>
            </a:r>
          </a:p>
          <a:p>
            <a:pPr marL="365760" indent="-256032">
              <a:spcAft>
                <a:spcPts val="0"/>
              </a:spcAft>
              <a:buFont typeface="Wingdings 3"/>
              <a:buChar char=""/>
              <a:defRPr/>
            </a:pPr>
            <a:r>
              <a:rPr lang="en-US" altLang="en-US" sz="3800" dirty="0"/>
              <a:t>Offered for a fee, or part of research</a:t>
            </a:r>
          </a:p>
          <a:p>
            <a:pPr marL="365760" indent="-256032">
              <a:spcAft>
                <a:spcPts val="0"/>
              </a:spcAft>
              <a:buFont typeface="Wingdings 3"/>
              <a:buChar char=""/>
              <a:defRPr/>
            </a:pPr>
            <a:r>
              <a:rPr lang="en-US" altLang="en-US" sz="3800" dirty="0"/>
              <a:t>12 sessions in a classroom</a:t>
            </a:r>
          </a:p>
          <a:p>
            <a:pPr marL="365760" indent="-256032">
              <a:spcAft>
                <a:spcPts val="0"/>
              </a:spcAft>
              <a:buFont typeface="Wingdings 3"/>
              <a:buChar char=""/>
              <a:defRPr/>
            </a:pPr>
            <a:r>
              <a:rPr lang="en-US" altLang="en-US" sz="3800" dirty="0"/>
              <a:t>Focus on thought patterns and attributions</a:t>
            </a:r>
          </a:p>
          <a:p>
            <a:pPr marL="365760" indent="-256032">
              <a:spcAft>
                <a:spcPts val="0"/>
              </a:spcAft>
              <a:buFont typeface="Wingdings 3"/>
              <a:buChar char=""/>
              <a:defRPr/>
            </a:pPr>
            <a:r>
              <a:rPr lang="en-US" altLang="en-US" sz="3800" dirty="0"/>
              <a:t>Effective in reducing onset and severity of depression, promotes optimism and better health.</a:t>
            </a:r>
          </a:p>
          <a:p>
            <a:pPr lvl="0" hangingPunct="0"/>
            <a:endParaRPr lang="en-US" sz="4300" dirty="0" smtClean="0"/>
          </a:p>
          <a:p>
            <a:pPr lvl="1" hangingPunct="0"/>
            <a:endParaRPr lang="en-US" sz="4100" dirty="0"/>
          </a:p>
          <a:p>
            <a:pPr marL="0" indent="0">
              <a:buNone/>
            </a:pPr>
            <a:endParaRPr lang="en-US" dirty="0"/>
          </a:p>
          <a:p>
            <a:pPr marL="0" indent="0">
              <a:buNone/>
            </a:pPr>
            <a:endParaRPr lang="en-IN" sz="3000" dirty="0" smtClean="0"/>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pic>
        <p:nvPicPr>
          <p:cNvPr id="2" name="Picture 1"/>
          <p:cNvPicPr>
            <a:picLocks noChangeAspect="1"/>
          </p:cNvPicPr>
          <p:nvPr/>
        </p:nvPicPr>
        <p:blipFill>
          <a:blip r:embed="rId3"/>
          <a:stretch>
            <a:fillRect/>
          </a:stretch>
        </p:blipFill>
        <p:spPr>
          <a:xfrm>
            <a:off x="6477000" y="178482"/>
            <a:ext cx="2091175" cy="1613065"/>
          </a:xfrm>
          <a:prstGeom prst="rect">
            <a:avLst/>
          </a:prstGeom>
        </p:spPr>
      </p:pic>
    </p:spTree>
    <p:extLst>
      <p:ext uri="{BB962C8B-B14F-4D97-AF65-F5344CB8AC3E}">
        <p14:creationId xmlns:p14="http://schemas.microsoft.com/office/powerpoint/2010/main" val="1926686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smtClean="0"/>
              <a:t>Well-Being Over the Life Span</a:t>
            </a:r>
            <a:endParaRPr lang="en-IN" sz="4000" dirty="0"/>
          </a:p>
        </p:txBody>
      </p:sp>
      <p:sp>
        <p:nvSpPr>
          <p:cNvPr id="4" name="Content Placeholder 3"/>
          <p:cNvSpPr>
            <a:spLocks noGrp="1"/>
          </p:cNvSpPr>
          <p:nvPr>
            <p:ph idx="1"/>
          </p:nvPr>
        </p:nvSpPr>
        <p:spPr>
          <a:xfrm>
            <a:off x="228600" y="2200202"/>
            <a:ext cx="8534400" cy="3992563"/>
          </a:xfrm>
        </p:spPr>
        <p:txBody>
          <a:bodyPr>
            <a:normAutofit lnSpcReduction="10000"/>
          </a:bodyPr>
          <a:lstStyle/>
          <a:p>
            <a:pPr marL="0" indent="0">
              <a:buNone/>
            </a:pPr>
            <a:r>
              <a:rPr lang="en-US" sz="3000" dirty="0" smtClean="0"/>
              <a:t>Life Span and Life Course Models and Well-Being: Early and Middle Adulthood</a:t>
            </a:r>
          </a:p>
          <a:p>
            <a:r>
              <a:rPr lang="en-US" sz="3000" dirty="0" err="1" smtClean="0"/>
              <a:t>Brandstadter</a:t>
            </a:r>
            <a:r>
              <a:rPr lang="en-US" sz="3000" dirty="0" smtClean="0"/>
              <a:t> posited </a:t>
            </a:r>
            <a:r>
              <a:rPr lang="en-US" sz="3000" dirty="0"/>
              <a:t>d</a:t>
            </a:r>
            <a:r>
              <a:rPr lang="en-US" sz="3000" dirty="0" smtClean="0"/>
              <a:t>ual process model of adaptation and adjustment</a:t>
            </a:r>
          </a:p>
          <a:p>
            <a:pPr lvl="1"/>
            <a:r>
              <a:rPr lang="en-US" sz="2800" dirty="0" smtClean="0"/>
              <a:t>Pursuing goals, hit obstacles, then intensify efforts or later paths towards goals (assimilative…keep goal intact)</a:t>
            </a:r>
          </a:p>
          <a:p>
            <a:pPr lvl="1"/>
            <a:r>
              <a:rPr lang="en-US" sz="2800" dirty="0" smtClean="0"/>
              <a:t>Goals that are impossible or blocked, then accommodative processes to adjust by downgrading importance of goal, switch to new goal, or use other strategies to adapt to loss of an important goal</a:t>
            </a:r>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874228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smtClean="0"/>
              <a:t>Well-Being Over the Life Span</a:t>
            </a:r>
            <a:endParaRPr lang="en-IN" sz="4000" dirty="0"/>
          </a:p>
        </p:txBody>
      </p:sp>
      <p:sp>
        <p:nvSpPr>
          <p:cNvPr id="4" name="Content Placeholder 3"/>
          <p:cNvSpPr>
            <a:spLocks noGrp="1"/>
          </p:cNvSpPr>
          <p:nvPr>
            <p:ph idx="1"/>
          </p:nvPr>
        </p:nvSpPr>
        <p:spPr>
          <a:xfrm>
            <a:off x="228600" y="2200202"/>
            <a:ext cx="8229600" cy="3992563"/>
          </a:xfrm>
        </p:spPr>
        <p:txBody>
          <a:bodyPr>
            <a:normAutofit/>
          </a:bodyPr>
          <a:lstStyle/>
          <a:p>
            <a:pPr marL="0" indent="0">
              <a:buNone/>
            </a:pPr>
            <a:r>
              <a:rPr lang="en-US" sz="3000" dirty="0" smtClean="0"/>
              <a:t>Life Span and Life Course Models and Well-Being: Early and Middle Adulthood</a:t>
            </a:r>
          </a:p>
          <a:p>
            <a:pPr lvl="0" hangingPunct="0"/>
            <a:r>
              <a:rPr lang="en-US" sz="3000" dirty="0"/>
              <a:t>Younger groups </a:t>
            </a:r>
            <a:r>
              <a:rPr lang="en-US" sz="3000" dirty="0" smtClean="0"/>
              <a:t>show:</a:t>
            </a:r>
          </a:p>
          <a:p>
            <a:pPr lvl="1" hangingPunct="0"/>
            <a:r>
              <a:rPr lang="en-US" sz="3000" dirty="0" smtClean="0"/>
              <a:t>more strengths concerned with exploring their worlds</a:t>
            </a:r>
          </a:p>
          <a:p>
            <a:pPr lvl="1" hangingPunct="0"/>
            <a:r>
              <a:rPr lang="en-US" sz="3000" dirty="0" smtClean="0"/>
              <a:t>strength </a:t>
            </a:r>
            <a:r>
              <a:rPr lang="en-US" sz="3000" dirty="0"/>
              <a:t>of hope was a predictor of life </a:t>
            </a:r>
            <a:r>
              <a:rPr lang="en-US" sz="3000" dirty="0" smtClean="0"/>
              <a:t>satisfaction</a:t>
            </a:r>
          </a:p>
          <a:p>
            <a:pPr lvl="0" hangingPunct="0"/>
            <a:endParaRPr lang="en-US" sz="3000" dirty="0"/>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91629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smtClean="0"/>
              <a:t>Well-Being Over the Life Span</a:t>
            </a:r>
            <a:endParaRPr lang="en-IN" sz="4000" dirty="0"/>
          </a:p>
        </p:txBody>
      </p:sp>
      <p:sp>
        <p:nvSpPr>
          <p:cNvPr id="4" name="Content Placeholder 3"/>
          <p:cNvSpPr>
            <a:spLocks noGrp="1"/>
          </p:cNvSpPr>
          <p:nvPr>
            <p:ph idx="1"/>
          </p:nvPr>
        </p:nvSpPr>
        <p:spPr>
          <a:xfrm>
            <a:off x="822959" y="1845734"/>
            <a:ext cx="7586404" cy="4478866"/>
          </a:xfrm>
        </p:spPr>
        <p:txBody>
          <a:bodyPr>
            <a:normAutofit fontScale="85000" lnSpcReduction="20000"/>
          </a:bodyPr>
          <a:lstStyle/>
          <a:p>
            <a:pPr marL="0" indent="0">
              <a:buNone/>
            </a:pPr>
            <a:r>
              <a:rPr lang="en-US" sz="3000" dirty="0" smtClean="0"/>
              <a:t>Life Span and Life Course Models </a:t>
            </a:r>
            <a:r>
              <a:rPr lang="en-US" sz="3000" dirty="0"/>
              <a:t>and </a:t>
            </a:r>
            <a:r>
              <a:rPr lang="en-US" sz="3000" dirty="0" smtClean="0"/>
              <a:t>Well-Being: Early and Middle Adulthood: </a:t>
            </a:r>
            <a:r>
              <a:rPr lang="en-US" sz="3000" cap="all" dirty="0" smtClean="0"/>
              <a:t>I</a:t>
            </a:r>
            <a:r>
              <a:rPr lang="en-US" sz="3000" dirty="0" smtClean="0"/>
              <a:t>s There a Mid-Life Crisis? </a:t>
            </a:r>
          </a:p>
          <a:p>
            <a:pPr lvl="0" hangingPunct="0"/>
            <a:r>
              <a:rPr lang="en-US" sz="3000" dirty="0" smtClean="0"/>
              <a:t>Well-being </a:t>
            </a:r>
            <a:r>
              <a:rPr lang="en-US" sz="3000" dirty="0"/>
              <a:t>relatively high at younger ages </a:t>
            </a:r>
          </a:p>
          <a:p>
            <a:pPr lvl="0" hangingPunct="0"/>
            <a:r>
              <a:rPr lang="en-US" sz="3000" dirty="0" smtClean="0"/>
              <a:t>Well-being decreases </a:t>
            </a:r>
            <a:r>
              <a:rPr lang="en-US" sz="3000" dirty="0"/>
              <a:t>in </a:t>
            </a:r>
            <a:r>
              <a:rPr lang="en-US" sz="3000" dirty="0" smtClean="0"/>
              <a:t>midlife </a:t>
            </a:r>
            <a:r>
              <a:rPr lang="en-US" sz="3000" dirty="0"/>
              <a:t>and </a:t>
            </a:r>
            <a:r>
              <a:rPr lang="en-US" sz="3000" dirty="0" smtClean="0"/>
              <a:t>rises </a:t>
            </a:r>
            <a:r>
              <a:rPr lang="en-US" sz="3000" dirty="0"/>
              <a:t>again after </a:t>
            </a:r>
            <a:r>
              <a:rPr lang="en-US" sz="3000" dirty="0" smtClean="0"/>
              <a:t>60…U-shaped curve found in  </a:t>
            </a:r>
            <a:endParaRPr lang="en-US" sz="3000" dirty="0"/>
          </a:p>
          <a:p>
            <a:pPr lvl="0" hangingPunct="0"/>
            <a:r>
              <a:rPr lang="en-US" sz="3000" dirty="0"/>
              <a:t>Major factors influencing the dip at </a:t>
            </a:r>
            <a:r>
              <a:rPr lang="en-US" sz="3000" dirty="0" smtClean="0"/>
              <a:t>midlife </a:t>
            </a:r>
          </a:p>
          <a:p>
            <a:pPr lvl="1" hangingPunct="0"/>
            <a:r>
              <a:rPr lang="en-US" sz="2800" dirty="0" smtClean="0"/>
              <a:t>Gender-specific</a:t>
            </a:r>
          </a:p>
          <a:p>
            <a:pPr lvl="1" hangingPunct="0"/>
            <a:r>
              <a:rPr lang="en-US" sz="2800" dirty="0" smtClean="0"/>
              <a:t>Midcareer evaluations (Midlife </a:t>
            </a:r>
            <a:r>
              <a:rPr lang="en-US" sz="2800" dirty="0"/>
              <a:t>creates </a:t>
            </a:r>
            <a:endParaRPr lang="en-US" sz="2800" dirty="0" smtClean="0"/>
          </a:p>
          <a:p>
            <a:pPr marL="201168" lvl="1" indent="0" hangingPunct="0">
              <a:buNone/>
            </a:pPr>
            <a:r>
              <a:rPr lang="en-US" sz="2800" dirty="0" smtClean="0"/>
              <a:t>many “frustrated achievers”…reevaluate </a:t>
            </a:r>
          </a:p>
          <a:p>
            <a:pPr marL="201168" lvl="1" indent="0" hangingPunct="0">
              <a:buNone/>
            </a:pPr>
            <a:r>
              <a:rPr lang="en-US" sz="2800" dirty="0" smtClean="0"/>
              <a:t>where they are in life, what they </a:t>
            </a:r>
          </a:p>
          <a:p>
            <a:pPr marL="201168" lvl="1" indent="0" hangingPunct="0">
              <a:buNone/>
            </a:pPr>
            <a:r>
              <a:rPr lang="en-US" sz="2800" dirty="0" smtClean="0"/>
              <a:t>have/have not accomplished, and inevitability</a:t>
            </a:r>
          </a:p>
          <a:p>
            <a:pPr marL="201168" lvl="1" indent="0" hangingPunct="0">
              <a:buNone/>
            </a:pPr>
            <a:r>
              <a:rPr lang="en-US" sz="2800" dirty="0" smtClean="0"/>
              <a:t> of aging)</a:t>
            </a:r>
          </a:p>
          <a:p>
            <a:pPr lvl="1" hangingPunct="0"/>
            <a:endParaRPr lang="en-US" sz="3000" dirty="0"/>
          </a:p>
          <a:p>
            <a:pPr marL="0" indent="0">
              <a:buNone/>
            </a:pPr>
            <a:endParaRPr lang="en-US" sz="3000" dirty="0"/>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pic>
        <p:nvPicPr>
          <p:cNvPr id="2" name="Picture 1"/>
          <p:cNvPicPr>
            <a:picLocks noChangeAspect="1"/>
          </p:cNvPicPr>
          <p:nvPr/>
        </p:nvPicPr>
        <p:blipFill>
          <a:blip r:embed="rId3"/>
          <a:stretch>
            <a:fillRect/>
          </a:stretch>
        </p:blipFill>
        <p:spPr>
          <a:xfrm>
            <a:off x="6843765" y="4085167"/>
            <a:ext cx="2147175" cy="1202418"/>
          </a:xfrm>
          <a:prstGeom prst="rect">
            <a:avLst/>
          </a:prstGeom>
        </p:spPr>
      </p:pic>
    </p:spTree>
    <p:extLst>
      <p:ext uri="{BB962C8B-B14F-4D97-AF65-F5344CB8AC3E}">
        <p14:creationId xmlns:p14="http://schemas.microsoft.com/office/powerpoint/2010/main" val="1630615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smtClean="0"/>
              <a:t>Well-Being Over the Life Span</a:t>
            </a:r>
            <a:endParaRPr lang="en-IN" sz="4000" dirty="0"/>
          </a:p>
        </p:txBody>
      </p:sp>
      <p:sp>
        <p:nvSpPr>
          <p:cNvPr id="4" name="Content Placeholder 3"/>
          <p:cNvSpPr>
            <a:spLocks noGrp="1"/>
          </p:cNvSpPr>
          <p:nvPr>
            <p:ph idx="1"/>
          </p:nvPr>
        </p:nvSpPr>
        <p:spPr>
          <a:xfrm>
            <a:off x="609600" y="2168337"/>
            <a:ext cx="8229600" cy="3992563"/>
          </a:xfrm>
        </p:spPr>
        <p:txBody>
          <a:bodyPr>
            <a:normAutofit fontScale="92500" lnSpcReduction="10000"/>
          </a:bodyPr>
          <a:lstStyle/>
          <a:p>
            <a:pPr marL="0" indent="0">
              <a:buNone/>
            </a:pPr>
            <a:r>
              <a:rPr lang="en-US" sz="3000" dirty="0" smtClean="0"/>
              <a:t>Life Span and Life Course Models </a:t>
            </a:r>
            <a:r>
              <a:rPr lang="en-US" sz="3000" dirty="0"/>
              <a:t>and </a:t>
            </a:r>
            <a:r>
              <a:rPr lang="en-US" sz="3000" dirty="0" smtClean="0"/>
              <a:t>Well-Being: </a:t>
            </a:r>
            <a:r>
              <a:rPr lang="en-US" sz="3000" dirty="0"/>
              <a:t>Early and </a:t>
            </a:r>
            <a:r>
              <a:rPr lang="en-US" sz="3000" dirty="0" smtClean="0"/>
              <a:t>Middle Adulthood: </a:t>
            </a:r>
            <a:r>
              <a:rPr lang="en-US" sz="3000" dirty="0"/>
              <a:t>The </a:t>
            </a:r>
            <a:r>
              <a:rPr lang="en-US" sz="3000" dirty="0" smtClean="0"/>
              <a:t>Middle-Aged Brain</a:t>
            </a:r>
          </a:p>
          <a:p>
            <a:pPr lvl="0" hangingPunct="0"/>
            <a:r>
              <a:rPr lang="en-US" sz="3000" dirty="0"/>
              <a:t>Some mental functions show a </a:t>
            </a:r>
            <a:r>
              <a:rPr lang="en-US" sz="3000" dirty="0" smtClean="0"/>
              <a:t>decline</a:t>
            </a:r>
          </a:p>
          <a:p>
            <a:pPr lvl="1" hangingPunct="0"/>
            <a:r>
              <a:rPr lang="en-US" sz="2800" dirty="0" smtClean="0"/>
              <a:t>Reaction times, ability to multitask, remember names</a:t>
            </a:r>
            <a:endParaRPr lang="en-US" sz="2800" dirty="0"/>
          </a:p>
          <a:p>
            <a:pPr lvl="0" hangingPunct="0"/>
            <a:r>
              <a:rPr lang="en-US" sz="3000" dirty="0"/>
              <a:t>Some functions show improvement with </a:t>
            </a:r>
            <a:r>
              <a:rPr lang="en-US" sz="3000" dirty="0" smtClean="0"/>
              <a:t>age</a:t>
            </a:r>
          </a:p>
          <a:p>
            <a:pPr lvl="1" hangingPunct="0"/>
            <a:r>
              <a:rPr lang="en-US" sz="2800" dirty="0" smtClean="0"/>
              <a:t>Complex reasoning skills, empathy, inductive reasoning, verbal memory, making financial decisions, ability to see connections/grasp big picture</a:t>
            </a:r>
            <a:endParaRPr lang="en-US" sz="2800" dirty="0"/>
          </a:p>
          <a:p>
            <a:pPr lvl="0" hangingPunct="0"/>
            <a:r>
              <a:rPr lang="en-US" sz="3000" dirty="0"/>
              <a:t>Middle-aged brain may be less quick, but more shrewd</a:t>
            </a:r>
          </a:p>
          <a:p>
            <a:pPr marL="0" indent="0">
              <a:buNone/>
            </a:pPr>
            <a:endParaRPr lang="en-IN" sz="3000" dirty="0"/>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980044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smtClean="0"/>
              <a:t>Well-Being Over the Life Span</a:t>
            </a:r>
            <a:endParaRPr lang="en-IN" sz="4000" dirty="0"/>
          </a:p>
        </p:txBody>
      </p:sp>
      <p:sp>
        <p:nvSpPr>
          <p:cNvPr id="4" name="Content Placeholder 3"/>
          <p:cNvSpPr>
            <a:spLocks noGrp="1"/>
          </p:cNvSpPr>
          <p:nvPr>
            <p:ph idx="1"/>
          </p:nvPr>
        </p:nvSpPr>
        <p:spPr>
          <a:xfrm>
            <a:off x="533400" y="1845734"/>
            <a:ext cx="8153399" cy="4402666"/>
          </a:xfrm>
        </p:spPr>
        <p:txBody>
          <a:bodyPr>
            <a:normAutofit fontScale="70000" lnSpcReduction="20000"/>
          </a:bodyPr>
          <a:lstStyle/>
          <a:p>
            <a:pPr marL="0" indent="0">
              <a:buNone/>
            </a:pPr>
            <a:r>
              <a:rPr lang="en-US" sz="3500" dirty="0" smtClean="0"/>
              <a:t>Life Span and Life Course Models </a:t>
            </a:r>
            <a:r>
              <a:rPr lang="en-US" sz="3500" dirty="0"/>
              <a:t>and </a:t>
            </a:r>
            <a:r>
              <a:rPr lang="en-US" sz="3500" dirty="0" smtClean="0"/>
              <a:t>Well-Being: </a:t>
            </a:r>
            <a:r>
              <a:rPr lang="en-US" sz="3500" dirty="0"/>
              <a:t>Successful </a:t>
            </a:r>
            <a:r>
              <a:rPr lang="en-US" sz="3500" dirty="0" smtClean="0"/>
              <a:t>Aging and Aging Well</a:t>
            </a:r>
          </a:p>
          <a:p>
            <a:pPr lvl="0" hangingPunct="0"/>
            <a:r>
              <a:rPr lang="en-US" sz="3500" dirty="0"/>
              <a:t>Older persons are more satisfied with life </a:t>
            </a:r>
            <a:endParaRPr lang="en-US" sz="3500" dirty="0" smtClean="0"/>
          </a:p>
          <a:p>
            <a:pPr lvl="0" hangingPunct="0"/>
            <a:r>
              <a:rPr lang="en-US" sz="3500" dirty="0" smtClean="0"/>
              <a:t>High </a:t>
            </a:r>
            <a:r>
              <a:rPr lang="en-US" sz="3500" dirty="0"/>
              <a:t>subjective well-being among older persons </a:t>
            </a:r>
            <a:r>
              <a:rPr lang="en-US" sz="3500" dirty="0" smtClean="0"/>
              <a:t>(may include optimism and self-efficacy, higher sense of autonomy, more realistic view of future)</a:t>
            </a:r>
          </a:p>
          <a:p>
            <a:pPr lvl="0" hangingPunct="0"/>
            <a:r>
              <a:rPr lang="en-US" sz="3500" dirty="0"/>
              <a:t>Happiness declines in old </a:t>
            </a:r>
            <a:r>
              <a:rPr lang="en-US" sz="3500" dirty="0" smtClean="0"/>
              <a:t>age…may remain happy if retain good health</a:t>
            </a:r>
            <a:endParaRPr lang="en-US" sz="3500" dirty="0"/>
          </a:p>
          <a:p>
            <a:pPr lvl="0" hangingPunct="0"/>
            <a:r>
              <a:rPr lang="en-US" sz="3500" dirty="0"/>
              <a:t>Cultural factors influence well-being and older </a:t>
            </a:r>
            <a:r>
              <a:rPr lang="en-US" sz="3500" dirty="0" smtClean="0"/>
              <a:t>persons…higher life satisfaction for those from Western industrialized countries;  Soviet Union, Eastern Europe, or Latin America large progressive decline; sub-Sahara Africa little change in well-being with advancing age</a:t>
            </a:r>
            <a:endParaRPr lang="en-US" sz="3500" dirty="0"/>
          </a:p>
          <a:p>
            <a:pPr marL="0" indent="0">
              <a:buNone/>
            </a:pPr>
            <a:endParaRPr lang="en-IN" sz="3000" dirty="0" smtClean="0"/>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684299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875507"/>
            <a:ext cx="8229600" cy="1143000"/>
          </a:xfrm>
        </p:spPr>
        <p:txBody>
          <a:bodyPr>
            <a:normAutofit fontScale="90000"/>
          </a:bodyPr>
          <a:lstStyle/>
          <a:p>
            <a:r>
              <a:rPr lang="en-US" sz="4000" dirty="0"/>
              <a:t>Different </a:t>
            </a:r>
            <a:r>
              <a:rPr lang="en-US" sz="3800" dirty="0">
                <a:latin typeface="+mn-lt"/>
              </a:rPr>
              <a:t>Paths to </a:t>
            </a:r>
            <a:r>
              <a:rPr lang="en-US" sz="3800" dirty="0" smtClean="0">
                <a:latin typeface="+mn-lt"/>
              </a:rPr>
              <a:t>Maturity: Individual Differences in Life Span </a:t>
            </a:r>
            <a:r>
              <a:rPr lang="en-US" sz="3800" dirty="0">
                <a:latin typeface="+mn-lt"/>
              </a:rPr>
              <a:t>Development</a:t>
            </a:r>
            <a:r>
              <a:rPr lang="en-US" dirty="0"/>
              <a:t/>
            </a:r>
            <a:br>
              <a:rPr lang="en-US" dirty="0"/>
            </a:br>
            <a:endParaRPr lang="en-IN" sz="4000" dirty="0"/>
          </a:p>
        </p:txBody>
      </p:sp>
      <p:sp>
        <p:nvSpPr>
          <p:cNvPr id="4" name="Content Placeholder 3"/>
          <p:cNvSpPr>
            <a:spLocks noGrp="1"/>
          </p:cNvSpPr>
          <p:nvPr>
            <p:ph idx="1"/>
          </p:nvPr>
        </p:nvSpPr>
        <p:spPr>
          <a:xfrm>
            <a:off x="822959" y="1845734"/>
            <a:ext cx="7543801" cy="4250266"/>
          </a:xfrm>
        </p:spPr>
        <p:txBody>
          <a:bodyPr>
            <a:normAutofit fontScale="62500" lnSpcReduction="20000"/>
          </a:bodyPr>
          <a:lstStyle/>
          <a:p>
            <a:pPr lvl="0" hangingPunct="0"/>
            <a:r>
              <a:rPr lang="en-US" sz="4300" dirty="0" smtClean="0"/>
              <a:t>Mills Study</a:t>
            </a:r>
          </a:p>
          <a:p>
            <a:pPr lvl="1" hangingPunct="0"/>
            <a:r>
              <a:rPr lang="en-US" sz="4100" dirty="0" smtClean="0"/>
              <a:t>Followed women graduates of Mills College 1958 and 1960</a:t>
            </a:r>
          </a:p>
          <a:p>
            <a:pPr lvl="1" hangingPunct="0"/>
            <a:r>
              <a:rPr lang="en-US" sz="4100" dirty="0" smtClean="0"/>
              <a:t>Examined 4 </a:t>
            </a:r>
            <a:r>
              <a:rPr lang="en-US" sz="4300" dirty="0" smtClean="0"/>
              <a:t>criteria </a:t>
            </a:r>
            <a:r>
              <a:rPr lang="en-US" sz="4300" dirty="0"/>
              <a:t>of </a:t>
            </a:r>
            <a:r>
              <a:rPr lang="en-US" sz="4300" dirty="0" smtClean="0"/>
              <a:t>maturity</a:t>
            </a:r>
          </a:p>
          <a:p>
            <a:pPr lvl="2" hangingPunct="0"/>
            <a:r>
              <a:rPr lang="en-US" sz="3900" dirty="0" smtClean="0"/>
              <a:t>Competence, wisdom, ego development, generativity</a:t>
            </a:r>
            <a:endParaRPr lang="en-US" sz="3900" dirty="0"/>
          </a:p>
          <a:p>
            <a:pPr lvl="1" hangingPunct="0"/>
            <a:r>
              <a:rPr lang="en-US" sz="4100" dirty="0" smtClean="0"/>
              <a:t>Women’s three </a:t>
            </a:r>
            <a:r>
              <a:rPr lang="en-US" sz="4100" dirty="0"/>
              <a:t>distinct paths to positive adult </a:t>
            </a:r>
            <a:r>
              <a:rPr lang="en-US" sz="4100" dirty="0" smtClean="0"/>
              <a:t>development</a:t>
            </a:r>
          </a:p>
          <a:p>
            <a:pPr lvl="2" hangingPunct="0"/>
            <a:r>
              <a:rPr lang="en-US" sz="3700" dirty="0" smtClean="0"/>
              <a:t>Achievers</a:t>
            </a:r>
          </a:p>
          <a:p>
            <a:pPr lvl="2" hangingPunct="0"/>
            <a:r>
              <a:rPr lang="en-US" sz="3700" dirty="0" smtClean="0"/>
              <a:t>Conservers</a:t>
            </a:r>
          </a:p>
          <a:p>
            <a:pPr lvl="2" hangingPunct="0"/>
            <a:r>
              <a:rPr lang="en-US" sz="3700" dirty="0" smtClean="0"/>
              <a:t>Seekers</a:t>
            </a:r>
          </a:p>
          <a:p>
            <a:pPr lvl="2" hangingPunct="0"/>
            <a:r>
              <a:rPr lang="en-US" sz="3700" dirty="0" smtClean="0"/>
              <a:t>Depleted (pattern of unresolved emotional difficulties) </a:t>
            </a:r>
          </a:p>
          <a:p>
            <a:pPr marL="0" indent="0">
              <a:buNone/>
            </a:pPr>
            <a:r>
              <a:rPr lang="en-IN" sz="3000" dirty="0">
                <a:hlinkClick r:id="rId3"/>
              </a:rPr>
              <a:t>https://</a:t>
            </a:r>
            <a:r>
              <a:rPr lang="en-IN" sz="3000" dirty="0" smtClean="0">
                <a:hlinkClick r:id="rId3"/>
              </a:rPr>
              <a:t>millslab.berkeley.edu/research.htm</a:t>
            </a:r>
            <a:r>
              <a:rPr lang="en-IN" sz="3000" dirty="0" smtClean="0"/>
              <a:t> </a:t>
            </a:r>
            <a:endParaRPr lang="en-IN" sz="3000" dirty="0"/>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62158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875507"/>
            <a:ext cx="8229600" cy="1143000"/>
          </a:xfrm>
        </p:spPr>
        <p:txBody>
          <a:bodyPr>
            <a:normAutofit fontScale="90000"/>
          </a:bodyPr>
          <a:lstStyle/>
          <a:p>
            <a:r>
              <a:rPr lang="en-US" sz="4000" dirty="0"/>
              <a:t>Different </a:t>
            </a:r>
            <a:r>
              <a:rPr lang="en-US" sz="3800" dirty="0">
                <a:latin typeface="+mn-lt"/>
              </a:rPr>
              <a:t>Paths to </a:t>
            </a:r>
            <a:r>
              <a:rPr lang="en-US" sz="3800" dirty="0" smtClean="0">
                <a:latin typeface="+mn-lt"/>
              </a:rPr>
              <a:t>Maturity: Individual Differences in Life Span </a:t>
            </a:r>
            <a:r>
              <a:rPr lang="en-US" sz="3800" dirty="0">
                <a:latin typeface="+mn-lt"/>
              </a:rPr>
              <a:t>Development</a:t>
            </a:r>
            <a:r>
              <a:rPr lang="en-US" dirty="0"/>
              <a:t/>
            </a:r>
            <a:br>
              <a:rPr lang="en-US" dirty="0"/>
            </a:br>
            <a:endParaRPr lang="en-IN" sz="4000" dirty="0"/>
          </a:p>
        </p:txBody>
      </p:sp>
      <p:sp>
        <p:nvSpPr>
          <p:cNvPr id="4" name="Content Placeholder 3"/>
          <p:cNvSpPr>
            <a:spLocks noGrp="1"/>
          </p:cNvSpPr>
          <p:nvPr>
            <p:ph idx="1"/>
          </p:nvPr>
        </p:nvSpPr>
        <p:spPr/>
        <p:txBody>
          <a:bodyPr>
            <a:normAutofit fontScale="77500" lnSpcReduction="20000"/>
          </a:bodyPr>
          <a:lstStyle/>
          <a:p>
            <a:pPr lvl="0" hangingPunct="0"/>
            <a:r>
              <a:rPr lang="en-US" sz="4300" dirty="0" smtClean="0"/>
              <a:t>Mills Study</a:t>
            </a:r>
          </a:p>
          <a:p>
            <a:pPr lvl="1" hangingPunct="0">
              <a:buFont typeface="Arial" panose="020B0604020202020204" pitchFamily="34" charset="0"/>
              <a:buChar char="•"/>
            </a:pPr>
            <a:r>
              <a:rPr lang="en-US" sz="4100" dirty="0" smtClean="0"/>
              <a:t>Achievers</a:t>
            </a:r>
          </a:p>
          <a:p>
            <a:pPr lvl="2" hangingPunct="0">
              <a:buFont typeface="Arial" panose="020B0604020202020204" pitchFamily="34" charset="0"/>
              <a:buChar char="•"/>
            </a:pPr>
            <a:r>
              <a:rPr lang="en-US" sz="3700" dirty="0" smtClean="0"/>
              <a:t>Highly achievement motivated</a:t>
            </a:r>
          </a:p>
          <a:p>
            <a:pPr lvl="2" hangingPunct="0">
              <a:buFont typeface="Arial" panose="020B0604020202020204" pitchFamily="34" charset="0"/>
              <a:buChar char="•"/>
            </a:pPr>
            <a:r>
              <a:rPr lang="en-US" sz="3700" dirty="0" smtClean="0"/>
              <a:t>Competent</a:t>
            </a:r>
          </a:p>
          <a:p>
            <a:pPr lvl="2" hangingPunct="0">
              <a:buFont typeface="Arial" panose="020B0604020202020204" pitchFamily="34" charset="0"/>
              <a:buChar char="•"/>
            </a:pPr>
            <a:r>
              <a:rPr lang="en-US" sz="3700" dirty="0" smtClean="0"/>
              <a:t>Career oriented</a:t>
            </a:r>
          </a:p>
          <a:p>
            <a:pPr lvl="2" hangingPunct="0">
              <a:buFont typeface="Arial" panose="020B0604020202020204" pitchFamily="34" charset="0"/>
              <a:buChar char="•"/>
            </a:pPr>
            <a:r>
              <a:rPr lang="en-US" sz="3700" dirty="0" smtClean="0"/>
              <a:t>Ambitious</a:t>
            </a:r>
          </a:p>
          <a:p>
            <a:pPr lvl="2" hangingPunct="0">
              <a:buFont typeface="Arial" panose="020B0604020202020204" pitchFamily="34" charset="0"/>
              <a:buChar char="•"/>
            </a:pPr>
            <a:r>
              <a:rPr lang="en-US" sz="3700" dirty="0" smtClean="0"/>
              <a:t>Scored highest on the measure of generativity</a:t>
            </a:r>
          </a:p>
          <a:p>
            <a:pPr lvl="2" hangingPunct="0">
              <a:buFont typeface="Arial" panose="020B0604020202020204" pitchFamily="34" charset="0"/>
              <a:buChar char="•"/>
            </a:pPr>
            <a:r>
              <a:rPr lang="en-US" sz="3700" dirty="0" smtClean="0"/>
              <a:t>Had the most integrated sense of self-identity</a:t>
            </a:r>
          </a:p>
          <a:p>
            <a:pPr lvl="2" hangingPunct="0">
              <a:buFont typeface="Arial" panose="020B0604020202020204" pitchFamily="34" charset="0"/>
              <a:buChar char="•"/>
            </a:pPr>
            <a:r>
              <a:rPr lang="en-US" sz="3700" dirty="0" smtClean="0"/>
              <a:t>Tied to max </a:t>
            </a:r>
            <a:r>
              <a:rPr lang="en-US" sz="3700" dirty="0" err="1" smtClean="0"/>
              <a:t>pos</a:t>
            </a:r>
            <a:r>
              <a:rPr lang="en-US" sz="3700" dirty="0" smtClean="0"/>
              <a:t> emotions, min </a:t>
            </a:r>
            <a:r>
              <a:rPr lang="en-US" sz="3700" dirty="0" err="1" smtClean="0"/>
              <a:t>neg</a:t>
            </a:r>
            <a:r>
              <a:rPr lang="en-US" sz="3700" dirty="0" smtClean="0"/>
              <a:t> feelings</a:t>
            </a:r>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811913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762000"/>
            <a:ext cx="8229600" cy="1143000"/>
          </a:xfrm>
        </p:spPr>
        <p:txBody>
          <a:bodyPr>
            <a:normAutofit fontScale="90000"/>
          </a:bodyPr>
          <a:lstStyle/>
          <a:p>
            <a:r>
              <a:rPr lang="en-US" dirty="0" smtClean="0"/>
              <a:t>Well-Being Over the Life Span</a:t>
            </a:r>
            <a:r>
              <a:rPr lang="en-US" dirty="0"/>
              <a:t/>
            </a:r>
            <a:br>
              <a:rPr lang="en-US" dirty="0"/>
            </a:br>
            <a:endParaRPr lang="en-US" dirty="0"/>
          </a:p>
        </p:txBody>
      </p:sp>
      <p:sp>
        <p:nvSpPr>
          <p:cNvPr id="9" name="Content Placeholder 8"/>
          <p:cNvSpPr>
            <a:spLocks noGrp="1"/>
          </p:cNvSpPr>
          <p:nvPr>
            <p:ph idx="1"/>
          </p:nvPr>
        </p:nvSpPr>
        <p:spPr>
          <a:xfrm>
            <a:off x="457200" y="1905001"/>
            <a:ext cx="8229600" cy="2514600"/>
          </a:xfrm>
        </p:spPr>
        <p:txBody>
          <a:bodyPr>
            <a:noAutofit/>
          </a:bodyPr>
          <a:lstStyle/>
          <a:p>
            <a:pPr marL="0" lvl="0" indent="0" algn="ctr" hangingPunct="0">
              <a:buNone/>
            </a:pPr>
            <a:r>
              <a:rPr lang="en-US" sz="2800" dirty="0" smtClean="0"/>
              <a:t>Adult Development: a continuous process of anticipating the future, appraising and reappraising goals, adjusting to current realities, and regulating expectations to maintain a sense of well-being as circumstances change</a:t>
            </a:r>
            <a:endParaRPr lang="en-US" sz="2800" dirty="0"/>
          </a:p>
        </p:txBody>
      </p:sp>
      <p:sp>
        <p:nvSpPr>
          <p:cNvPr id="2" name="Footer Placeholder 1"/>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pic>
        <p:nvPicPr>
          <p:cNvPr id="3" name="Picture 2"/>
          <p:cNvPicPr>
            <a:picLocks noChangeAspect="1"/>
          </p:cNvPicPr>
          <p:nvPr/>
        </p:nvPicPr>
        <p:blipFill>
          <a:blip r:embed="rId3"/>
          <a:stretch>
            <a:fillRect/>
          </a:stretch>
        </p:blipFill>
        <p:spPr>
          <a:xfrm>
            <a:off x="152400" y="4232000"/>
            <a:ext cx="4038600" cy="1559974"/>
          </a:xfrm>
          <a:prstGeom prst="rect">
            <a:avLst/>
          </a:prstGeom>
        </p:spPr>
      </p:pic>
      <p:sp>
        <p:nvSpPr>
          <p:cNvPr id="4" name="TextBox 3"/>
          <p:cNvSpPr txBox="1"/>
          <p:nvPr/>
        </p:nvSpPr>
        <p:spPr>
          <a:xfrm>
            <a:off x="4191000" y="3707363"/>
            <a:ext cx="4267200" cy="9233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dirty="0" smtClean="0"/>
              <a:t>Normative change (e.g. start career, get married, become grandparent)</a:t>
            </a:r>
          </a:p>
          <a:p>
            <a:r>
              <a:rPr lang="en-US" dirty="0" smtClean="0"/>
              <a:t>Non-normative change (e.g., lose job)</a:t>
            </a:r>
            <a:endParaRPr lang="en-US" dirty="0"/>
          </a:p>
        </p:txBody>
      </p:sp>
      <p:sp>
        <p:nvSpPr>
          <p:cNvPr id="5" name="TextBox 4"/>
          <p:cNvSpPr txBox="1"/>
          <p:nvPr/>
        </p:nvSpPr>
        <p:spPr>
          <a:xfrm>
            <a:off x="4191000" y="4927025"/>
            <a:ext cx="4343400"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t>Assimilation: keep striving for goals without major changes</a:t>
            </a:r>
          </a:p>
          <a:p>
            <a:r>
              <a:rPr lang="en-US" dirty="0" smtClean="0"/>
              <a:t>Accommodation: change goals, assumptions, identity</a:t>
            </a:r>
            <a:endParaRPr lang="en-US" dirty="0"/>
          </a:p>
        </p:txBody>
      </p:sp>
    </p:spTree>
    <p:extLst>
      <p:ext uri="{BB962C8B-B14F-4D97-AF65-F5344CB8AC3E}">
        <p14:creationId xmlns:p14="http://schemas.microsoft.com/office/powerpoint/2010/main" val="12237504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875507"/>
            <a:ext cx="8229600" cy="1143000"/>
          </a:xfrm>
        </p:spPr>
        <p:txBody>
          <a:bodyPr>
            <a:normAutofit fontScale="90000"/>
          </a:bodyPr>
          <a:lstStyle/>
          <a:p>
            <a:r>
              <a:rPr lang="en-US" sz="4000" dirty="0"/>
              <a:t>Different </a:t>
            </a:r>
            <a:r>
              <a:rPr lang="en-US" sz="3800" dirty="0">
                <a:latin typeface="+mn-lt"/>
              </a:rPr>
              <a:t>Paths to </a:t>
            </a:r>
            <a:r>
              <a:rPr lang="en-US" sz="3800" dirty="0" smtClean="0">
                <a:latin typeface="+mn-lt"/>
              </a:rPr>
              <a:t>Maturity: Individual Differences in Life Span </a:t>
            </a:r>
            <a:r>
              <a:rPr lang="en-US" sz="3800" dirty="0">
                <a:latin typeface="+mn-lt"/>
              </a:rPr>
              <a:t>Development</a:t>
            </a:r>
            <a:r>
              <a:rPr lang="en-US" dirty="0"/>
              <a:t/>
            </a:r>
            <a:br>
              <a:rPr lang="en-US" dirty="0"/>
            </a:br>
            <a:endParaRPr lang="en-IN" sz="4000" dirty="0"/>
          </a:p>
        </p:txBody>
      </p:sp>
      <p:sp>
        <p:nvSpPr>
          <p:cNvPr id="4" name="Content Placeholder 3"/>
          <p:cNvSpPr>
            <a:spLocks noGrp="1"/>
          </p:cNvSpPr>
          <p:nvPr>
            <p:ph idx="1"/>
          </p:nvPr>
        </p:nvSpPr>
        <p:spPr/>
        <p:txBody>
          <a:bodyPr>
            <a:normAutofit fontScale="85000" lnSpcReduction="20000"/>
          </a:bodyPr>
          <a:lstStyle/>
          <a:p>
            <a:pPr lvl="0" hangingPunct="0"/>
            <a:r>
              <a:rPr lang="en-US" sz="4300" dirty="0" smtClean="0"/>
              <a:t>Mills Study</a:t>
            </a:r>
          </a:p>
          <a:p>
            <a:pPr lvl="1" hangingPunct="0">
              <a:buFont typeface="Arial" panose="020B0604020202020204" pitchFamily="34" charset="0"/>
              <a:buChar char="•"/>
            </a:pPr>
            <a:r>
              <a:rPr lang="en-US" sz="4100" dirty="0" smtClean="0"/>
              <a:t>Conservers</a:t>
            </a:r>
          </a:p>
          <a:p>
            <a:pPr lvl="2" hangingPunct="0">
              <a:buFont typeface="Arial" panose="020B0604020202020204" pitchFamily="34" charset="0"/>
              <a:buChar char="•"/>
            </a:pPr>
            <a:r>
              <a:rPr lang="en-US" sz="3700" dirty="0" smtClean="0"/>
              <a:t>Competent but somewhat conventional</a:t>
            </a:r>
          </a:p>
          <a:p>
            <a:pPr lvl="2" hangingPunct="0">
              <a:buFont typeface="Arial" panose="020B0604020202020204" pitchFamily="34" charset="0"/>
              <a:buChar char="•"/>
            </a:pPr>
            <a:r>
              <a:rPr lang="en-US" sz="3700" dirty="0" smtClean="0"/>
              <a:t>Emotionally reserved</a:t>
            </a:r>
          </a:p>
          <a:p>
            <a:pPr lvl="2" hangingPunct="0">
              <a:buFont typeface="Arial" panose="020B0604020202020204" pitchFamily="34" charset="0"/>
              <a:buChar char="•"/>
            </a:pPr>
            <a:r>
              <a:rPr lang="en-US" sz="3700" dirty="0" smtClean="0"/>
              <a:t>Less open to change</a:t>
            </a:r>
          </a:p>
          <a:p>
            <a:pPr lvl="2" hangingPunct="0">
              <a:buFont typeface="Arial" panose="020B0604020202020204" pitchFamily="34" charset="0"/>
              <a:buChar char="•"/>
            </a:pPr>
            <a:r>
              <a:rPr lang="en-US" sz="3700" dirty="0" smtClean="0"/>
              <a:t>Comfortable with identity but accepted identity others and society had expected of them</a:t>
            </a:r>
          </a:p>
          <a:p>
            <a:pPr lvl="2" hangingPunct="0">
              <a:buFont typeface="Arial" panose="020B0604020202020204" pitchFamily="34" charset="0"/>
              <a:buChar char="•"/>
            </a:pPr>
            <a:r>
              <a:rPr lang="en-US" sz="3700" dirty="0" smtClean="0"/>
              <a:t>Adopted strategy of dampening emotions so both </a:t>
            </a:r>
            <a:r>
              <a:rPr lang="en-US" sz="3700" dirty="0" err="1" smtClean="0"/>
              <a:t>pos</a:t>
            </a:r>
            <a:r>
              <a:rPr lang="en-US" sz="3700" dirty="0" smtClean="0"/>
              <a:t> and </a:t>
            </a:r>
            <a:r>
              <a:rPr lang="en-US" sz="3700" dirty="0" err="1" smtClean="0"/>
              <a:t>neg</a:t>
            </a:r>
            <a:r>
              <a:rPr lang="en-US" sz="3700" dirty="0" smtClean="0"/>
              <a:t> kept in check</a:t>
            </a:r>
          </a:p>
          <a:p>
            <a:pPr lvl="2" hangingPunct="0"/>
            <a:endParaRPr lang="en-US" sz="3700" dirty="0" smtClean="0"/>
          </a:p>
          <a:p>
            <a:pPr marL="0" indent="0">
              <a:buNone/>
            </a:pPr>
            <a:endParaRPr lang="en-IN" sz="3000" dirty="0"/>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481397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875507"/>
            <a:ext cx="8229600" cy="1143000"/>
          </a:xfrm>
        </p:spPr>
        <p:txBody>
          <a:bodyPr>
            <a:normAutofit fontScale="90000"/>
          </a:bodyPr>
          <a:lstStyle/>
          <a:p>
            <a:r>
              <a:rPr lang="en-US" sz="4000" dirty="0"/>
              <a:t>Different </a:t>
            </a:r>
            <a:r>
              <a:rPr lang="en-US" sz="3800" dirty="0">
                <a:latin typeface="+mn-lt"/>
              </a:rPr>
              <a:t>Paths to </a:t>
            </a:r>
            <a:r>
              <a:rPr lang="en-US" sz="3800" dirty="0" smtClean="0">
                <a:latin typeface="+mn-lt"/>
              </a:rPr>
              <a:t>Maturity: Individual Differences in Life Span </a:t>
            </a:r>
            <a:r>
              <a:rPr lang="en-US" sz="3800" dirty="0">
                <a:latin typeface="+mn-lt"/>
              </a:rPr>
              <a:t>Development</a:t>
            </a:r>
            <a:r>
              <a:rPr lang="en-US" dirty="0"/>
              <a:t/>
            </a:r>
            <a:br>
              <a:rPr lang="en-US" dirty="0"/>
            </a:br>
            <a:endParaRPr lang="en-IN" sz="4000" dirty="0"/>
          </a:p>
        </p:txBody>
      </p:sp>
      <p:sp>
        <p:nvSpPr>
          <p:cNvPr id="4" name="Content Placeholder 3"/>
          <p:cNvSpPr>
            <a:spLocks noGrp="1"/>
          </p:cNvSpPr>
          <p:nvPr>
            <p:ph idx="1"/>
          </p:nvPr>
        </p:nvSpPr>
        <p:spPr/>
        <p:txBody>
          <a:bodyPr>
            <a:normAutofit fontScale="62500" lnSpcReduction="20000"/>
          </a:bodyPr>
          <a:lstStyle/>
          <a:p>
            <a:pPr lvl="0" hangingPunct="0"/>
            <a:r>
              <a:rPr lang="en-US" sz="4300" dirty="0" smtClean="0"/>
              <a:t>Mills Study</a:t>
            </a:r>
          </a:p>
          <a:p>
            <a:pPr lvl="1" hangingPunct="0">
              <a:buFont typeface="Arial" panose="020B0604020202020204" pitchFamily="34" charset="0"/>
              <a:buChar char="•"/>
            </a:pPr>
            <a:r>
              <a:rPr lang="en-US" sz="4100" dirty="0" smtClean="0"/>
              <a:t>Seekers</a:t>
            </a:r>
          </a:p>
          <a:p>
            <a:pPr lvl="2" hangingPunct="0">
              <a:buFont typeface="Arial" panose="020B0604020202020204" pitchFamily="34" charset="0"/>
              <a:buChar char="•"/>
            </a:pPr>
            <a:r>
              <a:rPr lang="en-US" sz="3700" dirty="0" smtClean="0"/>
              <a:t>Open to new experiences</a:t>
            </a:r>
          </a:p>
          <a:p>
            <a:pPr lvl="2" hangingPunct="0">
              <a:buFont typeface="Arial" panose="020B0604020202020204" pitchFamily="34" charset="0"/>
              <a:buChar char="•"/>
            </a:pPr>
            <a:r>
              <a:rPr lang="en-US" sz="3700" dirty="0" smtClean="0"/>
              <a:t>Continued to question and challenge self</a:t>
            </a:r>
          </a:p>
          <a:p>
            <a:pPr lvl="2" hangingPunct="0">
              <a:buFont typeface="Arial" panose="020B0604020202020204" pitchFamily="34" charset="0"/>
              <a:buChar char="•"/>
            </a:pPr>
            <a:r>
              <a:rPr lang="en-US" sz="3700" dirty="0" smtClean="0"/>
              <a:t>Valued personal growth over career success</a:t>
            </a:r>
          </a:p>
          <a:p>
            <a:pPr lvl="2" hangingPunct="0">
              <a:buFont typeface="Arial" panose="020B0604020202020204" pitchFamily="34" charset="0"/>
              <a:buChar char="•"/>
            </a:pPr>
            <a:r>
              <a:rPr lang="en-US" sz="3700" dirty="0" smtClean="0"/>
              <a:t>Scored highest on wisdom and ego development</a:t>
            </a:r>
          </a:p>
          <a:p>
            <a:pPr lvl="2" hangingPunct="0">
              <a:buFont typeface="Arial" panose="020B0604020202020204" pitchFamily="34" charset="0"/>
              <a:buChar char="•"/>
            </a:pPr>
            <a:r>
              <a:rPr lang="en-US" sz="3700" dirty="0" smtClean="0"/>
              <a:t>Had not accepted conventional definitions of who they should be, some were still searching for a stable self-identity in their early 40s</a:t>
            </a:r>
          </a:p>
          <a:p>
            <a:pPr lvl="2" hangingPunct="0">
              <a:buFont typeface="Arial" panose="020B0604020202020204" pitchFamily="34" charset="0"/>
              <a:buChar char="•"/>
            </a:pPr>
            <a:r>
              <a:rPr lang="en-US" sz="3700" dirty="0" smtClean="0"/>
              <a:t>Amplified their emotions so both </a:t>
            </a:r>
            <a:r>
              <a:rPr lang="en-US" sz="3700" dirty="0" err="1" smtClean="0"/>
              <a:t>pos</a:t>
            </a:r>
            <a:r>
              <a:rPr lang="en-US" sz="3700" dirty="0" smtClean="0"/>
              <a:t> and </a:t>
            </a:r>
            <a:r>
              <a:rPr lang="en-US" sz="3700" dirty="0" err="1" smtClean="0"/>
              <a:t>neg</a:t>
            </a:r>
            <a:r>
              <a:rPr lang="en-US" sz="3700" dirty="0" smtClean="0"/>
              <a:t> feelings experienced more deeply</a:t>
            </a:r>
          </a:p>
          <a:p>
            <a:pPr lvl="1" hangingPunct="0">
              <a:buFont typeface="Arial" panose="020B0604020202020204" pitchFamily="34" charset="0"/>
              <a:buChar char="•"/>
            </a:pPr>
            <a:r>
              <a:rPr lang="en-US" sz="4100" dirty="0" smtClean="0"/>
              <a:t>Depleted</a:t>
            </a:r>
          </a:p>
          <a:p>
            <a:pPr lvl="2" hangingPunct="0"/>
            <a:endParaRPr lang="en-US" sz="3700" dirty="0" smtClean="0"/>
          </a:p>
          <a:p>
            <a:pPr marL="0" indent="0">
              <a:buNone/>
            </a:pPr>
            <a:endParaRPr lang="en-IN" sz="3000" dirty="0"/>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009824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sz="4000" dirty="0"/>
              <a:t>Different Paths to Maturity: Individual </a:t>
            </a:r>
            <a:r>
              <a:rPr lang="en-US" sz="4000" dirty="0" smtClean="0"/>
              <a:t>Differences </a:t>
            </a:r>
            <a:r>
              <a:rPr lang="en-US" sz="4000" dirty="0"/>
              <a:t>in </a:t>
            </a:r>
            <a:r>
              <a:rPr lang="en-US" sz="4000" dirty="0" smtClean="0"/>
              <a:t>Life Span Development</a:t>
            </a:r>
            <a:endParaRPr lang="en-US" sz="4000" dirty="0"/>
          </a:p>
        </p:txBody>
      </p:sp>
      <p:sp>
        <p:nvSpPr>
          <p:cNvPr id="9" name="Content Placeholder 8"/>
          <p:cNvSpPr>
            <a:spLocks noGrp="1"/>
          </p:cNvSpPr>
          <p:nvPr>
            <p:ph idx="1"/>
          </p:nvPr>
        </p:nvSpPr>
        <p:spPr>
          <a:xfrm>
            <a:off x="457200" y="1981201"/>
            <a:ext cx="8229600" cy="4360636"/>
          </a:xfrm>
        </p:spPr>
        <p:txBody>
          <a:bodyPr>
            <a:normAutofit fontScale="92500" lnSpcReduction="10000"/>
          </a:bodyPr>
          <a:lstStyle/>
          <a:p>
            <a:pPr marL="0" indent="0">
              <a:buNone/>
            </a:pPr>
            <a:r>
              <a:rPr lang="en-US" sz="2800" dirty="0"/>
              <a:t>Narrative Approaches to the </a:t>
            </a:r>
            <a:r>
              <a:rPr lang="en-US" sz="2800" dirty="0" smtClean="0"/>
              <a:t>Life Span: </a:t>
            </a:r>
            <a:r>
              <a:rPr lang="en-US" sz="2800" dirty="0"/>
              <a:t>Telling Stories to Make Sense of </a:t>
            </a:r>
            <a:r>
              <a:rPr lang="en-US" sz="2800" dirty="0" smtClean="0"/>
              <a:t>Our Lives</a:t>
            </a:r>
          </a:p>
          <a:p>
            <a:pPr lvl="0" hangingPunct="0"/>
            <a:r>
              <a:rPr lang="en-US" sz="2800" dirty="0"/>
              <a:t>Creative constructions from the actual </a:t>
            </a:r>
            <a:r>
              <a:rPr lang="en-US" sz="2800" dirty="0" smtClean="0"/>
              <a:t>events</a:t>
            </a:r>
          </a:p>
          <a:p>
            <a:pPr lvl="1" hangingPunct="0"/>
            <a:r>
              <a:rPr lang="en-US" sz="2800" dirty="0" smtClean="0"/>
              <a:t>Creative: we write our autobiographies and stories help to define our life for us</a:t>
            </a:r>
          </a:p>
          <a:p>
            <a:pPr lvl="1" hangingPunct="0"/>
            <a:r>
              <a:rPr lang="en-US" sz="2800" dirty="0" smtClean="0"/>
              <a:t>Life  stories </a:t>
            </a:r>
            <a:r>
              <a:rPr lang="en-US" sz="2800" dirty="0"/>
              <a:t>are important to our sense of well-being</a:t>
            </a:r>
          </a:p>
          <a:p>
            <a:pPr lvl="0" hangingPunct="0"/>
            <a:r>
              <a:rPr lang="en-US" sz="2800" dirty="0"/>
              <a:t>Major functions for our personal stories</a:t>
            </a:r>
          </a:p>
          <a:p>
            <a:pPr lvl="1" hangingPunct="0"/>
            <a:r>
              <a:rPr lang="en-US" sz="2200" dirty="0" smtClean="0"/>
              <a:t>Aid in creation of sense </a:t>
            </a:r>
            <a:r>
              <a:rPr lang="en-US" sz="2200" dirty="0"/>
              <a:t>of self</a:t>
            </a:r>
          </a:p>
          <a:p>
            <a:pPr lvl="1" hangingPunct="0"/>
            <a:r>
              <a:rPr lang="en-US" sz="2200" dirty="0"/>
              <a:t>Help create a sense of meaning</a:t>
            </a:r>
          </a:p>
          <a:p>
            <a:pPr lvl="0" hangingPunct="0"/>
            <a:r>
              <a:rPr lang="en-US" sz="2800" dirty="0" smtClean="0"/>
              <a:t>Reminiscing: reviewing life </a:t>
            </a:r>
            <a:r>
              <a:rPr lang="en-US" sz="2800" dirty="0"/>
              <a:t>narratives </a:t>
            </a:r>
            <a:r>
              <a:rPr lang="en-US" sz="2800" dirty="0" smtClean="0"/>
              <a:t>can lead to improved </a:t>
            </a:r>
            <a:r>
              <a:rPr lang="en-US" sz="2800" dirty="0"/>
              <a:t>well-being</a:t>
            </a:r>
          </a:p>
          <a:p>
            <a:pPr marL="0" indent="0">
              <a:buNone/>
            </a:pPr>
            <a:endParaRPr lang="en-US" sz="3000" dirty="0" smtClean="0"/>
          </a:p>
        </p:txBody>
      </p:sp>
      <p:sp>
        <p:nvSpPr>
          <p:cNvPr id="2" name="Footer Placeholder 1"/>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4647440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28600" y="685800"/>
            <a:ext cx="8229600" cy="1143000"/>
          </a:xfrm>
        </p:spPr>
        <p:txBody>
          <a:bodyPr>
            <a:noAutofit/>
          </a:bodyPr>
          <a:lstStyle/>
          <a:p>
            <a:pPr algn="ctr" hangingPunct="0"/>
            <a:r>
              <a:rPr lang="en-US" sz="3600" dirty="0"/>
              <a:t>Different Paths to Maturity: Individual </a:t>
            </a:r>
            <a:r>
              <a:rPr lang="en-US" sz="3600" dirty="0" smtClean="0"/>
              <a:t>Differences </a:t>
            </a:r>
            <a:r>
              <a:rPr lang="en-US" sz="3600" dirty="0"/>
              <a:t>in </a:t>
            </a:r>
            <a:r>
              <a:rPr lang="en-US" sz="3600" dirty="0" smtClean="0"/>
              <a:t>Life Span </a:t>
            </a:r>
            <a:r>
              <a:rPr lang="en-US" sz="3600" dirty="0"/>
              <a:t>Development</a:t>
            </a:r>
          </a:p>
        </p:txBody>
      </p:sp>
      <p:sp>
        <p:nvSpPr>
          <p:cNvPr id="9" name="Content Placeholder 8"/>
          <p:cNvSpPr>
            <a:spLocks noGrp="1"/>
          </p:cNvSpPr>
          <p:nvPr>
            <p:ph idx="1"/>
          </p:nvPr>
        </p:nvSpPr>
        <p:spPr>
          <a:xfrm>
            <a:off x="457200" y="2057401"/>
            <a:ext cx="8229600" cy="4298950"/>
          </a:xfrm>
        </p:spPr>
        <p:txBody>
          <a:bodyPr>
            <a:normAutofit fontScale="92500" lnSpcReduction="10000"/>
          </a:bodyPr>
          <a:lstStyle/>
          <a:p>
            <a:pPr marL="0" indent="0">
              <a:buNone/>
            </a:pPr>
            <a:r>
              <a:rPr lang="en-US" sz="2800" dirty="0"/>
              <a:t>Narrative Approaches to the </a:t>
            </a:r>
            <a:r>
              <a:rPr lang="en-US" sz="2800" dirty="0" smtClean="0"/>
              <a:t>Life Span: </a:t>
            </a:r>
            <a:r>
              <a:rPr lang="en-US" sz="2800" dirty="0"/>
              <a:t>Telling Stories to Make Sense of </a:t>
            </a:r>
            <a:r>
              <a:rPr lang="en-US" sz="2800" dirty="0" smtClean="0"/>
              <a:t>Our Lives: Themes in Life Stories</a:t>
            </a:r>
          </a:p>
          <a:p>
            <a:pPr lvl="0" hangingPunct="0"/>
            <a:r>
              <a:rPr lang="en-US" sz="2800" dirty="0" smtClean="0"/>
              <a:t>Two types of narrative processing</a:t>
            </a:r>
          </a:p>
          <a:p>
            <a:pPr lvl="1" hangingPunct="0"/>
            <a:r>
              <a:rPr lang="en-US" sz="2400" dirty="0" smtClean="0"/>
              <a:t>Coherent </a:t>
            </a:r>
            <a:r>
              <a:rPr lang="en-US" sz="2400" dirty="0"/>
              <a:t>positive </a:t>
            </a:r>
            <a:r>
              <a:rPr lang="en-US" sz="2400" dirty="0" smtClean="0"/>
              <a:t>resolution</a:t>
            </a:r>
          </a:p>
          <a:p>
            <a:pPr lvl="2" hangingPunct="0"/>
            <a:r>
              <a:rPr lang="en-US" sz="2000" dirty="0">
                <a:solidFill>
                  <a:schemeClr val="tx1"/>
                </a:solidFill>
              </a:rPr>
              <a:t>narrative about a difficult event that has a positive ending and conveys a sense of emotional resolution and </a:t>
            </a:r>
            <a:r>
              <a:rPr lang="en-US" sz="2000" dirty="0" smtClean="0">
                <a:solidFill>
                  <a:schemeClr val="tx1"/>
                </a:solidFill>
              </a:rPr>
              <a:t>closure</a:t>
            </a:r>
          </a:p>
          <a:p>
            <a:pPr lvl="2" hangingPunct="0"/>
            <a:r>
              <a:rPr lang="en-US" sz="2000" dirty="0" smtClean="0">
                <a:solidFill>
                  <a:schemeClr val="tx1"/>
                </a:solidFill>
              </a:rPr>
              <a:t>These stories support and nurture interpersonal relationships</a:t>
            </a:r>
            <a:endParaRPr lang="en-US" sz="2000" dirty="0" smtClean="0"/>
          </a:p>
          <a:p>
            <a:pPr lvl="1" hangingPunct="0"/>
            <a:r>
              <a:rPr lang="en-US" sz="2400" dirty="0" smtClean="0"/>
              <a:t>Exploratory </a:t>
            </a:r>
            <a:r>
              <a:rPr lang="en-US" sz="2400" dirty="0"/>
              <a:t>narrative </a:t>
            </a:r>
            <a:r>
              <a:rPr lang="en-US" sz="2400" dirty="0" smtClean="0"/>
              <a:t>processing</a:t>
            </a:r>
          </a:p>
          <a:p>
            <a:pPr lvl="2" hangingPunct="0"/>
            <a:r>
              <a:rPr lang="en-US" sz="2000" dirty="0">
                <a:solidFill>
                  <a:schemeClr val="tx1"/>
                </a:solidFill>
              </a:rPr>
              <a:t>involves a willingness to fully understand a difficult situation and to analyze it with openness and a full recognition of the negative emotional impact the event had on one’s </a:t>
            </a:r>
            <a:r>
              <a:rPr lang="en-US" sz="2000" dirty="0" smtClean="0">
                <a:solidFill>
                  <a:schemeClr val="tx1"/>
                </a:solidFill>
              </a:rPr>
              <a:t>life; leads to greater depth and more complexity to understanding life events</a:t>
            </a:r>
          </a:p>
          <a:p>
            <a:pPr lvl="2" hangingPunct="0"/>
            <a:r>
              <a:rPr lang="en-US" sz="2000" dirty="0" smtClean="0">
                <a:solidFill>
                  <a:schemeClr val="tx1"/>
                </a:solidFill>
              </a:rPr>
              <a:t>Tell these stories  to help understand life in a more complex, compelling way</a:t>
            </a:r>
            <a:endParaRPr lang="en-US" sz="2000" dirty="0" smtClean="0"/>
          </a:p>
          <a:p>
            <a:pPr marL="0" indent="0" hangingPunct="0">
              <a:buNone/>
            </a:pPr>
            <a:endParaRPr lang="en-US" sz="3400" dirty="0"/>
          </a:p>
        </p:txBody>
      </p:sp>
      <p:sp>
        <p:nvSpPr>
          <p:cNvPr id="2" name="Footer Placeholder 1"/>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7428489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28600" y="685800"/>
            <a:ext cx="8229600" cy="1143000"/>
          </a:xfrm>
        </p:spPr>
        <p:txBody>
          <a:bodyPr>
            <a:noAutofit/>
          </a:bodyPr>
          <a:lstStyle/>
          <a:p>
            <a:pPr algn="ctr" hangingPunct="0"/>
            <a:r>
              <a:rPr lang="en-US" sz="3600" dirty="0"/>
              <a:t>Different Paths to Maturity: Individual </a:t>
            </a:r>
            <a:r>
              <a:rPr lang="en-US" sz="3600" dirty="0" smtClean="0"/>
              <a:t>Differences </a:t>
            </a:r>
            <a:r>
              <a:rPr lang="en-US" sz="3600" dirty="0"/>
              <a:t>in </a:t>
            </a:r>
            <a:r>
              <a:rPr lang="en-US" sz="3600" dirty="0" smtClean="0"/>
              <a:t>Life Span </a:t>
            </a:r>
            <a:r>
              <a:rPr lang="en-US" sz="3600" dirty="0"/>
              <a:t>Development</a:t>
            </a:r>
          </a:p>
        </p:txBody>
      </p:sp>
      <p:sp>
        <p:nvSpPr>
          <p:cNvPr id="9" name="Content Placeholder 8"/>
          <p:cNvSpPr>
            <a:spLocks noGrp="1"/>
          </p:cNvSpPr>
          <p:nvPr>
            <p:ph idx="1"/>
          </p:nvPr>
        </p:nvSpPr>
        <p:spPr>
          <a:xfrm>
            <a:off x="457200" y="2057401"/>
            <a:ext cx="8229600" cy="4298950"/>
          </a:xfrm>
        </p:spPr>
        <p:txBody>
          <a:bodyPr>
            <a:normAutofit/>
          </a:bodyPr>
          <a:lstStyle/>
          <a:p>
            <a:pPr marL="0" indent="0">
              <a:buNone/>
            </a:pPr>
            <a:r>
              <a:rPr lang="en-US" sz="2800" dirty="0"/>
              <a:t>Narrative Approaches to the </a:t>
            </a:r>
            <a:r>
              <a:rPr lang="en-US" sz="2800" dirty="0" smtClean="0"/>
              <a:t>Life Span: </a:t>
            </a:r>
            <a:r>
              <a:rPr lang="en-US" sz="2800" dirty="0"/>
              <a:t>Telling Stories to Make Sense of </a:t>
            </a:r>
            <a:r>
              <a:rPr lang="en-US" sz="2800" dirty="0" smtClean="0"/>
              <a:t>Our Lives: Themes in Life Stories</a:t>
            </a:r>
          </a:p>
          <a:p>
            <a:pPr lvl="0" hangingPunct="0"/>
            <a:r>
              <a:rPr lang="en-US" sz="2800" dirty="0" smtClean="0"/>
              <a:t>Transformation processing</a:t>
            </a:r>
          </a:p>
          <a:p>
            <a:pPr lvl="1" hangingPunct="0"/>
            <a:r>
              <a:rPr lang="en-US" sz="2600" dirty="0" smtClean="0"/>
              <a:t>Contain high coherent positive and high exploratory processing: contain both highly positive resolution and high processing of negative emotions</a:t>
            </a:r>
          </a:p>
          <a:p>
            <a:pPr lvl="1" hangingPunct="0"/>
            <a:r>
              <a:rPr lang="en-US" sz="2600" dirty="0" smtClean="0"/>
              <a:t>More consistently associated with greater well-being</a:t>
            </a:r>
            <a:endParaRPr lang="en-US" sz="2600" dirty="0"/>
          </a:p>
          <a:p>
            <a:pPr marL="0" indent="0" hangingPunct="0">
              <a:buNone/>
            </a:pPr>
            <a:endParaRPr lang="en-US" sz="3400" dirty="0"/>
          </a:p>
        </p:txBody>
      </p:sp>
      <p:sp>
        <p:nvSpPr>
          <p:cNvPr id="2" name="Footer Placeholder 1"/>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6185864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28600" y="685800"/>
            <a:ext cx="8229600" cy="1143000"/>
          </a:xfrm>
        </p:spPr>
        <p:txBody>
          <a:bodyPr>
            <a:noAutofit/>
          </a:bodyPr>
          <a:lstStyle/>
          <a:p>
            <a:pPr algn="ctr" hangingPunct="0"/>
            <a:r>
              <a:rPr lang="en-US" sz="3600" dirty="0"/>
              <a:t>Different Paths to Maturity: Individual </a:t>
            </a:r>
            <a:r>
              <a:rPr lang="en-US" sz="3600" dirty="0" smtClean="0"/>
              <a:t>Differences </a:t>
            </a:r>
            <a:r>
              <a:rPr lang="en-US" sz="3600" dirty="0"/>
              <a:t>in </a:t>
            </a:r>
            <a:r>
              <a:rPr lang="en-US" sz="3600" dirty="0" smtClean="0"/>
              <a:t>Life Span </a:t>
            </a:r>
            <a:r>
              <a:rPr lang="en-US" sz="3600" dirty="0"/>
              <a:t>Development</a:t>
            </a:r>
          </a:p>
        </p:txBody>
      </p:sp>
      <p:sp>
        <p:nvSpPr>
          <p:cNvPr id="9" name="Content Placeholder 8"/>
          <p:cNvSpPr>
            <a:spLocks noGrp="1"/>
          </p:cNvSpPr>
          <p:nvPr>
            <p:ph idx="1"/>
          </p:nvPr>
        </p:nvSpPr>
        <p:spPr>
          <a:xfrm>
            <a:off x="457200" y="2057401"/>
            <a:ext cx="8229600" cy="4298950"/>
          </a:xfrm>
        </p:spPr>
        <p:txBody>
          <a:bodyPr>
            <a:normAutofit/>
          </a:bodyPr>
          <a:lstStyle/>
          <a:p>
            <a:pPr marL="0" indent="0">
              <a:buNone/>
            </a:pPr>
            <a:r>
              <a:rPr lang="en-US" sz="2800" dirty="0"/>
              <a:t>Narrative Approaches to the </a:t>
            </a:r>
            <a:r>
              <a:rPr lang="en-US" sz="2800" dirty="0" smtClean="0"/>
              <a:t>Life Span: </a:t>
            </a:r>
            <a:r>
              <a:rPr lang="en-US" sz="2800" dirty="0"/>
              <a:t>Telling Stories to Make Sense of </a:t>
            </a:r>
            <a:r>
              <a:rPr lang="en-US" sz="2800" dirty="0" smtClean="0"/>
              <a:t>Our Lives: Themes in Life Stories</a:t>
            </a:r>
          </a:p>
          <a:p>
            <a:pPr lvl="0" hangingPunct="0"/>
            <a:r>
              <a:rPr lang="en-US" sz="2800" dirty="0" smtClean="0"/>
              <a:t>Positive </a:t>
            </a:r>
            <a:r>
              <a:rPr lang="en-US" sz="2800" dirty="0"/>
              <a:t>adaptation to difficult life events </a:t>
            </a:r>
            <a:endParaRPr lang="en-US" sz="2800" dirty="0" smtClean="0"/>
          </a:p>
          <a:p>
            <a:pPr lvl="1" hangingPunct="0"/>
            <a:r>
              <a:rPr lang="en-US" sz="2600" dirty="0" smtClean="0"/>
              <a:t>1. explore the meaning and emotional impact of the event</a:t>
            </a:r>
          </a:p>
          <a:p>
            <a:pPr lvl="1" hangingPunct="0"/>
            <a:r>
              <a:rPr lang="en-US" sz="2600" dirty="0" smtClean="0"/>
              <a:t>2. construct a coherent and positive resolution</a:t>
            </a:r>
            <a:endParaRPr lang="en-US" sz="2600" dirty="0"/>
          </a:p>
          <a:p>
            <a:pPr lvl="0" hangingPunct="0"/>
            <a:r>
              <a:rPr lang="en-US" sz="2800" dirty="0"/>
              <a:t>Cultural aspect of life </a:t>
            </a:r>
            <a:r>
              <a:rPr lang="en-US" sz="2800" dirty="0" smtClean="0"/>
              <a:t>stories</a:t>
            </a:r>
            <a:endParaRPr lang="en-US" sz="3400" dirty="0"/>
          </a:p>
          <a:p>
            <a:pPr lvl="1" hangingPunct="0"/>
            <a:r>
              <a:rPr lang="en-US" sz="2600" dirty="0" smtClean="0"/>
              <a:t>Stories reflect values and perspectives of our culture</a:t>
            </a:r>
          </a:p>
          <a:p>
            <a:pPr lvl="1" hangingPunct="0"/>
            <a:endParaRPr lang="en-US" sz="2600" dirty="0"/>
          </a:p>
        </p:txBody>
      </p:sp>
      <p:sp>
        <p:nvSpPr>
          <p:cNvPr id="2" name="Footer Placeholder 1"/>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5282206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Adjusting to Difficult Life Events</a:t>
            </a:r>
            <a:br>
              <a:rPr lang="en-US" dirty="0"/>
            </a:br>
            <a:endParaRPr lang="en-US" sz="4000" dirty="0"/>
          </a:p>
        </p:txBody>
      </p:sp>
      <p:sp>
        <p:nvSpPr>
          <p:cNvPr id="4" name="Content Placeholder 3"/>
          <p:cNvSpPr>
            <a:spLocks noGrp="1"/>
          </p:cNvSpPr>
          <p:nvPr>
            <p:ph idx="1"/>
          </p:nvPr>
        </p:nvSpPr>
        <p:spPr>
          <a:xfrm>
            <a:off x="457200" y="1828801"/>
            <a:ext cx="8229600" cy="4305726"/>
          </a:xfrm>
        </p:spPr>
        <p:txBody>
          <a:bodyPr>
            <a:normAutofit fontScale="77500" lnSpcReduction="20000"/>
          </a:bodyPr>
          <a:lstStyle/>
          <a:p>
            <a:pPr lvl="0" hangingPunct="0"/>
            <a:r>
              <a:rPr lang="en-US" sz="3000" dirty="0"/>
              <a:t>Benefit </a:t>
            </a:r>
            <a:r>
              <a:rPr lang="en-US" sz="3000" dirty="0" smtClean="0"/>
              <a:t>finding</a:t>
            </a:r>
          </a:p>
          <a:p>
            <a:pPr lvl="1" hangingPunct="0"/>
            <a:r>
              <a:rPr lang="en-US" sz="2800" dirty="0" smtClean="0"/>
              <a:t>Positive interpretations of setbacks to see the event in a different light</a:t>
            </a:r>
            <a:endParaRPr lang="en-US" sz="2800" dirty="0"/>
          </a:p>
          <a:p>
            <a:pPr lvl="0" hangingPunct="0"/>
            <a:r>
              <a:rPr lang="en-US" sz="3000" dirty="0" smtClean="0"/>
              <a:t>Post-traumatic growth</a:t>
            </a:r>
          </a:p>
          <a:p>
            <a:pPr lvl="1" hangingPunct="0"/>
            <a:r>
              <a:rPr lang="en-US" sz="2800" dirty="0" smtClean="0"/>
              <a:t>Positive </a:t>
            </a:r>
            <a:r>
              <a:rPr lang="en-US" sz="2800" dirty="0"/>
              <a:t>psychological change resulting from the struggle with highly challenging life circumstances or </a:t>
            </a:r>
            <a:r>
              <a:rPr lang="en-US" sz="2800" dirty="0" smtClean="0"/>
              <a:t>trauma</a:t>
            </a:r>
          </a:p>
          <a:p>
            <a:pPr lvl="1" hangingPunct="0"/>
            <a:r>
              <a:rPr lang="en-US" sz="2800" dirty="0">
                <a:solidFill>
                  <a:schemeClr val="tx1"/>
                </a:solidFill>
              </a:rPr>
              <a:t>Refers to significant changes in life goals and life commitments that require major alterations in one’s sense of identity or life narrative</a:t>
            </a:r>
            <a:endParaRPr lang="en-US" sz="2800" dirty="0" smtClean="0"/>
          </a:p>
          <a:p>
            <a:pPr lvl="1" hangingPunct="0"/>
            <a:r>
              <a:rPr lang="en-US" sz="2800" dirty="0" smtClean="0"/>
              <a:t>Can lead to improved mental health</a:t>
            </a:r>
            <a:endParaRPr lang="en-US" sz="2800" dirty="0"/>
          </a:p>
          <a:p>
            <a:pPr lvl="0" hangingPunct="0"/>
            <a:r>
              <a:rPr lang="en-US" sz="3000" dirty="0" smtClean="0"/>
              <a:t>Resilience</a:t>
            </a:r>
          </a:p>
          <a:p>
            <a:pPr lvl="1" hangingPunct="0"/>
            <a:r>
              <a:rPr lang="en-US" sz="2600" dirty="0">
                <a:solidFill>
                  <a:schemeClr val="tx1"/>
                </a:solidFill>
              </a:rPr>
              <a:t>A</a:t>
            </a:r>
            <a:r>
              <a:rPr lang="en-US" sz="2600" dirty="0" smtClean="0">
                <a:solidFill>
                  <a:schemeClr val="tx1"/>
                </a:solidFill>
              </a:rPr>
              <a:t> </a:t>
            </a:r>
            <a:r>
              <a:rPr lang="en-US" sz="2600" dirty="0">
                <a:solidFill>
                  <a:schemeClr val="tx1"/>
                </a:solidFill>
              </a:rPr>
              <a:t>broad array of abilities for constructively and positively adapting to risk, adversity, or some monumental negative </a:t>
            </a:r>
            <a:r>
              <a:rPr lang="en-US" sz="2600" dirty="0" smtClean="0">
                <a:solidFill>
                  <a:schemeClr val="tx1"/>
                </a:solidFill>
              </a:rPr>
              <a:t>event</a:t>
            </a:r>
          </a:p>
          <a:p>
            <a:pPr lvl="1" hangingPunct="0"/>
            <a:r>
              <a:rPr lang="en-US" altLang="en-US" sz="2600" dirty="0" smtClean="0"/>
              <a:t>A </a:t>
            </a:r>
            <a:r>
              <a:rPr lang="en-US" altLang="en-US" sz="2600" dirty="0"/>
              <a:t>class of phenomena characterized by patterns of positive adaptation in the context of significant adversity or risk</a:t>
            </a:r>
            <a:endParaRPr lang="en-US" sz="2600" dirty="0">
              <a:solidFill>
                <a:schemeClr val="tx1"/>
              </a:solidFill>
            </a:endParaRPr>
          </a:p>
          <a:p>
            <a:pPr lvl="0" hangingPunct="0"/>
            <a:endParaRPr lang="en-US" sz="3000" dirty="0"/>
          </a:p>
          <a:p>
            <a:pPr marL="0" indent="0">
              <a:buNone/>
            </a:pPr>
            <a:endParaRPr lang="en-US" sz="3000" dirty="0"/>
          </a:p>
          <a:p>
            <a:pPr marL="0" indent="0">
              <a:buNone/>
            </a:pPr>
            <a:endParaRPr lang="en-US" sz="3000" dirty="0"/>
          </a:p>
          <a:p>
            <a:pPr marL="0" indent="0">
              <a:buNone/>
            </a:pPr>
            <a:endParaRPr lang="en-US" sz="3000" dirty="0"/>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429498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pic>
        <p:nvPicPr>
          <p:cNvPr id="4" name="Picture 3"/>
          <p:cNvPicPr>
            <a:picLocks noChangeAspect="1"/>
          </p:cNvPicPr>
          <p:nvPr/>
        </p:nvPicPr>
        <p:blipFill>
          <a:blip r:embed="rId2"/>
          <a:stretch>
            <a:fillRect/>
          </a:stretch>
        </p:blipFill>
        <p:spPr>
          <a:xfrm>
            <a:off x="1267681" y="950761"/>
            <a:ext cx="6608637" cy="4956478"/>
          </a:xfrm>
          <a:prstGeom prst="rect">
            <a:avLst/>
          </a:prstGeom>
        </p:spPr>
      </p:pic>
    </p:spTree>
    <p:extLst>
      <p:ext uri="{BB962C8B-B14F-4D97-AF65-F5344CB8AC3E}">
        <p14:creationId xmlns:p14="http://schemas.microsoft.com/office/powerpoint/2010/main" val="3612038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p:cNvSpPr>
          <p:nvPr>
            <p:ph idx="1"/>
          </p:nvPr>
        </p:nvSpPr>
        <p:spPr/>
        <p:txBody>
          <a:bodyPr/>
          <a:lstStyle/>
          <a:p>
            <a:pPr marL="107950" indent="0" algn="ctr">
              <a:buFont typeface="Wingdings 3" panose="05040102010807070707" pitchFamily="18" charset="2"/>
              <a:buNone/>
            </a:pPr>
            <a:r>
              <a:rPr lang="en-US" altLang="en-US" sz="2400" dirty="0" smtClean="0"/>
              <a:t>“The marvelous richness of human experience would lose something of rewarding joy if there were no limitations to overcome. The hilltop hour would not be half so wonderful if there were no dark valleys to traverse.” </a:t>
            </a:r>
          </a:p>
          <a:p>
            <a:pPr marL="107950" indent="0" algn="ctr">
              <a:buFont typeface="Wingdings 3" panose="05040102010807070707" pitchFamily="18" charset="2"/>
              <a:buNone/>
            </a:pPr>
            <a:r>
              <a:rPr lang="en-US" altLang="en-US" dirty="0" smtClean="0"/>
              <a:t>- Hellen Keller</a:t>
            </a:r>
          </a:p>
        </p:txBody>
      </p:sp>
      <p:sp>
        <p:nvSpPr>
          <p:cNvPr id="3" name="Title 2"/>
          <p:cNvSpPr>
            <a:spLocks noGrp="1"/>
          </p:cNvSpPr>
          <p:nvPr>
            <p:ph type="title"/>
          </p:nvPr>
        </p:nvSpPr>
        <p:spPr/>
        <p:txBody>
          <a:bodyPr/>
          <a:lstStyle/>
          <a:p>
            <a:pPr>
              <a:defRPr/>
            </a:pPr>
            <a:r>
              <a:rPr lang="en-US" sz="3600" dirty="0" smtClean="0"/>
              <a:t>Resilience in Childhood</a:t>
            </a:r>
            <a:endParaRPr lang="en-US" sz="3600" dirty="0"/>
          </a:p>
        </p:txBody>
      </p:sp>
      <p:sp>
        <p:nvSpPr>
          <p:cNvPr id="2048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Positive Psychology: The Scientific and Practical Explorations of Human Strengths © 2014 SAGE</a:t>
            </a:r>
          </a:p>
        </p:txBody>
      </p:sp>
      <p:pic>
        <p:nvPicPr>
          <p:cNvPr id="2048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02828" y="3429000"/>
            <a:ext cx="1914525" cy="285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6A5901B-A0A3-4B57-B62D-8D8394C8E7EA}" type="slidenum">
              <a:rPr lang="en-US" altLang="en-US" smtClean="0"/>
              <a:pPr/>
              <a:t>28</a:t>
            </a:fld>
            <a:endParaRPr lang="en-US" altLang="en-US" smtClean="0"/>
          </a:p>
        </p:txBody>
      </p:sp>
    </p:spTree>
    <p:extLst>
      <p:ext uri="{BB962C8B-B14F-4D97-AF65-F5344CB8AC3E}">
        <p14:creationId xmlns:p14="http://schemas.microsoft.com/office/powerpoint/2010/main" val="3053127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Adjusting to Difficult Life Events</a:t>
            </a:r>
            <a:r>
              <a:rPr lang="en-US" sz="4000" dirty="0"/>
              <a:t/>
            </a:r>
            <a:br>
              <a:rPr lang="en-US" sz="4000" dirty="0"/>
            </a:br>
            <a:endParaRPr lang="en-US" sz="4000" dirty="0"/>
          </a:p>
        </p:txBody>
      </p:sp>
      <p:sp>
        <p:nvSpPr>
          <p:cNvPr id="4" name="Content Placeholder 3"/>
          <p:cNvSpPr>
            <a:spLocks noGrp="1"/>
          </p:cNvSpPr>
          <p:nvPr>
            <p:ph idx="1"/>
          </p:nvPr>
        </p:nvSpPr>
        <p:spPr>
          <a:xfrm>
            <a:off x="459036" y="1905000"/>
            <a:ext cx="8229600" cy="4222750"/>
          </a:xfrm>
        </p:spPr>
        <p:txBody>
          <a:bodyPr>
            <a:noAutofit/>
          </a:bodyPr>
          <a:lstStyle/>
          <a:p>
            <a:pPr marL="0" indent="0">
              <a:buNone/>
            </a:pPr>
            <a:r>
              <a:rPr lang="en-US" sz="3000" dirty="0" smtClean="0"/>
              <a:t>Resilience in Children</a:t>
            </a:r>
          </a:p>
          <a:p>
            <a:pPr hangingPunct="0">
              <a:buFont typeface="Wingdings" panose="05000000000000000000" pitchFamily="2" charset="2"/>
              <a:buChar char="§"/>
            </a:pPr>
            <a:r>
              <a:rPr lang="en-US" sz="2600" dirty="0"/>
              <a:t>Poor childhood environments may not result in psychological problems in </a:t>
            </a:r>
            <a:r>
              <a:rPr lang="en-US" sz="2600" dirty="0" smtClean="0"/>
              <a:t>adulthood</a:t>
            </a:r>
          </a:p>
          <a:p>
            <a:pPr>
              <a:buFont typeface="Wingdings" panose="05000000000000000000" pitchFamily="2" charset="2"/>
              <a:buChar char="§"/>
            </a:pPr>
            <a:r>
              <a:rPr lang="en-US" sz="2600" dirty="0"/>
              <a:t> </a:t>
            </a:r>
            <a:r>
              <a:rPr lang="en-US" sz="2600" dirty="0" smtClean="0"/>
              <a:t>Werner </a:t>
            </a:r>
            <a:r>
              <a:rPr lang="en-US" altLang="en-US" sz="2600" dirty="0"/>
              <a:t>1970s research on resilient </a:t>
            </a:r>
            <a:r>
              <a:rPr lang="en-US" altLang="en-US" sz="2600" dirty="0" smtClean="0"/>
              <a:t>children, those </a:t>
            </a:r>
            <a:r>
              <a:rPr lang="en-US" altLang="en-US" sz="2600" dirty="0"/>
              <a:t>who “bounced back” from </a:t>
            </a:r>
            <a:r>
              <a:rPr lang="en-US" altLang="en-US" sz="2600" dirty="0" smtClean="0"/>
              <a:t>adversity</a:t>
            </a:r>
          </a:p>
          <a:p>
            <a:pPr lvl="1">
              <a:buFont typeface="Wingdings" panose="05000000000000000000" pitchFamily="2" charset="2"/>
              <a:buChar char="§"/>
            </a:pPr>
            <a:r>
              <a:rPr lang="en-US" altLang="en-US" sz="2400" dirty="0" smtClean="0"/>
              <a:t>Studied at-risk children of Kauai</a:t>
            </a:r>
          </a:p>
          <a:p>
            <a:pPr lvl="1">
              <a:buFont typeface="Wingdings" panose="05000000000000000000" pitchFamily="2" charset="2"/>
              <a:buChar char="§"/>
            </a:pPr>
            <a:r>
              <a:rPr lang="en-US" sz="2400" dirty="0" smtClean="0"/>
              <a:t>Over </a:t>
            </a:r>
            <a:r>
              <a:rPr lang="en-US" sz="2400" dirty="0"/>
              <a:t>80% “bounced back” later in </a:t>
            </a:r>
            <a:r>
              <a:rPr lang="en-US" sz="2400" dirty="0" smtClean="0"/>
              <a:t>life</a:t>
            </a:r>
          </a:p>
          <a:p>
            <a:pPr lvl="1">
              <a:buFont typeface="Wingdings" panose="05000000000000000000" pitchFamily="2" charset="2"/>
              <a:buChar char="§"/>
            </a:pPr>
            <a:r>
              <a:rPr lang="en-US" sz="2400" dirty="0" smtClean="0"/>
              <a:t>Attributed </a:t>
            </a:r>
            <a:r>
              <a:rPr lang="en-US" sz="2400" dirty="0"/>
              <a:t>to having one supportive adult</a:t>
            </a:r>
          </a:p>
          <a:p>
            <a:pPr lvl="1">
              <a:buFont typeface="Wingdings" panose="05000000000000000000" pitchFamily="2" charset="2"/>
              <a:buChar char="§"/>
            </a:pPr>
            <a:endParaRPr lang="en-US" altLang="en-US" sz="2400" dirty="0" smtClean="0"/>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761709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762000"/>
            <a:ext cx="8229600" cy="1143000"/>
          </a:xfrm>
        </p:spPr>
        <p:txBody>
          <a:bodyPr>
            <a:normAutofit fontScale="90000"/>
          </a:bodyPr>
          <a:lstStyle/>
          <a:p>
            <a:r>
              <a:rPr lang="en-US" dirty="0" smtClean="0"/>
              <a:t>Well-Being Over the Life Span</a:t>
            </a:r>
            <a:r>
              <a:rPr lang="en-US" dirty="0"/>
              <a:t/>
            </a:r>
            <a:br>
              <a:rPr lang="en-US" dirty="0"/>
            </a:br>
            <a:endParaRPr lang="en-US" dirty="0"/>
          </a:p>
        </p:txBody>
      </p:sp>
      <p:sp>
        <p:nvSpPr>
          <p:cNvPr id="9" name="Content Placeholder 8"/>
          <p:cNvSpPr>
            <a:spLocks noGrp="1"/>
          </p:cNvSpPr>
          <p:nvPr>
            <p:ph idx="1"/>
          </p:nvPr>
        </p:nvSpPr>
        <p:spPr>
          <a:xfrm>
            <a:off x="457200" y="1752600"/>
            <a:ext cx="8229600" cy="4297363"/>
          </a:xfrm>
        </p:spPr>
        <p:txBody>
          <a:bodyPr>
            <a:noAutofit/>
          </a:bodyPr>
          <a:lstStyle/>
          <a:p>
            <a:pPr marL="0" lvl="0" indent="0" hangingPunct="0">
              <a:buNone/>
            </a:pPr>
            <a:r>
              <a:rPr lang="en-US" sz="3000" dirty="0"/>
              <a:t>Stage </a:t>
            </a:r>
            <a:r>
              <a:rPr lang="en-US" sz="3000" dirty="0" smtClean="0"/>
              <a:t>Models </a:t>
            </a:r>
            <a:r>
              <a:rPr lang="en-US" sz="3000" dirty="0"/>
              <a:t>and </a:t>
            </a:r>
            <a:r>
              <a:rPr lang="en-US" sz="3000" dirty="0" smtClean="0"/>
              <a:t>Well-Being</a:t>
            </a:r>
          </a:p>
          <a:p>
            <a:pPr lvl="0" hangingPunct="0"/>
            <a:r>
              <a:rPr lang="en-US" sz="3000" dirty="0" smtClean="0"/>
              <a:t>Each </a:t>
            </a:r>
            <a:r>
              <a:rPr lang="en-US" sz="3000" dirty="0"/>
              <a:t>life stage has specific crisis</a:t>
            </a:r>
          </a:p>
          <a:p>
            <a:pPr lvl="0" hangingPunct="0"/>
            <a:r>
              <a:rPr lang="en-US" sz="3000" dirty="0"/>
              <a:t>Purpose of each crisis helps to build a specific </a:t>
            </a:r>
            <a:r>
              <a:rPr lang="en-US" sz="3000" dirty="0" smtClean="0"/>
              <a:t>virtue</a:t>
            </a:r>
          </a:p>
          <a:p>
            <a:pPr lvl="0" hangingPunct="0"/>
            <a:r>
              <a:rPr lang="en-US" sz="3000" dirty="0" smtClean="0"/>
              <a:t>Dynamic </a:t>
            </a:r>
            <a:r>
              <a:rPr lang="en-US" sz="3000" dirty="0"/>
              <a:t>balance of </a:t>
            </a:r>
            <a:r>
              <a:rPr lang="en-US" sz="3000" dirty="0" smtClean="0"/>
              <a:t>opposites—Ericson assumed successful resolution when healthy balance was achieved between the 2 poles</a:t>
            </a:r>
            <a:endParaRPr lang="en-US" sz="3000" dirty="0"/>
          </a:p>
          <a:p>
            <a:pPr lvl="0" hangingPunct="0"/>
            <a:r>
              <a:rPr lang="en-US" sz="3000" dirty="0" smtClean="0"/>
              <a:t>Unhealthy </a:t>
            </a:r>
            <a:r>
              <a:rPr lang="en-US" sz="3000" dirty="0"/>
              <a:t>consequences if </a:t>
            </a:r>
            <a:r>
              <a:rPr lang="en-US" sz="3000" dirty="0" smtClean="0"/>
              <a:t>each </a:t>
            </a:r>
            <a:r>
              <a:rPr lang="en-US" sz="3000" dirty="0"/>
              <a:t>pole taken to extreme</a:t>
            </a:r>
          </a:p>
          <a:p>
            <a:pPr lvl="0" hangingPunct="0"/>
            <a:r>
              <a:rPr lang="en-US" sz="3000" dirty="0"/>
              <a:t>Healthy personality </a:t>
            </a:r>
            <a:r>
              <a:rPr lang="en-US" sz="3000" dirty="0" smtClean="0"/>
              <a:t>development</a:t>
            </a:r>
            <a:endParaRPr lang="en-US" sz="3000" dirty="0"/>
          </a:p>
        </p:txBody>
      </p:sp>
      <p:sp>
        <p:nvSpPr>
          <p:cNvPr id="2" name="Footer Placeholder 1"/>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547454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1200"/>
            <a:ext cx="5924542" cy="4025900"/>
          </a:xfrm>
        </p:spPr>
        <p:txBody>
          <a:bodyPr>
            <a:normAutofit fontScale="92500" lnSpcReduction="10000"/>
          </a:bodyPr>
          <a:lstStyle/>
          <a:p>
            <a:pPr marL="365760" indent="-256032" eaLnBrk="1" fontAlgn="auto" hangingPunct="1">
              <a:spcAft>
                <a:spcPts val="0"/>
              </a:spcAft>
              <a:buFont typeface="Wingdings 3"/>
              <a:buChar char=""/>
              <a:defRPr/>
            </a:pPr>
            <a:r>
              <a:rPr lang="en-US" dirty="0" smtClean="0"/>
              <a:t>Dave is a living testament of a self- made man, who as an optimist exudes resilience, service to mankind, personal   responsibility, and faith in humanity</a:t>
            </a:r>
          </a:p>
          <a:p>
            <a:pPr marL="365760" indent="-256032" eaLnBrk="1" fontAlgn="auto" hangingPunct="1">
              <a:spcAft>
                <a:spcPts val="0"/>
              </a:spcAft>
              <a:buFont typeface="Wingdings 3"/>
              <a:buChar char=""/>
              <a:defRPr/>
            </a:pPr>
            <a:r>
              <a:rPr lang="en-US" dirty="0"/>
              <a:t>Dave </a:t>
            </a:r>
            <a:r>
              <a:rPr lang="en-US" dirty="0" smtClean="0"/>
              <a:t>nearly </a:t>
            </a:r>
            <a:r>
              <a:rPr lang="en-US" dirty="0"/>
              <a:t>died several times by </a:t>
            </a:r>
            <a:r>
              <a:rPr lang="en-US" dirty="0" smtClean="0"/>
              <a:t>the </a:t>
            </a:r>
            <a:r>
              <a:rPr lang="en-US" dirty="0"/>
              <a:t>hands of his mentally disturbed </a:t>
            </a:r>
            <a:r>
              <a:rPr lang="en-US" dirty="0" smtClean="0"/>
              <a:t>alcoholic </a:t>
            </a:r>
            <a:r>
              <a:rPr lang="en-US" dirty="0"/>
              <a:t>mother</a:t>
            </a:r>
            <a:r>
              <a:rPr lang="en-US" dirty="0" smtClean="0"/>
              <a:t>.</a:t>
            </a:r>
          </a:p>
          <a:p>
            <a:pPr marL="365760" indent="-256032" eaLnBrk="1" fontAlgn="auto" hangingPunct="1">
              <a:spcAft>
                <a:spcPts val="0"/>
              </a:spcAft>
              <a:buFont typeface="Wingdings 3"/>
              <a:buChar char=""/>
              <a:defRPr/>
            </a:pPr>
            <a:r>
              <a:rPr lang="en-US" dirty="0" smtClean="0"/>
              <a:t>Dave was starved, forced to drink ammonia, sit in bath tub for hours, stabbed and burned</a:t>
            </a:r>
          </a:p>
          <a:p>
            <a:pPr marL="365760" indent="-256032" eaLnBrk="1" fontAlgn="auto" hangingPunct="1">
              <a:spcAft>
                <a:spcPts val="0"/>
              </a:spcAft>
              <a:buFont typeface="Wingdings 3"/>
              <a:buChar char=""/>
              <a:defRPr/>
            </a:pPr>
            <a:r>
              <a:rPr lang="en-US" dirty="0" smtClean="0"/>
              <a:t>Years </a:t>
            </a:r>
            <a:r>
              <a:rPr lang="en-US" dirty="0"/>
              <a:t>later it was determined that Dave’s case was identified as one of the most gruesome and extreme cases of child abuse in California ’s then history. </a:t>
            </a:r>
          </a:p>
          <a:p>
            <a:pPr marL="365760" indent="-256032" eaLnBrk="1" fontAlgn="auto" hangingPunct="1">
              <a:spcAft>
                <a:spcPts val="0"/>
              </a:spcAft>
              <a:buFont typeface="Wingdings 3"/>
              <a:buChar char=""/>
              <a:defRPr/>
            </a:pPr>
            <a:r>
              <a:rPr lang="en-US" dirty="0" smtClean="0"/>
              <a:t>Rescued at </a:t>
            </a:r>
            <a:r>
              <a:rPr lang="en-US" dirty="0"/>
              <a:t>age 12 </a:t>
            </a:r>
            <a:endParaRPr lang="en-US" dirty="0" smtClean="0"/>
          </a:p>
          <a:p>
            <a:pPr marL="365760" indent="-256032" eaLnBrk="1" fontAlgn="auto" hangingPunct="1">
              <a:spcAft>
                <a:spcPts val="0"/>
              </a:spcAft>
              <a:buFont typeface="Wingdings 3"/>
              <a:buChar char=""/>
              <a:defRPr/>
            </a:pPr>
            <a:r>
              <a:rPr lang="en-US" dirty="0" smtClean="0"/>
              <a:t>Placed </a:t>
            </a:r>
            <a:r>
              <a:rPr lang="en-US" dirty="0"/>
              <a:t>in a series of foster homes until he enlisted in the U.S. Air Force at age 18. </a:t>
            </a:r>
          </a:p>
        </p:txBody>
      </p:sp>
      <p:sp>
        <p:nvSpPr>
          <p:cNvPr id="48131"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Positive Psychology: The Scientific and Practical Explorations of Human Strengths © 2014 SAGE</a:t>
            </a:r>
          </a:p>
        </p:txBody>
      </p:sp>
      <p:sp>
        <p:nvSpPr>
          <p:cNvPr id="4" name="Title 3"/>
          <p:cNvSpPr>
            <a:spLocks noGrp="1"/>
          </p:cNvSpPr>
          <p:nvPr>
            <p:ph type="title"/>
          </p:nvPr>
        </p:nvSpPr>
        <p:spPr>
          <a:xfrm>
            <a:off x="457200" y="823438"/>
            <a:ext cx="8229600" cy="715962"/>
          </a:xfrm>
        </p:spPr>
        <p:txBody>
          <a:bodyPr>
            <a:normAutofit/>
          </a:bodyPr>
          <a:lstStyle/>
          <a:p>
            <a:pPr eaLnBrk="1" fontAlgn="auto" hangingPunct="1">
              <a:spcAft>
                <a:spcPts val="0"/>
              </a:spcAft>
              <a:defRPr/>
            </a:pPr>
            <a:r>
              <a:rPr lang="en-US" dirty="0" smtClean="0"/>
              <a:t>Dave Pelzer</a:t>
            </a:r>
            <a:endParaRPr lang="en-US" dirty="0"/>
          </a:p>
        </p:txBody>
      </p:sp>
      <p:pic>
        <p:nvPicPr>
          <p:cNvPr id="48133" name="Picture 2" descr="https://sp.yimg.com/ib/th?id=HN.608024622010139078&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6327" y="2734593"/>
            <a:ext cx="1573036"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767DBF-B378-48F6-9531-231E3C7DBBCE}" type="slidenum">
              <a:rPr lang="en-US" altLang="en-US" smtClean="0"/>
              <a:pPr/>
              <a:t>30</a:t>
            </a:fld>
            <a:endParaRPr lang="en-US" altLang="en-US" smtClean="0"/>
          </a:p>
        </p:txBody>
      </p:sp>
    </p:spTree>
    <p:extLst>
      <p:ext uri="{BB962C8B-B14F-4D97-AF65-F5344CB8AC3E}">
        <p14:creationId xmlns:p14="http://schemas.microsoft.com/office/powerpoint/2010/main" val="56357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Adjusting to Difficult Life Events</a:t>
            </a:r>
            <a:r>
              <a:rPr lang="en-US" sz="4000" dirty="0"/>
              <a:t/>
            </a:r>
            <a:br>
              <a:rPr lang="en-US" sz="4000" dirty="0"/>
            </a:br>
            <a:endParaRPr lang="en-US" sz="4000" dirty="0"/>
          </a:p>
        </p:txBody>
      </p:sp>
      <p:sp>
        <p:nvSpPr>
          <p:cNvPr id="4" name="Content Placeholder 3"/>
          <p:cNvSpPr>
            <a:spLocks noGrp="1"/>
          </p:cNvSpPr>
          <p:nvPr>
            <p:ph idx="1"/>
          </p:nvPr>
        </p:nvSpPr>
        <p:spPr>
          <a:xfrm>
            <a:off x="459036" y="1737361"/>
            <a:ext cx="8229600" cy="4511039"/>
          </a:xfrm>
        </p:spPr>
        <p:txBody>
          <a:bodyPr>
            <a:noAutofit/>
          </a:bodyPr>
          <a:lstStyle/>
          <a:p>
            <a:pPr marL="0" indent="0">
              <a:buNone/>
            </a:pPr>
            <a:r>
              <a:rPr lang="en-US" sz="3000" dirty="0" smtClean="0"/>
              <a:t>Resilience in Children</a:t>
            </a:r>
          </a:p>
          <a:p>
            <a:pPr lvl="0" hangingPunct="0"/>
            <a:r>
              <a:rPr lang="en-US" sz="3000" dirty="0" smtClean="0"/>
              <a:t>Core characteristics </a:t>
            </a:r>
            <a:r>
              <a:rPr lang="en-US" sz="3000" dirty="0"/>
              <a:t>typical of resilient children </a:t>
            </a:r>
            <a:endParaRPr lang="en-US" sz="3000" dirty="0" smtClean="0"/>
          </a:p>
          <a:p>
            <a:pPr marL="464058" lvl="1" indent="-171450" hangingPunct="0">
              <a:buFont typeface="Arial" panose="020B0604020202020204" pitchFamily="34" charset="0"/>
              <a:buChar char="•"/>
            </a:pPr>
            <a:r>
              <a:rPr lang="en-US" sz="2000" dirty="0">
                <a:solidFill>
                  <a:schemeClr val="tx1"/>
                </a:solidFill>
              </a:rPr>
              <a:t> </a:t>
            </a:r>
            <a:r>
              <a:rPr lang="en-US" sz="2200" dirty="0">
                <a:solidFill>
                  <a:schemeClr val="tx1"/>
                </a:solidFill>
              </a:rPr>
              <a:t>Able to find a nurturing surrogate </a:t>
            </a:r>
            <a:r>
              <a:rPr lang="en-US" sz="2200" dirty="0" smtClean="0">
                <a:solidFill>
                  <a:schemeClr val="tx1"/>
                </a:solidFill>
              </a:rPr>
              <a:t>parent</a:t>
            </a:r>
          </a:p>
          <a:p>
            <a:pPr marL="464058" lvl="1" indent="-171450" hangingPunct="0">
              <a:buFont typeface="Arial" panose="020B0604020202020204" pitchFamily="34" charset="0"/>
              <a:buChar char="•"/>
            </a:pPr>
            <a:r>
              <a:rPr lang="en-US" sz="2200" dirty="0" smtClean="0">
                <a:solidFill>
                  <a:schemeClr val="tx1"/>
                </a:solidFill>
              </a:rPr>
              <a:t>Children </a:t>
            </a:r>
            <a:r>
              <a:rPr lang="en-US" sz="2200" dirty="0">
                <a:solidFill>
                  <a:schemeClr val="tx1"/>
                </a:solidFill>
              </a:rPr>
              <a:t>had good social and communication skills and at least one close </a:t>
            </a:r>
            <a:r>
              <a:rPr lang="en-US" sz="2200" dirty="0" smtClean="0">
                <a:solidFill>
                  <a:schemeClr val="tx1"/>
                </a:solidFill>
              </a:rPr>
              <a:t>friend</a:t>
            </a:r>
          </a:p>
          <a:p>
            <a:pPr marL="464058" lvl="1" indent="-171450" hangingPunct="0">
              <a:buFont typeface="Arial" panose="020B0604020202020204" pitchFamily="34" charset="0"/>
              <a:buChar char="•"/>
            </a:pPr>
            <a:r>
              <a:rPr lang="en-US" sz="2200" dirty="0" smtClean="0">
                <a:solidFill>
                  <a:schemeClr val="tx1"/>
                </a:solidFill>
              </a:rPr>
              <a:t>Creative </a:t>
            </a:r>
            <a:r>
              <a:rPr lang="en-US" sz="2200" dirty="0">
                <a:solidFill>
                  <a:schemeClr val="tx1"/>
                </a:solidFill>
              </a:rPr>
              <a:t>outlets, activities, or hobbies on which they could focus when life became even more difficult than </a:t>
            </a:r>
            <a:r>
              <a:rPr lang="en-US" sz="2200" dirty="0" smtClean="0">
                <a:solidFill>
                  <a:schemeClr val="tx1"/>
                </a:solidFill>
              </a:rPr>
              <a:t>usual</a:t>
            </a:r>
          </a:p>
          <a:p>
            <a:pPr marL="464058" lvl="1" indent="-171450" hangingPunct="0">
              <a:buFont typeface="Arial" panose="020B0604020202020204" pitchFamily="34" charset="0"/>
              <a:buChar char="•"/>
            </a:pPr>
            <a:r>
              <a:rPr lang="en-US" sz="2200" dirty="0" smtClean="0">
                <a:solidFill>
                  <a:schemeClr val="tx1"/>
                </a:solidFill>
              </a:rPr>
              <a:t>Children </a:t>
            </a:r>
            <a:r>
              <a:rPr lang="en-US" sz="2200" dirty="0">
                <a:solidFill>
                  <a:schemeClr val="tx1"/>
                </a:solidFill>
              </a:rPr>
              <a:t>were relatively optimistic</a:t>
            </a:r>
          </a:p>
          <a:p>
            <a:pPr lvl="0" hangingPunct="0"/>
            <a:r>
              <a:rPr lang="en-US" sz="3000" dirty="0" smtClean="0"/>
              <a:t>Actively </a:t>
            </a:r>
            <a:r>
              <a:rPr lang="en-US" sz="3000" dirty="0"/>
              <a:t>involved in creating or finding </a:t>
            </a:r>
            <a:r>
              <a:rPr lang="en-US" sz="3000" dirty="0" smtClean="0"/>
              <a:t>environments and people supporting and reinforcing their competencies </a:t>
            </a:r>
            <a:endParaRPr lang="en-US" sz="3000" dirty="0"/>
          </a:p>
          <a:p>
            <a:pPr marL="0" indent="0">
              <a:buNone/>
            </a:pPr>
            <a:endParaRPr lang="en-US" sz="3000" dirty="0" smtClean="0"/>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49982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Adjusting to Difficult Life Events</a:t>
            </a:r>
            <a:r>
              <a:rPr lang="en-US" sz="3600" dirty="0"/>
              <a:t/>
            </a:r>
            <a:br>
              <a:rPr lang="en-US" sz="3600" dirty="0"/>
            </a:br>
            <a:endParaRPr lang="en-US" sz="4000" dirty="0"/>
          </a:p>
        </p:txBody>
      </p:sp>
      <p:sp>
        <p:nvSpPr>
          <p:cNvPr id="4" name="Content Placeholder 3"/>
          <p:cNvSpPr>
            <a:spLocks noGrp="1"/>
          </p:cNvSpPr>
          <p:nvPr>
            <p:ph idx="1"/>
          </p:nvPr>
        </p:nvSpPr>
        <p:spPr>
          <a:xfrm>
            <a:off x="474133" y="1737362"/>
            <a:ext cx="8229600" cy="4393828"/>
          </a:xfrm>
        </p:spPr>
        <p:txBody>
          <a:bodyPr>
            <a:noAutofit/>
          </a:bodyPr>
          <a:lstStyle/>
          <a:p>
            <a:pPr marL="0" indent="0">
              <a:buNone/>
            </a:pPr>
            <a:r>
              <a:rPr lang="en-US" sz="3000" dirty="0" smtClean="0"/>
              <a:t>Resilience in Children: New Perspectives </a:t>
            </a:r>
          </a:p>
          <a:p>
            <a:pPr marL="0" indent="0">
              <a:buNone/>
            </a:pPr>
            <a:r>
              <a:rPr lang="en-US" sz="3000" dirty="0"/>
              <a:t> </a:t>
            </a:r>
            <a:r>
              <a:rPr lang="en-US" sz="3000" dirty="0" smtClean="0"/>
              <a:t>Family </a:t>
            </a:r>
            <a:r>
              <a:rPr lang="en-US" sz="3000" dirty="0"/>
              <a:t>factors </a:t>
            </a:r>
            <a:r>
              <a:rPr lang="en-US" sz="3000" dirty="0" smtClean="0"/>
              <a:t>influence children’s adjustment</a:t>
            </a:r>
          </a:p>
          <a:p>
            <a:pPr lvl="1" hangingPunct="0">
              <a:buFont typeface="Wingdings" panose="05000000000000000000" pitchFamily="2" charset="2"/>
              <a:buChar char="§"/>
            </a:pPr>
            <a:r>
              <a:rPr lang="en-US" sz="2800" dirty="0" smtClean="0"/>
              <a:t>At least one good relationship with a parent </a:t>
            </a:r>
            <a:r>
              <a:rPr lang="en-US" sz="2800" smtClean="0"/>
              <a:t>or sibling</a:t>
            </a:r>
          </a:p>
          <a:p>
            <a:pPr marL="201168" lvl="1" indent="0" hangingPunct="0">
              <a:buNone/>
            </a:pPr>
            <a:endParaRPr lang="en-US" sz="2800" dirty="0" smtClean="0"/>
          </a:p>
          <a:p>
            <a:pPr marL="201168" lvl="1" indent="0" hangingPunct="0">
              <a:buNone/>
            </a:pPr>
            <a:r>
              <a:rPr lang="en-US" sz="3000" dirty="0" smtClean="0"/>
              <a:t>Community </a:t>
            </a:r>
            <a:r>
              <a:rPr lang="en-US" sz="3000" dirty="0"/>
              <a:t>factors help foster </a:t>
            </a:r>
            <a:r>
              <a:rPr lang="en-US" sz="3000" dirty="0" smtClean="0"/>
              <a:t>adjustments</a:t>
            </a:r>
          </a:p>
          <a:p>
            <a:pPr lvl="2" hangingPunct="0">
              <a:buFont typeface="Wingdings" panose="05000000000000000000" pitchFamily="2" charset="2"/>
              <a:buChar char="§"/>
            </a:pPr>
            <a:r>
              <a:rPr lang="en-US" sz="2600" dirty="0" err="1" smtClean="0"/>
              <a:t>Pos</a:t>
            </a:r>
            <a:r>
              <a:rPr lang="en-US" sz="2600" dirty="0" smtClean="0"/>
              <a:t> </a:t>
            </a:r>
            <a:r>
              <a:rPr lang="en-US" sz="2600" dirty="0" err="1" smtClean="0"/>
              <a:t>rels</a:t>
            </a:r>
            <a:r>
              <a:rPr lang="en-US" sz="2600" dirty="0" smtClean="0"/>
              <a:t> with peers, friends, trusted teacher</a:t>
            </a:r>
          </a:p>
          <a:p>
            <a:pPr lvl="2" hangingPunct="0">
              <a:buFont typeface="Wingdings" panose="05000000000000000000" pitchFamily="2" charset="2"/>
              <a:buChar char="§"/>
            </a:pPr>
            <a:r>
              <a:rPr lang="en-US" sz="2600" dirty="0" smtClean="0"/>
              <a:t>Participation in </a:t>
            </a:r>
            <a:r>
              <a:rPr lang="en-US" sz="2600" dirty="0" err="1" smtClean="0"/>
              <a:t>pos</a:t>
            </a:r>
            <a:r>
              <a:rPr lang="en-US" sz="2600" dirty="0" smtClean="0"/>
              <a:t> social or religious orgs</a:t>
            </a:r>
          </a:p>
          <a:p>
            <a:pPr lvl="2" hangingPunct="0">
              <a:buFont typeface="Wingdings" panose="05000000000000000000" pitchFamily="2" charset="2"/>
              <a:buChar char="§"/>
            </a:pPr>
            <a:r>
              <a:rPr lang="en-US" sz="2600" dirty="0" smtClean="0"/>
              <a:t>Sense of social cohesion or community involvement in neighborhood</a:t>
            </a:r>
            <a:endParaRPr lang="en-US" sz="2600" dirty="0"/>
          </a:p>
          <a:p>
            <a:pPr marL="0" indent="0">
              <a:buNone/>
            </a:pPr>
            <a:endParaRPr lang="en-US" sz="3000" dirty="0"/>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8089046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Adjusting to Difficult Life Events</a:t>
            </a:r>
            <a:r>
              <a:rPr lang="en-US" sz="3600" dirty="0"/>
              <a:t/>
            </a:r>
            <a:br>
              <a:rPr lang="en-US" sz="3600" dirty="0"/>
            </a:br>
            <a:endParaRPr lang="en-US" sz="4000" dirty="0"/>
          </a:p>
        </p:txBody>
      </p:sp>
      <p:sp>
        <p:nvSpPr>
          <p:cNvPr id="4" name="Content Placeholder 3"/>
          <p:cNvSpPr>
            <a:spLocks noGrp="1"/>
          </p:cNvSpPr>
          <p:nvPr>
            <p:ph idx="1"/>
          </p:nvPr>
        </p:nvSpPr>
        <p:spPr>
          <a:xfrm>
            <a:off x="474133" y="1737362"/>
            <a:ext cx="8229600" cy="4393828"/>
          </a:xfrm>
        </p:spPr>
        <p:txBody>
          <a:bodyPr>
            <a:noAutofit/>
          </a:bodyPr>
          <a:lstStyle/>
          <a:p>
            <a:pPr marL="0" indent="0">
              <a:buNone/>
            </a:pPr>
            <a:r>
              <a:rPr lang="en-US" sz="3000" dirty="0" smtClean="0"/>
              <a:t>Resilience in Children: New Perspectives </a:t>
            </a:r>
          </a:p>
          <a:p>
            <a:pPr lvl="0" hangingPunct="0"/>
            <a:r>
              <a:rPr lang="en-US" sz="3000" dirty="0" smtClean="0"/>
              <a:t>Personality </a:t>
            </a:r>
            <a:r>
              <a:rPr lang="en-US" sz="3000" dirty="0"/>
              <a:t>factors take up secondary </a:t>
            </a:r>
            <a:r>
              <a:rPr lang="en-US" sz="3000" dirty="0" smtClean="0"/>
              <a:t>role</a:t>
            </a:r>
          </a:p>
          <a:p>
            <a:pPr lvl="1" hangingPunct="0"/>
            <a:r>
              <a:rPr lang="en-US" sz="2800" dirty="0" smtClean="0"/>
              <a:t>Werner’s research, and:</a:t>
            </a:r>
          </a:p>
          <a:p>
            <a:pPr lvl="1" hangingPunct="0"/>
            <a:r>
              <a:rPr lang="en-US" sz="2800" dirty="0" smtClean="0"/>
              <a:t>Ability to inhibit unwanted behavior and regulate emotions</a:t>
            </a:r>
          </a:p>
          <a:p>
            <a:pPr lvl="1" hangingPunct="0"/>
            <a:r>
              <a:rPr lang="en-US" sz="2800" dirty="0" smtClean="0"/>
              <a:t>High emotional intelligence</a:t>
            </a:r>
          </a:p>
          <a:p>
            <a:pPr lvl="1" hangingPunct="0"/>
            <a:r>
              <a:rPr lang="en-US" sz="2800" dirty="0" smtClean="0"/>
              <a:t>High self-efficacy and persistence</a:t>
            </a:r>
          </a:p>
          <a:p>
            <a:pPr lvl="1" hangingPunct="0"/>
            <a:r>
              <a:rPr lang="en-US" sz="2800" dirty="0" smtClean="0"/>
              <a:t>Insight into complexities of diverse situations and behaviors</a:t>
            </a:r>
            <a:endParaRPr lang="en-US" sz="2800" dirty="0"/>
          </a:p>
          <a:p>
            <a:pPr marL="0" lvl="0" indent="0" hangingPunct="0">
              <a:buNone/>
            </a:pPr>
            <a:r>
              <a:rPr lang="en-US" sz="3000" dirty="0" smtClean="0"/>
              <a:t>Other Factors: see Table 8.2</a:t>
            </a:r>
            <a:endParaRPr lang="en-US" sz="3000" dirty="0"/>
          </a:p>
          <a:p>
            <a:pPr marL="0" indent="0">
              <a:buNone/>
            </a:pPr>
            <a:endParaRPr lang="en-US" sz="3000" dirty="0"/>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2865584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Adjusting to Difficult Life Events</a:t>
            </a:r>
            <a:r>
              <a:rPr lang="en-US" sz="3600" dirty="0"/>
              <a:t/>
            </a:r>
            <a:br>
              <a:rPr lang="en-US" sz="3600" dirty="0"/>
            </a:br>
            <a:endParaRPr lang="en-US" sz="4000" dirty="0"/>
          </a:p>
        </p:txBody>
      </p:sp>
      <p:sp>
        <p:nvSpPr>
          <p:cNvPr id="4" name="Content Placeholder 3"/>
          <p:cNvSpPr>
            <a:spLocks noGrp="1"/>
          </p:cNvSpPr>
          <p:nvPr>
            <p:ph idx="1"/>
          </p:nvPr>
        </p:nvSpPr>
        <p:spPr>
          <a:xfrm>
            <a:off x="474133" y="1737362"/>
            <a:ext cx="8229600" cy="4393828"/>
          </a:xfrm>
        </p:spPr>
        <p:txBody>
          <a:bodyPr>
            <a:noAutofit/>
          </a:bodyPr>
          <a:lstStyle/>
          <a:p>
            <a:pPr marL="0" lvl="0" indent="0" hangingPunct="0">
              <a:buNone/>
            </a:pPr>
            <a:r>
              <a:rPr lang="en-US" sz="3000" dirty="0" smtClean="0"/>
              <a:t>Other Factors: see Table 8.2</a:t>
            </a:r>
          </a:p>
          <a:p>
            <a:pPr hangingPunct="0"/>
            <a:r>
              <a:rPr lang="en-US" sz="3000" dirty="0" smtClean="0"/>
              <a:t>Protective Factors for Resilience</a:t>
            </a:r>
          </a:p>
          <a:p>
            <a:pPr lvl="1" hangingPunct="0"/>
            <a:r>
              <a:rPr lang="en-US" sz="2800" dirty="0" smtClean="0"/>
              <a:t>In the Family/Close Relationships</a:t>
            </a:r>
          </a:p>
          <a:p>
            <a:pPr lvl="2" hangingPunct="0"/>
            <a:r>
              <a:rPr lang="en-US" sz="2400" dirty="0" smtClean="0"/>
              <a:t>Positive attachment, authoritative parenting, organized home environment, socioeconomic advantage</a:t>
            </a:r>
          </a:p>
          <a:p>
            <a:pPr lvl="1" hangingPunct="0"/>
            <a:r>
              <a:rPr lang="en-US" sz="2800" dirty="0" smtClean="0"/>
              <a:t>In the Community</a:t>
            </a:r>
          </a:p>
          <a:p>
            <a:pPr lvl="2" hangingPunct="0"/>
            <a:r>
              <a:rPr lang="en-US" sz="2400" dirty="0" smtClean="0"/>
              <a:t>Effective schools, ties to prosocial orgs, neighborhoods with high collective efficacy, good public health</a:t>
            </a:r>
          </a:p>
          <a:p>
            <a:pPr lvl="1" hangingPunct="0"/>
            <a:r>
              <a:rPr lang="en-US" sz="2800" dirty="0" smtClean="0"/>
              <a:t>In the Child</a:t>
            </a:r>
          </a:p>
          <a:p>
            <a:pPr lvl="2" hangingPunct="0"/>
            <a:r>
              <a:rPr lang="en-US" sz="2400" dirty="0" smtClean="0"/>
              <a:t>Good problem-solving skills, self-regulation, self-efficacy, positive outlook on life, faith and sense of meaning in life</a:t>
            </a:r>
          </a:p>
          <a:p>
            <a:pPr marL="0" lvl="0" indent="0" hangingPunct="0">
              <a:buNone/>
            </a:pPr>
            <a:endParaRPr lang="en-US" sz="3000" dirty="0" smtClean="0"/>
          </a:p>
          <a:p>
            <a:pPr marL="0" lvl="0" indent="0" hangingPunct="0">
              <a:buNone/>
            </a:pPr>
            <a:endParaRPr lang="en-US" sz="3000" dirty="0"/>
          </a:p>
          <a:p>
            <a:pPr marL="0" indent="0">
              <a:buNone/>
            </a:pPr>
            <a:endParaRPr lang="en-US" sz="3000" dirty="0"/>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307142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Adjusting to Difficult Life Events</a:t>
            </a:r>
            <a:r>
              <a:rPr lang="en-US" sz="3600" dirty="0"/>
              <a:t/>
            </a:r>
            <a:br>
              <a:rPr lang="en-US" sz="3600" dirty="0"/>
            </a:br>
            <a:endParaRPr lang="en-US" sz="4000" dirty="0"/>
          </a:p>
        </p:txBody>
      </p:sp>
      <p:sp>
        <p:nvSpPr>
          <p:cNvPr id="4" name="Content Placeholder 3"/>
          <p:cNvSpPr>
            <a:spLocks noGrp="1"/>
          </p:cNvSpPr>
          <p:nvPr>
            <p:ph idx="1"/>
          </p:nvPr>
        </p:nvSpPr>
        <p:spPr>
          <a:xfrm>
            <a:off x="457200" y="1066800"/>
            <a:ext cx="8229600" cy="5392986"/>
          </a:xfrm>
        </p:spPr>
        <p:txBody>
          <a:bodyPr>
            <a:noAutofit/>
          </a:bodyPr>
          <a:lstStyle/>
          <a:p>
            <a:pPr marL="0" indent="0">
              <a:buNone/>
            </a:pPr>
            <a:r>
              <a:rPr lang="en-US" sz="3000" dirty="0" smtClean="0"/>
              <a:t>Emerging </a:t>
            </a:r>
            <a:r>
              <a:rPr lang="en-US" sz="3000" dirty="0"/>
              <a:t>Adulthood</a:t>
            </a:r>
          </a:p>
          <a:p>
            <a:pPr lvl="0" hangingPunct="0"/>
            <a:r>
              <a:rPr lang="en-US" sz="3000" dirty="0" smtClean="0"/>
              <a:t>Five </a:t>
            </a:r>
            <a:r>
              <a:rPr lang="en-US" sz="3000" dirty="0"/>
              <a:t>features to emerging </a:t>
            </a:r>
            <a:r>
              <a:rPr lang="en-US" sz="3000" dirty="0" smtClean="0"/>
              <a:t>adulthood</a:t>
            </a:r>
          </a:p>
          <a:p>
            <a:pPr lvl="1" hangingPunct="0"/>
            <a:r>
              <a:rPr lang="en-US" sz="2800" dirty="0" smtClean="0"/>
              <a:t>Identity explorations</a:t>
            </a:r>
          </a:p>
          <a:p>
            <a:pPr lvl="2" hangingPunct="0"/>
            <a:r>
              <a:rPr lang="en-US" sz="2400" dirty="0" smtClean="0"/>
              <a:t>Trying out different possibilities in work, love, ideology</a:t>
            </a:r>
          </a:p>
          <a:p>
            <a:pPr lvl="1" hangingPunct="0"/>
            <a:r>
              <a:rPr lang="en-US" sz="2800" dirty="0" smtClean="0"/>
              <a:t>Instability</a:t>
            </a:r>
          </a:p>
          <a:p>
            <a:pPr lvl="2" hangingPunct="0"/>
            <a:r>
              <a:rPr lang="en-US" sz="2400" dirty="0" smtClean="0"/>
              <a:t>Upheavals in work and love common</a:t>
            </a:r>
          </a:p>
          <a:p>
            <a:pPr lvl="1" hangingPunct="0"/>
            <a:r>
              <a:rPr lang="en-US" sz="2800" dirty="0" smtClean="0"/>
              <a:t>Self-focus</a:t>
            </a:r>
          </a:p>
          <a:p>
            <a:pPr lvl="2" hangingPunct="0"/>
            <a:r>
              <a:rPr lang="en-US" sz="2400" dirty="0" smtClean="0"/>
              <a:t>Relates to absorption with oneself rather than others</a:t>
            </a:r>
          </a:p>
          <a:p>
            <a:pPr lvl="1" hangingPunct="0"/>
            <a:r>
              <a:rPr lang="en-US" sz="2800" dirty="0" smtClean="0"/>
              <a:t>Feeling in-between</a:t>
            </a:r>
          </a:p>
          <a:p>
            <a:pPr lvl="2" hangingPunct="0"/>
            <a:r>
              <a:rPr lang="en-US" sz="2400" dirty="0" smtClean="0"/>
              <a:t>In-between adolescence and adulthood</a:t>
            </a:r>
          </a:p>
          <a:p>
            <a:pPr lvl="1" hangingPunct="0"/>
            <a:r>
              <a:rPr lang="en-US" sz="2800" dirty="0" smtClean="0"/>
              <a:t>Possibilities or optimism (Arnett)</a:t>
            </a:r>
          </a:p>
          <a:p>
            <a:pPr lvl="2" hangingPunct="0"/>
            <a:r>
              <a:rPr lang="en-US" sz="2400" dirty="0" smtClean="0"/>
              <a:t>Most emerging adult are optimistic about future</a:t>
            </a:r>
          </a:p>
          <a:p>
            <a:pPr lvl="1" hangingPunct="0"/>
            <a:endParaRPr lang="en-US" sz="2800" dirty="0" smtClean="0"/>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3383694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Adjusting to Difficult Life Events</a:t>
            </a:r>
            <a:r>
              <a:rPr lang="en-US" sz="3600" dirty="0"/>
              <a:t/>
            </a:r>
            <a:br>
              <a:rPr lang="en-US" sz="3600" dirty="0"/>
            </a:br>
            <a:endParaRPr lang="en-US" sz="4000" dirty="0"/>
          </a:p>
        </p:txBody>
      </p:sp>
      <p:sp>
        <p:nvSpPr>
          <p:cNvPr id="4" name="Content Placeholder 3"/>
          <p:cNvSpPr>
            <a:spLocks noGrp="1"/>
          </p:cNvSpPr>
          <p:nvPr>
            <p:ph idx="1"/>
          </p:nvPr>
        </p:nvSpPr>
        <p:spPr>
          <a:xfrm>
            <a:off x="457200" y="1752600"/>
            <a:ext cx="8229600" cy="4707186"/>
          </a:xfrm>
        </p:spPr>
        <p:txBody>
          <a:bodyPr>
            <a:noAutofit/>
          </a:bodyPr>
          <a:lstStyle/>
          <a:p>
            <a:pPr marL="0" indent="0">
              <a:buNone/>
            </a:pPr>
            <a:r>
              <a:rPr lang="en-US" sz="3000" dirty="0" smtClean="0"/>
              <a:t>Emerging </a:t>
            </a:r>
            <a:r>
              <a:rPr lang="en-US" sz="3000" dirty="0"/>
              <a:t>Adulthood</a:t>
            </a:r>
          </a:p>
          <a:p>
            <a:pPr lvl="0" hangingPunct="0"/>
            <a:r>
              <a:rPr lang="en-US" sz="3000" dirty="0" smtClean="0"/>
              <a:t>Experiencing identity </a:t>
            </a:r>
            <a:r>
              <a:rPr lang="en-US" sz="3000" dirty="0"/>
              <a:t>confusion had lower psychosocial well-being</a:t>
            </a:r>
          </a:p>
          <a:p>
            <a:pPr lvl="0" hangingPunct="0"/>
            <a:r>
              <a:rPr lang="en-US" sz="3000" i="1" dirty="0" smtClean="0"/>
              <a:t>Fixed mind-set</a:t>
            </a:r>
            <a:r>
              <a:rPr lang="en-US" sz="3000" dirty="0" smtClean="0"/>
              <a:t> </a:t>
            </a:r>
            <a:r>
              <a:rPr lang="en-US" sz="3000" dirty="0"/>
              <a:t>makes </a:t>
            </a:r>
            <a:r>
              <a:rPr lang="en-US" sz="3000" dirty="0" smtClean="0"/>
              <a:t>it difficult </a:t>
            </a:r>
            <a:r>
              <a:rPr lang="en-US" sz="3000" dirty="0"/>
              <a:t>to handle challenges in the </a:t>
            </a:r>
            <a:r>
              <a:rPr lang="en-US" sz="3000" dirty="0" smtClean="0"/>
              <a:t>future (</a:t>
            </a:r>
            <a:r>
              <a:rPr lang="en-US" sz="3000" dirty="0" err="1" smtClean="0"/>
              <a:t>e.g</a:t>
            </a:r>
            <a:r>
              <a:rPr lang="en-US" sz="3000" dirty="0" smtClean="0"/>
              <a:t>, being told “you are so smart” rather than “you worked so hard”)</a:t>
            </a:r>
            <a:endParaRPr lang="en-US" sz="3000" dirty="0"/>
          </a:p>
          <a:p>
            <a:pPr lvl="0" hangingPunct="0"/>
            <a:r>
              <a:rPr lang="en-US" sz="3000" dirty="0"/>
              <a:t>Growth </a:t>
            </a:r>
            <a:r>
              <a:rPr lang="en-US" sz="3000" dirty="0" smtClean="0"/>
              <a:t>mind-sets </a:t>
            </a:r>
            <a:r>
              <a:rPr lang="en-US" sz="3000" dirty="0"/>
              <a:t>help in overcoming </a:t>
            </a:r>
            <a:r>
              <a:rPr lang="en-US" sz="3000" dirty="0" smtClean="0"/>
              <a:t>challenges</a:t>
            </a:r>
          </a:p>
          <a:p>
            <a:pPr lvl="1" hangingPunct="0"/>
            <a:r>
              <a:rPr lang="en-US" sz="2800" dirty="0" smtClean="0"/>
              <a:t>Growth mind set: attitude toward learning and challenges…can develop talent and ability through persistence, dedication, and passionate commitment</a:t>
            </a:r>
            <a:endParaRPr lang="en-US" sz="2800" dirty="0"/>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12794898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a:t>Adjusting to Difficult Life Events</a:t>
            </a:r>
          </a:p>
        </p:txBody>
      </p:sp>
      <p:sp>
        <p:nvSpPr>
          <p:cNvPr id="4" name="Content Placeholder 3"/>
          <p:cNvSpPr>
            <a:spLocks noGrp="1"/>
          </p:cNvSpPr>
          <p:nvPr>
            <p:ph idx="1"/>
          </p:nvPr>
        </p:nvSpPr>
        <p:spPr>
          <a:xfrm>
            <a:off x="457200" y="2194718"/>
            <a:ext cx="8229600" cy="3992563"/>
          </a:xfrm>
        </p:spPr>
        <p:txBody>
          <a:bodyPr>
            <a:noAutofit/>
          </a:bodyPr>
          <a:lstStyle/>
          <a:p>
            <a:pPr marL="0" indent="0">
              <a:buNone/>
            </a:pPr>
            <a:r>
              <a:rPr lang="en-US" sz="2800" dirty="0"/>
              <a:t>Resilience in </a:t>
            </a:r>
            <a:r>
              <a:rPr lang="en-US" sz="2800" dirty="0" smtClean="0"/>
              <a:t>Adulthood</a:t>
            </a:r>
          </a:p>
          <a:p>
            <a:pPr lvl="0" hangingPunct="0"/>
            <a:r>
              <a:rPr lang="en-US" sz="2800" dirty="0"/>
              <a:t>Higher levels of resilience are associated with moderate adversity</a:t>
            </a:r>
          </a:p>
          <a:p>
            <a:pPr lvl="0" hangingPunct="0"/>
            <a:r>
              <a:rPr lang="en-US" sz="2800" dirty="0"/>
              <a:t>Adversity in life helps us adjust and thrive</a:t>
            </a:r>
          </a:p>
          <a:p>
            <a:pPr lvl="0" hangingPunct="0"/>
            <a:r>
              <a:rPr lang="en-US" sz="2800" dirty="0"/>
              <a:t>Lower resilience is associated with </a:t>
            </a:r>
            <a:r>
              <a:rPr lang="en-US" sz="2800" dirty="0" smtClean="0"/>
              <a:t>either a </a:t>
            </a:r>
            <a:r>
              <a:rPr lang="en-US" sz="2800" dirty="0"/>
              <a:t>life of </a:t>
            </a:r>
            <a:r>
              <a:rPr lang="en-US" sz="2800" dirty="0" smtClean="0"/>
              <a:t>no </a:t>
            </a:r>
            <a:r>
              <a:rPr lang="en-US" sz="2800" dirty="0"/>
              <a:t>adversity or high adversity</a:t>
            </a:r>
          </a:p>
          <a:p>
            <a:pPr marL="0" indent="0">
              <a:buNone/>
            </a:pPr>
            <a:endParaRPr lang="en-US" sz="3000" dirty="0"/>
          </a:p>
          <a:p>
            <a:pPr marL="0" indent="0">
              <a:buNone/>
            </a:pPr>
            <a:endParaRPr lang="en-US" sz="3000" dirty="0"/>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
        <p:nvSpPr>
          <p:cNvPr id="7" name="Content Placeholder 3"/>
          <p:cNvSpPr txBox="1">
            <a:spLocks/>
          </p:cNvSpPr>
          <p:nvPr/>
        </p:nvSpPr>
        <p:spPr>
          <a:xfrm>
            <a:off x="457200" y="1903413"/>
            <a:ext cx="8229600" cy="4114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3000" dirty="0"/>
          </a:p>
        </p:txBody>
      </p:sp>
    </p:spTree>
    <p:extLst>
      <p:ext uri="{BB962C8B-B14F-4D97-AF65-F5344CB8AC3E}">
        <p14:creationId xmlns:p14="http://schemas.microsoft.com/office/powerpoint/2010/main" val="40688399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0"/>
            <a:ext cx="8229600" cy="762000"/>
          </a:xfrm>
        </p:spPr>
        <p:txBody>
          <a:bodyPr>
            <a:normAutofit/>
          </a:bodyPr>
          <a:lstStyle/>
          <a:p>
            <a:pPr hangingPunct="0"/>
            <a:r>
              <a:rPr lang="en-US" sz="4000" dirty="0"/>
              <a:t>Adjusting to Difficult Life Events</a:t>
            </a:r>
          </a:p>
        </p:txBody>
      </p:sp>
      <p:sp>
        <p:nvSpPr>
          <p:cNvPr id="4" name="Content Placeholder 3"/>
          <p:cNvSpPr>
            <a:spLocks noGrp="1"/>
          </p:cNvSpPr>
          <p:nvPr>
            <p:ph idx="1"/>
          </p:nvPr>
        </p:nvSpPr>
        <p:spPr>
          <a:xfrm>
            <a:off x="457200" y="1734608"/>
            <a:ext cx="8229600" cy="4587875"/>
          </a:xfrm>
        </p:spPr>
        <p:txBody>
          <a:bodyPr>
            <a:noAutofit/>
          </a:bodyPr>
          <a:lstStyle/>
          <a:p>
            <a:pPr marL="0" indent="0" hangingPunct="0">
              <a:buNone/>
            </a:pPr>
            <a:r>
              <a:rPr lang="en-US" sz="3000" dirty="0"/>
              <a:t>Resilience in </a:t>
            </a:r>
            <a:r>
              <a:rPr lang="en-US" sz="3000" dirty="0" smtClean="0"/>
              <a:t>Adulthood: </a:t>
            </a:r>
            <a:r>
              <a:rPr lang="en-US" sz="3000" dirty="0"/>
              <a:t>Cultivating </a:t>
            </a:r>
            <a:r>
              <a:rPr lang="en-US" sz="3000" dirty="0" smtClean="0"/>
              <a:t>Resilience </a:t>
            </a:r>
            <a:r>
              <a:rPr lang="en-US" sz="3000" dirty="0"/>
              <a:t>in </a:t>
            </a:r>
            <a:r>
              <a:rPr lang="en-US" sz="3000" dirty="0" smtClean="0"/>
              <a:t>Adults </a:t>
            </a:r>
            <a:endParaRPr lang="en-US" sz="3000" dirty="0"/>
          </a:p>
          <a:p>
            <a:pPr lvl="0" hangingPunct="0"/>
            <a:r>
              <a:rPr lang="en-US" sz="3000" dirty="0"/>
              <a:t>Positive emotionality </a:t>
            </a:r>
            <a:r>
              <a:rPr lang="en-US" sz="3000" dirty="0" smtClean="0"/>
              <a:t>helps </a:t>
            </a:r>
            <a:r>
              <a:rPr lang="en-US" sz="3000" dirty="0"/>
              <a:t>increase in resilience</a:t>
            </a:r>
          </a:p>
          <a:p>
            <a:pPr lvl="0" hangingPunct="0"/>
            <a:r>
              <a:rPr lang="en-US" sz="3000" dirty="0"/>
              <a:t>Several factors that </a:t>
            </a:r>
            <a:r>
              <a:rPr lang="en-US" sz="3000" dirty="0" smtClean="0"/>
              <a:t>enhance resilience</a:t>
            </a:r>
          </a:p>
          <a:p>
            <a:pPr lvl="1" hangingPunct="0"/>
            <a:r>
              <a:rPr lang="en-US" sz="2800" dirty="0" smtClean="0"/>
              <a:t>Task/problem focused coping, commitment to goals, humor, patience, optimism, faith, altruism, mindfulness and self-compassion, mature coping mechanisms</a:t>
            </a:r>
            <a:endParaRPr lang="en-US" sz="2800" dirty="0"/>
          </a:p>
          <a:p>
            <a:pPr lvl="0" hangingPunct="0"/>
            <a:r>
              <a:rPr lang="en-US" sz="3000" dirty="0"/>
              <a:t>Requires finding delicate balance between too much and too little emotional control</a:t>
            </a:r>
          </a:p>
          <a:p>
            <a:pPr lvl="0" hangingPunct="0"/>
            <a:endParaRPr lang="en-US" sz="3000" dirty="0"/>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572619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0"/>
            <a:ext cx="8229600" cy="762000"/>
          </a:xfrm>
        </p:spPr>
        <p:txBody>
          <a:bodyPr>
            <a:normAutofit/>
          </a:bodyPr>
          <a:lstStyle/>
          <a:p>
            <a:pPr hangingPunct="0"/>
            <a:r>
              <a:rPr lang="en-US" sz="4000" dirty="0"/>
              <a:t>Adjusting to Difficult Life Events</a:t>
            </a:r>
          </a:p>
        </p:txBody>
      </p:sp>
      <p:sp>
        <p:nvSpPr>
          <p:cNvPr id="4" name="Content Placeholder 3"/>
          <p:cNvSpPr>
            <a:spLocks noGrp="1"/>
          </p:cNvSpPr>
          <p:nvPr>
            <p:ph idx="1"/>
          </p:nvPr>
        </p:nvSpPr>
        <p:spPr>
          <a:xfrm>
            <a:off x="457200" y="1734608"/>
            <a:ext cx="8229600" cy="4587875"/>
          </a:xfrm>
        </p:spPr>
        <p:txBody>
          <a:bodyPr>
            <a:noAutofit/>
          </a:bodyPr>
          <a:lstStyle/>
          <a:p>
            <a:pPr marL="0" indent="0" hangingPunct="0">
              <a:buNone/>
            </a:pPr>
            <a:r>
              <a:rPr lang="en-US" sz="3000" dirty="0" smtClean="0"/>
              <a:t>Cultivating Resilience </a:t>
            </a:r>
            <a:r>
              <a:rPr lang="en-US" sz="3000" dirty="0"/>
              <a:t>in </a:t>
            </a:r>
            <a:r>
              <a:rPr lang="en-US" sz="3000" dirty="0" smtClean="0"/>
              <a:t>Adults </a:t>
            </a:r>
            <a:endParaRPr lang="en-US" sz="3000" dirty="0"/>
          </a:p>
          <a:p>
            <a:pPr lvl="0" hangingPunct="0"/>
            <a:r>
              <a:rPr lang="en-US" sz="3000" dirty="0" smtClean="0"/>
              <a:t>APA: Factors </a:t>
            </a:r>
            <a:r>
              <a:rPr lang="en-US" sz="3000" dirty="0"/>
              <a:t>for the cultivation of </a:t>
            </a:r>
            <a:r>
              <a:rPr lang="en-US" sz="3000" dirty="0" smtClean="0"/>
              <a:t>resilience</a:t>
            </a:r>
          </a:p>
          <a:p>
            <a:pPr hangingPunct="0">
              <a:lnSpc>
                <a:spcPct val="100000"/>
              </a:lnSpc>
              <a:spcBef>
                <a:spcPts val="0"/>
              </a:spcBef>
            </a:pPr>
            <a:r>
              <a:rPr lang="en-US" dirty="0">
                <a:solidFill>
                  <a:schemeClr val="tx1"/>
                </a:solidFill>
              </a:rPr>
              <a:t>1. Make connections with family, friends, or community.</a:t>
            </a:r>
          </a:p>
          <a:p>
            <a:pPr hangingPunct="0">
              <a:lnSpc>
                <a:spcPct val="100000"/>
              </a:lnSpc>
              <a:spcBef>
                <a:spcPts val="0"/>
              </a:spcBef>
            </a:pPr>
            <a:r>
              <a:rPr lang="en-US" dirty="0">
                <a:solidFill>
                  <a:schemeClr val="tx1"/>
                </a:solidFill>
              </a:rPr>
              <a:t>2. Avoid seeing crises as insurmountable problems.</a:t>
            </a:r>
          </a:p>
          <a:p>
            <a:pPr hangingPunct="0">
              <a:lnSpc>
                <a:spcPct val="100000"/>
              </a:lnSpc>
              <a:spcBef>
                <a:spcPts val="0"/>
              </a:spcBef>
            </a:pPr>
            <a:r>
              <a:rPr lang="en-US" dirty="0">
                <a:solidFill>
                  <a:schemeClr val="tx1"/>
                </a:solidFill>
              </a:rPr>
              <a:t>3. Accept that change is part of living.</a:t>
            </a:r>
          </a:p>
          <a:p>
            <a:pPr hangingPunct="0">
              <a:lnSpc>
                <a:spcPct val="100000"/>
              </a:lnSpc>
              <a:spcBef>
                <a:spcPts val="0"/>
              </a:spcBef>
            </a:pPr>
            <a:r>
              <a:rPr lang="en-US" dirty="0">
                <a:solidFill>
                  <a:schemeClr val="tx1"/>
                </a:solidFill>
              </a:rPr>
              <a:t>4. Move toward your goals.</a:t>
            </a:r>
          </a:p>
          <a:p>
            <a:pPr hangingPunct="0">
              <a:lnSpc>
                <a:spcPct val="100000"/>
              </a:lnSpc>
              <a:spcBef>
                <a:spcPts val="0"/>
              </a:spcBef>
            </a:pPr>
            <a:r>
              <a:rPr lang="en-US" dirty="0">
                <a:solidFill>
                  <a:schemeClr val="tx1"/>
                </a:solidFill>
              </a:rPr>
              <a:t>5. Take decisive action, use problem- and task-focused coping.</a:t>
            </a:r>
          </a:p>
          <a:p>
            <a:pPr hangingPunct="0">
              <a:lnSpc>
                <a:spcPct val="100000"/>
              </a:lnSpc>
              <a:spcBef>
                <a:spcPts val="0"/>
              </a:spcBef>
            </a:pPr>
            <a:r>
              <a:rPr lang="en-US" dirty="0">
                <a:solidFill>
                  <a:schemeClr val="tx1"/>
                </a:solidFill>
              </a:rPr>
              <a:t>6. Look for opportunities for self-discovery.</a:t>
            </a:r>
          </a:p>
          <a:p>
            <a:pPr hangingPunct="0">
              <a:lnSpc>
                <a:spcPct val="100000"/>
              </a:lnSpc>
              <a:spcBef>
                <a:spcPts val="0"/>
              </a:spcBef>
            </a:pPr>
            <a:r>
              <a:rPr lang="en-US" dirty="0">
                <a:solidFill>
                  <a:schemeClr val="tx1"/>
                </a:solidFill>
              </a:rPr>
              <a:t>7. Nurture a positive view of yourself.</a:t>
            </a:r>
          </a:p>
          <a:p>
            <a:pPr hangingPunct="0">
              <a:lnSpc>
                <a:spcPct val="100000"/>
              </a:lnSpc>
              <a:spcBef>
                <a:spcPts val="0"/>
              </a:spcBef>
            </a:pPr>
            <a:r>
              <a:rPr lang="en-US" dirty="0">
                <a:solidFill>
                  <a:schemeClr val="tx1"/>
                </a:solidFill>
              </a:rPr>
              <a:t>8. Keep events in perspective.</a:t>
            </a:r>
          </a:p>
          <a:p>
            <a:pPr hangingPunct="0">
              <a:lnSpc>
                <a:spcPct val="100000"/>
              </a:lnSpc>
              <a:spcBef>
                <a:spcPts val="0"/>
              </a:spcBef>
            </a:pPr>
            <a:r>
              <a:rPr lang="en-US" dirty="0">
                <a:solidFill>
                  <a:schemeClr val="tx1"/>
                </a:solidFill>
              </a:rPr>
              <a:t>9. Maintain a hopeful outlook.</a:t>
            </a:r>
          </a:p>
          <a:p>
            <a:pPr hangingPunct="0">
              <a:lnSpc>
                <a:spcPct val="100000"/>
              </a:lnSpc>
              <a:spcBef>
                <a:spcPts val="0"/>
              </a:spcBef>
            </a:pPr>
            <a:r>
              <a:rPr lang="en-US" dirty="0">
                <a:solidFill>
                  <a:schemeClr val="tx1"/>
                </a:solidFill>
              </a:rPr>
              <a:t>10. Take care of yourself, attend to your needs and feelings.</a:t>
            </a:r>
          </a:p>
          <a:p>
            <a:pPr lvl="0" hangingPunct="0"/>
            <a:endParaRPr lang="en-US" sz="3000" dirty="0"/>
          </a:p>
          <a:p>
            <a:pPr lvl="0" hangingPunct="0"/>
            <a:endParaRPr lang="en-US" sz="3000" dirty="0"/>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310592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pic>
        <p:nvPicPr>
          <p:cNvPr id="4" name="Picture 3"/>
          <p:cNvPicPr>
            <a:picLocks noChangeAspect="1"/>
          </p:cNvPicPr>
          <p:nvPr/>
        </p:nvPicPr>
        <p:blipFill>
          <a:blip r:embed="rId2"/>
          <a:stretch>
            <a:fillRect/>
          </a:stretch>
        </p:blipFill>
        <p:spPr>
          <a:xfrm>
            <a:off x="1061399" y="381000"/>
            <a:ext cx="7347964" cy="4905581"/>
          </a:xfrm>
          <a:prstGeom prst="rect">
            <a:avLst/>
          </a:prstGeom>
        </p:spPr>
      </p:pic>
      <p:sp>
        <p:nvSpPr>
          <p:cNvPr id="5" name="TextBox 4"/>
          <p:cNvSpPr txBox="1"/>
          <p:nvPr/>
        </p:nvSpPr>
        <p:spPr>
          <a:xfrm>
            <a:off x="1905000" y="5492183"/>
            <a:ext cx="6400800" cy="461665"/>
          </a:xfrm>
          <a:prstGeom prst="rect">
            <a:avLst/>
          </a:prstGeom>
          <a:noFill/>
        </p:spPr>
        <p:txBody>
          <a:bodyPr wrap="square" rtlCol="0">
            <a:spAutoFit/>
          </a:bodyPr>
          <a:lstStyle/>
          <a:p>
            <a:r>
              <a:rPr lang="en-US" sz="2400" dirty="0" smtClean="0"/>
              <a:t>Eric Ericson’s Psychosocial Development Theory</a:t>
            </a:r>
            <a:endParaRPr lang="en-US" sz="2400" dirty="0"/>
          </a:p>
        </p:txBody>
      </p:sp>
    </p:spTree>
    <p:extLst>
      <p:ext uri="{BB962C8B-B14F-4D97-AF65-F5344CB8AC3E}">
        <p14:creationId xmlns:p14="http://schemas.microsoft.com/office/powerpoint/2010/main" val="37120970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a:t>Adjusting to Difficult Life Events</a:t>
            </a:r>
          </a:p>
        </p:txBody>
      </p:sp>
      <p:sp>
        <p:nvSpPr>
          <p:cNvPr id="4" name="Content Placeholder 3"/>
          <p:cNvSpPr>
            <a:spLocks noGrp="1"/>
          </p:cNvSpPr>
          <p:nvPr>
            <p:ph idx="1"/>
          </p:nvPr>
        </p:nvSpPr>
        <p:spPr>
          <a:xfrm>
            <a:off x="609601" y="1845734"/>
            <a:ext cx="7924800" cy="4023360"/>
          </a:xfrm>
        </p:spPr>
        <p:txBody>
          <a:bodyPr>
            <a:normAutofit fontScale="92500" lnSpcReduction="10000"/>
          </a:bodyPr>
          <a:lstStyle/>
          <a:p>
            <a:pPr marL="0" indent="0" hangingPunct="0">
              <a:buNone/>
            </a:pPr>
            <a:r>
              <a:rPr lang="en-US" sz="3000" dirty="0"/>
              <a:t>Resilience in </a:t>
            </a:r>
            <a:r>
              <a:rPr lang="en-US" sz="3000" dirty="0" smtClean="0"/>
              <a:t>Adulthood: Post-Traumatic Growth</a:t>
            </a:r>
          </a:p>
          <a:p>
            <a:pPr lvl="0" hangingPunct="0"/>
            <a:r>
              <a:rPr lang="en-US" sz="2800" dirty="0"/>
              <a:t>Involves changes in self-understanding and one’s </a:t>
            </a:r>
            <a:r>
              <a:rPr lang="en-US" sz="2800" dirty="0" smtClean="0"/>
              <a:t>worldview, or meaning-making</a:t>
            </a:r>
            <a:endParaRPr lang="en-US" sz="2800" dirty="0"/>
          </a:p>
          <a:p>
            <a:pPr lvl="0" hangingPunct="0"/>
            <a:r>
              <a:rPr lang="en-US" sz="2800" dirty="0"/>
              <a:t>Moving one toward important new </a:t>
            </a:r>
            <a:r>
              <a:rPr lang="en-US" sz="2800" dirty="0" smtClean="0"/>
              <a:t>goals…must disengage with old activities, strivings, core projects and create new goals that are intrinsically motivating and personally meaningful…authenticity involves </a:t>
            </a:r>
            <a:r>
              <a:rPr lang="en-US" sz="2800" i="1" dirty="0" smtClean="0"/>
              <a:t>action</a:t>
            </a:r>
            <a:endParaRPr lang="en-US" sz="2800" i="1" dirty="0"/>
          </a:p>
          <a:p>
            <a:pPr lvl="0" hangingPunct="0"/>
            <a:r>
              <a:rPr lang="en-US" sz="2800" dirty="0" smtClean="0"/>
              <a:t>Provides </a:t>
            </a:r>
            <a:r>
              <a:rPr lang="en-US" sz="2800" dirty="0"/>
              <a:t>a renewed sense of meaning and purpose</a:t>
            </a:r>
          </a:p>
          <a:p>
            <a:pPr lvl="0" hangingPunct="0"/>
            <a:r>
              <a:rPr lang="en-US" sz="2800" dirty="0"/>
              <a:t>Social support and acceptance are important factors in promoting post-traumatic growth</a:t>
            </a:r>
          </a:p>
          <a:p>
            <a:pPr marL="0" indent="0" hangingPunct="0">
              <a:buNone/>
            </a:pPr>
            <a:endParaRPr lang="en-US" sz="2800" dirty="0"/>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4964969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875507"/>
            <a:ext cx="8229600" cy="762000"/>
          </a:xfrm>
        </p:spPr>
        <p:txBody>
          <a:bodyPr>
            <a:normAutofit/>
          </a:bodyPr>
          <a:lstStyle/>
          <a:p>
            <a:r>
              <a:rPr lang="en-US" sz="4000" dirty="0"/>
              <a:t>Adjusting to Difficult Life Events</a:t>
            </a:r>
          </a:p>
        </p:txBody>
      </p:sp>
      <p:sp>
        <p:nvSpPr>
          <p:cNvPr id="4" name="Content Placeholder 3"/>
          <p:cNvSpPr>
            <a:spLocks noGrp="1"/>
          </p:cNvSpPr>
          <p:nvPr>
            <p:ph idx="1"/>
          </p:nvPr>
        </p:nvSpPr>
        <p:spPr>
          <a:xfrm>
            <a:off x="457200" y="1752600"/>
            <a:ext cx="8229600" cy="4373563"/>
          </a:xfrm>
        </p:spPr>
        <p:txBody>
          <a:bodyPr>
            <a:normAutofit fontScale="92500" lnSpcReduction="20000"/>
          </a:bodyPr>
          <a:lstStyle/>
          <a:p>
            <a:pPr marL="0" indent="0">
              <a:buNone/>
            </a:pPr>
            <a:r>
              <a:rPr lang="en-US" sz="2800" dirty="0"/>
              <a:t> Resilience in Adulthood</a:t>
            </a:r>
            <a:r>
              <a:rPr lang="en-US" sz="2800" dirty="0" smtClean="0"/>
              <a:t>:</a:t>
            </a:r>
            <a:r>
              <a:rPr lang="en-US" sz="2800" dirty="0"/>
              <a:t> Sense of </a:t>
            </a:r>
            <a:r>
              <a:rPr lang="en-US" sz="2800" dirty="0" smtClean="0"/>
              <a:t>Coherence</a:t>
            </a:r>
          </a:p>
          <a:p>
            <a:pPr lvl="0" hangingPunct="0"/>
            <a:r>
              <a:rPr lang="en-US" sz="2400" dirty="0"/>
              <a:t>Sense of Coherence Model: unique set of personality traits that </a:t>
            </a:r>
            <a:r>
              <a:rPr lang="en-US" sz="2400" dirty="0" smtClean="0"/>
              <a:t>helps </a:t>
            </a:r>
            <a:r>
              <a:rPr lang="en-US" sz="2400" dirty="0"/>
              <a:t>people to interpret life stressors in a positive and adaptive </a:t>
            </a:r>
            <a:r>
              <a:rPr lang="en-US" sz="2400" dirty="0" smtClean="0"/>
              <a:t>way…coherent and understandable despite adversity</a:t>
            </a:r>
            <a:endParaRPr lang="en-US" sz="2400" dirty="0"/>
          </a:p>
          <a:p>
            <a:pPr lvl="0" hangingPunct="0"/>
            <a:r>
              <a:rPr lang="en-US" sz="2400" dirty="0" smtClean="0"/>
              <a:t>Sense of Coherence Model: </a:t>
            </a:r>
          </a:p>
          <a:p>
            <a:pPr lvl="1" hangingPunct="0"/>
            <a:r>
              <a:rPr lang="en-US" sz="2200" dirty="0" smtClean="0"/>
              <a:t>Meaningfulness</a:t>
            </a:r>
            <a:endParaRPr lang="en-US" sz="1800" dirty="0" smtClean="0"/>
          </a:p>
          <a:p>
            <a:pPr lvl="1" hangingPunct="0"/>
            <a:r>
              <a:rPr lang="en-US" sz="2200" dirty="0" smtClean="0"/>
              <a:t>Comprehensibility</a:t>
            </a:r>
          </a:p>
          <a:p>
            <a:pPr lvl="2" hangingPunct="0"/>
            <a:r>
              <a:rPr lang="en-US" sz="1800" dirty="0" smtClean="0"/>
              <a:t>Extent to which life events appear ordered, consistent, structured and clear</a:t>
            </a:r>
          </a:p>
          <a:p>
            <a:pPr lvl="1" hangingPunct="0"/>
            <a:r>
              <a:rPr lang="en-US" sz="2200" dirty="0" smtClean="0"/>
              <a:t>Manageability</a:t>
            </a:r>
          </a:p>
          <a:p>
            <a:pPr lvl="2" hangingPunct="0"/>
            <a:r>
              <a:rPr lang="en-US" sz="1800" dirty="0" smtClean="0"/>
              <a:t>Sense of control derived from confidence in one’s coping skills</a:t>
            </a:r>
            <a:endParaRPr lang="en-US" sz="1800" dirty="0"/>
          </a:p>
          <a:p>
            <a:pPr lvl="0" hangingPunct="0"/>
            <a:r>
              <a:rPr lang="en-US" sz="2400" dirty="0"/>
              <a:t>Higher sense of coherence associated with higher psychological well-being</a:t>
            </a:r>
          </a:p>
          <a:p>
            <a:pPr lvl="0" hangingPunct="0"/>
            <a:r>
              <a:rPr lang="en-US" sz="2400" dirty="0"/>
              <a:t>Quite stable trait over the middle years of adulthood</a:t>
            </a:r>
          </a:p>
          <a:p>
            <a:pPr marL="0" indent="0">
              <a:buNone/>
            </a:pPr>
            <a:endParaRPr lang="en-US" sz="3000" dirty="0"/>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966887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7496" y="762000"/>
            <a:ext cx="8229600" cy="1143000"/>
          </a:xfrm>
        </p:spPr>
        <p:txBody>
          <a:bodyPr>
            <a:normAutofit/>
          </a:bodyPr>
          <a:lstStyle/>
          <a:p>
            <a:r>
              <a:rPr lang="en-US" sz="4000" dirty="0"/>
              <a:t>Adjusting to Difficult Life Events</a:t>
            </a:r>
            <a:endParaRPr lang="en-IN" sz="4000" dirty="0"/>
          </a:p>
        </p:txBody>
      </p:sp>
      <p:sp>
        <p:nvSpPr>
          <p:cNvPr id="4" name="Content Placeholder 3"/>
          <p:cNvSpPr>
            <a:spLocks noGrp="1"/>
          </p:cNvSpPr>
          <p:nvPr>
            <p:ph idx="1"/>
          </p:nvPr>
        </p:nvSpPr>
        <p:spPr>
          <a:xfrm>
            <a:off x="487496" y="1905000"/>
            <a:ext cx="8351704" cy="4451351"/>
          </a:xfrm>
        </p:spPr>
        <p:txBody>
          <a:bodyPr>
            <a:noAutofit/>
          </a:bodyPr>
          <a:lstStyle/>
          <a:p>
            <a:pPr marL="0" indent="0" hangingPunct="0">
              <a:buNone/>
            </a:pPr>
            <a:r>
              <a:rPr lang="en-US" sz="3000" dirty="0" smtClean="0"/>
              <a:t>Resilience </a:t>
            </a:r>
            <a:r>
              <a:rPr lang="en-US" sz="3000" dirty="0"/>
              <a:t>in Adulthood: Master </a:t>
            </a:r>
            <a:r>
              <a:rPr lang="en-US" sz="3000" dirty="0" smtClean="0"/>
              <a:t>Resilience Training </a:t>
            </a:r>
          </a:p>
          <a:p>
            <a:pPr lvl="0" hangingPunct="0"/>
            <a:r>
              <a:rPr lang="en-US" sz="3000" dirty="0" smtClean="0"/>
              <a:t>US Army Training: Teaches </a:t>
            </a:r>
            <a:r>
              <a:rPr lang="en-US" sz="3000" dirty="0"/>
              <a:t>skills to inoculate against </a:t>
            </a:r>
            <a:r>
              <a:rPr lang="en-US" sz="3000" dirty="0" smtClean="0"/>
              <a:t>post-traumatic </a:t>
            </a:r>
            <a:r>
              <a:rPr lang="en-US" sz="3000" dirty="0"/>
              <a:t>stress disorder</a:t>
            </a:r>
          </a:p>
          <a:p>
            <a:pPr lvl="0" hangingPunct="0"/>
            <a:r>
              <a:rPr lang="en-US" sz="3000" dirty="0"/>
              <a:t>Set the seeds for future </a:t>
            </a:r>
            <a:r>
              <a:rPr lang="en-US" sz="3000" dirty="0" smtClean="0"/>
              <a:t>post-traumatic growth</a:t>
            </a:r>
          </a:p>
          <a:p>
            <a:pPr lvl="1" hangingPunct="0"/>
            <a:r>
              <a:rPr lang="en-US" sz="2400" dirty="0"/>
              <a:t>Building mental </a:t>
            </a:r>
            <a:r>
              <a:rPr lang="en-US" sz="2400" dirty="0" smtClean="0"/>
              <a:t>toughness (learned optimism; gratitude journal)</a:t>
            </a:r>
            <a:endParaRPr lang="en-US" sz="2400" dirty="0"/>
          </a:p>
          <a:p>
            <a:pPr lvl="1" hangingPunct="0"/>
            <a:r>
              <a:rPr lang="en-US" sz="2400" dirty="0"/>
              <a:t>Building character </a:t>
            </a:r>
            <a:r>
              <a:rPr lang="en-US" sz="2400" dirty="0" smtClean="0"/>
              <a:t>strengths (VIA)</a:t>
            </a:r>
            <a:endParaRPr lang="en-US" sz="2400" dirty="0"/>
          </a:p>
          <a:p>
            <a:pPr lvl="1" hangingPunct="0"/>
            <a:r>
              <a:rPr lang="en-US" sz="2400" dirty="0"/>
              <a:t>Building strong </a:t>
            </a:r>
            <a:r>
              <a:rPr lang="en-US" sz="2400" dirty="0" smtClean="0"/>
              <a:t>relationships (</a:t>
            </a:r>
            <a:r>
              <a:rPr lang="en-US" sz="2400" dirty="0">
                <a:solidFill>
                  <a:schemeClr val="tx1"/>
                </a:solidFill>
              </a:rPr>
              <a:t>module teaches about growth mind-set, constructive communication, and assertiveness </a:t>
            </a:r>
            <a:r>
              <a:rPr lang="en-US" sz="2400" dirty="0" smtClean="0">
                <a:solidFill>
                  <a:schemeClr val="tx1"/>
                </a:solidFill>
              </a:rPr>
              <a:t>training)</a:t>
            </a:r>
            <a:endParaRPr lang="en-US" sz="2400" dirty="0"/>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28918308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8390" y="457200"/>
            <a:ext cx="8229600" cy="1143000"/>
          </a:xfrm>
        </p:spPr>
        <p:txBody>
          <a:bodyPr>
            <a:normAutofit/>
          </a:bodyPr>
          <a:lstStyle/>
          <a:p>
            <a:r>
              <a:rPr lang="en-US" sz="4000" dirty="0"/>
              <a:t>Adjusting to Difficult Life Events</a:t>
            </a:r>
          </a:p>
        </p:txBody>
      </p:sp>
      <p:sp>
        <p:nvSpPr>
          <p:cNvPr id="4" name="Content Placeholder 3"/>
          <p:cNvSpPr>
            <a:spLocks noGrp="1"/>
          </p:cNvSpPr>
          <p:nvPr>
            <p:ph idx="1"/>
          </p:nvPr>
        </p:nvSpPr>
        <p:spPr/>
        <p:txBody>
          <a:bodyPr>
            <a:noAutofit/>
          </a:bodyPr>
          <a:lstStyle/>
          <a:p>
            <a:pPr marL="0" indent="0" hangingPunct="0">
              <a:buNone/>
            </a:pPr>
            <a:r>
              <a:rPr lang="en-US" sz="3000" dirty="0"/>
              <a:t>Healthy and Adaptive Defense </a:t>
            </a:r>
            <a:r>
              <a:rPr lang="en-US" sz="3000" dirty="0" smtClean="0"/>
              <a:t>Mechanisms</a:t>
            </a:r>
          </a:p>
          <a:p>
            <a:pPr lvl="0" hangingPunct="0"/>
            <a:r>
              <a:rPr lang="en-US" sz="3000" dirty="0"/>
              <a:t>Defense mechanisms describe one way we choose to deal with </a:t>
            </a:r>
            <a:r>
              <a:rPr lang="en-US" sz="3000" dirty="0" smtClean="0"/>
              <a:t>stress…choice has consequences </a:t>
            </a:r>
            <a:r>
              <a:rPr lang="en-US" sz="3000" dirty="0"/>
              <a:t>for </a:t>
            </a:r>
            <a:r>
              <a:rPr lang="en-US" sz="3000" dirty="0" smtClean="0"/>
              <a:t>well-being</a:t>
            </a:r>
          </a:p>
          <a:p>
            <a:pPr lvl="0" hangingPunct="0"/>
            <a:r>
              <a:rPr lang="en-US" sz="3000" dirty="0" smtClean="0"/>
              <a:t>Mature Defense Mechanisms to conflicts, difficulties</a:t>
            </a:r>
            <a:endParaRPr lang="en-US" sz="3000" dirty="0"/>
          </a:p>
          <a:p>
            <a:pPr marL="0" indent="0" hangingPunct="0">
              <a:buNone/>
            </a:pPr>
            <a:r>
              <a:rPr lang="en-US" dirty="0" smtClean="0"/>
              <a:t>  </a:t>
            </a:r>
            <a:endParaRPr lang="en-US" sz="3000" dirty="0" smtClean="0"/>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13419681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a:t>Adjusting to Difficult Life Events</a:t>
            </a:r>
          </a:p>
        </p:txBody>
      </p:sp>
      <p:sp>
        <p:nvSpPr>
          <p:cNvPr id="4" name="Content Placeholder 3"/>
          <p:cNvSpPr>
            <a:spLocks noGrp="1"/>
          </p:cNvSpPr>
          <p:nvPr>
            <p:ph idx="1"/>
          </p:nvPr>
        </p:nvSpPr>
        <p:spPr>
          <a:xfrm>
            <a:off x="457200" y="1981201"/>
            <a:ext cx="8229600" cy="4375150"/>
          </a:xfrm>
        </p:spPr>
        <p:txBody>
          <a:bodyPr>
            <a:normAutofit fontScale="92500" lnSpcReduction="10000"/>
          </a:bodyPr>
          <a:lstStyle/>
          <a:p>
            <a:pPr marL="0" indent="0">
              <a:buNone/>
            </a:pPr>
            <a:r>
              <a:rPr lang="en-US" sz="2800" dirty="0" smtClean="0"/>
              <a:t>Mature Defense Mechanisms </a:t>
            </a:r>
            <a:endParaRPr lang="en-US" sz="2800" dirty="0"/>
          </a:p>
          <a:p>
            <a:pPr lvl="0" hangingPunct="0"/>
            <a:r>
              <a:rPr lang="en-US" sz="2800" dirty="0"/>
              <a:t>Type of defense mechanisms used by </a:t>
            </a:r>
            <a:r>
              <a:rPr lang="en-US" sz="2800" dirty="0" smtClean="0"/>
              <a:t>a young </a:t>
            </a:r>
            <a:r>
              <a:rPr lang="en-US" sz="2800" dirty="0"/>
              <a:t>person </a:t>
            </a:r>
            <a:r>
              <a:rPr lang="en-US" sz="2800" dirty="0" smtClean="0"/>
              <a:t>predicts </a:t>
            </a:r>
            <a:r>
              <a:rPr lang="en-US" sz="2800" dirty="0"/>
              <a:t>well-being over 20 years later</a:t>
            </a:r>
          </a:p>
          <a:p>
            <a:pPr lvl="0" hangingPunct="0"/>
            <a:r>
              <a:rPr lang="en-US" sz="2800" dirty="0"/>
              <a:t>Defense mechanisms based on the degree of unconsciousness and </a:t>
            </a:r>
            <a:r>
              <a:rPr lang="en-US" sz="2800" dirty="0" smtClean="0"/>
              <a:t>involuntariness</a:t>
            </a:r>
            <a:endParaRPr lang="en-US" sz="2800" dirty="0"/>
          </a:p>
          <a:p>
            <a:pPr lvl="1" hangingPunct="0"/>
            <a:r>
              <a:rPr lang="en-US" sz="2200" dirty="0" smtClean="0"/>
              <a:t>Psychotic (unhealthy, distorted to avoid anxiety)</a:t>
            </a:r>
          </a:p>
          <a:p>
            <a:pPr lvl="1" hangingPunct="0"/>
            <a:r>
              <a:rPr lang="en-US" sz="2200" dirty="0" smtClean="0"/>
              <a:t>Immature (often used by adolescents, those with severe depression)</a:t>
            </a:r>
          </a:p>
          <a:p>
            <a:pPr lvl="1" hangingPunct="0"/>
            <a:r>
              <a:rPr lang="en-US" sz="2200" dirty="0" smtClean="0"/>
              <a:t>Neurotic (“normal” such as repression, intellectualization, reaction formation, denial)</a:t>
            </a:r>
          </a:p>
          <a:p>
            <a:pPr lvl="1" hangingPunct="0"/>
            <a:r>
              <a:rPr lang="en-US" sz="2200" dirty="0" smtClean="0"/>
              <a:t>Mature </a:t>
            </a:r>
            <a:r>
              <a:rPr lang="en-US" sz="2200" dirty="0"/>
              <a:t>and adaptive </a:t>
            </a:r>
            <a:r>
              <a:rPr lang="en-US" sz="2200" dirty="0" smtClean="0"/>
              <a:t>styles (altruism, anticipation, humor, sublimation, suppression; differs: attempting to maximize gratification while allowing awareness of underlying feelings, impulses, ideas, and consequences of behavior</a:t>
            </a:r>
            <a:endParaRPr lang="en-US" sz="2200" dirty="0"/>
          </a:p>
          <a:p>
            <a:pPr marL="0" indent="0">
              <a:buNone/>
            </a:pPr>
            <a:endParaRPr lang="en-US" sz="3000" dirty="0" smtClean="0"/>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3216073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a:t>Adjusting to Difficult Life Events</a:t>
            </a:r>
          </a:p>
        </p:txBody>
      </p:sp>
      <p:sp>
        <p:nvSpPr>
          <p:cNvPr id="4" name="Content Placeholder 3"/>
          <p:cNvSpPr>
            <a:spLocks noGrp="1"/>
          </p:cNvSpPr>
          <p:nvPr>
            <p:ph idx="1"/>
          </p:nvPr>
        </p:nvSpPr>
        <p:spPr>
          <a:xfrm>
            <a:off x="457200" y="1981201"/>
            <a:ext cx="8229600" cy="4375150"/>
          </a:xfrm>
        </p:spPr>
        <p:txBody>
          <a:bodyPr>
            <a:normAutofit lnSpcReduction="10000"/>
          </a:bodyPr>
          <a:lstStyle/>
          <a:p>
            <a:pPr marL="0" indent="0">
              <a:buNone/>
            </a:pPr>
            <a:r>
              <a:rPr lang="en-US" sz="2800" dirty="0" smtClean="0"/>
              <a:t>Mature Defense Mechanisms: Outcomes</a:t>
            </a:r>
          </a:p>
          <a:p>
            <a:pPr lvl="1">
              <a:buFont typeface="Arial" panose="020B0604020202020204" pitchFamily="34" charset="0"/>
              <a:buChar char="•"/>
            </a:pPr>
            <a:r>
              <a:rPr lang="en-US" sz="2600" dirty="0" smtClean="0"/>
              <a:t>Had high incomes</a:t>
            </a:r>
          </a:p>
          <a:p>
            <a:pPr lvl="1">
              <a:buFont typeface="Arial" panose="020B0604020202020204" pitchFamily="34" charset="0"/>
              <a:buChar char="•"/>
            </a:pPr>
            <a:r>
              <a:rPr lang="en-US" sz="2600" dirty="0" smtClean="0"/>
              <a:t>Better psychological adjustment</a:t>
            </a:r>
          </a:p>
          <a:p>
            <a:pPr lvl="1">
              <a:buFont typeface="Arial" panose="020B0604020202020204" pitchFamily="34" charset="0"/>
              <a:buChar char="•"/>
            </a:pPr>
            <a:r>
              <a:rPr lang="en-US" sz="2600" dirty="0" smtClean="0"/>
              <a:t>More social supports</a:t>
            </a:r>
          </a:p>
          <a:p>
            <a:pPr lvl="1">
              <a:buFont typeface="Arial" panose="020B0604020202020204" pitchFamily="34" charset="0"/>
              <a:buChar char="•"/>
            </a:pPr>
            <a:r>
              <a:rPr lang="en-US" sz="2600" dirty="0" smtClean="0"/>
              <a:t>More joy in living</a:t>
            </a:r>
          </a:p>
          <a:p>
            <a:pPr lvl="1">
              <a:buFont typeface="Arial" panose="020B0604020202020204" pitchFamily="34" charset="0"/>
              <a:buChar char="•"/>
            </a:pPr>
            <a:r>
              <a:rPr lang="en-US" sz="2600" dirty="0" smtClean="0"/>
              <a:t>Better marital satisfaction</a:t>
            </a:r>
          </a:p>
          <a:p>
            <a:pPr lvl="1">
              <a:buFont typeface="Arial" panose="020B0604020202020204" pitchFamily="34" charset="0"/>
              <a:buChar char="•"/>
            </a:pPr>
            <a:r>
              <a:rPr lang="en-US" sz="2600" dirty="0" smtClean="0"/>
              <a:t>Higher self-rated health</a:t>
            </a:r>
          </a:p>
          <a:p>
            <a:pPr lvl="1">
              <a:buFont typeface="Arial" panose="020B0604020202020204" pitchFamily="34" charset="0"/>
              <a:buChar char="•"/>
            </a:pPr>
            <a:r>
              <a:rPr lang="en-US" sz="2600" dirty="0" smtClean="0"/>
              <a:t>Had jobs that fit their ambitions, were more active in public service, had gratifying friendships, enjoyed happier marriages, and were more engaged in competitive sports in midlife</a:t>
            </a:r>
            <a:endParaRPr lang="en-US" sz="2600" dirty="0"/>
          </a:p>
          <a:p>
            <a:pPr marL="0" indent="0">
              <a:buNone/>
            </a:pPr>
            <a:endParaRPr lang="en-US" sz="3000" dirty="0" smtClean="0"/>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3090497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a:t>Adjusting to Difficult Life Events</a:t>
            </a:r>
          </a:p>
        </p:txBody>
      </p:sp>
      <p:sp>
        <p:nvSpPr>
          <p:cNvPr id="4" name="Content Placeholder 3"/>
          <p:cNvSpPr>
            <a:spLocks noGrp="1"/>
          </p:cNvSpPr>
          <p:nvPr>
            <p:ph idx="1"/>
          </p:nvPr>
        </p:nvSpPr>
        <p:spPr/>
        <p:txBody>
          <a:bodyPr>
            <a:normAutofit/>
          </a:bodyPr>
          <a:lstStyle/>
          <a:p>
            <a:pPr marL="0" indent="0">
              <a:buNone/>
            </a:pPr>
            <a:r>
              <a:rPr lang="en-US" sz="3000" dirty="0" smtClean="0"/>
              <a:t>Healthy </a:t>
            </a:r>
            <a:r>
              <a:rPr lang="en-US" sz="3000" dirty="0"/>
              <a:t>and Adaptive Defense </a:t>
            </a:r>
            <a:r>
              <a:rPr lang="en-US" sz="3000" dirty="0" smtClean="0"/>
              <a:t>Mechanisms: </a:t>
            </a:r>
            <a:r>
              <a:rPr lang="en-US" sz="3000" dirty="0"/>
              <a:t>Predictors of </a:t>
            </a:r>
            <a:r>
              <a:rPr lang="en-US" sz="3000" dirty="0" smtClean="0"/>
              <a:t>Thriving </a:t>
            </a:r>
            <a:r>
              <a:rPr lang="en-US" sz="3000" dirty="0"/>
              <a:t>from the Harvard Study</a:t>
            </a:r>
          </a:p>
          <a:p>
            <a:pPr lvl="0" hangingPunct="0"/>
            <a:r>
              <a:rPr lang="en-US" sz="3000" dirty="0" smtClean="0"/>
              <a:t>Most important </a:t>
            </a:r>
            <a:r>
              <a:rPr lang="en-US" sz="3000" dirty="0"/>
              <a:t>factor in aging well physically is to never smoke </a:t>
            </a:r>
            <a:r>
              <a:rPr lang="en-US" sz="3000" dirty="0" smtClean="0"/>
              <a:t>cigarettes</a:t>
            </a:r>
            <a:endParaRPr lang="en-US" sz="3000" dirty="0"/>
          </a:p>
          <a:p>
            <a:pPr lvl="0" hangingPunct="0"/>
            <a:r>
              <a:rPr lang="en-US" sz="3000" dirty="0"/>
              <a:t>Good relationships help cognitive functioning in later life</a:t>
            </a:r>
          </a:p>
          <a:p>
            <a:pPr lvl="0" hangingPunct="0"/>
            <a:r>
              <a:rPr lang="en-US" sz="3000" dirty="0"/>
              <a:t>Quality of relationship </a:t>
            </a:r>
            <a:r>
              <a:rPr lang="en-US" sz="3000" dirty="0" smtClean="0"/>
              <a:t>provides </a:t>
            </a:r>
            <a:r>
              <a:rPr lang="en-US" sz="3000" dirty="0"/>
              <a:t>the key to greater well-being</a:t>
            </a:r>
          </a:p>
          <a:p>
            <a:pPr marL="0" indent="0">
              <a:buNone/>
            </a:pPr>
            <a:endParaRPr lang="en-US" sz="3000" dirty="0" smtClean="0"/>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440373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pic>
        <p:nvPicPr>
          <p:cNvPr id="4" name="Picture 3"/>
          <p:cNvPicPr>
            <a:picLocks noChangeAspect="1"/>
          </p:cNvPicPr>
          <p:nvPr/>
        </p:nvPicPr>
        <p:blipFill>
          <a:blip r:embed="rId2"/>
          <a:stretch>
            <a:fillRect/>
          </a:stretch>
        </p:blipFill>
        <p:spPr>
          <a:xfrm>
            <a:off x="800100" y="514350"/>
            <a:ext cx="7543800" cy="5829300"/>
          </a:xfrm>
          <a:prstGeom prst="rect">
            <a:avLst/>
          </a:prstGeom>
        </p:spPr>
      </p:pic>
    </p:spTree>
    <p:extLst>
      <p:ext uri="{BB962C8B-B14F-4D97-AF65-F5344CB8AC3E}">
        <p14:creationId xmlns:p14="http://schemas.microsoft.com/office/powerpoint/2010/main" val="59006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0"/>
            <a:ext cx="8229600" cy="1295400"/>
          </a:xfrm>
        </p:spPr>
        <p:txBody>
          <a:bodyPr>
            <a:noAutofit/>
          </a:bodyPr>
          <a:lstStyle/>
          <a:p>
            <a:r>
              <a:rPr lang="en-US" sz="4000" dirty="0" smtClean="0"/>
              <a:t>Well-Being Over the Life Span</a:t>
            </a:r>
            <a:r>
              <a:rPr lang="en-US" sz="4000" dirty="0"/>
              <a:t/>
            </a:r>
            <a:br>
              <a:rPr lang="en-US" sz="4000" dirty="0"/>
            </a:br>
            <a:endParaRPr lang="en-IN" sz="4000" dirty="0"/>
          </a:p>
        </p:txBody>
      </p:sp>
      <p:sp>
        <p:nvSpPr>
          <p:cNvPr id="4" name="Content Placeholder 3"/>
          <p:cNvSpPr>
            <a:spLocks noGrp="1"/>
          </p:cNvSpPr>
          <p:nvPr>
            <p:ph idx="1"/>
          </p:nvPr>
        </p:nvSpPr>
        <p:spPr>
          <a:xfrm>
            <a:off x="457200" y="1896533"/>
            <a:ext cx="8229600" cy="3992563"/>
          </a:xfrm>
        </p:spPr>
        <p:txBody>
          <a:bodyPr>
            <a:normAutofit lnSpcReduction="10000"/>
          </a:bodyPr>
          <a:lstStyle/>
          <a:p>
            <a:pPr marL="0" indent="0">
              <a:buNone/>
            </a:pPr>
            <a:r>
              <a:rPr lang="en-US" sz="3500" dirty="0" smtClean="0"/>
              <a:t>Stage Models and Well-Being: </a:t>
            </a:r>
            <a:r>
              <a:rPr lang="en-US" sz="3500" dirty="0" err="1" smtClean="0"/>
              <a:t>Generativity</a:t>
            </a:r>
            <a:r>
              <a:rPr lang="en-US" sz="3500" dirty="0" smtClean="0"/>
              <a:t>: Nurturing </a:t>
            </a:r>
            <a:r>
              <a:rPr lang="en-US" sz="3500" dirty="0"/>
              <a:t>a</a:t>
            </a:r>
            <a:r>
              <a:rPr lang="en-US" sz="3500" dirty="0" smtClean="0"/>
              <a:t>nd Guiding Others</a:t>
            </a:r>
          </a:p>
          <a:p>
            <a:pPr lvl="0" hangingPunct="0"/>
            <a:r>
              <a:rPr lang="en-US" sz="3500" dirty="0" smtClean="0"/>
              <a:t>Higher </a:t>
            </a:r>
            <a:r>
              <a:rPr lang="en-US" sz="3500" dirty="0"/>
              <a:t>level of generativity is related to </a:t>
            </a:r>
          </a:p>
          <a:p>
            <a:pPr lvl="1" hangingPunct="0"/>
            <a:r>
              <a:rPr lang="en-US" sz="3500" dirty="0"/>
              <a:t>greater well-being</a:t>
            </a:r>
          </a:p>
          <a:p>
            <a:pPr lvl="1" hangingPunct="0"/>
            <a:r>
              <a:rPr lang="en-US" sz="3500" dirty="0"/>
              <a:t>greater </a:t>
            </a:r>
            <a:r>
              <a:rPr lang="en-US" sz="3500" dirty="0" smtClean="0"/>
              <a:t>maturity and personal growth</a:t>
            </a:r>
          </a:p>
          <a:p>
            <a:pPr lvl="2" hangingPunct="0"/>
            <a:r>
              <a:rPr lang="en-US" sz="3100" dirty="0" smtClean="0"/>
              <a:t>Use more principled moral reasoning</a:t>
            </a:r>
          </a:p>
          <a:p>
            <a:pPr lvl="2" hangingPunct="0"/>
            <a:r>
              <a:rPr lang="en-US" sz="3100" dirty="0" smtClean="0"/>
              <a:t>Balanced individualistic and communal concerns</a:t>
            </a:r>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317367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0"/>
            <a:ext cx="8229600" cy="1295400"/>
          </a:xfrm>
        </p:spPr>
        <p:txBody>
          <a:bodyPr>
            <a:noAutofit/>
          </a:bodyPr>
          <a:lstStyle/>
          <a:p>
            <a:r>
              <a:rPr lang="en-US" sz="4000" dirty="0" smtClean="0"/>
              <a:t>Well-Being Over the Life Span</a:t>
            </a:r>
            <a:r>
              <a:rPr lang="en-US" sz="4000" dirty="0"/>
              <a:t/>
            </a:r>
            <a:br>
              <a:rPr lang="en-US" sz="4000" dirty="0"/>
            </a:br>
            <a:endParaRPr lang="en-IN" sz="4000" dirty="0"/>
          </a:p>
        </p:txBody>
      </p:sp>
      <p:sp>
        <p:nvSpPr>
          <p:cNvPr id="4" name="Content Placeholder 3"/>
          <p:cNvSpPr>
            <a:spLocks noGrp="1"/>
          </p:cNvSpPr>
          <p:nvPr>
            <p:ph idx="1"/>
          </p:nvPr>
        </p:nvSpPr>
        <p:spPr>
          <a:xfrm>
            <a:off x="457200" y="1896533"/>
            <a:ext cx="4495800" cy="3992563"/>
          </a:xfrm>
        </p:spPr>
        <p:txBody>
          <a:bodyPr>
            <a:normAutofit lnSpcReduction="10000"/>
          </a:bodyPr>
          <a:lstStyle/>
          <a:p>
            <a:pPr marL="0" indent="0">
              <a:buNone/>
            </a:pPr>
            <a:r>
              <a:rPr lang="en-US" sz="3500" dirty="0" smtClean="0"/>
              <a:t>Stage Models and Well-Being: </a:t>
            </a:r>
            <a:r>
              <a:rPr lang="en-US" sz="3500" dirty="0" err="1" smtClean="0"/>
              <a:t>Generativity</a:t>
            </a:r>
            <a:r>
              <a:rPr lang="en-US" sz="3500" dirty="0" smtClean="0"/>
              <a:t>: Nurturing </a:t>
            </a:r>
            <a:r>
              <a:rPr lang="en-US" sz="3500" dirty="0"/>
              <a:t>a</a:t>
            </a:r>
            <a:r>
              <a:rPr lang="en-US" sz="3500" dirty="0" smtClean="0"/>
              <a:t>nd Guiding Others</a:t>
            </a:r>
          </a:p>
          <a:p>
            <a:pPr hangingPunct="0">
              <a:buFont typeface="Wingdings" panose="05000000000000000000" pitchFamily="2" charset="2"/>
              <a:buChar char="§"/>
            </a:pPr>
            <a:r>
              <a:rPr lang="en-US" sz="3500" dirty="0" smtClean="0"/>
              <a:t>Generativity associated with more education and middle age (need learning, experience)</a:t>
            </a:r>
          </a:p>
          <a:p>
            <a:pPr marL="0" indent="0">
              <a:buNone/>
            </a:pPr>
            <a:endParaRPr lang="en-IN" sz="3000" dirty="0"/>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1" y="2628089"/>
            <a:ext cx="3328478" cy="2496359"/>
          </a:xfrm>
          <a:prstGeom prst="rect">
            <a:avLst/>
          </a:prstGeom>
        </p:spPr>
      </p:pic>
    </p:spTree>
    <p:extLst>
      <p:ext uri="{BB962C8B-B14F-4D97-AF65-F5344CB8AC3E}">
        <p14:creationId xmlns:p14="http://schemas.microsoft.com/office/powerpoint/2010/main" val="2980969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0"/>
            <a:ext cx="8229600" cy="1295400"/>
          </a:xfrm>
        </p:spPr>
        <p:txBody>
          <a:bodyPr>
            <a:noAutofit/>
          </a:bodyPr>
          <a:lstStyle/>
          <a:p>
            <a:r>
              <a:rPr lang="en-US" sz="4000" dirty="0" smtClean="0"/>
              <a:t>Well-Being Over the Life Span</a:t>
            </a:r>
            <a:r>
              <a:rPr lang="en-US" sz="4000" dirty="0"/>
              <a:t/>
            </a:r>
            <a:br>
              <a:rPr lang="en-US" sz="4000" dirty="0"/>
            </a:br>
            <a:endParaRPr lang="en-IN" sz="4000" dirty="0"/>
          </a:p>
        </p:txBody>
      </p:sp>
      <p:sp>
        <p:nvSpPr>
          <p:cNvPr id="4" name="Content Placeholder 3"/>
          <p:cNvSpPr>
            <a:spLocks noGrp="1"/>
          </p:cNvSpPr>
          <p:nvPr>
            <p:ph idx="1"/>
          </p:nvPr>
        </p:nvSpPr>
        <p:spPr>
          <a:xfrm>
            <a:off x="457200" y="1896533"/>
            <a:ext cx="8229600" cy="3992563"/>
          </a:xfrm>
        </p:spPr>
        <p:txBody>
          <a:bodyPr>
            <a:normAutofit lnSpcReduction="10000"/>
          </a:bodyPr>
          <a:lstStyle/>
          <a:p>
            <a:pPr marL="0" indent="0">
              <a:buNone/>
            </a:pPr>
            <a:r>
              <a:rPr lang="en-US" sz="3500" dirty="0" smtClean="0"/>
              <a:t>Stage Models and Well-Being: </a:t>
            </a:r>
            <a:r>
              <a:rPr lang="en-US" sz="3500" dirty="0" err="1" smtClean="0"/>
              <a:t>Generativity</a:t>
            </a:r>
            <a:r>
              <a:rPr lang="en-US" sz="3500" dirty="0" smtClean="0"/>
              <a:t>: Nurturing </a:t>
            </a:r>
            <a:r>
              <a:rPr lang="en-US" sz="3500" dirty="0"/>
              <a:t>a</a:t>
            </a:r>
            <a:r>
              <a:rPr lang="en-US" sz="3500" dirty="0" smtClean="0"/>
              <a:t>nd Guiding Others</a:t>
            </a:r>
          </a:p>
          <a:p>
            <a:pPr hangingPunct="0">
              <a:buFont typeface="Wingdings" panose="05000000000000000000" pitchFamily="2" charset="2"/>
              <a:buChar char="§"/>
            </a:pPr>
            <a:r>
              <a:rPr lang="en-US" sz="3500" dirty="0" smtClean="0"/>
              <a:t>Identities </a:t>
            </a:r>
            <a:r>
              <a:rPr lang="en-US" sz="3500" dirty="0"/>
              <a:t>of highly generative people are known from their life </a:t>
            </a:r>
            <a:r>
              <a:rPr lang="en-US" sz="3500" dirty="0" smtClean="0"/>
              <a:t>stories</a:t>
            </a:r>
          </a:p>
          <a:p>
            <a:pPr lvl="1" hangingPunct="0">
              <a:buFont typeface="Wingdings" panose="05000000000000000000" pitchFamily="2" charset="2"/>
              <a:buChar char="§"/>
            </a:pPr>
            <a:r>
              <a:rPr lang="en-US" sz="3300" dirty="0" smtClean="0"/>
              <a:t>Have a </a:t>
            </a:r>
            <a:r>
              <a:rPr lang="en-US" sz="3300" i="1" dirty="0" smtClean="0"/>
              <a:t>commitment script</a:t>
            </a:r>
            <a:r>
              <a:rPr lang="en-US" sz="3300" dirty="0" smtClean="0"/>
              <a:t>: facing initial challenges in life may lead to greater sensitivity to others’ suffering which may lead to positive outcome benefiting others/society </a:t>
            </a:r>
          </a:p>
          <a:p>
            <a:pPr marL="0" indent="0">
              <a:buNone/>
            </a:pPr>
            <a:endParaRPr lang="en-IN" sz="3000" dirty="0"/>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46448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0"/>
            <a:ext cx="8229600" cy="1295400"/>
          </a:xfrm>
        </p:spPr>
        <p:txBody>
          <a:bodyPr>
            <a:noAutofit/>
          </a:bodyPr>
          <a:lstStyle/>
          <a:p>
            <a:r>
              <a:rPr lang="en-US" sz="4000" dirty="0" smtClean="0"/>
              <a:t>Well-Being Over the Life Span</a:t>
            </a:r>
            <a:r>
              <a:rPr lang="en-US" sz="4000" dirty="0"/>
              <a:t/>
            </a:r>
            <a:br>
              <a:rPr lang="en-US" sz="4000" dirty="0"/>
            </a:br>
            <a:endParaRPr lang="en-IN" sz="4000" dirty="0"/>
          </a:p>
        </p:txBody>
      </p:sp>
      <p:sp>
        <p:nvSpPr>
          <p:cNvPr id="4" name="Content Placeholder 3"/>
          <p:cNvSpPr>
            <a:spLocks noGrp="1"/>
          </p:cNvSpPr>
          <p:nvPr>
            <p:ph idx="1"/>
          </p:nvPr>
        </p:nvSpPr>
        <p:spPr>
          <a:xfrm>
            <a:off x="457200" y="1896533"/>
            <a:ext cx="8229600" cy="3992563"/>
          </a:xfrm>
        </p:spPr>
        <p:txBody>
          <a:bodyPr>
            <a:normAutofit fontScale="92500"/>
          </a:bodyPr>
          <a:lstStyle/>
          <a:p>
            <a:pPr marL="0" indent="0">
              <a:buNone/>
            </a:pPr>
            <a:r>
              <a:rPr lang="en-US" sz="3500" dirty="0" smtClean="0"/>
              <a:t>Stage Models and Well-Being: </a:t>
            </a:r>
            <a:r>
              <a:rPr lang="en-US" sz="3500" dirty="0" err="1" smtClean="0"/>
              <a:t>Generativity</a:t>
            </a:r>
            <a:r>
              <a:rPr lang="en-US" sz="3500" dirty="0" smtClean="0"/>
              <a:t>: Nurturing </a:t>
            </a:r>
            <a:r>
              <a:rPr lang="en-US" sz="3500" dirty="0"/>
              <a:t>a</a:t>
            </a:r>
            <a:r>
              <a:rPr lang="en-US" sz="3500" dirty="0" smtClean="0"/>
              <a:t>nd Guiding Others</a:t>
            </a:r>
          </a:p>
          <a:p>
            <a:pPr hangingPunct="0">
              <a:buFont typeface="Wingdings" panose="05000000000000000000" pitchFamily="2" charset="2"/>
              <a:buChar char="§"/>
            </a:pPr>
            <a:r>
              <a:rPr lang="en-US" sz="3500" dirty="0" smtClean="0"/>
              <a:t>Highly generative people do not experience more positive events or fewer stressors, rather it was </a:t>
            </a:r>
            <a:r>
              <a:rPr lang="en-US" sz="3500" i="1" dirty="0" smtClean="0"/>
              <a:t>how</a:t>
            </a:r>
            <a:r>
              <a:rPr lang="en-US" sz="3500" dirty="0" smtClean="0"/>
              <a:t> they interpreted those events ***</a:t>
            </a:r>
          </a:p>
          <a:p>
            <a:pPr hangingPunct="0">
              <a:buFont typeface="Wingdings" panose="05000000000000000000" pitchFamily="2" charset="2"/>
              <a:buChar char="§"/>
            </a:pPr>
            <a:r>
              <a:rPr lang="en-US" sz="3500" dirty="0" smtClean="0"/>
              <a:t>Life events perceived as events fostering empathy, compassion, and deeper understanding of others</a:t>
            </a:r>
          </a:p>
          <a:p>
            <a:pPr marL="0" indent="0">
              <a:buNone/>
            </a:pPr>
            <a:endParaRPr lang="en-IN" sz="3000" dirty="0"/>
          </a:p>
        </p:txBody>
      </p:sp>
      <p:sp>
        <p:nvSpPr>
          <p:cNvPr id="6" name="Footer Placeholder 5"/>
          <p:cNvSpPr>
            <a:spLocks noGrp="1"/>
          </p:cNvSpPr>
          <p:nvPr>
            <p:ph type="ftr" sz="quarter" idx="11"/>
          </p:nvPr>
        </p:nvSpPr>
        <p:spPr/>
        <p:txBody>
          <a:bodyPr/>
          <a:lstStyle/>
          <a:p>
            <a:r>
              <a:rPr lang="en-US" sz="1050" smtClean="0">
                <a:solidFill>
                  <a:srgbClr val="7F7F7F"/>
                </a:solidFill>
                <a:effectLst/>
                <a:latin typeface="Arial" panose="020B0604020202020204" pitchFamily="34" charset="0"/>
                <a:ea typeface="Calibri" panose="020F0502020204030204" pitchFamily="34" charset="0"/>
              </a:rPr>
              <a:t>Compton, </a:t>
            </a:r>
            <a:r>
              <a:rPr lang="en-US" sz="1050" i="1" smtClean="0">
                <a:solidFill>
                  <a:srgbClr val="7F7F7F"/>
                </a:solidFill>
                <a:effectLst/>
                <a:latin typeface="Arial" panose="020B0604020202020204" pitchFamily="34" charset="0"/>
                <a:ea typeface="Calibri" panose="020F0502020204030204" pitchFamily="34" charset="0"/>
              </a:rPr>
              <a:t>Positive Psychology, 3e</a:t>
            </a:r>
            <a:r>
              <a:rPr lang="en-US" sz="1050" smtClean="0">
                <a:solidFill>
                  <a:srgbClr val="7F7F7F"/>
                </a:solidFill>
                <a:effectLst/>
                <a:latin typeface="Arial" panose="020B0604020202020204" pitchFamily="34" charset="0"/>
                <a:ea typeface="Calibri" panose="020F0502020204030204" pitchFamily="34" charset="0"/>
              </a:rPr>
              <a:t>.</a:t>
            </a:r>
            <a:r>
              <a:rPr lang="en-US" sz="1050" kern="1200" smtClean="0">
                <a:solidFill>
                  <a:srgbClr val="7F7F7F"/>
                </a:solidFill>
                <a:effectLst/>
                <a:latin typeface="Arial" panose="020B0604020202020204" pitchFamily="34" charset="0"/>
                <a:ea typeface="Times New Roman" panose="02020603050405020304" pitchFamily="18" charset="0"/>
              </a:rPr>
              <a:t> </a:t>
            </a:r>
            <a:r>
              <a:rPr lang="en-US" sz="1050" smtClean="0">
                <a:solidFill>
                  <a:srgbClr val="7F7F7F"/>
                </a:solidFill>
                <a:effectLst/>
                <a:latin typeface="Arial" panose="020B0604020202020204" pitchFamily="34" charset="0"/>
                <a:ea typeface="Times New Roman" panose="02020603050405020304" pitchFamily="18" charset="0"/>
              </a:rPr>
              <a:t>© SAGE Publications, 2020.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61538169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TM02900769[[fn=Retrospect]]</Template>
  <TotalTime>2820</TotalTime>
  <Words>4603</Words>
  <Application>Microsoft Office PowerPoint</Application>
  <PresentationFormat>On-screen Show (4:3)</PresentationFormat>
  <Paragraphs>695</Paragraphs>
  <Slides>46</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Times New Roman</vt:lpstr>
      <vt:lpstr>Wingdings</vt:lpstr>
      <vt:lpstr>Wingdings 3</vt:lpstr>
      <vt:lpstr>Retrospect</vt:lpstr>
      <vt:lpstr>PowerPoint Presentation</vt:lpstr>
      <vt:lpstr>Well-Being Over the Life Span </vt:lpstr>
      <vt:lpstr>Well-Being Over the Life Span </vt:lpstr>
      <vt:lpstr>PowerPoint Presentation</vt:lpstr>
      <vt:lpstr>PowerPoint Presentation</vt:lpstr>
      <vt:lpstr>Well-Being Over the Life Span </vt:lpstr>
      <vt:lpstr>Well-Being Over the Life Span </vt:lpstr>
      <vt:lpstr>Well-Being Over the Life Span </vt:lpstr>
      <vt:lpstr>Well-Being Over the Life Span </vt:lpstr>
      <vt:lpstr>Well-Being Over the Life Span</vt:lpstr>
      <vt:lpstr>Well-Being Over the Life Span</vt:lpstr>
      <vt:lpstr>Well-Being Over the Life Span</vt:lpstr>
      <vt:lpstr>Well-Being Over the Life Span</vt:lpstr>
      <vt:lpstr>Well-Being Over the Life Span</vt:lpstr>
      <vt:lpstr>Well-Being Over the Life Span</vt:lpstr>
      <vt:lpstr>Well-Being Over the Life Span</vt:lpstr>
      <vt:lpstr>Well-Being Over the Life Span</vt:lpstr>
      <vt:lpstr>Different Paths to Maturity: Individual Differences in Life Span Development </vt:lpstr>
      <vt:lpstr>Different Paths to Maturity: Individual Differences in Life Span Development </vt:lpstr>
      <vt:lpstr>Different Paths to Maturity: Individual Differences in Life Span Development </vt:lpstr>
      <vt:lpstr>Different Paths to Maturity: Individual Differences in Life Span Development </vt:lpstr>
      <vt:lpstr>Different Paths to Maturity: Individual Differences in Life Span Development</vt:lpstr>
      <vt:lpstr>Different Paths to Maturity: Individual Differences in Life Span Development</vt:lpstr>
      <vt:lpstr>Different Paths to Maturity: Individual Differences in Life Span Development</vt:lpstr>
      <vt:lpstr>Different Paths to Maturity: Individual Differences in Life Span Development</vt:lpstr>
      <vt:lpstr>Adjusting to Difficult Life Events </vt:lpstr>
      <vt:lpstr>PowerPoint Presentation</vt:lpstr>
      <vt:lpstr>Resilience in Childhood</vt:lpstr>
      <vt:lpstr>Adjusting to Difficult Life Events </vt:lpstr>
      <vt:lpstr>Dave Pelzer</vt:lpstr>
      <vt:lpstr>Adjusting to Difficult Life Events </vt:lpstr>
      <vt:lpstr>Adjusting to Difficult Life Events </vt:lpstr>
      <vt:lpstr>Adjusting to Difficult Life Events </vt:lpstr>
      <vt:lpstr>Adjusting to Difficult Life Events </vt:lpstr>
      <vt:lpstr>Adjusting to Difficult Life Events </vt:lpstr>
      <vt:lpstr>Adjusting to Difficult Life Events </vt:lpstr>
      <vt:lpstr>Adjusting to Difficult Life Events</vt:lpstr>
      <vt:lpstr>Adjusting to Difficult Life Events</vt:lpstr>
      <vt:lpstr>Adjusting to Difficult Life Events</vt:lpstr>
      <vt:lpstr>Adjusting to Difficult Life Events</vt:lpstr>
      <vt:lpstr>Adjusting to Difficult Life Events</vt:lpstr>
      <vt:lpstr>Adjusting to Difficult Life Events</vt:lpstr>
      <vt:lpstr>Adjusting to Difficult Life Events</vt:lpstr>
      <vt:lpstr>Adjusting to Difficult Life Events</vt:lpstr>
      <vt:lpstr>Adjusting to Difficult Life Events</vt:lpstr>
      <vt:lpstr>Adjusting to Difficult Life Events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Ancheta, Katie</dc:creator>
  <cp:lastModifiedBy>Traver, Holly</cp:lastModifiedBy>
  <cp:revision>292</cp:revision>
  <dcterms:created xsi:type="dcterms:W3CDTF">2006-08-16T00:00:00Z</dcterms:created>
  <dcterms:modified xsi:type="dcterms:W3CDTF">2020-03-22T14:04:26Z</dcterms:modified>
</cp:coreProperties>
</file>