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Ang" initials="LA" lastIdx="1" clrIdx="0">
    <p:extLst>
      <p:ext uri="{19B8F6BF-5375-455C-9EA6-DF929625EA0E}">
        <p15:presenceInfo xmlns:p15="http://schemas.microsoft.com/office/powerpoint/2012/main" userId="1abb05506a6cd6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0E96-F08B-4A10-BD51-67E978194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7742D-7C33-4007-9DA8-A2318FA9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0B98-36BE-4F65-8C95-B1C04023D3AC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8696-0C15-4089-9DDA-8FD43CBB8163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94FA-0D57-497B-AF48-85911F33CE60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91DB-73AD-46A3-AD87-B25B728BC563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D4455D-1D1B-467C-B3DD-BAA8556E281B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114-6E59-4450-B8A5-08043B87FAF2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26D-F1C7-4EE7-9217-AD29503F61DE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6553-B210-4F36-BFD0-F4D0D98FDF1C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0165-715F-48FE-A793-75298EEA4B94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3FF6-1D2A-4AB5-9574-D388E56BEDEC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BD-A93A-4883-98BE-0CCD928D4BCD}" type="datetime1">
              <a:rPr lang="en-US" smtClean="0"/>
              <a:t>6/16/2020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00BA72-85E4-45D6-8801-A203D2497E2A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05D5-5C0F-4831-AA29-37D708A1F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Ied mini_project Morse code keyer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1C3F0-935C-4FC4-8823-207C9D3B8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 06</a:t>
            </a:r>
          </a:p>
          <a:p>
            <a:r>
              <a:rPr lang="en-US" dirty="0"/>
              <a:t>Saaif Ahmed, Leon </a:t>
            </a:r>
            <a:r>
              <a:rPr lang="en-US" dirty="0" smtClean="0"/>
              <a:t>Li</a:t>
            </a:r>
          </a:p>
          <a:p>
            <a:r>
              <a:rPr lang="en-US" dirty="0" smtClean="0"/>
              <a:t>6/16/20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1E37-3295-4997-B2AA-F06B73AD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CF17-259C-4245-AE1D-5BFC0555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Morse </a:t>
            </a:r>
            <a:r>
              <a:rPr lang="en-US" dirty="0"/>
              <a:t>Code basic knowledge (problem identifying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 specification and product </a:t>
            </a:r>
            <a:r>
              <a:rPr lang="en-US" dirty="0" smtClean="0"/>
              <a:t>feature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concept of Keyer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 circuit design and LTSpice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circuit build, test, and electronic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Q&amp;A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CB18D-5322-4A17-B6AC-DD8F4DFA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44" y="161594"/>
            <a:ext cx="6095694" cy="9926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Morse code basic knowledge and design specification 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1032A4A-67E0-4C90-BF2E-CE1D42EB2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944" y="1315851"/>
            <a:ext cx="5919503" cy="530644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The Morse code is represent by two different signals  dot(short) signal and dash(long) signal.</a:t>
            </a:r>
          </a:p>
          <a:p>
            <a:r>
              <a:rPr lang="en-US" sz="1600" dirty="0"/>
              <a:t>The dot signal is one time unit 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>
                <a:highlight>
                  <a:srgbClr val="008000"/>
                </a:highlight>
              </a:rPr>
              <a:t>(our design is  0.17 seconds)</a:t>
            </a:r>
          </a:p>
          <a:p>
            <a:r>
              <a:rPr lang="en-US" sz="1600" dirty="0"/>
              <a:t>Space between the signal is  one time unit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>
                <a:highlight>
                  <a:srgbClr val="008000"/>
                </a:highlight>
              </a:rPr>
              <a:t>(our design is 0.17 seconds)</a:t>
            </a:r>
          </a:p>
          <a:p>
            <a:r>
              <a:rPr lang="en-US" sz="1600" dirty="0"/>
              <a:t>The dash signal is three time </a:t>
            </a:r>
            <a:r>
              <a:rPr lang="en-US" sz="1600" dirty="0" smtClean="0"/>
              <a:t>units</a:t>
            </a:r>
            <a:endParaRPr lang="en-US" sz="1600" dirty="0"/>
          </a:p>
          <a:p>
            <a:r>
              <a:rPr lang="en-US" sz="1600" dirty="0">
                <a:highlight>
                  <a:srgbClr val="008000"/>
                </a:highlight>
              </a:rPr>
              <a:t>(our design is 0.50 seconds)</a:t>
            </a:r>
          </a:p>
          <a:p>
            <a:r>
              <a:rPr lang="en-US" sz="1600" dirty="0"/>
              <a:t>Space between the letter is three time </a:t>
            </a:r>
            <a:r>
              <a:rPr lang="en-US" sz="1600" dirty="0" smtClean="0"/>
              <a:t>units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>
                <a:highlight>
                  <a:srgbClr val="008000"/>
                </a:highlight>
              </a:rPr>
              <a:t>(our design is 0.50 seconds)</a:t>
            </a:r>
          </a:p>
          <a:p>
            <a:r>
              <a:rPr lang="en-US" sz="1600" dirty="0"/>
              <a:t>Space between word is seven time </a:t>
            </a:r>
            <a:r>
              <a:rPr lang="en-US" sz="1600" dirty="0" smtClean="0"/>
              <a:t>units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>
                <a:highlight>
                  <a:srgbClr val="008000"/>
                </a:highlight>
              </a:rPr>
              <a:t>(our design is 1.17 seconds)</a:t>
            </a:r>
            <a:endParaRPr lang="en-US" sz="1600" dirty="0"/>
          </a:p>
          <a:p>
            <a:r>
              <a:rPr lang="en-US" sz="1600" dirty="0"/>
              <a:t>Requirement for our Morse code keyer design </a:t>
            </a:r>
            <a:r>
              <a:rPr lang="en-US" sz="1600" dirty="0" smtClean="0"/>
              <a:t>typing </a:t>
            </a:r>
            <a:r>
              <a:rPr lang="en-US" sz="1600" dirty="0"/>
              <a:t>speed is 5-40 words </a:t>
            </a:r>
            <a:r>
              <a:rPr lang="en-US" sz="1600" dirty="0" smtClean="0"/>
              <a:t>per minute. The average </a:t>
            </a:r>
            <a:r>
              <a:rPr lang="en-US" sz="1600" dirty="0"/>
              <a:t>English word is 4.7 letters, average letter is 3.2 Morse codes.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>
                <a:highlight>
                  <a:srgbClr val="008000"/>
                </a:highlight>
              </a:rPr>
              <a:t>Our design will allowed user to </a:t>
            </a:r>
            <a:r>
              <a:rPr lang="en-US" sz="1600" dirty="0" smtClean="0">
                <a:highlight>
                  <a:srgbClr val="008000"/>
                </a:highlight>
              </a:rPr>
              <a:t>input, on average,16.8 </a:t>
            </a:r>
            <a:r>
              <a:rPr lang="en-US" sz="1600" dirty="0">
                <a:highlight>
                  <a:srgbClr val="008000"/>
                </a:highlight>
              </a:rPr>
              <a:t>words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>
                <a:highlight>
                  <a:srgbClr val="008000"/>
                </a:highlight>
              </a:rPr>
              <a:t> </a:t>
            </a:r>
            <a:r>
              <a:rPr lang="en-US" sz="1600" dirty="0" smtClean="0">
                <a:highlight>
                  <a:srgbClr val="008000"/>
                </a:highlight>
              </a:rPr>
              <a:t>per </a:t>
            </a:r>
            <a:r>
              <a:rPr lang="en-US" sz="1600" dirty="0">
                <a:highlight>
                  <a:srgbClr val="008000"/>
                </a:highlight>
              </a:rPr>
              <a:t>minute</a:t>
            </a:r>
          </a:p>
          <a:p>
            <a:endParaRPr lang="en-US" sz="1600" dirty="0">
              <a:highlight>
                <a:srgbClr val="008000"/>
              </a:highlight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851"/>
            <a:ext cx="4799773" cy="44077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31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10F27-726F-494F-9F21-E2C5AD5B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289" y="149997"/>
            <a:ext cx="3544035" cy="108825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Product </a:t>
            </a:r>
            <a:r>
              <a:rPr lang="en-US" sz="3200" dirty="0" smtClean="0"/>
              <a:t>Features</a:t>
            </a:r>
            <a:endParaRPr lang="en-US" sz="32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8E3C21C-2356-4317-8AC7-EB689E30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290" y="1168907"/>
            <a:ext cx="3544034" cy="4727067"/>
          </a:xfrm>
        </p:spPr>
        <p:txBody>
          <a:bodyPr>
            <a:normAutofit/>
          </a:bodyPr>
          <a:lstStyle/>
          <a:p>
            <a:r>
              <a:rPr lang="en-US" sz="1600" dirty="0"/>
              <a:t>User can input repeat signal by holding the signal key rather than clicking the same signal key multiple times </a:t>
            </a:r>
          </a:p>
          <a:p>
            <a:r>
              <a:rPr lang="en-US" sz="1600" dirty="0" smtClean="0"/>
              <a:t>The LEDs function as a timer for the person keying. They can release when they turn off to keep time.</a:t>
            </a:r>
            <a:endParaRPr lang="en-US" sz="1600" dirty="0"/>
          </a:p>
          <a:p>
            <a:r>
              <a:rPr lang="en-US" sz="1600" dirty="0"/>
              <a:t>LED indicator can also let people with hearing disability to utilize the keyer.</a:t>
            </a:r>
          </a:p>
          <a:p>
            <a:r>
              <a:rPr lang="en-US" sz="1600" dirty="0"/>
              <a:t>Easily dissemble/assemble case design provide open source for user with basic circuit knowledge adjust the timing by change the capacitor on the circuit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56B4F5E-C207-45B1-AB33-51D17835A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628472"/>
              </p:ext>
            </p:extLst>
          </p:nvPr>
        </p:nvGraphicFramePr>
        <p:xfrm>
          <a:off x="236943" y="864561"/>
          <a:ext cx="7287671" cy="5609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015">
                  <a:extLst>
                    <a:ext uri="{9D8B030D-6E8A-4147-A177-3AD203B41FA5}">
                      <a16:colId xmlns:a16="http://schemas.microsoft.com/office/drawing/2014/main" val="323038203"/>
                    </a:ext>
                  </a:extLst>
                </a:gridCol>
                <a:gridCol w="1645617">
                  <a:extLst>
                    <a:ext uri="{9D8B030D-6E8A-4147-A177-3AD203B41FA5}">
                      <a16:colId xmlns:a16="http://schemas.microsoft.com/office/drawing/2014/main" val="3426785495"/>
                    </a:ext>
                  </a:extLst>
                </a:gridCol>
                <a:gridCol w="2013434">
                  <a:extLst>
                    <a:ext uri="{9D8B030D-6E8A-4147-A177-3AD203B41FA5}">
                      <a16:colId xmlns:a16="http://schemas.microsoft.com/office/drawing/2014/main" val="526031882"/>
                    </a:ext>
                  </a:extLst>
                </a:gridCol>
                <a:gridCol w="1672605">
                  <a:extLst>
                    <a:ext uri="{9D8B030D-6E8A-4147-A177-3AD203B41FA5}">
                      <a16:colId xmlns:a16="http://schemas.microsoft.com/office/drawing/2014/main" val="563299517"/>
                    </a:ext>
                  </a:extLst>
                </a:gridCol>
              </a:tblGrid>
              <a:tr h="3100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Customer Needs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Technical Specification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7735"/>
                  </a:ext>
                </a:extLst>
              </a:tr>
              <a:tr h="8610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Target Value / Range of Values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Value / Range of Values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extLst>
                  <a:ext uri="{0D108BD9-81ED-4DB2-BD59-A6C34878D82A}">
                    <a16:rowId xmlns:a16="http://schemas.microsoft.com/office/drawing/2014/main" val="413744088"/>
                  </a:ext>
                </a:extLst>
              </a:tr>
              <a:tr h="310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Sound safety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Noise Level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70 dB Max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56 dB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extLst>
                  <a:ext uri="{0D108BD9-81ED-4DB2-BD59-A6C34878D82A}">
                    <a16:rowId xmlns:a16="http://schemas.microsoft.com/office/drawing/2014/main" val="589186303"/>
                  </a:ext>
                </a:extLst>
              </a:tr>
              <a:tr h="310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Comfort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Device weight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1-10 kg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 kg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extLst>
                  <a:ext uri="{0D108BD9-81ED-4DB2-BD59-A6C34878D82A}">
                    <a16:rowId xmlns:a16="http://schemas.microsoft.com/office/drawing/2014/main" val="362834565"/>
                  </a:ext>
                </a:extLst>
              </a:tr>
              <a:tr h="81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– adult can handle by one hand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Height x width x length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 to 50 x 100 x 200 mm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 x 70x 170 mm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extLst>
                  <a:ext uri="{0D108BD9-81ED-4DB2-BD59-A6C34878D82A}">
                    <a16:rowId xmlns:a16="http://schemas.microsoft.com/office/drawing/2014/main" val="3120901104"/>
                  </a:ext>
                </a:extLst>
              </a:tr>
              <a:tr h="585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Typing speed limit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rate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5-40 words per minute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 words per minute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extLst>
                  <a:ext uri="{0D108BD9-81ED-4DB2-BD59-A6C34878D82A}">
                    <a16:rowId xmlns:a16="http://schemas.microsoft.com/office/drawing/2014/main" val="3035283488"/>
                  </a:ext>
                </a:extLst>
              </a:tr>
              <a:tr h="1094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Clear Signal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difference between “dot” and “dash” signal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x “dash signal” time = 3 x “dot signal” time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1x “dash signal” time = 3 x “dot signal” time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extLst>
                  <a:ext uri="{0D108BD9-81ED-4DB2-BD59-A6C34878D82A}">
                    <a16:rowId xmlns:a16="http://schemas.microsoft.com/office/drawing/2014/main" val="3734624684"/>
                  </a:ext>
                </a:extLst>
              </a:tr>
              <a:tr h="585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Electric safety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Device voltage level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Less than 30 volts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 volts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extLst>
                  <a:ext uri="{0D108BD9-81ED-4DB2-BD59-A6C34878D82A}">
                    <a16:rowId xmlns:a16="http://schemas.microsoft.com/office/drawing/2014/main" val="1090881106"/>
                  </a:ext>
                </a:extLst>
              </a:tr>
              <a:tr h="585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Open source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Customizable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Easily dissemble/assemble case deign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494" marR="86494" marT="0" marB="0" anchor="ctr"/>
                </a:tc>
                <a:extLst>
                  <a:ext uri="{0D108BD9-81ED-4DB2-BD59-A6C34878D82A}">
                    <a16:rowId xmlns:a16="http://schemas.microsoft.com/office/drawing/2014/main" val="3016631617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599AA06-40EC-436B-8157-583E7EA28425}"/>
              </a:ext>
            </a:extLst>
          </p:cNvPr>
          <p:cNvSpPr txBox="1">
            <a:spLocks/>
          </p:cNvSpPr>
          <p:nvPr/>
        </p:nvSpPr>
        <p:spPr>
          <a:xfrm>
            <a:off x="236942" y="-218694"/>
            <a:ext cx="72142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Technical specification for customer need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522DD-6C36-43BB-BC64-A7605BB4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058" y="200311"/>
            <a:ext cx="4200941" cy="120836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Design concept of keyer model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0CE7E80-5D06-4A51-A544-AAD93E935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393" y="3269826"/>
            <a:ext cx="4945186" cy="338786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9D018F-DAC3-45EE-BBBD-E79159AB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059" y="1484769"/>
            <a:ext cx="4029492" cy="477410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1x main keyer perimeter: Length * Width*Height  170*70*20 mm (about the size of normal computer mice).</a:t>
            </a:r>
          </a:p>
          <a:p>
            <a:r>
              <a:rPr lang="en-US" sz="1600" dirty="0"/>
              <a:t>2x Input key assembled to main keyer and connected to push button on the circuit board.</a:t>
            </a:r>
          </a:p>
          <a:p>
            <a:r>
              <a:rPr lang="en-US" sz="1600" dirty="0"/>
              <a:t>1x removable bottom connected to main keyer part with 4x 4mm screws.</a:t>
            </a:r>
          </a:p>
          <a:p>
            <a:r>
              <a:rPr lang="en-US" sz="1600" dirty="0"/>
              <a:t>The material for main keyer and removable bottom are carbon steel (Durable and increase the weight for stability)</a:t>
            </a:r>
          </a:p>
          <a:p>
            <a:r>
              <a:rPr lang="en-US" sz="1600" dirty="0"/>
              <a:t>The material for Input key is carbon fiber (Durable and light weight to avoid the mistake input)</a:t>
            </a:r>
          </a:p>
          <a:p>
            <a:r>
              <a:rPr lang="en-US" sz="1600" dirty="0"/>
              <a:t>Two rubbers (width*length*thickness: 58*40*2 mm &amp; 58*20*2mm) are attached to removable bottom to increase the friction between the desk and Keyer.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C414F6C-0254-47AA-9F20-9D5273A3E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664"/>
            <a:ext cx="3929151" cy="3242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D99CC2-17BC-4030-B364-FEAC1F4ADF71}"/>
              </a:ext>
            </a:extLst>
          </p:cNvPr>
          <p:cNvSpPr txBox="1"/>
          <p:nvPr/>
        </p:nvSpPr>
        <p:spPr>
          <a:xfrm>
            <a:off x="389300" y="2462543"/>
            <a:ext cx="180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604A-A086-4B69-8FCA-2ECA818E3944}"/>
              </a:ext>
            </a:extLst>
          </p:cNvPr>
          <p:cNvSpPr txBox="1"/>
          <p:nvPr/>
        </p:nvSpPr>
        <p:spPr>
          <a:xfrm>
            <a:off x="4749257" y="5584479"/>
            <a:ext cx="180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keyer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5D454EEF-905A-4601-9C7D-2B4A58C14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7160" y="66051"/>
            <a:ext cx="3929150" cy="32037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0B733B-A693-4DFA-A084-71B90BC40A83}"/>
              </a:ext>
            </a:extLst>
          </p:cNvPr>
          <p:cNvSpPr txBox="1"/>
          <p:nvPr/>
        </p:nvSpPr>
        <p:spPr>
          <a:xfrm>
            <a:off x="4022986" y="200311"/>
            <a:ext cx="180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Removable bottom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FE1-49F7-4561-9ED4-13066C92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975" y="316244"/>
            <a:ext cx="4138623" cy="1055574"/>
          </a:xfrm>
        </p:spPr>
        <p:txBody>
          <a:bodyPr>
            <a:normAutofit/>
          </a:bodyPr>
          <a:lstStyle/>
          <a:p>
            <a:r>
              <a:rPr lang="en-US" sz="3600" dirty="0"/>
              <a:t>Main circuit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922571-5B6D-416E-B709-2B4B539A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222" y="1371818"/>
            <a:ext cx="4138623" cy="509671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Input for both circuits are 5V </a:t>
            </a:r>
            <a:r>
              <a:rPr lang="en-US" sz="1600" dirty="0" smtClean="0"/>
              <a:t>DC </a:t>
            </a:r>
            <a:r>
              <a:rPr lang="en-US" sz="1600" dirty="0"/>
              <a:t>voltage</a:t>
            </a:r>
          </a:p>
          <a:p>
            <a:r>
              <a:rPr lang="en-US" sz="1600" dirty="0"/>
              <a:t>Outputs are connect to </a:t>
            </a:r>
            <a:r>
              <a:rPr lang="en-US" sz="1600" dirty="0" smtClean="0"/>
              <a:t>the Buzzer </a:t>
            </a:r>
            <a:r>
              <a:rPr lang="en-US" sz="1600" dirty="0"/>
              <a:t>and LED </a:t>
            </a:r>
            <a:r>
              <a:rPr lang="en-US" sz="1600" dirty="0" smtClean="0"/>
              <a:t>indicators </a:t>
            </a:r>
            <a:r>
              <a:rPr lang="en-US" sz="1600" dirty="0"/>
              <a:t>(1 for DOT circuit, 3 for DASH circuit)</a:t>
            </a:r>
          </a:p>
          <a:p>
            <a:r>
              <a:rPr lang="en-US" sz="1600" dirty="0"/>
              <a:t>In order to </a:t>
            </a:r>
            <a:r>
              <a:rPr lang="en-US" sz="1600" dirty="0" smtClean="0"/>
              <a:t>ensure </a:t>
            </a:r>
            <a:r>
              <a:rPr lang="en-US" sz="1600" dirty="0"/>
              <a:t>the circuit can provide the accurate time </a:t>
            </a:r>
            <a:r>
              <a:rPr lang="en-US" sz="1600" dirty="0" smtClean="0"/>
              <a:t>units </a:t>
            </a:r>
            <a:r>
              <a:rPr lang="en-US" sz="1600" dirty="0"/>
              <a:t>for DOT and DASH </a:t>
            </a:r>
            <a:r>
              <a:rPr lang="en-US" sz="1600" dirty="0" smtClean="0"/>
              <a:t>signals </a:t>
            </a:r>
            <a:r>
              <a:rPr lang="en-US" sz="1600" dirty="0"/>
              <a:t>our deign </a:t>
            </a:r>
            <a:r>
              <a:rPr lang="en-US" sz="1600" dirty="0" smtClean="0"/>
              <a:t>adopted </a:t>
            </a:r>
            <a:r>
              <a:rPr lang="en-US" sz="1600" dirty="0"/>
              <a:t>the 555 CN </a:t>
            </a:r>
            <a:r>
              <a:rPr lang="en-US" sz="1600" dirty="0" smtClean="0"/>
              <a:t>Timer </a:t>
            </a:r>
            <a:r>
              <a:rPr lang="en-US" sz="1600" dirty="0"/>
              <a:t>to control the High (5V output voltage) and </a:t>
            </a:r>
            <a:r>
              <a:rPr lang="en-US" sz="1600" dirty="0" smtClean="0"/>
              <a:t>Low (</a:t>
            </a:r>
            <a:r>
              <a:rPr lang="en-US" sz="1600" dirty="0"/>
              <a:t>0V output voltage)</a:t>
            </a:r>
          </a:p>
          <a:p>
            <a:r>
              <a:rPr lang="en-US" sz="1600" dirty="0"/>
              <a:t>The equations for 555 CN timer timing control and component specification: </a:t>
            </a:r>
          </a:p>
          <a:p>
            <a:pPr marL="0" indent="0">
              <a:buNone/>
            </a:pPr>
            <a:r>
              <a:rPr lang="en-US" sz="1600" dirty="0"/>
              <a:t>High time:</a:t>
            </a:r>
          </a:p>
          <a:p>
            <a:pPr marL="0" indent="0">
              <a:buNone/>
            </a:pPr>
            <a:r>
              <a:rPr lang="en-US" sz="1600" dirty="0"/>
              <a:t>T(s) = 0.69*(</a:t>
            </a:r>
            <a:r>
              <a:rPr lang="en-US" sz="1600" dirty="0" smtClean="0"/>
              <a:t>R1[</a:t>
            </a:r>
            <a:r>
              <a:rPr lang="en-US" sz="1600" dirty="0"/>
              <a:t>O</a:t>
            </a:r>
            <a:r>
              <a:rPr lang="en-US" sz="1600" dirty="0" smtClean="0"/>
              <a:t>hm</a:t>
            </a:r>
            <a:r>
              <a:rPr lang="en-US" sz="1600" dirty="0"/>
              <a:t>] +</a:t>
            </a:r>
            <a:r>
              <a:rPr lang="en-US" sz="1600" dirty="0" smtClean="0"/>
              <a:t>R2[Ohm</a:t>
            </a:r>
            <a:r>
              <a:rPr lang="en-US" sz="1600" dirty="0"/>
              <a:t>])*C1[Farad]</a:t>
            </a:r>
          </a:p>
          <a:p>
            <a:pPr marL="0" indent="0">
              <a:buNone/>
            </a:pPr>
            <a:r>
              <a:rPr lang="en-US" sz="1600" dirty="0"/>
              <a:t>Low time:</a:t>
            </a:r>
          </a:p>
          <a:p>
            <a:pPr marL="0" indent="0">
              <a:buNone/>
            </a:pPr>
            <a:r>
              <a:rPr lang="en-US" sz="1600" dirty="0"/>
              <a:t>T(s) = </a:t>
            </a:r>
            <a:r>
              <a:rPr lang="en-US" sz="1600" dirty="0" smtClean="0"/>
              <a:t>0.69*R2[Ohm</a:t>
            </a:r>
            <a:r>
              <a:rPr lang="en-US" sz="1600" dirty="0"/>
              <a:t>]*C[Farad]</a:t>
            </a:r>
          </a:p>
          <a:p>
            <a:pPr marL="0" indent="0">
              <a:buNone/>
            </a:pPr>
            <a:r>
              <a:rPr lang="en-US" sz="1600" dirty="0"/>
              <a:t>DOT circuit: R1 = 600 </a:t>
            </a:r>
            <a:r>
              <a:rPr lang="en-US" sz="1600" dirty="0" smtClean="0"/>
              <a:t>Ohm</a:t>
            </a:r>
            <a:r>
              <a:rPr lang="en-US" sz="1600" dirty="0"/>
              <a:t>, R2 = 10k </a:t>
            </a:r>
            <a:r>
              <a:rPr lang="en-US" sz="1600" dirty="0" smtClean="0"/>
              <a:t>Ohm</a:t>
            </a:r>
            <a:r>
              <a:rPr lang="en-US" sz="1600" dirty="0"/>
              <a:t>,   C1 = 22 uF.</a:t>
            </a:r>
          </a:p>
          <a:p>
            <a:pPr marL="0" indent="0">
              <a:buNone/>
            </a:pPr>
            <a:r>
              <a:rPr lang="en-US" sz="1600" dirty="0"/>
              <a:t>DASH circuit: R1 = 600 </a:t>
            </a:r>
            <a:r>
              <a:rPr lang="en-US" sz="1600" dirty="0" smtClean="0"/>
              <a:t>Ohm</a:t>
            </a:r>
            <a:r>
              <a:rPr lang="en-US" sz="1600" dirty="0"/>
              <a:t>, R2 = 10k </a:t>
            </a:r>
            <a:r>
              <a:rPr lang="en-US" sz="1600" dirty="0" smtClean="0"/>
              <a:t>Ohm</a:t>
            </a:r>
            <a:r>
              <a:rPr lang="en-US" sz="1600" dirty="0"/>
              <a:t>, C1 = 22 uF.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62045F-3753-4886-87C8-43BDEB1B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3591638"/>
            <a:ext cx="5104266" cy="1926059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DE60E0-821E-48B2-B42E-F75E0CAC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7" y="484631"/>
            <a:ext cx="5104266" cy="1926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1448B2-C510-4AC5-8CBA-B5FFD2A58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103" y="3507291"/>
            <a:ext cx="2645872" cy="29612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404387-791E-442B-8164-574DE29A427E}"/>
              </a:ext>
            </a:extLst>
          </p:cNvPr>
          <p:cNvSpPr txBox="1"/>
          <p:nvPr/>
        </p:nvSpPr>
        <p:spPr>
          <a:xfrm>
            <a:off x="502805" y="5727038"/>
            <a:ext cx="432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LTSpice simulation for DASH circuit</a:t>
            </a:r>
          </a:p>
          <a:p>
            <a:r>
              <a:rPr lang="en-US">
                <a:solidFill>
                  <a:srgbClr val="FF0000"/>
                </a:solidFill>
              </a:rPr>
              <a:t>V(n001): </a:t>
            </a:r>
            <a:r>
              <a:rPr lang="en-US"/>
              <a:t>Input 5V DC voltage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170DE3"/>
                </a:solidFill>
              </a:rPr>
              <a:t>V(n004): </a:t>
            </a:r>
            <a:r>
              <a:rPr lang="en-US"/>
              <a:t>Output voltage</a:t>
            </a:r>
            <a:endParaRPr lang="en-US">
              <a:solidFill>
                <a:srgbClr val="170DE3"/>
              </a:solidFill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971DDE-5CB4-4A64-B39E-28618D49F476}"/>
              </a:ext>
            </a:extLst>
          </p:cNvPr>
          <p:cNvSpPr txBox="1"/>
          <p:nvPr/>
        </p:nvSpPr>
        <p:spPr>
          <a:xfrm>
            <a:off x="502805" y="2585857"/>
            <a:ext cx="432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LTSpice simulation for DOT circuit</a:t>
            </a:r>
          </a:p>
          <a:p>
            <a:r>
              <a:rPr lang="en-US">
                <a:solidFill>
                  <a:srgbClr val="FF0000"/>
                </a:solidFill>
              </a:rPr>
              <a:t>V(n001): </a:t>
            </a:r>
            <a:r>
              <a:rPr lang="en-US"/>
              <a:t>Input 5V DC voltage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170DE3"/>
                </a:solidFill>
              </a:rPr>
              <a:t>V(n004): </a:t>
            </a:r>
            <a:r>
              <a:rPr lang="en-US"/>
              <a:t>Output voltage</a:t>
            </a:r>
            <a:endParaRPr lang="en-US">
              <a:solidFill>
                <a:srgbClr val="170DE3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5F0A8-57DE-410F-878D-0865C30B1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103" y="389470"/>
            <a:ext cx="2645872" cy="29612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15D4-2608-4412-ACCE-3A112C44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16319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Physical circuit build, test, and electronics specification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2DDAC769-01D0-4AA1-A612-48541F5E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484632"/>
            <a:ext cx="6912217" cy="312534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89A2AC-2755-444B-84F1-B91EDD89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1647826"/>
            <a:ext cx="4249995" cy="456616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2x EG350Z LM 555 CN timers</a:t>
            </a:r>
          </a:p>
          <a:p>
            <a:r>
              <a:rPr lang="en-US" sz="1600" dirty="0"/>
              <a:t>2x INTERVOX BRP1408P-12-CS Buzzers</a:t>
            </a:r>
          </a:p>
          <a:p>
            <a:r>
              <a:rPr lang="en-US" sz="1600" dirty="0"/>
              <a:t>4x Analog Device Blue LEDs</a:t>
            </a:r>
          </a:p>
          <a:p>
            <a:r>
              <a:rPr lang="en-US" sz="1600" dirty="0"/>
              <a:t>2x 22 uF Analog Device capacitors</a:t>
            </a:r>
          </a:p>
          <a:p>
            <a:r>
              <a:rPr lang="en-US" sz="1600" dirty="0"/>
              <a:t>1x 100 O</a:t>
            </a:r>
            <a:r>
              <a:rPr lang="en-US" sz="1600" dirty="0" smtClean="0"/>
              <a:t>hm </a:t>
            </a:r>
            <a:r>
              <a:rPr lang="en-US" sz="1600" dirty="0"/>
              <a:t>Analog Device resistor </a:t>
            </a:r>
          </a:p>
          <a:p>
            <a:r>
              <a:rPr lang="en-US" sz="1600" dirty="0"/>
              <a:t>4x 470 O</a:t>
            </a:r>
            <a:r>
              <a:rPr lang="en-US" sz="1600" dirty="0" smtClean="0"/>
              <a:t>hm </a:t>
            </a:r>
            <a:r>
              <a:rPr lang="en-US" sz="1600" dirty="0"/>
              <a:t>Analog Device resistors </a:t>
            </a:r>
          </a:p>
          <a:p>
            <a:r>
              <a:rPr lang="en-US" sz="1600" dirty="0"/>
              <a:t>2x 1k O</a:t>
            </a:r>
            <a:r>
              <a:rPr lang="en-US" sz="1600" dirty="0" smtClean="0"/>
              <a:t>hm </a:t>
            </a:r>
            <a:r>
              <a:rPr lang="en-US" sz="1600" dirty="0"/>
              <a:t>Analog Device resistors </a:t>
            </a:r>
          </a:p>
          <a:p>
            <a:r>
              <a:rPr lang="en-US" sz="1600" dirty="0"/>
              <a:t>2x 10k </a:t>
            </a:r>
            <a:r>
              <a:rPr lang="en-US" sz="1600" dirty="0" smtClean="0"/>
              <a:t>Ohm </a:t>
            </a:r>
            <a:r>
              <a:rPr lang="en-US" sz="1600" dirty="0"/>
              <a:t>Analog Device resistors </a:t>
            </a:r>
          </a:p>
          <a:p>
            <a:r>
              <a:rPr lang="en-US" sz="1600" dirty="0"/>
              <a:t>1x 20k </a:t>
            </a:r>
            <a:r>
              <a:rPr lang="en-US" sz="1600" dirty="0" smtClean="0"/>
              <a:t>Ohm </a:t>
            </a:r>
            <a:r>
              <a:rPr lang="en-US" sz="1600" dirty="0"/>
              <a:t>Analog Device resistor </a:t>
            </a:r>
          </a:p>
          <a:p>
            <a:r>
              <a:rPr lang="en-US" sz="1600" dirty="0"/>
              <a:t>All resistors are 5% </a:t>
            </a:r>
            <a:r>
              <a:rPr lang="en-US" sz="1600" dirty="0" smtClean="0"/>
              <a:t>tolerance. (Gold Band)</a:t>
            </a:r>
            <a:endParaRPr lang="en-US" sz="1600" dirty="0"/>
          </a:p>
          <a:p>
            <a:r>
              <a:rPr lang="en-US" sz="1600" dirty="0"/>
              <a:t>2x ELEGOO Push button. </a:t>
            </a:r>
          </a:p>
          <a:p>
            <a:r>
              <a:rPr lang="en-US" sz="1600" dirty="0"/>
              <a:t>Additional 2x 47k </a:t>
            </a:r>
            <a:r>
              <a:rPr lang="en-US" sz="1600" dirty="0" smtClean="0"/>
              <a:t>Ohm </a:t>
            </a:r>
            <a:r>
              <a:rPr lang="en-US" sz="1600" dirty="0"/>
              <a:t>resistors in series with every buzzer to decrease the sound of buzzer from </a:t>
            </a:r>
            <a:r>
              <a:rPr lang="en-US" sz="1600" dirty="0" smtClean="0"/>
              <a:t>95dB </a:t>
            </a:r>
            <a:r>
              <a:rPr lang="en-US" sz="1600" dirty="0"/>
              <a:t>to 56dB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47EA55E7-42B5-46A1-BE7F-ED58470E0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77" t="23429" r="12979" b="27429"/>
          <a:stretch/>
        </p:blipFill>
        <p:spPr>
          <a:xfrm>
            <a:off x="648929" y="4076700"/>
            <a:ext cx="4390199" cy="2138462"/>
          </a:xfrm>
          <a:prstGeom prst="rect">
            <a:avLst/>
          </a:prstGeom>
        </p:spPr>
      </p:pic>
      <p:pic>
        <p:nvPicPr>
          <p:cNvPr id="12" name="Picture 11" descr="A picture containing photo, black, sitting, front&#10;&#10;Description automatically generated">
            <a:extLst>
              <a:ext uri="{FF2B5EF4-FFF2-40B4-BE49-F238E27FC236}">
                <a16:creationId xmlns:a16="http://schemas.microsoft.com/office/drawing/2014/main" id="{18E55DE1-3FDA-4316-ADC8-1018CD846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62" t="20894" r="2362" b="20507"/>
          <a:stretch/>
        </p:blipFill>
        <p:spPr>
          <a:xfrm>
            <a:off x="5343787" y="4076700"/>
            <a:ext cx="2217360" cy="21419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0EF42-9F95-495C-8D11-0B04FD4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440" y="1016236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1"/>
                </a:solidFill>
              </a:rPr>
              <a:t>Thanks</a:t>
            </a: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ke">
            <a:extLst>
              <a:ext uri="{FF2B5EF4-FFF2-40B4-BE49-F238E27FC236}">
                <a16:creationId xmlns:a16="http://schemas.microsoft.com/office/drawing/2014/main" id="{93008D63-CF30-40E0-97E5-47D5330A5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817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SimSun</vt:lpstr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Ied mini_project Morse code keyer design </vt:lpstr>
      <vt:lpstr>Introduction </vt:lpstr>
      <vt:lpstr>Morse code basic knowledge and design specification </vt:lpstr>
      <vt:lpstr>Product Features</vt:lpstr>
      <vt:lpstr>Design concept of keyer model</vt:lpstr>
      <vt:lpstr>Main circuit design</vt:lpstr>
      <vt:lpstr>Physical circuit build, test, and electronics specification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Ied mini_project Morse code keyer design </dc:title>
  <dc:creator>Li Ang</dc:creator>
  <cp:lastModifiedBy>saaif ahmed</cp:lastModifiedBy>
  <cp:revision>28</cp:revision>
  <dcterms:created xsi:type="dcterms:W3CDTF">2020-06-13T01:53:13Z</dcterms:created>
  <dcterms:modified xsi:type="dcterms:W3CDTF">2020-06-16T14:57:38Z</dcterms:modified>
</cp:coreProperties>
</file>