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cellid.org/zoom=16lat=37.77889lon=-122.419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ellid.org/zoom=16lat=37.77889lon=-122.4194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Cell tower growth in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Shakil </a:t>
            </a:r>
            <a:r>
              <a:rPr lang="en-US" dirty="0" err="1"/>
              <a:t>ahmed</a:t>
            </a:r>
            <a:r>
              <a:rPr lang="en-US" dirty="0"/>
              <a:t> (Group – 8)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ADE2-3A48-4B9F-A56A-1821E01C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2438-7246-48D9-BF81-1A920121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 err="1">
                <a:latin typeface="CMR12"/>
              </a:rPr>
              <a:t>OpenCellID</a:t>
            </a:r>
            <a:r>
              <a:rPr lang="en-US" sz="1800" b="0" i="0" u="none" strike="noStrike" baseline="0" dirty="0">
                <a:latin typeface="CMR12"/>
              </a:rPr>
              <a:t>. </a:t>
            </a:r>
            <a:r>
              <a:rPr lang="en-US" sz="1800" b="0" i="0" u="none" strike="noStrike" baseline="0" dirty="0" err="1">
                <a:latin typeface="CMR12"/>
              </a:rPr>
              <a:t>Opencellid</a:t>
            </a:r>
            <a:r>
              <a:rPr lang="en-US" sz="1800" b="0" i="0" u="none" strike="noStrike" baseline="0" dirty="0">
                <a:latin typeface="CMR12"/>
              </a:rPr>
              <a:t> dataset. </a:t>
            </a:r>
            <a:r>
              <a:rPr lang="en-US" sz="1800" b="0" i="0" u="none" strike="noStrike" baseline="0" dirty="0">
                <a:latin typeface="CMR12"/>
                <a:hlinkClick r:id="rId2"/>
              </a:rPr>
              <a:t>https://www.opencellid.org/zoom=16lat=37.77889lon=-122.41942</a:t>
            </a:r>
            <a:r>
              <a:rPr lang="en-US" sz="1800" b="0" i="0" u="none" strike="noStrike" baseline="0" dirty="0">
                <a:latin typeface="CMR12"/>
              </a:rPr>
              <a:t> , 2023,  Accessed: 2024-10-15.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6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464E37-C51D-4877-B7BA-427D75C44A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8609" y="2315467"/>
            <a:ext cx="4564047" cy="363304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7B982A-9434-4321-A320-F6C0C7883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1717991"/>
            <a:ext cx="5999221" cy="4410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Overview</a:t>
            </a:r>
            <a:r>
              <a:rPr lang="en-US" sz="1800" dirty="0"/>
              <a:t>:</a:t>
            </a:r>
          </a:p>
          <a:p>
            <a:r>
              <a:rPr lang="en-US" sz="1600" b="1" dirty="0"/>
              <a:t>46 M</a:t>
            </a:r>
            <a:r>
              <a:rPr lang="en-US" sz="1600" dirty="0"/>
              <a:t> global cell‑tower records (</a:t>
            </a:r>
            <a:r>
              <a:rPr lang="en-US" sz="1600" dirty="0" err="1"/>
              <a:t>OpenCellID</a:t>
            </a:r>
            <a:r>
              <a:rPr lang="en-US" sz="1600" dirty="0"/>
              <a:t>).</a:t>
            </a:r>
          </a:p>
          <a:p>
            <a:r>
              <a:rPr lang="en-US" sz="1600" dirty="0"/>
              <a:t>Official national </a:t>
            </a:r>
            <a:r>
              <a:rPr lang="en-US" sz="1600" b="1" dirty="0"/>
              <a:t>population statistics </a:t>
            </a:r>
            <a:r>
              <a:rPr lang="en-US" sz="1600" dirty="0"/>
              <a:t>for demographic context.</a:t>
            </a:r>
          </a:p>
          <a:p>
            <a:pPr marL="0" indent="0">
              <a:buNone/>
            </a:pPr>
            <a:r>
              <a:rPr lang="en-US" sz="1800" b="1" dirty="0"/>
              <a:t>Preprocessing: </a:t>
            </a:r>
          </a:p>
          <a:p>
            <a:pPr algn="l"/>
            <a:r>
              <a:rPr lang="en-US" sz="1600" b="1" dirty="0"/>
              <a:t>Dropped</a:t>
            </a:r>
            <a:r>
              <a:rPr lang="en-US" sz="1600" dirty="0"/>
              <a:t> invalid geo coordinates &amp; timestamps; </a:t>
            </a:r>
            <a:r>
              <a:rPr lang="en-US" sz="1600" b="1" dirty="0"/>
              <a:t>label missing </a:t>
            </a:r>
            <a:r>
              <a:rPr lang="en-US" sz="1600" dirty="0"/>
              <a:t>operators '</a:t>
            </a:r>
            <a:r>
              <a:rPr lang="en-US" sz="1600" b="1" dirty="0"/>
              <a:t>Unknown</a:t>
            </a:r>
            <a:r>
              <a:rPr lang="en-US" sz="1600" dirty="0"/>
              <a:t>’, and </a:t>
            </a:r>
            <a:r>
              <a:rPr lang="en-US" sz="1600" b="1" i="0" u="none" strike="noStrike" baseline="0" dirty="0">
                <a:latin typeface="CMR12"/>
              </a:rPr>
              <a:t>operators with fewer </a:t>
            </a:r>
            <a:r>
              <a:rPr lang="en-US" sz="1600" b="0" i="0" u="none" strike="noStrike" baseline="0" dirty="0">
                <a:latin typeface="CMR12"/>
              </a:rPr>
              <a:t>than 1000 towers are transformed to ’</a:t>
            </a:r>
            <a:r>
              <a:rPr lang="en-US" sz="1600" b="1" i="0" u="none" strike="noStrike" baseline="0" dirty="0">
                <a:latin typeface="CMR12"/>
              </a:rPr>
              <a:t>Others</a:t>
            </a:r>
            <a:r>
              <a:rPr lang="en-US" sz="1600" b="0" i="0" u="none" strike="noStrike" baseline="0" dirty="0">
                <a:latin typeface="CMR12"/>
              </a:rPr>
              <a:t>.’</a:t>
            </a:r>
          </a:p>
          <a:p>
            <a:pPr algn="l"/>
            <a:r>
              <a:rPr lang="en-US" sz="1600" dirty="0">
                <a:latin typeface="CMR12"/>
              </a:rPr>
              <a:t>T</a:t>
            </a:r>
            <a:r>
              <a:rPr lang="en-US" sz="1600" b="0" i="0" u="none" strike="noStrike" baseline="0" dirty="0">
                <a:latin typeface="CMR12"/>
              </a:rPr>
              <a:t>imestamps are </a:t>
            </a:r>
            <a:r>
              <a:rPr lang="en-US" sz="1600" b="1" i="0" u="none" strike="noStrike" baseline="0" dirty="0">
                <a:latin typeface="CMR12"/>
              </a:rPr>
              <a:t>transformed</a:t>
            </a:r>
            <a:r>
              <a:rPr lang="en-US" sz="1600" b="0" i="0" u="none" strike="noStrike" baseline="0" dirty="0">
                <a:latin typeface="CMR12"/>
              </a:rPr>
              <a:t> from Unix time to </a:t>
            </a:r>
            <a:r>
              <a:rPr lang="en-US" sz="1600" b="1" i="0" u="none" strike="noStrike" baseline="0" dirty="0">
                <a:latin typeface="CMR12"/>
              </a:rPr>
              <a:t>datetime</a:t>
            </a:r>
            <a:r>
              <a:rPr lang="en-US" sz="1600" b="0" i="0" u="none" strike="noStrike" baseline="0" dirty="0">
                <a:latin typeface="CMR12"/>
              </a:rPr>
              <a:t> objects.</a:t>
            </a:r>
          </a:p>
          <a:p>
            <a:pPr algn="l"/>
            <a:r>
              <a:rPr lang="en-US" sz="1600" dirty="0">
                <a:latin typeface="CMR12"/>
              </a:rPr>
              <a:t>Integrated population data.</a:t>
            </a:r>
            <a:endParaRPr lang="en-US" sz="1600" b="0" i="0" u="none" strike="noStrike" baseline="0" dirty="0">
              <a:latin typeface="CMR12"/>
            </a:endParaRPr>
          </a:p>
          <a:p>
            <a:r>
              <a:rPr lang="en-US" sz="1600" b="1" dirty="0"/>
              <a:t>Standardize</a:t>
            </a:r>
            <a:r>
              <a:rPr lang="en-US" sz="1600" dirty="0"/>
              <a:t> country names; merge latest population figures.</a:t>
            </a:r>
          </a:p>
          <a:p>
            <a:r>
              <a:rPr lang="en-US" sz="1600" b="1" dirty="0"/>
              <a:t>Down sample </a:t>
            </a:r>
            <a:r>
              <a:rPr lang="en-US" sz="1600" dirty="0"/>
              <a:t>to ≤ 50 k points for fluid performance.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64073-8DF1-4C8E-807F-89FCA2A53798}"/>
              </a:ext>
            </a:extLst>
          </p:cNvPr>
          <p:cNvSpPr txBox="1"/>
          <p:nvPr/>
        </p:nvSpPr>
        <p:spPr>
          <a:xfrm>
            <a:off x="6669511" y="5924452"/>
            <a:ext cx="474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CMR12"/>
                <a:hlinkClick r:id="rId3"/>
              </a:rPr>
              <a:t>https://www.opencellid.org/zoom=16lat=37.77889lon=-122.41942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F595-0BB2-4548-984D-27FEBEAF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5167B6-7440-4B48-9B4A-5E246524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Overview</a:t>
            </a:r>
          </a:p>
          <a:p>
            <a:r>
              <a:rPr lang="en-US" dirty="0"/>
              <a:t>Comparison: </a:t>
            </a:r>
            <a:r>
              <a:rPr lang="en-US" sz="1800" b="0" i="0" u="none" strike="noStrike" baseline="0" dirty="0">
                <a:latin typeface="CMR12"/>
              </a:rPr>
              <a:t>comparisons between countries, operators, and technologies.</a:t>
            </a:r>
            <a:endParaRPr lang="en-US" dirty="0"/>
          </a:p>
          <a:p>
            <a:pPr algn="l"/>
            <a:r>
              <a:rPr lang="en-US" dirty="0"/>
              <a:t>Temporal Analysis: </a:t>
            </a:r>
            <a:r>
              <a:rPr lang="en-US" sz="1800" b="0" i="0" u="none" strike="noStrike" baseline="0" dirty="0">
                <a:latin typeface="CMR12"/>
              </a:rPr>
              <a:t>Time-series visualizations like cumulative growth trends and operator specific</a:t>
            </a:r>
            <a:r>
              <a:rPr lang="en-US" sz="1800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growth patterns.</a:t>
            </a:r>
          </a:p>
          <a:p>
            <a:pPr algn="l"/>
            <a:r>
              <a:rPr lang="en-US" dirty="0"/>
              <a:t>Correlation: </a:t>
            </a:r>
            <a:r>
              <a:rPr lang="en-US" sz="1800" b="0" i="0" u="none" strike="noStrike" baseline="0" dirty="0">
                <a:latin typeface="CMR12"/>
              </a:rPr>
              <a:t>how infrastructure aligns with population densities.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1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D36A0-2311-4FD0-9C83-F6945195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0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2FC658-621D-423B-B407-90F3C34CA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1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DEDF5-96C1-405B-90CF-DE3F1466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6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C7790-E0FC-466A-B3FF-5B780719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3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3E8A7-78CD-4126-BFC6-5F28A0B3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38E348-5094-4A49-A44F-EA961447C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561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{BFB355F5-F46B-47EE-B019-29B328D15805}tf33552983_win32</Template>
  <TotalTime>108</TotalTime>
  <Words>172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CMR12</vt:lpstr>
      <vt:lpstr>Franklin Gothic Book</vt:lpstr>
      <vt:lpstr>Franklin Gothic Demi</vt:lpstr>
      <vt:lpstr>Wingdings 2</vt:lpstr>
      <vt:lpstr>DividendVTI</vt:lpstr>
      <vt:lpstr>Cell tower growth in the world</vt:lpstr>
      <vt:lpstr>Data</vt:lpstr>
      <vt:lpstr>Task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tower growth in the world</dc:title>
  <dc:creator>Shakil Ahmed</dc:creator>
  <cp:lastModifiedBy>Shakil Ahmed</cp:lastModifiedBy>
  <cp:revision>14</cp:revision>
  <dcterms:created xsi:type="dcterms:W3CDTF">2025-05-19T21:26:42Z</dcterms:created>
  <dcterms:modified xsi:type="dcterms:W3CDTF">2025-05-19T23:16:31Z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