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F204-D720-8DB6-CD1F-2D73D6BE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8747" y="1066801"/>
            <a:ext cx="8134664" cy="242146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AI-Powered Collections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27396-7952-44B3-F5FE-41364DDC4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8746" y="3906047"/>
            <a:ext cx="7984761" cy="1405467"/>
          </a:xfrm>
        </p:spPr>
        <p:txBody>
          <a:bodyPr/>
          <a:lstStyle/>
          <a:p>
            <a:pPr algn="ctr"/>
            <a:r>
              <a:rPr lang="en-US" sz="2000" dirty="0"/>
              <a:t>Leveraging Agentic AI for Scalable, Fair, and Effective Debt Management at </a:t>
            </a:r>
            <a:r>
              <a:rPr lang="en-US" sz="2000" dirty="0" err="1"/>
              <a:t>Geldium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79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0A67-B865-7167-DD7B-43211CA43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810-85B2-5A7B-C196-A2C62FCB7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770" y="374755"/>
            <a:ext cx="11537430" cy="68510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How the System Works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52462CE-C77A-D43E-7BF6-9573540E2E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5826" y="1832788"/>
            <a:ext cx="10296994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</a:t>
            </a: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credit data (utilization, income, payment history, etc.)</a:t>
            </a: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behavioral data (recent inquiries, spending changes)Decision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Logic:</a:t>
            </a:r>
          </a:p>
          <a:p>
            <a:pPr marL="742950" lvl="1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flags high-risk customers</a:t>
            </a:r>
          </a:p>
          <a:p>
            <a:pPr marL="742950" lvl="1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segmented into tiers (low, medium, high)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 Engine:</a:t>
            </a:r>
          </a:p>
          <a:p>
            <a:pPr marL="742950" lvl="1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interventions: alerts, financial coaching offers, payment plan nudges</a:t>
            </a:r>
          </a:p>
          <a:p>
            <a:pPr marL="742950" lvl="1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escalations for complex or sensitive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Loop:</a:t>
            </a:r>
          </a:p>
          <a:p>
            <a:pPr marL="742950" lvl="1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 tracked continuously</a:t>
            </a:r>
          </a:p>
          <a:p>
            <a:pPr marL="742950" lvl="1" indent="-28575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loop from payment results updates model over time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83D30-B0C9-4579-EA9C-B80B5AE54809}"/>
              </a:ext>
            </a:extLst>
          </p:cNvPr>
          <p:cNvSpPr txBox="1"/>
          <p:nvPr/>
        </p:nvSpPr>
        <p:spPr>
          <a:xfrm>
            <a:off x="349770" y="1155679"/>
            <a:ext cx="11537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Title:  AI-Powered Collections System Workflow</a:t>
            </a:r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30471-6602-DCE5-30BB-22FEB3C33D2E}"/>
              </a:ext>
            </a:extLst>
          </p:cNvPr>
          <p:cNvSpPr txBox="1"/>
          <p:nvPr/>
        </p:nvSpPr>
        <p:spPr>
          <a:xfrm>
            <a:off x="9203962" y="6290105"/>
            <a:ext cx="391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Prepared By: Mushkan Sah</a:t>
            </a:r>
          </a:p>
        </p:txBody>
      </p:sp>
    </p:spTree>
    <p:extLst>
      <p:ext uri="{BB962C8B-B14F-4D97-AF65-F5344CB8AC3E}">
        <p14:creationId xmlns:p14="http://schemas.microsoft.com/office/powerpoint/2010/main" val="149689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3CB3E-D4C6-146B-CAC7-9773C9C8C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7B13-5C27-C5C9-E76A-D6BD3B472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770" y="374755"/>
            <a:ext cx="11537430" cy="68510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How the System Works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A892AD-A989-8DCF-48D3-6C7178E71A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0659" y="1887471"/>
            <a:ext cx="931888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[Customer Data]</a:t>
            </a:r>
            <a:endParaRPr lang="en-US" altLang="en-US" sz="2000" b="1" cap="none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[Model Prediction: Risk Score]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[Risk Tier Assigned: High / Med / Low]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[Automated Action or Human Escalation]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[Outcome Tracked + Feedback Collected]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3AD9D-4CAC-3254-1C13-79C9D0E5DD90}"/>
              </a:ext>
            </a:extLst>
          </p:cNvPr>
          <p:cNvSpPr txBox="1"/>
          <p:nvPr/>
        </p:nvSpPr>
        <p:spPr>
          <a:xfrm>
            <a:off x="349770" y="1155679"/>
            <a:ext cx="11537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Title: From Data to Decision</a:t>
            </a:r>
            <a:endParaRPr lang="en-IN" sz="2000" b="1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7625430-8400-F9CE-66BC-528AE0F37050}"/>
              </a:ext>
            </a:extLst>
          </p:cNvPr>
          <p:cNvSpPr/>
          <p:nvPr/>
        </p:nvSpPr>
        <p:spPr>
          <a:xfrm>
            <a:off x="5155368" y="2280099"/>
            <a:ext cx="292308" cy="5246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ADD6EB6-797F-2051-D0B3-27B8E37824AC}"/>
              </a:ext>
            </a:extLst>
          </p:cNvPr>
          <p:cNvSpPr/>
          <p:nvPr/>
        </p:nvSpPr>
        <p:spPr>
          <a:xfrm>
            <a:off x="5157866" y="3208745"/>
            <a:ext cx="292308" cy="5246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4B82382-89B2-2645-FCD2-35F80DCECB6F}"/>
              </a:ext>
            </a:extLst>
          </p:cNvPr>
          <p:cNvSpPr/>
          <p:nvPr/>
        </p:nvSpPr>
        <p:spPr>
          <a:xfrm>
            <a:off x="5157866" y="4137391"/>
            <a:ext cx="292308" cy="5246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339C5E8-9E72-CC7B-8A27-CCDC756EE409}"/>
              </a:ext>
            </a:extLst>
          </p:cNvPr>
          <p:cNvSpPr/>
          <p:nvPr/>
        </p:nvSpPr>
        <p:spPr>
          <a:xfrm>
            <a:off x="5157866" y="5037263"/>
            <a:ext cx="292308" cy="5246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CC3CF-83E7-844A-8F2C-2E671D6922D4}"/>
              </a:ext>
            </a:extLst>
          </p:cNvPr>
          <p:cNvSpPr txBox="1"/>
          <p:nvPr/>
        </p:nvSpPr>
        <p:spPr>
          <a:xfrm>
            <a:off x="9203962" y="6290105"/>
            <a:ext cx="391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Prepared By: Mushkan Sah</a:t>
            </a:r>
          </a:p>
        </p:txBody>
      </p:sp>
    </p:spTree>
    <p:extLst>
      <p:ext uri="{BB962C8B-B14F-4D97-AF65-F5344CB8AC3E}">
        <p14:creationId xmlns:p14="http://schemas.microsoft.com/office/powerpoint/2010/main" val="148583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673C3-F3C5-DFB8-83F3-B0598805B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6F51-1555-0EC9-0133-6B3129C49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769" y="374755"/>
            <a:ext cx="11612381" cy="68510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Role of Agentic 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E2274-B02F-9589-1148-E79B3F88F86E}"/>
              </a:ext>
            </a:extLst>
          </p:cNvPr>
          <p:cNvSpPr txBox="1"/>
          <p:nvPr/>
        </p:nvSpPr>
        <p:spPr>
          <a:xfrm>
            <a:off x="349770" y="1155679"/>
            <a:ext cx="1161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Title: Balancing Automation with Human Oversight</a:t>
            </a:r>
            <a:endParaRPr lang="en-IN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04A1DA-8011-B604-15C7-82826CD3D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05506"/>
              </p:ext>
            </p:extLst>
          </p:nvPr>
        </p:nvGraphicFramePr>
        <p:xfrm>
          <a:off x="2098623" y="1933870"/>
          <a:ext cx="8121336" cy="304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668">
                  <a:extLst>
                    <a:ext uri="{9D8B030D-6E8A-4147-A177-3AD203B41FA5}">
                      <a16:colId xmlns:a16="http://schemas.microsoft.com/office/drawing/2014/main" val="4279124851"/>
                    </a:ext>
                  </a:extLst>
                </a:gridCol>
                <a:gridCol w="4060668">
                  <a:extLst>
                    <a:ext uri="{9D8B030D-6E8A-4147-A177-3AD203B41FA5}">
                      <a16:colId xmlns:a16="http://schemas.microsoft.com/office/drawing/2014/main" val="1850370497"/>
                    </a:ext>
                  </a:extLst>
                </a:gridCol>
              </a:tblGrid>
              <a:tr h="53786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Autonomous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Human Oversight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28078"/>
                  </a:ext>
                </a:extLst>
              </a:tr>
              <a:tr h="656310">
                <a:tc>
                  <a:txBody>
                    <a:bodyPr/>
                    <a:lstStyle/>
                    <a:p>
                      <a:r>
                        <a:rPr lang="en-IN" dirty="0"/>
                        <a:t>Real-time risk scoring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Escalation for customers disputing risk rating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718525"/>
                  </a:ext>
                </a:extLst>
              </a:tr>
              <a:tr h="656310">
                <a:tc>
                  <a:txBody>
                    <a:bodyPr/>
                    <a:lstStyle/>
                    <a:p>
                      <a:r>
                        <a:rPr lang="en-IN" dirty="0"/>
                        <a:t>Sending personalized nudges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Designing new financial support programs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85086"/>
                  </a:ext>
                </a:extLst>
              </a:tr>
              <a:tr h="656310">
                <a:tc>
                  <a:txBody>
                    <a:bodyPr/>
                    <a:lstStyle/>
                    <a:p>
                      <a:r>
                        <a:rPr lang="en-IN" dirty="0"/>
                        <a:t>Monitoring credit </a:t>
                      </a:r>
                      <a:r>
                        <a:rPr lang="en-IN" dirty="0" err="1"/>
                        <a:t>behavior</a:t>
                      </a:r>
                      <a:r>
                        <a:rPr lang="en-IN" dirty="0"/>
                        <a:t>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Handling exceptions or special hardship cases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94375"/>
                  </a:ext>
                </a:extLst>
              </a:tr>
              <a:tr h="537860">
                <a:tc>
                  <a:txBody>
                    <a:bodyPr/>
                    <a:lstStyle/>
                    <a:p>
                      <a:r>
                        <a:rPr lang="en-US" dirty="0"/>
                        <a:t>Imputing missing values with 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Regulatory compliance reviews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0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B94878-DB4B-5676-44F3-DB4F4B499A84}"/>
              </a:ext>
            </a:extLst>
          </p:cNvPr>
          <p:cNvSpPr txBox="1"/>
          <p:nvPr/>
        </p:nvSpPr>
        <p:spPr>
          <a:xfrm>
            <a:off x="9203962" y="6290105"/>
            <a:ext cx="391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Prepared By: Mushkan Sah</a:t>
            </a:r>
          </a:p>
        </p:txBody>
      </p:sp>
    </p:spTree>
    <p:extLst>
      <p:ext uri="{BB962C8B-B14F-4D97-AF65-F5344CB8AC3E}">
        <p14:creationId xmlns:p14="http://schemas.microsoft.com/office/powerpoint/2010/main" val="10306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A2F77-909F-DAE6-6556-E795ED12F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C72B-8DED-C534-E630-FC9779153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770" y="374755"/>
            <a:ext cx="11537430" cy="68510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Responsible AI Guardrails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F812A9-D2BC-6649-4897-A1CE47461B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5826" y="2325232"/>
            <a:ext cx="1029699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 Checks – Regular audits to detect bias across income, geography, and other protected classes.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Explainability Tools – SHAP values or similar tools used to explain model decisions in plain language.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cap="none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Human-in-the-loop Oversight – Final decisions for complex or high-impact cases handled by people.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cap="none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&amp; Compliance – Model does not use sensitive personal identifiers; data stored securely under regulatory standards.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1FA11-97EB-87E7-A9A7-60A34FF65A21}"/>
              </a:ext>
            </a:extLst>
          </p:cNvPr>
          <p:cNvSpPr txBox="1"/>
          <p:nvPr/>
        </p:nvSpPr>
        <p:spPr>
          <a:xfrm>
            <a:off x="349770" y="1155679"/>
            <a:ext cx="11537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Title:  Ensuring Fair, Transparent, and Accountable AI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6B001-6320-3566-DA17-E5EFD5E2C079}"/>
              </a:ext>
            </a:extLst>
          </p:cNvPr>
          <p:cNvSpPr txBox="1"/>
          <p:nvPr/>
        </p:nvSpPr>
        <p:spPr>
          <a:xfrm>
            <a:off x="9203962" y="6290105"/>
            <a:ext cx="391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Prepared By: Mushkan Sah</a:t>
            </a:r>
          </a:p>
        </p:txBody>
      </p:sp>
    </p:spTree>
    <p:extLst>
      <p:ext uri="{BB962C8B-B14F-4D97-AF65-F5344CB8AC3E}">
        <p14:creationId xmlns:p14="http://schemas.microsoft.com/office/powerpoint/2010/main" val="200839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61014-B2CA-58EA-2D00-BF026094B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1B5A-B2F0-74CB-ACC2-183DBB57E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770" y="374755"/>
            <a:ext cx="11537430" cy="68510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Expected Business Impact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5726A97-0BDF-D3E7-D21D-2D0CF4604F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5826" y="2448345"/>
            <a:ext cx="10296994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KPIs: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↓ 20% Delinquency Rate among flagged high-risk customers (projected over 6–12 months)</a:t>
            </a: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b="1" cap="none" dirty="0">
              <a:latin typeface="Arial" panose="020B0604020202020204" pitchFamily="34" charset="0"/>
            </a:endParaRP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↑ Operational Efficiency through automation (fewer manual cases)</a:t>
            </a: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b="1" cap="none" dirty="0">
              <a:latin typeface="Arial" panose="020B0604020202020204" pitchFamily="34" charset="0"/>
            </a:endParaRP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↓ Collection Costs via targeted interventions</a:t>
            </a: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b="1" cap="none" dirty="0">
              <a:latin typeface="Arial" panose="020B0604020202020204" pitchFamily="34" charset="0"/>
            </a:endParaRP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↑ Model Accuracy over time through continuous learning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CE784-581B-AE9E-FEB6-4CCE93FE6992}"/>
              </a:ext>
            </a:extLst>
          </p:cNvPr>
          <p:cNvSpPr txBox="1"/>
          <p:nvPr/>
        </p:nvSpPr>
        <p:spPr>
          <a:xfrm>
            <a:off x="349770" y="1155679"/>
            <a:ext cx="11537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Title:  Value for </a:t>
            </a:r>
            <a:r>
              <a:rPr lang="en-US" sz="2000" b="1" dirty="0" err="1"/>
              <a:t>Geldium</a:t>
            </a:r>
            <a:r>
              <a:rPr lang="en-US" sz="2000" b="1" dirty="0"/>
              <a:t> and Its Customers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BBF99-A00C-6F84-2F76-31DCC9E0E950}"/>
              </a:ext>
            </a:extLst>
          </p:cNvPr>
          <p:cNvSpPr txBox="1"/>
          <p:nvPr/>
        </p:nvSpPr>
        <p:spPr>
          <a:xfrm>
            <a:off x="9203962" y="6290105"/>
            <a:ext cx="391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Prepared By: Mushkan Sah</a:t>
            </a:r>
          </a:p>
        </p:txBody>
      </p:sp>
    </p:spTree>
    <p:extLst>
      <p:ext uri="{BB962C8B-B14F-4D97-AF65-F5344CB8AC3E}">
        <p14:creationId xmlns:p14="http://schemas.microsoft.com/office/powerpoint/2010/main" val="194720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0516E-33D9-4451-AD06-327E25644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AC8F-AC94-94EF-E0E5-2A8328528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770" y="374755"/>
            <a:ext cx="11537430" cy="68510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Expected Business Impact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089DBC-9164-1D83-37BC-70F1FC790D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5826" y="2602234"/>
            <a:ext cx="10296994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Outcomes: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↑ Financial Wellness from proactive support, not penalties</a:t>
            </a: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↑ Trust and Transparency via explainable AI</a:t>
            </a: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↓ Stress &amp; Defaults through early nudges and flexible repayment plans</a:t>
            </a: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100" lvl="1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↑ Inclusion by avoiding bias in credit treatment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87923-88F2-08D3-DFC1-85ED6EADCCD9}"/>
              </a:ext>
            </a:extLst>
          </p:cNvPr>
          <p:cNvSpPr txBox="1"/>
          <p:nvPr/>
        </p:nvSpPr>
        <p:spPr>
          <a:xfrm>
            <a:off x="349770" y="1155679"/>
            <a:ext cx="11537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Title:  Value for </a:t>
            </a:r>
            <a:r>
              <a:rPr lang="en-US" sz="2000" b="1" dirty="0" err="1"/>
              <a:t>Geldium</a:t>
            </a:r>
            <a:r>
              <a:rPr lang="en-US" sz="2000" b="1" dirty="0"/>
              <a:t> and Its Customers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C0A40-2742-BAAD-9028-1FC3DAA812D0}"/>
              </a:ext>
            </a:extLst>
          </p:cNvPr>
          <p:cNvSpPr txBox="1"/>
          <p:nvPr/>
        </p:nvSpPr>
        <p:spPr>
          <a:xfrm>
            <a:off x="9203962" y="6290105"/>
            <a:ext cx="391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Prepared By: Mushkan Sah</a:t>
            </a:r>
          </a:p>
        </p:txBody>
      </p:sp>
    </p:spTree>
    <p:extLst>
      <p:ext uri="{BB962C8B-B14F-4D97-AF65-F5344CB8AC3E}">
        <p14:creationId xmlns:p14="http://schemas.microsoft.com/office/powerpoint/2010/main" val="355495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7071B-643B-5A56-B920-F9934C184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B1D3-A534-903F-E66C-378EF7099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8747" y="1066801"/>
            <a:ext cx="8134664" cy="2421464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74934-7985-C2DB-1491-57FF56579173}"/>
              </a:ext>
            </a:extLst>
          </p:cNvPr>
          <p:cNvSpPr txBox="1"/>
          <p:nvPr/>
        </p:nvSpPr>
        <p:spPr>
          <a:xfrm>
            <a:off x="9203962" y="6290105"/>
            <a:ext cx="391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Prepared By: Mushkan Sah</a:t>
            </a:r>
          </a:p>
        </p:txBody>
      </p:sp>
    </p:spTree>
    <p:extLst>
      <p:ext uri="{BB962C8B-B14F-4D97-AF65-F5344CB8AC3E}">
        <p14:creationId xmlns:p14="http://schemas.microsoft.com/office/powerpoint/2010/main" val="309906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{57B0CCCC-81E2-4517-96C4-687E92F6D726}tf03457452</Template>
  <TotalTime>112</TotalTime>
  <Words>431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AI-Powered Collections Strategy</vt:lpstr>
      <vt:lpstr>How the System Works</vt:lpstr>
      <vt:lpstr>How the System Works</vt:lpstr>
      <vt:lpstr>Role of Agentic AI</vt:lpstr>
      <vt:lpstr>Responsible AI Guardrails</vt:lpstr>
      <vt:lpstr>Expected Business Impact</vt:lpstr>
      <vt:lpstr>Expected Business Impact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Mushkan Sah</dc:creator>
  <cp:lastModifiedBy>Mushkan Sah</cp:lastModifiedBy>
  <cp:revision>1</cp:revision>
  <dcterms:created xsi:type="dcterms:W3CDTF">2025-06-07T16:41:08Z</dcterms:created>
  <dcterms:modified xsi:type="dcterms:W3CDTF">2025-06-07T18:33:46Z</dcterms:modified>
</cp:coreProperties>
</file>