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388620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1588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388620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collect evidence that the IP addresses are on the same router by looking for features that are centrally applied</a:t>
            </a:r>
          </a:p>
          <a:p>
            <a:pPr indent="0" lvl="0" marL="0" marR="0" rtl="1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collect evidence that the IP addresses are on the same router by looking for features that are centrally applied</a:t>
            </a:r>
          </a:p>
          <a:p>
            <a:pPr indent="0" lvl="0" marL="0" marR="0" rtl="1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observed that only 20 to 25% of the routers sent us a “UDP port unreachable” message</a:t>
            </a:r>
          </a:p>
          <a:p>
            <a:pPr indent="0" lvl="0" marL="0" marR="0" rtl="1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wondered why routers we had collect from traceroute runs, thus had previously respond ICMP message, had not respond “UDP port unreachable” ?</a:t>
            </a: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wondered why routers we had collect from traceroute runs, thus had previously respond ICMP message, had not respond “UDP port unreachable” ?</a:t>
            </a: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buSzPct val="25000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שתי דקות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buSzPct val="25000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אנו משתמים בעובדה זו על מנת לשפר את זמן הריצה. אנו מוכנים להקריב דיוק על מנת להרוויח יעילות.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buSzPct val="25000"/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אנו משתמים בעובדה זו על מנת לשפר את זמן הריצה. אנו מוכנים להקריב דיוק על מנת להרוויח יעילות.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1588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991600" y="3047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2514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2819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60"/>
              </a:spcBef>
              <a:buClr>
                <a:schemeClr val="accent5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6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20"/>
              </a:spcBef>
              <a:buClr>
                <a:srgbClr val="B75640"/>
              </a:buClr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20"/>
              </a:spcBef>
              <a:buClr>
                <a:srgbClr val="7A6B62"/>
              </a:buClr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280"/>
              </a:spcBef>
              <a:buClr>
                <a:srgbClr val="B29D00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155447" y="2420111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38" name="Shape 38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Georgia"/>
              <a:buNone/>
              <a:defRPr b="0" i="0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2269236" y="-443483"/>
            <a:ext cx="4599431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010400" y="0"/>
            <a:ext cx="21335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Shape 154"/>
          <p:cNvCxnSpPr/>
          <p:nvPr/>
        </p:nvCxnSpPr>
        <p:spPr>
          <a:xfrm rot="5400000">
            <a:off x="4021835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" name="Shape 155"/>
          <p:cNvSpPr/>
          <p:nvPr/>
        </p:nvSpPr>
        <p:spPr>
          <a:xfrm>
            <a:off x="6839711" y="2925763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934200" y="302025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915911" y="300990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 rot="5400000">
            <a:off x="670716" y="-61117"/>
            <a:ext cx="5821365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1" name="Shape 161"/>
          <p:cNvSpPr txBox="1"/>
          <p:nvPr>
            <p:ph type="title"/>
          </p:nvPr>
        </p:nvSpPr>
        <p:spPr>
          <a:xfrm rot="5400000">
            <a:off x="5189537" y="2506663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4361687" y="1026371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791200" y="6409944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cxnSp>
        <p:nvCxnSpPr>
          <p:cNvPr id="50" name="Shape 50"/>
          <p:cNvCxnSpPr/>
          <p:nvPr/>
        </p:nvCxnSpPr>
        <p:spPr>
          <a:xfrm flipH="1" rot="10800000">
            <a:off x="4563080" y="1575652"/>
            <a:ext cx="8920" cy="481955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idx="1" type="body"/>
          </p:nvPr>
        </p:nvSpPr>
        <p:spPr>
          <a:xfrm>
            <a:off x="301752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382" lvl="0" marL="274320" marR="0" rtl="0" algn="l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800600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382" lvl="0" marL="274320" marR="0" rtl="0" algn="l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8991600" y="1905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52400" y="2286000"/>
            <a:ext cx="8833103" cy="304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55447" y="142352"/>
            <a:ext cx="8833103" cy="2139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368425" y="2743200"/>
            <a:ext cx="6480174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280"/>
              </a:spcBef>
              <a:buClr>
                <a:schemeClr val="accent5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>
            <a:off x="152400" y="2438400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722312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Georgia"/>
              <a:buNone/>
              <a:defRPr b="0" i="0" sz="4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 rot="10800000">
            <a:off x="4572000" y="2200274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371600"/>
            <a:ext cx="8833103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45922" y="6391655"/>
            <a:ext cx="8833103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01752" y="1524000"/>
            <a:ext cx="4040187" cy="732974"/>
          </a:xfrm>
          <a:prstGeom prst="rect">
            <a:avLst/>
          </a:prstGeom>
          <a:noFill/>
          <a:ln>
            <a:noFill/>
          </a:ln>
          <a:effectLst>
            <a:outerShdw blurRad="50799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791330" y="1524000"/>
            <a:ext cx="4041774" cy="731519"/>
          </a:xfrm>
          <a:prstGeom prst="rect">
            <a:avLst/>
          </a:prstGeom>
          <a:noFill/>
          <a:ln>
            <a:noFill/>
          </a:ln>
          <a:effectLst>
            <a:outerShdw blurRad="50799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04800" y="6409944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82" name="Shape 82"/>
          <p:cNvCxnSpPr/>
          <p:nvPr/>
        </p:nvCxnSpPr>
        <p:spPr>
          <a:xfrm>
            <a:off x="152400" y="1280159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" name="Shape 83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301752" y="2471383"/>
            <a:ext cx="4041648" cy="3818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4" type="body"/>
          </p:nvPr>
        </p:nvSpPr>
        <p:spPr>
          <a:xfrm>
            <a:off x="4800600" y="2471383"/>
            <a:ext cx="4038599" cy="3822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343400" y="1042416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343400" y="103602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52400" y="158495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267200" y="6324600"/>
            <a:ext cx="609599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52400" y="152400"/>
            <a:ext cx="8833103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81000" y="914400"/>
            <a:ext cx="2362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Georgia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180"/>
              </a:spcBef>
              <a:buClr>
                <a:schemeClr val="accent5"/>
              </a:buClr>
              <a:buFont typeface="Georgia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4" name="Shape 114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01752" y="6410848"/>
            <a:ext cx="3383280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Shape 125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52400" y="152400"/>
            <a:ext cx="8833103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w-IL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000375" y="5029200"/>
            <a:ext cx="58674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Georgia"/>
              <a:buNone/>
              <a:defRPr b="1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000375" y="609600"/>
            <a:ext cx="58674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1000" y="990600"/>
            <a:ext cx="24383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548640" marR="0" rtl="0" algn="l">
              <a:spcBef>
                <a:spcPts val="2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91135" lvl="2" marL="822960" marR="0" rtl="0" algn="l">
              <a:spcBef>
                <a:spcPts val="2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93675" lvl="3" marL="1097280" marR="0" rtl="0" algn="l">
              <a:spcBef>
                <a:spcPts val="18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1450" lvl="4" marL="1371600" marR="0" rtl="0" algn="l">
              <a:spcBef>
                <a:spcPts val="18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8" name="Shape 138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5788151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1752" y="6410848"/>
            <a:ext cx="3584447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52400" y="1276742"/>
            <a:ext cx="8833103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iw-IL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A9798"/>
              </a:buClr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01752" y="1524000"/>
            <a:ext cx="8534399" cy="4599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8415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43510" lvl="2" marL="82296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4780" lvl="3" marL="1097280" marR="0" rtl="0" algn="l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lvl="4" marL="137160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93980" lvl="5" marL="1645920" marR="0" rtl="0" algn="l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lvl="6" marL="1920240" marR="0" rtl="0" algn="l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3820" lvl="7" marL="2103120" marR="0" rtl="0" algn="l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3029" lvl="8" marL="2377440" marR="0" rtl="0" algn="l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he.ne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subTitle"/>
          </p:nvPr>
        </p:nvSpPr>
        <p:spPr>
          <a:xfrm>
            <a:off x="1371600" y="2819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iw-IL" sz="3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אביחי יפת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iw-IL" sz="3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עמית ליכט</a:t>
            </a:r>
          </a:p>
          <a:p>
            <a:pPr indent="0" lvl="0" marL="0" marR="0" rtl="0" algn="ctr">
              <a:spcBef>
                <a:spcPts val="64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iw-IL" sz="3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הלל מרן</a:t>
            </a:r>
          </a:p>
        </p:txBody>
      </p:sp>
      <p:sp>
        <p:nvSpPr>
          <p:cNvPr id="167" name="Shape 167"/>
          <p:cNvSpPr txBox="1"/>
          <p:nvPr>
            <p:ph type="ctrTitle"/>
          </p:nvPr>
        </p:nvSpPr>
        <p:spPr>
          <a:xfrm>
            <a:off x="683568" y="260647"/>
            <a:ext cx="7772400" cy="15121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b="0" i="0" lang="iw-IL" sz="648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Rocket Fuel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0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Algorithm – Egress Detection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Stage two: Send traceroute probes to each of the dependent prefixes previously detected and identif</a:t>
            </a:r>
            <a:r>
              <a:rPr lang="iw-IL"/>
              <a:t>y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ISP exit servers.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Server classification provided by http://www.he.net/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54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0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Algorithm – Path mapping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Stage Three: Use external servers to send traceroute requests to each of the ISP exits and record each path.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Server classification provided by </a:t>
            </a:r>
            <a:r>
              <a:rPr b="0" i="0" lang="iw-IL" sz="20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http://www.he.net/</a:t>
            </a: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Traceroute servers provided by traceroute.org</a:t>
            </a: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54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Algorithm – Alias resolution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Alias probe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a traceroute-like probe to a high UDP port (usually 33434) but with TTL=255.</a:t>
            </a:r>
          </a:p>
          <a:p>
            <a:pPr indent="0" lvl="0" marL="0" marR="0" rtl="0" algn="l">
              <a:spcBef>
                <a:spcPts val="54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expect an ICMP response “UDP port unreachable”.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2996951"/>
            <a:ext cx="52387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Alias resolution – the old one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Send alias probes to two potentially aliased IP addresses. Two aliases will respond with the same source address.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 reliable today.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Essentially three other techniques related in the article.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Alias resolution – the basic one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First: Look for nearby </a:t>
            </a:r>
            <a:r>
              <a:rPr b="1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IP identifiers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packets sent consecutively will have consecutive IP identifiers.</a:t>
            </a:r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19" y="2636911"/>
            <a:ext cx="5187267" cy="33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Alias resolution – the basic one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Second: </a:t>
            </a:r>
            <a:r>
              <a:rPr b="1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ICMP rate limiting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Where the router’s host processor responds to the first of back-to-back probes.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Third: not sufficient on its own, </a:t>
            </a:r>
            <a:r>
              <a:rPr b="1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TTL remaining 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response is useful for providing evidence that two addresses are </a:t>
            </a:r>
            <a:r>
              <a:rPr b="0" i="0" lang="iw-IL" sz="27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 aliases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Alias resolution – Improvements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b="1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geolocation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providing evidence that two addresses are </a:t>
            </a:r>
            <a:r>
              <a:rPr b="0" i="0" lang="iw-IL" sz="27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 aliases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Define “nearby” IP identifiers as 1000 difference rather than 200 like in the article: some central routers are very sought.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Alias resolution – Improvements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Today, many variations of traceroute exist.</a:t>
            </a: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“half-open technique” (TCP), intended to bypass firewalls.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5542" y="2636911"/>
            <a:ext cx="3348626" cy="366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 b="2475" l="0" r="51742" t="34761"/>
          <a:stretch/>
        </p:blipFill>
        <p:spPr>
          <a:xfrm>
            <a:off x="391620" y="3284983"/>
            <a:ext cx="4288425" cy="125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4">
            <a:alphaModFix/>
          </a:blip>
          <a:srcRect b="1142" l="48368" r="0" t="35576"/>
          <a:stretch/>
        </p:blipFill>
        <p:spPr>
          <a:xfrm>
            <a:off x="371966" y="4797151"/>
            <a:ext cx="4308080" cy="121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Alias resolution – Improvements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combine the two types of </a:t>
            </a:r>
            <a:r>
              <a:rPr b="0" i="1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alias probe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order to get a higher rate of responsive addresses.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also allow to improve the whole process</a:t>
            </a:r>
          </a:p>
          <a:p>
            <a:pPr indent="-281940" lvl="1" marL="54864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Noto Sans Symbols"/>
              <a:buChar char="○"/>
            </a:pPr>
            <a:r>
              <a:rPr b="0" i="0" lang="iw-IL" sz="2200" u="none" cap="none" strike="noStrike">
                <a:solidFill>
                  <a:srgbClr val="313543"/>
                </a:solidFill>
                <a:latin typeface="Georgia"/>
                <a:ea typeface="Georgia"/>
                <a:cs typeface="Georgia"/>
                <a:sym typeface="Georgia"/>
              </a:rPr>
              <a:t>Two addresses will not be aliases if one of them answered only to the UDP probe and the second only to the TCP probe.</a:t>
            </a:r>
          </a:p>
          <a:p>
            <a:pPr indent="-28194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3135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1940" lvl="1" marL="54864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Noto Sans Symbols"/>
              <a:buChar char="○"/>
            </a:pPr>
            <a:r>
              <a:rPr b="0" i="0" lang="iw-IL" sz="2200" u="none" cap="none" strike="noStrike">
                <a:solidFill>
                  <a:srgbClr val="313543"/>
                </a:solidFill>
                <a:latin typeface="Georgia"/>
                <a:ea typeface="Georgia"/>
                <a:cs typeface="Georgia"/>
                <a:sym typeface="Georgia"/>
              </a:rPr>
              <a:t>On the other side, if two addresses answered the two types of probe, we run the alias resolution twice (over UDP and then TCP).</a:t>
            </a:r>
          </a:p>
          <a:p>
            <a:pPr indent="-281940" lvl="1" marL="548640" marR="0" rtl="0" algn="l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1403648" y="3068959"/>
            <a:ext cx="6480174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iw-IL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PYTHON 2.7</a:t>
            </a:r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755575" y="332656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b="0" i="0" lang="iw-IL" sz="7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51519" y="18864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wish to map the topology of an ISP in an accurate and efficient way.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Real topologies are not publicly available.</a:t>
            </a: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Global algorithm</a:t>
            </a:r>
          </a:p>
        </p:txBody>
      </p:sp>
      <p:sp>
        <p:nvSpPr>
          <p:cNvPr id="371" name="Shape 371"/>
          <p:cNvSpPr/>
          <p:nvPr/>
        </p:nvSpPr>
        <p:spPr>
          <a:xfrm>
            <a:off x="899591" y="1772816"/>
            <a:ext cx="2016224" cy="1440160"/>
          </a:xfrm>
          <a:prstGeom prst="ellipse">
            <a:avLst/>
          </a:prstGeom>
          <a:solidFill>
            <a:srgbClr val="0070C0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1. Dependent prefix discovery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410698" y="1548541"/>
            <a:ext cx="2016224" cy="1440160"/>
          </a:xfrm>
          <a:prstGeom prst="ellipse">
            <a:avLst/>
          </a:prstGeom>
          <a:solidFill>
            <a:srgbClr val="0070C0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2. Egress detection</a:t>
            </a:r>
          </a:p>
        </p:txBody>
      </p:sp>
      <p:sp>
        <p:nvSpPr>
          <p:cNvPr id="373" name="Shape 373"/>
          <p:cNvSpPr/>
          <p:nvPr/>
        </p:nvSpPr>
        <p:spPr>
          <a:xfrm>
            <a:off x="1103554" y="4754891"/>
            <a:ext cx="1872207" cy="1415850"/>
          </a:xfrm>
          <a:prstGeom prst="ellipse">
            <a:avLst/>
          </a:prstGeom>
          <a:solidFill>
            <a:srgbClr val="0070C0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4. Alias resolution</a:t>
            </a:r>
          </a:p>
        </p:txBody>
      </p:sp>
      <p:sp>
        <p:nvSpPr>
          <p:cNvPr id="374" name="Shape 374"/>
          <p:cNvSpPr/>
          <p:nvPr/>
        </p:nvSpPr>
        <p:spPr>
          <a:xfrm>
            <a:off x="6819928" y="4535555"/>
            <a:ext cx="2016224" cy="1440160"/>
          </a:xfrm>
          <a:prstGeom prst="ellipse">
            <a:avLst/>
          </a:prstGeom>
          <a:solidFill>
            <a:srgbClr val="0070C0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3. Path detection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217901" y="3602764"/>
            <a:ext cx="1224135" cy="1152128"/>
          </a:xfrm>
          <a:prstGeom prst="diamond">
            <a:avLst/>
          </a:prstGeom>
          <a:solidFill>
            <a:srgbClr val="00B0F0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DB</a:t>
            </a:r>
          </a:p>
        </p:txBody>
      </p:sp>
      <p:cxnSp>
        <p:nvCxnSpPr>
          <p:cNvPr id="376" name="Shape 376"/>
          <p:cNvCxnSpPr>
            <a:stCxn id="371" idx="6"/>
          </p:cNvCxnSpPr>
          <p:nvPr/>
        </p:nvCxnSpPr>
        <p:spPr>
          <a:xfrm>
            <a:off x="2915816" y="2492896"/>
            <a:ext cx="1495800" cy="1481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77" name="Shape 377"/>
          <p:cNvCxnSpPr>
            <a:stCxn id="372" idx="2"/>
            <a:endCxn id="375" idx="0"/>
          </p:cNvCxnSpPr>
          <p:nvPr/>
        </p:nvCxnSpPr>
        <p:spPr>
          <a:xfrm flipH="1">
            <a:off x="4829898" y="2268621"/>
            <a:ext cx="580800" cy="13341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78" name="Shape 378"/>
          <p:cNvCxnSpPr>
            <a:endCxn id="375" idx="3"/>
          </p:cNvCxnSpPr>
          <p:nvPr/>
        </p:nvCxnSpPr>
        <p:spPr>
          <a:xfrm flipH="1">
            <a:off x="5442037" y="3974528"/>
            <a:ext cx="470700" cy="2043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79" name="Shape 379"/>
          <p:cNvCxnSpPr>
            <a:stCxn id="375" idx="1"/>
            <a:endCxn id="373" idx="0"/>
          </p:cNvCxnSpPr>
          <p:nvPr/>
        </p:nvCxnSpPr>
        <p:spPr>
          <a:xfrm flipH="1">
            <a:off x="2039601" y="4178828"/>
            <a:ext cx="2178300" cy="5760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80" name="Shape 380"/>
          <p:cNvSpPr/>
          <p:nvPr/>
        </p:nvSpPr>
        <p:spPr>
          <a:xfrm>
            <a:off x="1001295" y="3614525"/>
            <a:ext cx="842319" cy="720080"/>
          </a:xfrm>
          <a:prstGeom prst="rect">
            <a:avLst/>
          </a:prstGeom>
          <a:solidFill>
            <a:srgbClr val="15D9D9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BGP Table</a:t>
            </a:r>
          </a:p>
        </p:txBody>
      </p:sp>
      <p:sp>
        <p:nvSpPr>
          <p:cNvPr id="381" name="Shape 381"/>
          <p:cNvSpPr/>
          <p:nvPr/>
        </p:nvSpPr>
        <p:spPr>
          <a:xfrm>
            <a:off x="5912664" y="3667962"/>
            <a:ext cx="1388882" cy="613205"/>
          </a:xfrm>
          <a:prstGeom prst="rect">
            <a:avLst/>
          </a:prstGeom>
          <a:solidFill>
            <a:srgbClr val="15D9D9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Task list Generation</a:t>
            </a:r>
          </a:p>
        </p:txBody>
      </p:sp>
      <p:sp>
        <p:nvSpPr>
          <p:cNvPr id="382" name="Shape 382"/>
          <p:cNvSpPr/>
          <p:nvPr/>
        </p:nvSpPr>
        <p:spPr>
          <a:xfrm>
            <a:off x="4344278" y="5415267"/>
            <a:ext cx="1221088" cy="941752"/>
          </a:xfrm>
          <a:prstGeom prst="flowChartPunchedTape">
            <a:avLst/>
          </a:prstGeom>
          <a:solidFill>
            <a:srgbClr val="FFE947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ISP Maps</a:t>
            </a:r>
          </a:p>
        </p:txBody>
      </p:sp>
      <p:cxnSp>
        <p:nvCxnSpPr>
          <p:cNvPr id="383" name="Shape 383"/>
          <p:cNvCxnSpPr>
            <a:stCxn id="375" idx="2"/>
            <a:endCxn id="382" idx="0"/>
          </p:cNvCxnSpPr>
          <p:nvPr/>
        </p:nvCxnSpPr>
        <p:spPr>
          <a:xfrm flipH="1" rot="-5400000">
            <a:off x="4515119" y="5069742"/>
            <a:ext cx="754500" cy="1248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4" name="Shape 384"/>
          <p:cNvCxnSpPr>
            <a:stCxn id="380" idx="0"/>
            <a:endCxn id="371" idx="4"/>
          </p:cNvCxnSpPr>
          <p:nvPr/>
        </p:nvCxnSpPr>
        <p:spPr>
          <a:xfrm rot="-5400000">
            <a:off x="1464304" y="3171275"/>
            <a:ext cx="401400" cy="48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5" name="Shape 385"/>
          <p:cNvCxnSpPr>
            <a:stCxn id="381" idx="3"/>
            <a:endCxn id="374" idx="0"/>
          </p:cNvCxnSpPr>
          <p:nvPr/>
        </p:nvCxnSpPr>
        <p:spPr>
          <a:xfrm>
            <a:off x="7301547" y="3974565"/>
            <a:ext cx="526500" cy="5610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1368425" y="2743200"/>
            <a:ext cx="6480174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iw-IL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683568" y="332656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b="0" i="0" lang="iw-IL" sz="7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Encountered difficulties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Parts of the article were out of date, we had to find new ways to implement them. 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Alias resolution is based on many assumptions that are no longer valid.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were not able to find a free and </a:t>
            </a:r>
            <a:r>
              <a:rPr b="0" i="0" lang="iw-IL" sz="27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accurate</a:t>
            </a: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way of geolocate IP addresses in order to print a map.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Suggestions for the future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Running Dublin (or Paris) traceroute would improve by a lot the accuracy of the map.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1" y="2780927"/>
            <a:ext cx="8377562" cy="29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Suggestions for the future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Alias probes have not a satisfying rate of answers.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Still worst than when running traceroute.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seems that ICMP “TTL expired” responses have more priority than other packet.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Find a way to introduce this in the alias resolution module.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Rocketfuel article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338287" y="1463578"/>
            <a:ext cx="4038599" cy="500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Rocketfuel runs traceroutes from different servers around the world.</a:t>
            </a:r>
          </a:p>
          <a:p>
            <a:pPr indent="-274320" lvl="0" marL="27432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Paths are merged to form a map.</a:t>
            </a:r>
          </a:p>
          <a:p>
            <a:pPr indent="-274320" lvl="0" marL="274320" marR="0" rtl="0" algn="l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932039" y="1463578"/>
            <a:ext cx="3964808" cy="4773734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652119" y="3068959"/>
            <a:ext cx="2376263" cy="1440159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444207" y="3056927"/>
            <a:ext cx="216023" cy="216023"/>
          </a:xfrm>
          <a:prstGeom prst="flowChartConnector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452320" y="2996951"/>
            <a:ext cx="216023" cy="216023"/>
          </a:xfrm>
          <a:prstGeom prst="flowChartConnector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012160" y="4293096"/>
            <a:ext cx="216023" cy="216023"/>
          </a:xfrm>
          <a:prstGeom prst="flowChartConnector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380311" y="4221087"/>
            <a:ext cx="216023" cy="216023"/>
          </a:xfrm>
          <a:prstGeom prst="flowChartConnector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732239" y="3968442"/>
            <a:ext cx="216023" cy="216023"/>
          </a:xfrm>
          <a:prstGeom prst="flowChartConnector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261168" y="3630996"/>
            <a:ext cx="216023" cy="216023"/>
          </a:xfrm>
          <a:prstGeom prst="flowChartConnector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6169453" y="3609019"/>
            <a:ext cx="216023" cy="216023"/>
          </a:xfrm>
          <a:prstGeom prst="flowChartConnector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292080" y="1992251"/>
            <a:ext cx="360040" cy="648071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246421" y="1995664"/>
            <a:ext cx="360040" cy="648071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000709" y="4883187"/>
            <a:ext cx="360040" cy="648071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3" name="Shape 193"/>
          <p:cNvCxnSpPr>
            <a:stCxn id="190" idx="4"/>
            <a:endCxn id="183" idx="1"/>
          </p:cNvCxnSpPr>
          <p:nvPr/>
        </p:nvCxnSpPr>
        <p:spPr>
          <a:xfrm>
            <a:off x="5562110" y="2361292"/>
            <a:ext cx="913800" cy="7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91" idx="3"/>
            <a:endCxn id="184" idx="1"/>
          </p:cNvCxnSpPr>
          <p:nvPr/>
        </p:nvCxnSpPr>
        <p:spPr>
          <a:xfrm>
            <a:off x="7381436" y="2643736"/>
            <a:ext cx="102600" cy="38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84" idx="3"/>
            <a:endCxn id="188" idx="0"/>
          </p:cNvCxnSpPr>
          <p:nvPr/>
        </p:nvCxnSpPr>
        <p:spPr>
          <a:xfrm flipH="1">
            <a:off x="7369056" y="3181339"/>
            <a:ext cx="114900" cy="44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92" idx="0"/>
            <a:endCxn id="186" idx="4"/>
          </p:cNvCxnSpPr>
          <p:nvPr/>
        </p:nvCxnSpPr>
        <p:spPr>
          <a:xfrm flipH="1" rot="10800000">
            <a:off x="7225734" y="4437087"/>
            <a:ext cx="262500" cy="4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5004048" y="1414516"/>
            <a:ext cx="1315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Traceroute server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716295" y="3347700"/>
            <a:ext cx="592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ISP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020271" y="1412775"/>
            <a:ext cx="1315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Traceroute server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737852" y="5519844"/>
            <a:ext cx="1315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Traceroute server</a:t>
            </a:r>
          </a:p>
        </p:txBody>
      </p:sp>
      <p:cxnSp>
        <p:nvCxnSpPr>
          <p:cNvPr id="201" name="Shape 201"/>
          <p:cNvCxnSpPr>
            <a:stCxn id="188" idx="2"/>
            <a:endCxn id="187" idx="7"/>
          </p:cNvCxnSpPr>
          <p:nvPr/>
        </p:nvCxnSpPr>
        <p:spPr>
          <a:xfrm flipH="1">
            <a:off x="6916768" y="3739008"/>
            <a:ext cx="344400" cy="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2" name="Shape 202"/>
          <p:cNvCxnSpPr>
            <a:stCxn id="187" idx="3"/>
            <a:endCxn id="185" idx="7"/>
          </p:cNvCxnSpPr>
          <p:nvPr/>
        </p:nvCxnSpPr>
        <p:spPr>
          <a:xfrm flipH="1">
            <a:off x="6196575" y="4152830"/>
            <a:ext cx="567300" cy="17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3" name="Shape 203"/>
          <p:cNvCxnSpPr>
            <a:stCxn id="189" idx="3"/>
            <a:endCxn id="185" idx="0"/>
          </p:cNvCxnSpPr>
          <p:nvPr/>
        </p:nvCxnSpPr>
        <p:spPr>
          <a:xfrm flipH="1">
            <a:off x="6120089" y="3793407"/>
            <a:ext cx="81000" cy="49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4" name="Shape 204"/>
          <p:cNvCxnSpPr>
            <a:stCxn id="183" idx="3"/>
            <a:endCxn id="189" idx="0"/>
          </p:cNvCxnSpPr>
          <p:nvPr/>
        </p:nvCxnSpPr>
        <p:spPr>
          <a:xfrm flipH="1">
            <a:off x="6277543" y="3241315"/>
            <a:ext cx="198300" cy="3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5" name="Shape 205"/>
          <p:cNvCxnSpPr>
            <a:stCxn id="189" idx="5"/>
            <a:endCxn id="187" idx="1"/>
          </p:cNvCxnSpPr>
          <p:nvPr/>
        </p:nvCxnSpPr>
        <p:spPr>
          <a:xfrm>
            <a:off x="6353841" y="3793407"/>
            <a:ext cx="410100" cy="20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6" name="Shape 206"/>
          <p:cNvCxnSpPr>
            <a:stCxn id="187" idx="5"/>
            <a:endCxn id="186" idx="1"/>
          </p:cNvCxnSpPr>
          <p:nvPr/>
        </p:nvCxnSpPr>
        <p:spPr>
          <a:xfrm>
            <a:off x="6916627" y="4152830"/>
            <a:ext cx="4953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7" name="Shape 207"/>
          <p:cNvCxnSpPr>
            <a:stCxn id="186" idx="0"/>
            <a:endCxn id="187" idx="6"/>
          </p:cNvCxnSpPr>
          <p:nvPr/>
        </p:nvCxnSpPr>
        <p:spPr>
          <a:xfrm rot="10800000">
            <a:off x="6948323" y="4076487"/>
            <a:ext cx="540000" cy="14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8" name="Shape 208"/>
          <p:cNvCxnSpPr>
            <a:stCxn id="187" idx="0"/>
            <a:endCxn id="183" idx="4"/>
          </p:cNvCxnSpPr>
          <p:nvPr/>
        </p:nvCxnSpPr>
        <p:spPr>
          <a:xfrm rot="10800000">
            <a:off x="6552251" y="3273042"/>
            <a:ext cx="288000" cy="6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9" name="Shape 209"/>
          <p:cNvCxnSpPr>
            <a:stCxn id="183" idx="0"/>
          </p:cNvCxnSpPr>
          <p:nvPr/>
        </p:nvCxnSpPr>
        <p:spPr>
          <a:xfrm flipH="1" rot="10800000">
            <a:off x="6552219" y="2262227"/>
            <a:ext cx="90300" cy="79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0" name="Shape 210"/>
          <p:cNvCxnSpPr>
            <a:stCxn id="185" idx="3"/>
          </p:cNvCxnSpPr>
          <p:nvPr/>
        </p:nvCxnSpPr>
        <p:spPr>
          <a:xfrm flipH="1">
            <a:off x="5651996" y="4477484"/>
            <a:ext cx="391800" cy="49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1" name="Shape 211"/>
          <p:cNvCxnSpPr>
            <a:stCxn id="186" idx="5"/>
          </p:cNvCxnSpPr>
          <p:nvPr/>
        </p:nvCxnSpPr>
        <p:spPr>
          <a:xfrm>
            <a:off x="7564699" y="4405475"/>
            <a:ext cx="553800" cy="38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Rocketfuel article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Rocketfuel assumes that there is only one path from a given ingress to a given egress point of an ISP.</a:t>
            </a: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2025" l="0" r="0" t="2025"/>
          <a:stretch/>
        </p:blipFill>
        <p:spPr>
          <a:xfrm>
            <a:off x="323528" y="2564903"/>
            <a:ext cx="5867400" cy="361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6346530" y="2847191"/>
            <a:ext cx="237626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arenR"/>
            </a:pPr>
            <a:r>
              <a:rPr lang="iw-IL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Ingress reduction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Georgia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arenR"/>
            </a:pPr>
            <a:r>
              <a:rPr lang="iw-IL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 reduction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Georgia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arenR"/>
            </a:pPr>
            <a:r>
              <a:rPr lang="iw-IL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hop AS 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Rocketfuel article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Determinate which interface IP addresses belong to the same router.</a:t>
            </a: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C:\Users\Hillel\Desktop\rocket fuel\presentation\images\Capture3.PNG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035" y="2767523"/>
            <a:ext cx="4751894" cy="236778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683568" y="5157192"/>
            <a:ext cx="7488831" cy="936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w-IL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Boxes represent routers and circles represent interfaces</a:t>
            </a:r>
          </a:p>
          <a:p>
            <a:pPr indent="0" lvl="0" marL="0" marR="0" rtl="0" algn="ctr">
              <a:spcBef>
                <a:spcPts val="3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iw-IL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Interfaces 1 and 2 are aliases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1331640" y="3068959"/>
            <a:ext cx="6480174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iw-IL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ALGORITHM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755575" y="332656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b="0" i="0" lang="iw-IL" sz="7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Rocketfuel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40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Algorithm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algorithm is divided into four segments, each segment is implemented by a module.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connect with external servers in order to gain a comprehensive view of the internet.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45280" y="4077071"/>
            <a:ext cx="8662736" cy="223224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044363" y="5013176"/>
            <a:ext cx="1368746" cy="10801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133191" y="5006407"/>
            <a:ext cx="1368746" cy="10801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219476" y="5009282"/>
            <a:ext cx="1368746" cy="10801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7308303" y="5009282"/>
            <a:ext cx="1368746" cy="10801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2483767" y="5369323"/>
            <a:ext cx="574712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576648" y="5373216"/>
            <a:ext cx="574712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656339" y="5373216"/>
            <a:ext cx="574712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Shape 250"/>
          <p:cNvSpPr/>
          <p:nvPr/>
        </p:nvSpPr>
        <p:spPr>
          <a:xfrm rot="5400000">
            <a:off x="1162381" y="4606370"/>
            <a:ext cx="410523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Shape 251"/>
          <p:cNvSpPr/>
          <p:nvPr/>
        </p:nvSpPr>
        <p:spPr>
          <a:xfrm rot="5400000">
            <a:off x="3432282" y="4606370"/>
            <a:ext cx="410523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Shape 252"/>
          <p:cNvSpPr/>
          <p:nvPr/>
        </p:nvSpPr>
        <p:spPr>
          <a:xfrm rot="5400000">
            <a:off x="5522162" y="4606370"/>
            <a:ext cx="410523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Shape 253"/>
          <p:cNvSpPr/>
          <p:nvPr/>
        </p:nvSpPr>
        <p:spPr>
          <a:xfrm rot="5400000">
            <a:off x="7632468" y="4627893"/>
            <a:ext cx="410523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830107" y="4215644"/>
            <a:ext cx="1373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BGP Tables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993283" y="4215644"/>
            <a:ext cx="158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ISP server list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741237" y="4211832"/>
            <a:ext cx="2179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Traceroute servers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920872" y="4211796"/>
            <a:ext cx="1971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Geolocation data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792" y="5097957"/>
            <a:ext cx="137396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Dependent prefix discovery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31840" y="5230941"/>
            <a:ext cx="13739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 detection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220071" y="5134373"/>
            <a:ext cx="13739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Path detection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305692" y="5193196"/>
            <a:ext cx="13739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Alias resolution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3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Algorithm – Dependent prefix detection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Stage one: The algorithm uses provided BGP tables to search for all dependent IP prefixes.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Dependent prefix – an IP prefix that either belongs to the ISP or a stub AS which is connected only to the ISP.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BGP Table provided by </a:t>
            </a:r>
            <a:r>
              <a:rPr lang="iw-IL" sz="2000"/>
              <a:t>routeviews</a:t>
            </a:r>
            <a:r>
              <a:rPr b="0" i="0" lang="iw-IL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.org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i="0" lang="iw-IL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algorithm recognizes an entry in the BGP table as dependent prefix when all its routs pass through the ISP AS.</a:t>
            </a: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54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21206" l="0" r="0" t="2128"/>
          <a:stretch/>
        </p:blipFill>
        <p:spPr>
          <a:xfrm>
            <a:off x="1700251" y="2852935"/>
            <a:ext cx="4714874" cy="34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b="0" i="0" lang="iw-IL" sz="3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Algorithm – Dependent prefix detection</a:t>
            </a:r>
          </a:p>
        </p:txBody>
      </p:sp>
      <p:cxnSp>
        <p:nvCxnSpPr>
          <p:cNvPr id="275" name="Shape 275"/>
          <p:cNvCxnSpPr/>
          <p:nvPr/>
        </p:nvCxnSpPr>
        <p:spPr>
          <a:xfrm>
            <a:off x="1812868" y="4581128"/>
            <a:ext cx="6708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5003923" y="4581128"/>
            <a:ext cx="19433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/>
          <p:nvPr/>
        </p:nvCxnSpPr>
        <p:spPr>
          <a:xfrm>
            <a:off x="4916876" y="4759980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Shape 278"/>
          <p:cNvCxnSpPr/>
          <p:nvPr/>
        </p:nvCxnSpPr>
        <p:spPr>
          <a:xfrm>
            <a:off x="4788023" y="5275080"/>
            <a:ext cx="10804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Shape 279"/>
          <p:cNvCxnSpPr/>
          <p:nvPr/>
        </p:nvCxnSpPr>
        <p:spPr>
          <a:xfrm>
            <a:off x="5001066" y="4670553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4949733" y="4869160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>
            <a:off x="4953728" y="4967294"/>
            <a:ext cx="19433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Shape 282"/>
          <p:cNvCxnSpPr/>
          <p:nvPr/>
        </p:nvCxnSpPr>
        <p:spPr>
          <a:xfrm>
            <a:off x="4988037" y="5076475"/>
            <a:ext cx="23514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>
            <a:off x="5284423" y="5165142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>
            <a:off x="5168869" y="5567973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Shape 285"/>
          <p:cNvCxnSpPr/>
          <p:nvPr/>
        </p:nvCxnSpPr>
        <p:spPr>
          <a:xfrm>
            <a:off x="5292080" y="5373216"/>
            <a:ext cx="19433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Shape 286"/>
          <p:cNvCxnSpPr/>
          <p:nvPr/>
        </p:nvCxnSpPr>
        <p:spPr>
          <a:xfrm>
            <a:off x="5294335" y="5445223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" name="Shape 287"/>
          <p:cNvGrpSpPr/>
          <p:nvPr/>
        </p:nvGrpSpPr>
        <p:grpSpPr>
          <a:xfrm>
            <a:off x="395536" y="4355812"/>
            <a:ext cx="1224136" cy="369332"/>
            <a:chOff x="395536" y="4067780"/>
            <a:chExt cx="1224136" cy="369332"/>
          </a:xfrm>
        </p:grpSpPr>
        <p:sp>
          <p:nvSpPr>
            <p:cNvPr id="288" name="Shape 288"/>
            <p:cNvSpPr/>
            <p:nvPr/>
          </p:nvSpPr>
          <p:spPr>
            <a:xfrm>
              <a:off x="1115616" y="4149080"/>
              <a:ext cx="504056" cy="2160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1425">
              <a:solidFill>
                <a:srgbClr val="984835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395536" y="4067780"/>
              <a:ext cx="763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iw-IL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entry</a:t>
              </a:r>
            </a:p>
          </p:txBody>
        </p:sp>
      </p:grpSp>
      <p:sp>
        <p:nvSpPr>
          <p:cNvPr id="290" name="Shape 290"/>
          <p:cNvSpPr txBox="1"/>
          <p:nvPr/>
        </p:nvSpPr>
        <p:spPr>
          <a:xfrm>
            <a:off x="6489589" y="4284385"/>
            <a:ext cx="1724415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w-IL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9116 is the ASN of 012-smile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4718271" y="5661248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Shape 292"/>
          <p:cNvCxnSpPr/>
          <p:nvPr/>
        </p:nvCxnSpPr>
        <p:spPr>
          <a:xfrm>
            <a:off x="5178782" y="5768092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Shape 293"/>
          <p:cNvCxnSpPr/>
          <p:nvPr/>
        </p:nvCxnSpPr>
        <p:spPr>
          <a:xfrm>
            <a:off x="4995339" y="5866226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5228780" y="5949280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5283371" y="6056123"/>
            <a:ext cx="2137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l">
  <a:themeElements>
    <a:clrScheme name="Civil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