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3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1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1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5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3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9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3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7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2C028-D12A-479A-8AC8-1ED7133A0F8F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D61B-692D-4258-88F7-9C9320FD1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2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62587" y="-16610"/>
            <a:ext cx="6329413" cy="68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605" y="1520961"/>
            <a:ext cx="54338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r>
              <a:rPr lang="ko-KR" altLang="en-US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공학적 소양을 바탕으로</a:t>
            </a:r>
            <a:r>
              <a:rPr lang="en-US" altLang="ko-KR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</a:t>
            </a:r>
            <a:r>
              <a:rPr lang="ko-KR" altLang="en-US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입체적 시각을 갖추고</a:t>
            </a:r>
            <a:r>
              <a:rPr lang="en-US" altLang="ko-KR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사회와 소통하는 리더로 성장한다</a:t>
            </a:r>
            <a:r>
              <a:rPr lang="en-US" altLang="ko-KR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.”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endParaRPr lang="en-US" altLang="ko-KR" sz="9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ko-KR" altLang="en-US" sz="16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국내 대학 최초의 </a:t>
            </a:r>
            <a:r>
              <a:rPr lang="en-US" altLang="ko-KR" sz="1600" b="1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Honor Society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ko-KR" altLang="en-US" sz="16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위의 비전을 실현하기 위한 </a:t>
            </a:r>
            <a:r>
              <a:rPr lang="ko-KR" altLang="en-US" sz="1600" b="1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학술</a:t>
            </a:r>
            <a:r>
              <a:rPr lang="en-US" altLang="ko-KR" sz="1600" b="1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봉사</a:t>
            </a:r>
            <a:r>
              <a:rPr lang="en-US" altLang="ko-KR" sz="1600" b="1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교류</a:t>
            </a:r>
            <a:r>
              <a:rPr lang="en-US" altLang="ko-KR" sz="1600" b="1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리더십 </a:t>
            </a:r>
            <a:r>
              <a:rPr lang="ko-KR" altLang="en-US" sz="16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활동 진행</a:t>
            </a:r>
            <a:endParaRPr lang="en-US" altLang="ko-KR" sz="1600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ko-KR" altLang="en-US" sz="1600" b="1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서울대 공대혁신센터</a:t>
            </a:r>
            <a:r>
              <a:rPr lang="en-US" altLang="ko-KR" sz="16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16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en-US" altLang="ko-KR" sz="1600" b="1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DB</a:t>
            </a:r>
            <a:r>
              <a:rPr lang="ko-KR" altLang="en-US" sz="1600" b="1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김준기문화재단</a:t>
            </a:r>
            <a:r>
              <a:rPr lang="ko-KR" altLang="en-US" sz="16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지원을 받아 활동 진행</a:t>
            </a:r>
            <a:endParaRPr lang="ko-KR" altLang="en-US" sz="16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026" name="Picture 2" descr="https://gongwoo.snu.ac.kr/static/images/logo_original_k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0" y="25251"/>
            <a:ext cx="3771282" cy="144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22044" y="3051451"/>
            <a:ext cx="5240398" cy="2467285"/>
            <a:chOff x="38968" y="1844824"/>
            <a:chExt cx="9155113" cy="4291509"/>
          </a:xfrm>
        </p:grpSpPr>
        <p:sp>
          <p:nvSpPr>
            <p:cNvPr id="7" name="Oval 233"/>
            <p:cNvSpPr>
              <a:spLocks noChangeArrowheads="1"/>
            </p:cNvSpPr>
            <p:nvPr/>
          </p:nvSpPr>
          <p:spPr bwMode="auto">
            <a:xfrm>
              <a:off x="6522379" y="5089153"/>
              <a:ext cx="1474788" cy="39528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>
                <a:latin typeface="+mj-lt"/>
              </a:endParaRPr>
            </a:p>
          </p:txBody>
        </p:sp>
        <p:sp>
          <p:nvSpPr>
            <p:cNvPr id="8" name="Oval 232"/>
            <p:cNvSpPr>
              <a:spLocks noChangeArrowheads="1"/>
            </p:cNvSpPr>
            <p:nvPr/>
          </p:nvSpPr>
          <p:spPr bwMode="auto">
            <a:xfrm>
              <a:off x="4857092" y="5089153"/>
              <a:ext cx="1474787" cy="39528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>
                <a:latin typeface="+mj-lt"/>
              </a:endParaRPr>
            </a:p>
          </p:txBody>
        </p:sp>
        <p:sp>
          <p:nvSpPr>
            <p:cNvPr id="9" name="Oval 229"/>
            <p:cNvSpPr>
              <a:spLocks noChangeArrowheads="1"/>
            </p:cNvSpPr>
            <p:nvPr/>
          </p:nvSpPr>
          <p:spPr bwMode="auto">
            <a:xfrm>
              <a:off x="591418" y="5017145"/>
              <a:ext cx="1474788" cy="39528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>
                <a:latin typeface="+mj-lt"/>
              </a:endParaRPr>
            </a:p>
          </p:txBody>
        </p:sp>
        <p:sp>
          <p:nvSpPr>
            <p:cNvPr id="10" name="Oval 232"/>
            <p:cNvSpPr>
              <a:spLocks noChangeArrowheads="1"/>
            </p:cNvSpPr>
            <p:nvPr/>
          </p:nvSpPr>
          <p:spPr bwMode="auto">
            <a:xfrm>
              <a:off x="1785056" y="5049936"/>
              <a:ext cx="1474787" cy="39528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>
                <a:latin typeface="+mj-lt"/>
              </a:endParaRPr>
            </a:p>
          </p:txBody>
        </p:sp>
        <p:sp>
          <p:nvSpPr>
            <p:cNvPr id="11" name="Oval 231"/>
            <p:cNvSpPr>
              <a:spLocks noChangeArrowheads="1"/>
            </p:cNvSpPr>
            <p:nvPr/>
          </p:nvSpPr>
          <p:spPr bwMode="auto">
            <a:xfrm>
              <a:off x="3229904" y="5089153"/>
              <a:ext cx="1474788" cy="39528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grpSp>
          <p:nvGrpSpPr>
            <p:cNvPr id="12" name="Group 158"/>
            <p:cNvGrpSpPr>
              <a:grpSpLocks/>
            </p:cNvGrpSpPr>
            <p:nvPr/>
          </p:nvGrpSpPr>
          <p:grpSpPr bwMode="auto">
            <a:xfrm>
              <a:off x="38968" y="4664720"/>
              <a:ext cx="9155113" cy="1471613"/>
              <a:chOff x="247" y="4566"/>
              <a:chExt cx="3829" cy="1431"/>
            </a:xfrm>
          </p:grpSpPr>
          <p:grpSp>
            <p:nvGrpSpPr>
              <p:cNvPr id="28" name="Group 159"/>
              <p:cNvGrpSpPr>
                <a:grpSpLocks/>
              </p:cNvGrpSpPr>
              <p:nvPr/>
            </p:nvGrpSpPr>
            <p:grpSpPr bwMode="auto">
              <a:xfrm>
                <a:off x="2161" y="4566"/>
                <a:ext cx="1915" cy="1431"/>
                <a:chOff x="2854" y="1824"/>
                <a:chExt cx="2622" cy="1882"/>
              </a:xfrm>
            </p:grpSpPr>
            <p:sp>
              <p:nvSpPr>
                <p:cNvPr id="67" name="Line 160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43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68" name="Line 161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687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69" name="Line 162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487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70" name="Line 163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083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71" name="Line 164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1704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72" name="Line 165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1322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73" name="Line 166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986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74" name="Line 167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651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75" name="Line 168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314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76" name="Line 169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0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77" name="Line 170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239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78" name="Line 171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067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79" name="Line 172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919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80" name="Line 173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770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81" name="Line 174"/>
                <p:cNvSpPr>
                  <a:spLocks noChangeShapeType="1"/>
                </p:cNvSpPr>
                <p:nvPr/>
              </p:nvSpPr>
              <p:spPr bwMode="auto">
                <a:xfrm>
                  <a:off x="2877" y="1824"/>
                  <a:ext cx="2599" cy="64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82" name="Line 175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514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83" name="Line 176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405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84" name="Line 177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298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85" name="Line 178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213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86" name="Line 179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26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87" name="Line 180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63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</p:grpSp>
          <p:grpSp>
            <p:nvGrpSpPr>
              <p:cNvPr id="29" name="Group 181"/>
              <p:cNvGrpSpPr>
                <a:grpSpLocks/>
              </p:cNvGrpSpPr>
              <p:nvPr/>
            </p:nvGrpSpPr>
            <p:grpSpPr bwMode="auto">
              <a:xfrm>
                <a:off x="247" y="4566"/>
                <a:ext cx="1914" cy="1431"/>
                <a:chOff x="235" y="1824"/>
                <a:chExt cx="2619" cy="1882"/>
              </a:xfrm>
            </p:grpSpPr>
            <p:sp>
              <p:nvSpPr>
                <p:cNvPr id="46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0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47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143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48" name="Line 184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1687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49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371" y="1824"/>
                  <a:ext cx="2483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50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774" y="1824"/>
                  <a:ext cx="2080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51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1153" y="1824"/>
                  <a:ext cx="1701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52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1534" y="1824"/>
                  <a:ext cx="1320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53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1872" y="1824"/>
                  <a:ext cx="982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54" name="Line 190"/>
                <p:cNvSpPr>
                  <a:spLocks noChangeShapeType="1"/>
                </p:cNvSpPr>
                <p:nvPr/>
              </p:nvSpPr>
              <p:spPr bwMode="auto">
                <a:xfrm flipH="1">
                  <a:off x="2206" y="1824"/>
                  <a:ext cx="648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55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2543" y="1824"/>
                  <a:ext cx="311" cy="188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56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1239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57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1067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5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919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59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770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60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597" cy="642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61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514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62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405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63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298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64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213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65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126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  <p:sp>
              <p:nvSpPr>
                <p:cNvPr id="6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35" y="1824"/>
                  <a:ext cx="2619" cy="63"/>
                </a:xfrm>
                <a:prstGeom prst="line">
                  <a:avLst/>
                </a:prstGeom>
                <a:noFill/>
                <a:ln w="3175">
                  <a:solidFill>
                    <a:srgbClr val="4D4D4D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>
                    <a:latin typeface="+mj-lt"/>
                  </a:endParaRPr>
                </a:p>
              </p:txBody>
            </p:sp>
          </p:grpSp>
          <p:grpSp>
            <p:nvGrpSpPr>
              <p:cNvPr id="30" name="Group 203"/>
              <p:cNvGrpSpPr>
                <a:grpSpLocks/>
              </p:cNvGrpSpPr>
              <p:nvPr/>
            </p:nvGrpSpPr>
            <p:grpSpPr bwMode="auto">
              <a:xfrm>
                <a:off x="247" y="4581"/>
                <a:ext cx="3829" cy="1220"/>
                <a:chOff x="235" y="1844"/>
                <a:chExt cx="5241" cy="1605"/>
              </a:xfrm>
            </p:grpSpPr>
            <p:grpSp>
              <p:nvGrpSpPr>
                <p:cNvPr id="31" name="Group 204"/>
                <p:cNvGrpSpPr>
                  <a:grpSpLocks/>
                </p:cNvGrpSpPr>
                <p:nvPr/>
              </p:nvGrpSpPr>
              <p:grpSpPr bwMode="auto">
                <a:xfrm>
                  <a:off x="235" y="2750"/>
                  <a:ext cx="5241" cy="699"/>
                  <a:chOff x="235" y="2750"/>
                  <a:chExt cx="5241" cy="699"/>
                </a:xfrm>
              </p:grpSpPr>
              <p:sp>
                <p:nvSpPr>
                  <p:cNvPr id="42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235" y="3449"/>
                    <a:ext cx="5241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  <p:sp>
                <p:nvSpPr>
                  <p:cNvPr id="43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235" y="3191"/>
                    <a:ext cx="5241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  <p:sp>
                <p:nvSpPr>
                  <p:cNvPr id="44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235" y="2958"/>
                    <a:ext cx="5239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  <p:sp>
                <p:nvSpPr>
                  <p:cNvPr id="45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35" y="2750"/>
                    <a:ext cx="5239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</p:grpSp>
            <p:grpSp>
              <p:nvGrpSpPr>
                <p:cNvPr id="32" name="Group 209"/>
                <p:cNvGrpSpPr>
                  <a:grpSpLocks/>
                </p:cNvGrpSpPr>
                <p:nvPr/>
              </p:nvGrpSpPr>
              <p:grpSpPr bwMode="auto">
                <a:xfrm>
                  <a:off x="235" y="1844"/>
                  <a:ext cx="5241" cy="728"/>
                  <a:chOff x="235" y="1844"/>
                  <a:chExt cx="5241" cy="728"/>
                </a:xfrm>
              </p:grpSpPr>
              <p:sp>
                <p:nvSpPr>
                  <p:cNvPr id="33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35" y="2572"/>
                    <a:ext cx="5241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  <p:sp>
                <p:nvSpPr>
                  <p:cNvPr id="34" name="Line 2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" y="2401"/>
                    <a:ext cx="5241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  <p:sp>
                <p:nvSpPr>
                  <p:cNvPr id="35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35" y="2245"/>
                    <a:ext cx="5241" cy="5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  <p:sp>
                <p:nvSpPr>
                  <p:cNvPr id="36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235" y="2121"/>
                    <a:ext cx="5217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  <p:sp>
                <p:nvSpPr>
                  <p:cNvPr id="37" name="Line 2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" y="2015"/>
                    <a:ext cx="5241" cy="6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  <p:sp>
                <p:nvSpPr>
                  <p:cNvPr id="38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35" y="1946"/>
                    <a:ext cx="5241" cy="4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  <p:sp>
                <p:nvSpPr>
                  <p:cNvPr id="39" name="Line 2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" y="1908"/>
                    <a:ext cx="5241" cy="1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  <p:sp>
                <p:nvSpPr>
                  <p:cNvPr id="40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258" y="1866"/>
                    <a:ext cx="5218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  <p:sp>
                <p:nvSpPr>
                  <p:cNvPr id="41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235" y="1844"/>
                    <a:ext cx="5241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>
                        <a:alpha val="20000"/>
                      </a:srgbClr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100">
                      <a:latin typeface="+mj-lt"/>
                    </a:endParaRPr>
                  </a:p>
                </p:txBody>
              </p:sp>
            </p:grpSp>
          </p:grpSp>
        </p:grpSp>
        <p:sp>
          <p:nvSpPr>
            <p:cNvPr id="13" name="Freeform 219"/>
            <p:cNvSpPr>
              <a:spLocks/>
            </p:cNvSpPr>
            <p:nvPr/>
          </p:nvSpPr>
          <p:spPr bwMode="auto">
            <a:xfrm>
              <a:off x="1323288" y="3064346"/>
              <a:ext cx="6551315" cy="1876822"/>
            </a:xfrm>
            <a:custGeom>
              <a:avLst/>
              <a:gdLst>
                <a:gd name="T0" fmla="*/ 2502 w 5034"/>
                <a:gd name="T1" fmla="*/ 0 h 1908"/>
                <a:gd name="T2" fmla="*/ 1465 w 5034"/>
                <a:gd name="T3" fmla="*/ 383 h 1908"/>
                <a:gd name="T4" fmla="*/ 1783 w 5034"/>
                <a:gd name="T5" fmla="*/ 383 h 1908"/>
                <a:gd name="T6" fmla="*/ 0 w 5034"/>
                <a:gd name="T7" fmla="*/ 1908 h 1908"/>
                <a:gd name="T8" fmla="*/ 5034 w 5034"/>
                <a:gd name="T9" fmla="*/ 1908 h 1908"/>
                <a:gd name="T10" fmla="*/ 3229 w 5034"/>
                <a:gd name="T11" fmla="*/ 383 h 1908"/>
                <a:gd name="T12" fmla="*/ 3613 w 5034"/>
                <a:gd name="T13" fmla="*/ 395 h 1908"/>
                <a:gd name="T14" fmla="*/ 2502 w 5034"/>
                <a:gd name="T15" fmla="*/ 0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100">
                <a:latin typeface="+mj-lt"/>
              </a:endParaRPr>
            </a:p>
          </p:txBody>
        </p:sp>
        <p:sp>
          <p:nvSpPr>
            <p:cNvPr id="14" name="AutoShape 220"/>
            <p:cNvSpPr>
              <a:spLocks noChangeArrowheads="1"/>
            </p:cNvSpPr>
            <p:nvPr/>
          </p:nvSpPr>
          <p:spPr bwMode="auto">
            <a:xfrm>
              <a:off x="2670072" y="1844824"/>
              <a:ext cx="3816424" cy="100811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63500" dist="107763" dir="2700000" algn="ctr" rotWithShape="0">
                <a:srgbClr val="B2B2B2">
                  <a:alpha val="74998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buFont typeface="Wingdings" charset="0"/>
                <a:buNone/>
              </a:pPr>
              <a:endParaRPr lang="en-US" altLang="ko-KR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dobe Fan Heiti Std B" pitchFamily="34" charset="-128"/>
                <a:cs typeface="HY각헤드라인M" charset="0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41876" y="4207094"/>
              <a:ext cx="1552029" cy="1473200"/>
              <a:chOff x="1436862" y="4204568"/>
              <a:chExt cx="1552029" cy="1473200"/>
            </a:xfrm>
          </p:grpSpPr>
          <p:sp>
            <p:nvSpPr>
              <p:cNvPr id="26" name="Oval 221"/>
              <p:cNvSpPr>
                <a:spLocks noChangeArrowheads="1"/>
              </p:cNvSpPr>
              <p:nvPr/>
            </p:nvSpPr>
            <p:spPr bwMode="auto">
              <a:xfrm>
                <a:off x="1467915" y="4204568"/>
                <a:ext cx="1474788" cy="1473200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8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0"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altLang="ko-KR" sz="1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HY각헤드라인M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436862" y="4603016"/>
                <a:ext cx="1552029" cy="68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리더십</a:t>
                </a:r>
                <a:endParaRPr lang="en-US" altLang="ko-KR" sz="11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Leadership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249669" y="4204568"/>
              <a:ext cx="1474788" cy="1473200"/>
              <a:chOff x="3188197" y="4204568"/>
              <a:chExt cx="1474788" cy="1473200"/>
            </a:xfrm>
          </p:grpSpPr>
          <p:sp>
            <p:nvSpPr>
              <p:cNvPr id="24" name="Oval 222"/>
              <p:cNvSpPr>
                <a:spLocks noChangeArrowheads="1"/>
              </p:cNvSpPr>
              <p:nvPr/>
            </p:nvSpPr>
            <p:spPr bwMode="auto">
              <a:xfrm>
                <a:off x="3188197" y="4204568"/>
                <a:ext cx="1474788" cy="14732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altLang="ko-KR" sz="1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HY각헤드라인M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234439" y="4480148"/>
                <a:ext cx="1389604" cy="951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학술</a:t>
                </a:r>
                <a:endParaRPr lang="en-US" altLang="ko-KR" sz="11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Academic</a:t>
                </a:r>
              </a:p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Activities</a:t>
                </a:r>
                <a:endParaRPr lang="ko-KR" altLang="en-US" sz="11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935560" y="4204568"/>
              <a:ext cx="1474788" cy="1473200"/>
              <a:chOff x="4874088" y="4204568"/>
              <a:chExt cx="1474788" cy="1473200"/>
            </a:xfrm>
          </p:grpSpPr>
          <p:sp>
            <p:nvSpPr>
              <p:cNvPr id="22" name="Oval 224"/>
              <p:cNvSpPr>
                <a:spLocks noChangeArrowheads="1"/>
              </p:cNvSpPr>
              <p:nvPr/>
            </p:nvSpPr>
            <p:spPr bwMode="auto">
              <a:xfrm>
                <a:off x="4874088" y="4204568"/>
                <a:ext cx="1474788" cy="14732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altLang="ko-KR" sz="1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HY각헤드라인M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876044" y="4480148"/>
                <a:ext cx="1442812" cy="951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봉사</a:t>
                </a:r>
                <a:endParaRPr lang="en-US" altLang="ko-KR" sz="11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Voluntary</a:t>
                </a:r>
              </a:p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Services</a:t>
                </a:r>
                <a:endParaRPr lang="ko-KR" altLang="en-US" sz="11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654245" y="4204568"/>
              <a:ext cx="1474787" cy="1473200"/>
              <a:chOff x="6592773" y="4204568"/>
              <a:chExt cx="1474787" cy="1473200"/>
            </a:xfrm>
          </p:grpSpPr>
          <p:sp>
            <p:nvSpPr>
              <p:cNvPr id="20" name="Oval 227"/>
              <p:cNvSpPr>
                <a:spLocks noChangeArrowheads="1"/>
              </p:cNvSpPr>
              <p:nvPr/>
            </p:nvSpPr>
            <p:spPr bwMode="auto">
              <a:xfrm>
                <a:off x="6592773" y="4204568"/>
                <a:ext cx="1474787" cy="14732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altLang="ko-KR" sz="1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HY각헤드라인M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748181" y="4480148"/>
                <a:ext cx="1229974" cy="951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교류</a:t>
                </a:r>
                <a:endParaRPr lang="en-US" altLang="ko-KR" sz="11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Public</a:t>
                </a:r>
              </a:p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Relation</a:t>
                </a:r>
                <a:endParaRPr lang="ko-KR" altLang="en-US" sz="11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2905595" y="2075324"/>
              <a:ext cx="3344343" cy="536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anose="020E0705020206020404" pitchFamily="34" charset="0"/>
                  <a:ea typeface="배달의민족 주아" panose="02020603020101020101" pitchFamily="18" charset="-127"/>
                </a:rPr>
                <a:t>Global Leader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04605" y="5378346"/>
            <a:ext cx="5963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►"/>
            </a:pPr>
            <a:r>
              <a:rPr lang="ko-KR" altLang="en-US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문의</a:t>
            </a:r>
            <a:endParaRPr lang="en-US" altLang="ko-KR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회장 유지원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</a:t>
            </a:r>
            <a:r>
              <a:rPr lang="en-US" altLang="ko-KR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010-9588-6829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카카오톡</a:t>
            </a:r>
            <a:r>
              <a:rPr lang="ko-KR" altLang="en-US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en-US" altLang="ko-KR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@</a:t>
            </a:r>
            <a:r>
              <a:rPr lang="en-US" altLang="ko-KR" dirty="0" err="1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stemsnu</a:t>
            </a:r>
            <a:endParaRPr lang="en-US" altLang="ko-KR" dirty="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페이스북 </a:t>
            </a:r>
            <a:r>
              <a:rPr lang="en-US" altLang="ko-KR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www.facebook.com/stem.honorsociety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홈페이지 </a:t>
            </a:r>
            <a:r>
              <a:rPr lang="en-US" altLang="ko-KR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gongwoo.snu.ac.kr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173580" y="1467971"/>
            <a:ext cx="3834424" cy="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4" descr="IMG_2518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535" y="592852"/>
            <a:ext cx="1591580" cy="10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9732" y="592852"/>
            <a:ext cx="1620000" cy="10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192" y="2254791"/>
            <a:ext cx="2102343" cy="10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411" y="2251085"/>
            <a:ext cx="1661649" cy="10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8" name="TextBox 97"/>
          <p:cNvSpPr txBox="1"/>
          <p:nvPr/>
        </p:nvSpPr>
        <p:spPr>
          <a:xfrm>
            <a:off x="9459891" y="647224"/>
            <a:ext cx="2617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테크스퀘어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– </a:t>
            </a:r>
            <a:r>
              <a:rPr lang="ko-KR" altLang="en-US" sz="1400" dirty="0" err="1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아두이노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앱 만들기</a:t>
            </a:r>
            <a:endParaRPr lang="en-US" altLang="ko-KR" sz="1400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Elevator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3D 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프린터와 </a:t>
            </a:r>
            <a:r>
              <a:rPr lang="ko-KR" altLang="en-US" sz="1400" dirty="0" err="1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아두이노를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이용한 가스 경보기 제작 및 나눔 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봉사</a:t>
            </a:r>
            <a:endParaRPr lang="en-US" altLang="ko-KR" sz="1400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동부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-STEM Debate Championship</a:t>
            </a:r>
            <a:endParaRPr lang="ko-KR" altLang="en-US" sz="14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179166" y="2376978"/>
            <a:ext cx="1431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비전 멘토링</a:t>
            </a:r>
            <a:endParaRPr lang="en-US" altLang="ko-KR" sz="1400" dirty="0" smtClean="0">
              <a:solidFill>
                <a:srgbClr val="F68E1E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미니 멘토링</a:t>
            </a:r>
            <a:endParaRPr lang="en-US" altLang="ko-KR" sz="1400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한강 단기 봉사</a:t>
            </a:r>
            <a:endParaRPr lang="en-US" altLang="ko-KR" sz="1400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공대 </a:t>
            </a:r>
            <a:r>
              <a:rPr lang="ko-KR" altLang="en-US" sz="1400" dirty="0" err="1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꿀팁</a:t>
            </a:r>
            <a:endParaRPr lang="ko-KR" altLang="en-US" sz="14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91972" y="4298826"/>
            <a:ext cx="2358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SRT(Student Round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STEM-in(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人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공과대학 의전 활동</a:t>
            </a:r>
            <a:endParaRPr lang="en-US" altLang="ko-KR" sz="1400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88999" y="5584247"/>
            <a:ext cx="132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기타 활동</a:t>
            </a:r>
            <a:endParaRPr lang="ko-KR" altLang="en-US" dirty="0">
              <a:solidFill>
                <a:srgbClr val="F68E1E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51418" y="5604843"/>
            <a:ext cx="2899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리더십 프로그램</a:t>
            </a:r>
            <a:endParaRPr lang="en-US" altLang="ko-KR" sz="1400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공학지식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나눔 블로그 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STEMentor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운영</a:t>
            </a:r>
            <a:endParaRPr lang="en-US" altLang="ko-KR" sz="1400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Practical Seminar(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학생 자율 세미나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워크샵</a:t>
            </a:r>
            <a:endParaRPr lang="en-US" altLang="ko-KR" sz="1400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홈커밍데이</a:t>
            </a:r>
            <a:endParaRPr lang="en-US" altLang="ko-KR" sz="1400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12" name="Picture 2" descr="https://lh3.googleusercontent.com/2pecDAnzO4fL8cM063jq4Kfxmtyx-G-R-fR7vMNhmKeiPEX4BP5RNgpooDQ5HBPpce2ahdEfxPpNMruz9m2QgO9ZR-e7lxpnc-Pp-RXqvqjFujmO-GL69c2Y0YutAUwKxprq7Lp3gqM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5426" y="4126952"/>
            <a:ext cx="1440000" cy="10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8" cstate="print"/>
          <a:srcRect l="15873" r="14815"/>
          <a:stretch>
            <a:fillRect/>
          </a:stretch>
        </p:blipFill>
        <p:spPr bwMode="auto">
          <a:xfrm>
            <a:off x="7176425" y="5624887"/>
            <a:ext cx="1505056" cy="10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4" name="TextBox 113"/>
          <p:cNvSpPr txBox="1"/>
          <p:nvPr/>
        </p:nvSpPr>
        <p:spPr>
          <a:xfrm>
            <a:off x="6099192" y="215557"/>
            <a:ext cx="132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학술 활동</a:t>
            </a:r>
            <a:endParaRPr lang="ko-KR" altLang="en-US" dirty="0">
              <a:solidFill>
                <a:srgbClr val="F68E1E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00669" y="1884266"/>
            <a:ext cx="132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봉사 활동</a:t>
            </a:r>
            <a:endParaRPr lang="ko-KR" altLang="en-US" dirty="0">
              <a:solidFill>
                <a:srgbClr val="F68E1E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88998" y="3759587"/>
            <a:ext cx="132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68E1E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교류 활동</a:t>
            </a:r>
            <a:endParaRPr lang="ko-KR" altLang="en-US" dirty="0">
              <a:solidFill>
                <a:srgbClr val="F68E1E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17" name="Picture 4" descr="C:\Users\user pc\Desktop\SRT2017\사진\외교부_질문.jp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3535" y="4126952"/>
            <a:ext cx="1630589" cy="10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024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136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Adobe Fan Heiti Std B</vt:lpstr>
      <vt:lpstr>HY각헤드라인M</vt:lpstr>
      <vt:lpstr>나눔손글씨 펜</vt:lpstr>
      <vt:lpstr>배달의민족 연성</vt:lpstr>
      <vt:lpstr>Arial</vt:lpstr>
      <vt:lpstr>Copperplate Gothic Bold</vt:lpstr>
      <vt:lpstr>Wingdings</vt:lpstr>
      <vt:lpstr>맑은 고딕</vt:lpstr>
      <vt:lpstr>배달의민족 주아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유지원</dc:creator>
  <cp:lastModifiedBy>유지원</cp:lastModifiedBy>
  <cp:revision>30</cp:revision>
  <dcterms:created xsi:type="dcterms:W3CDTF">2018-03-31T15:31:09Z</dcterms:created>
  <dcterms:modified xsi:type="dcterms:W3CDTF">2018-04-02T03:32:31Z</dcterms:modified>
</cp:coreProperties>
</file>