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8" r:id="rId4"/>
    <p:sldId id="271" r:id="rId5"/>
    <p:sldId id="272" r:id="rId6"/>
    <p:sldId id="258" r:id="rId7"/>
    <p:sldId id="269" r:id="rId8"/>
    <p:sldId id="261" r:id="rId9"/>
    <p:sldId id="263" r:id="rId10"/>
    <p:sldId id="280" r:id="rId11"/>
    <p:sldId id="279" r:id="rId12"/>
    <p:sldId id="262" r:id="rId13"/>
    <p:sldId id="259" r:id="rId14"/>
    <p:sldId id="264" r:id="rId15"/>
    <p:sldId id="274" r:id="rId16"/>
    <p:sldId id="275" r:id="rId17"/>
    <p:sldId id="276" r:id="rId18"/>
    <p:sldId id="277" r:id="rId19"/>
    <p:sldId id="265" r:id="rId20"/>
    <p:sldId id="284" r:id="rId21"/>
    <p:sldId id="260" r:id="rId22"/>
    <p:sldId id="273" r:id="rId23"/>
    <p:sldId id="282" r:id="rId24"/>
    <p:sldId id="281" r:id="rId25"/>
    <p:sldId id="278" r:id="rId26"/>
    <p:sldId id="267" r:id="rId27"/>
  </p:sldIdLst>
  <p:sldSz cx="18288000" cy="10287000"/>
  <p:notesSz cx="6858000" cy="9144000"/>
  <p:embeddedFontLst>
    <p:embeddedFont>
      <p:font typeface="Cormorant Garamond Bold Italics" panose="020B0604020202020204" charset="0"/>
      <p:regular r:id="rId28"/>
    </p:embeddedFont>
    <p:embeddedFont>
      <p:font typeface="HK Grotesk Bold" panose="020B0604020202020204" charset="0"/>
      <p:regular r:id="rId29"/>
    </p:embeddedFont>
    <p:embeddedFont>
      <p:font typeface="Quicksand" panose="020B0604020202020204" charset="0"/>
      <p:regular r:id="rId30"/>
    </p:embeddedFont>
    <p:embeddedFont>
      <p:font typeface="Quicksand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6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QQQQ\Downloads\Financial%20Sample%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QQQQ\Downloads\Financial%20Sample%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QQQQ\Downloads\Financial%20Sample%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QQQQ\Downloads\Financial%20Sample%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QQQQ\Downloads\Financial%20Sample%20(2).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[Financial Sample (2).xlsx]Sheet2!PivotTable1</c:name>
    <c:fmtId val="6"/>
  </c:pivotSource>
  <c:chart>
    <c:autoTitleDeleted val="1"/>
    <c:pivotFmts>
      <c:pivotFmt>
        <c:idx val="0"/>
        <c:spPr>
          <a:solidFill>
            <a:schemeClr val="accent1"/>
          </a:solidFill>
          <a:ln>
            <a:noFill/>
          </a:ln>
          <a:effectLst/>
          <a:sp3d/>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31710971757272854"/>
          <c:y val="7.3211314475873548E-2"/>
          <c:w val="0.46027301274840637"/>
          <c:h val="0.85357737104825293"/>
        </c:manualLayout>
      </c:layout>
      <c:bar3DChart>
        <c:barDir val="bar"/>
        <c:grouping val="clustered"/>
        <c:varyColors val="0"/>
        <c:ser>
          <c:idx val="0"/>
          <c:order val="0"/>
          <c:tx>
            <c:strRef>
              <c:f>Sheet2!$B$3</c:f>
              <c:strCache>
                <c:ptCount val="1"/>
                <c:pt idx="0">
                  <c:v>Total</c:v>
                </c:pt>
              </c:strCache>
            </c:strRef>
          </c:tx>
          <c:spPr>
            <a:solidFill>
              <a:schemeClr val="accent1"/>
            </a:solidFill>
            <a:ln>
              <a:noFill/>
            </a:ln>
            <a:effectLst/>
            <a:sp3d/>
          </c:spPr>
          <c:invertIfNegative val="0"/>
          <c:dLbls>
            <c:dLbl>
              <c:idx val="0"/>
              <c:layout>
                <c:manualLayout>
                  <c:x val="3.4226190476190368E-2"/>
                  <c:y val="-1.70779517054351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180-4B96-A27E-40A7F9D542DA}"/>
                </c:ext>
              </c:extLst>
            </c:dLbl>
            <c:dLbl>
              <c:idx val="1"/>
              <c:layout>
                <c:manualLayout>
                  <c:x val="2.678571428571428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180-4B96-A27E-40A7F9D542DA}"/>
                </c:ext>
              </c:extLst>
            </c:dLbl>
            <c:dLbl>
              <c:idx val="2"/>
              <c:layout>
                <c:manualLayout>
                  <c:x val="2.0833333333333332E-2"/>
                  <c:y val="6.831180682174074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180-4B96-A27E-40A7F9D542DA}"/>
                </c:ext>
              </c:extLst>
            </c:dLbl>
            <c:dLbl>
              <c:idx val="3"/>
              <c:layout>
                <c:manualLayout>
                  <c:x val="2.6785714285714284E-2"/>
                  <c:y val="1.537015653489166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180-4B96-A27E-40A7F9D542DA}"/>
                </c:ext>
              </c:extLst>
            </c:dLbl>
            <c:dLbl>
              <c:idx val="4"/>
              <c:layout>
                <c:manualLayout>
                  <c:x val="4.7619047619047616E-2"/>
                  <c:y val="1.707795170543487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180-4B96-A27E-40A7F9D542DA}"/>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Sheet2!$A$4:$A$9</c:f>
              <c:strCache>
                <c:ptCount val="5"/>
                <c:pt idx="0">
                  <c:v>Canada</c:v>
                </c:pt>
                <c:pt idx="1">
                  <c:v>France</c:v>
                </c:pt>
                <c:pt idx="2">
                  <c:v>Germany</c:v>
                </c:pt>
                <c:pt idx="3">
                  <c:v>Mexico</c:v>
                </c:pt>
                <c:pt idx="4">
                  <c:v>United States of America</c:v>
                </c:pt>
              </c:strCache>
            </c:strRef>
          </c:cat>
          <c:val>
            <c:numRef>
              <c:f>Sheet2!$B$4:$B$9</c:f>
              <c:numCache>
                <c:formatCode>General</c:formatCode>
                <c:ptCount val="5"/>
                <c:pt idx="0">
                  <c:v>247428.5</c:v>
                </c:pt>
                <c:pt idx="1">
                  <c:v>240931</c:v>
                </c:pt>
                <c:pt idx="2">
                  <c:v>201494</c:v>
                </c:pt>
                <c:pt idx="3">
                  <c:v>203325</c:v>
                </c:pt>
                <c:pt idx="4">
                  <c:v>232627.5</c:v>
                </c:pt>
              </c:numCache>
            </c:numRef>
          </c:val>
          <c:extLst>
            <c:ext xmlns:c16="http://schemas.microsoft.com/office/drawing/2014/chart" uri="{C3380CC4-5D6E-409C-BE32-E72D297353CC}">
              <c16:uniqueId val="{00000000-E180-4B96-A27E-40A7F9D542DA}"/>
            </c:ext>
          </c:extLst>
        </c:ser>
        <c:dLbls>
          <c:showLegendKey val="0"/>
          <c:showVal val="0"/>
          <c:showCatName val="0"/>
          <c:showSerName val="0"/>
          <c:showPercent val="0"/>
          <c:showBubbleSize val="0"/>
        </c:dLbls>
        <c:gapWidth val="150"/>
        <c:shape val="box"/>
        <c:axId val="1230866400"/>
        <c:axId val="1230866880"/>
        <c:axId val="0"/>
      </c:bar3DChart>
      <c:catAx>
        <c:axId val="1230866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230866880"/>
        <c:crosses val="autoZero"/>
        <c:auto val="1"/>
        <c:lblAlgn val="ctr"/>
        <c:lblOffset val="100"/>
        <c:noMultiLvlLbl val="0"/>
      </c:catAx>
      <c:valAx>
        <c:axId val="123086688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230866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707482993197279E-2"/>
          <c:y val="0.13166202048329292"/>
          <c:w val="0.9625850340136054"/>
          <c:h val="0.69446547070949538"/>
        </c:manualLayout>
      </c:layout>
      <c:bar3DChart>
        <c:barDir val="col"/>
        <c:grouping val="clustered"/>
        <c:varyColors val="0"/>
        <c:ser>
          <c:idx val="0"/>
          <c:order val="0"/>
          <c:spPr>
            <a:solidFill>
              <a:schemeClr val="accent1"/>
            </a:solidFill>
            <a:ln>
              <a:noFill/>
            </a:ln>
            <a:effectLst/>
            <a:sp3d/>
          </c:spPr>
          <c:invertIfNegative val="0"/>
          <c:dLbls>
            <c:dLbl>
              <c:idx val="0"/>
              <c:layout>
                <c:manualLayout>
                  <c:x val="1.7006802721088435E-3"/>
                  <c:y val="-4.51412641657004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4EF-4607-B729-763DEB9E797A}"/>
                </c:ext>
              </c:extLst>
            </c:dLbl>
            <c:dLbl>
              <c:idx val="1"/>
              <c:layout>
                <c:manualLayout>
                  <c:x val="0"/>
                  <c:y val="-3.76177201380837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4EF-4607-B729-763DEB9E797A}"/>
                </c:ext>
              </c:extLst>
            </c:dLbl>
            <c:dLbl>
              <c:idx val="2"/>
              <c:layout>
                <c:manualLayout>
                  <c:x val="6.8027210884353739E-3"/>
                  <c:y val="-4.40260616749926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4EF-4607-B729-763DEB9E797A}"/>
                </c:ext>
              </c:extLst>
            </c:dLbl>
            <c:dLbl>
              <c:idx val="3"/>
              <c:layout>
                <c:manualLayout>
                  <c:x val="3.4013605442176869E-3"/>
                  <c:y val="-2.847646279409194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4EF-4607-B729-763DEB9E797A}"/>
                </c:ext>
              </c:extLst>
            </c:dLbl>
            <c:dLbl>
              <c:idx val="4"/>
              <c:layout>
                <c:manualLayout>
                  <c:x val="0"/>
                  <c:y val="-2.64424297373710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4EF-4607-B729-763DEB9E797A}"/>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Sheet2!$E$16:$E$20</c:f>
              <c:strCache>
                <c:ptCount val="5"/>
                <c:pt idx="0">
                  <c:v>Canada</c:v>
                </c:pt>
                <c:pt idx="1">
                  <c:v>France</c:v>
                </c:pt>
                <c:pt idx="2">
                  <c:v>Germany</c:v>
                </c:pt>
                <c:pt idx="3">
                  <c:v>Mexico</c:v>
                </c:pt>
                <c:pt idx="4">
                  <c:v>United States of America</c:v>
                </c:pt>
              </c:strCache>
            </c:strRef>
          </c:cat>
          <c:val>
            <c:numRef>
              <c:f>Sheet2!$F$16:$F$20</c:f>
              <c:numCache>
                <c:formatCode>0.0%</c:formatCode>
                <c:ptCount val="5"/>
                <c:pt idx="0">
                  <c:v>0.1418064056781459</c:v>
                </c:pt>
                <c:pt idx="1">
                  <c:v>0.1552514590325465</c:v>
                </c:pt>
                <c:pt idx="2">
                  <c:v>0.15657670519154798</c:v>
                </c:pt>
                <c:pt idx="3">
                  <c:v>0.13878821143170905</c:v>
                </c:pt>
                <c:pt idx="4">
                  <c:v>0.11967882503608659</c:v>
                </c:pt>
              </c:numCache>
            </c:numRef>
          </c:val>
          <c:extLst>
            <c:ext xmlns:c16="http://schemas.microsoft.com/office/drawing/2014/chart" uri="{C3380CC4-5D6E-409C-BE32-E72D297353CC}">
              <c16:uniqueId val="{00000000-54EF-4607-B729-763DEB9E797A}"/>
            </c:ext>
          </c:extLst>
        </c:ser>
        <c:dLbls>
          <c:showLegendKey val="0"/>
          <c:showVal val="1"/>
          <c:showCatName val="0"/>
          <c:showSerName val="0"/>
          <c:showPercent val="0"/>
          <c:showBubbleSize val="0"/>
        </c:dLbls>
        <c:gapWidth val="150"/>
        <c:shape val="box"/>
        <c:axId val="409485407"/>
        <c:axId val="409486847"/>
        <c:axId val="0"/>
      </c:bar3DChart>
      <c:catAx>
        <c:axId val="409485407"/>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09486847"/>
        <c:crosses val="autoZero"/>
        <c:auto val="1"/>
        <c:lblAlgn val="ctr"/>
        <c:lblOffset val="100"/>
        <c:noMultiLvlLbl val="0"/>
      </c:catAx>
      <c:valAx>
        <c:axId val="409486847"/>
        <c:scaling>
          <c:orientation val="minMax"/>
        </c:scaling>
        <c:delete val="1"/>
        <c:axPos val="l"/>
        <c:numFmt formatCode="0.0%" sourceLinked="1"/>
        <c:majorTickMark val="out"/>
        <c:minorTickMark val="none"/>
        <c:tickLblPos val="nextTo"/>
        <c:crossAx val="409485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[Financial Sample (2).xlsx]Sheet2!PivotTable3</c:name>
    <c:fmtId val="12"/>
  </c:pivotSource>
  <c:chart>
    <c:autoTitleDeleted val="1"/>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0.11029411764705882"/>
              <c:y val="0.13081761006289308"/>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8.0882352941176475E-2"/>
              <c:y val="-0.100628930817610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3"/>
          </a:solidFill>
          <a:ln w="19050">
            <a:solidFill>
              <a:schemeClr val="lt1"/>
            </a:solidFill>
          </a:ln>
          <a:effectLst/>
        </c:spPr>
        <c:dLbl>
          <c:idx val="0"/>
          <c:layout>
            <c:manualLayout>
              <c:x val="-0.10294117647058823"/>
              <c:y val="-8.553459119496860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2"/>
          </a:solidFill>
          <a:ln w="19050">
            <a:solidFill>
              <a:schemeClr val="lt1"/>
            </a:solidFill>
          </a:ln>
          <a:effectLst/>
        </c:spPr>
        <c:dLbl>
          <c:idx val="0"/>
          <c:layout>
            <c:manualLayout>
              <c:x val="-5.514705882352941E-2"/>
              <c:y val="0.1056603773584905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dLbl>
          <c:idx val="0"/>
          <c:layout>
            <c:manualLayout>
              <c:x val="0.11029411764705882"/>
              <c:y val="0.13081761006289308"/>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5.514705882352941E-2"/>
              <c:y val="0.1056603773584905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0.10294117647058823"/>
              <c:y val="-8.553459119496860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dLbl>
          <c:idx val="0"/>
          <c:layout>
            <c:manualLayout>
              <c:x val="8.0882352941176475E-2"/>
              <c:y val="-0.100628930817610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dLbl>
          <c:idx val="0"/>
          <c:layout>
            <c:manualLayout>
              <c:x val="0.11029411764705882"/>
              <c:y val="0.13081761006289308"/>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dLbl>
          <c:idx val="0"/>
          <c:layout>
            <c:manualLayout>
              <c:x val="-5.514705882352941E-2"/>
              <c:y val="0.1056603773584905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dLbl>
          <c:idx val="0"/>
          <c:layout>
            <c:manualLayout>
              <c:x val="-0.10294117647058823"/>
              <c:y val="-8.553459119496860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dLbl>
          <c:idx val="0"/>
          <c:layout>
            <c:manualLayout>
              <c:x val="8.0882352941176475E-2"/>
              <c:y val="-0.100628930817610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Sheet2!$B$26</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BB-407F-9578-F8419FA0E5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2BB-407F-9578-F8419FA0E5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2BB-407F-9578-F8419FA0E5C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2BB-407F-9578-F8419FA0E5C7}"/>
              </c:ext>
            </c:extLst>
          </c:dPt>
          <c:dLbls>
            <c:dLbl>
              <c:idx val="0"/>
              <c:layout>
                <c:manualLayout>
                  <c:x val="1.8340121277943634E-2"/>
                  <c:y val="0.20718985645614818"/>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2BB-407F-9578-F8419FA0E5C7}"/>
                </c:ext>
              </c:extLst>
            </c:dLbl>
            <c:dLbl>
              <c:idx val="1"/>
              <c:layout>
                <c:manualLayout>
                  <c:x val="-5.514705882352941E-2"/>
                  <c:y val="0.1056603773584905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2BB-407F-9578-F8419FA0E5C7}"/>
                </c:ext>
              </c:extLst>
            </c:dLbl>
            <c:dLbl>
              <c:idx val="2"/>
              <c:layout>
                <c:manualLayout>
                  <c:x val="-0.10294117647058823"/>
                  <c:y val="-8.553459119496860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2BB-407F-9578-F8419FA0E5C7}"/>
                </c:ext>
              </c:extLst>
            </c:dLbl>
            <c:dLbl>
              <c:idx val="3"/>
              <c:layout>
                <c:manualLayout>
                  <c:x val="8.0882352941176475E-2"/>
                  <c:y val="-0.1006289308176100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2BB-407F-9578-F8419FA0E5C7}"/>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Sheet2!$A$27:$A$31</c:f>
              <c:strCache>
                <c:ptCount val="4"/>
                <c:pt idx="0">
                  <c:v>High</c:v>
                </c:pt>
                <c:pt idx="1">
                  <c:v>Low</c:v>
                </c:pt>
                <c:pt idx="2">
                  <c:v>Medium</c:v>
                </c:pt>
                <c:pt idx="3">
                  <c:v>None</c:v>
                </c:pt>
              </c:strCache>
            </c:strRef>
          </c:cat>
          <c:val>
            <c:numRef>
              <c:f>Sheet2!$B$27:$B$31</c:f>
              <c:numCache>
                <c:formatCode>_("$"* #,##0.00_);_("$"* \(#,##0.00\);_("$"* "-"??_);_(@_)</c:formatCode>
                <c:ptCount val="4"/>
                <c:pt idx="0">
                  <c:v>5317026.2750000004</c:v>
                </c:pt>
                <c:pt idx="1">
                  <c:v>885675.79999999993</c:v>
                </c:pt>
                <c:pt idx="2">
                  <c:v>3002546.1649999996</c:v>
                </c:pt>
                <c:pt idx="3">
                  <c:v>0</c:v>
                </c:pt>
              </c:numCache>
            </c:numRef>
          </c:val>
          <c:extLst>
            <c:ext xmlns:c16="http://schemas.microsoft.com/office/drawing/2014/chart" uri="{C3380CC4-5D6E-409C-BE32-E72D297353CC}">
              <c16:uniqueId val="{00000008-52BB-407F-9578-F8419FA0E5C7}"/>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74674525598093344"/>
          <c:y val="0.35173868149352955"/>
          <c:w val="0.25325474401906656"/>
          <c:h val="0.31449259110819788"/>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31983793441482467"/>
          <c:y val="2.5736696826685546E-2"/>
          <c:w val="0.57172833064541639"/>
          <c:h val="0.94852660634662889"/>
        </c:manualLayout>
      </c:layout>
      <c:bar3DChart>
        <c:barDir val="bar"/>
        <c:grouping val="clustered"/>
        <c:varyColors val="0"/>
        <c:ser>
          <c:idx val="0"/>
          <c:order val="0"/>
          <c:spPr>
            <a:solidFill>
              <a:schemeClr val="accent1"/>
            </a:solidFill>
            <a:ln>
              <a:noFill/>
            </a:ln>
            <a:effectLst/>
            <a:sp3d/>
          </c:spPr>
          <c:invertIfNegative val="0"/>
          <c:dLbls>
            <c:dLbl>
              <c:idx val="0"/>
              <c:layout>
                <c:manualLayout>
                  <c:x val="2.2088353413654619E-2"/>
                  <c:y val="2.339699711516867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C75-4AF1-A99E-A19D79505E99}"/>
                </c:ext>
              </c:extLst>
            </c:dLbl>
            <c:dLbl>
              <c:idx val="1"/>
              <c:layout>
                <c:manualLayout>
                  <c:x val="-0.18791946308724833"/>
                  <c:y val="-1.87175976921349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C75-4AF1-A99E-A19D79505E99}"/>
                </c:ext>
              </c:extLst>
            </c:dLbl>
            <c:dLbl>
              <c:idx val="2"/>
              <c:layout>
                <c:manualLayout>
                  <c:x val="6.7114093959731461E-2"/>
                  <c:y val="-4.679399423033821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C75-4AF1-A99E-A19D79505E99}"/>
                </c:ext>
              </c:extLst>
            </c:dLbl>
            <c:dLbl>
              <c:idx val="3"/>
              <c:layout>
                <c:manualLayout>
                  <c:x val="6.0402684563758392E-2"/>
                  <c:y val="-2.339699711516867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C75-4AF1-A99E-A19D79505E99}"/>
                </c:ext>
              </c:extLst>
            </c:dLbl>
            <c:dLbl>
              <c:idx val="4"/>
              <c:layout>
                <c:manualLayout>
                  <c:x val="3.8031319910514456E-2"/>
                  <c:y val="-4.679399423033735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C75-4AF1-A99E-A19D79505E99}"/>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Sheet2!$D$37:$D$41</c:f>
              <c:strCache>
                <c:ptCount val="5"/>
                <c:pt idx="0">
                  <c:v>Channel Partners</c:v>
                </c:pt>
                <c:pt idx="1">
                  <c:v>Enterprise</c:v>
                </c:pt>
                <c:pt idx="2">
                  <c:v>Government</c:v>
                </c:pt>
                <c:pt idx="3">
                  <c:v>Midmarket</c:v>
                </c:pt>
                <c:pt idx="4">
                  <c:v>Small Business</c:v>
                </c:pt>
              </c:strCache>
            </c:strRef>
          </c:cat>
          <c:val>
            <c:numRef>
              <c:f>Sheet2!$E$37:$E$41</c:f>
              <c:numCache>
                <c:formatCode>0%</c:formatCode>
                <c:ptCount val="5"/>
                <c:pt idx="0">
                  <c:v>0.73131611194628043</c:v>
                </c:pt>
                <c:pt idx="1">
                  <c:v>-3.1335672137711455E-2</c:v>
                </c:pt>
                <c:pt idx="2">
                  <c:v>0.21689998153820259</c:v>
                </c:pt>
                <c:pt idx="3">
                  <c:v>0.27713496179907982</c:v>
                </c:pt>
                <c:pt idx="4">
                  <c:v>9.7651938781771724E-2</c:v>
                </c:pt>
              </c:numCache>
            </c:numRef>
          </c:val>
          <c:extLst>
            <c:ext xmlns:c16="http://schemas.microsoft.com/office/drawing/2014/chart" uri="{C3380CC4-5D6E-409C-BE32-E72D297353CC}">
              <c16:uniqueId val="{00000000-0C75-4AF1-A99E-A19D79505E99}"/>
            </c:ext>
          </c:extLst>
        </c:ser>
        <c:dLbls>
          <c:showLegendKey val="0"/>
          <c:showVal val="1"/>
          <c:showCatName val="0"/>
          <c:showSerName val="0"/>
          <c:showPercent val="0"/>
          <c:showBubbleSize val="0"/>
        </c:dLbls>
        <c:gapWidth val="150"/>
        <c:shape val="box"/>
        <c:axId val="430638287"/>
        <c:axId val="430641647"/>
        <c:axId val="0"/>
      </c:bar3DChart>
      <c:catAx>
        <c:axId val="430638287"/>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30641647"/>
        <c:crosses val="autoZero"/>
        <c:auto val="1"/>
        <c:lblAlgn val="ctr"/>
        <c:lblOffset val="100"/>
        <c:noMultiLvlLbl val="0"/>
      </c:catAx>
      <c:valAx>
        <c:axId val="430641647"/>
        <c:scaling>
          <c:orientation val="minMax"/>
        </c:scaling>
        <c:delete val="1"/>
        <c:axPos val="b"/>
        <c:numFmt formatCode="0%" sourceLinked="1"/>
        <c:majorTickMark val="out"/>
        <c:minorTickMark val="none"/>
        <c:tickLblPos val="nextTo"/>
        <c:crossAx val="430638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[Financial Sample (2).xlsx]Sheet2!PivotTable6</c:name>
    <c:fmtId val="19"/>
  </c:pivotSource>
  <c:chart>
    <c:autoTitleDeleted val="0"/>
    <c:pivotFmts>
      <c:pivotFmt>
        <c:idx val="0"/>
        <c:spPr>
          <a:solidFill>
            <a:schemeClr val="accent1"/>
          </a:solidFill>
          <a:ln w="28575" cap="rnd">
            <a:solidFill>
              <a:schemeClr val="accent1"/>
            </a:solidFill>
            <a:round/>
          </a:ln>
          <a:effectLst/>
        </c:spPr>
        <c:marker>
          <c:symbol val="none"/>
        </c:marker>
        <c:dLbl>
          <c:idx val="0"/>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645450568678912E-2"/>
          <c:y val="5.0925925925925923E-2"/>
          <c:w val="0.83102121609798785"/>
          <c:h val="0.74752879848352294"/>
        </c:manualLayout>
      </c:layout>
      <c:lineChart>
        <c:grouping val="standard"/>
        <c:varyColors val="0"/>
        <c:ser>
          <c:idx val="0"/>
          <c:order val="0"/>
          <c:tx>
            <c:strRef>
              <c:f>Sheet2!$B$46:$B$47</c:f>
              <c:strCache>
                <c:ptCount val="1"/>
                <c:pt idx="0">
                  <c:v>2013</c:v>
                </c:pt>
              </c:strCache>
            </c:strRef>
          </c:tx>
          <c:spPr>
            <a:ln w="28575" cap="rnd">
              <a:solidFill>
                <a:schemeClr val="accent1"/>
              </a:solidFill>
              <a:round/>
            </a:ln>
            <a:effectLst/>
          </c:spPr>
          <c:marker>
            <c:symbol val="none"/>
          </c:marker>
          <c:dLbls>
            <c:numFmt formatCode="#,##0_);\(#,##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Sheet2!$A$48:$A$60</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Sheet2!$B$48:$B$60</c:f>
              <c:numCache>
                <c:formatCode>_("$"* #,##0.00_);_("$"* \(#,##0.00\);_("$"* "-"??_);_(@_)</c:formatCode>
                <c:ptCount val="12"/>
                <c:pt idx="8">
                  <c:v>4484000.03</c:v>
                </c:pt>
                <c:pt idx="9">
                  <c:v>9295611.0999999959</c:v>
                </c:pt>
                <c:pt idx="10">
                  <c:v>7267203.2999999998</c:v>
                </c:pt>
                <c:pt idx="11">
                  <c:v>5368441.08</c:v>
                </c:pt>
              </c:numCache>
            </c:numRef>
          </c:val>
          <c:smooth val="0"/>
          <c:extLst>
            <c:ext xmlns:c16="http://schemas.microsoft.com/office/drawing/2014/chart" uri="{C3380CC4-5D6E-409C-BE32-E72D297353CC}">
              <c16:uniqueId val="{00000000-A841-495D-A441-A7CF0033DD88}"/>
            </c:ext>
          </c:extLst>
        </c:ser>
        <c:ser>
          <c:idx val="1"/>
          <c:order val="1"/>
          <c:tx>
            <c:strRef>
              <c:f>Sheet2!$C$46:$C$47</c:f>
              <c:strCache>
                <c:ptCount val="1"/>
                <c:pt idx="0">
                  <c:v>2014</c:v>
                </c:pt>
              </c:strCache>
            </c:strRef>
          </c:tx>
          <c:spPr>
            <a:ln w="28575" cap="rnd">
              <a:solidFill>
                <a:schemeClr val="accent2"/>
              </a:solidFill>
              <a:round/>
            </a:ln>
            <a:effectLst/>
          </c:spPr>
          <c:marker>
            <c:symbol val="none"/>
          </c:marker>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Sheet2!$A$48:$A$60</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Sheet2!$C$48:$C$60</c:f>
              <c:numCache>
                <c:formatCode>_("$"* #,##0.00_);_("$"* \(#,##0.00\);_("$"* "-"??_);_(@_)</c:formatCode>
                <c:ptCount val="12"/>
                <c:pt idx="0">
                  <c:v>6607761.6800000006</c:v>
                </c:pt>
                <c:pt idx="1">
                  <c:v>7297531.3900000006</c:v>
                </c:pt>
                <c:pt idx="2">
                  <c:v>5586859.8699999992</c:v>
                </c:pt>
                <c:pt idx="3">
                  <c:v>6964775.0700000003</c:v>
                </c:pt>
                <c:pt idx="4">
                  <c:v>6210211.0600000005</c:v>
                </c:pt>
                <c:pt idx="5">
                  <c:v>9518893.8199999966</c:v>
                </c:pt>
                <c:pt idx="6">
                  <c:v>8102920.1800000016</c:v>
                </c:pt>
                <c:pt idx="7">
                  <c:v>5864622.4199999999</c:v>
                </c:pt>
                <c:pt idx="8">
                  <c:v>6398697.2400000002</c:v>
                </c:pt>
                <c:pt idx="9">
                  <c:v>12375819.919999994</c:v>
                </c:pt>
                <c:pt idx="10">
                  <c:v>5384214.2000000002</c:v>
                </c:pt>
                <c:pt idx="11">
                  <c:v>11998787.900000002</c:v>
                </c:pt>
              </c:numCache>
            </c:numRef>
          </c:val>
          <c:smooth val="0"/>
          <c:extLst>
            <c:ext xmlns:c16="http://schemas.microsoft.com/office/drawing/2014/chart" uri="{C3380CC4-5D6E-409C-BE32-E72D297353CC}">
              <c16:uniqueId val="{00000001-A841-495D-A441-A7CF0033DD88}"/>
            </c:ext>
          </c:extLst>
        </c:ser>
        <c:dLbls>
          <c:dLblPos val="t"/>
          <c:showLegendKey val="0"/>
          <c:showVal val="1"/>
          <c:showCatName val="0"/>
          <c:showSerName val="0"/>
          <c:showPercent val="0"/>
          <c:showBubbleSize val="0"/>
        </c:dLbls>
        <c:smooth val="0"/>
        <c:axId val="366454495"/>
        <c:axId val="406824015"/>
      </c:lineChart>
      <c:catAx>
        <c:axId val="366454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06824015"/>
        <c:crosses val="autoZero"/>
        <c:auto val="1"/>
        <c:lblAlgn val="ctr"/>
        <c:lblOffset val="100"/>
        <c:noMultiLvlLbl val="0"/>
      </c:catAx>
      <c:valAx>
        <c:axId val="406824015"/>
        <c:scaling>
          <c:orientation val="minMax"/>
        </c:scaling>
        <c:delete val="1"/>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crossAx val="366454495"/>
        <c:crosses val="autoZero"/>
        <c:crossBetween val="between"/>
      </c:valAx>
      <c:spPr>
        <a:noFill/>
        <a:ln>
          <a:noFill/>
        </a:ln>
        <a:effectLst/>
      </c:spPr>
    </c:plotArea>
    <c:legend>
      <c:legendPos val="r"/>
      <c:layout>
        <c:manualLayout>
          <c:xMode val="edge"/>
          <c:yMode val="edge"/>
          <c:x val="0.88528433945756779"/>
          <c:y val="0.4288576275526535"/>
          <c:w val="0.11471566054243219"/>
          <c:h val="0.1422847448946930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639150"/>
            <a:ext cx="16229942" cy="1616579"/>
          </a:xfrm>
          <a:prstGeom prst="rect">
            <a:avLst/>
          </a:prstGeom>
        </p:spPr>
        <p:txBody>
          <a:bodyPr lIns="0" tIns="0" rIns="0" bIns="0" rtlCol="0" anchor="t">
            <a:spAutoFit/>
          </a:bodyPr>
          <a:lstStyle/>
          <a:p>
            <a:pPr marL="0" lvl="0" indent="0" algn="ctr">
              <a:lnSpc>
                <a:spcPts val="13272"/>
              </a:lnSpc>
              <a:spcBef>
                <a:spcPct val="0"/>
              </a:spcBef>
            </a:pPr>
            <a:r>
              <a:rPr lang="en-US" sz="9480" b="1" i="1" dirty="0">
                <a:solidFill>
                  <a:srgbClr val="0F4662"/>
                </a:solidFill>
                <a:latin typeface="Cormorant Garamond Bold Italics"/>
                <a:ea typeface="Cormorant Garamond Bold Italics"/>
                <a:cs typeface="Cormorant Garamond Bold Italics"/>
                <a:sym typeface="Cormorant Garamond Bold Italics"/>
              </a:rPr>
              <a:t>Financial Forecasting Dashboard</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AE"/>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AE"/>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E"/>
          </a:p>
        </p:txBody>
      </p:sp>
      <p:sp>
        <p:nvSpPr>
          <p:cNvPr id="6" name="TextBox 6"/>
          <p:cNvSpPr txBox="1"/>
          <p:nvPr/>
        </p:nvSpPr>
        <p:spPr>
          <a:xfrm>
            <a:off x="2737539" y="4305656"/>
            <a:ext cx="12812922" cy="777136"/>
          </a:xfrm>
          <a:prstGeom prst="rect">
            <a:avLst/>
          </a:prstGeom>
        </p:spPr>
        <p:txBody>
          <a:bodyPr lIns="0" tIns="0" rIns="0" bIns="0" rtlCol="0" anchor="t">
            <a:spAutoFit/>
          </a:bodyPr>
          <a:lstStyle/>
          <a:p>
            <a:pPr marL="0" lvl="0" indent="0" algn="ctr">
              <a:lnSpc>
                <a:spcPts val="6844"/>
              </a:lnSpc>
              <a:spcBef>
                <a:spcPct val="0"/>
              </a:spcBef>
            </a:pPr>
            <a:r>
              <a:rPr lang="en-US" sz="4000" dirty="0">
                <a:solidFill>
                  <a:srgbClr val="0F4662"/>
                </a:solidFill>
                <a:latin typeface="Quicksand"/>
                <a:ea typeface="Quicksand"/>
                <a:cs typeface="Quicksand"/>
                <a:sym typeface="Quicksand"/>
              </a:rPr>
              <a:t> Sales Performance Overview for 2013 - 2014</a:t>
            </a:r>
          </a:p>
        </p:txBody>
      </p:sp>
      <p:sp>
        <p:nvSpPr>
          <p:cNvPr id="7" name="TextBox 7"/>
          <p:cNvSpPr txBox="1"/>
          <p:nvPr/>
        </p:nvSpPr>
        <p:spPr>
          <a:xfrm>
            <a:off x="13414013" y="7740693"/>
            <a:ext cx="4272895" cy="1082261"/>
          </a:xfrm>
          <a:prstGeom prst="rect">
            <a:avLst/>
          </a:prstGeom>
        </p:spPr>
        <p:txBody>
          <a:bodyPr lIns="0" tIns="0" rIns="0" bIns="0" rtlCol="0" anchor="t">
            <a:spAutoFit/>
          </a:bodyPr>
          <a:lstStyle/>
          <a:p>
            <a:pPr algn="ctr">
              <a:lnSpc>
                <a:spcPts val="4397"/>
              </a:lnSpc>
            </a:pPr>
            <a:r>
              <a:rPr lang="en-US" sz="3141">
                <a:solidFill>
                  <a:srgbClr val="0F4662"/>
                </a:solidFill>
                <a:latin typeface="Quicksand"/>
                <a:ea typeface="Quicksand"/>
                <a:cs typeface="Quicksand"/>
                <a:sym typeface="Quicksand"/>
              </a:rPr>
              <a:t>Prepared by</a:t>
            </a:r>
          </a:p>
          <a:p>
            <a:pPr marL="0" lvl="0" indent="0" algn="ctr">
              <a:lnSpc>
                <a:spcPts val="4397"/>
              </a:lnSpc>
              <a:spcBef>
                <a:spcPct val="0"/>
              </a:spcBef>
            </a:pPr>
            <a:r>
              <a:rPr lang="en-US" sz="3141">
                <a:solidFill>
                  <a:srgbClr val="0F4662"/>
                </a:solidFill>
                <a:latin typeface="Quicksand"/>
                <a:ea typeface="Quicksand"/>
                <a:cs typeface="Quicksand"/>
                <a:sym typeface="Quicksand"/>
              </a:rPr>
              <a:t>Sahana S</a:t>
            </a:r>
          </a:p>
        </p:txBody>
      </p:sp>
      <p:sp>
        <p:nvSpPr>
          <p:cNvPr id="8" name="Freeform 8"/>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27C240CB-DE81-1674-6577-689202F35AC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3C76A0C-A397-B72B-B7AE-0F3DDCD33C0B}"/>
              </a:ext>
            </a:extLst>
          </p:cNvPr>
          <p:cNvGrpSpPr/>
          <p:nvPr/>
        </p:nvGrpSpPr>
        <p:grpSpPr>
          <a:xfrm>
            <a:off x="13660651" y="0"/>
            <a:ext cx="4627349" cy="10287000"/>
            <a:chOff x="0" y="0"/>
            <a:chExt cx="1218726" cy="2709333"/>
          </a:xfrm>
        </p:grpSpPr>
        <p:sp>
          <p:nvSpPr>
            <p:cNvPr id="3" name="Freeform 3">
              <a:extLst>
                <a:ext uri="{FF2B5EF4-FFF2-40B4-BE49-F238E27FC236}">
                  <a16:creationId xmlns:a16="http://schemas.microsoft.com/office/drawing/2014/main" id="{96E3ECEC-19BD-499D-4759-D9B243D5BC49}"/>
                </a:ext>
              </a:extLst>
            </p:cNvPr>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AE"/>
            </a:p>
          </p:txBody>
        </p:sp>
        <p:sp>
          <p:nvSpPr>
            <p:cNvPr id="4" name="TextBox 4">
              <a:extLst>
                <a:ext uri="{FF2B5EF4-FFF2-40B4-BE49-F238E27FC236}">
                  <a16:creationId xmlns:a16="http://schemas.microsoft.com/office/drawing/2014/main" id="{E9C67A7A-49E9-3361-8C5E-B3356A25F1FD}"/>
                </a:ext>
              </a:extLst>
            </p:cNvPr>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8" name="TextBox 8">
            <a:extLst>
              <a:ext uri="{FF2B5EF4-FFF2-40B4-BE49-F238E27FC236}">
                <a16:creationId xmlns:a16="http://schemas.microsoft.com/office/drawing/2014/main" id="{2DA8D7C9-58B6-CCA8-9F85-996B23C5B33F}"/>
              </a:ext>
            </a:extLst>
          </p:cNvPr>
          <p:cNvSpPr txBox="1"/>
          <p:nvPr/>
        </p:nvSpPr>
        <p:spPr>
          <a:xfrm>
            <a:off x="1028700" y="2434248"/>
            <a:ext cx="12631951" cy="1477328"/>
          </a:xfrm>
          <a:prstGeom prst="rect">
            <a:avLst/>
          </a:prstGeom>
        </p:spPr>
        <p:txBody>
          <a:bodyPr wrap="square" lIns="0" tIns="0" rIns="0" bIns="0" rtlCol="0" anchor="t">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Quicksand"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Quicksand" panose="020B0604020202020204" charset="0"/>
              </a:rPr>
              <a:t>Gathered raw sales and financial data from multiple sources.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Quicksand" panose="020B0604020202020204" charset="0"/>
              </a:rPr>
              <a:t>Performed data cleaning and preprocessing to ensure accuracy and consistency using tools like Excel and SQL. </a:t>
            </a:r>
          </a:p>
        </p:txBody>
      </p:sp>
      <p:sp>
        <p:nvSpPr>
          <p:cNvPr id="9" name="TextBox 9">
            <a:extLst>
              <a:ext uri="{FF2B5EF4-FFF2-40B4-BE49-F238E27FC236}">
                <a16:creationId xmlns:a16="http://schemas.microsoft.com/office/drawing/2014/main" id="{914FD016-4B34-6C33-B99C-BC0D68B832CA}"/>
              </a:ext>
            </a:extLst>
          </p:cNvPr>
          <p:cNvSpPr txBox="1"/>
          <p:nvPr/>
        </p:nvSpPr>
        <p:spPr>
          <a:xfrm>
            <a:off x="1028699" y="4757624"/>
            <a:ext cx="12631951" cy="1477328"/>
          </a:xfrm>
          <a:prstGeom prst="rect">
            <a:avLst/>
          </a:prstGeom>
        </p:spPr>
        <p:txBody>
          <a:bodyPr wrap="square" lIns="0" tIns="0" rIns="0" bIns="0" rtlCol="0" anchor="t">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Quicksand"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Quicksand" panose="020B0604020202020204" charset="0"/>
              </a:rPr>
              <a:t>Analyzed key metrics such as sales, orders, profit, and discounts across time, regions, products, and segments.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Quicksand" panose="020B0604020202020204" charset="0"/>
              </a:rPr>
              <a:t>Identified trends, patterns, and outliers to understand data behavior. </a:t>
            </a:r>
          </a:p>
        </p:txBody>
      </p:sp>
      <p:sp>
        <p:nvSpPr>
          <p:cNvPr id="10" name="TextBox 10">
            <a:extLst>
              <a:ext uri="{FF2B5EF4-FFF2-40B4-BE49-F238E27FC236}">
                <a16:creationId xmlns:a16="http://schemas.microsoft.com/office/drawing/2014/main" id="{ECF1E65B-52C4-8F5C-5B8A-D66F1D35C11A}"/>
              </a:ext>
            </a:extLst>
          </p:cNvPr>
          <p:cNvSpPr txBox="1"/>
          <p:nvPr/>
        </p:nvSpPr>
        <p:spPr>
          <a:xfrm>
            <a:off x="838200" y="7667790"/>
            <a:ext cx="12631951" cy="999761"/>
          </a:xfrm>
          <a:prstGeom prst="rect">
            <a:avLst/>
          </a:prstGeom>
        </p:spPr>
        <p:txBody>
          <a:bodyPr wrap="square" lIns="0" tIns="0" rIns="0" bIns="0" rtlCol="0" anchor="t">
            <a:spAutoFit/>
          </a:bodyPr>
          <a:lstStyle/>
          <a:p>
            <a:pPr marL="518160" lvl="1" indent="-259080" algn="l">
              <a:lnSpc>
                <a:spcPts val="4079"/>
              </a:lnSpc>
              <a:buFont typeface="Arial"/>
              <a:buChar char="•"/>
            </a:pPr>
            <a:r>
              <a:rPr lang="en-US" sz="2400" dirty="0">
                <a:latin typeface="Quicksand" panose="020B0604020202020204" charset="0"/>
              </a:rPr>
              <a:t>Created calculated fields (e.g., profit margin, discount percentages) to support deeper analysis.</a:t>
            </a:r>
            <a:endParaRPr lang="en-US" sz="2400" dirty="0">
              <a:solidFill>
                <a:srgbClr val="0F4662"/>
              </a:solidFill>
              <a:latin typeface="Quicksand" panose="020B0604020202020204" charset="0"/>
              <a:ea typeface="Quicksand"/>
              <a:cs typeface="Quicksand"/>
              <a:sym typeface="Quicksand"/>
            </a:endParaRPr>
          </a:p>
        </p:txBody>
      </p:sp>
      <p:sp>
        <p:nvSpPr>
          <p:cNvPr id="11" name="TextBox 11">
            <a:extLst>
              <a:ext uri="{FF2B5EF4-FFF2-40B4-BE49-F238E27FC236}">
                <a16:creationId xmlns:a16="http://schemas.microsoft.com/office/drawing/2014/main" id="{636A996B-1250-75AB-9666-46D51A00BE39}"/>
              </a:ext>
            </a:extLst>
          </p:cNvPr>
          <p:cNvSpPr txBox="1"/>
          <p:nvPr/>
        </p:nvSpPr>
        <p:spPr>
          <a:xfrm>
            <a:off x="1028700" y="1914818"/>
            <a:ext cx="10527757"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1. Data Collection and Preparation:</a:t>
            </a:r>
          </a:p>
        </p:txBody>
      </p:sp>
      <p:sp>
        <p:nvSpPr>
          <p:cNvPr id="12" name="TextBox 12">
            <a:extLst>
              <a:ext uri="{FF2B5EF4-FFF2-40B4-BE49-F238E27FC236}">
                <a16:creationId xmlns:a16="http://schemas.microsoft.com/office/drawing/2014/main" id="{1CC56B4C-3538-0AED-A2B3-55C8C323806F}"/>
              </a:ext>
            </a:extLst>
          </p:cNvPr>
          <p:cNvSpPr txBox="1"/>
          <p:nvPr/>
        </p:nvSpPr>
        <p:spPr>
          <a:xfrm>
            <a:off x="1028699" y="4190023"/>
            <a:ext cx="10527757" cy="565150"/>
          </a:xfrm>
          <a:prstGeom prst="rect">
            <a:avLst/>
          </a:prstGeom>
        </p:spPr>
        <p:txBody>
          <a:bodyPr lIns="0" tIns="0" rIns="0" bIns="0" rtlCol="0" anchor="t">
            <a:spAutoFit/>
          </a:bodyPr>
          <a:lstStyle/>
          <a:p>
            <a:pPr marL="0" lvl="0" indent="0" algn="l">
              <a:lnSpc>
                <a:spcPts val="4759"/>
              </a:lnSpc>
            </a:pPr>
            <a:r>
              <a:rPr lang="en-US" sz="2799" b="1" dirty="0">
                <a:solidFill>
                  <a:srgbClr val="0F4662"/>
                </a:solidFill>
                <a:latin typeface="Quicksand Bold"/>
                <a:ea typeface="Quicksand Bold"/>
                <a:cs typeface="Quicksand Bold"/>
                <a:sym typeface="Quicksand Bold"/>
              </a:rPr>
              <a:t>2. Exploratory Data Analysis (EDA):</a:t>
            </a:r>
          </a:p>
        </p:txBody>
      </p:sp>
      <p:sp>
        <p:nvSpPr>
          <p:cNvPr id="13" name="TextBox 13">
            <a:extLst>
              <a:ext uri="{FF2B5EF4-FFF2-40B4-BE49-F238E27FC236}">
                <a16:creationId xmlns:a16="http://schemas.microsoft.com/office/drawing/2014/main" id="{3D8CC942-CC0C-AA24-64FD-7AD941431C50}"/>
              </a:ext>
            </a:extLst>
          </p:cNvPr>
          <p:cNvSpPr txBox="1"/>
          <p:nvPr/>
        </p:nvSpPr>
        <p:spPr>
          <a:xfrm>
            <a:off x="1028700" y="7102640"/>
            <a:ext cx="10527757" cy="565150"/>
          </a:xfrm>
          <a:prstGeom prst="rect">
            <a:avLst/>
          </a:prstGeom>
        </p:spPr>
        <p:txBody>
          <a:bodyPr lIns="0" tIns="0" rIns="0" bIns="0" rtlCol="0" anchor="t">
            <a:spAutoFit/>
          </a:bodyPr>
          <a:lstStyle/>
          <a:p>
            <a:pPr marL="0" lvl="0" indent="0" algn="l">
              <a:lnSpc>
                <a:spcPts val="4759"/>
              </a:lnSpc>
            </a:pPr>
            <a:r>
              <a:rPr lang="en-US" sz="2799" b="1" dirty="0">
                <a:solidFill>
                  <a:srgbClr val="0F4662"/>
                </a:solidFill>
                <a:latin typeface="Quicksand Bold"/>
                <a:ea typeface="Quicksand Bold"/>
                <a:cs typeface="Quicksand Bold"/>
                <a:sym typeface="Quicksand Bold"/>
              </a:rPr>
              <a:t>3. Data Modelling and Transformation:</a:t>
            </a:r>
          </a:p>
        </p:txBody>
      </p:sp>
    </p:spTree>
    <p:extLst>
      <p:ext uri="{BB962C8B-B14F-4D97-AF65-F5344CB8AC3E}">
        <p14:creationId xmlns:p14="http://schemas.microsoft.com/office/powerpoint/2010/main" val="283424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7184DF6A-D7CB-3019-22AF-41900E3C1C9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4F26C56-8E98-2A6F-F859-6087C959052E}"/>
              </a:ext>
            </a:extLst>
          </p:cNvPr>
          <p:cNvGrpSpPr/>
          <p:nvPr/>
        </p:nvGrpSpPr>
        <p:grpSpPr>
          <a:xfrm>
            <a:off x="13660651" y="0"/>
            <a:ext cx="4627349" cy="10287000"/>
            <a:chOff x="0" y="0"/>
            <a:chExt cx="1218726" cy="2709333"/>
          </a:xfrm>
        </p:grpSpPr>
        <p:sp>
          <p:nvSpPr>
            <p:cNvPr id="3" name="Freeform 3">
              <a:extLst>
                <a:ext uri="{FF2B5EF4-FFF2-40B4-BE49-F238E27FC236}">
                  <a16:creationId xmlns:a16="http://schemas.microsoft.com/office/drawing/2014/main" id="{A09A9ACD-099A-C199-32F2-D17E6324F12B}"/>
                </a:ext>
              </a:extLst>
            </p:cNvPr>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AE"/>
            </a:p>
          </p:txBody>
        </p:sp>
        <p:sp>
          <p:nvSpPr>
            <p:cNvPr id="4" name="TextBox 4">
              <a:extLst>
                <a:ext uri="{FF2B5EF4-FFF2-40B4-BE49-F238E27FC236}">
                  <a16:creationId xmlns:a16="http://schemas.microsoft.com/office/drawing/2014/main" id="{B03D137C-C368-F076-5E9A-B346DE98AF10}"/>
                </a:ext>
              </a:extLst>
            </p:cNvPr>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8" name="TextBox 8">
            <a:extLst>
              <a:ext uri="{FF2B5EF4-FFF2-40B4-BE49-F238E27FC236}">
                <a16:creationId xmlns:a16="http://schemas.microsoft.com/office/drawing/2014/main" id="{9308EC3C-53C9-A71A-1759-35ACD900295A}"/>
              </a:ext>
            </a:extLst>
          </p:cNvPr>
          <p:cNvSpPr txBox="1"/>
          <p:nvPr/>
        </p:nvSpPr>
        <p:spPr>
          <a:xfrm>
            <a:off x="1028698" y="2176758"/>
            <a:ext cx="13251182" cy="1107996"/>
          </a:xfrm>
          <a:prstGeom prst="rect">
            <a:avLst/>
          </a:prstGeom>
        </p:spPr>
        <p:txBody>
          <a:bodyPr wrap="square" lIns="0" tIns="0" rIns="0" bIns="0" rtlCol="0" anchor="t">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Quicksand"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Quicksand" panose="020B0604020202020204" charset="0"/>
              </a:rPr>
              <a:t>Designed an interactive dashboard in Power BI to present insights visually.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Quicksand" panose="020B0604020202020204" charset="0"/>
              </a:rPr>
              <a:t>Used charts, tables, and filters for better stakeholder engagement and understanding. </a:t>
            </a:r>
          </a:p>
        </p:txBody>
      </p:sp>
      <p:sp>
        <p:nvSpPr>
          <p:cNvPr id="9" name="TextBox 9">
            <a:extLst>
              <a:ext uri="{FF2B5EF4-FFF2-40B4-BE49-F238E27FC236}">
                <a16:creationId xmlns:a16="http://schemas.microsoft.com/office/drawing/2014/main" id="{8301762B-278C-F4AB-8BDF-36B7FC7CE2E8}"/>
              </a:ext>
            </a:extLst>
          </p:cNvPr>
          <p:cNvSpPr txBox="1"/>
          <p:nvPr/>
        </p:nvSpPr>
        <p:spPr>
          <a:xfrm>
            <a:off x="998218" y="4711264"/>
            <a:ext cx="12807211" cy="1107996"/>
          </a:xfrm>
          <a:prstGeom prst="rect">
            <a:avLst/>
          </a:prstGeom>
        </p:spPr>
        <p:txBody>
          <a:bodyPr wrap="square" lIns="0" tIns="0" rIns="0" bIns="0" rtlCol="0" anchor="t">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Quicksand" panose="020B0604020202020204" charset="0"/>
              </a:rPr>
              <a:t>Tracked KPIs such as total sales, profit percentage, and order volumes to evaluate business performance.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Quicksand" panose="020B0604020202020204" charset="0"/>
            </a:endParaRPr>
          </a:p>
        </p:txBody>
      </p:sp>
      <p:sp>
        <p:nvSpPr>
          <p:cNvPr id="10" name="TextBox 10">
            <a:extLst>
              <a:ext uri="{FF2B5EF4-FFF2-40B4-BE49-F238E27FC236}">
                <a16:creationId xmlns:a16="http://schemas.microsoft.com/office/drawing/2014/main" id="{73B5C8BD-8E5A-7A49-141A-C11F6C474D42}"/>
              </a:ext>
            </a:extLst>
          </p:cNvPr>
          <p:cNvSpPr txBox="1"/>
          <p:nvPr/>
        </p:nvSpPr>
        <p:spPr>
          <a:xfrm>
            <a:off x="762000" y="7038134"/>
            <a:ext cx="12898651" cy="999761"/>
          </a:xfrm>
          <a:prstGeom prst="rect">
            <a:avLst/>
          </a:prstGeom>
        </p:spPr>
        <p:txBody>
          <a:bodyPr wrap="square" lIns="0" tIns="0" rIns="0" bIns="0" rtlCol="0" anchor="t">
            <a:spAutoFit/>
          </a:bodyPr>
          <a:lstStyle/>
          <a:p>
            <a:pPr marL="518160" lvl="1" indent="-259080" algn="l">
              <a:lnSpc>
                <a:spcPts val="4079"/>
              </a:lnSpc>
              <a:buFont typeface="Arial"/>
              <a:buChar char="•"/>
            </a:pPr>
            <a:r>
              <a:rPr lang="en-US" sz="2400" dirty="0">
                <a:latin typeface="Quicksand" panose="020B0604020202020204" charset="0"/>
              </a:rPr>
              <a:t>Generated actionable insights for optimizing pricing, enhancing profitability, and focusing on high-performing regions and products.</a:t>
            </a:r>
            <a:endParaRPr lang="en-US" sz="2400" dirty="0">
              <a:solidFill>
                <a:srgbClr val="0F4662"/>
              </a:solidFill>
              <a:latin typeface="Quicksand" panose="020B0604020202020204" charset="0"/>
              <a:ea typeface="Quicksand"/>
              <a:cs typeface="Quicksand"/>
              <a:sym typeface="Quicksand"/>
            </a:endParaRPr>
          </a:p>
        </p:txBody>
      </p:sp>
      <p:sp>
        <p:nvSpPr>
          <p:cNvPr id="11" name="TextBox 11">
            <a:extLst>
              <a:ext uri="{FF2B5EF4-FFF2-40B4-BE49-F238E27FC236}">
                <a16:creationId xmlns:a16="http://schemas.microsoft.com/office/drawing/2014/main" id="{D77E02D7-E06C-AB32-D770-2446436519E6}"/>
              </a:ext>
            </a:extLst>
          </p:cNvPr>
          <p:cNvSpPr txBox="1"/>
          <p:nvPr/>
        </p:nvSpPr>
        <p:spPr>
          <a:xfrm>
            <a:off x="998218" y="1787825"/>
            <a:ext cx="10527757"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4. Data Visualization:</a:t>
            </a:r>
          </a:p>
        </p:txBody>
      </p:sp>
      <p:sp>
        <p:nvSpPr>
          <p:cNvPr id="12" name="TextBox 12">
            <a:extLst>
              <a:ext uri="{FF2B5EF4-FFF2-40B4-BE49-F238E27FC236}">
                <a16:creationId xmlns:a16="http://schemas.microsoft.com/office/drawing/2014/main" id="{FD611258-40CD-33C2-745F-8F4829974A78}"/>
              </a:ext>
            </a:extLst>
          </p:cNvPr>
          <p:cNvSpPr txBox="1"/>
          <p:nvPr/>
        </p:nvSpPr>
        <p:spPr>
          <a:xfrm>
            <a:off x="1028698" y="3894191"/>
            <a:ext cx="10527757" cy="565150"/>
          </a:xfrm>
          <a:prstGeom prst="rect">
            <a:avLst/>
          </a:prstGeom>
        </p:spPr>
        <p:txBody>
          <a:bodyPr lIns="0" tIns="0" rIns="0" bIns="0" rtlCol="0" anchor="t">
            <a:spAutoFit/>
          </a:bodyPr>
          <a:lstStyle/>
          <a:p>
            <a:pPr marL="0" lvl="0" indent="0" algn="l">
              <a:lnSpc>
                <a:spcPts val="4759"/>
              </a:lnSpc>
            </a:pPr>
            <a:r>
              <a:rPr lang="en-US" sz="2799" b="1" dirty="0">
                <a:solidFill>
                  <a:srgbClr val="0F4662"/>
                </a:solidFill>
                <a:latin typeface="Quicksand Bold"/>
                <a:ea typeface="Quicksand Bold"/>
                <a:cs typeface="Quicksand Bold"/>
                <a:sym typeface="Quicksand Bold"/>
              </a:rPr>
              <a:t>5. Performance Metrics Evaluation:</a:t>
            </a:r>
          </a:p>
        </p:txBody>
      </p:sp>
      <p:sp>
        <p:nvSpPr>
          <p:cNvPr id="13" name="TextBox 13">
            <a:extLst>
              <a:ext uri="{FF2B5EF4-FFF2-40B4-BE49-F238E27FC236}">
                <a16:creationId xmlns:a16="http://schemas.microsoft.com/office/drawing/2014/main" id="{A813CB94-D96A-7FC9-C110-4F4E3F2D54F9}"/>
              </a:ext>
            </a:extLst>
          </p:cNvPr>
          <p:cNvSpPr txBox="1"/>
          <p:nvPr/>
        </p:nvSpPr>
        <p:spPr>
          <a:xfrm>
            <a:off x="1013458" y="6286500"/>
            <a:ext cx="10527757" cy="565150"/>
          </a:xfrm>
          <a:prstGeom prst="rect">
            <a:avLst/>
          </a:prstGeom>
        </p:spPr>
        <p:txBody>
          <a:bodyPr lIns="0" tIns="0" rIns="0" bIns="0" rtlCol="0" anchor="t">
            <a:spAutoFit/>
          </a:bodyPr>
          <a:lstStyle/>
          <a:p>
            <a:pPr marL="0" lvl="0" indent="0" algn="l">
              <a:lnSpc>
                <a:spcPts val="4759"/>
              </a:lnSpc>
            </a:pPr>
            <a:r>
              <a:rPr lang="en-US" sz="2799" b="1" dirty="0">
                <a:solidFill>
                  <a:srgbClr val="0F4662"/>
                </a:solidFill>
                <a:latin typeface="Quicksand Bold"/>
                <a:ea typeface="Quicksand Bold"/>
                <a:cs typeface="Quicksand Bold"/>
                <a:sym typeface="Quicksand Bold"/>
              </a:rPr>
              <a:t>6. Insights Generation and Strategy Development:</a:t>
            </a:r>
          </a:p>
        </p:txBody>
      </p:sp>
    </p:spTree>
    <p:extLst>
      <p:ext uri="{BB962C8B-B14F-4D97-AF65-F5344CB8AC3E}">
        <p14:creationId xmlns:p14="http://schemas.microsoft.com/office/powerpoint/2010/main" val="15159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64771" y="1809453"/>
            <a:ext cx="5539941" cy="7448847"/>
            <a:chOff x="0" y="0"/>
            <a:chExt cx="858282" cy="1154021"/>
          </a:xfrm>
        </p:grpSpPr>
        <p:sp>
          <p:nvSpPr>
            <p:cNvPr id="3" name="Freeform 3"/>
            <p:cNvSpPr/>
            <p:nvPr/>
          </p:nvSpPr>
          <p:spPr>
            <a:xfrm>
              <a:off x="0" y="0"/>
              <a:ext cx="858282" cy="1154021"/>
            </a:xfrm>
            <a:custGeom>
              <a:avLst/>
              <a:gdLst/>
              <a:ahLst/>
              <a:cxnLst/>
              <a:rect l="l" t="t" r="r" b="b"/>
              <a:pathLst>
                <a:path w="858282" h="1154021">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a:blip r:embed="rId2"/>
              <a:stretch>
                <a:fillRect t="-5710" b="-5710"/>
              </a:stretch>
            </a:blipFill>
          </p:spPr>
          <p:txBody>
            <a:bodyPr/>
            <a:lstStyle/>
            <a:p>
              <a:endParaRPr lang="en-AE"/>
            </a:p>
          </p:txBody>
        </p:sp>
      </p:grpSp>
      <p:grpSp>
        <p:nvGrpSpPr>
          <p:cNvPr id="4" name="Group 4"/>
          <p:cNvGrpSpPr/>
          <p:nvPr/>
        </p:nvGrpSpPr>
        <p:grpSpPr>
          <a:xfrm>
            <a:off x="8449761" y="0"/>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txBody>
            <a:bodyPr/>
            <a:lstStyle/>
            <a:p>
              <a:endParaRPr lang="en-AE"/>
            </a:p>
          </p:txBody>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8807251" y="3624997"/>
            <a:ext cx="9480749" cy="3721019"/>
          </a:xfrm>
          <a:prstGeom prst="rect">
            <a:avLst/>
          </a:prstGeom>
        </p:spPr>
        <p:txBody>
          <a:bodyPr lIns="0" tIns="0" rIns="0" bIns="0" rtlCol="0" anchor="t">
            <a:spAutoFit/>
          </a:bodyPr>
          <a:lstStyle/>
          <a:p>
            <a:pPr marL="0" lvl="0" indent="0" algn="ctr">
              <a:lnSpc>
                <a:spcPts val="8959"/>
              </a:lnSpc>
              <a:spcBef>
                <a:spcPct val="0"/>
              </a:spcBef>
            </a:pPr>
            <a:r>
              <a:rPr lang="en-US" sz="15000" b="1" i="1" dirty="0">
                <a:solidFill>
                  <a:srgbClr val="0F4662"/>
                </a:solidFill>
                <a:latin typeface="Cormorant Garamond Bold Italics"/>
                <a:ea typeface="Cormorant Garamond Bold Italics"/>
                <a:cs typeface="Cormorant Garamond Bold Italics"/>
                <a:sym typeface="Cormorant Garamond Bold Italics"/>
              </a:rPr>
              <a:t>Data</a:t>
            </a:r>
          </a:p>
          <a:p>
            <a:pPr marL="0" lvl="0" indent="0" algn="ctr">
              <a:lnSpc>
                <a:spcPts val="8959"/>
              </a:lnSpc>
              <a:spcBef>
                <a:spcPct val="0"/>
              </a:spcBef>
            </a:pPr>
            <a:endParaRPr lang="en-US" sz="15000" b="1" i="1" dirty="0">
              <a:solidFill>
                <a:srgbClr val="0F4662"/>
              </a:solidFill>
              <a:latin typeface="Cormorant Garamond Bold Italics"/>
              <a:ea typeface="Cormorant Garamond Bold Italics"/>
              <a:cs typeface="Cormorant Garamond Bold Italics"/>
              <a:sym typeface="Cormorant Garamond Bold Italics"/>
            </a:endParaRPr>
          </a:p>
          <a:p>
            <a:pPr marL="0" lvl="0" indent="0" algn="ctr">
              <a:lnSpc>
                <a:spcPts val="8959"/>
              </a:lnSpc>
              <a:spcBef>
                <a:spcPct val="0"/>
              </a:spcBef>
            </a:pPr>
            <a:r>
              <a:rPr lang="en-US" sz="15000" b="1" i="1" dirty="0">
                <a:solidFill>
                  <a:srgbClr val="0F4662"/>
                </a:solidFill>
                <a:latin typeface="Cormorant Garamond Bold Italics"/>
                <a:ea typeface="Cormorant Garamond Bold Italics"/>
                <a:cs typeface="Cormorant Garamond Bold Italics"/>
                <a:sym typeface="Cormorant Garamond Bold Italics"/>
              </a:rPr>
              <a:t> Analysis</a:t>
            </a:r>
          </a:p>
        </p:txBody>
      </p:sp>
      <p:sp>
        <p:nvSpPr>
          <p:cNvPr id="14" name="AutoShape 14"/>
          <p:cNvSpPr/>
          <p:nvPr/>
        </p:nvSpPr>
        <p:spPr>
          <a:xfrm>
            <a:off x="1028700" y="9741523"/>
            <a:ext cx="6492240" cy="0"/>
          </a:xfrm>
          <a:prstGeom prst="line">
            <a:avLst/>
          </a:prstGeom>
          <a:ln w="76200" cap="flat">
            <a:solidFill>
              <a:srgbClr val="0F4662"/>
            </a:solidFill>
            <a:prstDash val="solid"/>
            <a:headEnd type="none" w="sm" len="sm"/>
            <a:tailEnd type="none" w="sm" len="sm"/>
          </a:ln>
        </p:spPr>
        <p:txBody>
          <a:bodyPr/>
          <a:lstStyle/>
          <a:p>
            <a:endParaRPr lang="en-AE"/>
          </a:p>
        </p:txBody>
      </p:sp>
      <p:sp>
        <p:nvSpPr>
          <p:cNvPr id="15" name="AutoShape 15"/>
          <p:cNvSpPr/>
          <p:nvPr/>
        </p:nvSpPr>
        <p:spPr>
          <a:xfrm>
            <a:off x="10767060" y="1028700"/>
            <a:ext cx="6492240" cy="0"/>
          </a:xfrm>
          <a:prstGeom prst="line">
            <a:avLst/>
          </a:prstGeom>
          <a:ln w="76200" cap="flat">
            <a:solidFill>
              <a:srgbClr val="0F4662"/>
            </a:solidFill>
            <a:prstDash val="solid"/>
            <a:headEnd type="none" w="sm" len="sm"/>
            <a:tailEnd type="none" w="sm" len="sm"/>
          </a:ln>
        </p:spPr>
        <p:txBody>
          <a:bodyPr/>
          <a:lstStyle/>
          <a:p>
            <a:endParaRPr lang="en-A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D3D4D8"/>
            </a:solidFill>
          </p:spPr>
          <p:txBody>
            <a:bodyPr/>
            <a:lstStyle/>
            <a:p>
              <a:endParaRPr lang="en-AE"/>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1028700" y="428942"/>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Key Performance Indicators</a:t>
            </a:r>
          </a:p>
        </p:txBody>
      </p:sp>
      <p:sp>
        <p:nvSpPr>
          <p:cNvPr id="6" name="TextBox 6"/>
          <p:cNvSpPr txBox="1"/>
          <p:nvPr/>
        </p:nvSpPr>
        <p:spPr>
          <a:xfrm>
            <a:off x="1028700" y="1457008"/>
            <a:ext cx="6938067"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 Key Sales and Financial Metric</a:t>
            </a:r>
          </a:p>
        </p:txBody>
      </p:sp>
      <p:sp>
        <p:nvSpPr>
          <p:cNvPr id="7" name="TextBox 7"/>
          <p:cNvSpPr txBox="1"/>
          <p:nvPr/>
        </p:nvSpPr>
        <p:spPr>
          <a:xfrm>
            <a:off x="1028700" y="2335361"/>
            <a:ext cx="16919091" cy="7394418"/>
          </a:xfrm>
          <a:prstGeom prst="rect">
            <a:avLst/>
          </a:prstGeom>
        </p:spPr>
        <p:txBody>
          <a:bodyPr lIns="0" tIns="0" rIns="0" bIns="0" rtlCol="0" anchor="t">
            <a:spAutoFit/>
          </a:bodyPr>
          <a:lstStyle/>
          <a:p>
            <a:pPr marL="646287" lvl="1" indent="-323144" algn="l">
              <a:lnSpc>
                <a:spcPts val="4190"/>
              </a:lnSpc>
              <a:buFont typeface="Arial"/>
              <a:buChar char="•"/>
            </a:pPr>
            <a:r>
              <a:rPr lang="en-US" sz="2993">
                <a:solidFill>
                  <a:srgbClr val="0F4662"/>
                </a:solidFill>
                <a:latin typeface="Quicksand"/>
                <a:ea typeface="Quicksand"/>
                <a:cs typeface="Quicksand"/>
                <a:sym typeface="Quicksand"/>
              </a:rPr>
              <a:t>Sales: 92.31M (+240.49% YoY)</a:t>
            </a:r>
          </a:p>
          <a:p>
            <a:pPr algn="l">
              <a:lnSpc>
                <a:spcPts val="4190"/>
              </a:lnSpc>
            </a:pPr>
            <a:r>
              <a:rPr lang="en-US" sz="2993">
                <a:solidFill>
                  <a:srgbClr val="0F4662"/>
                </a:solidFill>
                <a:latin typeface="Quicksand"/>
                <a:ea typeface="Quicksand"/>
                <a:cs typeface="Quicksand"/>
                <a:sym typeface="Quicksand"/>
              </a:rPr>
              <a:t>      The total sales was 26.42 M in 2013 and it is increased by 240% in 2014.</a:t>
            </a:r>
          </a:p>
          <a:p>
            <a:pPr algn="l">
              <a:lnSpc>
                <a:spcPts val="4190"/>
              </a:lnSpc>
            </a:pPr>
            <a:endParaRPr lang="en-US" sz="2993">
              <a:solidFill>
                <a:srgbClr val="0F4662"/>
              </a:solidFill>
              <a:latin typeface="Quicksand"/>
              <a:ea typeface="Quicksand"/>
              <a:cs typeface="Quicksand"/>
              <a:sym typeface="Quicksand"/>
            </a:endParaRPr>
          </a:p>
          <a:p>
            <a:pPr marL="646287" lvl="1" indent="-323144" algn="l">
              <a:lnSpc>
                <a:spcPts val="4190"/>
              </a:lnSpc>
              <a:buFont typeface="Arial"/>
              <a:buChar char="•"/>
            </a:pPr>
            <a:r>
              <a:rPr lang="en-US" sz="2993">
                <a:solidFill>
                  <a:srgbClr val="0F4662"/>
                </a:solidFill>
                <a:latin typeface="Quicksand"/>
                <a:ea typeface="Quicksand"/>
                <a:cs typeface="Quicksand"/>
                <a:sym typeface="Quicksand"/>
              </a:rPr>
              <a:t>Orders: 861,132 (+225.36% YoY)</a:t>
            </a:r>
          </a:p>
          <a:p>
            <a:pPr algn="l">
              <a:lnSpc>
                <a:spcPts val="4190"/>
              </a:lnSpc>
            </a:pPr>
            <a:r>
              <a:rPr lang="en-US" sz="2993">
                <a:solidFill>
                  <a:srgbClr val="0F4662"/>
                </a:solidFill>
                <a:latin typeface="Quicksand"/>
                <a:ea typeface="Quicksand"/>
                <a:cs typeface="Quicksand"/>
                <a:sym typeface="Quicksand"/>
              </a:rPr>
              <a:t>      The total unit sold is increased from 264,674 units in 2013  to 861,132 in 2014 </a:t>
            </a:r>
          </a:p>
          <a:p>
            <a:pPr algn="l">
              <a:lnSpc>
                <a:spcPts val="4190"/>
              </a:lnSpc>
            </a:pPr>
            <a:endParaRPr lang="en-US" sz="2993">
              <a:solidFill>
                <a:srgbClr val="0F4662"/>
              </a:solidFill>
              <a:latin typeface="Quicksand"/>
              <a:ea typeface="Quicksand"/>
              <a:cs typeface="Quicksand"/>
              <a:sym typeface="Quicksand"/>
            </a:endParaRPr>
          </a:p>
          <a:p>
            <a:pPr marL="646287" lvl="1" indent="-323144" algn="l">
              <a:lnSpc>
                <a:spcPts val="4190"/>
              </a:lnSpc>
              <a:buFont typeface="Arial"/>
              <a:buChar char="•"/>
            </a:pPr>
            <a:r>
              <a:rPr lang="en-US" sz="2993">
                <a:solidFill>
                  <a:srgbClr val="0F4662"/>
                </a:solidFill>
                <a:latin typeface="Quicksand"/>
                <a:ea typeface="Quicksand"/>
                <a:cs typeface="Quicksand"/>
                <a:sym typeface="Quicksand"/>
              </a:rPr>
              <a:t>Profit: 13.02M (+235.58% YoY)</a:t>
            </a:r>
          </a:p>
          <a:p>
            <a:pPr algn="l">
              <a:lnSpc>
                <a:spcPts val="4190"/>
              </a:lnSpc>
            </a:pPr>
            <a:r>
              <a:rPr lang="en-US" sz="2993">
                <a:solidFill>
                  <a:srgbClr val="0F4662"/>
                </a:solidFill>
                <a:latin typeface="Quicksand"/>
                <a:ea typeface="Quicksand"/>
                <a:cs typeface="Quicksand"/>
                <a:sym typeface="Quicksand"/>
              </a:rPr>
              <a:t>      Shows a total profit of 13.02 million, a 235.58% increase compared to the previous year</a:t>
            </a:r>
          </a:p>
          <a:p>
            <a:pPr algn="l">
              <a:lnSpc>
                <a:spcPts val="4190"/>
              </a:lnSpc>
            </a:pPr>
            <a:endParaRPr lang="en-US" sz="2993">
              <a:solidFill>
                <a:srgbClr val="0F4662"/>
              </a:solidFill>
              <a:latin typeface="Quicksand"/>
              <a:ea typeface="Quicksand"/>
              <a:cs typeface="Quicksand"/>
              <a:sym typeface="Quicksand"/>
            </a:endParaRPr>
          </a:p>
          <a:p>
            <a:pPr marL="646287" lvl="1" indent="-323144" algn="l">
              <a:lnSpc>
                <a:spcPts val="4190"/>
              </a:lnSpc>
              <a:buFont typeface="Arial"/>
              <a:buChar char="•"/>
            </a:pPr>
            <a:r>
              <a:rPr lang="en-US" sz="2993">
                <a:solidFill>
                  <a:srgbClr val="0F4662"/>
                </a:solidFill>
                <a:latin typeface="Quicksand"/>
                <a:ea typeface="Quicksand"/>
                <a:cs typeface="Quicksand"/>
                <a:sym typeface="Quicksand"/>
              </a:rPr>
              <a:t>Profit %: 14.10% (down slightly from 14.68% last year)</a:t>
            </a:r>
          </a:p>
          <a:p>
            <a:pPr algn="l">
              <a:lnSpc>
                <a:spcPts val="4190"/>
              </a:lnSpc>
            </a:pPr>
            <a:r>
              <a:rPr lang="en-US" sz="2993">
                <a:solidFill>
                  <a:srgbClr val="0F4662"/>
                </a:solidFill>
                <a:latin typeface="Quicksand"/>
                <a:ea typeface="Quicksand"/>
                <a:cs typeface="Quicksand"/>
                <a:sym typeface="Quicksand"/>
              </a:rPr>
              <a:t>      Displays a current profit margin of 14.10%, slightly down from the previous year’s 14.68%.</a:t>
            </a:r>
          </a:p>
          <a:p>
            <a:pPr algn="l">
              <a:lnSpc>
                <a:spcPts val="4190"/>
              </a:lnSpc>
            </a:pPr>
            <a:endParaRPr lang="en-US" sz="2993">
              <a:solidFill>
                <a:srgbClr val="0F4662"/>
              </a:solidFill>
              <a:latin typeface="Quicksand"/>
              <a:ea typeface="Quicksand"/>
              <a:cs typeface="Quicksand"/>
              <a:sym typeface="Quicksand"/>
            </a:endParaRPr>
          </a:p>
          <a:p>
            <a:pPr marL="646287" lvl="1" indent="-323144" algn="l">
              <a:lnSpc>
                <a:spcPts val="4190"/>
              </a:lnSpc>
              <a:buFont typeface="Arial"/>
              <a:buChar char="•"/>
            </a:pPr>
            <a:r>
              <a:rPr lang="en-US" sz="2993">
                <a:solidFill>
                  <a:srgbClr val="0F4662"/>
                </a:solidFill>
                <a:latin typeface="Quicksand"/>
                <a:ea typeface="Quicksand"/>
                <a:cs typeface="Quicksand"/>
                <a:sym typeface="Quicksand"/>
              </a:rPr>
              <a:t>Discount: 7.06M (+220.04% YoY)</a:t>
            </a:r>
          </a:p>
          <a:p>
            <a:pPr algn="l">
              <a:lnSpc>
                <a:spcPts val="4190"/>
              </a:lnSpc>
            </a:pPr>
            <a:r>
              <a:rPr lang="en-US" sz="2993">
                <a:solidFill>
                  <a:srgbClr val="0F4662"/>
                </a:solidFill>
                <a:latin typeface="Quicksand"/>
                <a:ea typeface="Quicksand"/>
                <a:cs typeface="Quicksand"/>
                <a:sym typeface="Quicksand"/>
              </a:rPr>
              <a:t>      The total discount is 7.06 million, which marks a 220.04% increase over the prior year.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 name="TextBox 6"/>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Total Orders by Country</a:t>
            </a:r>
          </a:p>
        </p:txBody>
      </p:sp>
      <p:graphicFrame>
        <p:nvGraphicFramePr>
          <p:cNvPr id="17" name="Chart 16">
            <a:extLst>
              <a:ext uri="{FF2B5EF4-FFF2-40B4-BE49-F238E27FC236}">
                <a16:creationId xmlns:a16="http://schemas.microsoft.com/office/drawing/2014/main" id="{B4DB4E41-6B8D-7FB4-E694-75E4F0627AAC}"/>
              </a:ext>
            </a:extLst>
          </p:cNvPr>
          <p:cNvGraphicFramePr>
            <a:graphicFrameLocks/>
          </p:cNvGraphicFramePr>
          <p:nvPr>
            <p:extLst>
              <p:ext uri="{D42A27DB-BD31-4B8C-83A1-F6EECF244321}">
                <p14:modId xmlns:p14="http://schemas.microsoft.com/office/powerpoint/2010/main" val="1136171223"/>
              </p:ext>
            </p:extLst>
          </p:nvPr>
        </p:nvGraphicFramePr>
        <p:xfrm>
          <a:off x="2438400" y="2628900"/>
          <a:ext cx="12877800" cy="644130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CF910B16-DC63-7099-221A-DB1416D272E3}"/>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BDE9BCE7-3536-2CF0-B4D8-A6B3D0B6C0ED}"/>
              </a:ext>
            </a:extLst>
          </p:cNvPr>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Profit% by Country</a:t>
            </a:r>
          </a:p>
        </p:txBody>
      </p:sp>
      <p:graphicFrame>
        <p:nvGraphicFramePr>
          <p:cNvPr id="2" name="Chart 1">
            <a:extLst>
              <a:ext uri="{FF2B5EF4-FFF2-40B4-BE49-F238E27FC236}">
                <a16:creationId xmlns:a16="http://schemas.microsoft.com/office/drawing/2014/main" id="{E7436B95-6EBA-E5DA-063D-18B300D783C0}"/>
              </a:ext>
            </a:extLst>
          </p:cNvPr>
          <p:cNvGraphicFramePr>
            <a:graphicFrameLocks/>
          </p:cNvGraphicFramePr>
          <p:nvPr>
            <p:extLst>
              <p:ext uri="{D42A27DB-BD31-4B8C-83A1-F6EECF244321}">
                <p14:modId xmlns:p14="http://schemas.microsoft.com/office/powerpoint/2010/main" val="135843553"/>
              </p:ext>
            </p:extLst>
          </p:nvPr>
        </p:nvGraphicFramePr>
        <p:xfrm>
          <a:off x="3657600" y="1943100"/>
          <a:ext cx="11537524" cy="716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79445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8FF5A1B7-916D-AB5D-39BB-952B042B95CE}"/>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4C279BF6-17CC-185F-7919-29A3566B4360}"/>
              </a:ext>
            </a:extLst>
          </p:cNvPr>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Discount% by Discount</a:t>
            </a:r>
          </a:p>
        </p:txBody>
      </p:sp>
      <p:graphicFrame>
        <p:nvGraphicFramePr>
          <p:cNvPr id="3" name="Chart 2">
            <a:extLst>
              <a:ext uri="{FF2B5EF4-FFF2-40B4-BE49-F238E27FC236}">
                <a16:creationId xmlns:a16="http://schemas.microsoft.com/office/drawing/2014/main" id="{5A016436-9ABF-3FE0-4ED8-A498CCED8214}"/>
              </a:ext>
            </a:extLst>
          </p:cNvPr>
          <p:cNvGraphicFramePr>
            <a:graphicFrameLocks/>
          </p:cNvGraphicFramePr>
          <p:nvPr>
            <p:extLst>
              <p:ext uri="{D42A27DB-BD31-4B8C-83A1-F6EECF244321}">
                <p14:modId xmlns:p14="http://schemas.microsoft.com/office/powerpoint/2010/main" val="961558151"/>
              </p:ext>
            </p:extLst>
          </p:nvPr>
        </p:nvGraphicFramePr>
        <p:xfrm>
          <a:off x="4267200" y="2552700"/>
          <a:ext cx="10210800" cy="6438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739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2498BCA2-03DE-0E85-DD64-6BCC0CDEAAAF}"/>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8945326F-459F-D8C4-E135-5BD2DB3AD40F}"/>
              </a:ext>
            </a:extLst>
          </p:cNvPr>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Profit% by Segment</a:t>
            </a:r>
          </a:p>
        </p:txBody>
      </p:sp>
      <p:graphicFrame>
        <p:nvGraphicFramePr>
          <p:cNvPr id="2" name="Chart 1">
            <a:extLst>
              <a:ext uri="{FF2B5EF4-FFF2-40B4-BE49-F238E27FC236}">
                <a16:creationId xmlns:a16="http://schemas.microsoft.com/office/drawing/2014/main" id="{3749D98C-5D8F-37E0-205C-961F003B5EF4}"/>
              </a:ext>
            </a:extLst>
          </p:cNvPr>
          <p:cNvGraphicFramePr>
            <a:graphicFrameLocks/>
          </p:cNvGraphicFramePr>
          <p:nvPr>
            <p:extLst>
              <p:ext uri="{D42A27DB-BD31-4B8C-83A1-F6EECF244321}">
                <p14:modId xmlns:p14="http://schemas.microsoft.com/office/powerpoint/2010/main" val="2047927737"/>
              </p:ext>
            </p:extLst>
          </p:nvPr>
        </p:nvGraphicFramePr>
        <p:xfrm>
          <a:off x="3733800" y="2705100"/>
          <a:ext cx="10515600" cy="58090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1983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B49C9822-7869-9993-CA4A-3FE3D024790B}"/>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255D6F83-A0F5-F50A-8666-611DF33ED0A8}"/>
              </a:ext>
            </a:extLst>
          </p:cNvPr>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Sales Trends over time</a:t>
            </a:r>
          </a:p>
        </p:txBody>
      </p:sp>
      <p:graphicFrame>
        <p:nvGraphicFramePr>
          <p:cNvPr id="3" name="Chart 2">
            <a:extLst>
              <a:ext uri="{FF2B5EF4-FFF2-40B4-BE49-F238E27FC236}">
                <a16:creationId xmlns:a16="http://schemas.microsoft.com/office/drawing/2014/main" id="{C1FA2512-9102-9216-897C-234E72088700}"/>
              </a:ext>
            </a:extLst>
          </p:cNvPr>
          <p:cNvGraphicFramePr>
            <a:graphicFrameLocks/>
          </p:cNvGraphicFramePr>
          <p:nvPr>
            <p:extLst>
              <p:ext uri="{D42A27DB-BD31-4B8C-83A1-F6EECF244321}">
                <p14:modId xmlns:p14="http://schemas.microsoft.com/office/powerpoint/2010/main" val="274959330"/>
              </p:ext>
            </p:extLst>
          </p:nvPr>
        </p:nvGraphicFramePr>
        <p:xfrm>
          <a:off x="3581400" y="2400300"/>
          <a:ext cx="10668000" cy="6248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8207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032659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Top Selling Products</a:t>
            </a:r>
          </a:p>
        </p:txBody>
      </p:sp>
      <p:pic>
        <p:nvPicPr>
          <p:cNvPr id="5" name="Picture 4">
            <a:extLst>
              <a:ext uri="{FF2B5EF4-FFF2-40B4-BE49-F238E27FC236}">
                <a16:creationId xmlns:a16="http://schemas.microsoft.com/office/drawing/2014/main" id="{D4581AD0-C263-AC8C-1E5F-7968067CA9BB}"/>
              </a:ext>
            </a:extLst>
          </p:cNvPr>
          <p:cNvPicPr>
            <a:picLocks noChangeAspect="1"/>
          </p:cNvPicPr>
          <p:nvPr/>
        </p:nvPicPr>
        <p:blipFill>
          <a:blip r:embed="rId2"/>
          <a:stretch>
            <a:fillRect/>
          </a:stretch>
        </p:blipFill>
        <p:spPr>
          <a:xfrm>
            <a:off x="4953000" y="2400300"/>
            <a:ext cx="8077200" cy="70018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txBody>
            <a:bodyPr/>
            <a:lstStyle/>
            <a:p>
              <a:endParaRPr lang="en-AE" dirty="0"/>
            </a:p>
          </p:txBody>
        </p:sp>
        <p:sp>
          <p:nvSpPr>
            <p:cNvPr id="4" name="TextBox 4"/>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6" name="TextBox 16"/>
          <p:cNvSpPr txBox="1"/>
          <p:nvPr/>
        </p:nvSpPr>
        <p:spPr>
          <a:xfrm>
            <a:off x="6940140" y="876300"/>
            <a:ext cx="5017320" cy="664797"/>
          </a:xfrm>
          <a:prstGeom prst="rect">
            <a:avLst/>
          </a:prstGeom>
        </p:spPr>
        <p:txBody>
          <a:bodyPr lIns="0" tIns="0" rIns="0" bIns="0" rtlCol="0" anchor="t">
            <a:spAutoFit/>
          </a:bodyPr>
          <a:lstStyle/>
          <a:p>
            <a:pPr marL="0" lvl="0" indent="0" algn="ctr">
              <a:lnSpc>
                <a:spcPts val="4786"/>
              </a:lnSpc>
              <a:spcBef>
                <a:spcPct val="0"/>
              </a:spcBef>
            </a:pPr>
            <a:r>
              <a:rPr lang="en-US" sz="6600" b="1" dirty="0">
                <a:solidFill>
                  <a:srgbClr val="0F4662"/>
                </a:solidFill>
                <a:latin typeface="Quicksand Bold"/>
                <a:ea typeface="Quicksand Bold"/>
                <a:cs typeface="Quicksand Bold"/>
                <a:sym typeface="Quicksand Bold"/>
              </a:rPr>
              <a:t>Power BI</a:t>
            </a:r>
          </a:p>
        </p:txBody>
      </p:sp>
      <p:sp>
        <p:nvSpPr>
          <p:cNvPr id="17" name="TextBox 17"/>
          <p:cNvSpPr txBox="1"/>
          <p:nvPr/>
        </p:nvSpPr>
        <p:spPr>
          <a:xfrm>
            <a:off x="914398" y="1628483"/>
            <a:ext cx="16459200" cy="2394502"/>
          </a:xfrm>
          <a:prstGeom prst="rect">
            <a:avLst/>
          </a:prstGeom>
        </p:spPr>
        <p:txBody>
          <a:bodyPr wrap="square" lIns="0" tIns="0" rIns="0" bIns="0" rtlCol="0" anchor="t">
            <a:spAutoFit/>
          </a:bodyPr>
          <a:lstStyle/>
          <a:p>
            <a:pPr marL="0" lvl="0" indent="0" algn="ctr">
              <a:lnSpc>
                <a:spcPts val="4786"/>
              </a:lnSpc>
              <a:spcBef>
                <a:spcPct val="0"/>
              </a:spcBef>
            </a:pPr>
            <a:r>
              <a:rPr lang="en-US" sz="2800" dirty="0">
                <a:latin typeface="Quicksand" panose="020B0604020202020204" charset="0"/>
              </a:rPr>
              <a:t>Power BI is a powerful business analytics tool developed by Microsoft that enables users to connect, visualize, and analyze data from multiple sources. It’s designed for creating interactive dashboards, reports, and visualizations, making it easier for organizations and individuals to uncover actionable insights.</a:t>
            </a:r>
            <a:endParaRPr lang="en-US" sz="2800" dirty="0">
              <a:solidFill>
                <a:srgbClr val="0F4662"/>
              </a:solidFill>
              <a:latin typeface="Quicksand" panose="020B0604020202020204" charset="0"/>
              <a:ea typeface="Quicksand"/>
              <a:cs typeface="Quicksand"/>
              <a:sym typeface="Quicksand"/>
            </a:endParaRPr>
          </a:p>
        </p:txBody>
      </p:sp>
      <p:sp>
        <p:nvSpPr>
          <p:cNvPr id="20" name="TextBox 16">
            <a:extLst>
              <a:ext uri="{FF2B5EF4-FFF2-40B4-BE49-F238E27FC236}">
                <a16:creationId xmlns:a16="http://schemas.microsoft.com/office/drawing/2014/main" id="{1FB11C93-5ADB-20B4-5FC1-001B114E24FC}"/>
              </a:ext>
            </a:extLst>
          </p:cNvPr>
          <p:cNvSpPr txBox="1"/>
          <p:nvPr/>
        </p:nvSpPr>
        <p:spPr>
          <a:xfrm>
            <a:off x="1219200" y="4642603"/>
            <a:ext cx="8458200" cy="615553"/>
          </a:xfrm>
          <a:prstGeom prst="rect">
            <a:avLst/>
          </a:prstGeom>
        </p:spPr>
        <p:txBody>
          <a:bodyPr wrap="square" lIns="0" tIns="0" rIns="0" bIns="0" rtlCol="0" anchor="t">
            <a:spAutoFit/>
          </a:bodyPr>
          <a:lstStyle/>
          <a:p>
            <a:pPr marL="0" lvl="0" indent="0">
              <a:lnSpc>
                <a:spcPts val="4786"/>
              </a:lnSpc>
              <a:spcBef>
                <a:spcPct val="0"/>
              </a:spcBef>
            </a:pPr>
            <a:r>
              <a:rPr lang="en-US" sz="4000" b="1" dirty="0">
                <a:solidFill>
                  <a:srgbClr val="0F4662"/>
                </a:solidFill>
                <a:latin typeface="Quicksand Bold"/>
                <a:ea typeface="Quicksand Bold"/>
                <a:cs typeface="Quicksand Bold"/>
                <a:sym typeface="Quicksand Bold"/>
              </a:rPr>
              <a:t>Components of Power BI</a:t>
            </a:r>
          </a:p>
        </p:txBody>
      </p:sp>
      <p:sp>
        <p:nvSpPr>
          <p:cNvPr id="21" name="TextBox 17">
            <a:extLst>
              <a:ext uri="{FF2B5EF4-FFF2-40B4-BE49-F238E27FC236}">
                <a16:creationId xmlns:a16="http://schemas.microsoft.com/office/drawing/2014/main" id="{45A35154-B02F-39A1-BFB0-BEF34050ED52}"/>
              </a:ext>
            </a:extLst>
          </p:cNvPr>
          <p:cNvSpPr txBox="1"/>
          <p:nvPr/>
        </p:nvSpPr>
        <p:spPr>
          <a:xfrm>
            <a:off x="1219200" y="5727969"/>
            <a:ext cx="5334000" cy="3625608"/>
          </a:xfrm>
          <a:prstGeom prst="rect">
            <a:avLst/>
          </a:prstGeom>
        </p:spPr>
        <p:txBody>
          <a:bodyPr wrap="square" lIns="0" tIns="0" rIns="0" bIns="0" rtlCol="0" anchor="t">
            <a:spAutoFit/>
          </a:bodyPr>
          <a:lstStyle/>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Power BI Desktop</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Power BI Service</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Power BI Mobile</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Power BI Gateway</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Power Query</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Power BI Embedded</a:t>
            </a:r>
          </a:p>
        </p:txBody>
      </p:sp>
      <p:sp>
        <p:nvSpPr>
          <p:cNvPr id="22" name="TextBox 16">
            <a:extLst>
              <a:ext uri="{FF2B5EF4-FFF2-40B4-BE49-F238E27FC236}">
                <a16:creationId xmlns:a16="http://schemas.microsoft.com/office/drawing/2014/main" id="{8E0C90D4-0220-4ED8-F662-3724091C6F40}"/>
              </a:ext>
            </a:extLst>
          </p:cNvPr>
          <p:cNvSpPr txBox="1"/>
          <p:nvPr/>
        </p:nvSpPr>
        <p:spPr>
          <a:xfrm>
            <a:off x="10134600" y="4642602"/>
            <a:ext cx="7696200" cy="615553"/>
          </a:xfrm>
          <a:prstGeom prst="rect">
            <a:avLst/>
          </a:prstGeom>
        </p:spPr>
        <p:txBody>
          <a:bodyPr wrap="square" lIns="0" tIns="0" rIns="0" bIns="0" rtlCol="0" anchor="t">
            <a:spAutoFit/>
          </a:bodyPr>
          <a:lstStyle/>
          <a:p>
            <a:pPr marL="0" lvl="0" indent="0">
              <a:lnSpc>
                <a:spcPts val="4786"/>
              </a:lnSpc>
              <a:spcBef>
                <a:spcPct val="0"/>
              </a:spcBef>
            </a:pPr>
            <a:r>
              <a:rPr lang="en-US" sz="4000" b="1" dirty="0">
                <a:solidFill>
                  <a:srgbClr val="0F4662"/>
                </a:solidFill>
                <a:latin typeface="Quicksand Bold"/>
                <a:ea typeface="Quicksand Bold"/>
                <a:cs typeface="Quicksand Bold"/>
                <a:sym typeface="Quicksand Bold"/>
              </a:rPr>
              <a:t>Key Features of Power BI</a:t>
            </a:r>
          </a:p>
        </p:txBody>
      </p:sp>
      <p:sp>
        <p:nvSpPr>
          <p:cNvPr id="23" name="TextBox 17">
            <a:extLst>
              <a:ext uri="{FF2B5EF4-FFF2-40B4-BE49-F238E27FC236}">
                <a16:creationId xmlns:a16="http://schemas.microsoft.com/office/drawing/2014/main" id="{D9941E2B-4E23-0995-A93E-BFD39C970C58}"/>
              </a:ext>
            </a:extLst>
          </p:cNvPr>
          <p:cNvSpPr txBox="1"/>
          <p:nvPr/>
        </p:nvSpPr>
        <p:spPr>
          <a:xfrm>
            <a:off x="10134600" y="5651468"/>
            <a:ext cx="8001000" cy="4241161"/>
          </a:xfrm>
          <a:prstGeom prst="rect">
            <a:avLst/>
          </a:prstGeom>
        </p:spPr>
        <p:txBody>
          <a:bodyPr wrap="square" lIns="0" tIns="0" rIns="0" bIns="0" rtlCol="0" anchor="t">
            <a:spAutoFit/>
          </a:bodyPr>
          <a:lstStyle/>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Data connectivity</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Interactive Dashboards and Reports</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Data transformation</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Custom visualization</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Seamless Integration</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AI-Powered Insights</a:t>
            </a:r>
          </a:p>
          <a:p>
            <a:pPr marL="457200" lvl="0" indent="-457200">
              <a:lnSpc>
                <a:spcPts val="4786"/>
              </a:lnSpc>
              <a:spcBef>
                <a:spcPct val="0"/>
              </a:spcBef>
              <a:buFont typeface="Arial" panose="020B0604020202020204" pitchFamily="34" charset="0"/>
              <a:buChar char="•"/>
            </a:pPr>
            <a:endParaRPr lang="en-US" sz="2800" dirty="0">
              <a:solidFill>
                <a:srgbClr val="0F4662"/>
              </a:solidFill>
              <a:latin typeface="Quicksand"/>
              <a:ea typeface="Quicksand"/>
              <a:cs typeface="Quicksand"/>
              <a:sym typeface="Quicksa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6F8D4-3244-6474-F509-156284F63D0C}"/>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D7F8ABFE-EA6C-1C88-8674-B46A25CCE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624D317-3BED-672C-3DE1-0A2501F83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26E4BC7-C524-4A46-734E-8BC5F5C58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2DE7030-C9F2-B389-1201-94C4BD7DD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71403F5-0A33-5702-AF58-6DA3093FF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1C54EA1E-E752-C6A3-5206-72BEEBE87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3BBDB289-DF31-A69E-EB3C-5774C8D80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6">
            <a:extLst>
              <a:ext uri="{FF2B5EF4-FFF2-40B4-BE49-F238E27FC236}">
                <a16:creationId xmlns:a16="http://schemas.microsoft.com/office/drawing/2014/main" id="{FDF0B5EA-E6FE-42B2-B99E-608BF946933A}"/>
              </a:ext>
            </a:extLst>
          </p:cNvPr>
          <p:cNvSpPr txBox="1"/>
          <p:nvPr/>
        </p:nvSpPr>
        <p:spPr>
          <a:xfrm>
            <a:off x="2089418" y="3338491"/>
            <a:ext cx="14072064" cy="3721019"/>
          </a:xfrm>
          <a:prstGeom prst="rect">
            <a:avLst/>
          </a:prstGeom>
        </p:spPr>
        <p:txBody>
          <a:bodyPr lIns="0" tIns="0" rIns="0" bIns="0" rtlCol="0" anchor="t">
            <a:spAutoFit/>
          </a:bodyPr>
          <a:lstStyle/>
          <a:p>
            <a:pPr marL="0" lvl="0" indent="0" algn="ctr">
              <a:lnSpc>
                <a:spcPts val="8959"/>
              </a:lnSpc>
              <a:spcBef>
                <a:spcPct val="0"/>
              </a:spcBef>
            </a:pPr>
            <a:r>
              <a:rPr lang="en-US" sz="15000" b="1" i="1" dirty="0">
                <a:solidFill>
                  <a:srgbClr val="0F4662"/>
                </a:solidFill>
                <a:latin typeface="Cormorant Garamond Bold Italics"/>
                <a:ea typeface="Cormorant Garamond Bold Italics"/>
                <a:cs typeface="Cormorant Garamond Bold Italics"/>
                <a:sym typeface="Cormorant Garamond Bold Italics"/>
              </a:rPr>
              <a:t>Sales Performance</a:t>
            </a:r>
          </a:p>
          <a:p>
            <a:pPr marL="0" lvl="0" indent="0" algn="ctr">
              <a:lnSpc>
                <a:spcPts val="8959"/>
              </a:lnSpc>
              <a:spcBef>
                <a:spcPct val="0"/>
              </a:spcBef>
            </a:pPr>
            <a:endParaRPr lang="en-US" sz="15000" b="1" i="1" dirty="0">
              <a:solidFill>
                <a:srgbClr val="0F4662"/>
              </a:solidFill>
              <a:latin typeface="Cormorant Garamond Bold Italics"/>
              <a:ea typeface="Cormorant Garamond Bold Italics"/>
              <a:cs typeface="Cormorant Garamond Bold Italics"/>
              <a:sym typeface="Cormorant Garamond Bold Italics"/>
            </a:endParaRPr>
          </a:p>
          <a:p>
            <a:pPr marL="0" lvl="0" indent="0" algn="ctr">
              <a:lnSpc>
                <a:spcPts val="8959"/>
              </a:lnSpc>
              <a:spcBef>
                <a:spcPct val="0"/>
              </a:spcBef>
            </a:pPr>
            <a:r>
              <a:rPr lang="en-US" sz="15000" b="1" i="1" dirty="0">
                <a:solidFill>
                  <a:srgbClr val="0F4662"/>
                </a:solidFill>
                <a:latin typeface="Cormorant Garamond Bold Italics"/>
                <a:ea typeface="Cormorant Garamond Bold Italics"/>
                <a:cs typeface="Cormorant Garamond Bold Italics"/>
                <a:sym typeface="Cormorant Garamond Bold Italics"/>
              </a:rPr>
              <a:t> Analysis</a:t>
            </a:r>
          </a:p>
        </p:txBody>
      </p:sp>
    </p:spTree>
    <p:extLst>
      <p:ext uri="{BB962C8B-B14F-4D97-AF65-F5344CB8AC3E}">
        <p14:creationId xmlns:p14="http://schemas.microsoft.com/office/powerpoint/2010/main" val="4269079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30AAF60-F228-2C5B-1E49-8AD145F15BF9}"/>
              </a:ext>
            </a:extLst>
          </p:cNvPr>
          <p:cNvGrpSpPr/>
          <p:nvPr/>
        </p:nvGrpSpPr>
        <p:grpSpPr>
          <a:xfrm>
            <a:off x="302641" y="1350928"/>
            <a:ext cx="17682718" cy="7585144"/>
            <a:chOff x="300483" y="2336279"/>
            <a:chExt cx="17682718" cy="7585144"/>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E"/>
            </a:p>
          </p:txBody>
        </p:sp>
        <p:sp>
          <p:nvSpPr>
            <p:cNvPr id="3" name="AutoShape 3"/>
            <p:cNvSpPr/>
            <p:nvPr/>
          </p:nvSpPr>
          <p:spPr>
            <a:xfrm>
              <a:off x="1864382" y="5728584"/>
              <a:ext cx="4344915" cy="0"/>
            </a:xfrm>
            <a:prstGeom prst="line">
              <a:avLst/>
            </a:prstGeom>
            <a:ln w="57150" cap="flat">
              <a:solidFill>
                <a:srgbClr val="7994A0"/>
              </a:solidFill>
              <a:prstDash val="solid"/>
              <a:headEnd type="none" w="sm" len="sm"/>
              <a:tailEnd type="none" w="sm" len="sm"/>
            </a:ln>
          </p:spPr>
          <p:txBody>
            <a:bodyPr/>
            <a:lstStyle/>
            <a:p>
              <a:endParaRPr lang="en-AE"/>
            </a:p>
          </p:txBody>
        </p:sp>
        <p:sp>
          <p:nvSpPr>
            <p:cNvPr id="4" name="AutoShape 4"/>
            <p:cNvSpPr/>
            <p:nvPr/>
          </p:nvSpPr>
          <p:spPr>
            <a:xfrm>
              <a:off x="11811000" y="5981700"/>
              <a:ext cx="4346753" cy="0"/>
            </a:xfrm>
            <a:prstGeom prst="line">
              <a:avLst/>
            </a:prstGeom>
            <a:ln w="57150" cap="flat">
              <a:solidFill>
                <a:srgbClr val="7994A0"/>
              </a:solidFill>
              <a:prstDash val="solid"/>
              <a:headEnd type="none" w="sm" len="sm"/>
              <a:tailEnd type="none" w="sm" len="sm"/>
            </a:ln>
          </p:spPr>
          <p:txBody>
            <a:bodyPr/>
            <a:lstStyle/>
            <a:p>
              <a:endParaRPr lang="en-AE"/>
            </a:p>
          </p:txBody>
        </p:sp>
        <p:sp>
          <p:nvSpPr>
            <p:cNvPr id="7" name="TextBox 7"/>
            <p:cNvSpPr txBox="1"/>
            <p:nvPr/>
          </p:nvSpPr>
          <p:spPr>
            <a:xfrm>
              <a:off x="304800" y="2808790"/>
              <a:ext cx="6067812" cy="2580963"/>
            </a:xfrm>
            <a:prstGeom prst="rect">
              <a:avLst/>
            </a:prstGeom>
          </p:spPr>
          <p:txBody>
            <a:bodyPr wrap="square" lIns="0" tIns="0" rIns="0" bIns="0" rtlCol="0" anchor="t">
              <a:spAutoFit/>
            </a:bodyPr>
            <a:lstStyle/>
            <a:p>
              <a:pPr marL="0" lvl="0" indent="0" algn="r">
                <a:lnSpc>
                  <a:spcPts val="3359"/>
                </a:lnSpc>
                <a:spcBef>
                  <a:spcPct val="0"/>
                </a:spcBef>
              </a:pPr>
              <a:r>
                <a:rPr lang="en-US" sz="2400" dirty="0">
                  <a:latin typeface="Quicksand" panose="020B0604020202020204" charset="0"/>
                </a:rPr>
                <a:t>The total sales for the current period stand at </a:t>
              </a:r>
              <a:r>
                <a:rPr lang="en-US" sz="2400" b="1" dirty="0">
                  <a:latin typeface="Quicksand" panose="020B0604020202020204" charset="0"/>
                </a:rPr>
                <a:t>92.31 million</a:t>
              </a:r>
              <a:r>
                <a:rPr lang="en-US" sz="2400" dirty="0">
                  <a:latin typeface="Quicksand" panose="020B0604020202020204" charset="0"/>
                </a:rPr>
                <a:t>, showing a substantial year-over-year increase of </a:t>
              </a:r>
              <a:r>
                <a:rPr lang="en-US" sz="2400" b="1" dirty="0">
                  <a:latin typeface="Quicksand" panose="020B0604020202020204" charset="0"/>
                </a:rPr>
                <a:t>249.46%</a:t>
              </a:r>
              <a:r>
                <a:rPr lang="en-US" sz="2400" dirty="0">
                  <a:latin typeface="Quicksand" panose="020B0604020202020204" charset="0"/>
                </a:rPr>
                <a:t>. This indicates a strong upward trend in sales performance, suggesting effective sales strategies and increased demand.</a:t>
              </a:r>
              <a:endParaRPr lang="en-US" sz="2400" dirty="0">
                <a:solidFill>
                  <a:srgbClr val="0F4662"/>
                </a:solidFill>
                <a:latin typeface="Quicksand" panose="020B0604020202020204" charset="0"/>
                <a:ea typeface="Quicksand"/>
                <a:cs typeface="Quicksand"/>
                <a:sym typeface="Quicksand"/>
              </a:endParaRPr>
            </a:p>
          </p:txBody>
        </p:sp>
        <p:sp>
          <p:nvSpPr>
            <p:cNvPr id="8" name="TextBox 8"/>
            <p:cNvSpPr txBox="1"/>
            <p:nvPr/>
          </p:nvSpPr>
          <p:spPr>
            <a:xfrm>
              <a:off x="1024383" y="2336279"/>
              <a:ext cx="5348229" cy="490855"/>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F4662"/>
                  </a:solidFill>
                  <a:latin typeface="Quicksand Bold"/>
                  <a:ea typeface="Quicksand Bold"/>
                  <a:cs typeface="Quicksand Bold"/>
                  <a:sym typeface="Quicksand Bold"/>
                </a:rPr>
                <a:t>Current Sales Trends:</a:t>
              </a:r>
            </a:p>
          </p:txBody>
        </p:sp>
        <p:sp>
          <p:nvSpPr>
            <p:cNvPr id="9" name="TextBox 9"/>
            <p:cNvSpPr txBox="1"/>
            <p:nvPr/>
          </p:nvSpPr>
          <p:spPr>
            <a:xfrm>
              <a:off x="11811000" y="2799296"/>
              <a:ext cx="6172201" cy="3022751"/>
            </a:xfrm>
            <a:prstGeom prst="rect">
              <a:avLst/>
            </a:prstGeom>
          </p:spPr>
          <p:txBody>
            <a:bodyPr wrap="square" lIns="0" tIns="0" rIns="0" bIns="0" rtlCol="0" anchor="t">
              <a:spAutoFit/>
            </a:bodyPr>
            <a:lstStyle/>
            <a:p>
              <a:pPr marL="0" lvl="0" indent="0" algn="l">
                <a:lnSpc>
                  <a:spcPts val="3359"/>
                </a:lnSpc>
                <a:spcBef>
                  <a:spcPct val="0"/>
                </a:spcBef>
              </a:pPr>
              <a:r>
                <a:rPr lang="en-US" sz="2400" b="1" dirty="0">
                  <a:latin typeface="Quicksand" panose="020B0604020202020204" charset="0"/>
                </a:rPr>
                <a:t>Canada</a:t>
              </a:r>
              <a:r>
                <a:rPr lang="en-US" sz="2400" dirty="0">
                  <a:latin typeface="Quicksand" panose="020B0604020202020204" charset="0"/>
                </a:rPr>
                <a:t> and </a:t>
              </a:r>
              <a:r>
                <a:rPr lang="en-US" sz="2400" b="1" dirty="0">
                  <a:latin typeface="Quicksand" panose="020B0604020202020204" charset="0"/>
                </a:rPr>
                <a:t>France</a:t>
              </a:r>
              <a:r>
                <a:rPr lang="en-US" sz="2400" dirty="0">
                  <a:latin typeface="Quicksand" panose="020B0604020202020204" charset="0"/>
                </a:rPr>
                <a:t> lead in order volume, with </a:t>
              </a:r>
              <a:r>
                <a:rPr lang="en-US" sz="2400" b="1" dirty="0">
                  <a:latin typeface="Quicksand" panose="020B0604020202020204" charset="0"/>
                </a:rPr>
                <a:t>247K</a:t>
              </a:r>
              <a:r>
                <a:rPr lang="en-US" sz="2400" dirty="0">
                  <a:latin typeface="Quicksand" panose="020B0604020202020204" charset="0"/>
                </a:rPr>
                <a:t> and </a:t>
              </a:r>
              <a:r>
                <a:rPr lang="en-US" sz="2400" b="1" dirty="0">
                  <a:latin typeface="Quicksand" panose="020B0604020202020204" charset="0"/>
                </a:rPr>
                <a:t>241K</a:t>
              </a:r>
              <a:r>
                <a:rPr lang="en-US" sz="2400" dirty="0">
                  <a:latin typeface="Quicksand" panose="020B0604020202020204" charset="0"/>
                </a:rPr>
                <a:t> orders respectively, followed closely by the </a:t>
              </a:r>
              <a:r>
                <a:rPr lang="en-US" sz="2400" b="1" dirty="0">
                  <a:latin typeface="Quicksand" panose="020B0604020202020204" charset="0"/>
                </a:rPr>
                <a:t>United States</a:t>
              </a:r>
              <a:r>
                <a:rPr lang="en-US" sz="2400" dirty="0">
                  <a:latin typeface="Quicksand" panose="020B0604020202020204" charset="0"/>
                </a:rPr>
                <a:t> with </a:t>
              </a:r>
              <a:r>
                <a:rPr lang="en-US" sz="2400" b="1" dirty="0">
                  <a:latin typeface="Quicksand" panose="020B0604020202020204" charset="0"/>
                </a:rPr>
                <a:t>233K</a:t>
              </a:r>
              <a:r>
                <a:rPr lang="en-US" sz="2400" dirty="0">
                  <a:latin typeface="Quicksand" panose="020B0604020202020204" charset="0"/>
                </a:rPr>
                <a:t> orders. These countries are key contributors to overall sales, and further efforts in these regions could amplify growth.</a:t>
              </a:r>
              <a:endParaRPr lang="en-US" sz="2400" dirty="0">
                <a:solidFill>
                  <a:srgbClr val="0F4662"/>
                </a:solidFill>
                <a:latin typeface="Quicksand" panose="020B0604020202020204" charset="0"/>
                <a:ea typeface="Quicksand"/>
                <a:cs typeface="Quicksand"/>
                <a:sym typeface="Quicksand"/>
              </a:endParaRPr>
            </a:p>
          </p:txBody>
        </p:sp>
        <p:sp>
          <p:nvSpPr>
            <p:cNvPr id="10" name="TextBox 10"/>
            <p:cNvSpPr txBox="1"/>
            <p:nvPr/>
          </p:nvSpPr>
          <p:spPr>
            <a:xfrm>
              <a:off x="11811000" y="2338016"/>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Top Performing Regions:</a:t>
              </a:r>
            </a:p>
          </p:txBody>
        </p:sp>
        <p:sp>
          <p:nvSpPr>
            <p:cNvPr id="11" name="TextBox 11"/>
            <p:cNvSpPr txBox="1"/>
            <p:nvPr/>
          </p:nvSpPr>
          <p:spPr>
            <a:xfrm>
              <a:off x="300483" y="7321701"/>
              <a:ext cx="6072129" cy="2580963"/>
            </a:xfrm>
            <a:prstGeom prst="rect">
              <a:avLst/>
            </a:prstGeom>
          </p:spPr>
          <p:txBody>
            <a:bodyPr wrap="square" lIns="0" tIns="0" rIns="0" bIns="0" rtlCol="0" anchor="t">
              <a:spAutoFit/>
            </a:bodyPr>
            <a:lstStyle/>
            <a:p>
              <a:pPr marL="0" lvl="0" indent="0" algn="r">
                <a:lnSpc>
                  <a:spcPts val="3359"/>
                </a:lnSpc>
                <a:spcBef>
                  <a:spcPct val="0"/>
                </a:spcBef>
              </a:pPr>
              <a:r>
                <a:rPr lang="en-US" sz="2400" dirty="0">
                  <a:latin typeface="Quicksand" panose="020B0604020202020204" charset="0"/>
                </a:rPr>
                <a:t>The total number of orders has reached </a:t>
              </a:r>
              <a:r>
                <a:rPr lang="en-US" sz="2400" b="1" dirty="0">
                  <a:latin typeface="Quicksand" panose="020B0604020202020204" charset="0"/>
                </a:rPr>
                <a:t>861,132</a:t>
              </a:r>
              <a:r>
                <a:rPr lang="en-US" sz="2400" dirty="0">
                  <a:latin typeface="Quicksand" panose="020B0604020202020204" charset="0"/>
                </a:rPr>
                <a:t>, representing a significant increase of </a:t>
              </a:r>
              <a:r>
                <a:rPr lang="en-US" sz="2400" b="1" dirty="0">
                  <a:latin typeface="Quicksand" panose="020B0604020202020204" charset="0"/>
                </a:rPr>
                <a:t>225.36%</a:t>
              </a:r>
              <a:r>
                <a:rPr lang="en-US" sz="2400" dirty="0">
                  <a:latin typeface="Quicksand" panose="020B0604020202020204" charset="0"/>
                </a:rPr>
                <a:t> from the previous year. This rise in order volume aligns with the growth in sales revenue and highlights successful customer acquisition or retention efforts.</a:t>
              </a:r>
              <a:endParaRPr lang="en-US" sz="2400" dirty="0">
                <a:solidFill>
                  <a:srgbClr val="0F4662"/>
                </a:solidFill>
                <a:latin typeface="Quicksand" panose="020B0604020202020204" charset="0"/>
                <a:ea typeface="Quicksand"/>
                <a:cs typeface="Quicksand"/>
                <a:sym typeface="Quicksand"/>
              </a:endParaRPr>
            </a:p>
          </p:txBody>
        </p:sp>
        <p:sp>
          <p:nvSpPr>
            <p:cNvPr id="12" name="TextBox 12"/>
            <p:cNvSpPr txBox="1"/>
            <p:nvPr/>
          </p:nvSpPr>
          <p:spPr>
            <a:xfrm>
              <a:off x="1024384" y="6556719"/>
              <a:ext cx="5352545"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F4662"/>
                  </a:solidFill>
                  <a:latin typeface="Quicksand Bold"/>
                  <a:ea typeface="Quicksand Bold"/>
                  <a:cs typeface="Quicksand Bold"/>
                  <a:sym typeface="Quicksand Bold"/>
                </a:rPr>
                <a:t>Order Volume Growth</a:t>
              </a:r>
            </a:p>
          </p:txBody>
        </p:sp>
        <p:sp>
          <p:nvSpPr>
            <p:cNvPr id="14" name="TextBox 9">
              <a:extLst>
                <a:ext uri="{FF2B5EF4-FFF2-40B4-BE49-F238E27FC236}">
                  <a16:creationId xmlns:a16="http://schemas.microsoft.com/office/drawing/2014/main" id="{D00B564D-66C1-6C56-132B-F770AE698EC5}"/>
                </a:ext>
              </a:extLst>
            </p:cNvPr>
            <p:cNvSpPr txBox="1"/>
            <p:nvPr/>
          </p:nvSpPr>
          <p:spPr>
            <a:xfrm>
              <a:off x="11811000" y="6904443"/>
              <a:ext cx="6172201" cy="3016980"/>
            </a:xfrm>
            <a:prstGeom prst="rect">
              <a:avLst/>
            </a:prstGeom>
          </p:spPr>
          <p:txBody>
            <a:bodyPr wrap="square" lIns="0" tIns="0" rIns="0" bIns="0" rtlCol="0" anchor="t">
              <a:spAutoFit/>
            </a:bodyPr>
            <a:lstStyle/>
            <a:p>
              <a:pPr marL="0" lvl="0" indent="0" algn="l">
                <a:lnSpc>
                  <a:spcPts val="3359"/>
                </a:lnSpc>
                <a:spcBef>
                  <a:spcPct val="0"/>
                </a:spcBef>
              </a:pPr>
              <a:r>
                <a:rPr lang="en-US" sz="2400" dirty="0">
                  <a:latin typeface="Quicksand" panose="020B0604020202020204" charset="0"/>
                </a:rPr>
                <a:t>The current profit margin is </a:t>
              </a:r>
              <a:r>
                <a:rPr lang="en-US" sz="2400" b="1" dirty="0">
                  <a:latin typeface="Quicksand" panose="020B0604020202020204" charset="0"/>
                </a:rPr>
                <a:t>14.10%</a:t>
              </a:r>
              <a:r>
                <a:rPr lang="en-US" sz="2400" dirty="0">
                  <a:latin typeface="Quicksand" panose="020B0604020202020204" charset="0"/>
                </a:rPr>
                <a:t>, slightly down from </a:t>
              </a:r>
              <a:r>
                <a:rPr lang="en-US" sz="2400" b="1" dirty="0">
                  <a:latin typeface="Quicksand" panose="020B0604020202020204" charset="0"/>
                </a:rPr>
                <a:t>14.68%</a:t>
              </a:r>
              <a:r>
                <a:rPr lang="en-US" sz="2400" dirty="0">
                  <a:latin typeface="Quicksand" panose="020B0604020202020204" charset="0"/>
                </a:rPr>
                <a:t> in the previous year. Despite the overall sales growth, the marginal decline in profit percentage suggests that either increased costs or higher discounting may be impacting profitability.</a:t>
              </a:r>
              <a:endParaRPr lang="en-US" sz="2400" dirty="0">
                <a:solidFill>
                  <a:srgbClr val="0F4662"/>
                </a:solidFill>
                <a:latin typeface="Quicksand" panose="020B0604020202020204" charset="0"/>
                <a:ea typeface="Quicksand"/>
                <a:cs typeface="Quicksand"/>
                <a:sym typeface="Quicksand"/>
              </a:endParaRPr>
            </a:p>
          </p:txBody>
        </p:sp>
        <p:sp>
          <p:nvSpPr>
            <p:cNvPr id="15" name="TextBox 10">
              <a:extLst>
                <a:ext uri="{FF2B5EF4-FFF2-40B4-BE49-F238E27FC236}">
                  <a16:creationId xmlns:a16="http://schemas.microsoft.com/office/drawing/2014/main" id="{47B1625F-E1E7-C22F-6461-409529E020D4}"/>
                </a:ext>
              </a:extLst>
            </p:cNvPr>
            <p:cNvSpPr txBox="1"/>
            <p:nvPr/>
          </p:nvSpPr>
          <p:spPr>
            <a:xfrm>
              <a:off x="11826240" y="6283327"/>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Profitability:</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2D16256D-7A7B-7C88-8EC0-02C58B6190B5}"/>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4CFA5AE5-9EE9-5A54-13FB-0CACCDBB852A}"/>
              </a:ext>
            </a:extLst>
          </p:cNvPr>
          <p:cNvGrpSpPr/>
          <p:nvPr/>
        </p:nvGrpSpPr>
        <p:grpSpPr>
          <a:xfrm>
            <a:off x="302640" y="1562100"/>
            <a:ext cx="17682719" cy="7415885"/>
            <a:chOff x="300482" y="2292591"/>
            <a:chExt cx="17682719" cy="7415885"/>
          </a:xfrm>
        </p:grpSpPr>
        <p:sp>
          <p:nvSpPr>
            <p:cNvPr id="3" name="AutoShape 3">
              <a:extLst>
                <a:ext uri="{FF2B5EF4-FFF2-40B4-BE49-F238E27FC236}">
                  <a16:creationId xmlns:a16="http://schemas.microsoft.com/office/drawing/2014/main" id="{5DE6EBC0-F4A2-50CA-C263-134268417F9B}"/>
                </a:ext>
              </a:extLst>
            </p:cNvPr>
            <p:cNvSpPr/>
            <p:nvPr/>
          </p:nvSpPr>
          <p:spPr>
            <a:xfrm>
              <a:off x="2589284" y="5829300"/>
              <a:ext cx="4344915" cy="0"/>
            </a:xfrm>
            <a:prstGeom prst="line">
              <a:avLst/>
            </a:prstGeom>
            <a:ln w="57150" cap="flat">
              <a:solidFill>
                <a:srgbClr val="7994A0"/>
              </a:solidFill>
              <a:prstDash val="solid"/>
              <a:headEnd type="none" w="sm" len="sm"/>
              <a:tailEnd type="none" w="sm" len="sm"/>
            </a:ln>
          </p:spPr>
          <p:txBody>
            <a:bodyPr/>
            <a:lstStyle/>
            <a:p>
              <a:endParaRPr lang="en-AE"/>
            </a:p>
          </p:txBody>
        </p:sp>
        <p:sp>
          <p:nvSpPr>
            <p:cNvPr id="4" name="AutoShape 4">
              <a:extLst>
                <a:ext uri="{FF2B5EF4-FFF2-40B4-BE49-F238E27FC236}">
                  <a16:creationId xmlns:a16="http://schemas.microsoft.com/office/drawing/2014/main" id="{B247CA5C-F24B-1E05-5071-C60E3088B5DC}"/>
                </a:ext>
              </a:extLst>
            </p:cNvPr>
            <p:cNvSpPr/>
            <p:nvPr/>
          </p:nvSpPr>
          <p:spPr>
            <a:xfrm>
              <a:off x="11201400" y="6004560"/>
              <a:ext cx="4346753" cy="0"/>
            </a:xfrm>
            <a:prstGeom prst="line">
              <a:avLst/>
            </a:prstGeom>
            <a:ln w="57150" cap="flat">
              <a:solidFill>
                <a:srgbClr val="7994A0"/>
              </a:solidFill>
              <a:prstDash val="solid"/>
              <a:headEnd type="none" w="sm" len="sm"/>
              <a:tailEnd type="none" w="sm" len="sm"/>
            </a:ln>
          </p:spPr>
          <p:txBody>
            <a:bodyPr/>
            <a:lstStyle/>
            <a:p>
              <a:endParaRPr lang="en-AE"/>
            </a:p>
          </p:txBody>
        </p:sp>
        <p:sp>
          <p:nvSpPr>
            <p:cNvPr id="7" name="TextBox 7">
              <a:extLst>
                <a:ext uri="{FF2B5EF4-FFF2-40B4-BE49-F238E27FC236}">
                  <a16:creationId xmlns:a16="http://schemas.microsoft.com/office/drawing/2014/main" id="{005095D7-E485-2262-FE06-AEAF7586DA84}"/>
                </a:ext>
              </a:extLst>
            </p:cNvPr>
            <p:cNvSpPr txBox="1"/>
            <p:nvPr/>
          </p:nvSpPr>
          <p:spPr>
            <a:xfrm>
              <a:off x="300482" y="2812869"/>
              <a:ext cx="6633717" cy="2580963"/>
            </a:xfrm>
            <a:prstGeom prst="rect">
              <a:avLst/>
            </a:prstGeom>
          </p:spPr>
          <p:txBody>
            <a:bodyPr wrap="square" lIns="0" tIns="0" rIns="0" bIns="0" rtlCol="0" anchor="t">
              <a:spAutoFit/>
            </a:bodyPr>
            <a:lstStyle/>
            <a:p>
              <a:pPr marL="0" lvl="0" indent="0" algn="r">
                <a:lnSpc>
                  <a:spcPts val="3359"/>
                </a:lnSpc>
                <a:spcBef>
                  <a:spcPct val="0"/>
                </a:spcBef>
              </a:pPr>
              <a:r>
                <a:rPr lang="en-US" sz="2400" dirty="0">
                  <a:latin typeface="Quicksand" panose="020B0604020202020204" charset="0"/>
                </a:rPr>
                <a:t>The top three products—</a:t>
              </a:r>
              <a:r>
                <a:rPr lang="en-US" sz="2400" b="1" dirty="0">
                  <a:latin typeface="Quicksand" panose="020B0604020202020204" charset="0"/>
                </a:rPr>
                <a:t>Paseo</a:t>
              </a:r>
              <a:r>
                <a:rPr lang="en-US" sz="2400" dirty="0">
                  <a:latin typeface="Quicksand" panose="020B0604020202020204" charset="0"/>
                </a:rPr>
                <a:t> (33M in sales), </a:t>
              </a:r>
              <a:r>
                <a:rPr lang="en-US" sz="2400" b="1" dirty="0">
                  <a:latin typeface="Quicksand" panose="020B0604020202020204" charset="0"/>
                </a:rPr>
                <a:t>VTT</a:t>
              </a:r>
              <a:r>
                <a:rPr lang="en-US" sz="2400" dirty="0">
                  <a:latin typeface="Quicksand" panose="020B0604020202020204" charset="0"/>
                </a:rPr>
                <a:t> (21M), and </a:t>
              </a:r>
              <a:r>
                <a:rPr lang="en-US" sz="2400" b="1" dirty="0">
                  <a:latin typeface="Quicksand" panose="020B0604020202020204" charset="0"/>
                </a:rPr>
                <a:t>Velo</a:t>
              </a:r>
              <a:r>
                <a:rPr lang="en-US" sz="2400" dirty="0">
                  <a:latin typeface="Quicksand" panose="020B0604020202020204" charset="0"/>
                </a:rPr>
                <a:t> (18M)—are driving a significant portion of revenue. These products appear to be customer favorites and could be strategically prioritized in marketing or sales campaigns</a:t>
              </a:r>
              <a:endParaRPr lang="en-US" sz="2400" dirty="0">
                <a:solidFill>
                  <a:srgbClr val="0F4662"/>
                </a:solidFill>
                <a:latin typeface="Quicksand" panose="020B0604020202020204" charset="0"/>
                <a:ea typeface="Quicksand"/>
                <a:cs typeface="Quicksand"/>
                <a:sym typeface="Quicksand"/>
              </a:endParaRPr>
            </a:p>
          </p:txBody>
        </p:sp>
        <p:sp>
          <p:nvSpPr>
            <p:cNvPr id="8" name="TextBox 8">
              <a:extLst>
                <a:ext uri="{FF2B5EF4-FFF2-40B4-BE49-F238E27FC236}">
                  <a16:creationId xmlns:a16="http://schemas.microsoft.com/office/drawing/2014/main" id="{8D10D322-E0F5-2BFF-13E5-2709EE0F026C}"/>
                </a:ext>
              </a:extLst>
            </p:cNvPr>
            <p:cNvSpPr txBox="1"/>
            <p:nvPr/>
          </p:nvSpPr>
          <p:spPr>
            <a:xfrm>
              <a:off x="1585970" y="2292591"/>
              <a:ext cx="5348229"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F4662"/>
                  </a:solidFill>
                  <a:latin typeface="Quicksand Bold"/>
                  <a:ea typeface="Quicksand Bold"/>
                  <a:cs typeface="Quicksand Bold"/>
                  <a:sym typeface="Quicksand Bold"/>
                </a:rPr>
                <a:t>Sales Distribution by Product:</a:t>
              </a:r>
            </a:p>
          </p:txBody>
        </p:sp>
        <p:sp>
          <p:nvSpPr>
            <p:cNvPr id="9" name="TextBox 9">
              <a:extLst>
                <a:ext uri="{FF2B5EF4-FFF2-40B4-BE49-F238E27FC236}">
                  <a16:creationId xmlns:a16="http://schemas.microsoft.com/office/drawing/2014/main" id="{AEB00455-6E82-AB13-BCFB-509E63770777}"/>
                </a:ext>
              </a:extLst>
            </p:cNvPr>
            <p:cNvSpPr txBox="1"/>
            <p:nvPr/>
          </p:nvSpPr>
          <p:spPr>
            <a:xfrm>
              <a:off x="11201400" y="2799296"/>
              <a:ext cx="6781801" cy="2144946"/>
            </a:xfrm>
            <a:prstGeom prst="rect">
              <a:avLst/>
            </a:prstGeom>
          </p:spPr>
          <p:txBody>
            <a:bodyPr wrap="square" lIns="0" tIns="0" rIns="0" bIns="0" rtlCol="0" anchor="t">
              <a:spAutoFit/>
            </a:bodyPr>
            <a:lstStyle/>
            <a:p>
              <a:pPr marL="0" lvl="0" indent="0" algn="l">
                <a:lnSpc>
                  <a:spcPts val="3359"/>
                </a:lnSpc>
                <a:spcBef>
                  <a:spcPct val="0"/>
                </a:spcBef>
              </a:pPr>
              <a:r>
                <a:rPr lang="en-US" sz="2400" dirty="0">
                  <a:latin typeface="Quicksand" panose="020B0604020202020204" charset="0"/>
                </a:rPr>
                <a:t>The sales trend over the year shows some fluctuations, suggesting potential seasonality. The highest peaks in sales might correspond to key shopping seasons or promotional periods, which could be leveraged in future campaigns.</a:t>
              </a:r>
              <a:endParaRPr lang="en-US" sz="2400" dirty="0">
                <a:solidFill>
                  <a:srgbClr val="0F4662"/>
                </a:solidFill>
                <a:latin typeface="Quicksand" panose="020B0604020202020204" charset="0"/>
                <a:ea typeface="Quicksand"/>
                <a:cs typeface="Quicksand"/>
                <a:sym typeface="Quicksand"/>
              </a:endParaRPr>
            </a:p>
          </p:txBody>
        </p:sp>
        <p:sp>
          <p:nvSpPr>
            <p:cNvPr id="10" name="TextBox 10">
              <a:extLst>
                <a:ext uri="{FF2B5EF4-FFF2-40B4-BE49-F238E27FC236}">
                  <a16:creationId xmlns:a16="http://schemas.microsoft.com/office/drawing/2014/main" id="{33A4F4F0-EA09-A903-9AAF-57880F2EC103}"/>
                </a:ext>
              </a:extLst>
            </p:cNvPr>
            <p:cNvSpPr txBox="1"/>
            <p:nvPr/>
          </p:nvSpPr>
          <p:spPr>
            <a:xfrm>
              <a:off x="11201400" y="2338127"/>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Monthly Sale Trend</a:t>
              </a:r>
            </a:p>
          </p:txBody>
        </p:sp>
        <p:sp>
          <p:nvSpPr>
            <p:cNvPr id="11" name="TextBox 11">
              <a:extLst>
                <a:ext uri="{FF2B5EF4-FFF2-40B4-BE49-F238E27FC236}">
                  <a16:creationId xmlns:a16="http://schemas.microsoft.com/office/drawing/2014/main" id="{1791F3D2-3DE4-45BE-8A5B-366AF4588966}"/>
                </a:ext>
              </a:extLst>
            </p:cNvPr>
            <p:cNvSpPr txBox="1"/>
            <p:nvPr/>
          </p:nvSpPr>
          <p:spPr>
            <a:xfrm>
              <a:off x="862070" y="7127513"/>
              <a:ext cx="6072129" cy="2580963"/>
            </a:xfrm>
            <a:prstGeom prst="rect">
              <a:avLst/>
            </a:prstGeom>
          </p:spPr>
          <p:txBody>
            <a:bodyPr wrap="square" lIns="0" tIns="0" rIns="0" bIns="0" rtlCol="0" anchor="t">
              <a:spAutoFit/>
            </a:bodyPr>
            <a:lstStyle/>
            <a:p>
              <a:pPr marL="0" lvl="0" indent="0" algn="r">
                <a:lnSpc>
                  <a:spcPts val="3359"/>
                </a:lnSpc>
                <a:spcBef>
                  <a:spcPct val="0"/>
                </a:spcBef>
              </a:pPr>
              <a:r>
                <a:rPr lang="en-US" sz="2400" dirty="0">
                  <a:latin typeface="Quicksand" panose="020B0604020202020204" charset="0"/>
                </a:rPr>
                <a:t>The total discount amount stands at </a:t>
              </a:r>
              <a:r>
                <a:rPr lang="en-US" sz="2400" b="1" dirty="0">
                  <a:latin typeface="Quicksand" panose="020B0604020202020204" charset="0"/>
                </a:rPr>
                <a:t>7.06 million</a:t>
              </a:r>
              <a:r>
                <a:rPr lang="en-US" sz="2400" dirty="0">
                  <a:latin typeface="Quicksand" panose="020B0604020202020204" charset="0"/>
                </a:rPr>
                <a:t>, marking a </a:t>
              </a:r>
              <a:r>
                <a:rPr lang="en-US" sz="2400" b="1" dirty="0">
                  <a:latin typeface="Quicksand" panose="020B0604020202020204" charset="0"/>
                </a:rPr>
                <a:t>220.04%</a:t>
              </a:r>
              <a:r>
                <a:rPr lang="en-US" sz="2400" dirty="0">
                  <a:latin typeface="Quicksand" panose="020B0604020202020204" charset="0"/>
                </a:rPr>
                <a:t> increase over the prior year. The majority of discounts fall into the </a:t>
              </a:r>
              <a:r>
                <a:rPr lang="en-US" sz="2400" b="1" dirty="0">
                  <a:latin typeface="Quicksand" panose="020B0604020202020204" charset="0"/>
                </a:rPr>
                <a:t>High</a:t>
              </a:r>
              <a:r>
                <a:rPr lang="en-US" sz="2400" dirty="0">
                  <a:latin typeface="Quicksand" panose="020B0604020202020204" charset="0"/>
                </a:rPr>
                <a:t> category (57.76%), which, while encouraging sales, might be affecting the overall profit margin.</a:t>
              </a:r>
              <a:endParaRPr lang="en-US" sz="2400" dirty="0">
                <a:solidFill>
                  <a:srgbClr val="0F4662"/>
                </a:solidFill>
                <a:latin typeface="Quicksand" panose="020B0604020202020204" charset="0"/>
                <a:ea typeface="Quicksand"/>
                <a:cs typeface="Quicksand"/>
                <a:sym typeface="Quicksand"/>
              </a:endParaRPr>
            </a:p>
          </p:txBody>
        </p:sp>
        <p:sp>
          <p:nvSpPr>
            <p:cNvPr id="12" name="TextBox 12">
              <a:extLst>
                <a:ext uri="{FF2B5EF4-FFF2-40B4-BE49-F238E27FC236}">
                  <a16:creationId xmlns:a16="http://schemas.microsoft.com/office/drawing/2014/main" id="{2A422A33-E83F-79D2-6276-C3BD4B88E76C}"/>
                </a:ext>
              </a:extLst>
            </p:cNvPr>
            <p:cNvSpPr txBox="1"/>
            <p:nvPr/>
          </p:nvSpPr>
          <p:spPr>
            <a:xfrm>
              <a:off x="1581654" y="6591962"/>
              <a:ext cx="5352545"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F4662"/>
                  </a:solidFill>
                  <a:latin typeface="Quicksand Bold"/>
                  <a:ea typeface="Quicksand Bold"/>
                  <a:cs typeface="Quicksand Bold"/>
                  <a:sym typeface="Quicksand Bold"/>
                </a:rPr>
                <a:t>Discount Analysis:</a:t>
              </a:r>
            </a:p>
          </p:txBody>
        </p:sp>
        <p:sp>
          <p:nvSpPr>
            <p:cNvPr id="14" name="TextBox 9">
              <a:extLst>
                <a:ext uri="{FF2B5EF4-FFF2-40B4-BE49-F238E27FC236}">
                  <a16:creationId xmlns:a16="http://schemas.microsoft.com/office/drawing/2014/main" id="{6D72C76E-EB89-B439-CB59-0E5591D16EBB}"/>
                </a:ext>
              </a:extLst>
            </p:cNvPr>
            <p:cNvSpPr txBox="1"/>
            <p:nvPr/>
          </p:nvSpPr>
          <p:spPr>
            <a:xfrm>
              <a:off x="11201400" y="6904443"/>
              <a:ext cx="6781801" cy="2586734"/>
            </a:xfrm>
            <a:prstGeom prst="rect">
              <a:avLst/>
            </a:prstGeom>
          </p:spPr>
          <p:txBody>
            <a:bodyPr wrap="square" lIns="0" tIns="0" rIns="0" bIns="0" rtlCol="0" anchor="t">
              <a:spAutoFit/>
            </a:bodyPr>
            <a:lstStyle/>
            <a:p>
              <a:pPr marL="0" lvl="0" indent="0" algn="l">
                <a:lnSpc>
                  <a:spcPts val="3359"/>
                </a:lnSpc>
                <a:spcBef>
                  <a:spcPct val="0"/>
                </a:spcBef>
              </a:pPr>
              <a:r>
                <a:rPr lang="en-US" sz="2400" dirty="0">
                  <a:latin typeface="Quicksand" panose="020B0604020202020204" charset="0"/>
                </a:rPr>
                <a:t>While sales and orders are growing, the slight decline in profit margin points to an opportunity to optimize pricing or discount strategies. Additionally, focusing on high-profit regions and segments could further enhance overall profitability</a:t>
              </a:r>
              <a:endParaRPr lang="en-US" sz="2400" dirty="0">
                <a:solidFill>
                  <a:srgbClr val="0F4662"/>
                </a:solidFill>
                <a:latin typeface="Quicksand" panose="020B0604020202020204" charset="0"/>
                <a:ea typeface="Quicksand"/>
                <a:cs typeface="Quicksand"/>
                <a:sym typeface="Quicksand"/>
              </a:endParaRPr>
            </a:p>
          </p:txBody>
        </p:sp>
        <p:sp>
          <p:nvSpPr>
            <p:cNvPr id="15" name="TextBox 10">
              <a:extLst>
                <a:ext uri="{FF2B5EF4-FFF2-40B4-BE49-F238E27FC236}">
                  <a16:creationId xmlns:a16="http://schemas.microsoft.com/office/drawing/2014/main" id="{2099378C-CAEC-05A8-DC49-FD0367770690}"/>
                </a:ext>
              </a:extLst>
            </p:cNvPr>
            <p:cNvSpPr txBox="1"/>
            <p:nvPr/>
          </p:nvSpPr>
          <p:spPr>
            <a:xfrm>
              <a:off x="11201400" y="6250127"/>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Opportunity for Improvement</a:t>
              </a:r>
            </a:p>
          </p:txBody>
        </p:sp>
        <p:grpSp>
          <p:nvGrpSpPr>
            <p:cNvPr id="5" name="Group 4">
              <a:extLst>
                <a:ext uri="{FF2B5EF4-FFF2-40B4-BE49-F238E27FC236}">
                  <a16:creationId xmlns:a16="http://schemas.microsoft.com/office/drawing/2014/main" id="{EF02B8E4-FA43-FF1D-EDBD-A957D188E307}"/>
                </a:ext>
              </a:extLst>
            </p:cNvPr>
            <p:cNvGrpSpPr/>
            <p:nvPr/>
          </p:nvGrpSpPr>
          <p:grpSpPr>
            <a:xfrm>
              <a:off x="6779400" y="3418605"/>
              <a:ext cx="4422000" cy="3962400"/>
              <a:chOff x="6779400" y="3418605"/>
              <a:chExt cx="4422000" cy="3962400"/>
            </a:xfrm>
          </p:grpSpPr>
          <p:pic>
            <p:nvPicPr>
              <p:cNvPr id="17" name="Graphic 16" descr="Bar chart with solid fill">
                <a:extLst>
                  <a:ext uri="{FF2B5EF4-FFF2-40B4-BE49-F238E27FC236}">
                    <a16:creationId xmlns:a16="http://schemas.microsoft.com/office/drawing/2014/main" id="{8405B314-DA49-33DF-2F43-A62BBE226F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79400" y="3418605"/>
                <a:ext cx="3962400" cy="3962400"/>
              </a:xfrm>
              <a:prstGeom prst="rect">
                <a:avLst/>
              </a:prstGeom>
            </p:spPr>
          </p:pic>
          <p:pic>
            <p:nvPicPr>
              <p:cNvPr id="19" name="Graphic 18" descr="Document outline">
                <a:extLst>
                  <a:ext uri="{FF2B5EF4-FFF2-40B4-BE49-F238E27FC236}">
                    <a16:creationId xmlns:a16="http://schemas.microsoft.com/office/drawing/2014/main" id="{0BDDE86F-6B4B-2D07-7F31-4BD28ECE9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60600" y="3804879"/>
                <a:ext cx="2440800" cy="2440800"/>
              </a:xfrm>
              <a:prstGeom prst="rect">
                <a:avLst/>
              </a:prstGeom>
            </p:spPr>
          </p:pic>
        </p:grpSp>
      </p:grpSp>
    </p:spTree>
    <p:extLst>
      <p:ext uri="{BB962C8B-B14F-4D97-AF65-F5344CB8AC3E}">
        <p14:creationId xmlns:p14="http://schemas.microsoft.com/office/powerpoint/2010/main" val="1283644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9CD401-D800-BE98-BB92-C38A06A333F2}"/>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3C16D8AF-34C9-A29E-D862-08D36839D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93D6D4C1-C188-7CC1-2819-045B525BC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0381F7D-317E-6971-ED52-943BCBCAB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F50B38-FD20-FD7D-03B3-DDA94DA4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8E4DF0F-6C71-738A-E742-127F813A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97E4FB3A-DEF8-2786-02FB-1F29D3F4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9DF7FC46-BB15-E44E-41E8-989709C08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6">
            <a:extLst>
              <a:ext uri="{FF2B5EF4-FFF2-40B4-BE49-F238E27FC236}">
                <a16:creationId xmlns:a16="http://schemas.microsoft.com/office/drawing/2014/main" id="{3BC020BC-B77F-8253-15A0-6C60E3DB8E8D}"/>
              </a:ext>
            </a:extLst>
          </p:cNvPr>
          <p:cNvSpPr/>
          <p:nvPr/>
        </p:nvSpPr>
        <p:spPr>
          <a:xfrm>
            <a:off x="1447800" y="1044555"/>
            <a:ext cx="15392400" cy="8489794"/>
          </a:xfrm>
          <a:custGeom>
            <a:avLst/>
            <a:gdLst/>
            <a:ahLst/>
            <a:cxnLst/>
            <a:rect l="l" t="t" r="r" b="b"/>
            <a:pathLst>
              <a:path w="17082782" h="9737186">
                <a:moveTo>
                  <a:pt x="0" y="0"/>
                </a:moveTo>
                <a:lnTo>
                  <a:pt x="17082782" y="0"/>
                </a:lnTo>
                <a:lnTo>
                  <a:pt x="17082782" y="9737186"/>
                </a:lnTo>
                <a:lnTo>
                  <a:pt x="0" y="9737186"/>
                </a:lnTo>
                <a:lnTo>
                  <a:pt x="0" y="0"/>
                </a:lnTo>
                <a:close/>
              </a:path>
            </a:pathLst>
          </a:custGeom>
          <a:blipFill>
            <a:blip r:embed="rId2"/>
            <a:stretch>
              <a:fillRect/>
            </a:stretch>
          </a:blipFill>
        </p:spPr>
        <p:txBody>
          <a:bodyPr/>
          <a:lstStyle/>
          <a:p>
            <a:endParaRPr lang="en-AE"/>
          </a:p>
        </p:txBody>
      </p:sp>
    </p:spTree>
    <p:extLst>
      <p:ext uri="{BB962C8B-B14F-4D97-AF65-F5344CB8AC3E}">
        <p14:creationId xmlns:p14="http://schemas.microsoft.com/office/powerpoint/2010/main" val="4266805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11DD87-8FBB-73A1-8C05-00DC1CAB6A97}"/>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74DEBCE-F6EB-5C11-E7EF-016305CD8B26}"/>
              </a:ext>
            </a:extLst>
          </p:cNvPr>
          <p:cNvPicPr>
            <a:picLocks noChangeAspect="1"/>
          </p:cNvPicPr>
          <p:nvPr/>
        </p:nvPicPr>
        <p:blipFill>
          <a:blip r:embed="rId2"/>
          <a:stretch>
            <a:fillRect/>
          </a:stretch>
        </p:blipFill>
        <p:spPr>
          <a:xfrm>
            <a:off x="1781358" y="965200"/>
            <a:ext cx="14725282" cy="8356598"/>
          </a:xfrm>
          <a:prstGeom prst="rect">
            <a:avLst/>
          </a:prstGeom>
          <a:ln>
            <a:noFill/>
          </a:ln>
        </p:spPr>
      </p:pic>
      <p:sp>
        <p:nvSpPr>
          <p:cNvPr id="25" name="Isosceles Triangle 2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572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B1901B3E-F97A-4274-C6AC-B4788B2C4107}"/>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086449EC-CB49-0FC7-A9A3-D931C61A1DBF}"/>
              </a:ext>
            </a:extLst>
          </p:cNvPr>
          <p:cNvSpPr/>
          <p:nvPr/>
        </p:nvSpPr>
        <p:spPr>
          <a:xfrm>
            <a:off x="5897880" y="2247900"/>
            <a:ext cx="6492240" cy="0"/>
          </a:xfrm>
          <a:prstGeom prst="line">
            <a:avLst/>
          </a:prstGeom>
          <a:ln w="76200" cap="flat">
            <a:solidFill>
              <a:srgbClr val="0F4662"/>
            </a:solidFill>
            <a:prstDash val="solid"/>
            <a:headEnd type="none" w="sm" len="sm"/>
            <a:tailEnd type="none" w="sm" len="sm"/>
          </a:ln>
        </p:spPr>
        <p:txBody>
          <a:bodyPr/>
          <a:lstStyle/>
          <a:p>
            <a:endParaRPr lang="en-AE"/>
          </a:p>
        </p:txBody>
      </p:sp>
      <p:sp>
        <p:nvSpPr>
          <p:cNvPr id="3" name="AutoShape 3">
            <a:extLst>
              <a:ext uri="{FF2B5EF4-FFF2-40B4-BE49-F238E27FC236}">
                <a16:creationId xmlns:a16="http://schemas.microsoft.com/office/drawing/2014/main" id="{F3F24F33-C8C4-79FC-FF46-6A8CCC8AC4A6}"/>
              </a:ext>
            </a:extLst>
          </p:cNvPr>
          <p:cNvSpPr/>
          <p:nvPr/>
        </p:nvSpPr>
        <p:spPr>
          <a:xfrm>
            <a:off x="5897880" y="9563100"/>
            <a:ext cx="6492240" cy="0"/>
          </a:xfrm>
          <a:prstGeom prst="line">
            <a:avLst/>
          </a:prstGeom>
          <a:ln w="76200" cap="flat">
            <a:solidFill>
              <a:srgbClr val="0F4662"/>
            </a:solidFill>
            <a:prstDash val="solid"/>
            <a:headEnd type="none" w="sm" len="sm"/>
            <a:tailEnd type="none" w="sm" len="sm"/>
          </a:ln>
        </p:spPr>
        <p:txBody>
          <a:bodyPr/>
          <a:lstStyle/>
          <a:p>
            <a:endParaRPr lang="en-AE"/>
          </a:p>
        </p:txBody>
      </p:sp>
      <p:sp>
        <p:nvSpPr>
          <p:cNvPr id="7" name="TextBox 7">
            <a:extLst>
              <a:ext uri="{FF2B5EF4-FFF2-40B4-BE49-F238E27FC236}">
                <a16:creationId xmlns:a16="http://schemas.microsoft.com/office/drawing/2014/main" id="{0BC49CCD-E5AB-540B-1C6E-FDF7AD63659D}"/>
              </a:ext>
            </a:extLst>
          </p:cNvPr>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Conclusion</a:t>
            </a:r>
          </a:p>
        </p:txBody>
      </p:sp>
      <p:sp>
        <p:nvSpPr>
          <p:cNvPr id="8" name="TextBox 8">
            <a:extLst>
              <a:ext uri="{FF2B5EF4-FFF2-40B4-BE49-F238E27FC236}">
                <a16:creationId xmlns:a16="http://schemas.microsoft.com/office/drawing/2014/main" id="{172543EB-6D26-D48E-D26B-464BF5076BB3}"/>
              </a:ext>
            </a:extLst>
          </p:cNvPr>
          <p:cNvSpPr txBox="1"/>
          <p:nvPr/>
        </p:nvSpPr>
        <p:spPr>
          <a:xfrm>
            <a:off x="1104900" y="2673846"/>
            <a:ext cx="16078200" cy="4739759"/>
          </a:xfrm>
          <a:prstGeom prst="rect">
            <a:avLst/>
          </a:prstGeom>
        </p:spPr>
        <p:txBody>
          <a:bodyPr wrap="square" lIns="0" tIns="0" rIns="0" bIns="0" rtlCol="0" anchor="t">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Quicksand" panose="020B0604020202020204" charset="0"/>
              </a:rPr>
              <a:t>The </a:t>
            </a:r>
            <a:r>
              <a:rPr kumimoji="0" lang="en-US" altLang="en-US" sz="2800" b="1" i="0" u="none" strike="noStrike" cap="none" normalizeH="0" baseline="0" dirty="0">
                <a:ln>
                  <a:noFill/>
                </a:ln>
                <a:solidFill>
                  <a:schemeClr val="tx1"/>
                </a:solidFill>
                <a:effectLst/>
                <a:latin typeface="Quicksand" panose="020B0604020202020204" charset="0"/>
              </a:rPr>
              <a:t>Sales Metrics and Financial Analysis Dashboard</a:t>
            </a:r>
            <a:r>
              <a:rPr kumimoji="0" lang="en-US" altLang="en-US" sz="2800" b="0" i="0" u="none" strike="noStrike" cap="none" normalizeH="0" baseline="0" dirty="0">
                <a:ln>
                  <a:noFill/>
                </a:ln>
                <a:solidFill>
                  <a:schemeClr val="tx1"/>
                </a:solidFill>
                <a:effectLst/>
                <a:latin typeface="Quicksand" panose="020B0604020202020204" charset="0"/>
              </a:rPr>
              <a:t> successfully provides a comprehensive view of key sales and financial metrics, empowering stakeholders to make informed decisions. By analyzing trends in sales, profit, discounts, and product performance, the dashboard identifies opportunities for growth and areas needing improvement.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Quicksand" panose="020B060402020202020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Quicksand" panose="020B0604020202020204" charset="0"/>
              </a:rPr>
              <a:t>Key takeaways include: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Quicksand" panose="020B0604020202020204" charset="0"/>
            </a:endParaRP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Quicksand" panose="020B0604020202020204" charset="0"/>
              </a:rPr>
              <a:t>Significant year-over-year growth in sales and orders. </a:t>
            </a: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Quicksand" panose="020B0604020202020204" charset="0"/>
              </a:rPr>
              <a:t>High-performing regions and products driving revenue. </a:t>
            </a: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Quicksand" panose="020B0604020202020204" charset="0"/>
              </a:rPr>
              <a:t>Opportunities to optimize discount strategies and improve low-performing segments. </a:t>
            </a:r>
          </a:p>
          <a:p>
            <a:pPr marR="0" lvl="0"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Quicksand" panose="020B0604020202020204" charset="0"/>
            </a:endParaRPr>
          </a:p>
        </p:txBody>
      </p:sp>
    </p:spTree>
    <p:extLst>
      <p:ext uri="{BB962C8B-B14F-4D97-AF65-F5344CB8AC3E}">
        <p14:creationId xmlns:p14="http://schemas.microsoft.com/office/powerpoint/2010/main" val="50199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en-AE"/>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E"/>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AE"/>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A7560B32-B71D-C85E-A685-151E716F8924}"/>
            </a:ext>
          </a:extLst>
        </p:cNvPr>
        <p:cNvGrpSpPr/>
        <p:nvPr/>
      </p:nvGrpSpPr>
      <p:grpSpPr>
        <a:xfrm>
          <a:off x="0" y="0"/>
          <a:ext cx="0" cy="0"/>
          <a:chOff x="0" y="0"/>
          <a:chExt cx="0" cy="0"/>
        </a:xfrm>
      </p:grpSpPr>
      <p:sp>
        <p:nvSpPr>
          <p:cNvPr id="3" name="AutoShape 3">
            <a:extLst>
              <a:ext uri="{FF2B5EF4-FFF2-40B4-BE49-F238E27FC236}">
                <a16:creationId xmlns:a16="http://schemas.microsoft.com/office/drawing/2014/main" id="{0B90DE0F-F315-3E99-A25C-253415E279A7}"/>
              </a:ext>
            </a:extLst>
          </p:cNvPr>
          <p:cNvSpPr/>
          <p:nvPr/>
        </p:nvSpPr>
        <p:spPr>
          <a:xfrm flipV="1">
            <a:off x="17297400" y="678769"/>
            <a:ext cx="0" cy="6492240"/>
          </a:xfrm>
          <a:prstGeom prst="line">
            <a:avLst/>
          </a:prstGeom>
          <a:ln w="76200" cap="flat">
            <a:solidFill>
              <a:srgbClr val="0F4662"/>
            </a:solidFill>
            <a:prstDash val="solid"/>
            <a:headEnd type="none" w="sm" len="sm"/>
            <a:tailEnd type="none" w="sm" len="sm"/>
          </a:ln>
        </p:spPr>
        <p:txBody>
          <a:bodyPr/>
          <a:lstStyle/>
          <a:p>
            <a:endParaRPr lang="en-AE"/>
          </a:p>
        </p:txBody>
      </p:sp>
      <p:sp>
        <p:nvSpPr>
          <p:cNvPr id="6" name="TextBox 16">
            <a:extLst>
              <a:ext uri="{FF2B5EF4-FFF2-40B4-BE49-F238E27FC236}">
                <a16:creationId xmlns:a16="http://schemas.microsoft.com/office/drawing/2014/main" id="{7CB1303E-A812-3EC9-55A4-091AB19F9F92}"/>
              </a:ext>
            </a:extLst>
          </p:cNvPr>
          <p:cNvSpPr txBox="1"/>
          <p:nvPr/>
        </p:nvSpPr>
        <p:spPr>
          <a:xfrm>
            <a:off x="1371600" y="876300"/>
            <a:ext cx="8458200" cy="615553"/>
          </a:xfrm>
          <a:prstGeom prst="rect">
            <a:avLst/>
          </a:prstGeom>
        </p:spPr>
        <p:txBody>
          <a:bodyPr wrap="square" lIns="0" tIns="0" rIns="0" bIns="0" rtlCol="0" anchor="t">
            <a:spAutoFit/>
          </a:bodyPr>
          <a:lstStyle/>
          <a:p>
            <a:pPr marL="0" lvl="0" indent="0">
              <a:lnSpc>
                <a:spcPts val="4786"/>
              </a:lnSpc>
              <a:spcBef>
                <a:spcPct val="0"/>
              </a:spcBef>
            </a:pPr>
            <a:r>
              <a:rPr lang="en-US" sz="4000" b="1" dirty="0">
                <a:solidFill>
                  <a:srgbClr val="0F4662"/>
                </a:solidFill>
                <a:latin typeface="Quicksand Bold"/>
                <a:ea typeface="Quicksand Bold"/>
                <a:cs typeface="Quicksand Bold"/>
                <a:sym typeface="Quicksand Bold"/>
              </a:rPr>
              <a:t>Benefits of Power BI</a:t>
            </a:r>
          </a:p>
        </p:txBody>
      </p:sp>
      <p:sp>
        <p:nvSpPr>
          <p:cNvPr id="7" name="TextBox 17">
            <a:extLst>
              <a:ext uri="{FF2B5EF4-FFF2-40B4-BE49-F238E27FC236}">
                <a16:creationId xmlns:a16="http://schemas.microsoft.com/office/drawing/2014/main" id="{6F69B167-46D8-6A4E-F14C-D48A098F2604}"/>
              </a:ext>
            </a:extLst>
          </p:cNvPr>
          <p:cNvSpPr txBox="1"/>
          <p:nvPr/>
        </p:nvSpPr>
        <p:spPr>
          <a:xfrm>
            <a:off x="2209801" y="2095500"/>
            <a:ext cx="13868398" cy="3877985"/>
          </a:xfrm>
          <a:prstGeom prst="rect">
            <a:avLst/>
          </a:prstGeom>
        </p:spPr>
        <p:txBody>
          <a:bodyPr wrap="square" lIns="0" tIns="0" rIns="0" bIns="0" rtlCol="0" anchor="t">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Quicksand" panose="020B0604020202020204" charset="0"/>
              </a:rPr>
              <a:t>Ease of Use</a:t>
            </a:r>
            <a:r>
              <a:rPr kumimoji="0" lang="en-US" altLang="en-US" sz="2800" b="0" i="0" u="none" strike="noStrike" cap="none" normalizeH="0" baseline="0" dirty="0">
                <a:ln>
                  <a:noFill/>
                </a:ln>
                <a:solidFill>
                  <a:schemeClr val="tx1"/>
                </a:solidFill>
                <a:effectLst/>
                <a:latin typeface="Quicksand" panose="020B0604020202020204" charset="0"/>
              </a:rPr>
              <a:t>: Drag-and-drop functionality, no coding required for basic tasks.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Quicksand" panose="020B060402020202020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Quicksand" panose="020B0604020202020204" charset="0"/>
              </a:rPr>
              <a:t>Cost-Effective</a:t>
            </a:r>
            <a:r>
              <a:rPr kumimoji="0" lang="en-US" altLang="en-US" sz="2800" b="0" i="0" u="none" strike="noStrike" cap="none" normalizeH="0" baseline="0" dirty="0">
                <a:ln>
                  <a:noFill/>
                </a:ln>
                <a:solidFill>
                  <a:schemeClr val="tx1"/>
                </a:solidFill>
                <a:effectLst/>
                <a:latin typeface="Quicksand" panose="020B0604020202020204" charset="0"/>
              </a:rPr>
              <a:t>: Affordable licensing options for individuals and organizations.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Quicksand" panose="020B060402020202020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Quicksand" panose="020B0604020202020204" charset="0"/>
              </a:rPr>
              <a:t>Collaboration</a:t>
            </a:r>
            <a:r>
              <a:rPr kumimoji="0" lang="en-US" altLang="en-US" sz="2800" b="0" i="0" u="none" strike="noStrike" cap="none" normalizeH="0" baseline="0" dirty="0">
                <a:ln>
                  <a:noFill/>
                </a:ln>
                <a:solidFill>
                  <a:schemeClr val="tx1"/>
                </a:solidFill>
                <a:effectLst/>
                <a:latin typeface="Quicksand" panose="020B0604020202020204" charset="0"/>
              </a:rPr>
              <a:t>: Teams can share and collaborate on reports in real-time.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Quicksand" panose="020B060402020202020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Quicksand" panose="020B0604020202020204" charset="0"/>
              </a:rPr>
              <a:t>Scalability</a:t>
            </a:r>
            <a:r>
              <a:rPr kumimoji="0" lang="en-US" altLang="en-US" sz="2800" b="0" i="0" u="none" strike="noStrike" cap="none" normalizeH="0" baseline="0" dirty="0">
                <a:ln>
                  <a:noFill/>
                </a:ln>
                <a:solidFill>
                  <a:schemeClr val="tx1"/>
                </a:solidFill>
                <a:effectLst/>
                <a:latin typeface="Quicksand" panose="020B0604020202020204" charset="0"/>
              </a:rPr>
              <a:t>: Suitable for small businesses to large enterprises.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Quicksand" panose="020B060402020202020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Quicksand" panose="020B0604020202020204" charset="0"/>
              </a:rPr>
              <a:t>Data Security</a:t>
            </a:r>
            <a:r>
              <a:rPr kumimoji="0" lang="en-US" altLang="en-US" sz="2800" b="0" i="0" u="none" strike="noStrike" cap="none" normalizeH="0" baseline="0" dirty="0">
                <a:ln>
                  <a:noFill/>
                </a:ln>
                <a:solidFill>
                  <a:schemeClr val="tx1"/>
                </a:solidFill>
                <a:effectLst/>
                <a:latin typeface="Quicksand" panose="020B0604020202020204" charset="0"/>
              </a:rPr>
              <a:t>: Built-in encryption and compliance with industry standards. </a:t>
            </a:r>
          </a:p>
        </p:txBody>
      </p:sp>
    </p:spTree>
    <p:extLst>
      <p:ext uri="{BB962C8B-B14F-4D97-AF65-F5344CB8AC3E}">
        <p14:creationId xmlns:p14="http://schemas.microsoft.com/office/powerpoint/2010/main" val="301781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188AEC84-B230-A393-539C-14A37BB1B13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93BD6BA-AFDD-312F-2FE9-AA160C1ABB1C}"/>
              </a:ext>
            </a:extLst>
          </p:cNvPr>
          <p:cNvGrpSpPr/>
          <p:nvPr/>
        </p:nvGrpSpPr>
        <p:grpSpPr>
          <a:xfrm>
            <a:off x="0" y="0"/>
            <a:ext cx="18288000" cy="4099486"/>
            <a:chOff x="0" y="0"/>
            <a:chExt cx="4816593" cy="1079700"/>
          </a:xfrm>
        </p:grpSpPr>
        <p:sp>
          <p:nvSpPr>
            <p:cNvPr id="3" name="Freeform 3">
              <a:extLst>
                <a:ext uri="{FF2B5EF4-FFF2-40B4-BE49-F238E27FC236}">
                  <a16:creationId xmlns:a16="http://schemas.microsoft.com/office/drawing/2014/main" id="{1FCCE7C4-4913-069F-1C99-82119963CE24}"/>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txBody>
            <a:bodyPr/>
            <a:lstStyle/>
            <a:p>
              <a:endParaRPr lang="en-AE" dirty="0"/>
            </a:p>
          </p:txBody>
        </p:sp>
        <p:sp>
          <p:nvSpPr>
            <p:cNvPr id="4" name="TextBox 4">
              <a:extLst>
                <a:ext uri="{FF2B5EF4-FFF2-40B4-BE49-F238E27FC236}">
                  <a16:creationId xmlns:a16="http://schemas.microsoft.com/office/drawing/2014/main" id="{B3D0A1E3-2C9C-062A-C9D5-A2BE4FA22A98}"/>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6" name="TextBox 16">
            <a:extLst>
              <a:ext uri="{FF2B5EF4-FFF2-40B4-BE49-F238E27FC236}">
                <a16:creationId xmlns:a16="http://schemas.microsoft.com/office/drawing/2014/main" id="{3C61A3AD-9298-F963-1D09-3C28EC49A186}"/>
              </a:ext>
            </a:extLst>
          </p:cNvPr>
          <p:cNvSpPr txBox="1"/>
          <p:nvPr/>
        </p:nvSpPr>
        <p:spPr>
          <a:xfrm>
            <a:off x="3927267" y="767029"/>
            <a:ext cx="10433462" cy="664797"/>
          </a:xfrm>
          <a:prstGeom prst="rect">
            <a:avLst/>
          </a:prstGeom>
        </p:spPr>
        <p:txBody>
          <a:bodyPr wrap="square" lIns="0" tIns="0" rIns="0" bIns="0" rtlCol="0" anchor="t">
            <a:spAutoFit/>
          </a:bodyPr>
          <a:lstStyle/>
          <a:p>
            <a:pPr marL="0" lvl="0" indent="0" algn="ctr">
              <a:lnSpc>
                <a:spcPts val="4786"/>
              </a:lnSpc>
              <a:spcBef>
                <a:spcPct val="0"/>
              </a:spcBef>
            </a:pPr>
            <a:r>
              <a:rPr lang="en-US" sz="6600" b="1" dirty="0">
                <a:solidFill>
                  <a:srgbClr val="0F4662"/>
                </a:solidFill>
                <a:latin typeface="Quicksand Bold"/>
                <a:ea typeface="Quicksand Bold"/>
                <a:cs typeface="Quicksand Bold"/>
                <a:sym typeface="Quicksand Bold"/>
              </a:rPr>
              <a:t>Financial Forecasting</a:t>
            </a:r>
          </a:p>
        </p:txBody>
      </p:sp>
      <p:sp>
        <p:nvSpPr>
          <p:cNvPr id="17" name="TextBox 17">
            <a:extLst>
              <a:ext uri="{FF2B5EF4-FFF2-40B4-BE49-F238E27FC236}">
                <a16:creationId xmlns:a16="http://schemas.microsoft.com/office/drawing/2014/main" id="{47DDACDD-9FCB-D08F-F3FD-D07420C8B8E7}"/>
              </a:ext>
            </a:extLst>
          </p:cNvPr>
          <p:cNvSpPr txBox="1"/>
          <p:nvPr/>
        </p:nvSpPr>
        <p:spPr>
          <a:xfrm>
            <a:off x="914398" y="1628483"/>
            <a:ext cx="16459200" cy="1785682"/>
          </a:xfrm>
          <a:prstGeom prst="rect">
            <a:avLst/>
          </a:prstGeom>
        </p:spPr>
        <p:txBody>
          <a:bodyPr wrap="square" lIns="0" tIns="0" rIns="0" bIns="0" rtlCol="0" anchor="t">
            <a:spAutoFit/>
          </a:bodyPr>
          <a:lstStyle/>
          <a:p>
            <a:pPr marL="0" lvl="0" indent="0" algn="ctr">
              <a:lnSpc>
                <a:spcPts val="4786"/>
              </a:lnSpc>
              <a:spcBef>
                <a:spcPct val="0"/>
              </a:spcBef>
            </a:pPr>
            <a:r>
              <a:rPr lang="en-US" sz="2800" dirty="0">
                <a:latin typeface="Quicksand" panose="020B0604020202020204" charset="0"/>
              </a:rPr>
              <a:t>Financial Forecasting is the process of estimating future financial outcomes by analyzing historical data, economic trends, and market conditions. It is a critical tool for businesses to plan budgets, manage cash flows, assess risks, and make informed strategic decisions.</a:t>
            </a:r>
            <a:endParaRPr lang="en-US" sz="2800" dirty="0">
              <a:solidFill>
                <a:srgbClr val="0F4662"/>
              </a:solidFill>
              <a:latin typeface="Quicksand" panose="020B0604020202020204" charset="0"/>
              <a:ea typeface="Quicksand"/>
              <a:cs typeface="Quicksand"/>
              <a:sym typeface="Quicksand"/>
            </a:endParaRPr>
          </a:p>
        </p:txBody>
      </p:sp>
      <p:sp>
        <p:nvSpPr>
          <p:cNvPr id="20" name="TextBox 16">
            <a:extLst>
              <a:ext uri="{FF2B5EF4-FFF2-40B4-BE49-F238E27FC236}">
                <a16:creationId xmlns:a16="http://schemas.microsoft.com/office/drawing/2014/main" id="{97A2BC16-4EDE-FC26-4E89-DC24B4A680FE}"/>
              </a:ext>
            </a:extLst>
          </p:cNvPr>
          <p:cNvSpPr txBox="1"/>
          <p:nvPr/>
        </p:nvSpPr>
        <p:spPr>
          <a:xfrm>
            <a:off x="1219200" y="4642603"/>
            <a:ext cx="8458200" cy="615553"/>
          </a:xfrm>
          <a:prstGeom prst="rect">
            <a:avLst/>
          </a:prstGeom>
        </p:spPr>
        <p:txBody>
          <a:bodyPr wrap="square" lIns="0" tIns="0" rIns="0" bIns="0" rtlCol="0" anchor="t">
            <a:spAutoFit/>
          </a:bodyPr>
          <a:lstStyle/>
          <a:p>
            <a:pPr marL="0" lvl="0" indent="0">
              <a:lnSpc>
                <a:spcPts val="4786"/>
              </a:lnSpc>
              <a:spcBef>
                <a:spcPct val="0"/>
              </a:spcBef>
            </a:pPr>
            <a:r>
              <a:rPr lang="en-US" sz="4000" b="1" dirty="0">
                <a:solidFill>
                  <a:srgbClr val="0F4662"/>
                </a:solidFill>
                <a:latin typeface="Quicksand Bold"/>
                <a:ea typeface="Quicksand Bold"/>
                <a:cs typeface="Quicksand Bold"/>
                <a:sym typeface="Quicksand Bold"/>
              </a:rPr>
              <a:t>Types</a:t>
            </a:r>
          </a:p>
        </p:txBody>
      </p:sp>
      <p:sp>
        <p:nvSpPr>
          <p:cNvPr id="21" name="TextBox 17">
            <a:extLst>
              <a:ext uri="{FF2B5EF4-FFF2-40B4-BE49-F238E27FC236}">
                <a16:creationId xmlns:a16="http://schemas.microsoft.com/office/drawing/2014/main" id="{E28963F2-3DC5-BA40-7530-A6B36E0DCAEC}"/>
              </a:ext>
            </a:extLst>
          </p:cNvPr>
          <p:cNvSpPr txBox="1"/>
          <p:nvPr/>
        </p:nvSpPr>
        <p:spPr>
          <a:xfrm>
            <a:off x="1219200" y="5727969"/>
            <a:ext cx="5334000" cy="2394502"/>
          </a:xfrm>
          <a:prstGeom prst="rect">
            <a:avLst/>
          </a:prstGeom>
        </p:spPr>
        <p:txBody>
          <a:bodyPr wrap="square" lIns="0" tIns="0" rIns="0" bIns="0" rtlCol="0" anchor="t">
            <a:spAutoFit/>
          </a:bodyPr>
          <a:lstStyle/>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Revenue Forecasting</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Expense Forecasting</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Cash Flow Forecasting</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Profit Forecasting</a:t>
            </a:r>
          </a:p>
        </p:txBody>
      </p:sp>
      <p:sp>
        <p:nvSpPr>
          <p:cNvPr id="22" name="TextBox 16">
            <a:extLst>
              <a:ext uri="{FF2B5EF4-FFF2-40B4-BE49-F238E27FC236}">
                <a16:creationId xmlns:a16="http://schemas.microsoft.com/office/drawing/2014/main" id="{03ADD63A-714A-8DDE-D9C5-1D67F91C6ACC}"/>
              </a:ext>
            </a:extLst>
          </p:cNvPr>
          <p:cNvSpPr txBox="1"/>
          <p:nvPr/>
        </p:nvSpPr>
        <p:spPr>
          <a:xfrm>
            <a:off x="10134600" y="4642602"/>
            <a:ext cx="7696200" cy="615553"/>
          </a:xfrm>
          <a:prstGeom prst="rect">
            <a:avLst/>
          </a:prstGeom>
        </p:spPr>
        <p:txBody>
          <a:bodyPr wrap="square" lIns="0" tIns="0" rIns="0" bIns="0" rtlCol="0" anchor="t">
            <a:spAutoFit/>
          </a:bodyPr>
          <a:lstStyle/>
          <a:p>
            <a:pPr marL="0" lvl="0" indent="0">
              <a:lnSpc>
                <a:spcPts val="4786"/>
              </a:lnSpc>
              <a:spcBef>
                <a:spcPct val="0"/>
              </a:spcBef>
            </a:pPr>
            <a:r>
              <a:rPr lang="en-US" sz="4000" b="1" dirty="0">
                <a:solidFill>
                  <a:srgbClr val="0F4662"/>
                </a:solidFill>
                <a:latin typeface="Quicksand Bold"/>
                <a:ea typeface="Quicksand Bold"/>
                <a:cs typeface="Quicksand Bold"/>
                <a:sym typeface="Quicksand Bold"/>
              </a:rPr>
              <a:t>Components</a:t>
            </a:r>
          </a:p>
        </p:txBody>
      </p:sp>
      <p:sp>
        <p:nvSpPr>
          <p:cNvPr id="23" name="TextBox 17">
            <a:extLst>
              <a:ext uri="{FF2B5EF4-FFF2-40B4-BE49-F238E27FC236}">
                <a16:creationId xmlns:a16="http://schemas.microsoft.com/office/drawing/2014/main" id="{10CABAD3-32D3-9773-6538-7140137F1D6E}"/>
              </a:ext>
            </a:extLst>
          </p:cNvPr>
          <p:cNvSpPr txBox="1"/>
          <p:nvPr/>
        </p:nvSpPr>
        <p:spPr>
          <a:xfrm>
            <a:off x="10134600" y="5651468"/>
            <a:ext cx="8001000" cy="3625608"/>
          </a:xfrm>
          <a:prstGeom prst="rect">
            <a:avLst/>
          </a:prstGeom>
        </p:spPr>
        <p:txBody>
          <a:bodyPr wrap="square" lIns="0" tIns="0" rIns="0" bIns="0" rtlCol="0" anchor="t">
            <a:spAutoFit/>
          </a:bodyPr>
          <a:lstStyle/>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Historical Data</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Key Assumption</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Financial Models</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Software Tools</a:t>
            </a:r>
          </a:p>
          <a:p>
            <a:pPr marL="457200" lvl="0" indent="-457200">
              <a:lnSpc>
                <a:spcPts val="4786"/>
              </a:lnSpc>
              <a:spcBef>
                <a:spcPct val="0"/>
              </a:spcBef>
              <a:buFont typeface="Arial" panose="020B0604020202020204" pitchFamily="34" charset="0"/>
              <a:buChar char="•"/>
            </a:pPr>
            <a:r>
              <a:rPr lang="en-US" sz="2800" dirty="0">
                <a:solidFill>
                  <a:srgbClr val="0F4662"/>
                </a:solidFill>
                <a:latin typeface="Quicksand"/>
                <a:ea typeface="Quicksand"/>
                <a:cs typeface="Quicksand"/>
                <a:sym typeface="Quicksand"/>
              </a:rPr>
              <a:t>Validation and Adjustments</a:t>
            </a:r>
          </a:p>
          <a:p>
            <a:pPr marL="457200" lvl="0" indent="-457200">
              <a:lnSpc>
                <a:spcPts val="4786"/>
              </a:lnSpc>
              <a:spcBef>
                <a:spcPct val="0"/>
              </a:spcBef>
              <a:buFont typeface="Arial" panose="020B0604020202020204" pitchFamily="34" charset="0"/>
              <a:buChar char="•"/>
            </a:pPr>
            <a:endParaRPr lang="en-US" sz="2800" dirty="0">
              <a:solidFill>
                <a:srgbClr val="0F4662"/>
              </a:solidFill>
              <a:latin typeface="Quicksand"/>
              <a:ea typeface="Quicksand"/>
              <a:cs typeface="Quicksand"/>
              <a:sym typeface="Quicksand"/>
            </a:endParaRPr>
          </a:p>
        </p:txBody>
      </p:sp>
    </p:spTree>
    <p:extLst>
      <p:ext uri="{BB962C8B-B14F-4D97-AF65-F5344CB8AC3E}">
        <p14:creationId xmlns:p14="http://schemas.microsoft.com/office/powerpoint/2010/main" val="21996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a:extLst>
            <a:ext uri="{FF2B5EF4-FFF2-40B4-BE49-F238E27FC236}">
              <a16:creationId xmlns:a16="http://schemas.microsoft.com/office/drawing/2014/main" id="{742CC9F3-2AC9-60FC-861C-217597999D62}"/>
            </a:ext>
          </a:extLst>
        </p:cNvPr>
        <p:cNvGrpSpPr/>
        <p:nvPr/>
      </p:nvGrpSpPr>
      <p:grpSpPr>
        <a:xfrm>
          <a:off x="0" y="0"/>
          <a:ext cx="0" cy="0"/>
          <a:chOff x="0" y="0"/>
          <a:chExt cx="0" cy="0"/>
        </a:xfrm>
      </p:grpSpPr>
      <p:sp>
        <p:nvSpPr>
          <p:cNvPr id="6" name="TextBox 16">
            <a:extLst>
              <a:ext uri="{FF2B5EF4-FFF2-40B4-BE49-F238E27FC236}">
                <a16:creationId xmlns:a16="http://schemas.microsoft.com/office/drawing/2014/main" id="{D40866D4-C42D-066F-4920-1C78CCA0704A}"/>
              </a:ext>
            </a:extLst>
          </p:cNvPr>
          <p:cNvSpPr txBox="1"/>
          <p:nvPr/>
        </p:nvSpPr>
        <p:spPr>
          <a:xfrm>
            <a:off x="1360713" y="678769"/>
            <a:ext cx="13563595" cy="615553"/>
          </a:xfrm>
          <a:prstGeom prst="rect">
            <a:avLst/>
          </a:prstGeom>
        </p:spPr>
        <p:txBody>
          <a:bodyPr wrap="square" lIns="0" tIns="0" rIns="0" bIns="0" rtlCol="0" anchor="t">
            <a:spAutoFit/>
          </a:bodyPr>
          <a:lstStyle/>
          <a:p>
            <a:pPr marL="0" lvl="0" indent="0">
              <a:lnSpc>
                <a:spcPts val="4786"/>
              </a:lnSpc>
              <a:spcBef>
                <a:spcPct val="0"/>
              </a:spcBef>
            </a:pPr>
            <a:r>
              <a:rPr lang="en-US" sz="4000" b="1" dirty="0">
                <a:solidFill>
                  <a:srgbClr val="0F4662"/>
                </a:solidFill>
                <a:latin typeface="Quicksand Bold"/>
                <a:ea typeface="Quicksand Bold"/>
                <a:cs typeface="Quicksand Bold"/>
                <a:sym typeface="Quicksand Bold"/>
              </a:rPr>
              <a:t>Key Techniques in Power BI for Financial Forecasting</a:t>
            </a:r>
          </a:p>
        </p:txBody>
      </p:sp>
      <p:sp>
        <p:nvSpPr>
          <p:cNvPr id="7" name="TextBox 17">
            <a:extLst>
              <a:ext uri="{FF2B5EF4-FFF2-40B4-BE49-F238E27FC236}">
                <a16:creationId xmlns:a16="http://schemas.microsoft.com/office/drawing/2014/main" id="{F74BE4B5-9A2F-A8A5-E088-9299CAB883C3}"/>
              </a:ext>
            </a:extLst>
          </p:cNvPr>
          <p:cNvSpPr txBox="1"/>
          <p:nvPr/>
        </p:nvSpPr>
        <p:spPr>
          <a:xfrm>
            <a:off x="1342569" y="1485900"/>
            <a:ext cx="16763995" cy="3877985"/>
          </a:xfrm>
          <a:prstGeom prst="rect">
            <a:avLst/>
          </a:prstGeom>
        </p:spPr>
        <p:txBody>
          <a:bodyPr wrap="square" lIns="0" tIns="0" rIns="0" bIns="0" rtlCol="0" anchor="t">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Quicksand" panose="020B0604020202020204" charset="0"/>
              </a:rPr>
              <a:t>1. Trend Analysis</a:t>
            </a:r>
            <a:endParaRPr kumimoji="0" lang="en-US" altLang="en-US" sz="2800" b="0" i="0" u="none" strike="noStrike" cap="none" normalizeH="0" baseline="0" dirty="0">
              <a:ln>
                <a:noFill/>
              </a:ln>
              <a:solidFill>
                <a:schemeClr val="tx1"/>
              </a:solidFill>
              <a:effectLst/>
              <a:latin typeface="Quicksand" panose="020B0604020202020204" charset="0"/>
            </a:endParaRPr>
          </a:p>
          <a:p>
            <a:pPr marL="1371600" lvl="2" indent="-457200" eaLnBrk="0" fontAlgn="base" hangingPunct="0">
              <a:spcBef>
                <a:spcPct val="0"/>
              </a:spcBef>
              <a:spcAft>
                <a:spcPct val="0"/>
              </a:spcAft>
              <a:buFont typeface="Arial" panose="020B0604020202020204" pitchFamily="34" charset="0"/>
              <a:buChar char="•"/>
            </a:pPr>
            <a:r>
              <a:rPr lang="en-US" altLang="en-US" sz="2800" dirty="0">
                <a:latin typeface="Quicksand" panose="020B0604020202020204" charset="0"/>
              </a:rPr>
              <a:t>	</a:t>
            </a:r>
            <a:r>
              <a:rPr kumimoji="0" lang="en-US" altLang="en-US" sz="2800" b="0" i="0" u="none" strike="noStrike" cap="none" normalizeH="0" baseline="0" dirty="0">
                <a:ln>
                  <a:noFill/>
                </a:ln>
                <a:solidFill>
                  <a:schemeClr val="tx1"/>
                </a:solidFill>
                <a:effectLst/>
                <a:latin typeface="Quicksand" panose="020B0604020202020204" charset="0"/>
              </a:rPr>
              <a:t>Analyze historical trends using time-series visualizations.</a:t>
            </a:r>
          </a:p>
          <a:p>
            <a:pPr marL="1371600" lvl="2"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Quicksand" panose="020B0604020202020204" charset="0"/>
              </a:rPr>
              <a:t>	Identify seasonal patterns and growth trends.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Quicksand" panose="020B060402020202020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Quicksand" panose="020B0604020202020204" charset="0"/>
              </a:rPr>
              <a:t>2. Variance Analysis</a:t>
            </a:r>
            <a:endParaRPr kumimoji="0" lang="en-US" altLang="en-US" sz="2800" b="0" i="0" u="none" strike="noStrike" cap="none" normalizeH="0" baseline="0" dirty="0">
              <a:ln>
                <a:noFill/>
              </a:ln>
              <a:solidFill>
                <a:schemeClr val="tx1"/>
              </a:solidFill>
              <a:effectLst/>
              <a:latin typeface="Quicksand" panose="020B0604020202020204" charset="0"/>
            </a:endParaRPr>
          </a:p>
          <a:p>
            <a:pPr marL="1371600" lvl="2"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Quicksand" panose="020B0604020202020204" charset="0"/>
              </a:rPr>
              <a:t>Compare actual financials with forecasts to measure deviations.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Quicksand" panose="020B060402020202020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Quicksand" panose="020B0604020202020204" charset="0"/>
              </a:rPr>
              <a:t>3. Budgeting and Planning</a:t>
            </a:r>
            <a:endParaRPr kumimoji="0" lang="en-US" altLang="en-US" sz="2800" b="0" i="0" u="none" strike="noStrike" cap="none" normalizeH="0" baseline="0" dirty="0">
              <a:ln>
                <a:noFill/>
              </a:ln>
              <a:solidFill>
                <a:schemeClr val="tx1"/>
              </a:solidFill>
              <a:effectLst/>
              <a:latin typeface="Quicksand" panose="020B0604020202020204" charset="0"/>
            </a:endParaRPr>
          </a:p>
          <a:p>
            <a:pPr marL="1371600" lvl="2" indent="-4572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Quicksand" panose="020B0604020202020204" charset="0"/>
              </a:rPr>
              <a:t>	Incorporate budgets and planned values alongside forecasts for comprehensive insights</a:t>
            </a:r>
          </a:p>
        </p:txBody>
      </p:sp>
      <p:sp>
        <p:nvSpPr>
          <p:cNvPr id="11" name="Rectangle 7">
            <a:extLst>
              <a:ext uri="{FF2B5EF4-FFF2-40B4-BE49-F238E27FC236}">
                <a16:creationId xmlns:a16="http://schemas.microsoft.com/office/drawing/2014/main" id="{C371D255-60C9-D116-D630-1A4ECE918D4E}"/>
              </a:ext>
            </a:extLst>
          </p:cNvPr>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7">
            <a:extLst>
              <a:ext uri="{FF2B5EF4-FFF2-40B4-BE49-F238E27FC236}">
                <a16:creationId xmlns:a16="http://schemas.microsoft.com/office/drawing/2014/main" id="{9D4E4387-8B54-532C-64DA-57727BC3AA5E}"/>
              </a:ext>
            </a:extLst>
          </p:cNvPr>
          <p:cNvSpPr txBox="1"/>
          <p:nvPr/>
        </p:nvSpPr>
        <p:spPr>
          <a:xfrm>
            <a:off x="1371598" y="7171009"/>
            <a:ext cx="16763997" cy="2154436"/>
          </a:xfrm>
          <a:prstGeom prst="rect">
            <a:avLst/>
          </a:prstGeom>
        </p:spPr>
        <p:txBody>
          <a:bodyPr wrap="square" lIns="0" tIns="0" rIns="0" bIns="0" rtlCol="0" anchor="t">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Quicksand" panose="020B0604020202020204" charset="0"/>
              </a:rPr>
              <a:t>Improved Decision-Making</a:t>
            </a:r>
            <a:r>
              <a:rPr kumimoji="0" lang="en-US" altLang="en-US" sz="2800" i="0" u="none" strike="noStrike" cap="none" normalizeH="0" baseline="0" dirty="0">
                <a:ln>
                  <a:noFill/>
                </a:ln>
                <a:solidFill>
                  <a:schemeClr val="tx1"/>
                </a:solidFill>
                <a:effectLst/>
                <a:latin typeface="Quicksand" panose="020B0604020202020204" charset="0"/>
              </a:rPr>
              <a:t>: Provides data-driven insights for strategic planning.</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Quicksand" panose="020B0604020202020204" charset="0"/>
              </a:rPr>
              <a:t>Risk Management</a:t>
            </a:r>
            <a:r>
              <a:rPr kumimoji="0" lang="en-US" altLang="en-US" sz="2800" i="0" u="none" strike="noStrike" cap="none" normalizeH="0" baseline="0" dirty="0">
                <a:ln>
                  <a:noFill/>
                </a:ln>
                <a:solidFill>
                  <a:schemeClr val="tx1"/>
                </a:solidFill>
                <a:effectLst/>
                <a:latin typeface="Quicksand" panose="020B0604020202020204" charset="0"/>
              </a:rPr>
              <a:t>: Identifies potential financial challenges and allows proactive responses.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Quicksand" panose="020B0604020202020204" charset="0"/>
              </a:rPr>
              <a:t>Resource Allocation</a:t>
            </a:r>
            <a:r>
              <a:rPr kumimoji="0" lang="en-US" altLang="en-US" sz="2800" i="0" u="none" strike="noStrike" cap="none" normalizeH="0" baseline="0" dirty="0">
                <a:ln>
                  <a:noFill/>
                </a:ln>
                <a:solidFill>
                  <a:schemeClr val="tx1"/>
                </a:solidFill>
                <a:effectLst/>
                <a:latin typeface="Quicksand" panose="020B0604020202020204" charset="0"/>
              </a:rPr>
              <a:t>: Optimizes budgets and investments based on predicted outcomes.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Quicksand" panose="020B0604020202020204" charset="0"/>
              </a:rPr>
              <a:t>Stakeholder Confidence</a:t>
            </a:r>
            <a:r>
              <a:rPr kumimoji="0" lang="en-US" altLang="en-US" sz="2800" i="0" u="none" strike="noStrike" cap="none" normalizeH="0" baseline="0" dirty="0">
                <a:ln>
                  <a:noFill/>
                </a:ln>
                <a:solidFill>
                  <a:schemeClr val="tx1"/>
                </a:solidFill>
                <a:effectLst/>
                <a:latin typeface="Quicksand" panose="020B0604020202020204" charset="0"/>
              </a:rPr>
              <a:t>: Demonstrates foresight and planning to investors, lenders, and stakeholders. </a:t>
            </a:r>
          </a:p>
        </p:txBody>
      </p:sp>
      <p:sp>
        <p:nvSpPr>
          <p:cNvPr id="14" name="TextBox 16">
            <a:extLst>
              <a:ext uri="{FF2B5EF4-FFF2-40B4-BE49-F238E27FC236}">
                <a16:creationId xmlns:a16="http://schemas.microsoft.com/office/drawing/2014/main" id="{35148699-1027-9854-AE73-DDBFA4BAC0B5}"/>
              </a:ext>
            </a:extLst>
          </p:cNvPr>
          <p:cNvSpPr txBox="1"/>
          <p:nvPr/>
        </p:nvSpPr>
        <p:spPr>
          <a:xfrm>
            <a:off x="1342569" y="6210300"/>
            <a:ext cx="13563595" cy="615553"/>
          </a:xfrm>
          <a:prstGeom prst="rect">
            <a:avLst/>
          </a:prstGeom>
        </p:spPr>
        <p:txBody>
          <a:bodyPr wrap="square" lIns="0" tIns="0" rIns="0" bIns="0" rtlCol="0" anchor="t">
            <a:spAutoFit/>
          </a:bodyPr>
          <a:lstStyle/>
          <a:p>
            <a:pPr marL="0" lvl="0" indent="0">
              <a:lnSpc>
                <a:spcPts val="4786"/>
              </a:lnSpc>
              <a:spcBef>
                <a:spcPct val="0"/>
              </a:spcBef>
            </a:pPr>
            <a:r>
              <a:rPr lang="en-US" sz="4000" b="1" dirty="0">
                <a:solidFill>
                  <a:srgbClr val="0F4662"/>
                </a:solidFill>
                <a:latin typeface="Quicksand Bold"/>
                <a:ea typeface="Quicksand Bold"/>
                <a:cs typeface="Quicksand Bold"/>
                <a:sym typeface="Quicksand Bold"/>
              </a:rPr>
              <a:t>Benefits of Financial Forecasting</a:t>
            </a:r>
          </a:p>
        </p:txBody>
      </p:sp>
    </p:spTree>
    <p:extLst>
      <p:ext uri="{BB962C8B-B14F-4D97-AF65-F5344CB8AC3E}">
        <p14:creationId xmlns:p14="http://schemas.microsoft.com/office/powerpoint/2010/main" val="296723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2208904" y="1752450"/>
            <a:ext cx="12492183" cy="4819650"/>
          </a:xfrm>
          <a:prstGeom prst="rect">
            <a:avLst/>
          </a:prstGeom>
        </p:spPr>
        <p:txBody>
          <a:bodyPr lIns="0" tIns="0" rIns="0" bIns="0" rtlCol="0" anchor="t">
            <a:spAutoFit/>
          </a:bodyPr>
          <a:lstStyle/>
          <a:p>
            <a:pPr algn="l">
              <a:lnSpc>
                <a:spcPts val="4589"/>
              </a:lnSpc>
            </a:pPr>
            <a:r>
              <a:rPr lang="en-US" sz="2699" dirty="0">
                <a:solidFill>
                  <a:srgbClr val="0F4662"/>
                </a:solidFill>
                <a:latin typeface="Quicksand"/>
                <a:ea typeface="Quicksand"/>
                <a:cs typeface="Quicksand"/>
                <a:sym typeface="Quicksand"/>
              </a:rPr>
              <a:t> To analyze and visualize key sales metrics to support data-driven decision-making. </a:t>
            </a:r>
          </a:p>
          <a:p>
            <a:pPr algn="l">
              <a:lnSpc>
                <a:spcPts val="4589"/>
              </a:lnSpc>
            </a:pPr>
            <a:endParaRPr lang="en-US" sz="2699" dirty="0">
              <a:solidFill>
                <a:srgbClr val="0F4662"/>
              </a:solidFill>
              <a:latin typeface="Quicksand"/>
              <a:ea typeface="Quicksand"/>
              <a:cs typeface="Quicksand"/>
              <a:sym typeface="Quicksand"/>
            </a:endParaRPr>
          </a:p>
          <a:p>
            <a:pPr algn="l">
              <a:lnSpc>
                <a:spcPts val="6289"/>
              </a:lnSpc>
            </a:pPr>
            <a:r>
              <a:rPr lang="en-US" sz="3699" dirty="0">
                <a:solidFill>
                  <a:srgbClr val="0F4662"/>
                </a:solidFill>
                <a:latin typeface="Quicksand"/>
                <a:ea typeface="Quicksand"/>
                <a:cs typeface="Quicksand"/>
                <a:sym typeface="Quicksand"/>
              </a:rPr>
              <a:t>Key Focus Area</a:t>
            </a:r>
          </a:p>
          <a:p>
            <a:pPr marL="582928" lvl="1" indent="-291464" algn="l">
              <a:lnSpc>
                <a:spcPts val="4589"/>
              </a:lnSpc>
              <a:buFont typeface="Arial"/>
              <a:buChar char="•"/>
            </a:pPr>
            <a:r>
              <a:rPr lang="en-US" sz="2699" dirty="0">
                <a:solidFill>
                  <a:srgbClr val="0F4662"/>
                </a:solidFill>
                <a:latin typeface="Quicksand"/>
                <a:ea typeface="Quicksand"/>
                <a:cs typeface="Quicksand"/>
                <a:sym typeface="Quicksand"/>
              </a:rPr>
              <a:t>Sales performance over time</a:t>
            </a:r>
          </a:p>
          <a:p>
            <a:pPr marL="582928" lvl="1" indent="-291464" algn="l">
              <a:lnSpc>
                <a:spcPts val="4589"/>
              </a:lnSpc>
              <a:buFont typeface="Arial"/>
              <a:buChar char="•"/>
            </a:pPr>
            <a:r>
              <a:rPr lang="en-US" sz="2699" dirty="0">
                <a:solidFill>
                  <a:srgbClr val="0F4662"/>
                </a:solidFill>
                <a:latin typeface="Quicksand"/>
                <a:ea typeface="Quicksand"/>
                <a:cs typeface="Quicksand"/>
                <a:sym typeface="Quicksand"/>
              </a:rPr>
              <a:t>Profitability by country, segment, and product</a:t>
            </a:r>
          </a:p>
          <a:p>
            <a:pPr marL="582928" lvl="1" indent="-291464" algn="l">
              <a:lnSpc>
                <a:spcPts val="4589"/>
              </a:lnSpc>
              <a:buFont typeface="Arial"/>
              <a:buChar char="•"/>
            </a:pPr>
            <a:r>
              <a:rPr lang="en-US" sz="2699" dirty="0">
                <a:solidFill>
                  <a:srgbClr val="0F4662"/>
                </a:solidFill>
                <a:latin typeface="Quicksand"/>
                <a:ea typeface="Quicksand"/>
                <a:cs typeface="Quicksand"/>
                <a:sym typeface="Quicksand"/>
              </a:rPr>
              <a:t>Discount trends and impact on profits</a:t>
            </a:r>
          </a:p>
          <a:p>
            <a:pPr marL="0" lvl="0" indent="0" algn="l">
              <a:lnSpc>
                <a:spcPts val="4589"/>
              </a:lnSpc>
            </a:pPr>
            <a:endParaRPr lang="en-US" sz="2699" dirty="0">
              <a:solidFill>
                <a:srgbClr val="0F4662"/>
              </a:solidFill>
              <a:latin typeface="Quicksand"/>
              <a:ea typeface="Quicksand"/>
              <a:cs typeface="Quicksand"/>
              <a:sym typeface="Quicksand"/>
            </a:endParaRPr>
          </a:p>
        </p:txBody>
      </p:sp>
      <p:sp>
        <p:nvSpPr>
          <p:cNvPr id="3" name="AutoShape 3"/>
          <p:cNvSpPr/>
          <p:nvPr/>
        </p:nvSpPr>
        <p:spPr>
          <a:xfrm flipV="1">
            <a:off x="17297400" y="678769"/>
            <a:ext cx="0" cy="6492240"/>
          </a:xfrm>
          <a:prstGeom prst="line">
            <a:avLst/>
          </a:prstGeom>
          <a:ln w="76200" cap="flat">
            <a:solidFill>
              <a:srgbClr val="0F4662"/>
            </a:solidFill>
            <a:prstDash val="solid"/>
            <a:headEnd type="none" w="sm" len="sm"/>
            <a:tailEnd type="none" w="sm" len="sm"/>
          </a:ln>
        </p:spPr>
        <p:txBody>
          <a:bodyPr/>
          <a:lstStyle/>
          <a:p>
            <a:endParaRPr lang="en-AE"/>
          </a:p>
        </p:txBody>
      </p:sp>
      <p:sp>
        <p:nvSpPr>
          <p:cNvPr id="5" name="TextBox 5"/>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Project Overview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6">
            <a:extLst>
              <a:ext uri="{FF2B5EF4-FFF2-40B4-BE49-F238E27FC236}">
                <a16:creationId xmlns:a16="http://schemas.microsoft.com/office/drawing/2014/main" id="{FA1D5A25-B8DC-53AB-ED23-C6AF540B568A}"/>
              </a:ext>
            </a:extLst>
          </p:cNvPr>
          <p:cNvGrpSpPr/>
          <p:nvPr/>
        </p:nvGrpSpPr>
        <p:grpSpPr>
          <a:xfrm>
            <a:off x="-152399" y="-190502"/>
            <a:ext cx="18668997" cy="10668002"/>
            <a:chOff x="-1739198" y="-697204"/>
            <a:chExt cx="4916938" cy="2809679"/>
          </a:xfrm>
        </p:grpSpPr>
        <p:sp>
          <p:nvSpPr>
            <p:cNvPr id="23" name="Freeform 7">
              <a:extLst>
                <a:ext uri="{FF2B5EF4-FFF2-40B4-BE49-F238E27FC236}">
                  <a16:creationId xmlns:a16="http://schemas.microsoft.com/office/drawing/2014/main" id="{E8DAD886-02E0-7515-6F90-E3C5B8CB21BD}"/>
                </a:ext>
              </a:extLst>
            </p:cNvPr>
            <p:cNvSpPr/>
            <p:nvPr/>
          </p:nvSpPr>
          <p:spPr>
            <a:xfrm>
              <a:off x="-1739198" y="-697204"/>
              <a:ext cx="4916938" cy="280967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en-AE"/>
            </a:p>
          </p:txBody>
        </p:sp>
        <p:sp>
          <p:nvSpPr>
            <p:cNvPr id="24" name="TextBox 8">
              <a:extLst>
                <a:ext uri="{FF2B5EF4-FFF2-40B4-BE49-F238E27FC236}">
                  <a16:creationId xmlns:a16="http://schemas.microsoft.com/office/drawing/2014/main" id="{07AA13BD-1E5B-09AB-3705-7399614F6BA0}"/>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2" name="AutoShape 2"/>
          <p:cNvSpPr/>
          <p:nvPr/>
        </p:nvSpPr>
        <p:spPr>
          <a:xfrm>
            <a:off x="1028700" y="5905500"/>
            <a:ext cx="16230600" cy="0"/>
          </a:xfrm>
          <a:prstGeom prst="line">
            <a:avLst/>
          </a:prstGeom>
          <a:ln w="19050" cap="rnd">
            <a:solidFill>
              <a:srgbClr val="FFFFFF"/>
            </a:solidFill>
            <a:prstDash val="solid"/>
            <a:headEnd type="none" w="sm" len="sm"/>
            <a:tailEnd type="none" w="sm" len="sm"/>
          </a:ln>
        </p:spPr>
        <p:txBody>
          <a:bodyPr/>
          <a:lstStyle/>
          <a:p>
            <a:endParaRPr lang="en-AE">
              <a:ln w="0"/>
              <a:effectLst>
                <a:outerShdw blurRad="38100" dist="19050" dir="2700000" algn="tl" rotWithShape="0">
                  <a:schemeClr val="dk1">
                    <a:alpha val="40000"/>
                  </a:schemeClr>
                </a:outerShdw>
              </a:effectLst>
            </a:endParaRPr>
          </a:p>
        </p:txBody>
      </p:sp>
      <p:grpSp>
        <p:nvGrpSpPr>
          <p:cNvPr id="3" name="Group 3"/>
          <p:cNvGrpSpPr/>
          <p:nvPr/>
        </p:nvGrpSpPr>
        <p:grpSpPr>
          <a:xfrm>
            <a:off x="866775" y="5776100"/>
            <a:ext cx="323850" cy="323850"/>
            <a:chOff x="0" y="0"/>
            <a:chExt cx="6350000" cy="6350000"/>
          </a:xfrm>
          <a:solidFill>
            <a:schemeClr val="tx1"/>
          </a:solidFill>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txBody>
            <a:bodyPr/>
            <a:lstStyle/>
            <a:p>
              <a:endParaRPr lang="en-AE">
                <a:ln w="0"/>
                <a:effectLst>
                  <a:outerShdw blurRad="38100" dist="19050" dir="2700000" algn="tl" rotWithShape="0">
                    <a:schemeClr val="dk1">
                      <a:alpha val="40000"/>
                    </a:schemeClr>
                  </a:outerShdw>
                </a:effectLst>
              </a:endParaRPr>
            </a:p>
          </p:txBody>
        </p:sp>
      </p:grpSp>
      <p:grpSp>
        <p:nvGrpSpPr>
          <p:cNvPr id="5" name="Group 5"/>
          <p:cNvGrpSpPr/>
          <p:nvPr/>
        </p:nvGrpSpPr>
        <p:grpSpPr>
          <a:xfrm>
            <a:off x="6324781" y="5776100"/>
            <a:ext cx="323850" cy="323850"/>
            <a:chOff x="0" y="0"/>
            <a:chExt cx="6350000" cy="6350000"/>
          </a:xfrm>
          <a:solidFill>
            <a:schemeClr val="tx1"/>
          </a:solidFill>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txBody>
            <a:bodyPr/>
            <a:lstStyle/>
            <a:p>
              <a:endParaRPr lang="en-AE">
                <a:ln w="0"/>
                <a:effectLst>
                  <a:outerShdw blurRad="38100" dist="19050" dir="2700000" algn="tl" rotWithShape="0">
                    <a:schemeClr val="dk1">
                      <a:alpha val="40000"/>
                    </a:schemeClr>
                  </a:outerShdw>
                </a:effectLst>
              </a:endParaRPr>
            </a:p>
          </p:txBody>
        </p:sp>
      </p:grpSp>
      <p:grpSp>
        <p:nvGrpSpPr>
          <p:cNvPr id="7" name="Group 7"/>
          <p:cNvGrpSpPr/>
          <p:nvPr/>
        </p:nvGrpSpPr>
        <p:grpSpPr>
          <a:xfrm>
            <a:off x="12000370" y="5776100"/>
            <a:ext cx="323850" cy="323850"/>
            <a:chOff x="0" y="0"/>
            <a:chExt cx="6350000" cy="6350000"/>
          </a:xfrm>
          <a:solidFill>
            <a:schemeClr val="tx1"/>
          </a:solidFill>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txBody>
            <a:bodyPr/>
            <a:lstStyle/>
            <a:p>
              <a:endParaRPr lang="en-AE">
                <a:ln w="0"/>
                <a:effectLst>
                  <a:outerShdw blurRad="38100" dist="19050" dir="2700000" algn="tl" rotWithShape="0">
                    <a:schemeClr val="dk1">
                      <a:alpha val="40000"/>
                    </a:schemeClr>
                  </a:outerShdw>
                </a:effectLst>
              </a:endParaRPr>
            </a:p>
          </p:txBody>
        </p:sp>
      </p:grpSp>
      <p:grpSp>
        <p:nvGrpSpPr>
          <p:cNvPr id="9" name="Group 9"/>
          <p:cNvGrpSpPr/>
          <p:nvPr/>
        </p:nvGrpSpPr>
        <p:grpSpPr>
          <a:xfrm>
            <a:off x="17097375" y="5776100"/>
            <a:ext cx="323850" cy="323850"/>
            <a:chOff x="0" y="0"/>
            <a:chExt cx="6350000" cy="6350000"/>
          </a:xfrm>
          <a:solidFill>
            <a:schemeClr val="tx1"/>
          </a:solidFill>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txBody>
            <a:bodyPr/>
            <a:lstStyle/>
            <a:p>
              <a:endParaRPr lang="en-AE">
                <a:ln w="0"/>
                <a:effectLst>
                  <a:outerShdw blurRad="38100" dist="19050" dir="2700000" algn="tl" rotWithShape="0">
                    <a:schemeClr val="dk1">
                      <a:alpha val="40000"/>
                    </a:schemeClr>
                  </a:outerShdw>
                </a:effectLst>
              </a:endParaRPr>
            </a:p>
          </p:txBody>
        </p:sp>
      </p:grpSp>
      <p:sp>
        <p:nvSpPr>
          <p:cNvPr id="11" name="Freeform 11"/>
          <p:cNvSpPr/>
          <p:nvPr/>
        </p:nvSpPr>
        <p:spPr>
          <a:xfrm>
            <a:off x="3019290" y="3335825"/>
            <a:ext cx="1210127" cy="1340265"/>
          </a:xfrm>
          <a:custGeom>
            <a:avLst/>
            <a:gdLst/>
            <a:ahLst/>
            <a:cxnLst/>
            <a:rect l="l" t="t" r="r" b="b"/>
            <a:pathLst>
              <a:path w="1210127" h="1340265">
                <a:moveTo>
                  <a:pt x="0" y="0"/>
                </a:moveTo>
                <a:lnTo>
                  <a:pt x="1210127" y="0"/>
                </a:lnTo>
                <a:lnTo>
                  <a:pt x="1210127" y="1340265"/>
                </a:lnTo>
                <a:lnTo>
                  <a:pt x="0" y="13402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E">
              <a:ln w="0"/>
              <a:effectLst>
                <a:outerShdw blurRad="38100" dist="19050" dir="2700000" algn="tl" rotWithShape="0">
                  <a:schemeClr val="dk1">
                    <a:alpha val="40000"/>
                  </a:schemeClr>
                </a:outerShdw>
              </a:effectLst>
            </a:endParaRPr>
          </a:p>
        </p:txBody>
      </p:sp>
      <p:sp>
        <p:nvSpPr>
          <p:cNvPr id="12" name="Freeform 12"/>
          <p:cNvSpPr/>
          <p:nvPr/>
        </p:nvSpPr>
        <p:spPr>
          <a:xfrm>
            <a:off x="8668067" y="3400425"/>
            <a:ext cx="1275665" cy="1275665"/>
          </a:xfrm>
          <a:custGeom>
            <a:avLst/>
            <a:gdLst/>
            <a:ahLst/>
            <a:cxnLst/>
            <a:rect l="l" t="t" r="r" b="b"/>
            <a:pathLst>
              <a:path w="1275665" h="1275665">
                <a:moveTo>
                  <a:pt x="0" y="0"/>
                </a:moveTo>
                <a:lnTo>
                  <a:pt x="1275665" y="0"/>
                </a:lnTo>
                <a:lnTo>
                  <a:pt x="1275665" y="1275665"/>
                </a:lnTo>
                <a:lnTo>
                  <a:pt x="0" y="12756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AE">
              <a:ln w="0"/>
              <a:effectLst>
                <a:outerShdw blurRad="38100" dist="19050" dir="2700000" algn="tl" rotWithShape="0">
                  <a:schemeClr val="dk1">
                    <a:alpha val="40000"/>
                  </a:schemeClr>
                </a:outerShdw>
              </a:effectLst>
            </a:endParaRPr>
          </a:p>
        </p:txBody>
      </p:sp>
      <p:sp>
        <p:nvSpPr>
          <p:cNvPr id="13" name="Freeform 13"/>
          <p:cNvSpPr/>
          <p:nvPr/>
        </p:nvSpPr>
        <p:spPr>
          <a:xfrm>
            <a:off x="14382382" y="3400425"/>
            <a:ext cx="1286282" cy="1275665"/>
          </a:xfrm>
          <a:custGeom>
            <a:avLst/>
            <a:gdLst/>
            <a:ahLst/>
            <a:cxnLst/>
            <a:rect l="l" t="t" r="r" b="b"/>
            <a:pathLst>
              <a:path w="1286282" h="1275665">
                <a:moveTo>
                  <a:pt x="0" y="0"/>
                </a:moveTo>
                <a:lnTo>
                  <a:pt x="1286281" y="0"/>
                </a:lnTo>
                <a:lnTo>
                  <a:pt x="1286281" y="1275665"/>
                </a:lnTo>
                <a:lnTo>
                  <a:pt x="0" y="12756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E">
              <a:ln w="0"/>
              <a:effectLst>
                <a:outerShdw blurRad="38100" dist="19050" dir="2700000" algn="tl" rotWithShape="0">
                  <a:schemeClr val="dk1">
                    <a:alpha val="40000"/>
                  </a:schemeClr>
                </a:outerShdw>
              </a:effectLst>
            </a:endParaRPr>
          </a:p>
        </p:txBody>
      </p:sp>
      <p:sp>
        <p:nvSpPr>
          <p:cNvPr id="14" name="TextBox 14"/>
          <p:cNvSpPr txBox="1"/>
          <p:nvPr/>
        </p:nvSpPr>
        <p:spPr>
          <a:xfrm>
            <a:off x="6621577" y="655257"/>
            <a:ext cx="5044845" cy="1304925"/>
          </a:xfrm>
          <a:prstGeom prst="rect">
            <a:avLst/>
          </a:prstGeom>
          <a:noFill/>
        </p:spPr>
        <p:txBody>
          <a:bodyPr lIns="0" tIns="0" rIns="0" bIns="0" rtlCol="0" anchor="t">
            <a:spAutoFit/>
          </a:bodyPr>
          <a:lstStyle/>
          <a:p>
            <a:pPr marL="0" lvl="0" indent="0" algn="l">
              <a:lnSpc>
                <a:spcPts val="10200"/>
              </a:lnSpc>
              <a:spcBef>
                <a:spcPct val="0"/>
              </a:spcBef>
            </a:pPr>
            <a:r>
              <a:rPr lang="en-US" sz="8500" dirty="0">
                <a:ln w="0"/>
                <a:effectLst>
                  <a:outerShdw blurRad="38100" dist="19050" dir="2700000" algn="tl" rotWithShape="0">
                    <a:schemeClr val="dk1">
                      <a:alpha val="40000"/>
                    </a:schemeClr>
                  </a:outerShdw>
                </a:effectLst>
                <a:latin typeface="HK Grotesk Bold"/>
                <a:ea typeface="HK Grotesk Bold"/>
                <a:cs typeface="HK Grotesk Bold"/>
                <a:sym typeface="HK Grotesk Bold"/>
              </a:rPr>
              <a:t>Workflow </a:t>
            </a:r>
          </a:p>
        </p:txBody>
      </p:sp>
      <p:sp>
        <p:nvSpPr>
          <p:cNvPr id="15" name="TextBox 15"/>
          <p:cNvSpPr txBox="1"/>
          <p:nvPr/>
        </p:nvSpPr>
        <p:spPr>
          <a:xfrm>
            <a:off x="1028700" y="6841212"/>
            <a:ext cx="3701898" cy="981075"/>
          </a:xfrm>
          <a:prstGeom prst="rect">
            <a:avLst/>
          </a:prstGeom>
        </p:spPr>
        <p:txBody>
          <a:bodyPr wrap="square" lIns="0" tIns="0" rIns="0" bIns="0" rtlCol="0" anchor="t">
            <a:spAutoFit/>
          </a:bodyPr>
          <a:lstStyle/>
          <a:p>
            <a:pPr marL="0" lvl="0" indent="0" algn="l">
              <a:lnSpc>
                <a:spcPts val="3840"/>
              </a:lnSpc>
              <a:spcBef>
                <a:spcPct val="0"/>
              </a:spcBef>
            </a:pPr>
            <a:r>
              <a:rPr lang="en-US" sz="3200" dirty="0">
                <a:ln w="0"/>
                <a:effectLst>
                  <a:outerShdw blurRad="38100" dist="19050" dir="2700000" algn="tl" rotWithShape="0">
                    <a:schemeClr val="dk1">
                      <a:alpha val="40000"/>
                    </a:schemeClr>
                  </a:outerShdw>
                </a:effectLst>
                <a:latin typeface="Quicksand" panose="020B0604020202020204" charset="0"/>
                <a:ea typeface="HK Grotesk Bold"/>
                <a:cs typeface="HK Grotesk Bold"/>
                <a:sym typeface="HK Grotesk Bold"/>
              </a:rPr>
              <a:t>Data Collection and Loading</a:t>
            </a:r>
          </a:p>
        </p:txBody>
      </p:sp>
      <p:sp>
        <p:nvSpPr>
          <p:cNvPr id="16" name="TextBox 16"/>
          <p:cNvSpPr txBox="1"/>
          <p:nvPr/>
        </p:nvSpPr>
        <p:spPr>
          <a:xfrm>
            <a:off x="4966169" y="6841212"/>
            <a:ext cx="3701898" cy="974626"/>
          </a:xfrm>
          <a:prstGeom prst="rect">
            <a:avLst/>
          </a:prstGeom>
        </p:spPr>
        <p:txBody>
          <a:bodyPr wrap="square" lIns="0" tIns="0" rIns="0" bIns="0" rtlCol="0" anchor="t">
            <a:spAutoFit/>
          </a:bodyPr>
          <a:lstStyle/>
          <a:p>
            <a:pPr marL="0" lvl="0" indent="0" algn="l">
              <a:lnSpc>
                <a:spcPts val="3840"/>
              </a:lnSpc>
              <a:spcBef>
                <a:spcPct val="0"/>
              </a:spcBef>
            </a:pPr>
            <a:r>
              <a:rPr lang="en-US" sz="3200" dirty="0">
                <a:ln w="0"/>
                <a:effectLst>
                  <a:outerShdw blurRad="38100" dist="19050" dir="2700000" algn="tl" rotWithShape="0">
                    <a:schemeClr val="dk1">
                      <a:alpha val="40000"/>
                    </a:schemeClr>
                  </a:outerShdw>
                </a:effectLst>
                <a:latin typeface="Quicksand" panose="020B0604020202020204" charset="0"/>
                <a:ea typeface="HK Grotesk Bold"/>
                <a:cs typeface="HK Grotesk Bold"/>
                <a:sym typeface="HK Grotesk Bold"/>
              </a:rPr>
              <a:t>Data Cleaning and Transformation</a:t>
            </a:r>
          </a:p>
        </p:txBody>
      </p:sp>
      <p:sp>
        <p:nvSpPr>
          <p:cNvPr id="17" name="TextBox 17"/>
          <p:cNvSpPr txBox="1"/>
          <p:nvPr/>
        </p:nvSpPr>
        <p:spPr>
          <a:xfrm>
            <a:off x="14056300" y="6841212"/>
            <a:ext cx="3701898" cy="981075"/>
          </a:xfrm>
          <a:prstGeom prst="rect">
            <a:avLst/>
          </a:prstGeom>
        </p:spPr>
        <p:txBody>
          <a:bodyPr wrap="square" lIns="0" tIns="0" rIns="0" bIns="0" rtlCol="0" anchor="t">
            <a:spAutoFit/>
          </a:bodyPr>
          <a:lstStyle/>
          <a:p>
            <a:pPr marL="0" lvl="0" indent="0" algn="l">
              <a:lnSpc>
                <a:spcPts val="3840"/>
              </a:lnSpc>
              <a:spcBef>
                <a:spcPct val="0"/>
              </a:spcBef>
            </a:pPr>
            <a:r>
              <a:rPr lang="en-US" sz="3200" dirty="0">
                <a:ln w="0"/>
                <a:effectLst>
                  <a:outerShdw blurRad="38100" dist="19050" dir="2700000" algn="tl" rotWithShape="0">
                    <a:schemeClr val="dk1">
                      <a:alpha val="40000"/>
                    </a:schemeClr>
                  </a:outerShdw>
                </a:effectLst>
                <a:latin typeface="Quicksand" panose="020B0604020202020204" charset="0"/>
                <a:ea typeface="HK Grotesk Bold"/>
                <a:cs typeface="HK Grotesk Bold"/>
                <a:sym typeface="HK Grotesk Bold"/>
              </a:rPr>
              <a:t>Data Analysis and Insights</a:t>
            </a:r>
          </a:p>
        </p:txBody>
      </p:sp>
      <p:sp>
        <p:nvSpPr>
          <p:cNvPr id="18" name="TextBox 18"/>
          <p:cNvSpPr txBox="1"/>
          <p:nvPr/>
        </p:nvSpPr>
        <p:spPr>
          <a:xfrm>
            <a:off x="9734867" y="6841212"/>
            <a:ext cx="3701898" cy="981075"/>
          </a:xfrm>
          <a:prstGeom prst="rect">
            <a:avLst/>
          </a:prstGeom>
        </p:spPr>
        <p:txBody>
          <a:bodyPr wrap="square" lIns="0" tIns="0" rIns="0" bIns="0" rtlCol="0" anchor="t">
            <a:spAutoFit/>
          </a:bodyPr>
          <a:lstStyle/>
          <a:p>
            <a:pPr marL="0" lvl="0" indent="0" algn="l">
              <a:lnSpc>
                <a:spcPts val="3840"/>
              </a:lnSpc>
              <a:spcBef>
                <a:spcPct val="0"/>
              </a:spcBef>
            </a:pPr>
            <a:r>
              <a:rPr lang="en-US" sz="3200" dirty="0">
                <a:ln w="0"/>
                <a:effectLst>
                  <a:outerShdw blurRad="38100" dist="19050" dir="2700000" algn="tl" rotWithShape="0">
                    <a:schemeClr val="dk1">
                      <a:alpha val="40000"/>
                    </a:schemeClr>
                  </a:outerShdw>
                </a:effectLst>
                <a:latin typeface="Quicksand" panose="020B0604020202020204" charset="0"/>
                <a:ea typeface="HK Grotesk Bold"/>
                <a:cs typeface="HK Grotesk Bold"/>
                <a:sym typeface="HK Grotesk Bold"/>
              </a:rPr>
              <a:t>Data Storage and Management</a:t>
            </a:r>
          </a:p>
        </p:txBody>
      </p:sp>
      <p:cxnSp>
        <p:nvCxnSpPr>
          <p:cNvPr id="20" name="Straight Connector 19">
            <a:extLst>
              <a:ext uri="{FF2B5EF4-FFF2-40B4-BE49-F238E27FC236}">
                <a16:creationId xmlns:a16="http://schemas.microsoft.com/office/drawing/2014/main" id="{703A6174-9B32-B72C-55BA-88D938C4556F}"/>
              </a:ext>
            </a:extLst>
          </p:cNvPr>
          <p:cNvCxnSpPr>
            <a:cxnSpLocks/>
          </p:cNvCxnSpPr>
          <p:nvPr/>
        </p:nvCxnSpPr>
        <p:spPr>
          <a:xfrm>
            <a:off x="1028700" y="5905500"/>
            <a:ext cx="162306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5843933" y="-495300"/>
            <a:ext cx="11774074" cy="10112529"/>
            <a:chOff x="0" y="-123825"/>
            <a:chExt cx="3100991" cy="2171952"/>
          </a:xfrm>
        </p:grpSpPr>
        <p:sp>
          <p:nvSpPr>
            <p:cNvPr id="3" name="Freeform 3"/>
            <p:cNvSpPr/>
            <p:nvPr/>
          </p:nvSpPr>
          <p:spPr>
            <a:xfrm>
              <a:off x="1682518" y="482718"/>
              <a:ext cx="1418473" cy="156540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AE" dirty="0"/>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2579464" y="2808200"/>
            <a:ext cx="2335300" cy="2335300"/>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E" dirty="0"/>
          </a:p>
        </p:txBody>
      </p:sp>
      <p:grpSp>
        <p:nvGrpSpPr>
          <p:cNvPr id="6" name="Group 6"/>
          <p:cNvGrpSpPr/>
          <p:nvPr/>
        </p:nvGrpSpPr>
        <p:grpSpPr>
          <a:xfrm>
            <a:off x="6304014" y="2332935"/>
            <a:ext cx="5385764" cy="7284287"/>
            <a:chOff x="0" y="0"/>
            <a:chExt cx="1418473" cy="1692619"/>
          </a:xfrm>
        </p:grpSpPr>
        <p:sp>
          <p:nvSpPr>
            <p:cNvPr id="7" name="Freeform 7"/>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en-AE"/>
            </a:p>
          </p:txBody>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7565865" y="2689371"/>
            <a:ext cx="2318994"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AE"/>
          </a:p>
        </p:txBody>
      </p:sp>
      <p:grpSp>
        <p:nvGrpSpPr>
          <p:cNvPr id="10" name="Group 10"/>
          <p:cNvGrpSpPr/>
          <p:nvPr/>
        </p:nvGrpSpPr>
        <p:grpSpPr>
          <a:xfrm>
            <a:off x="12059884" y="2305883"/>
            <a:ext cx="5385764" cy="7338036"/>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AE"/>
            </a:p>
          </p:txBody>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13481881" y="2808200"/>
            <a:ext cx="2226655"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E"/>
          </a:p>
        </p:txBody>
      </p:sp>
      <p:sp>
        <p:nvSpPr>
          <p:cNvPr id="14" name="TextBox 14"/>
          <p:cNvSpPr txBox="1"/>
          <p:nvPr/>
        </p:nvSpPr>
        <p:spPr>
          <a:xfrm>
            <a:off x="1028700" y="599709"/>
            <a:ext cx="8115300"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Project Objectives</a:t>
            </a:r>
          </a:p>
        </p:txBody>
      </p:sp>
      <p:sp>
        <p:nvSpPr>
          <p:cNvPr id="15" name="TextBox 15"/>
          <p:cNvSpPr txBox="1"/>
          <p:nvPr/>
        </p:nvSpPr>
        <p:spPr>
          <a:xfrm>
            <a:off x="1210689" y="6150772"/>
            <a:ext cx="4056908" cy="2705356"/>
          </a:xfrm>
          <a:prstGeom prst="rect">
            <a:avLst/>
          </a:prstGeom>
        </p:spPr>
        <p:txBody>
          <a:bodyPr wrap="square" lIns="0" tIns="0" rIns="0" bIns="0" rtlCol="0" anchor="t">
            <a:spAutoFit/>
          </a:bodyPr>
          <a:lstStyle/>
          <a:p>
            <a:pPr marR="0" lvl="0" algn="ctr" defTabSz="914400" rtl="0" eaLnBrk="0" fontAlgn="base" latinLnBrk="0" hangingPunct="0">
              <a:lnSpc>
                <a:spcPct val="150000"/>
              </a:lnSpc>
              <a:spcBef>
                <a:spcPct val="0"/>
              </a:spcBef>
              <a:spcAft>
                <a:spcPct val="0"/>
              </a:spcAft>
              <a:buClrTx/>
              <a:buSzTx/>
              <a:tabLst/>
            </a:pPr>
            <a:r>
              <a:rPr lang="en-US" sz="2400" dirty="0">
                <a:latin typeface="Quicksand" panose="020B0604020202020204" charset="0"/>
              </a:rPr>
              <a:t>Examining sales, orders, profit, and discounts across regions, products, and segments to identify trends and areas for improvement.</a:t>
            </a:r>
            <a:endParaRPr kumimoji="0" lang="en-US" altLang="en-US" sz="2400" b="0" i="0" u="none" strike="noStrike" cap="none" normalizeH="0" baseline="0" dirty="0">
              <a:ln>
                <a:noFill/>
              </a:ln>
              <a:solidFill>
                <a:schemeClr val="tx1"/>
              </a:solidFill>
              <a:effectLst/>
              <a:latin typeface="Quicksand" panose="020B0604020202020204" charset="0"/>
            </a:endParaRPr>
          </a:p>
        </p:txBody>
      </p:sp>
      <p:sp>
        <p:nvSpPr>
          <p:cNvPr id="16" name="TextBox 16"/>
          <p:cNvSpPr txBox="1"/>
          <p:nvPr/>
        </p:nvSpPr>
        <p:spPr>
          <a:xfrm>
            <a:off x="1859922" y="5546268"/>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Analysis Phase</a:t>
            </a:r>
          </a:p>
        </p:txBody>
      </p:sp>
      <p:sp>
        <p:nvSpPr>
          <p:cNvPr id="17" name="TextBox 17"/>
          <p:cNvSpPr txBox="1"/>
          <p:nvPr/>
        </p:nvSpPr>
        <p:spPr>
          <a:xfrm>
            <a:off x="6613727" y="6131078"/>
            <a:ext cx="4532143" cy="3097130"/>
          </a:xfrm>
          <a:prstGeom prst="rect">
            <a:avLst/>
          </a:prstGeom>
        </p:spPr>
        <p:txBody>
          <a:bodyPr wrap="square" lIns="0" tIns="0" rIns="0" bIns="0" rtlCol="0" anchor="t">
            <a:spAutoFit/>
          </a:bodyPr>
          <a:lstStyle/>
          <a:p>
            <a:pPr marL="259080" lvl="1" algn="ctr">
              <a:lnSpc>
                <a:spcPts val="4079"/>
              </a:lnSpc>
            </a:pPr>
            <a:r>
              <a:rPr lang="en-US" sz="2400" dirty="0">
                <a:latin typeface="Quicksand" panose="020B0604020202020204" charset="0"/>
              </a:rPr>
              <a:t>Generating actionable insights, such as optimizing discounts, focusing on high-performing regions/products, and addressing underperforming segments.</a:t>
            </a:r>
            <a:endParaRPr lang="en-US" sz="2400" dirty="0">
              <a:solidFill>
                <a:srgbClr val="0F4662"/>
              </a:solidFill>
              <a:latin typeface="Quicksand" panose="020B0604020202020204" charset="0"/>
              <a:ea typeface="Quicksand"/>
              <a:cs typeface="Quicksand"/>
              <a:sym typeface="Quicksand"/>
            </a:endParaRPr>
          </a:p>
        </p:txBody>
      </p:sp>
      <p:sp>
        <p:nvSpPr>
          <p:cNvPr id="18" name="TextBox 18"/>
          <p:cNvSpPr txBox="1"/>
          <p:nvPr/>
        </p:nvSpPr>
        <p:spPr>
          <a:xfrm>
            <a:off x="6304014" y="5502190"/>
            <a:ext cx="5390930" cy="461280"/>
          </a:xfrm>
          <a:prstGeom prst="rect">
            <a:avLst/>
          </a:prstGeom>
        </p:spPr>
        <p:txBody>
          <a:bodyPr wrap="square" lIns="0" tIns="0" rIns="0" bIns="0" rtlCol="0" anchor="t">
            <a:spAutoFit/>
          </a:bodyPr>
          <a:lstStyle/>
          <a:p>
            <a:pPr marL="0" lvl="0" indent="0" algn="ctr">
              <a:lnSpc>
                <a:spcPts val="3919"/>
              </a:lnSpc>
              <a:spcBef>
                <a:spcPct val="0"/>
              </a:spcBef>
            </a:pPr>
            <a:r>
              <a:rPr lang="en-US" sz="2799" b="1" dirty="0">
                <a:solidFill>
                  <a:srgbClr val="0F4662"/>
                </a:solidFill>
                <a:latin typeface="Quicksand Bold"/>
                <a:ea typeface="Quicksand Bold"/>
                <a:cs typeface="Quicksand Bold"/>
                <a:sym typeface="Quicksand Bold"/>
              </a:rPr>
              <a:t>Strategy Development</a:t>
            </a:r>
          </a:p>
        </p:txBody>
      </p:sp>
      <p:sp>
        <p:nvSpPr>
          <p:cNvPr id="19" name="TextBox 19"/>
          <p:cNvSpPr txBox="1"/>
          <p:nvPr/>
        </p:nvSpPr>
        <p:spPr>
          <a:xfrm>
            <a:off x="12470248" y="6199270"/>
            <a:ext cx="4496348" cy="3097130"/>
          </a:xfrm>
          <a:prstGeom prst="rect">
            <a:avLst/>
          </a:prstGeom>
        </p:spPr>
        <p:txBody>
          <a:bodyPr lIns="0" tIns="0" rIns="0" bIns="0" rtlCol="0" anchor="t">
            <a:spAutoFit/>
          </a:bodyPr>
          <a:lstStyle/>
          <a:p>
            <a:pPr marL="259080" lvl="1" algn="ctr">
              <a:lnSpc>
                <a:spcPts val="4079"/>
              </a:lnSpc>
            </a:pPr>
            <a:r>
              <a:rPr lang="en-US" sz="2400" dirty="0">
                <a:latin typeface="Quicksand" panose="020B0604020202020204" charset="0"/>
              </a:rPr>
              <a:t>Building an interactive Power BI dashboard to visualize key metrics, track KPIs, and provide stakeholders with tools to guide strategic decisions.</a:t>
            </a:r>
            <a:endParaRPr lang="en-US" sz="2400" dirty="0">
              <a:solidFill>
                <a:srgbClr val="0F4662"/>
              </a:solidFill>
              <a:latin typeface="Quicksand" panose="020B0604020202020204" charset="0"/>
              <a:ea typeface="Quicksand"/>
              <a:cs typeface="Quicksand"/>
              <a:sym typeface="Quicksand"/>
            </a:endParaRPr>
          </a:p>
        </p:txBody>
      </p:sp>
      <p:sp>
        <p:nvSpPr>
          <p:cNvPr id="20" name="TextBox 20"/>
          <p:cNvSpPr txBox="1"/>
          <p:nvPr/>
        </p:nvSpPr>
        <p:spPr>
          <a:xfrm>
            <a:off x="12167479" y="5546267"/>
            <a:ext cx="5101887" cy="4612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rgbClr val="0F4662"/>
                </a:solidFill>
                <a:latin typeface="Quicksand Bold"/>
                <a:ea typeface="Quicksand Bold"/>
                <a:cs typeface="Quicksand Bold"/>
                <a:sym typeface="Quicksand Bold"/>
              </a:rPr>
              <a:t>Implementation Plan</a:t>
            </a: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txBody>
          <a:bodyPr/>
          <a:lstStyle/>
          <a:p>
            <a:endParaRPr lang="en-A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AE"/>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11915073" y="1684924"/>
            <a:ext cx="5344227" cy="7573376"/>
            <a:chOff x="0" y="0"/>
            <a:chExt cx="827961" cy="1173314"/>
          </a:xfrm>
        </p:grpSpPr>
        <p:sp>
          <p:nvSpPr>
            <p:cNvPr id="6" name="Freeform 6"/>
            <p:cNvSpPr/>
            <p:nvPr/>
          </p:nvSpPr>
          <p:spPr>
            <a:xfrm>
              <a:off x="0" y="0"/>
              <a:ext cx="827961" cy="1173314"/>
            </a:xfrm>
            <a:custGeom>
              <a:avLst/>
              <a:gdLst/>
              <a:ahLst/>
              <a:cxnLst/>
              <a:rect l="l" t="t" r="r" b="b"/>
              <a:pathLst>
                <a:path w="827961" h="1173314">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r="-56349"/>
              </a:stretch>
            </a:blipFill>
          </p:spPr>
          <p:txBody>
            <a:bodyPr/>
            <a:lstStyle/>
            <a:p>
              <a:endParaRPr lang="en-AE"/>
            </a:p>
          </p:txBody>
        </p:sp>
      </p:grpSp>
      <p:sp>
        <p:nvSpPr>
          <p:cNvPr id="7" name="TextBox 7"/>
          <p:cNvSpPr txBox="1"/>
          <p:nvPr/>
        </p:nvSpPr>
        <p:spPr>
          <a:xfrm>
            <a:off x="2209800" y="4437153"/>
            <a:ext cx="9857673" cy="1412694"/>
          </a:xfrm>
          <a:prstGeom prst="rect">
            <a:avLst/>
          </a:prstGeom>
        </p:spPr>
        <p:txBody>
          <a:bodyPr wrap="square" lIns="0" tIns="0" rIns="0" bIns="0" rtlCol="0" anchor="t">
            <a:spAutoFit/>
          </a:bodyPr>
          <a:lstStyle/>
          <a:p>
            <a:pPr marL="0" lvl="0" indent="0" algn="l">
              <a:lnSpc>
                <a:spcPts val="8959"/>
              </a:lnSpc>
              <a:spcBef>
                <a:spcPct val="0"/>
              </a:spcBef>
            </a:pPr>
            <a:r>
              <a:rPr lang="en-US" sz="15000" b="1" i="1" dirty="0">
                <a:solidFill>
                  <a:srgbClr val="0F4662"/>
                </a:solidFill>
                <a:latin typeface="Cormorant Garamond Bold Italics"/>
                <a:ea typeface="Cormorant Garamond Bold Italics"/>
                <a:cs typeface="Cormorant Garamond Bold Italics"/>
                <a:sym typeface="Cormorant Garamond Bold Italics"/>
              </a:rPr>
              <a:t>Methodology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2469</TotalTime>
  <Words>1304</Words>
  <Application>Microsoft Office PowerPoint</Application>
  <PresentationFormat>Custom</PresentationFormat>
  <Paragraphs>169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Quicksand</vt:lpstr>
      <vt:lpstr>Cormorant Garamond Bold Italics</vt:lpstr>
      <vt:lpstr>HK Grotesk Bold</vt:lpstr>
      <vt:lpstr>Quicksand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Nihad Sahana</dc:creator>
  <cp:lastModifiedBy>SahanaNihad</cp:lastModifiedBy>
  <cp:revision>4</cp:revision>
  <dcterms:created xsi:type="dcterms:W3CDTF">2006-08-16T00:00:00Z</dcterms:created>
  <dcterms:modified xsi:type="dcterms:W3CDTF">2024-11-28T11:46:08Z</dcterms:modified>
  <dc:identifier>DAGWRfvK9pQ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2024-11-26T18:36:46Z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4d23f82c-411a-4294-9425-82cbd815618d</vt:lpwstr>
  </property>
  <property fmtid="{D5CDD505-2E9C-101B-9397-08002B2CF9AE}" pid="7" name="MSIP_Label_defa4170-0d19-0005-0004-bc88714345d2_ActionId">
    <vt:lpwstr>bab50346-6e32-4276-bfbf-4ed88dfa03f9</vt:lpwstr>
  </property>
  <property fmtid="{D5CDD505-2E9C-101B-9397-08002B2CF9AE}" pid="8" name="MSIP_Label_defa4170-0d19-0005-0004-bc88714345d2_ContentBits">
    <vt:lpwstr>0</vt:lpwstr>
  </property>
</Properties>
</file>