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58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 autoAdjust="0"/>
    <p:restoredTop sz="94637" autoAdjust="0"/>
  </p:normalViewPr>
  <p:slideViewPr>
    <p:cSldViewPr snapToGrid="0" snapToObjects="1">
      <p:cViewPr>
        <p:scale>
          <a:sx n="90" d="100"/>
          <a:sy n="90" d="100"/>
        </p:scale>
        <p:origin x="1080" y="5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Airbnb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Team: Complex Data Science</a:t>
            </a:r>
          </a:p>
          <a:p>
            <a:r>
              <a:rPr lang="en-US" dirty="0" smtClean="0"/>
              <a:t>Tommy Huang</a:t>
            </a:r>
          </a:p>
          <a:p>
            <a:r>
              <a:rPr lang="en-US" dirty="0" err="1" smtClean="0"/>
              <a:t>Amit</a:t>
            </a:r>
            <a:r>
              <a:rPr lang="en-US" dirty="0" smtClean="0"/>
              <a:t> </a:t>
            </a:r>
            <a:r>
              <a:rPr lang="en-US" dirty="0" err="1" smtClean="0"/>
              <a:t>Sahoo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9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66890"/>
            <a:ext cx="7583487" cy="1086554"/>
          </a:xfrm>
        </p:spPr>
        <p:txBody>
          <a:bodyPr/>
          <a:lstStyle/>
          <a:p>
            <a:r>
              <a:rPr lang="en-US" dirty="0" smtClean="0"/>
              <a:t>	  Feature Engineering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580444"/>
            <a:ext cx="7583487" cy="3870097"/>
          </a:xfrm>
        </p:spPr>
        <p:txBody>
          <a:bodyPr/>
          <a:lstStyle/>
          <a:p>
            <a:pPr marL="342900" indent="-342900">
              <a:buFont typeface="Wingdings" charset="2"/>
              <a:buChar char="v"/>
            </a:pPr>
            <a:r>
              <a:rPr lang="en-US" dirty="0" err="1" smtClean="0"/>
              <a:t>Dummified</a:t>
            </a:r>
            <a:r>
              <a:rPr lang="en-US" dirty="0" smtClean="0"/>
              <a:t> Features</a:t>
            </a:r>
          </a:p>
          <a:p>
            <a:pPr marL="342900" indent="-342900">
              <a:buFont typeface="Wingdings" charset="2"/>
              <a:buChar char="v"/>
            </a:pPr>
            <a:r>
              <a:rPr lang="en-US" dirty="0" smtClean="0"/>
              <a:t>Extract </a:t>
            </a:r>
            <a:r>
              <a:rPr lang="en-US" dirty="0" err="1" smtClean="0"/>
              <a:t>Datetime</a:t>
            </a:r>
            <a:r>
              <a:rPr lang="en-US" dirty="0" smtClean="0"/>
              <a:t> </a:t>
            </a:r>
            <a:endParaRPr lang="en-US" dirty="0" smtClean="0"/>
          </a:p>
          <a:p>
            <a:pPr marL="342900" indent="-342900">
              <a:buFont typeface="Wingdings" charset="2"/>
              <a:buChar char="v"/>
            </a:pPr>
            <a:r>
              <a:rPr lang="en-US" dirty="0" smtClean="0"/>
              <a:t>Aggregating session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1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17501"/>
            <a:ext cx="7583487" cy="1092200"/>
          </a:xfrm>
        </p:spPr>
        <p:txBody>
          <a:bodyPr/>
          <a:lstStyle/>
          <a:p>
            <a:r>
              <a:rPr lang="en-US" dirty="0" smtClean="0"/>
              <a:t>		</a:t>
            </a:r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09702"/>
            <a:ext cx="7583487" cy="4040840"/>
          </a:xfrm>
        </p:spPr>
        <p:txBody>
          <a:bodyPr/>
          <a:lstStyle/>
          <a:p>
            <a:pPr marL="342900" indent="-342900">
              <a:buFont typeface="Wingdings" charset="2"/>
              <a:buChar char="v"/>
            </a:pPr>
            <a:endParaRPr lang="en-US" dirty="0" smtClean="0"/>
          </a:p>
          <a:p>
            <a:pPr marL="342900" indent="-342900">
              <a:buFont typeface="Wingdings" charset="2"/>
              <a:buChar char="v"/>
            </a:pPr>
            <a:r>
              <a:rPr lang="en-US" dirty="0" smtClean="0"/>
              <a:t>Imbalanced </a:t>
            </a:r>
            <a:r>
              <a:rPr lang="en-US" dirty="0"/>
              <a:t>Data</a:t>
            </a:r>
          </a:p>
          <a:p>
            <a:pPr marL="342900" indent="-342900">
              <a:buFont typeface="Wingdings" charset="2"/>
              <a:buChar char="v"/>
            </a:pPr>
            <a:endParaRPr lang="en-US" dirty="0" smtClean="0"/>
          </a:p>
          <a:p>
            <a:pPr marL="342900" indent="-342900">
              <a:buFont typeface="Wingdings" charset="2"/>
              <a:buChar char="v"/>
            </a:pPr>
            <a:r>
              <a:rPr lang="en-US" dirty="0" smtClean="0"/>
              <a:t>Not valid Age values </a:t>
            </a:r>
            <a:endParaRPr lang="en-US" dirty="0" smtClean="0"/>
          </a:p>
          <a:p>
            <a:pPr marL="342900" indent="-342900">
              <a:buFont typeface="Wingdings" charset="2"/>
              <a:buChar char="v"/>
            </a:pPr>
            <a:endParaRPr lang="en-US" dirty="0" smtClean="0"/>
          </a:p>
          <a:p>
            <a:pPr marL="342900" indent="-342900">
              <a:buFont typeface="Wingdings" charset="2"/>
              <a:buChar char="v"/>
            </a:pPr>
            <a:r>
              <a:rPr lang="en-US" dirty="0" smtClean="0"/>
              <a:t>Missing </a:t>
            </a:r>
            <a:r>
              <a:rPr lang="en-US" dirty="0" smtClean="0"/>
              <a:t>values </a:t>
            </a:r>
            <a:r>
              <a:rPr lang="en-US" dirty="0" smtClean="0"/>
              <a:t>for some variables</a:t>
            </a:r>
          </a:p>
          <a:p>
            <a:pPr marL="342900" indent="-342900">
              <a:buFont typeface="Wingdings" charset="2"/>
              <a:buChar char="v"/>
            </a:pPr>
            <a:endParaRPr lang="en-US" dirty="0" smtClean="0"/>
          </a:p>
          <a:p>
            <a:pPr marL="342900" indent="-342900">
              <a:buFont typeface="Wingdings" charset="2"/>
              <a:buChar char="v"/>
            </a:pPr>
            <a:endParaRPr lang="en-US" dirty="0" smtClean="0"/>
          </a:p>
          <a:p>
            <a:pPr marL="342900" indent="-342900"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2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4000"/>
            <a:ext cx="7583487" cy="117138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 Feature Importance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 descr="FeatureImportanceWithUserSection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47" r="-4247"/>
          <a:stretch>
            <a:fillRect/>
          </a:stretch>
        </p:blipFill>
        <p:spPr>
          <a:xfrm>
            <a:off x="779463" y="973667"/>
            <a:ext cx="7583487" cy="5064063"/>
          </a:xfrm>
        </p:spPr>
      </p:pic>
    </p:spTree>
    <p:extLst>
      <p:ext uri="{BB962C8B-B14F-4D97-AF65-F5344CB8AC3E}">
        <p14:creationId xmlns:p14="http://schemas.microsoft.com/office/powerpoint/2010/main" val="147581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Imbalanced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Putting Class Weight as parameter on different class in the </a:t>
            </a:r>
            <a:r>
              <a:rPr lang="en-US" dirty="0" err="1" smtClean="0"/>
              <a:t>Algos</a:t>
            </a:r>
            <a:r>
              <a:rPr lang="en-US" dirty="0" smtClean="0"/>
              <a:t>.</a:t>
            </a:r>
          </a:p>
          <a:p>
            <a:r>
              <a:rPr lang="en-US" dirty="0"/>
              <a:t>Use </a:t>
            </a:r>
            <a:r>
              <a:rPr lang="en-US" dirty="0" smtClean="0"/>
              <a:t>SMOTE to </a:t>
            </a:r>
            <a:r>
              <a:rPr lang="en-US" dirty="0" err="1" smtClean="0"/>
              <a:t>OverSample</a:t>
            </a:r>
            <a:r>
              <a:rPr lang="en-US" dirty="0" smtClean="0"/>
              <a:t> and </a:t>
            </a:r>
            <a:r>
              <a:rPr lang="en-US" dirty="0" err="1" smtClean="0"/>
              <a:t>UnderSample</a:t>
            </a:r>
            <a:r>
              <a:rPr lang="en-US" dirty="0" smtClean="0"/>
              <a:t> different classes.</a:t>
            </a:r>
          </a:p>
          <a:p>
            <a:r>
              <a:rPr lang="en-US" dirty="0" smtClean="0"/>
              <a:t>Finally we took the Probabilities from different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17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Parameters</a:t>
            </a:r>
          </a:p>
          <a:p>
            <a:pPr marL="0" indent="0">
              <a:buNone/>
            </a:pPr>
            <a:r>
              <a:rPr lang="en-US" dirty="0" err="1"/>
              <a:t>min_samples_leaf</a:t>
            </a:r>
            <a:r>
              <a:rPr lang="en-US" dirty="0"/>
              <a:t> </a:t>
            </a:r>
            <a:r>
              <a:rPr lang="en-US" dirty="0" smtClean="0"/>
              <a:t>=4,class_weight </a:t>
            </a:r>
            <a:r>
              <a:rPr lang="en-US" dirty="0"/>
              <a:t>= 'balanced', </a:t>
            </a:r>
            <a:r>
              <a:rPr lang="en-US" dirty="0" err="1"/>
              <a:t>random_state</a:t>
            </a:r>
            <a:r>
              <a:rPr lang="en-US" dirty="0"/>
              <a:t> = </a:t>
            </a:r>
            <a:r>
              <a:rPr lang="en-US" dirty="0" smtClean="0"/>
              <a:t>15</a:t>
            </a:r>
          </a:p>
          <a:p>
            <a:endParaRPr lang="en-US" dirty="0"/>
          </a:p>
          <a:p>
            <a:r>
              <a:rPr lang="en-US" dirty="0" smtClean="0"/>
              <a:t>Score</a:t>
            </a:r>
          </a:p>
          <a:p>
            <a:pPr marL="0" indent="0">
              <a:buNone/>
            </a:pPr>
            <a:r>
              <a:rPr lang="en-US" dirty="0" smtClean="0"/>
              <a:t>0.81870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96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</a:p>
          <a:p>
            <a:pPr marL="0" indent="0">
              <a:buNone/>
            </a:pPr>
            <a:r>
              <a:rPr lang="en-US" dirty="0" err="1" smtClean="0"/>
              <a:t>N_estimators</a:t>
            </a:r>
            <a:r>
              <a:rPr lang="en-US" dirty="0" smtClean="0"/>
              <a:t> = 25</a:t>
            </a:r>
          </a:p>
          <a:p>
            <a:pPr marL="0" indent="0">
              <a:buNone/>
            </a:pPr>
            <a:r>
              <a:rPr lang="en-US" dirty="0" smtClean="0"/>
              <a:t>Learning rate = 0.8</a:t>
            </a:r>
          </a:p>
          <a:p>
            <a:pPr marL="0" indent="0">
              <a:buNone/>
            </a:pPr>
            <a:r>
              <a:rPr lang="en-US" dirty="0" err="1" smtClean="0"/>
              <a:t>Random_state</a:t>
            </a:r>
            <a:r>
              <a:rPr lang="en-US" dirty="0" smtClean="0"/>
              <a:t> = 20</a:t>
            </a:r>
          </a:p>
          <a:p>
            <a:r>
              <a:rPr lang="en-US" dirty="0" smtClean="0"/>
              <a:t>Score</a:t>
            </a:r>
          </a:p>
          <a:p>
            <a:pPr marL="0" indent="0">
              <a:buNone/>
            </a:pPr>
            <a:r>
              <a:rPr lang="en-US" dirty="0" smtClean="0"/>
              <a:t>0.84395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673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</a:p>
          <a:p>
            <a:pPr marL="0" indent="0">
              <a:buNone/>
            </a:pPr>
            <a:r>
              <a:rPr lang="en-US" dirty="0" err="1" smtClean="0"/>
              <a:t>learning_rate</a:t>
            </a:r>
            <a:r>
              <a:rPr lang="en-US" dirty="0" smtClean="0"/>
              <a:t>=0.1</a:t>
            </a:r>
          </a:p>
          <a:p>
            <a:pPr marL="0" indent="0">
              <a:buNone/>
            </a:pPr>
            <a:r>
              <a:rPr lang="en-US" dirty="0" err="1" smtClean="0"/>
              <a:t>max_depth</a:t>
            </a:r>
            <a:r>
              <a:rPr lang="en-US" dirty="0" smtClean="0"/>
              <a:t>=3</a:t>
            </a:r>
          </a:p>
          <a:p>
            <a:pPr marL="0" indent="0">
              <a:buNone/>
            </a:pPr>
            <a:r>
              <a:rPr lang="en-US" dirty="0" err="1" smtClean="0"/>
              <a:t>n_estimators</a:t>
            </a:r>
            <a:r>
              <a:rPr lang="en-US" dirty="0" smtClean="0"/>
              <a:t>=100</a:t>
            </a:r>
          </a:p>
          <a:p>
            <a:r>
              <a:rPr lang="en-US" dirty="0" smtClean="0"/>
              <a:t>Score</a:t>
            </a:r>
          </a:p>
          <a:p>
            <a:r>
              <a:rPr lang="en-US" dirty="0" smtClean="0"/>
              <a:t>0.83217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69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XGBoost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</a:t>
            </a:r>
          </a:p>
          <a:p>
            <a:pPr marL="0" indent="0">
              <a:buNone/>
            </a:pPr>
            <a:r>
              <a:rPr lang="en-US" dirty="0" err="1"/>
              <a:t>param</a:t>
            </a:r>
            <a:r>
              <a:rPr lang="en-US" dirty="0"/>
              <a:t>['objective'] = '</a:t>
            </a:r>
            <a:r>
              <a:rPr lang="en-US" dirty="0" err="1"/>
              <a:t>multi:softprob</a:t>
            </a:r>
            <a:r>
              <a:rPr lang="en-US" dirty="0"/>
              <a:t>'    </a:t>
            </a:r>
            <a:r>
              <a:rPr lang="en-US" dirty="0" err="1"/>
              <a:t>param</a:t>
            </a:r>
            <a:r>
              <a:rPr lang="en-US" dirty="0"/>
              <a:t>['eta'] = 0.1    </a:t>
            </a:r>
            <a:r>
              <a:rPr lang="en-US" dirty="0" err="1"/>
              <a:t>param</a:t>
            </a:r>
            <a:r>
              <a:rPr lang="en-US" dirty="0"/>
              <a:t>['</a:t>
            </a:r>
            <a:r>
              <a:rPr lang="en-US" dirty="0" err="1"/>
              <a:t>max_depth</a:t>
            </a:r>
            <a:r>
              <a:rPr lang="en-US" dirty="0"/>
              <a:t>'] = 4    </a:t>
            </a:r>
            <a:r>
              <a:rPr lang="en-US" dirty="0" err="1"/>
              <a:t>param</a:t>
            </a:r>
            <a:r>
              <a:rPr lang="en-US" dirty="0"/>
              <a:t>['silent'] = 1    </a:t>
            </a:r>
            <a:r>
              <a:rPr lang="en-US" dirty="0" err="1"/>
              <a:t>param</a:t>
            </a:r>
            <a:r>
              <a:rPr lang="en-US" dirty="0"/>
              <a:t>['</a:t>
            </a:r>
            <a:r>
              <a:rPr lang="en-US" dirty="0" err="1"/>
              <a:t>num_class</a:t>
            </a:r>
            <a:r>
              <a:rPr lang="en-US" dirty="0"/>
              <a:t>'] = 12    </a:t>
            </a:r>
            <a:r>
              <a:rPr lang="en-US" dirty="0" err="1"/>
              <a:t>param</a:t>
            </a:r>
            <a:r>
              <a:rPr lang="en-US" dirty="0"/>
              <a:t>['</a:t>
            </a:r>
            <a:r>
              <a:rPr lang="en-US" dirty="0" err="1"/>
              <a:t>eval_metric</a:t>
            </a:r>
            <a:r>
              <a:rPr lang="en-US" dirty="0"/>
              <a:t>'] = "</a:t>
            </a:r>
            <a:r>
              <a:rPr lang="en-US" dirty="0" err="1"/>
              <a:t>mlogloss</a:t>
            </a:r>
            <a:r>
              <a:rPr lang="en-US" dirty="0"/>
              <a:t>"    </a:t>
            </a:r>
            <a:r>
              <a:rPr lang="en-US" dirty="0" err="1"/>
              <a:t>param</a:t>
            </a:r>
            <a:r>
              <a:rPr lang="en-US" dirty="0"/>
              <a:t>['</a:t>
            </a:r>
            <a:r>
              <a:rPr lang="en-US" dirty="0" err="1"/>
              <a:t>min_child_weight</a:t>
            </a:r>
            <a:r>
              <a:rPr lang="en-US" dirty="0"/>
              <a:t>'] = 1    </a:t>
            </a:r>
            <a:r>
              <a:rPr lang="en-US" dirty="0" err="1"/>
              <a:t>param</a:t>
            </a:r>
            <a:r>
              <a:rPr lang="en-US" dirty="0"/>
              <a:t>['subsample'] = 0.7    </a:t>
            </a:r>
            <a:r>
              <a:rPr lang="en-US" dirty="0" err="1"/>
              <a:t>param</a:t>
            </a:r>
            <a:r>
              <a:rPr lang="en-US" dirty="0"/>
              <a:t>['</a:t>
            </a:r>
            <a:r>
              <a:rPr lang="en-US" dirty="0" err="1"/>
              <a:t>colsample_bytree</a:t>
            </a:r>
            <a:r>
              <a:rPr lang="en-US" dirty="0"/>
              <a:t>'] = </a:t>
            </a:r>
            <a:r>
              <a:rPr lang="en-US" dirty="0" smtClean="0"/>
              <a:t>0.7</a:t>
            </a:r>
          </a:p>
          <a:p>
            <a:r>
              <a:rPr lang="en-US" dirty="0" smtClean="0"/>
              <a:t>Score</a:t>
            </a:r>
            <a:endParaRPr lang="en-US" dirty="0"/>
          </a:p>
          <a:p>
            <a:pPr marL="0" indent="0">
              <a:buNone/>
            </a:pPr>
            <a:r>
              <a:rPr lang="nb-NO" dirty="0"/>
              <a:t>0.85359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720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Sklearn</a:t>
            </a:r>
            <a:r>
              <a:rPr lang="en-US" dirty="0" smtClean="0"/>
              <a:t>- Stacking Classifier</a:t>
            </a:r>
          </a:p>
          <a:p>
            <a:r>
              <a:rPr lang="en-US" dirty="0" smtClean="0"/>
              <a:t>Meta Classifier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XGBoost</a:t>
            </a:r>
            <a:endParaRPr lang="en-US" dirty="0" smtClean="0"/>
          </a:p>
          <a:p>
            <a:r>
              <a:rPr lang="en-US" dirty="0" smtClean="0"/>
              <a:t>Score</a:t>
            </a:r>
          </a:p>
          <a:p>
            <a:pPr marL="0" indent="0">
              <a:buNone/>
            </a:pPr>
            <a:r>
              <a:rPr lang="fi-FI" dirty="0"/>
              <a:t>0.68778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0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improve 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Stacking and ensemble packages.</a:t>
            </a:r>
          </a:p>
          <a:p>
            <a:r>
              <a:rPr lang="en-US" dirty="0" smtClean="0"/>
              <a:t>More feature engineering.</a:t>
            </a:r>
          </a:p>
          <a:p>
            <a:r>
              <a:rPr lang="en-US" dirty="0" smtClean="0"/>
              <a:t>Parameter Tuning</a:t>
            </a:r>
          </a:p>
          <a:p>
            <a:r>
              <a:rPr lang="en-US" dirty="0" smtClean="0"/>
              <a:t>Neural Net(</a:t>
            </a:r>
            <a:r>
              <a:rPr lang="en-US" dirty="0"/>
              <a:t>RBM </a:t>
            </a:r>
            <a:r>
              <a:rPr lang="en-US" dirty="0" err="1"/>
              <a:t>sickit</a:t>
            </a:r>
            <a:r>
              <a:rPr lang="en-US" dirty="0"/>
              <a:t> </a:t>
            </a:r>
            <a:r>
              <a:rPr lang="en-US" dirty="0" smtClean="0"/>
              <a:t>learn)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8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963" y="521261"/>
            <a:ext cx="7583487" cy="774140"/>
          </a:xfrm>
        </p:spPr>
        <p:txBody>
          <a:bodyPr/>
          <a:lstStyle/>
          <a:p>
            <a:r>
              <a:rPr lang="en-US" dirty="0" smtClean="0"/>
              <a:t>			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295402"/>
            <a:ext cx="7583487" cy="4155140"/>
          </a:xfrm>
        </p:spPr>
        <p:txBody>
          <a:bodyPr/>
          <a:lstStyle/>
          <a:p>
            <a:pPr marL="342900" indent="-342900">
              <a:buFont typeface="Wingdings" charset="2"/>
              <a:buChar char="u"/>
            </a:pPr>
            <a:endParaRPr lang="en-US" dirty="0" smtClean="0"/>
          </a:p>
          <a:p>
            <a:pPr marL="342900" indent="-342900">
              <a:buFont typeface="Wingdings" charset="2"/>
              <a:buChar char="u"/>
            </a:pPr>
            <a:r>
              <a:rPr lang="en-US" dirty="0" smtClean="0"/>
              <a:t>Research</a:t>
            </a:r>
            <a:endParaRPr lang="en-US" dirty="0" smtClean="0"/>
          </a:p>
          <a:p>
            <a:pPr marL="342900" indent="-342900">
              <a:buFont typeface="Wingdings" charset="2"/>
              <a:buChar char="u"/>
            </a:pPr>
            <a:r>
              <a:rPr lang="en-US" dirty="0" smtClean="0"/>
              <a:t>Preprocessing</a:t>
            </a:r>
          </a:p>
          <a:p>
            <a:pPr marL="342900" indent="-342900">
              <a:buFont typeface="Wingdings" charset="2"/>
              <a:buChar char="u"/>
            </a:pPr>
            <a:r>
              <a:rPr lang="en-US" dirty="0" smtClean="0"/>
              <a:t>EDA</a:t>
            </a:r>
          </a:p>
          <a:p>
            <a:pPr marL="342900" indent="-342900">
              <a:buFont typeface="Wingdings" charset="2"/>
              <a:buChar char="u"/>
            </a:pPr>
            <a:r>
              <a:rPr lang="en-US" dirty="0" smtClean="0"/>
              <a:t>Feature Engineering</a:t>
            </a:r>
          </a:p>
          <a:p>
            <a:pPr marL="342900" indent="-342900">
              <a:buFont typeface="Wingdings" charset="2"/>
              <a:buChar char="u"/>
            </a:pPr>
            <a:r>
              <a:rPr lang="en-US" dirty="0" smtClean="0"/>
              <a:t>Machine Learning</a:t>
            </a:r>
          </a:p>
          <a:p>
            <a:pPr marL="342900" indent="-342900">
              <a:buFont typeface="Wingdings" charset="2"/>
              <a:buChar char="u"/>
            </a:pPr>
            <a:r>
              <a:rPr lang="en-US" dirty="0" smtClean="0"/>
              <a:t>Conclusion</a:t>
            </a:r>
          </a:p>
          <a:p>
            <a:pPr marL="342900" indent="-342900">
              <a:buFont typeface="Wingdings" charset="2"/>
              <a:buChar char="u"/>
            </a:pPr>
            <a:r>
              <a:rPr lang="en-US" dirty="0" smtClean="0"/>
              <a:t>Further Improvement</a:t>
            </a:r>
          </a:p>
          <a:p>
            <a:pPr marL="342900" indent="-342900">
              <a:buFont typeface="Wingdings" charset="2"/>
              <a:buChar char="u"/>
            </a:pPr>
            <a:r>
              <a:rPr lang="en-US" dirty="0" smtClean="0"/>
              <a:t>What We Learned</a:t>
            </a:r>
          </a:p>
        </p:txBody>
      </p:sp>
    </p:spTree>
    <p:extLst>
      <p:ext uri="{BB962C8B-B14F-4D97-AF65-F5344CB8AC3E}">
        <p14:creationId xmlns:p14="http://schemas.microsoft.com/office/powerpoint/2010/main" val="50516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3470413"/>
            <a:ext cx="7583487" cy="9252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2650940"/>
            <a:ext cx="7583487" cy="8194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1648858"/>
            <a:ext cx="7583487" cy="1002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4289887"/>
            <a:ext cx="7583487" cy="997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5287023"/>
            <a:ext cx="7583487" cy="111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2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4993342"/>
            <a:ext cx="7583487" cy="1044388"/>
          </a:xfrm>
        </p:spPr>
        <p:txBody>
          <a:bodyPr/>
          <a:lstStyle/>
          <a:p>
            <a:r>
              <a:rPr lang="en-US" dirty="0" smtClean="0"/>
              <a:t>Thank You..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714375"/>
            <a:ext cx="7583487" cy="1185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                    Q &amp; 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5260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437444"/>
            <a:ext cx="7583487" cy="917223"/>
          </a:xfrm>
        </p:spPr>
        <p:txBody>
          <a:bodyPr/>
          <a:lstStyle/>
          <a:p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88814"/>
            <a:ext cx="7583487" cy="3254499"/>
          </a:xfrm>
        </p:spPr>
        <p:txBody>
          <a:bodyPr>
            <a:normAutofit/>
          </a:bodyPr>
          <a:lstStyle/>
          <a:p>
            <a:pPr algn="ctr"/>
            <a:endParaRPr lang="en-US" sz="3600" dirty="0" smtClean="0"/>
          </a:p>
          <a:p>
            <a:pPr algn="ctr"/>
            <a:endParaRPr lang="en-US" sz="3600" dirty="0"/>
          </a:p>
          <a:p>
            <a:pPr algn="ctr"/>
            <a:r>
              <a:rPr lang="en-US" sz="3600" dirty="0" smtClean="0"/>
              <a:t>Where is a new User going to book his next Vacation???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5" y="2935968"/>
            <a:ext cx="2700337" cy="308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462523"/>
            <a:ext cx="7583487" cy="866215"/>
          </a:xfrm>
        </p:spPr>
        <p:txBody>
          <a:bodyPr/>
          <a:lstStyle/>
          <a:p>
            <a:pPr algn="ctr"/>
            <a:r>
              <a:rPr lang="en-US" dirty="0" smtClean="0"/>
              <a:t>Data Set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6" y="2243138"/>
            <a:ext cx="8415338" cy="14430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488" y="1728788"/>
            <a:ext cx="20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 Set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3724" y="411480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Session File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6" y="4484132"/>
            <a:ext cx="6280152" cy="210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2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520700"/>
          </a:xfrm>
        </p:spPr>
        <p:txBody>
          <a:bodyPr/>
          <a:lstStyle/>
          <a:p>
            <a:r>
              <a:rPr lang="en-US" dirty="0" smtClean="0"/>
              <a:t>			    EDA</a:t>
            </a:r>
            <a:endParaRPr lang="en-US" dirty="0"/>
          </a:p>
        </p:txBody>
      </p:sp>
      <p:pic>
        <p:nvPicPr>
          <p:cNvPr id="4" name="Content Placeholder 3" descr="BookingFirstYear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6" b="5891"/>
          <a:stretch/>
        </p:blipFill>
        <p:spPr>
          <a:xfrm>
            <a:off x="147638" y="1041400"/>
            <a:ext cx="8653462" cy="4995863"/>
          </a:xfrm>
        </p:spPr>
      </p:pic>
    </p:spTree>
    <p:extLst>
      <p:ext uri="{BB962C8B-B14F-4D97-AF65-F5344CB8AC3E}">
        <p14:creationId xmlns:p14="http://schemas.microsoft.com/office/powerpoint/2010/main" val="306512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smtClean="0"/>
              <a:t>   EDA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Content Placeholder 4" descr="DestinationByGend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51" r="-16851"/>
          <a:stretch>
            <a:fillRect/>
          </a:stretch>
        </p:blipFill>
        <p:spPr>
          <a:xfrm>
            <a:off x="779463" y="1425388"/>
            <a:ext cx="7983537" cy="4611875"/>
          </a:xfrm>
        </p:spPr>
      </p:pic>
    </p:spTree>
    <p:extLst>
      <p:ext uri="{BB962C8B-B14F-4D97-AF65-F5344CB8AC3E}">
        <p14:creationId xmlns:p14="http://schemas.microsoft.com/office/powerpoint/2010/main" val="1383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EDA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AgeDistribu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33" r="-178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0851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EDA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SignupByDestin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78" r="-15978"/>
          <a:stretch>
            <a:fillRect/>
          </a:stretch>
        </p:blipFill>
        <p:spPr>
          <a:xfrm>
            <a:off x="779463" y="1580444"/>
            <a:ext cx="7983537" cy="4840112"/>
          </a:xfrm>
        </p:spPr>
      </p:pic>
    </p:spTree>
    <p:extLst>
      <p:ext uri="{BB962C8B-B14F-4D97-AF65-F5344CB8AC3E}">
        <p14:creationId xmlns:p14="http://schemas.microsoft.com/office/powerpoint/2010/main" val="352498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    EDA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Signup Ap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69" r="-11669"/>
          <a:stretch>
            <a:fillRect/>
          </a:stretch>
        </p:blipFill>
        <p:spPr>
          <a:xfrm>
            <a:off x="352779" y="1828800"/>
            <a:ext cx="8466666" cy="4450644"/>
          </a:xfrm>
        </p:spPr>
      </p:pic>
    </p:spTree>
    <p:extLst>
      <p:ext uri="{BB962C8B-B14F-4D97-AF65-F5344CB8AC3E}">
        <p14:creationId xmlns:p14="http://schemas.microsoft.com/office/powerpoint/2010/main" val="190186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408</TotalTime>
  <Words>231</Words>
  <Application>Microsoft Macintosh PowerPoint</Application>
  <PresentationFormat>On-screen Show (4:3)</PresentationFormat>
  <Paragraphs>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Trebuchet MS</vt:lpstr>
      <vt:lpstr>Wingdings</vt:lpstr>
      <vt:lpstr>Wingdings 2</vt:lpstr>
      <vt:lpstr>Revolution</vt:lpstr>
      <vt:lpstr>Airbnb</vt:lpstr>
      <vt:lpstr>   Outline</vt:lpstr>
      <vt:lpstr>  </vt:lpstr>
      <vt:lpstr>Data Set </vt:lpstr>
      <vt:lpstr>       EDA</vt:lpstr>
      <vt:lpstr>      EDA (Con’t)</vt:lpstr>
      <vt:lpstr>   EDA (Con’t)</vt:lpstr>
      <vt:lpstr>   EDA (Con’t)</vt:lpstr>
      <vt:lpstr>      EDA (Con’t)</vt:lpstr>
      <vt:lpstr>   Feature Engineering</vt:lpstr>
      <vt:lpstr>  Challenges</vt:lpstr>
      <vt:lpstr>          Feature Importance  </vt:lpstr>
      <vt:lpstr>Imbalanced Data</vt:lpstr>
      <vt:lpstr>Random Forest</vt:lpstr>
      <vt:lpstr>AdaBoost</vt:lpstr>
      <vt:lpstr>Gradient Boosting</vt:lpstr>
      <vt:lpstr>XGBoost</vt:lpstr>
      <vt:lpstr>Stacking</vt:lpstr>
      <vt:lpstr>Things to improve on </vt:lpstr>
      <vt:lpstr>Score</vt:lpstr>
      <vt:lpstr>Thank You..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</dc:title>
  <dc:creator>Tommy</dc:creator>
  <cp:lastModifiedBy>Amit kumar</cp:lastModifiedBy>
  <cp:revision>19</cp:revision>
  <dcterms:created xsi:type="dcterms:W3CDTF">2017-03-27T20:14:54Z</dcterms:created>
  <dcterms:modified xsi:type="dcterms:W3CDTF">2017-03-28T20:20:43Z</dcterms:modified>
</cp:coreProperties>
</file>