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0" r:id="rId5"/>
    <p:sldId id="263" r:id="rId6"/>
    <p:sldId id="261"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660"/>
  </p:normalViewPr>
  <p:slideViewPr>
    <p:cSldViewPr snapToGrid="0">
      <p:cViewPr varScale="1">
        <p:scale>
          <a:sx n="104" d="100"/>
          <a:sy n="104" d="100"/>
        </p:scale>
        <p:origin x="268"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ED527-C535-4DA9-9F03-199B23A11E4B}" type="datetimeFigureOut">
              <a:rPr lang="en-US" smtClean="0"/>
              <a:t>8/3/2025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2A290-D00A-4B94-85CA-BFFDD1185207}" type="slidenum">
              <a:rPr lang="en-US" smtClean="0"/>
              <a:t>‹#›</a:t>
            </a:fld>
            <a:endParaRPr lang="en-US"/>
          </a:p>
        </p:txBody>
      </p:sp>
    </p:spTree>
    <p:extLst>
      <p:ext uri="{BB962C8B-B14F-4D97-AF65-F5344CB8AC3E}">
        <p14:creationId xmlns:p14="http://schemas.microsoft.com/office/powerpoint/2010/main" val="4203753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3B2A290-D00A-4B94-85CA-BFFDD1185207}" type="slidenum">
              <a:rPr lang="en-US" smtClean="0"/>
              <a:t>1</a:t>
            </a:fld>
            <a:endParaRPr lang="en-US"/>
          </a:p>
        </p:txBody>
      </p:sp>
    </p:spTree>
    <p:extLst>
      <p:ext uri="{BB962C8B-B14F-4D97-AF65-F5344CB8AC3E}">
        <p14:creationId xmlns:p14="http://schemas.microsoft.com/office/powerpoint/2010/main" val="4089173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37F5-9709-744E-013D-E6FB02087D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CC67D8-BF6B-BB70-746A-DBFC3E29F8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B8581B-0368-BB5B-BA0B-010189EADCE4}"/>
              </a:ext>
            </a:extLst>
          </p:cNvPr>
          <p:cNvSpPr>
            <a:spLocks noGrp="1"/>
          </p:cNvSpPr>
          <p:nvPr>
            <p:ph type="dt" sz="half" idx="10"/>
          </p:nvPr>
        </p:nvSpPr>
        <p:spPr/>
        <p:txBody>
          <a:bodyPr/>
          <a:lstStyle/>
          <a:p>
            <a:fld id="{63C8E5CB-F766-47FB-B574-D23C6E001BB6}" type="datetimeFigureOut">
              <a:rPr lang="en-US" smtClean="0"/>
              <a:t>8/3/2025</a:t>
            </a:fld>
            <a:endParaRPr lang="en-US"/>
          </a:p>
        </p:txBody>
      </p:sp>
      <p:sp>
        <p:nvSpPr>
          <p:cNvPr id="5" name="Footer Placeholder 4">
            <a:extLst>
              <a:ext uri="{FF2B5EF4-FFF2-40B4-BE49-F238E27FC236}">
                <a16:creationId xmlns:a16="http://schemas.microsoft.com/office/drawing/2014/main" id="{0E5972D0-7029-87F7-9550-5F54CC3A2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16E66-9002-C539-AC68-7F3100F32081}"/>
              </a:ext>
            </a:extLst>
          </p:cNvPr>
          <p:cNvSpPr>
            <a:spLocks noGrp="1"/>
          </p:cNvSpPr>
          <p:nvPr>
            <p:ph type="sldNum" sz="quarter" idx="12"/>
          </p:nvPr>
        </p:nvSpPr>
        <p:spPr/>
        <p:txBody>
          <a:bodyPr/>
          <a:lstStyle/>
          <a:p>
            <a:fld id="{6B70DD4D-85E7-4D72-B53C-AC19F9F06F65}" type="slidenum">
              <a:rPr lang="en-US" smtClean="0"/>
              <a:t>‹#›</a:t>
            </a:fld>
            <a:endParaRPr lang="en-US"/>
          </a:p>
        </p:txBody>
      </p:sp>
    </p:spTree>
    <p:extLst>
      <p:ext uri="{BB962C8B-B14F-4D97-AF65-F5344CB8AC3E}">
        <p14:creationId xmlns:p14="http://schemas.microsoft.com/office/powerpoint/2010/main" val="399240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F10E7-69E7-BCBE-E7F8-47128CBE65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30C744-CCAF-A790-D537-AC583FCCB1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2E9C8-DBFF-B03B-8C57-FF5118642A7A}"/>
              </a:ext>
            </a:extLst>
          </p:cNvPr>
          <p:cNvSpPr>
            <a:spLocks noGrp="1"/>
          </p:cNvSpPr>
          <p:nvPr>
            <p:ph type="dt" sz="half" idx="10"/>
          </p:nvPr>
        </p:nvSpPr>
        <p:spPr/>
        <p:txBody>
          <a:bodyPr/>
          <a:lstStyle/>
          <a:p>
            <a:fld id="{63C8E5CB-F766-47FB-B574-D23C6E001BB6}" type="datetimeFigureOut">
              <a:rPr lang="en-US" smtClean="0"/>
              <a:t>8/3/2025</a:t>
            </a:fld>
            <a:endParaRPr lang="en-US"/>
          </a:p>
        </p:txBody>
      </p:sp>
      <p:sp>
        <p:nvSpPr>
          <p:cNvPr id="5" name="Footer Placeholder 4">
            <a:extLst>
              <a:ext uri="{FF2B5EF4-FFF2-40B4-BE49-F238E27FC236}">
                <a16:creationId xmlns:a16="http://schemas.microsoft.com/office/drawing/2014/main" id="{BA734D26-597A-57E5-78F5-1DDC882B7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F86BD9-7896-8D07-9D45-A33A21176375}"/>
              </a:ext>
            </a:extLst>
          </p:cNvPr>
          <p:cNvSpPr>
            <a:spLocks noGrp="1"/>
          </p:cNvSpPr>
          <p:nvPr>
            <p:ph type="sldNum" sz="quarter" idx="12"/>
          </p:nvPr>
        </p:nvSpPr>
        <p:spPr/>
        <p:txBody>
          <a:bodyPr/>
          <a:lstStyle/>
          <a:p>
            <a:fld id="{6B70DD4D-85E7-4D72-B53C-AC19F9F06F65}" type="slidenum">
              <a:rPr lang="en-US" smtClean="0"/>
              <a:t>‹#›</a:t>
            </a:fld>
            <a:endParaRPr lang="en-US"/>
          </a:p>
        </p:txBody>
      </p:sp>
    </p:spTree>
    <p:extLst>
      <p:ext uri="{BB962C8B-B14F-4D97-AF65-F5344CB8AC3E}">
        <p14:creationId xmlns:p14="http://schemas.microsoft.com/office/powerpoint/2010/main" val="2246178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BD8108-1CBE-BDFA-5CE6-59BC670CEB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844234-15B7-E076-823D-E3A0C54A11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916BDC-398D-DE67-066E-B4E88F0D69A7}"/>
              </a:ext>
            </a:extLst>
          </p:cNvPr>
          <p:cNvSpPr>
            <a:spLocks noGrp="1"/>
          </p:cNvSpPr>
          <p:nvPr>
            <p:ph type="dt" sz="half" idx="10"/>
          </p:nvPr>
        </p:nvSpPr>
        <p:spPr/>
        <p:txBody>
          <a:bodyPr/>
          <a:lstStyle/>
          <a:p>
            <a:fld id="{63C8E5CB-F766-47FB-B574-D23C6E001BB6}" type="datetimeFigureOut">
              <a:rPr lang="en-US" smtClean="0"/>
              <a:t>8/3/2025</a:t>
            </a:fld>
            <a:endParaRPr lang="en-US"/>
          </a:p>
        </p:txBody>
      </p:sp>
      <p:sp>
        <p:nvSpPr>
          <p:cNvPr id="5" name="Footer Placeholder 4">
            <a:extLst>
              <a:ext uri="{FF2B5EF4-FFF2-40B4-BE49-F238E27FC236}">
                <a16:creationId xmlns:a16="http://schemas.microsoft.com/office/drawing/2014/main" id="{8D5EC49C-308E-F0FE-F391-C9C56C99D3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C4ED1-9E56-45F0-6BF3-5D09731D3137}"/>
              </a:ext>
            </a:extLst>
          </p:cNvPr>
          <p:cNvSpPr>
            <a:spLocks noGrp="1"/>
          </p:cNvSpPr>
          <p:nvPr>
            <p:ph type="sldNum" sz="quarter" idx="12"/>
          </p:nvPr>
        </p:nvSpPr>
        <p:spPr/>
        <p:txBody>
          <a:bodyPr/>
          <a:lstStyle/>
          <a:p>
            <a:fld id="{6B70DD4D-85E7-4D72-B53C-AC19F9F06F65}" type="slidenum">
              <a:rPr lang="en-US" smtClean="0"/>
              <a:t>‹#›</a:t>
            </a:fld>
            <a:endParaRPr lang="en-US"/>
          </a:p>
        </p:txBody>
      </p:sp>
    </p:spTree>
    <p:extLst>
      <p:ext uri="{BB962C8B-B14F-4D97-AF65-F5344CB8AC3E}">
        <p14:creationId xmlns:p14="http://schemas.microsoft.com/office/powerpoint/2010/main" val="158758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BC57B-C400-91CA-9AF5-F7FBC68E8E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74FEA6-DF09-AEDF-AFB7-C3709AB9C7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E98C04-3A9E-C347-8D0A-1E9551A57C2F}"/>
              </a:ext>
            </a:extLst>
          </p:cNvPr>
          <p:cNvSpPr>
            <a:spLocks noGrp="1"/>
          </p:cNvSpPr>
          <p:nvPr>
            <p:ph type="dt" sz="half" idx="10"/>
          </p:nvPr>
        </p:nvSpPr>
        <p:spPr/>
        <p:txBody>
          <a:bodyPr/>
          <a:lstStyle/>
          <a:p>
            <a:fld id="{63C8E5CB-F766-47FB-B574-D23C6E001BB6}" type="datetimeFigureOut">
              <a:rPr lang="en-US" smtClean="0"/>
              <a:t>8/3/2025</a:t>
            </a:fld>
            <a:endParaRPr lang="en-US"/>
          </a:p>
        </p:txBody>
      </p:sp>
      <p:sp>
        <p:nvSpPr>
          <p:cNvPr id="5" name="Footer Placeholder 4">
            <a:extLst>
              <a:ext uri="{FF2B5EF4-FFF2-40B4-BE49-F238E27FC236}">
                <a16:creationId xmlns:a16="http://schemas.microsoft.com/office/drawing/2014/main" id="{55CF3667-3644-5F28-E6A7-CDCBA081B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63E1DE-33D6-6C70-E4A9-6A93F7977586}"/>
              </a:ext>
            </a:extLst>
          </p:cNvPr>
          <p:cNvSpPr>
            <a:spLocks noGrp="1"/>
          </p:cNvSpPr>
          <p:nvPr>
            <p:ph type="sldNum" sz="quarter" idx="12"/>
          </p:nvPr>
        </p:nvSpPr>
        <p:spPr/>
        <p:txBody>
          <a:bodyPr/>
          <a:lstStyle/>
          <a:p>
            <a:fld id="{6B70DD4D-85E7-4D72-B53C-AC19F9F06F65}" type="slidenum">
              <a:rPr lang="en-US" smtClean="0"/>
              <a:t>‹#›</a:t>
            </a:fld>
            <a:endParaRPr lang="en-US"/>
          </a:p>
        </p:txBody>
      </p:sp>
    </p:spTree>
    <p:extLst>
      <p:ext uri="{BB962C8B-B14F-4D97-AF65-F5344CB8AC3E}">
        <p14:creationId xmlns:p14="http://schemas.microsoft.com/office/powerpoint/2010/main" val="2441112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741C4-395C-0046-AC21-6EC1868D07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69EA69-E8E0-895A-83B5-481FF4C6085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BAFDC1-5A3F-AE2E-5483-149FCDFDBFE3}"/>
              </a:ext>
            </a:extLst>
          </p:cNvPr>
          <p:cNvSpPr>
            <a:spLocks noGrp="1"/>
          </p:cNvSpPr>
          <p:nvPr>
            <p:ph type="dt" sz="half" idx="10"/>
          </p:nvPr>
        </p:nvSpPr>
        <p:spPr/>
        <p:txBody>
          <a:bodyPr/>
          <a:lstStyle/>
          <a:p>
            <a:fld id="{63C8E5CB-F766-47FB-B574-D23C6E001BB6}" type="datetimeFigureOut">
              <a:rPr lang="en-US" smtClean="0"/>
              <a:t>8/3/2025</a:t>
            </a:fld>
            <a:endParaRPr lang="en-US"/>
          </a:p>
        </p:txBody>
      </p:sp>
      <p:sp>
        <p:nvSpPr>
          <p:cNvPr id="5" name="Footer Placeholder 4">
            <a:extLst>
              <a:ext uri="{FF2B5EF4-FFF2-40B4-BE49-F238E27FC236}">
                <a16:creationId xmlns:a16="http://schemas.microsoft.com/office/drawing/2014/main" id="{5CFC12F7-50E2-5524-8D49-7BA7749EA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9103D3-4D08-7ADC-C50B-E2D10117333C}"/>
              </a:ext>
            </a:extLst>
          </p:cNvPr>
          <p:cNvSpPr>
            <a:spLocks noGrp="1"/>
          </p:cNvSpPr>
          <p:nvPr>
            <p:ph type="sldNum" sz="quarter" idx="12"/>
          </p:nvPr>
        </p:nvSpPr>
        <p:spPr/>
        <p:txBody>
          <a:bodyPr/>
          <a:lstStyle/>
          <a:p>
            <a:fld id="{6B70DD4D-85E7-4D72-B53C-AC19F9F06F65}" type="slidenum">
              <a:rPr lang="en-US" smtClean="0"/>
              <a:t>‹#›</a:t>
            </a:fld>
            <a:endParaRPr lang="en-US"/>
          </a:p>
        </p:txBody>
      </p:sp>
    </p:spTree>
    <p:extLst>
      <p:ext uri="{BB962C8B-B14F-4D97-AF65-F5344CB8AC3E}">
        <p14:creationId xmlns:p14="http://schemas.microsoft.com/office/powerpoint/2010/main" val="1047520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FF09C-2E53-82FF-C2AB-2835957FC0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FBC8E0-79C5-D321-B566-64ED75A049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413677-83A0-C817-0CDC-256C757050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47F32B-BD93-C834-36F8-03EB9E47E1BA}"/>
              </a:ext>
            </a:extLst>
          </p:cNvPr>
          <p:cNvSpPr>
            <a:spLocks noGrp="1"/>
          </p:cNvSpPr>
          <p:nvPr>
            <p:ph type="dt" sz="half" idx="10"/>
          </p:nvPr>
        </p:nvSpPr>
        <p:spPr/>
        <p:txBody>
          <a:bodyPr/>
          <a:lstStyle/>
          <a:p>
            <a:fld id="{63C8E5CB-F766-47FB-B574-D23C6E001BB6}" type="datetimeFigureOut">
              <a:rPr lang="en-US" smtClean="0"/>
              <a:t>8/3/2025</a:t>
            </a:fld>
            <a:endParaRPr lang="en-US"/>
          </a:p>
        </p:txBody>
      </p:sp>
      <p:sp>
        <p:nvSpPr>
          <p:cNvPr id="6" name="Footer Placeholder 5">
            <a:extLst>
              <a:ext uri="{FF2B5EF4-FFF2-40B4-BE49-F238E27FC236}">
                <a16:creationId xmlns:a16="http://schemas.microsoft.com/office/drawing/2014/main" id="{0A48B6CD-1220-9E07-F367-E9E784AFA8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95EAC-BC41-2B3F-07D8-03AF5B6B8138}"/>
              </a:ext>
            </a:extLst>
          </p:cNvPr>
          <p:cNvSpPr>
            <a:spLocks noGrp="1"/>
          </p:cNvSpPr>
          <p:nvPr>
            <p:ph type="sldNum" sz="quarter" idx="12"/>
          </p:nvPr>
        </p:nvSpPr>
        <p:spPr/>
        <p:txBody>
          <a:bodyPr/>
          <a:lstStyle/>
          <a:p>
            <a:fld id="{6B70DD4D-85E7-4D72-B53C-AC19F9F06F65}" type="slidenum">
              <a:rPr lang="en-US" smtClean="0"/>
              <a:t>‹#›</a:t>
            </a:fld>
            <a:endParaRPr lang="en-US"/>
          </a:p>
        </p:txBody>
      </p:sp>
    </p:spTree>
    <p:extLst>
      <p:ext uri="{BB962C8B-B14F-4D97-AF65-F5344CB8AC3E}">
        <p14:creationId xmlns:p14="http://schemas.microsoft.com/office/powerpoint/2010/main" val="1000074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5962C-63D5-A1BC-2DBB-776D4D8D85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0380E2-3BF3-DC75-F612-0E198B720F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936DA7-FA83-FB62-804A-069296F00A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3D20BF-B620-1E53-EEFA-E632B78A34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E529D4-0388-86C3-7D07-CEFD282CD5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435A57-EC61-4090-93B7-BBF3896541C2}"/>
              </a:ext>
            </a:extLst>
          </p:cNvPr>
          <p:cNvSpPr>
            <a:spLocks noGrp="1"/>
          </p:cNvSpPr>
          <p:nvPr>
            <p:ph type="dt" sz="half" idx="10"/>
          </p:nvPr>
        </p:nvSpPr>
        <p:spPr/>
        <p:txBody>
          <a:bodyPr/>
          <a:lstStyle/>
          <a:p>
            <a:fld id="{63C8E5CB-F766-47FB-B574-D23C6E001BB6}" type="datetimeFigureOut">
              <a:rPr lang="en-US" smtClean="0"/>
              <a:t>8/3/2025</a:t>
            </a:fld>
            <a:endParaRPr lang="en-US"/>
          </a:p>
        </p:txBody>
      </p:sp>
      <p:sp>
        <p:nvSpPr>
          <p:cNvPr id="8" name="Footer Placeholder 7">
            <a:extLst>
              <a:ext uri="{FF2B5EF4-FFF2-40B4-BE49-F238E27FC236}">
                <a16:creationId xmlns:a16="http://schemas.microsoft.com/office/drawing/2014/main" id="{3F3CB4FF-FE6C-9874-79D9-3024314844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2DB9C4-7DF3-27D0-0F35-315BCEB86412}"/>
              </a:ext>
            </a:extLst>
          </p:cNvPr>
          <p:cNvSpPr>
            <a:spLocks noGrp="1"/>
          </p:cNvSpPr>
          <p:nvPr>
            <p:ph type="sldNum" sz="quarter" idx="12"/>
          </p:nvPr>
        </p:nvSpPr>
        <p:spPr/>
        <p:txBody>
          <a:bodyPr/>
          <a:lstStyle/>
          <a:p>
            <a:fld id="{6B70DD4D-85E7-4D72-B53C-AC19F9F06F65}" type="slidenum">
              <a:rPr lang="en-US" smtClean="0"/>
              <a:t>‹#›</a:t>
            </a:fld>
            <a:endParaRPr lang="en-US"/>
          </a:p>
        </p:txBody>
      </p:sp>
    </p:spTree>
    <p:extLst>
      <p:ext uri="{BB962C8B-B14F-4D97-AF65-F5344CB8AC3E}">
        <p14:creationId xmlns:p14="http://schemas.microsoft.com/office/powerpoint/2010/main" val="2260068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4D8B-F749-CDB4-38A3-57A4EABFBE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0682EB-2CB9-A6F9-B5ED-CFB5837FA896}"/>
              </a:ext>
            </a:extLst>
          </p:cNvPr>
          <p:cNvSpPr>
            <a:spLocks noGrp="1"/>
          </p:cNvSpPr>
          <p:nvPr>
            <p:ph type="dt" sz="half" idx="10"/>
          </p:nvPr>
        </p:nvSpPr>
        <p:spPr/>
        <p:txBody>
          <a:bodyPr/>
          <a:lstStyle/>
          <a:p>
            <a:fld id="{63C8E5CB-F766-47FB-B574-D23C6E001BB6}" type="datetimeFigureOut">
              <a:rPr lang="en-US" smtClean="0"/>
              <a:t>8/3/2025</a:t>
            </a:fld>
            <a:endParaRPr lang="en-US"/>
          </a:p>
        </p:txBody>
      </p:sp>
      <p:sp>
        <p:nvSpPr>
          <p:cNvPr id="4" name="Footer Placeholder 3">
            <a:extLst>
              <a:ext uri="{FF2B5EF4-FFF2-40B4-BE49-F238E27FC236}">
                <a16:creationId xmlns:a16="http://schemas.microsoft.com/office/drawing/2014/main" id="{033E7C5C-7709-FD60-1D46-8F0F37401B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9E9057-6E5B-04F0-6B59-DDA9AC56048A}"/>
              </a:ext>
            </a:extLst>
          </p:cNvPr>
          <p:cNvSpPr>
            <a:spLocks noGrp="1"/>
          </p:cNvSpPr>
          <p:nvPr>
            <p:ph type="sldNum" sz="quarter" idx="12"/>
          </p:nvPr>
        </p:nvSpPr>
        <p:spPr/>
        <p:txBody>
          <a:bodyPr/>
          <a:lstStyle/>
          <a:p>
            <a:fld id="{6B70DD4D-85E7-4D72-B53C-AC19F9F06F65}" type="slidenum">
              <a:rPr lang="en-US" smtClean="0"/>
              <a:t>‹#›</a:t>
            </a:fld>
            <a:endParaRPr lang="en-US"/>
          </a:p>
        </p:txBody>
      </p:sp>
    </p:spTree>
    <p:extLst>
      <p:ext uri="{BB962C8B-B14F-4D97-AF65-F5344CB8AC3E}">
        <p14:creationId xmlns:p14="http://schemas.microsoft.com/office/powerpoint/2010/main" val="1615961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4CF235-9AAA-DAE4-0FEE-75DF6CAD196A}"/>
              </a:ext>
            </a:extLst>
          </p:cNvPr>
          <p:cNvSpPr>
            <a:spLocks noGrp="1"/>
          </p:cNvSpPr>
          <p:nvPr>
            <p:ph type="dt" sz="half" idx="10"/>
          </p:nvPr>
        </p:nvSpPr>
        <p:spPr/>
        <p:txBody>
          <a:bodyPr/>
          <a:lstStyle/>
          <a:p>
            <a:fld id="{63C8E5CB-F766-47FB-B574-D23C6E001BB6}" type="datetimeFigureOut">
              <a:rPr lang="en-US" smtClean="0"/>
              <a:t>8/3/2025</a:t>
            </a:fld>
            <a:endParaRPr lang="en-US"/>
          </a:p>
        </p:txBody>
      </p:sp>
      <p:sp>
        <p:nvSpPr>
          <p:cNvPr id="3" name="Footer Placeholder 2">
            <a:extLst>
              <a:ext uri="{FF2B5EF4-FFF2-40B4-BE49-F238E27FC236}">
                <a16:creationId xmlns:a16="http://schemas.microsoft.com/office/drawing/2014/main" id="{A9E55B3B-2C0B-6D75-48D1-BFB612C121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6A8ABA-41A3-8AF4-A0CB-B3EC57428F7C}"/>
              </a:ext>
            </a:extLst>
          </p:cNvPr>
          <p:cNvSpPr>
            <a:spLocks noGrp="1"/>
          </p:cNvSpPr>
          <p:nvPr>
            <p:ph type="sldNum" sz="quarter" idx="12"/>
          </p:nvPr>
        </p:nvSpPr>
        <p:spPr/>
        <p:txBody>
          <a:bodyPr/>
          <a:lstStyle/>
          <a:p>
            <a:fld id="{6B70DD4D-85E7-4D72-B53C-AC19F9F06F65}" type="slidenum">
              <a:rPr lang="en-US" smtClean="0"/>
              <a:t>‹#›</a:t>
            </a:fld>
            <a:endParaRPr lang="en-US"/>
          </a:p>
        </p:txBody>
      </p:sp>
    </p:spTree>
    <p:extLst>
      <p:ext uri="{BB962C8B-B14F-4D97-AF65-F5344CB8AC3E}">
        <p14:creationId xmlns:p14="http://schemas.microsoft.com/office/powerpoint/2010/main" val="2042048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855A9-1E8B-EB00-E1A8-760FBDC81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8B55DF-081A-BDB1-19CF-D561070067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F57F10-E85E-A68E-8F53-71AA890BF5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4CF2C4-64F2-E6EE-77A8-B30B99EBF5D6}"/>
              </a:ext>
            </a:extLst>
          </p:cNvPr>
          <p:cNvSpPr>
            <a:spLocks noGrp="1"/>
          </p:cNvSpPr>
          <p:nvPr>
            <p:ph type="dt" sz="half" idx="10"/>
          </p:nvPr>
        </p:nvSpPr>
        <p:spPr/>
        <p:txBody>
          <a:bodyPr/>
          <a:lstStyle/>
          <a:p>
            <a:fld id="{63C8E5CB-F766-47FB-B574-D23C6E001BB6}" type="datetimeFigureOut">
              <a:rPr lang="en-US" smtClean="0"/>
              <a:t>8/3/2025</a:t>
            </a:fld>
            <a:endParaRPr lang="en-US"/>
          </a:p>
        </p:txBody>
      </p:sp>
      <p:sp>
        <p:nvSpPr>
          <p:cNvPr id="6" name="Footer Placeholder 5">
            <a:extLst>
              <a:ext uri="{FF2B5EF4-FFF2-40B4-BE49-F238E27FC236}">
                <a16:creationId xmlns:a16="http://schemas.microsoft.com/office/drawing/2014/main" id="{652E48E4-E71E-E594-D54F-AE93D38E9B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15C376-108C-CD9D-11E3-963F29CD6716}"/>
              </a:ext>
            </a:extLst>
          </p:cNvPr>
          <p:cNvSpPr>
            <a:spLocks noGrp="1"/>
          </p:cNvSpPr>
          <p:nvPr>
            <p:ph type="sldNum" sz="quarter" idx="12"/>
          </p:nvPr>
        </p:nvSpPr>
        <p:spPr/>
        <p:txBody>
          <a:bodyPr/>
          <a:lstStyle/>
          <a:p>
            <a:fld id="{6B70DD4D-85E7-4D72-B53C-AC19F9F06F65}" type="slidenum">
              <a:rPr lang="en-US" smtClean="0"/>
              <a:t>‹#›</a:t>
            </a:fld>
            <a:endParaRPr lang="en-US"/>
          </a:p>
        </p:txBody>
      </p:sp>
    </p:spTree>
    <p:extLst>
      <p:ext uri="{BB962C8B-B14F-4D97-AF65-F5344CB8AC3E}">
        <p14:creationId xmlns:p14="http://schemas.microsoft.com/office/powerpoint/2010/main" val="2465609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FC4ED-8633-E0B8-87E9-547662A1C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08F54E-0197-938B-7588-DA469F5D89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01A5F4-2461-983F-3081-DE5293B38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ED1899-05FB-4573-487E-5DDE33882D21}"/>
              </a:ext>
            </a:extLst>
          </p:cNvPr>
          <p:cNvSpPr>
            <a:spLocks noGrp="1"/>
          </p:cNvSpPr>
          <p:nvPr>
            <p:ph type="dt" sz="half" idx="10"/>
          </p:nvPr>
        </p:nvSpPr>
        <p:spPr/>
        <p:txBody>
          <a:bodyPr/>
          <a:lstStyle/>
          <a:p>
            <a:fld id="{63C8E5CB-F766-47FB-B574-D23C6E001BB6}" type="datetimeFigureOut">
              <a:rPr lang="en-US" smtClean="0"/>
              <a:t>8/3/2025</a:t>
            </a:fld>
            <a:endParaRPr lang="en-US"/>
          </a:p>
        </p:txBody>
      </p:sp>
      <p:sp>
        <p:nvSpPr>
          <p:cNvPr id="6" name="Footer Placeholder 5">
            <a:extLst>
              <a:ext uri="{FF2B5EF4-FFF2-40B4-BE49-F238E27FC236}">
                <a16:creationId xmlns:a16="http://schemas.microsoft.com/office/drawing/2014/main" id="{AAD9780A-FDCC-08DB-0C4C-D2764B2CD6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209CC4-0707-3A73-03E8-4C56F5B6E6A7}"/>
              </a:ext>
            </a:extLst>
          </p:cNvPr>
          <p:cNvSpPr>
            <a:spLocks noGrp="1"/>
          </p:cNvSpPr>
          <p:nvPr>
            <p:ph type="sldNum" sz="quarter" idx="12"/>
          </p:nvPr>
        </p:nvSpPr>
        <p:spPr/>
        <p:txBody>
          <a:bodyPr/>
          <a:lstStyle/>
          <a:p>
            <a:fld id="{6B70DD4D-85E7-4D72-B53C-AC19F9F06F65}" type="slidenum">
              <a:rPr lang="en-US" smtClean="0"/>
              <a:t>‹#›</a:t>
            </a:fld>
            <a:endParaRPr lang="en-US"/>
          </a:p>
        </p:txBody>
      </p:sp>
    </p:spTree>
    <p:extLst>
      <p:ext uri="{BB962C8B-B14F-4D97-AF65-F5344CB8AC3E}">
        <p14:creationId xmlns:p14="http://schemas.microsoft.com/office/powerpoint/2010/main" val="1628574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3EA2E8-041B-8110-593A-039BD6D714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206E8B-D03E-6A68-D7A4-3B1CE9F952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D4B660-0863-EE7A-4BDA-F722CFF81F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3C8E5CB-F766-47FB-B574-D23C6E001BB6}" type="datetimeFigureOut">
              <a:rPr lang="en-US" smtClean="0"/>
              <a:t>8/3/2025</a:t>
            </a:fld>
            <a:endParaRPr lang="en-US"/>
          </a:p>
        </p:txBody>
      </p:sp>
      <p:sp>
        <p:nvSpPr>
          <p:cNvPr id="5" name="Footer Placeholder 4">
            <a:extLst>
              <a:ext uri="{FF2B5EF4-FFF2-40B4-BE49-F238E27FC236}">
                <a16:creationId xmlns:a16="http://schemas.microsoft.com/office/drawing/2014/main" id="{11356F5B-7973-D544-2698-0F30EBB967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B2FAACA-5448-AD14-898E-E4BDAE200D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70DD4D-85E7-4D72-B53C-AC19F9F06F65}" type="slidenum">
              <a:rPr lang="en-US" smtClean="0"/>
              <a:t>‹#›</a:t>
            </a:fld>
            <a:endParaRPr lang="en-US"/>
          </a:p>
        </p:txBody>
      </p:sp>
    </p:spTree>
    <p:extLst>
      <p:ext uri="{BB962C8B-B14F-4D97-AF65-F5344CB8AC3E}">
        <p14:creationId xmlns:p14="http://schemas.microsoft.com/office/powerpoint/2010/main" val="2924335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2.wdp"/><Relationship Id="rId11" Type="http://schemas.openxmlformats.org/officeDocument/2006/relationships/image" Target="../media/image5.jpeg"/><Relationship Id="rId5" Type="http://schemas.openxmlformats.org/officeDocument/2006/relationships/image" Target="../media/image2.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a:extLst>
              <a:ext uri="{FF2B5EF4-FFF2-40B4-BE49-F238E27FC236}">
                <a16:creationId xmlns:a16="http://schemas.microsoft.com/office/drawing/2014/main" id="{27F068C2-8A8A-FB88-D7A3-16941EBCE775}"/>
              </a:ext>
            </a:extLst>
          </p:cNvPr>
          <p:cNvSpPr txBox="1"/>
          <p:nvPr/>
        </p:nvSpPr>
        <p:spPr>
          <a:xfrm>
            <a:off x="-281603" y="362675"/>
            <a:ext cx="12192000" cy="523220"/>
          </a:xfrm>
          <a:prstGeom prst="rect">
            <a:avLst/>
          </a:prstGeom>
          <a:noFill/>
        </p:spPr>
        <p:txBody>
          <a:bodyPr wrap="square">
            <a:spAutoFit/>
          </a:bodyPr>
          <a:lstStyle/>
          <a:p>
            <a:pPr algn="r"/>
            <a:r>
              <a:rPr lang="en-GB" sz="2800" b="1" dirty="0">
                <a:solidFill>
                  <a:schemeClr val="tx1">
                    <a:lumMod val="85000"/>
                    <a:lumOff val="15000"/>
                  </a:schemeClr>
                </a:solidFill>
                <a:latin typeface="Segoe UI" panose="020B0502040204020203" pitchFamily="34" charset="0"/>
                <a:cs typeface="Segoe UI" panose="020B0502040204020203" pitchFamily="34" charset="0"/>
              </a:rPr>
              <a:t>Netflix Movies and TV Shows Clustering</a:t>
            </a:r>
            <a:endParaRPr lang="en-US" sz="2800" b="1" dirty="0">
              <a:solidFill>
                <a:schemeClr val="tx1">
                  <a:lumMod val="85000"/>
                  <a:lumOff val="15000"/>
                </a:schemeClr>
              </a:solidFill>
              <a:latin typeface="Segoe UI" panose="020B0502040204020203" pitchFamily="34" charset="0"/>
              <a:cs typeface="Segoe UI" panose="020B0502040204020203" pitchFamily="34" charset="0"/>
            </a:endParaRPr>
          </a:p>
        </p:txBody>
      </p:sp>
      <p:grpSp>
        <p:nvGrpSpPr>
          <p:cNvPr id="59" name="Group 58">
            <a:extLst>
              <a:ext uri="{FF2B5EF4-FFF2-40B4-BE49-F238E27FC236}">
                <a16:creationId xmlns:a16="http://schemas.microsoft.com/office/drawing/2014/main" id="{74BFC712-A04B-F972-3696-89E167D3C211}"/>
              </a:ext>
            </a:extLst>
          </p:cNvPr>
          <p:cNvGrpSpPr/>
          <p:nvPr/>
        </p:nvGrpSpPr>
        <p:grpSpPr>
          <a:xfrm>
            <a:off x="2311797" y="1115825"/>
            <a:ext cx="9812873" cy="5322806"/>
            <a:chOff x="1694406" y="1048664"/>
            <a:chExt cx="9812873" cy="5322806"/>
          </a:xfrm>
        </p:grpSpPr>
        <p:sp>
          <p:nvSpPr>
            <p:cNvPr id="5" name="Rectangle: Rounded Corners 4">
              <a:extLst>
                <a:ext uri="{FF2B5EF4-FFF2-40B4-BE49-F238E27FC236}">
                  <a16:creationId xmlns:a16="http://schemas.microsoft.com/office/drawing/2014/main" id="{3CDC6129-09C6-7120-A8DE-E07F3504ECE0}"/>
                </a:ext>
              </a:extLst>
            </p:cNvPr>
            <p:cNvSpPr/>
            <p:nvPr/>
          </p:nvSpPr>
          <p:spPr bwMode="auto">
            <a:xfrm>
              <a:off x="5246241" y="1112997"/>
              <a:ext cx="6046776" cy="872348"/>
            </a:xfrm>
            <a:prstGeom prst="roundRect">
              <a:avLst>
                <a:gd name="adj" fmla="val 50000"/>
              </a:avLst>
            </a:prstGeom>
            <a:solidFill>
              <a:schemeClr val="accent1"/>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le: Rounded Corners 5">
              <a:extLst>
                <a:ext uri="{FF2B5EF4-FFF2-40B4-BE49-F238E27FC236}">
                  <a16:creationId xmlns:a16="http://schemas.microsoft.com/office/drawing/2014/main" id="{F955A819-8051-2AE7-80BB-C6B45B74FE00}"/>
                </a:ext>
              </a:extLst>
            </p:cNvPr>
            <p:cNvSpPr/>
            <p:nvPr/>
          </p:nvSpPr>
          <p:spPr bwMode="auto">
            <a:xfrm>
              <a:off x="5779963" y="2187994"/>
              <a:ext cx="5591089" cy="875662"/>
            </a:xfrm>
            <a:prstGeom prst="roundRect">
              <a:avLst>
                <a:gd name="adj" fmla="val 50000"/>
              </a:avLst>
            </a:prstGeom>
            <a:solidFill>
              <a:schemeClr val="accent2"/>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Rounded Corners 6">
              <a:extLst>
                <a:ext uri="{FF2B5EF4-FFF2-40B4-BE49-F238E27FC236}">
                  <a16:creationId xmlns:a16="http://schemas.microsoft.com/office/drawing/2014/main" id="{328A9F63-740D-FA18-2056-AC7D465DE5D5}"/>
                </a:ext>
              </a:extLst>
            </p:cNvPr>
            <p:cNvSpPr/>
            <p:nvPr/>
          </p:nvSpPr>
          <p:spPr bwMode="auto">
            <a:xfrm>
              <a:off x="6284741" y="3252449"/>
              <a:ext cx="5086311" cy="889517"/>
            </a:xfrm>
            <a:prstGeom prst="roundRect">
              <a:avLst>
                <a:gd name="adj" fmla="val 50000"/>
              </a:avLst>
            </a:prstGeom>
            <a:solidFill>
              <a:schemeClr val="accent3"/>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Rounded Corners 7">
              <a:extLst>
                <a:ext uri="{FF2B5EF4-FFF2-40B4-BE49-F238E27FC236}">
                  <a16:creationId xmlns:a16="http://schemas.microsoft.com/office/drawing/2014/main" id="{FD755B73-D2E6-B5A7-AAFF-14A69712482E}"/>
                </a:ext>
              </a:extLst>
            </p:cNvPr>
            <p:cNvSpPr/>
            <p:nvPr/>
          </p:nvSpPr>
          <p:spPr bwMode="auto">
            <a:xfrm>
              <a:off x="5779963" y="4347115"/>
              <a:ext cx="5591090" cy="873164"/>
            </a:xfrm>
            <a:prstGeom prst="roundRect">
              <a:avLst>
                <a:gd name="adj" fmla="val 50000"/>
              </a:avLst>
            </a:prstGeom>
            <a:solidFill>
              <a:schemeClr val="accent4"/>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Rounded Corners 8">
              <a:extLst>
                <a:ext uri="{FF2B5EF4-FFF2-40B4-BE49-F238E27FC236}">
                  <a16:creationId xmlns:a16="http://schemas.microsoft.com/office/drawing/2014/main" id="{2B09D41E-F1A6-2106-DB43-76B273289C6F}"/>
                </a:ext>
              </a:extLst>
            </p:cNvPr>
            <p:cNvSpPr/>
            <p:nvPr/>
          </p:nvSpPr>
          <p:spPr bwMode="auto">
            <a:xfrm>
              <a:off x="5275181" y="5567058"/>
              <a:ext cx="6095872" cy="731532"/>
            </a:xfrm>
            <a:prstGeom prst="roundRect">
              <a:avLst>
                <a:gd name="adj" fmla="val 50000"/>
              </a:avLst>
            </a:prstGeom>
            <a:solidFill>
              <a:schemeClr val="accent5"/>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23E9C3F1-0EF6-5C03-FA9D-D519DEE489B2}"/>
                </a:ext>
              </a:extLst>
            </p:cNvPr>
            <p:cNvCxnSpPr>
              <a:cxnSpLocks/>
            </p:cNvCxnSpPr>
            <p:nvPr/>
          </p:nvCxnSpPr>
          <p:spPr>
            <a:xfrm>
              <a:off x="4625146" y="3776201"/>
              <a:ext cx="1432854" cy="11019"/>
            </a:xfrm>
            <a:prstGeom prst="line">
              <a:avLst/>
            </a:prstGeom>
            <a:ln w="19050">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5658300-33AB-64B6-7CA5-A76BE2F8EED6}"/>
                </a:ext>
              </a:extLst>
            </p:cNvPr>
            <p:cNvCxnSpPr>
              <a:cxnSpLocks/>
            </p:cNvCxnSpPr>
            <p:nvPr/>
          </p:nvCxnSpPr>
          <p:spPr>
            <a:xfrm flipV="1">
              <a:off x="4195950" y="4798283"/>
              <a:ext cx="1373356" cy="14091"/>
            </a:xfrm>
            <a:prstGeom prst="line">
              <a:avLst/>
            </a:prstGeom>
            <a:ln w="1905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1096438-DC7D-C831-4C07-63DFCA2F71D8}"/>
                </a:ext>
              </a:extLst>
            </p:cNvPr>
            <p:cNvCxnSpPr>
              <a:cxnSpLocks/>
            </p:cNvCxnSpPr>
            <p:nvPr/>
          </p:nvCxnSpPr>
          <p:spPr>
            <a:xfrm>
              <a:off x="4076526" y="2641730"/>
              <a:ext cx="1492780" cy="15882"/>
            </a:xfrm>
            <a:prstGeom prst="line">
              <a:avLst/>
            </a:prstGeom>
            <a:ln w="1905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BF25E4C8-0403-94C3-24C0-2A2B022CF1E0}"/>
                </a:ext>
              </a:extLst>
            </p:cNvPr>
            <p:cNvSpPr/>
            <p:nvPr/>
          </p:nvSpPr>
          <p:spPr bwMode="auto">
            <a:xfrm>
              <a:off x="5121320" y="1121544"/>
              <a:ext cx="863801" cy="863801"/>
            </a:xfrm>
            <a:prstGeom prst="ellipse">
              <a:avLst/>
            </a:prstGeom>
            <a:solidFill>
              <a:schemeClr val="accent1">
                <a:lumMod val="75000"/>
              </a:schemeClr>
            </a:solidFill>
            <a:ln>
              <a:noFill/>
            </a:ln>
            <a:effectLst>
              <a:outerShdw blurRad="50800" dist="38100" algn="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Arc 18">
              <a:extLst>
                <a:ext uri="{FF2B5EF4-FFF2-40B4-BE49-F238E27FC236}">
                  <a16:creationId xmlns:a16="http://schemas.microsoft.com/office/drawing/2014/main" id="{2DFF6F14-C910-66D1-534B-6004C208F8E4}"/>
                </a:ext>
              </a:extLst>
            </p:cNvPr>
            <p:cNvSpPr/>
            <p:nvPr/>
          </p:nvSpPr>
          <p:spPr bwMode="auto">
            <a:xfrm>
              <a:off x="5121320" y="1121544"/>
              <a:ext cx="863801" cy="863801"/>
            </a:xfrm>
            <a:prstGeom prst="arc">
              <a:avLst>
                <a:gd name="adj1" fmla="val 13699635"/>
                <a:gd name="adj2" fmla="val 220068"/>
              </a:avLst>
            </a:prstGeom>
            <a:noFill/>
            <a:ln w="38100">
              <a:solidFill>
                <a:schemeClr val="accent1"/>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Arc 19">
              <a:extLst>
                <a:ext uri="{FF2B5EF4-FFF2-40B4-BE49-F238E27FC236}">
                  <a16:creationId xmlns:a16="http://schemas.microsoft.com/office/drawing/2014/main" id="{160951F5-5C04-D11B-454D-ACACEAA458DB}"/>
                </a:ext>
              </a:extLst>
            </p:cNvPr>
            <p:cNvSpPr/>
            <p:nvPr/>
          </p:nvSpPr>
          <p:spPr bwMode="auto">
            <a:xfrm>
              <a:off x="5048440" y="1048664"/>
              <a:ext cx="1009560" cy="1009561"/>
            </a:xfrm>
            <a:prstGeom prst="arc">
              <a:avLst>
                <a:gd name="adj1" fmla="val 5205771"/>
                <a:gd name="adj2" fmla="val 10609942"/>
              </a:avLst>
            </a:prstGeom>
            <a:noFill/>
            <a:ln w="76200">
              <a:solidFill>
                <a:schemeClr val="accent1"/>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E0193A8F-631F-597C-7D28-D495EB7029FB}"/>
                </a:ext>
              </a:extLst>
            </p:cNvPr>
            <p:cNvSpPr/>
            <p:nvPr/>
          </p:nvSpPr>
          <p:spPr bwMode="auto">
            <a:xfrm>
              <a:off x="5626100" y="2199856"/>
              <a:ext cx="863801" cy="863801"/>
            </a:xfrm>
            <a:prstGeom prst="ellipse">
              <a:avLst/>
            </a:prstGeom>
            <a:solidFill>
              <a:schemeClr val="accent2">
                <a:lumMod val="75000"/>
              </a:schemeClr>
            </a:solidFill>
            <a:ln>
              <a:noFill/>
            </a:ln>
            <a:effectLst>
              <a:outerShdw blurRad="50800" dist="38100" algn="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2017CF38-0BA8-2F00-EFDC-2CF97AD66FC8}"/>
                </a:ext>
              </a:extLst>
            </p:cNvPr>
            <p:cNvSpPr/>
            <p:nvPr/>
          </p:nvSpPr>
          <p:spPr bwMode="auto">
            <a:xfrm>
              <a:off x="5626100" y="2199856"/>
              <a:ext cx="863801" cy="863801"/>
            </a:xfrm>
            <a:prstGeom prst="arc">
              <a:avLst>
                <a:gd name="adj1" fmla="val 13699635"/>
                <a:gd name="adj2" fmla="val 220068"/>
              </a:avLst>
            </a:prstGeom>
            <a:noFill/>
            <a:ln w="38100">
              <a:solidFill>
                <a:schemeClr val="accent2"/>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Arc 22">
              <a:extLst>
                <a:ext uri="{FF2B5EF4-FFF2-40B4-BE49-F238E27FC236}">
                  <a16:creationId xmlns:a16="http://schemas.microsoft.com/office/drawing/2014/main" id="{DA52FAF9-5737-CC1B-C258-A2F637382607}"/>
                </a:ext>
              </a:extLst>
            </p:cNvPr>
            <p:cNvSpPr/>
            <p:nvPr/>
          </p:nvSpPr>
          <p:spPr bwMode="auto">
            <a:xfrm>
              <a:off x="5553220" y="2126976"/>
              <a:ext cx="1009560" cy="1009561"/>
            </a:xfrm>
            <a:prstGeom prst="arc">
              <a:avLst>
                <a:gd name="adj1" fmla="val 5205771"/>
                <a:gd name="adj2" fmla="val 10605899"/>
              </a:avLst>
            </a:prstGeom>
            <a:noFill/>
            <a:ln w="76200">
              <a:solidFill>
                <a:schemeClr val="accent2"/>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88DAE1FB-3DE0-D1E0-EB8C-F8BAE2934955}"/>
                </a:ext>
              </a:extLst>
            </p:cNvPr>
            <p:cNvSpPr/>
            <p:nvPr/>
          </p:nvSpPr>
          <p:spPr bwMode="auto">
            <a:xfrm>
              <a:off x="6130881" y="3278167"/>
              <a:ext cx="863801" cy="863801"/>
            </a:xfrm>
            <a:prstGeom prst="ellipse">
              <a:avLst/>
            </a:prstGeom>
            <a:solidFill>
              <a:schemeClr val="accent3">
                <a:lumMod val="75000"/>
              </a:schemeClr>
            </a:solidFill>
            <a:ln>
              <a:noFill/>
            </a:ln>
            <a:effectLst>
              <a:outerShdw blurRad="50800" dist="38100" algn="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Arc 24">
              <a:extLst>
                <a:ext uri="{FF2B5EF4-FFF2-40B4-BE49-F238E27FC236}">
                  <a16:creationId xmlns:a16="http://schemas.microsoft.com/office/drawing/2014/main" id="{0AE62F24-99B1-9A67-79A9-76E5D37E19CA}"/>
                </a:ext>
              </a:extLst>
            </p:cNvPr>
            <p:cNvSpPr/>
            <p:nvPr/>
          </p:nvSpPr>
          <p:spPr bwMode="auto">
            <a:xfrm>
              <a:off x="6130881" y="3278167"/>
              <a:ext cx="863801" cy="863801"/>
            </a:xfrm>
            <a:prstGeom prst="arc">
              <a:avLst>
                <a:gd name="adj1" fmla="val 13699635"/>
                <a:gd name="adj2" fmla="val 220068"/>
              </a:avLst>
            </a:prstGeom>
            <a:noFill/>
            <a:ln w="38100">
              <a:solidFill>
                <a:schemeClr val="accent3"/>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Arc 25">
              <a:extLst>
                <a:ext uri="{FF2B5EF4-FFF2-40B4-BE49-F238E27FC236}">
                  <a16:creationId xmlns:a16="http://schemas.microsoft.com/office/drawing/2014/main" id="{6E1C3041-3CFC-F4A9-1162-FD3471D4EF90}"/>
                </a:ext>
              </a:extLst>
            </p:cNvPr>
            <p:cNvSpPr/>
            <p:nvPr/>
          </p:nvSpPr>
          <p:spPr bwMode="auto">
            <a:xfrm>
              <a:off x="6058001" y="3205287"/>
              <a:ext cx="1009560" cy="1009561"/>
            </a:xfrm>
            <a:prstGeom prst="arc">
              <a:avLst>
                <a:gd name="adj1" fmla="val 5205771"/>
                <a:gd name="adj2" fmla="val 10354398"/>
              </a:avLst>
            </a:prstGeom>
            <a:noFill/>
            <a:ln w="76200">
              <a:solidFill>
                <a:schemeClr val="accent3"/>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12C4EFA9-8E71-092D-40A0-B4B5F4E5213A}"/>
                </a:ext>
              </a:extLst>
            </p:cNvPr>
            <p:cNvSpPr/>
            <p:nvPr/>
          </p:nvSpPr>
          <p:spPr bwMode="auto">
            <a:xfrm>
              <a:off x="5626100" y="4356479"/>
              <a:ext cx="863801" cy="863801"/>
            </a:xfrm>
            <a:prstGeom prst="ellipse">
              <a:avLst/>
            </a:prstGeom>
            <a:solidFill>
              <a:schemeClr val="accent4">
                <a:lumMod val="75000"/>
              </a:schemeClr>
            </a:solidFill>
            <a:ln>
              <a:noFill/>
            </a:ln>
            <a:effectLst>
              <a:outerShdw blurRad="50800" dist="38100" algn="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Arc 27">
              <a:extLst>
                <a:ext uri="{FF2B5EF4-FFF2-40B4-BE49-F238E27FC236}">
                  <a16:creationId xmlns:a16="http://schemas.microsoft.com/office/drawing/2014/main" id="{0B593085-A22D-CEE3-83E7-ACD8550C1E78}"/>
                </a:ext>
              </a:extLst>
            </p:cNvPr>
            <p:cNvSpPr/>
            <p:nvPr/>
          </p:nvSpPr>
          <p:spPr bwMode="auto">
            <a:xfrm>
              <a:off x="5626100" y="4356479"/>
              <a:ext cx="863801" cy="863801"/>
            </a:xfrm>
            <a:prstGeom prst="arc">
              <a:avLst>
                <a:gd name="adj1" fmla="val 13699635"/>
                <a:gd name="adj2" fmla="val 220068"/>
              </a:avLst>
            </a:prstGeom>
            <a:noFill/>
            <a:ln w="38100">
              <a:solidFill>
                <a:schemeClr val="accent4"/>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Arc 28">
              <a:extLst>
                <a:ext uri="{FF2B5EF4-FFF2-40B4-BE49-F238E27FC236}">
                  <a16:creationId xmlns:a16="http://schemas.microsoft.com/office/drawing/2014/main" id="{B592D72B-50E7-FB82-75D9-E85784B240BA}"/>
                </a:ext>
              </a:extLst>
            </p:cNvPr>
            <p:cNvSpPr/>
            <p:nvPr/>
          </p:nvSpPr>
          <p:spPr bwMode="auto">
            <a:xfrm>
              <a:off x="5553220" y="4283599"/>
              <a:ext cx="1009560" cy="1009561"/>
            </a:xfrm>
            <a:prstGeom prst="arc">
              <a:avLst>
                <a:gd name="adj1" fmla="val 5205771"/>
                <a:gd name="adj2" fmla="val 10725828"/>
              </a:avLst>
            </a:prstGeom>
            <a:noFill/>
            <a:ln w="76200">
              <a:solidFill>
                <a:schemeClr val="accent4"/>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Oval 29">
              <a:extLst>
                <a:ext uri="{FF2B5EF4-FFF2-40B4-BE49-F238E27FC236}">
                  <a16:creationId xmlns:a16="http://schemas.microsoft.com/office/drawing/2014/main" id="{43E70C10-511D-E6E9-C562-4687F2F8F1CB}"/>
                </a:ext>
              </a:extLst>
            </p:cNvPr>
            <p:cNvSpPr/>
            <p:nvPr/>
          </p:nvSpPr>
          <p:spPr bwMode="auto">
            <a:xfrm>
              <a:off x="5121320" y="5434789"/>
              <a:ext cx="863801" cy="863801"/>
            </a:xfrm>
            <a:prstGeom prst="ellipse">
              <a:avLst/>
            </a:prstGeom>
            <a:solidFill>
              <a:schemeClr val="accent5">
                <a:lumMod val="75000"/>
              </a:schemeClr>
            </a:solidFill>
            <a:ln>
              <a:noFill/>
            </a:ln>
            <a:effectLst>
              <a:outerShdw blurRad="50800" dist="38100" algn="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Arc 30">
              <a:extLst>
                <a:ext uri="{FF2B5EF4-FFF2-40B4-BE49-F238E27FC236}">
                  <a16:creationId xmlns:a16="http://schemas.microsoft.com/office/drawing/2014/main" id="{3AE36F76-BE76-E73A-8056-2C6E05CF78AB}"/>
                </a:ext>
              </a:extLst>
            </p:cNvPr>
            <p:cNvSpPr/>
            <p:nvPr/>
          </p:nvSpPr>
          <p:spPr bwMode="auto">
            <a:xfrm>
              <a:off x="5121320" y="5434789"/>
              <a:ext cx="863801" cy="863801"/>
            </a:xfrm>
            <a:prstGeom prst="arc">
              <a:avLst>
                <a:gd name="adj1" fmla="val 13699635"/>
                <a:gd name="adj2" fmla="val 220068"/>
              </a:avLst>
            </a:prstGeom>
            <a:noFill/>
            <a:ln w="38100">
              <a:solidFill>
                <a:schemeClr val="accent5"/>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Arc 31">
              <a:extLst>
                <a:ext uri="{FF2B5EF4-FFF2-40B4-BE49-F238E27FC236}">
                  <a16:creationId xmlns:a16="http://schemas.microsoft.com/office/drawing/2014/main" id="{6CFCF69B-0D95-1286-CBC9-37FE937CE8B4}"/>
                </a:ext>
              </a:extLst>
            </p:cNvPr>
            <p:cNvSpPr/>
            <p:nvPr/>
          </p:nvSpPr>
          <p:spPr bwMode="auto">
            <a:xfrm>
              <a:off x="5048440" y="5361909"/>
              <a:ext cx="1009560" cy="1009561"/>
            </a:xfrm>
            <a:prstGeom prst="arc">
              <a:avLst>
                <a:gd name="adj1" fmla="val 5205771"/>
                <a:gd name="adj2" fmla="val 10851661"/>
              </a:avLst>
            </a:prstGeom>
            <a:noFill/>
            <a:ln w="76200">
              <a:solidFill>
                <a:schemeClr val="accent5"/>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50709032-8F5F-5D03-4770-A9B281FE2143}"/>
                </a:ext>
              </a:extLst>
            </p:cNvPr>
            <p:cNvSpPr/>
            <p:nvPr/>
          </p:nvSpPr>
          <p:spPr bwMode="auto">
            <a:xfrm>
              <a:off x="1819498" y="2435924"/>
              <a:ext cx="2680554" cy="2680555"/>
            </a:xfrm>
            <a:prstGeom prst="ellipse">
              <a:avLst/>
            </a:prstGeom>
            <a:solidFill>
              <a:schemeClr val="bg1"/>
            </a:solidFill>
            <a:ln>
              <a:noFill/>
            </a:ln>
            <a:effectLst>
              <a:outerShdw blurRad="63500" sx="102000" sy="102000" algn="ctr"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rPr>
                <a:t>Infographic Presentation Templates</a:t>
              </a:r>
            </a:p>
          </p:txBody>
        </p:sp>
        <p:sp>
          <p:nvSpPr>
            <p:cNvPr id="34" name="Circle: Hollow 33">
              <a:extLst>
                <a:ext uri="{FF2B5EF4-FFF2-40B4-BE49-F238E27FC236}">
                  <a16:creationId xmlns:a16="http://schemas.microsoft.com/office/drawing/2014/main" id="{AC8DA68D-40EC-40D6-9471-B1ED51C94CE0}"/>
                </a:ext>
              </a:extLst>
            </p:cNvPr>
            <p:cNvSpPr/>
            <p:nvPr/>
          </p:nvSpPr>
          <p:spPr bwMode="auto">
            <a:xfrm>
              <a:off x="1953526" y="2569952"/>
              <a:ext cx="2412500" cy="2412499"/>
            </a:xfrm>
            <a:prstGeom prst="donut">
              <a:avLst>
                <a:gd name="adj" fmla="val 3078"/>
              </a:avLst>
            </a:prstGeom>
            <a:solidFill>
              <a:schemeClr val="bg1">
                <a:lumMod val="75000"/>
              </a:schemeClr>
            </a:solidFill>
            <a:ln w="38100">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Arc 34">
              <a:extLst>
                <a:ext uri="{FF2B5EF4-FFF2-40B4-BE49-F238E27FC236}">
                  <a16:creationId xmlns:a16="http://schemas.microsoft.com/office/drawing/2014/main" id="{31F98FF3-7AA5-0AEB-F766-D909510BD056}"/>
                </a:ext>
              </a:extLst>
            </p:cNvPr>
            <p:cNvSpPr/>
            <p:nvPr/>
          </p:nvSpPr>
          <p:spPr bwMode="auto">
            <a:xfrm>
              <a:off x="1694406" y="2310831"/>
              <a:ext cx="2930740" cy="2930740"/>
            </a:xfrm>
            <a:prstGeom prst="arc">
              <a:avLst>
                <a:gd name="adj1" fmla="val 16200000"/>
                <a:gd name="adj2" fmla="val 5418993"/>
              </a:avLst>
            </a:prstGeom>
            <a:noFill/>
            <a:ln w="38100">
              <a:solidFill>
                <a:schemeClr val="bg1">
                  <a:lumMod val="75000"/>
                </a:schemeClr>
              </a:solid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1" name="Connector: Elbow 40">
              <a:extLst>
                <a:ext uri="{FF2B5EF4-FFF2-40B4-BE49-F238E27FC236}">
                  <a16:creationId xmlns:a16="http://schemas.microsoft.com/office/drawing/2014/main" id="{B852C116-ECD8-411B-107D-A081EAEDBBD6}"/>
                </a:ext>
              </a:extLst>
            </p:cNvPr>
            <p:cNvCxnSpPr/>
            <p:nvPr/>
          </p:nvCxnSpPr>
          <p:spPr>
            <a:xfrm rot="16200000" flipH="1">
              <a:off x="3795370" y="4605977"/>
              <a:ext cx="617533" cy="1888722"/>
            </a:xfrm>
            <a:prstGeom prst="bentConnector3">
              <a:avLst>
                <a:gd name="adj1" fmla="val 97748"/>
              </a:avLst>
            </a:prstGeom>
            <a:ln w="1905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8822E596-3227-BBBC-F0B2-1FB0FD5D2B68}"/>
                </a:ext>
              </a:extLst>
            </p:cNvPr>
            <p:cNvCxnSpPr>
              <a:cxnSpLocks/>
            </p:cNvCxnSpPr>
            <p:nvPr/>
          </p:nvCxnSpPr>
          <p:spPr>
            <a:xfrm rot="16200000" flipH="1" flipV="1">
              <a:off x="3739747" y="1001366"/>
              <a:ext cx="729494" cy="1889435"/>
            </a:xfrm>
            <a:prstGeom prst="bentConnector4">
              <a:avLst>
                <a:gd name="adj1" fmla="val -1224"/>
                <a:gd name="adj2" fmla="val 100148"/>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252ED644-6818-AE78-2695-C1D733DE0550}"/>
                </a:ext>
              </a:extLst>
            </p:cNvPr>
            <p:cNvSpPr txBox="1"/>
            <p:nvPr/>
          </p:nvSpPr>
          <p:spPr>
            <a:xfrm>
              <a:off x="6130108" y="1125119"/>
              <a:ext cx="5115470" cy="892552"/>
            </a:xfrm>
            <a:prstGeom prst="rect">
              <a:avLst/>
            </a:prstGeom>
            <a:noFill/>
          </p:spPr>
          <p:txBody>
            <a:bodyPr wrap="square" rtlCol="0">
              <a:spAutoFit/>
            </a:bodyPr>
            <a:lstStyle/>
            <a:p>
              <a:pPr>
                <a:spcBef>
                  <a:spcPts val="600"/>
                </a:spcBef>
              </a:pPr>
              <a:r>
                <a:rPr lang="en-US" sz="1400" b="1" dirty="0">
                  <a:solidFill>
                    <a:schemeClr val="bg1"/>
                  </a:solidFill>
                  <a:latin typeface="Segoe UI" panose="020B0502040204020203" pitchFamily="34" charset="0"/>
                  <a:cs typeface="Segoe UI" panose="020B0502040204020203" pitchFamily="34" charset="0"/>
                </a:rPr>
                <a:t>Data Acquisition, Data Cleaning and Preprocessing</a:t>
              </a:r>
            </a:p>
            <a:p>
              <a:pPr>
                <a:spcBef>
                  <a:spcPts val="600"/>
                </a:spcBef>
              </a:pPr>
              <a:r>
                <a:rPr lang="en-GB" sz="1100" b="0" i="0" dirty="0">
                  <a:solidFill>
                    <a:schemeClr val="bg1"/>
                  </a:solidFill>
                  <a:effectLst/>
                  <a:latin typeface="Segoe UI" panose="020B0502040204020203" pitchFamily="34" charset="0"/>
                  <a:cs typeface="Segoe UI" panose="020B0502040204020203" pitchFamily="34" charset="0"/>
                </a:rPr>
                <a:t>Netflix Movies &amp; TV Shows datasets with Title, Description, Genre, Director, Cast, Country, etc. Handling missing values; Standardizing &amp; normalizing text data. Removing unnecessary columns. </a:t>
              </a:r>
              <a:endParaRPr lang="en-US" sz="1100" dirty="0">
                <a:solidFill>
                  <a:schemeClr val="bg1"/>
                </a:solidFill>
                <a:latin typeface="Segoe UI" panose="020B0502040204020203" pitchFamily="34" charset="0"/>
                <a:cs typeface="Segoe UI" panose="020B0502040204020203" pitchFamily="34" charset="0"/>
              </a:endParaRPr>
            </a:p>
          </p:txBody>
        </p:sp>
        <p:sp>
          <p:nvSpPr>
            <p:cNvPr id="46" name="TextBox 45">
              <a:extLst>
                <a:ext uri="{FF2B5EF4-FFF2-40B4-BE49-F238E27FC236}">
                  <a16:creationId xmlns:a16="http://schemas.microsoft.com/office/drawing/2014/main" id="{04F09E8D-DCEE-4D4E-932C-3B78959563CD}"/>
                </a:ext>
              </a:extLst>
            </p:cNvPr>
            <p:cNvSpPr txBox="1"/>
            <p:nvPr/>
          </p:nvSpPr>
          <p:spPr>
            <a:xfrm>
              <a:off x="6994682" y="3321198"/>
              <a:ext cx="4055795" cy="723275"/>
            </a:xfrm>
            <a:prstGeom prst="rect">
              <a:avLst/>
            </a:prstGeom>
            <a:noFill/>
          </p:spPr>
          <p:txBody>
            <a:bodyPr wrap="square" rtlCol="0">
              <a:spAutoFit/>
            </a:bodyPr>
            <a:lstStyle/>
            <a:p>
              <a:pPr>
                <a:spcBef>
                  <a:spcPts val="600"/>
                </a:spcBef>
              </a:pPr>
              <a:r>
                <a:rPr lang="en-US" sz="1400" b="1" dirty="0">
                  <a:solidFill>
                    <a:schemeClr val="bg1"/>
                  </a:solidFill>
                  <a:latin typeface="Segoe UI" panose="020B0502040204020203" pitchFamily="34" charset="0"/>
                  <a:cs typeface="Segoe UI" panose="020B0502040204020203" pitchFamily="34" charset="0"/>
                </a:rPr>
                <a:t>Dimensionality Reduction</a:t>
              </a:r>
            </a:p>
            <a:p>
              <a:pPr>
                <a:spcBef>
                  <a:spcPts val="600"/>
                </a:spcBef>
              </a:pPr>
              <a:r>
                <a:rPr lang="en-GB" sz="1100" b="0" i="0" dirty="0">
                  <a:solidFill>
                    <a:schemeClr val="bg1"/>
                  </a:solidFill>
                  <a:effectLst/>
                  <a:latin typeface="Segoe UI" panose="020B0502040204020203" pitchFamily="34" charset="0"/>
                  <a:cs typeface="Segoe UI" panose="020B0502040204020203" pitchFamily="34" charset="0"/>
                </a:rPr>
                <a:t>Applying PCA to reduce high-dimensional vectors; Balancing interpretability and information retention</a:t>
              </a:r>
              <a:endParaRPr lang="en-US" sz="1100" dirty="0">
                <a:solidFill>
                  <a:schemeClr val="bg1"/>
                </a:solidFill>
                <a:latin typeface="Segoe UI" panose="020B0502040204020203" pitchFamily="34" charset="0"/>
                <a:cs typeface="Segoe UI" panose="020B0502040204020203" pitchFamily="34" charset="0"/>
              </a:endParaRPr>
            </a:p>
          </p:txBody>
        </p:sp>
        <p:sp>
          <p:nvSpPr>
            <p:cNvPr id="47" name="TextBox 46">
              <a:extLst>
                <a:ext uri="{FF2B5EF4-FFF2-40B4-BE49-F238E27FC236}">
                  <a16:creationId xmlns:a16="http://schemas.microsoft.com/office/drawing/2014/main" id="{07C72EAE-2208-E661-01FF-4356F14B0A69}"/>
                </a:ext>
              </a:extLst>
            </p:cNvPr>
            <p:cNvSpPr txBox="1"/>
            <p:nvPr/>
          </p:nvSpPr>
          <p:spPr>
            <a:xfrm>
              <a:off x="6041664" y="5550702"/>
              <a:ext cx="5465615" cy="723275"/>
            </a:xfrm>
            <a:prstGeom prst="rect">
              <a:avLst/>
            </a:prstGeom>
            <a:noFill/>
          </p:spPr>
          <p:txBody>
            <a:bodyPr wrap="square" rtlCol="0">
              <a:spAutoFit/>
            </a:bodyPr>
            <a:lstStyle/>
            <a:p>
              <a:pPr>
                <a:spcBef>
                  <a:spcPts val="600"/>
                </a:spcBef>
              </a:pPr>
              <a:r>
                <a:rPr lang="en-US" sz="1400" b="1" dirty="0">
                  <a:solidFill>
                    <a:schemeClr val="bg1"/>
                  </a:solidFill>
                  <a:latin typeface="Segoe UI" panose="020B0502040204020203" pitchFamily="34" charset="0"/>
                  <a:cs typeface="Segoe UI" panose="020B0502040204020203" pitchFamily="34" charset="0"/>
                </a:rPr>
                <a:t>Visualization and Content-Based Recommendation</a:t>
              </a:r>
            </a:p>
            <a:p>
              <a:pPr>
                <a:spcBef>
                  <a:spcPts val="600"/>
                </a:spcBef>
              </a:pPr>
              <a:r>
                <a:rPr lang="en-GB" sz="1100" dirty="0">
                  <a:solidFill>
                    <a:schemeClr val="bg1"/>
                  </a:solidFill>
                  <a:latin typeface="Segoe UI" panose="020B0502040204020203" pitchFamily="34" charset="0"/>
                  <a:cs typeface="Segoe UI" panose="020B0502040204020203" pitchFamily="34" charset="0"/>
                </a:rPr>
                <a:t>S</a:t>
              </a:r>
              <a:r>
                <a:rPr lang="en-GB" sz="1100" b="0" i="0" dirty="0">
                  <a:solidFill>
                    <a:schemeClr val="bg1"/>
                  </a:solidFill>
                  <a:effectLst/>
                  <a:latin typeface="Segoe UI" panose="020B0502040204020203" pitchFamily="34" charset="0"/>
                  <a:cs typeface="Segoe UI" panose="020B0502040204020203" pitchFamily="34" charset="0"/>
                </a:rPr>
                <a:t>catter plots; Word clouds and Bar charts for distribution in clusters. Finding similar titles using cosine similarity. Suggesting items within or across clusters. </a:t>
              </a:r>
              <a:endParaRPr lang="en-US" sz="1100" dirty="0">
                <a:solidFill>
                  <a:schemeClr val="bg1"/>
                </a:solidFill>
                <a:latin typeface="Segoe UI" panose="020B0502040204020203" pitchFamily="34" charset="0"/>
                <a:cs typeface="Segoe UI" panose="020B0502040204020203" pitchFamily="34" charset="0"/>
              </a:endParaRPr>
            </a:p>
          </p:txBody>
        </p:sp>
        <p:sp>
          <p:nvSpPr>
            <p:cNvPr id="48" name="TextBox 47">
              <a:extLst>
                <a:ext uri="{FF2B5EF4-FFF2-40B4-BE49-F238E27FC236}">
                  <a16:creationId xmlns:a16="http://schemas.microsoft.com/office/drawing/2014/main" id="{707E63D6-68FA-C3CE-2554-0C5F6847AEF0}"/>
                </a:ext>
              </a:extLst>
            </p:cNvPr>
            <p:cNvSpPr txBox="1"/>
            <p:nvPr/>
          </p:nvSpPr>
          <p:spPr>
            <a:xfrm>
              <a:off x="6582919" y="2220199"/>
              <a:ext cx="4710098" cy="800219"/>
            </a:xfrm>
            <a:prstGeom prst="rect">
              <a:avLst/>
            </a:prstGeom>
            <a:noFill/>
          </p:spPr>
          <p:txBody>
            <a:bodyPr wrap="square" rtlCol="0">
              <a:spAutoFit/>
            </a:bodyPr>
            <a:lstStyle/>
            <a:p>
              <a:pPr>
                <a:spcBef>
                  <a:spcPts val="600"/>
                </a:spcBef>
              </a:pPr>
              <a:r>
                <a:rPr lang="en-US" sz="1400" b="1" dirty="0">
                  <a:solidFill>
                    <a:schemeClr val="bg1"/>
                  </a:solidFill>
                  <a:latin typeface="Segoe UI" panose="020B0502040204020203" pitchFamily="34" charset="0"/>
                  <a:cs typeface="Segoe UI" panose="020B0502040204020203" pitchFamily="34" charset="0"/>
                </a:rPr>
                <a:t>Feature Engineering (NLP)</a:t>
              </a:r>
            </a:p>
            <a:p>
              <a:pPr>
                <a:spcBef>
                  <a:spcPts val="600"/>
                </a:spcBef>
              </a:pPr>
              <a:r>
                <a:rPr lang="en-GB" sz="1100" b="0" i="0" dirty="0">
                  <a:solidFill>
                    <a:schemeClr val="bg1"/>
                  </a:solidFill>
                  <a:effectLst/>
                  <a:latin typeface="Segoe UI" panose="020B0502040204020203" pitchFamily="34" charset="0"/>
                  <a:cs typeface="Segoe UI" panose="020B0502040204020203" pitchFamily="34" charset="0"/>
                </a:rPr>
                <a:t>Converting text fields (description, cast, etc.) to features;  </a:t>
              </a:r>
            </a:p>
            <a:p>
              <a:pPr>
                <a:spcBef>
                  <a:spcPts val="600"/>
                </a:spcBef>
              </a:pPr>
              <a:r>
                <a:rPr lang="en-GB" sz="1100" b="0" i="0" dirty="0">
                  <a:solidFill>
                    <a:schemeClr val="bg1"/>
                  </a:solidFill>
                  <a:effectLst/>
                  <a:latin typeface="Segoe UI" panose="020B0502040204020203" pitchFamily="34" charset="0"/>
                  <a:cs typeface="Segoe UI" panose="020B0502040204020203" pitchFamily="34" charset="0"/>
                </a:rPr>
                <a:t>Techniques: TF-IDF for vectorization</a:t>
              </a:r>
              <a:endParaRPr lang="en-US" sz="1100" dirty="0">
                <a:solidFill>
                  <a:schemeClr val="bg1"/>
                </a:solidFill>
                <a:latin typeface="Segoe UI" panose="020B0502040204020203" pitchFamily="34" charset="0"/>
                <a:cs typeface="Segoe UI" panose="020B0502040204020203" pitchFamily="34" charset="0"/>
              </a:endParaRPr>
            </a:p>
          </p:txBody>
        </p:sp>
        <p:sp>
          <p:nvSpPr>
            <p:cNvPr id="49" name="TextBox 48">
              <a:extLst>
                <a:ext uri="{FF2B5EF4-FFF2-40B4-BE49-F238E27FC236}">
                  <a16:creationId xmlns:a16="http://schemas.microsoft.com/office/drawing/2014/main" id="{E89B5EF2-B995-C9FC-EC63-9CF68673D0FC}"/>
                </a:ext>
              </a:extLst>
            </p:cNvPr>
            <p:cNvSpPr txBox="1"/>
            <p:nvPr/>
          </p:nvSpPr>
          <p:spPr>
            <a:xfrm>
              <a:off x="6562780" y="4366098"/>
              <a:ext cx="4575071" cy="892552"/>
            </a:xfrm>
            <a:prstGeom prst="rect">
              <a:avLst/>
            </a:prstGeom>
            <a:noFill/>
          </p:spPr>
          <p:txBody>
            <a:bodyPr wrap="square" rtlCol="0">
              <a:spAutoFit/>
            </a:bodyPr>
            <a:lstStyle/>
            <a:p>
              <a:pPr>
                <a:spcBef>
                  <a:spcPts val="600"/>
                </a:spcBef>
              </a:pPr>
              <a:r>
                <a:rPr lang="en-US" sz="1400" b="1" dirty="0">
                  <a:solidFill>
                    <a:schemeClr val="bg1"/>
                  </a:solidFill>
                  <a:latin typeface="Segoe UI" panose="020B0502040204020203" pitchFamily="34" charset="0"/>
                  <a:cs typeface="Segoe UI" panose="020B0502040204020203" pitchFamily="34" charset="0"/>
                </a:rPr>
                <a:t>Clustering, Cluster Evaluation</a:t>
              </a:r>
            </a:p>
            <a:p>
              <a:pPr>
                <a:spcBef>
                  <a:spcPts val="600"/>
                </a:spcBef>
              </a:pPr>
              <a:r>
                <a:rPr lang="en-GB" sz="1100" b="0" i="0" dirty="0">
                  <a:solidFill>
                    <a:schemeClr val="bg1"/>
                  </a:solidFill>
                  <a:effectLst/>
                  <a:latin typeface="Segoe UI" panose="020B0502040204020203" pitchFamily="34" charset="0"/>
                  <a:cs typeface="Segoe UI" panose="020B0502040204020203" pitchFamily="34" charset="0"/>
                </a:rPr>
                <a:t>K-Means Clustering; Hierarchical Agglomerative Clustering; Metrics: Silhouette, Calinski-Harabasz, Davies-Bouldin ; Assessing quality and separation of clusters. </a:t>
              </a:r>
              <a:endParaRPr lang="en-US" sz="1100" dirty="0">
                <a:solidFill>
                  <a:schemeClr val="bg1"/>
                </a:solidFill>
                <a:latin typeface="Segoe UI" panose="020B0502040204020203" pitchFamily="34" charset="0"/>
                <a:cs typeface="Segoe UI" panose="020B0502040204020203" pitchFamily="34" charset="0"/>
              </a:endParaRPr>
            </a:p>
          </p:txBody>
        </p:sp>
        <p:pic>
          <p:nvPicPr>
            <p:cNvPr id="50" name="Picture 49">
              <a:extLst>
                <a:ext uri="{FF2B5EF4-FFF2-40B4-BE49-F238E27FC236}">
                  <a16:creationId xmlns:a16="http://schemas.microsoft.com/office/drawing/2014/main" id="{9E7DCE84-6E81-1233-A0D8-3FE3E90309A2}"/>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370340" y="1370564"/>
              <a:ext cx="365760" cy="365760"/>
            </a:xfrm>
            <a:prstGeom prst="rect">
              <a:avLst/>
            </a:prstGeom>
          </p:spPr>
        </p:pic>
        <p:pic>
          <p:nvPicPr>
            <p:cNvPr id="51" name="Picture 50">
              <a:extLst>
                <a:ext uri="{FF2B5EF4-FFF2-40B4-BE49-F238E27FC236}">
                  <a16:creationId xmlns:a16="http://schemas.microsoft.com/office/drawing/2014/main" id="{49847037-97B9-2E3E-F28C-E5F808668EBD}"/>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875120" y="2454760"/>
              <a:ext cx="365760" cy="365760"/>
            </a:xfrm>
            <a:prstGeom prst="rect">
              <a:avLst/>
            </a:prstGeom>
          </p:spPr>
        </p:pic>
        <p:pic>
          <p:nvPicPr>
            <p:cNvPr id="52" name="Picture 51">
              <a:extLst>
                <a:ext uri="{FF2B5EF4-FFF2-40B4-BE49-F238E27FC236}">
                  <a16:creationId xmlns:a16="http://schemas.microsoft.com/office/drawing/2014/main" id="{94808D35-702A-7552-EBE6-85EC574AD8C1}"/>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379901" y="3527187"/>
              <a:ext cx="365760" cy="365760"/>
            </a:xfrm>
            <a:prstGeom prst="rect">
              <a:avLst/>
            </a:prstGeom>
          </p:spPr>
        </p:pic>
        <p:pic>
          <p:nvPicPr>
            <p:cNvPr id="54" name="Picture 53">
              <a:extLst>
                <a:ext uri="{FF2B5EF4-FFF2-40B4-BE49-F238E27FC236}">
                  <a16:creationId xmlns:a16="http://schemas.microsoft.com/office/drawing/2014/main" id="{C4B8012C-0A7E-1057-393B-9CF43A04679F}"/>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370340" y="5683809"/>
              <a:ext cx="365760" cy="365760"/>
            </a:xfrm>
            <a:prstGeom prst="rect">
              <a:avLst/>
            </a:prstGeom>
          </p:spPr>
        </p:pic>
      </p:grpSp>
      <p:pic>
        <p:nvPicPr>
          <p:cNvPr id="1026" name="Picture 2" descr="22 Best Business Movies on Netflix for ...">
            <a:extLst>
              <a:ext uri="{FF2B5EF4-FFF2-40B4-BE49-F238E27FC236}">
                <a16:creationId xmlns:a16="http://schemas.microsoft.com/office/drawing/2014/main" id="{86361BF0-EFDA-6EDE-C433-C868CC65A05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94640" y="3333646"/>
            <a:ext cx="1565051" cy="104147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C421171-8CA9-5457-6EEC-32008885051F}"/>
              </a:ext>
            </a:extLst>
          </p:cNvPr>
          <p:cNvPicPr>
            <a:picLocks noChangeAspect="1"/>
          </p:cNvPicPr>
          <p:nvPr/>
        </p:nvPicPr>
        <p:blipFill>
          <a:blip r:embed="rId12"/>
          <a:srcRect l="28351" t="24313" r="28269" b="11789"/>
          <a:stretch>
            <a:fillRect/>
          </a:stretch>
        </p:blipFill>
        <p:spPr>
          <a:xfrm>
            <a:off x="6397354" y="4670717"/>
            <a:ext cx="487050" cy="403543"/>
          </a:xfrm>
          <a:prstGeom prst="rect">
            <a:avLst/>
          </a:prstGeom>
        </p:spPr>
      </p:pic>
      <p:pic>
        <p:nvPicPr>
          <p:cNvPr id="10" name="Picture 9">
            <a:extLst>
              <a:ext uri="{FF2B5EF4-FFF2-40B4-BE49-F238E27FC236}">
                <a16:creationId xmlns:a16="http://schemas.microsoft.com/office/drawing/2014/main" id="{7DB17E87-ECAD-12D0-5F8E-52711AB22FCC}"/>
              </a:ext>
            </a:extLst>
          </p:cNvPr>
          <p:cNvPicPr>
            <a:picLocks noChangeAspect="1"/>
          </p:cNvPicPr>
          <p:nvPr/>
        </p:nvPicPr>
        <p:blipFill>
          <a:blip r:embed="rId13"/>
          <a:stretch>
            <a:fillRect/>
          </a:stretch>
        </p:blipFill>
        <p:spPr>
          <a:xfrm>
            <a:off x="84434" y="178820"/>
            <a:ext cx="657156" cy="571529"/>
          </a:xfrm>
          <a:prstGeom prst="rect">
            <a:avLst/>
          </a:prstGeom>
        </p:spPr>
      </p:pic>
      <p:grpSp>
        <p:nvGrpSpPr>
          <p:cNvPr id="14" name="Group 13">
            <a:extLst>
              <a:ext uri="{FF2B5EF4-FFF2-40B4-BE49-F238E27FC236}">
                <a16:creationId xmlns:a16="http://schemas.microsoft.com/office/drawing/2014/main" id="{96A0364A-3FDA-2429-2EB7-A45E578CE61B}"/>
              </a:ext>
            </a:extLst>
          </p:cNvPr>
          <p:cNvGrpSpPr/>
          <p:nvPr/>
        </p:nvGrpSpPr>
        <p:grpSpPr>
          <a:xfrm>
            <a:off x="281592" y="461670"/>
            <a:ext cx="3132706" cy="1732467"/>
            <a:chOff x="362056" y="798706"/>
            <a:chExt cx="3132706" cy="1732467"/>
          </a:xfrm>
        </p:grpSpPr>
        <p:sp>
          <p:nvSpPr>
            <p:cNvPr id="13" name="Rectangle: Rounded Corners 12">
              <a:extLst>
                <a:ext uri="{FF2B5EF4-FFF2-40B4-BE49-F238E27FC236}">
                  <a16:creationId xmlns:a16="http://schemas.microsoft.com/office/drawing/2014/main" id="{0FCDED66-3975-170C-8F4E-32CB173BC45C}"/>
                </a:ext>
              </a:extLst>
            </p:cNvPr>
            <p:cNvSpPr/>
            <p:nvPr/>
          </p:nvSpPr>
          <p:spPr bwMode="auto">
            <a:xfrm>
              <a:off x="362056" y="798706"/>
              <a:ext cx="3132706" cy="1732467"/>
            </a:xfrm>
            <a:prstGeom prst="roundRect">
              <a:avLst>
                <a:gd name="adj" fmla="val 50000"/>
              </a:avLst>
            </a:prstGeom>
            <a:solidFill>
              <a:schemeClr val="accent2"/>
            </a:solidFill>
            <a:ln>
              <a:noFill/>
            </a:ln>
          </p:spPr>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BD67CF3C-22B5-4AD1-DE1A-F10BC0169B51}"/>
                </a:ext>
              </a:extLst>
            </p:cNvPr>
            <p:cNvSpPr txBox="1"/>
            <p:nvPr/>
          </p:nvSpPr>
          <p:spPr>
            <a:xfrm>
              <a:off x="624895" y="875371"/>
              <a:ext cx="2745312" cy="1569660"/>
            </a:xfrm>
            <a:prstGeom prst="rect">
              <a:avLst/>
            </a:prstGeom>
            <a:noFill/>
          </p:spPr>
          <p:txBody>
            <a:bodyPr wrap="square">
              <a:spAutoFit/>
            </a:bodyPr>
            <a:lstStyle/>
            <a:p>
              <a:r>
                <a:rPr lang="en-GB" sz="12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To apply unsupervised machine learning for clustering Netflix’s movies and TV shows based on descriptive features enhancing content discoverability, enabling nuanced genre exploration, and supporting personalized recommendations without user interaction data.</a:t>
              </a:r>
              <a:endParaRPr lang="en-IN" sz="12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grpSp>
    </p:spTree>
    <p:extLst>
      <p:ext uri="{BB962C8B-B14F-4D97-AF65-F5344CB8AC3E}">
        <p14:creationId xmlns:p14="http://schemas.microsoft.com/office/powerpoint/2010/main" val="1772853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FECE6E9-FFA8-3664-6361-5FE73F664BC5}"/>
              </a:ext>
            </a:extLst>
          </p:cNvPr>
          <p:cNvSpPr/>
          <p:nvPr/>
        </p:nvSpPr>
        <p:spPr bwMode="auto">
          <a:xfrm>
            <a:off x="1083375" y="2009692"/>
            <a:ext cx="2528413" cy="604801"/>
          </a:xfrm>
          <a:prstGeom prst="roundRect">
            <a:avLst>
              <a:gd name="adj" fmla="val 50000"/>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panose="020F0502020204030204"/>
                <a:ea typeface="+mn-ea"/>
                <a:cs typeface="+mn-cs"/>
              </a:rPr>
              <a:t>Knowing your data </a:t>
            </a:r>
          </a:p>
        </p:txBody>
      </p:sp>
      <p:sp>
        <p:nvSpPr>
          <p:cNvPr id="3" name="Rectangle 2">
            <a:extLst>
              <a:ext uri="{FF2B5EF4-FFF2-40B4-BE49-F238E27FC236}">
                <a16:creationId xmlns:a16="http://schemas.microsoft.com/office/drawing/2014/main" id="{503FFDE0-9D86-0965-C0F5-90377C89305B}"/>
              </a:ext>
            </a:extLst>
          </p:cNvPr>
          <p:cNvSpPr/>
          <p:nvPr/>
        </p:nvSpPr>
        <p:spPr>
          <a:xfrm>
            <a:off x="4050362" y="1663103"/>
            <a:ext cx="1976085" cy="60480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Understanding the variables </a:t>
            </a:r>
          </a:p>
        </p:txBody>
      </p:sp>
      <p:sp>
        <p:nvSpPr>
          <p:cNvPr id="9" name="TextBox 8">
            <a:extLst>
              <a:ext uri="{FF2B5EF4-FFF2-40B4-BE49-F238E27FC236}">
                <a16:creationId xmlns:a16="http://schemas.microsoft.com/office/drawing/2014/main" id="{5EEC3B0F-728E-E1CD-A6E9-7773968E3DC7}"/>
              </a:ext>
            </a:extLst>
          </p:cNvPr>
          <p:cNvSpPr txBox="1"/>
          <p:nvPr/>
        </p:nvSpPr>
        <p:spPr>
          <a:xfrm>
            <a:off x="6514117" y="1663103"/>
            <a:ext cx="4403452" cy="4401205"/>
          </a:xfrm>
          <a:prstGeom prst="rect">
            <a:avLst/>
          </a:prstGeom>
          <a:noFill/>
        </p:spPr>
        <p:txBody>
          <a:bodyPr wrap="square">
            <a:spAutoFit/>
          </a:bodyPr>
          <a:lstStyle/>
          <a:p>
            <a:r>
              <a:rPr lang="en-GB" sz="1400" b="1" dirty="0">
                <a:latin typeface="Times New Roman" panose="02020603050405020304" pitchFamily="18" charset="0"/>
                <a:cs typeface="Times New Roman" panose="02020603050405020304" pitchFamily="18" charset="0"/>
              </a:rPr>
              <a:t>Variables Description</a:t>
            </a:r>
          </a:p>
          <a:p>
            <a:pPr marL="285750" indent="-285750">
              <a:buFont typeface="Arial" panose="020B0604020202020204" pitchFamily="34" charset="0"/>
              <a:buChar char="•"/>
            </a:pPr>
            <a:r>
              <a:rPr lang="en-GB" sz="1400" dirty="0" err="1">
                <a:latin typeface="Times New Roman" panose="02020603050405020304" pitchFamily="18" charset="0"/>
                <a:cs typeface="Times New Roman" panose="02020603050405020304" pitchFamily="18" charset="0"/>
              </a:rPr>
              <a:t>show_id</a:t>
            </a:r>
            <a:r>
              <a:rPr lang="en-GB" sz="1400" dirty="0">
                <a:latin typeface="Times New Roman" panose="02020603050405020304" pitchFamily="18" charset="0"/>
                <a:cs typeface="Times New Roman" panose="02020603050405020304" pitchFamily="18" charset="0"/>
              </a:rPr>
              <a:t> : Unique ID for every Movie/Show</a:t>
            </a:r>
          </a:p>
          <a:p>
            <a:pPr marL="285750" indent="-285750">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type : Identifier - Movie/Show</a:t>
            </a:r>
          </a:p>
          <a:p>
            <a:pPr marL="285750" indent="-285750">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title : Title of the Movie/Show</a:t>
            </a:r>
          </a:p>
          <a:p>
            <a:pPr marL="285750" indent="-285750">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director : Director of the Movie/Show</a:t>
            </a:r>
          </a:p>
          <a:p>
            <a:pPr marL="285750" indent="-285750">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cast : Actors involved in the Movie/Show</a:t>
            </a:r>
          </a:p>
          <a:p>
            <a:pPr marL="285750" indent="-285750">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country : Country where the Movie/Show was produced</a:t>
            </a:r>
          </a:p>
          <a:p>
            <a:pPr marL="285750" indent="-285750">
              <a:buFont typeface="Arial" panose="020B0604020202020204" pitchFamily="34" charset="0"/>
              <a:buChar char="•"/>
            </a:pPr>
            <a:r>
              <a:rPr lang="en-GB" sz="1400" dirty="0" err="1">
                <a:latin typeface="Times New Roman" panose="02020603050405020304" pitchFamily="18" charset="0"/>
                <a:cs typeface="Times New Roman" panose="02020603050405020304" pitchFamily="18" charset="0"/>
              </a:rPr>
              <a:t>date_added</a:t>
            </a:r>
            <a:r>
              <a:rPr lang="en-GB" sz="1400" dirty="0">
                <a:latin typeface="Times New Roman" panose="02020603050405020304" pitchFamily="18" charset="0"/>
                <a:cs typeface="Times New Roman" panose="02020603050405020304" pitchFamily="18" charset="0"/>
              </a:rPr>
              <a:t> : Date it was added on Netflix</a:t>
            </a:r>
          </a:p>
          <a:p>
            <a:pPr marL="285750" indent="-285750">
              <a:buFont typeface="Arial" panose="020B0604020202020204" pitchFamily="34" charset="0"/>
              <a:buChar char="•"/>
            </a:pPr>
            <a:r>
              <a:rPr lang="en-GB" sz="1400" dirty="0" err="1">
                <a:latin typeface="Times New Roman" panose="02020603050405020304" pitchFamily="18" charset="0"/>
                <a:cs typeface="Times New Roman" panose="02020603050405020304" pitchFamily="18" charset="0"/>
              </a:rPr>
              <a:t>release_year</a:t>
            </a:r>
            <a:r>
              <a:rPr lang="en-GB" sz="1400" dirty="0">
                <a:latin typeface="Times New Roman" panose="02020603050405020304" pitchFamily="18" charset="0"/>
                <a:cs typeface="Times New Roman" panose="02020603050405020304" pitchFamily="18" charset="0"/>
              </a:rPr>
              <a:t> : Actual Release year of the Movie/Show</a:t>
            </a:r>
          </a:p>
          <a:p>
            <a:pPr marL="285750" indent="-285750">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rating : TV Rating of the Movie/Show</a:t>
            </a:r>
          </a:p>
          <a:p>
            <a:pPr marL="285750" indent="-285750">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duration : Total Duration - in minutes or number of seasons</a:t>
            </a:r>
          </a:p>
          <a:p>
            <a:pPr marL="285750" indent="-285750">
              <a:buFont typeface="Arial" panose="020B0604020202020204" pitchFamily="34" charset="0"/>
              <a:buChar char="•"/>
            </a:pPr>
            <a:r>
              <a:rPr lang="en-GB" sz="1400" dirty="0" err="1">
                <a:latin typeface="Times New Roman" panose="02020603050405020304" pitchFamily="18" charset="0"/>
                <a:cs typeface="Times New Roman" panose="02020603050405020304" pitchFamily="18" charset="0"/>
              </a:rPr>
              <a:t>listed_in</a:t>
            </a:r>
            <a:r>
              <a:rPr lang="en-GB" sz="1400" dirty="0">
                <a:latin typeface="Times New Roman" panose="02020603050405020304" pitchFamily="18" charset="0"/>
                <a:cs typeface="Times New Roman" panose="02020603050405020304" pitchFamily="18" charset="0"/>
              </a:rPr>
              <a:t> : Genre</a:t>
            </a:r>
          </a:p>
          <a:p>
            <a:pPr marL="285750" indent="-285750">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description : The Summary description</a:t>
            </a:r>
          </a:p>
          <a:p>
            <a:pPr marL="285750" indent="-285750">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The unique values of all the features were analysed. </a:t>
            </a:r>
          </a:p>
          <a:p>
            <a:pPr marL="285750" indent="-285750">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 By utilizing these features, we plan to create a cluster column and implement both K-means and Hierarchical clustering algorithms.</a:t>
            </a:r>
          </a:p>
          <a:p>
            <a:pPr marL="285750" indent="-285750">
              <a:buFont typeface="Arial" panose="020B0604020202020204" pitchFamily="34" charset="0"/>
              <a:buChar char="•"/>
            </a:pPr>
            <a:endParaRPr lang="en-GB" sz="14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0F2DCB6B-CE3C-3AE0-07AA-3647E220B7B7}"/>
              </a:ext>
            </a:extLst>
          </p:cNvPr>
          <p:cNvSpPr/>
          <p:nvPr/>
        </p:nvSpPr>
        <p:spPr>
          <a:xfrm>
            <a:off x="4050362" y="2614493"/>
            <a:ext cx="1976085" cy="60480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Finding Unique values</a:t>
            </a:r>
          </a:p>
        </p:txBody>
      </p:sp>
      <p:sp>
        <p:nvSpPr>
          <p:cNvPr id="11" name="Rectangle: Rounded Corners 10">
            <a:extLst>
              <a:ext uri="{FF2B5EF4-FFF2-40B4-BE49-F238E27FC236}">
                <a16:creationId xmlns:a16="http://schemas.microsoft.com/office/drawing/2014/main" id="{F3F14F7D-166A-D217-B176-E1D86E9559A3}"/>
              </a:ext>
            </a:extLst>
          </p:cNvPr>
          <p:cNvSpPr/>
          <p:nvPr/>
        </p:nvSpPr>
        <p:spPr bwMode="auto">
          <a:xfrm>
            <a:off x="6341686" y="854929"/>
            <a:ext cx="2528413" cy="604801"/>
          </a:xfrm>
          <a:prstGeom prst="roundRect">
            <a:avLst>
              <a:gd name="adj" fmla="val 50000"/>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panose="020F0502020204030204"/>
                <a:ea typeface="+mn-ea"/>
                <a:cs typeface="+mn-cs"/>
              </a:rPr>
              <a:t>Description</a:t>
            </a:r>
          </a:p>
        </p:txBody>
      </p:sp>
      <p:sp>
        <p:nvSpPr>
          <p:cNvPr id="15" name="Rectangle: Rounded Corners 14">
            <a:extLst>
              <a:ext uri="{FF2B5EF4-FFF2-40B4-BE49-F238E27FC236}">
                <a16:creationId xmlns:a16="http://schemas.microsoft.com/office/drawing/2014/main" id="{EC6A9D25-E5F4-6CF5-2FCF-4415D476EB41}"/>
              </a:ext>
            </a:extLst>
          </p:cNvPr>
          <p:cNvSpPr/>
          <p:nvPr/>
        </p:nvSpPr>
        <p:spPr bwMode="auto">
          <a:xfrm>
            <a:off x="0" y="24548"/>
            <a:ext cx="12192000" cy="604801"/>
          </a:xfrm>
          <a:prstGeom prst="roundRect">
            <a:avLst>
              <a:gd name="adj" fmla="val 50000"/>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500" b="0" i="0" u="none" strike="noStrike" kern="1200" cap="none" spc="0" normalizeH="0" baseline="0" noProof="0" dirty="0">
                <a:ln>
                  <a:noFill/>
                </a:ln>
                <a:solidFill>
                  <a:prstClr val="white"/>
                </a:solidFill>
                <a:effectLst/>
                <a:uLnTx/>
                <a:uFillTx/>
                <a:latin typeface="Calibri" panose="020F0502020204030204"/>
                <a:ea typeface="+mn-ea"/>
                <a:cs typeface="+mn-cs"/>
              </a:rPr>
              <a:t>Understanding your data </a:t>
            </a:r>
          </a:p>
        </p:txBody>
      </p:sp>
    </p:spTree>
    <p:extLst>
      <p:ext uri="{BB962C8B-B14F-4D97-AF65-F5344CB8AC3E}">
        <p14:creationId xmlns:p14="http://schemas.microsoft.com/office/powerpoint/2010/main" val="4126590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A36D863-855C-80FB-774F-6E1822F30DF0}"/>
              </a:ext>
            </a:extLst>
          </p:cNvPr>
          <p:cNvSpPr/>
          <p:nvPr/>
        </p:nvSpPr>
        <p:spPr bwMode="auto">
          <a:xfrm>
            <a:off x="1058827" y="1920854"/>
            <a:ext cx="2528413" cy="914400"/>
          </a:xfrm>
          <a:prstGeom prst="roundRect">
            <a:avLst>
              <a:gd name="adj" fmla="val 50000"/>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solidFill>
                  <a:prstClr val="white"/>
                </a:solidFill>
                <a:latin typeface="Calibri" panose="020F0502020204030204"/>
              </a:rPr>
              <a:t>Exploratory data analysis (EDA)</a:t>
            </a:r>
            <a:endParaRPr kumimoji="0" lang="en-IN"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F010ADC7-C097-49F7-2C84-6D2B9163961D}"/>
              </a:ext>
            </a:extLst>
          </p:cNvPr>
          <p:cNvSpPr txBox="1"/>
          <p:nvPr/>
        </p:nvSpPr>
        <p:spPr>
          <a:xfrm>
            <a:off x="6564238" y="1531156"/>
            <a:ext cx="4081047" cy="5047536"/>
          </a:xfrm>
          <a:prstGeom prst="rect">
            <a:avLst/>
          </a:prstGeom>
          <a:noFill/>
        </p:spPr>
        <p:txBody>
          <a:bodyPr wrap="square">
            <a:spAutoFit/>
          </a:bodyPr>
          <a:lstStyle/>
          <a:p>
            <a:pPr marL="285750" indent="-285750" algn="jus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The goal of EDA is to gain insights into the data, identify patterns, and discover relationships and trends. It is an iterative process that helps to identify outliers, missing values, and any other issues that may affect the analysis and modeling of the data.</a:t>
            </a:r>
          </a:p>
          <a:p>
            <a:pPr marL="285750" indent="-285750" algn="just">
              <a:buFont typeface="Arial" panose="020B0604020202020204" pitchFamily="34" charset="0"/>
              <a:buChar char="•"/>
            </a:pPr>
            <a:endParaRPr lang="en-GB"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EDA revealed key content trends—movies dominate the </a:t>
            </a:r>
            <a:r>
              <a:rPr lang="en-GB" sz="1400" dirty="0" err="1">
                <a:latin typeface="Times New Roman" panose="02020603050405020304" pitchFamily="18" charset="0"/>
                <a:cs typeface="Times New Roman" panose="02020603050405020304" pitchFamily="18" charset="0"/>
              </a:rPr>
              <a:t>catalog</a:t>
            </a:r>
            <a:r>
              <a:rPr lang="en-GB" sz="1400" dirty="0">
                <a:latin typeface="Times New Roman" panose="02020603050405020304" pitchFamily="18" charset="0"/>
                <a:cs typeface="Times New Roman" panose="02020603050405020304" pitchFamily="18" charset="0"/>
              </a:rPr>
              <a:t> (69%), with genres like dramas, comedies, and international films being most common. Frequent keywords such as “love,” “life,” and “family” highlight emotional and relational themes central to Netflix’s content.</a:t>
            </a:r>
          </a:p>
          <a:p>
            <a:pPr marL="285750" indent="-285750" algn="just">
              <a:buFont typeface="Arial" panose="020B0604020202020204" pitchFamily="34" charset="0"/>
              <a:buChar char="•"/>
            </a:pPr>
            <a:endParaRPr lang="en-GB"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Data cleaning may include tasks such as removing duplicate records, filling in missing values, correcting errors, and standardizing data formats. Except for the release year, almost all of the data are presented in text format.</a:t>
            </a:r>
          </a:p>
          <a:p>
            <a:pPr marL="285750" indent="-285750" algn="just">
              <a:buFont typeface="Arial" panose="020B0604020202020204" pitchFamily="34" charset="0"/>
              <a:buChar char="•"/>
            </a:pPr>
            <a:endParaRPr lang="en-GB"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The textual format contains the data we need to build a cluster/building model. Therefore, there is no need to handle outliers. </a:t>
            </a:r>
            <a:endParaRPr lang="en-IN" sz="1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4D02631-49DF-42FF-9B5A-C4F6D8639A4B}"/>
              </a:ext>
            </a:extLst>
          </p:cNvPr>
          <p:cNvSpPr/>
          <p:nvPr/>
        </p:nvSpPr>
        <p:spPr>
          <a:xfrm>
            <a:off x="4050362" y="1417626"/>
            <a:ext cx="1976085" cy="60480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Analysis of all columns </a:t>
            </a:r>
          </a:p>
        </p:txBody>
      </p:sp>
      <p:sp>
        <p:nvSpPr>
          <p:cNvPr id="6" name="Rectangle 5">
            <a:extLst>
              <a:ext uri="{FF2B5EF4-FFF2-40B4-BE49-F238E27FC236}">
                <a16:creationId xmlns:a16="http://schemas.microsoft.com/office/drawing/2014/main" id="{AA9B6BB0-137E-9097-0388-B87D48ECA91A}"/>
              </a:ext>
            </a:extLst>
          </p:cNvPr>
          <p:cNvSpPr/>
          <p:nvPr/>
        </p:nvSpPr>
        <p:spPr>
          <a:xfrm>
            <a:off x="4050362" y="2595914"/>
            <a:ext cx="1976085" cy="60480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Removing the missing values </a:t>
            </a:r>
          </a:p>
        </p:txBody>
      </p:sp>
      <p:sp>
        <p:nvSpPr>
          <p:cNvPr id="8" name="Rectangle 7">
            <a:extLst>
              <a:ext uri="{FF2B5EF4-FFF2-40B4-BE49-F238E27FC236}">
                <a16:creationId xmlns:a16="http://schemas.microsoft.com/office/drawing/2014/main" id="{84FEBFEA-557E-5664-7871-97BBEB74BAEC}"/>
              </a:ext>
            </a:extLst>
          </p:cNvPr>
          <p:cNvSpPr/>
          <p:nvPr/>
        </p:nvSpPr>
        <p:spPr>
          <a:xfrm>
            <a:off x="4050361" y="3774202"/>
            <a:ext cx="1976085" cy="60480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Removing the Duplicate values </a:t>
            </a:r>
          </a:p>
        </p:txBody>
      </p:sp>
      <p:sp>
        <p:nvSpPr>
          <p:cNvPr id="9" name="Rectangle: Rounded Corners 8">
            <a:extLst>
              <a:ext uri="{FF2B5EF4-FFF2-40B4-BE49-F238E27FC236}">
                <a16:creationId xmlns:a16="http://schemas.microsoft.com/office/drawing/2014/main" id="{6D6E9676-0943-9AE4-DAFF-69B426B97E84}"/>
              </a:ext>
            </a:extLst>
          </p:cNvPr>
          <p:cNvSpPr/>
          <p:nvPr/>
        </p:nvSpPr>
        <p:spPr bwMode="auto">
          <a:xfrm>
            <a:off x="6329412" y="824244"/>
            <a:ext cx="2528413" cy="604801"/>
          </a:xfrm>
          <a:prstGeom prst="roundRect">
            <a:avLst>
              <a:gd name="adj" fmla="val 50000"/>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panose="020F0502020204030204"/>
                <a:ea typeface="+mn-ea"/>
                <a:cs typeface="+mn-cs"/>
              </a:rPr>
              <a:t>Description</a:t>
            </a:r>
          </a:p>
        </p:txBody>
      </p:sp>
      <p:sp>
        <p:nvSpPr>
          <p:cNvPr id="10" name="Rectangle 9">
            <a:extLst>
              <a:ext uri="{FF2B5EF4-FFF2-40B4-BE49-F238E27FC236}">
                <a16:creationId xmlns:a16="http://schemas.microsoft.com/office/drawing/2014/main" id="{3C87D52E-632E-057F-FA33-DCFC6BFC8270}"/>
              </a:ext>
            </a:extLst>
          </p:cNvPr>
          <p:cNvSpPr/>
          <p:nvPr/>
        </p:nvSpPr>
        <p:spPr>
          <a:xfrm>
            <a:off x="4093834" y="4791907"/>
            <a:ext cx="1976085" cy="60480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Handling Outliers</a:t>
            </a:r>
          </a:p>
        </p:txBody>
      </p:sp>
      <p:sp>
        <p:nvSpPr>
          <p:cNvPr id="11" name="Rectangle: Rounded Corners 10">
            <a:extLst>
              <a:ext uri="{FF2B5EF4-FFF2-40B4-BE49-F238E27FC236}">
                <a16:creationId xmlns:a16="http://schemas.microsoft.com/office/drawing/2014/main" id="{D20BBDD2-6DF4-1164-C5C4-17B138342BF6}"/>
              </a:ext>
            </a:extLst>
          </p:cNvPr>
          <p:cNvSpPr/>
          <p:nvPr/>
        </p:nvSpPr>
        <p:spPr bwMode="auto">
          <a:xfrm>
            <a:off x="0" y="24548"/>
            <a:ext cx="12192000" cy="604801"/>
          </a:xfrm>
          <a:prstGeom prst="roundRect">
            <a:avLst>
              <a:gd name="adj" fmla="val 50000"/>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500" b="0" i="0" u="none" strike="noStrike" kern="1200" cap="none" spc="0" normalizeH="0" baseline="0" noProof="0" dirty="0">
                <a:ln>
                  <a:noFill/>
                </a:ln>
                <a:solidFill>
                  <a:prstClr val="white"/>
                </a:solidFill>
                <a:effectLst/>
                <a:uLnTx/>
                <a:uFillTx/>
                <a:latin typeface="Calibri" panose="020F0502020204030204"/>
                <a:ea typeface="+mn-ea"/>
                <a:cs typeface="+mn-cs"/>
              </a:rPr>
              <a:t>Exploratory data analysis and data cleaning </a:t>
            </a:r>
          </a:p>
        </p:txBody>
      </p:sp>
    </p:spTree>
    <p:extLst>
      <p:ext uri="{BB962C8B-B14F-4D97-AF65-F5344CB8AC3E}">
        <p14:creationId xmlns:p14="http://schemas.microsoft.com/office/powerpoint/2010/main" val="1957413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ensorFlow Natural Language Processing (NLP) Project (6-min read) – Ben  Polzin – Engineer | Data Scientist | Machine Learning | Passionate,  Data-Driven, and Future-Focused">
            <a:extLst>
              <a:ext uri="{FF2B5EF4-FFF2-40B4-BE49-F238E27FC236}">
                <a16:creationId xmlns:a16="http://schemas.microsoft.com/office/drawing/2014/main" id="{DD667A33-FF90-590D-3728-EFC166A9FD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833" y="1251076"/>
            <a:ext cx="6965395" cy="392148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4958B038-4391-B500-EB23-0AEDF291878C}"/>
              </a:ext>
            </a:extLst>
          </p:cNvPr>
          <p:cNvSpPr/>
          <p:nvPr/>
        </p:nvSpPr>
        <p:spPr bwMode="auto">
          <a:xfrm>
            <a:off x="7323592" y="730293"/>
            <a:ext cx="2528413" cy="520783"/>
          </a:xfrm>
          <a:prstGeom prst="roundRect">
            <a:avLst>
              <a:gd name="adj" fmla="val 50000"/>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algn="ctr">
              <a:defRPr/>
            </a:pPr>
            <a:r>
              <a:rPr lang="en-GB" sz="2000" dirty="0">
                <a:latin typeface="Times New Roman" panose="02020603050405020304" pitchFamily="18" charset="0"/>
                <a:cs typeface="Times New Roman" panose="02020603050405020304" pitchFamily="18" charset="0"/>
              </a:rPr>
              <a:t>Modeling Approach</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41AA7045-DAC3-E5E8-6EFF-F23279859305}"/>
              </a:ext>
            </a:extLst>
          </p:cNvPr>
          <p:cNvSpPr txBox="1"/>
          <p:nvPr/>
        </p:nvSpPr>
        <p:spPr>
          <a:xfrm>
            <a:off x="7180187" y="1346810"/>
            <a:ext cx="4111794" cy="5047536"/>
          </a:xfrm>
          <a:prstGeom prst="rect">
            <a:avLst/>
          </a:prstGeom>
          <a:noFill/>
        </p:spPr>
        <p:txBody>
          <a:bodyPr wrap="square">
            <a:spAutoFit/>
          </a:bodyPr>
          <a:lstStyle/>
          <a:p>
            <a:r>
              <a:rPr lang="en-GB" sz="1400" dirty="0">
                <a:latin typeface="Times New Roman" panose="02020603050405020304" pitchFamily="18" charset="0"/>
                <a:cs typeface="Times New Roman" panose="02020603050405020304" pitchFamily="18" charset="0"/>
              </a:rPr>
              <a:t>Choose the attributes that you want to cluster.</a:t>
            </a:r>
          </a:p>
          <a:p>
            <a:endParaRPr lang="en-GB"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Text Preprocessing: Change all textual data to lowercase and eliminate all punctuation marks and </a:t>
            </a:r>
            <a:r>
              <a:rPr lang="en-GB" sz="1400" dirty="0" err="1">
                <a:latin typeface="Times New Roman" panose="02020603050405020304" pitchFamily="18" charset="0"/>
                <a:cs typeface="Times New Roman" panose="02020603050405020304" pitchFamily="18" charset="0"/>
              </a:rPr>
              <a:t>stopwords</a:t>
            </a:r>
            <a:r>
              <a:rPr lang="en-GB" sz="1400" dirty="0">
                <a:latin typeface="Times New Roman" panose="02020603050405020304" pitchFamily="18" charset="0"/>
                <a:cs typeface="Times New Roman" panose="02020603050405020304" pitchFamily="18" charset="0"/>
              </a:rPr>
              <a:t>. Removing commonly occurring words such as "the", "and", "a", etc. that don't carry much meaning.</a:t>
            </a:r>
          </a:p>
          <a:p>
            <a:pPr marL="285750" indent="-285750">
              <a:buFont typeface="Arial" panose="020B0604020202020204" pitchFamily="34" charset="0"/>
              <a:buChar char="•"/>
            </a:pPr>
            <a:endParaRPr lang="en-GB"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Stemming or Lemmatization: Normalizing the words by reducing them to their base form.</a:t>
            </a:r>
          </a:p>
          <a:p>
            <a:pPr marL="285750" indent="-285750">
              <a:buFont typeface="Arial" panose="020B0604020202020204" pitchFamily="34" charset="0"/>
              <a:buChar char="•"/>
            </a:pPr>
            <a:endParaRPr lang="en-GB"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Tokenization: Breaking the text into smaller units, such as sentences or words.</a:t>
            </a:r>
          </a:p>
          <a:p>
            <a:pPr marL="285750" indent="-285750">
              <a:buFont typeface="Arial" panose="020B0604020202020204" pitchFamily="34" charset="0"/>
              <a:buChar char="•"/>
            </a:pPr>
            <a:endParaRPr lang="en-GB"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Dimensionality reduction.</a:t>
            </a:r>
          </a:p>
          <a:p>
            <a:pPr marL="285750" indent="-285750">
              <a:buFont typeface="Arial" panose="020B0604020202020204" pitchFamily="34" charset="0"/>
              <a:buChar char="•"/>
            </a:pPr>
            <a:endParaRPr lang="en-GB"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Unsupervised training ML algorithms to cluster the movies and various techniques to determine the optimal number of clusters.</a:t>
            </a:r>
          </a:p>
          <a:p>
            <a:pPr marL="285750" indent="-285750">
              <a:buFont typeface="Arial" panose="020B0604020202020204" pitchFamily="34" charset="0"/>
              <a:buChar char="•"/>
            </a:pPr>
            <a:endParaRPr lang="en-GB"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Visualization of optimal number of clusters (using scatter plot, bar plot) and use </a:t>
            </a:r>
            <a:r>
              <a:rPr lang="en-GB" sz="1400" dirty="0" err="1">
                <a:latin typeface="Times New Roman" panose="02020603050405020304" pitchFamily="18" charset="0"/>
                <a:cs typeface="Times New Roman" panose="02020603050405020304" pitchFamily="18" charset="0"/>
              </a:rPr>
              <a:t>wordclouds</a:t>
            </a:r>
            <a:r>
              <a:rPr lang="en-GB" sz="1400" dirty="0">
                <a:latin typeface="Times New Roman" panose="02020603050405020304" pitchFamily="18" charset="0"/>
                <a:cs typeface="Times New Roman" panose="02020603050405020304" pitchFamily="18" charset="0"/>
              </a:rPr>
              <a:t> to display the contents of each cluster.</a:t>
            </a:r>
          </a:p>
        </p:txBody>
      </p:sp>
      <p:sp>
        <p:nvSpPr>
          <p:cNvPr id="5" name="Rectangle: Rounded Corners 4">
            <a:extLst>
              <a:ext uri="{FF2B5EF4-FFF2-40B4-BE49-F238E27FC236}">
                <a16:creationId xmlns:a16="http://schemas.microsoft.com/office/drawing/2014/main" id="{D21A4C9A-F48A-00DC-86D6-21F1039B930A}"/>
              </a:ext>
            </a:extLst>
          </p:cNvPr>
          <p:cNvSpPr/>
          <p:nvPr/>
        </p:nvSpPr>
        <p:spPr bwMode="auto">
          <a:xfrm>
            <a:off x="0" y="24548"/>
            <a:ext cx="12192000" cy="604801"/>
          </a:xfrm>
          <a:prstGeom prst="roundRect">
            <a:avLst>
              <a:gd name="adj" fmla="val 50000"/>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500" b="0" i="0" u="none" strike="noStrike" kern="1200" cap="none" spc="0" normalizeH="0" baseline="0" noProof="0" dirty="0">
                <a:ln>
                  <a:noFill/>
                </a:ln>
                <a:solidFill>
                  <a:prstClr val="white"/>
                </a:solidFill>
                <a:effectLst/>
                <a:uLnTx/>
                <a:uFillTx/>
                <a:latin typeface="Calibri" panose="020F0502020204030204"/>
                <a:ea typeface="+mn-ea"/>
                <a:cs typeface="+mn-cs"/>
              </a:rPr>
              <a:t>NLP/Text Transformation</a:t>
            </a:r>
          </a:p>
        </p:txBody>
      </p:sp>
    </p:spTree>
    <p:extLst>
      <p:ext uri="{BB962C8B-B14F-4D97-AF65-F5344CB8AC3E}">
        <p14:creationId xmlns:p14="http://schemas.microsoft.com/office/powerpoint/2010/main" val="3917035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5D04399-4053-89DC-23C9-F680A9C39120}"/>
              </a:ext>
            </a:extLst>
          </p:cNvPr>
          <p:cNvSpPr/>
          <p:nvPr/>
        </p:nvSpPr>
        <p:spPr bwMode="auto">
          <a:xfrm>
            <a:off x="0" y="24548"/>
            <a:ext cx="12192000" cy="604801"/>
          </a:xfrm>
          <a:prstGeom prst="roundRect">
            <a:avLst>
              <a:gd name="adj" fmla="val 50000"/>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500" dirty="0">
                <a:solidFill>
                  <a:prstClr val="white"/>
                </a:solidFill>
                <a:latin typeface="Calibri" panose="020F0502020204030204"/>
              </a:rPr>
              <a:t>Principal Component Analysis</a:t>
            </a:r>
            <a:endParaRPr kumimoji="0" lang="en-IN" sz="25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8FF7ED64-37C7-D4D1-8F3D-FF5F70C408EA}"/>
              </a:ext>
            </a:extLst>
          </p:cNvPr>
          <p:cNvSpPr txBox="1"/>
          <p:nvPr/>
        </p:nvSpPr>
        <p:spPr>
          <a:xfrm>
            <a:off x="6753496" y="1022338"/>
            <a:ext cx="5094515" cy="4401205"/>
          </a:xfrm>
          <a:prstGeom prst="rect">
            <a:avLst/>
          </a:prstGeom>
          <a:noFill/>
        </p:spPr>
        <p:txBody>
          <a:bodyPr wrap="square">
            <a:spAutoFit/>
          </a:bodyPr>
          <a:lstStyle/>
          <a:p>
            <a:pPr algn="just"/>
            <a:r>
              <a:rPr lang="en-IN" sz="1400" dirty="0">
                <a:latin typeface="Times New Roman" panose="02020603050405020304" pitchFamily="18" charset="0"/>
                <a:cs typeface="Times New Roman" panose="02020603050405020304" pitchFamily="18" charset="0"/>
              </a:rPr>
              <a:t>Dimensionality Reduction:</a:t>
            </a:r>
          </a:p>
          <a:p>
            <a:pPr marL="285750" indent="-285750" algn="just">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Dimensionality reduction simplifies high-dimensional data while preserving important patterns and structures. </a:t>
            </a:r>
          </a:p>
          <a:p>
            <a:pPr marL="285750" indent="-285750" algn="just">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It helps improve model performance</a:t>
            </a:r>
          </a:p>
          <a:p>
            <a:pPr marL="285750" indent="-285750" algn="just">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Reduce overfitting</a:t>
            </a:r>
          </a:p>
          <a:p>
            <a:pPr marL="285750" indent="-285750" algn="just">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Enable better visualization</a:t>
            </a:r>
          </a:p>
          <a:p>
            <a:pPr marL="285750" indent="-285750" algn="just">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Techniques included: PCA (Principal Component Analysis)t-SNE, Autoencoders, etc.</a:t>
            </a:r>
          </a:p>
          <a:p>
            <a:pPr marL="285750" indent="-285750" algn="just">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In our case, we use PCA to project the data into lower dimensions for easier clustering and visualization. </a:t>
            </a:r>
          </a:p>
          <a:p>
            <a:pPr marL="285750" indent="-285750" algn="just">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Also, we have used </a:t>
            </a:r>
            <a:r>
              <a:rPr lang="en-GB" sz="1400" dirty="0">
                <a:latin typeface="Times New Roman" panose="02020603050405020304" pitchFamily="18" charset="0"/>
                <a:cs typeface="Times New Roman" panose="02020603050405020304" pitchFamily="18" charset="0"/>
              </a:rPr>
              <a:t>t-SNE to scatter-plot our clustered shows in 2D space, showing how different genres or types group together after clustering.</a:t>
            </a:r>
            <a:endParaRPr lang="en-IN" sz="1400" dirty="0">
              <a:latin typeface="Times New Roman" panose="02020603050405020304" pitchFamily="18" charset="0"/>
              <a:cs typeface="Times New Roman" panose="02020603050405020304" pitchFamily="18" charset="0"/>
            </a:endParaRPr>
          </a:p>
        </p:txBody>
      </p:sp>
      <p:pic>
        <p:nvPicPr>
          <p:cNvPr id="7170" name="Picture 2" descr="A Complete Guide to Principal Component Analysis – PCA in Machine Learning  – Data Science Duniya">
            <a:extLst>
              <a:ext uri="{FF2B5EF4-FFF2-40B4-BE49-F238E27FC236}">
                <a16:creationId xmlns:a16="http://schemas.microsoft.com/office/drawing/2014/main" id="{0555F594-7620-BCA3-9389-FCDEC5BA4B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229"/>
          <a:stretch>
            <a:fillRect/>
          </a:stretch>
        </p:blipFill>
        <p:spPr bwMode="auto">
          <a:xfrm>
            <a:off x="0" y="1022338"/>
            <a:ext cx="6361611" cy="3884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363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0DAF462-F14C-16F7-0658-E97DF42C555D}"/>
              </a:ext>
            </a:extLst>
          </p:cNvPr>
          <p:cNvGraphicFramePr>
            <a:graphicFrameLocks noGrp="1"/>
          </p:cNvGraphicFramePr>
          <p:nvPr>
            <p:extLst>
              <p:ext uri="{D42A27DB-BD31-4B8C-83A1-F6EECF244321}">
                <p14:modId xmlns:p14="http://schemas.microsoft.com/office/powerpoint/2010/main" val="3050270108"/>
              </p:ext>
            </p:extLst>
          </p:nvPr>
        </p:nvGraphicFramePr>
        <p:xfrm>
          <a:off x="641612" y="917783"/>
          <a:ext cx="6931340" cy="2515020"/>
        </p:xfrm>
        <a:graphic>
          <a:graphicData uri="http://schemas.openxmlformats.org/drawingml/2006/table">
            <a:tbl>
              <a:tblPr>
                <a:tableStyleId>{0E3FDE45-AF77-4B5C-9715-49D594BDF05E}</a:tableStyleId>
              </a:tblPr>
              <a:tblGrid>
                <a:gridCol w="1732835">
                  <a:extLst>
                    <a:ext uri="{9D8B030D-6E8A-4147-A177-3AD203B41FA5}">
                      <a16:colId xmlns:a16="http://schemas.microsoft.com/office/drawing/2014/main" val="67639032"/>
                    </a:ext>
                  </a:extLst>
                </a:gridCol>
                <a:gridCol w="1732835">
                  <a:extLst>
                    <a:ext uri="{9D8B030D-6E8A-4147-A177-3AD203B41FA5}">
                      <a16:colId xmlns:a16="http://schemas.microsoft.com/office/drawing/2014/main" val="838300034"/>
                    </a:ext>
                  </a:extLst>
                </a:gridCol>
                <a:gridCol w="1732835">
                  <a:extLst>
                    <a:ext uri="{9D8B030D-6E8A-4147-A177-3AD203B41FA5}">
                      <a16:colId xmlns:a16="http://schemas.microsoft.com/office/drawing/2014/main" val="1366079277"/>
                    </a:ext>
                  </a:extLst>
                </a:gridCol>
                <a:gridCol w="1732835">
                  <a:extLst>
                    <a:ext uri="{9D8B030D-6E8A-4147-A177-3AD203B41FA5}">
                      <a16:colId xmlns:a16="http://schemas.microsoft.com/office/drawing/2014/main" val="1636720351"/>
                    </a:ext>
                  </a:extLst>
                </a:gridCol>
              </a:tblGrid>
              <a:tr h="267005">
                <a:tc>
                  <a:txBody>
                    <a:bodyPr/>
                    <a:lstStyle/>
                    <a:p>
                      <a:r>
                        <a:rPr lang="en-IN" sz="1500" b="1"/>
                        <a:t>Algorithm</a:t>
                      </a:r>
                      <a:endParaRPr lang="en-IN" sz="1500"/>
                    </a:p>
                  </a:txBody>
                  <a:tcPr marL="76339" marR="76339" marT="38170" marB="38170" anchor="ctr"/>
                </a:tc>
                <a:tc>
                  <a:txBody>
                    <a:bodyPr/>
                    <a:lstStyle/>
                    <a:p>
                      <a:r>
                        <a:rPr lang="en-IN" sz="1500" b="1" dirty="0"/>
                        <a:t>Key Idea</a:t>
                      </a:r>
                      <a:endParaRPr lang="en-IN" sz="1500" dirty="0"/>
                    </a:p>
                  </a:txBody>
                  <a:tcPr marL="76339" marR="76339" marT="38170" marB="38170" anchor="ctr"/>
                </a:tc>
                <a:tc>
                  <a:txBody>
                    <a:bodyPr/>
                    <a:lstStyle/>
                    <a:p>
                      <a:r>
                        <a:rPr lang="en-IN" sz="1500" b="1"/>
                        <a:t>Best For</a:t>
                      </a:r>
                      <a:endParaRPr lang="en-IN" sz="1500"/>
                    </a:p>
                  </a:txBody>
                  <a:tcPr marL="76339" marR="76339" marT="38170" marB="38170" anchor="ctr"/>
                </a:tc>
                <a:tc>
                  <a:txBody>
                    <a:bodyPr/>
                    <a:lstStyle/>
                    <a:p>
                      <a:r>
                        <a:rPr lang="en-IN" sz="1500" b="1" dirty="0"/>
                        <a:t>Core Parameter(s)</a:t>
                      </a:r>
                      <a:endParaRPr lang="en-IN" sz="1500" dirty="0"/>
                    </a:p>
                  </a:txBody>
                  <a:tcPr marL="76339" marR="76339" marT="38170" marB="38170" anchor="ctr"/>
                </a:tc>
                <a:extLst>
                  <a:ext uri="{0D108BD9-81ED-4DB2-BD59-A6C34878D82A}">
                    <a16:rowId xmlns:a16="http://schemas.microsoft.com/office/drawing/2014/main" val="1642084143"/>
                  </a:ext>
                </a:extLst>
              </a:tr>
              <a:tr h="667513">
                <a:tc>
                  <a:txBody>
                    <a:bodyPr/>
                    <a:lstStyle/>
                    <a:p>
                      <a:r>
                        <a:rPr lang="en-IN" sz="1500" b="1"/>
                        <a:t>K-Means Clustering</a:t>
                      </a:r>
                      <a:endParaRPr lang="en-IN" sz="1500"/>
                    </a:p>
                  </a:txBody>
                  <a:tcPr marL="76339" marR="76339" marT="38170" marB="38170" anchor="ctr"/>
                </a:tc>
                <a:tc>
                  <a:txBody>
                    <a:bodyPr/>
                    <a:lstStyle/>
                    <a:p>
                      <a:r>
                        <a:rPr lang="en-GB" sz="1500" dirty="0"/>
                        <a:t>Partitions data into K clusters by minimizing intra-cluster variance.</a:t>
                      </a:r>
                    </a:p>
                  </a:txBody>
                  <a:tcPr marL="76339" marR="76339" marT="38170" marB="38170" anchor="ctr"/>
                </a:tc>
                <a:tc>
                  <a:txBody>
                    <a:bodyPr/>
                    <a:lstStyle/>
                    <a:p>
                      <a:r>
                        <a:rPr lang="en-IN" sz="1500"/>
                        <a:t>Spherical, equally sized clusters</a:t>
                      </a:r>
                    </a:p>
                  </a:txBody>
                  <a:tcPr marL="76339" marR="76339" marT="38170" marB="38170" anchor="ctr"/>
                </a:tc>
                <a:tc>
                  <a:txBody>
                    <a:bodyPr/>
                    <a:lstStyle/>
                    <a:p>
                      <a:r>
                        <a:rPr lang="en-IN" sz="1500" dirty="0" err="1"/>
                        <a:t>n_clusters</a:t>
                      </a:r>
                      <a:endParaRPr lang="en-IN" sz="1500" dirty="0"/>
                    </a:p>
                  </a:txBody>
                  <a:tcPr marL="76339" marR="76339" marT="38170" marB="38170" anchor="ctr"/>
                </a:tc>
                <a:extLst>
                  <a:ext uri="{0D108BD9-81ED-4DB2-BD59-A6C34878D82A}">
                    <a16:rowId xmlns:a16="http://schemas.microsoft.com/office/drawing/2014/main" val="1947367347"/>
                  </a:ext>
                </a:extLst>
              </a:tr>
              <a:tr h="867766">
                <a:tc>
                  <a:txBody>
                    <a:bodyPr/>
                    <a:lstStyle/>
                    <a:p>
                      <a:r>
                        <a:rPr lang="en-IN" sz="1500" b="1"/>
                        <a:t>Hierarchical Clustering</a:t>
                      </a:r>
                      <a:endParaRPr lang="en-IN" sz="1500"/>
                    </a:p>
                  </a:txBody>
                  <a:tcPr marL="76339" marR="76339" marT="38170" marB="38170" anchor="ctr"/>
                </a:tc>
                <a:tc>
                  <a:txBody>
                    <a:bodyPr/>
                    <a:lstStyle/>
                    <a:p>
                      <a:r>
                        <a:rPr lang="en-GB" sz="1500" dirty="0"/>
                        <a:t>Builds a tree (dendrogram) of nested clusters via merging or splitting.</a:t>
                      </a:r>
                    </a:p>
                  </a:txBody>
                  <a:tcPr marL="76339" marR="76339" marT="38170" marB="38170" anchor="ctr"/>
                </a:tc>
                <a:tc>
                  <a:txBody>
                    <a:bodyPr/>
                    <a:lstStyle/>
                    <a:p>
                      <a:r>
                        <a:rPr lang="en-IN" sz="1500"/>
                        <a:t>Hierarchical or nested groupings</a:t>
                      </a:r>
                    </a:p>
                  </a:txBody>
                  <a:tcPr marL="76339" marR="76339" marT="38170" marB="38170" anchor="ctr"/>
                </a:tc>
                <a:tc>
                  <a:txBody>
                    <a:bodyPr/>
                    <a:lstStyle/>
                    <a:p>
                      <a:r>
                        <a:rPr lang="en-IN" sz="1500" dirty="0"/>
                        <a:t>linkage, </a:t>
                      </a:r>
                      <a:r>
                        <a:rPr lang="en-IN" sz="1500" dirty="0" err="1"/>
                        <a:t>distance_threshold</a:t>
                      </a:r>
                      <a:endParaRPr lang="en-IN" sz="1500" dirty="0"/>
                    </a:p>
                  </a:txBody>
                  <a:tcPr marL="76339" marR="76339" marT="38170" marB="38170" anchor="ctr"/>
                </a:tc>
                <a:extLst>
                  <a:ext uri="{0D108BD9-81ED-4DB2-BD59-A6C34878D82A}">
                    <a16:rowId xmlns:a16="http://schemas.microsoft.com/office/drawing/2014/main" val="1720828052"/>
                  </a:ext>
                </a:extLst>
              </a:tr>
            </a:tbl>
          </a:graphicData>
        </a:graphic>
      </p:graphicFrame>
      <p:sp>
        <p:nvSpPr>
          <p:cNvPr id="6" name="Rectangle: Rounded Corners 5">
            <a:extLst>
              <a:ext uri="{FF2B5EF4-FFF2-40B4-BE49-F238E27FC236}">
                <a16:creationId xmlns:a16="http://schemas.microsoft.com/office/drawing/2014/main" id="{5B4844A2-7DAC-093B-3F9D-371FFD9078E3}"/>
              </a:ext>
            </a:extLst>
          </p:cNvPr>
          <p:cNvSpPr/>
          <p:nvPr/>
        </p:nvSpPr>
        <p:spPr bwMode="auto">
          <a:xfrm>
            <a:off x="0" y="24548"/>
            <a:ext cx="12192000" cy="604801"/>
          </a:xfrm>
          <a:prstGeom prst="roundRect">
            <a:avLst>
              <a:gd name="adj" fmla="val 50000"/>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500" b="0" i="0" u="none" strike="noStrike" kern="1200" cap="none" spc="0" normalizeH="0" baseline="0" noProof="0" dirty="0">
                <a:ln>
                  <a:noFill/>
                </a:ln>
                <a:solidFill>
                  <a:prstClr val="white"/>
                </a:solidFill>
                <a:effectLst/>
                <a:uLnTx/>
                <a:uFillTx/>
                <a:latin typeface="Calibri" panose="020F0502020204030204"/>
                <a:ea typeface="+mn-ea"/>
                <a:cs typeface="+mn-cs"/>
              </a:rPr>
              <a:t>Unsupervised Machine Learning </a:t>
            </a:r>
          </a:p>
        </p:txBody>
      </p:sp>
      <p:sp>
        <p:nvSpPr>
          <p:cNvPr id="7" name="Rectangle: Rounded Corners 6">
            <a:extLst>
              <a:ext uri="{FF2B5EF4-FFF2-40B4-BE49-F238E27FC236}">
                <a16:creationId xmlns:a16="http://schemas.microsoft.com/office/drawing/2014/main" id="{53C40043-D632-C779-AAFB-5D858A4A4344}"/>
              </a:ext>
            </a:extLst>
          </p:cNvPr>
          <p:cNvSpPr/>
          <p:nvPr/>
        </p:nvSpPr>
        <p:spPr bwMode="auto">
          <a:xfrm>
            <a:off x="751981" y="5627234"/>
            <a:ext cx="2528413" cy="625965"/>
          </a:xfrm>
          <a:prstGeom prst="roundRect">
            <a:avLst>
              <a:gd name="adj" fmla="val 50000"/>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ea typeface="+mn-ea"/>
                <a:cs typeface="+mn-cs"/>
              </a:rPr>
              <a:t>Evaluation Metrics </a:t>
            </a:r>
          </a:p>
        </p:txBody>
      </p:sp>
      <p:sp>
        <p:nvSpPr>
          <p:cNvPr id="9" name="TextBox 8">
            <a:extLst>
              <a:ext uri="{FF2B5EF4-FFF2-40B4-BE49-F238E27FC236}">
                <a16:creationId xmlns:a16="http://schemas.microsoft.com/office/drawing/2014/main" id="{F0A78745-2F40-E5E1-2F13-65942D375478}"/>
              </a:ext>
            </a:extLst>
          </p:cNvPr>
          <p:cNvSpPr txBox="1"/>
          <p:nvPr/>
        </p:nvSpPr>
        <p:spPr>
          <a:xfrm>
            <a:off x="7910479" y="966787"/>
            <a:ext cx="3892337" cy="5632311"/>
          </a:xfrm>
          <a:prstGeom prst="rect">
            <a:avLst/>
          </a:prstGeom>
          <a:noFill/>
        </p:spPr>
        <p:txBody>
          <a:bodyPr wrap="square">
            <a:spAutoFit/>
          </a:bodyPr>
          <a:lstStyle/>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K-Means is an unsupervised learning algorithm that partitions data into K clusters based on similarity.</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Each cluster is represented by a centroid, and points are grouped by their proximity to it.</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Objective: Minimize the distance between data points and their cluster centroids.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Evaluation: Elbow Method: Optimal K ≈ 6 (point of diminishing returns).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Silhouette Score: Highest at K = 6, indicating well-separated clusters</a:t>
            </a:r>
          </a:p>
          <a:p>
            <a:pPr marL="285750" indent="-2857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Result: Built 6 optimal clusters capturing distinct content groupings.</a:t>
            </a:r>
          </a:p>
          <a:p>
            <a:endParaRPr lang="en-GB"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To assess how well the data has been clustered, we use three key evaluation metrics:</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Silhouette Score</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Measures how similar each point is to its own cluster vs. others. Range: –1 to 1 → Higher is better (well-separated clusters).</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Calinski-Harabasz Score</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Ratio of between-cluster dispersion to within-cluster dispersion. Higher values indicate better-defined clusters.</a:t>
            </a:r>
          </a:p>
          <a:p>
            <a:pPr marL="171450" indent="-171450">
              <a:buFont typeface="Arial" panose="020B0604020202020204" pitchFamily="34" charset="0"/>
              <a:buChar char="•"/>
            </a:pPr>
            <a:endParaRPr lang="en-GB"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Davies-Bouldin Score</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Measures average similarity between clusters (lower is better). Lower values imply better separation and compactness.</a:t>
            </a:r>
          </a:p>
          <a:p>
            <a:pPr marL="285750" indent="-285750">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CFA11329-897D-EF47-2915-36760D35BF0A}"/>
              </a:ext>
            </a:extLst>
          </p:cNvPr>
          <p:cNvSpPr/>
          <p:nvPr/>
        </p:nvSpPr>
        <p:spPr bwMode="auto">
          <a:xfrm>
            <a:off x="751981" y="4142415"/>
            <a:ext cx="2617184" cy="681198"/>
          </a:xfrm>
          <a:prstGeom prst="roundRect">
            <a:avLst>
              <a:gd name="adj" fmla="val 50000"/>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b="0" i="0" u="none" strike="noStrike" kern="1200" cap="none" spc="0" normalizeH="0" baseline="0" noProof="0" dirty="0">
                <a:ln>
                  <a:noFill/>
                </a:ln>
                <a:solidFill>
                  <a:prstClr val="white"/>
                </a:solidFill>
                <a:effectLst/>
                <a:uLnTx/>
                <a:uFillTx/>
                <a:ea typeface="+mn-ea"/>
                <a:cs typeface="+mn-cs"/>
              </a:rPr>
              <a:t>Selection of optimum value of K </a:t>
            </a:r>
          </a:p>
        </p:txBody>
      </p:sp>
      <p:sp>
        <p:nvSpPr>
          <p:cNvPr id="11" name="Rectangle: Rounded Corners 10">
            <a:extLst>
              <a:ext uri="{FF2B5EF4-FFF2-40B4-BE49-F238E27FC236}">
                <a16:creationId xmlns:a16="http://schemas.microsoft.com/office/drawing/2014/main" id="{4024D83D-EFDC-8CA4-32D3-2E07A72B38B5}"/>
              </a:ext>
            </a:extLst>
          </p:cNvPr>
          <p:cNvSpPr/>
          <p:nvPr/>
        </p:nvSpPr>
        <p:spPr bwMode="auto">
          <a:xfrm>
            <a:off x="3706692" y="3534860"/>
            <a:ext cx="3032661" cy="625965"/>
          </a:xfrm>
          <a:prstGeom prst="roundRect">
            <a:avLst>
              <a:gd name="adj" fmla="val 50000"/>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b="0" i="0" u="none" strike="noStrike" kern="1200" cap="none" spc="0" normalizeH="0" baseline="0" noProof="0" dirty="0">
                <a:ln>
                  <a:noFill/>
                </a:ln>
                <a:solidFill>
                  <a:prstClr val="white"/>
                </a:solidFill>
                <a:effectLst/>
                <a:uLnTx/>
                <a:uFillTx/>
                <a:ea typeface="+mn-ea"/>
                <a:cs typeface="+mn-cs"/>
              </a:rPr>
              <a:t>Elbow method</a:t>
            </a:r>
          </a:p>
        </p:txBody>
      </p:sp>
      <p:sp>
        <p:nvSpPr>
          <p:cNvPr id="12" name="Rectangle: Rounded Corners 11">
            <a:extLst>
              <a:ext uri="{FF2B5EF4-FFF2-40B4-BE49-F238E27FC236}">
                <a16:creationId xmlns:a16="http://schemas.microsoft.com/office/drawing/2014/main" id="{1F9F7497-708B-A7C9-5EEC-EE634645A40F}"/>
              </a:ext>
            </a:extLst>
          </p:cNvPr>
          <p:cNvSpPr/>
          <p:nvPr/>
        </p:nvSpPr>
        <p:spPr bwMode="auto">
          <a:xfrm>
            <a:off x="3773175" y="4374594"/>
            <a:ext cx="3032660" cy="625965"/>
          </a:xfrm>
          <a:prstGeom prst="roundRect">
            <a:avLst>
              <a:gd name="adj" fmla="val 50000"/>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lvl="0" algn="ctr">
              <a:defRPr/>
            </a:pPr>
            <a:r>
              <a:rPr lang="en-US" dirty="0"/>
              <a:t>Silhouette analysis </a:t>
            </a:r>
            <a:endParaRPr kumimoji="0" lang="en-IN"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Rounded Corners 12">
            <a:extLst>
              <a:ext uri="{FF2B5EF4-FFF2-40B4-BE49-F238E27FC236}">
                <a16:creationId xmlns:a16="http://schemas.microsoft.com/office/drawing/2014/main" id="{1AA8F2EE-2692-566F-9656-C20C2DD29A54}"/>
              </a:ext>
            </a:extLst>
          </p:cNvPr>
          <p:cNvSpPr/>
          <p:nvPr/>
        </p:nvSpPr>
        <p:spPr bwMode="auto">
          <a:xfrm>
            <a:off x="3773174" y="5255016"/>
            <a:ext cx="3032661" cy="625965"/>
          </a:xfrm>
          <a:prstGeom prst="roundRect">
            <a:avLst>
              <a:gd name="adj" fmla="val 50000"/>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lvl="0" algn="ctr">
              <a:defRPr/>
            </a:pPr>
            <a:r>
              <a:rPr lang="en-US" dirty="0" err="1"/>
              <a:t>Calinski-Harabasz</a:t>
            </a:r>
            <a:r>
              <a:rPr lang="en-US" dirty="0"/>
              <a:t> Score</a:t>
            </a:r>
            <a:endParaRPr kumimoji="0" lang="en-IN"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Rounded Corners 13">
            <a:extLst>
              <a:ext uri="{FF2B5EF4-FFF2-40B4-BE49-F238E27FC236}">
                <a16:creationId xmlns:a16="http://schemas.microsoft.com/office/drawing/2014/main" id="{4CE9CF81-9D95-12F7-03FA-69EA7C1A8797}"/>
              </a:ext>
            </a:extLst>
          </p:cNvPr>
          <p:cNvSpPr/>
          <p:nvPr/>
        </p:nvSpPr>
        <p:spPr bwMode="auto">
          <a:xfrm>
            <a:off x="3844773" y="6094750"/>
            <a:ext cx="2961062" cy="625965"/>
          </a:xfrm>
          <a:prstGeom prst="roundRect">
            <a:avLst>
              <a:gd name="adj" fmla="val 50000"/>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lvl="0" algn="ctr">
              <a:defRPr/>
            </a:pPr>
            <a:r>
              <a:rPr lang="en-US" dirty="0"/>
              <a:t>Davies-Bouldin Score</a:t>
            </a:r>
            <a:endParaRPr kumimoji="0" lang="en-IN"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3517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56529B-5549-C684-44A3-79538EDF5444}"/>
              </a:ext>
            </a:extLst>
          </p:cNvPr>
          <p:cNvSpPr txBox="1"/>
          <p:nvPr/>
        </p:nvSpPr>
        <p:spPr>
          <a:xfrm>
            <a:off x="5802278" y="1384050"/>
            <a:ext cx="4648008" cy="3416320"/>
          </a:xfrm>
          <a:prstGeom prst="rect">
            <a:avLst/>
          </a:prstGeom>
          <a:noFill/>
        </p:spPr>
        <p:txBody>
          <a:bodyPr wrap="square">
            <a:spAutoFit/>
          </a:bodyPr>
          <a:lstStyle/>
          <a:p>
            <a:pPr marL="285750" indent="-285750" algn="just">
              <a:buFont typeface="Arial" panose="020B0604020202020204" pitchFamily="34" charset="0"/>
              <a:buChar char="•"/>
            </a:pPr>
            <a:r>
              <a:rPr lang="en-GB" dirty="0"/>
              <a:t>A content-based recommender suggests shows similar to those a user already liked, using show attributes.</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We have used cosine similarity to measure how alike two shows are? </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A higher similarity score means closer content match.</a:t>
            </a:r>
          </a:p>
          <a:p>
            <a:pPr marL="285750" indent="-285750" algn="just">
              <a:buFont typeface="Arial" panose="020B0604020202020204" pitchFamily="34" charset="0"/>
              <a:buChar char="•"/>
            </a:pPr>
            <a:endParaRPr lang="en-GB" dirty="0"/>
          </a:p>
          <a:p>
            <a:pPr marL="285750" indent="-285750" algn="just">
              <a:buFont typeface="Arial" panose="020B0604020202020204" pitchFamily="34" charset="0"/>
              <a:buChar char="•"/>
            </a:pPr>
            <a:r>
              <a:rPr lang="en-GB" dirty="0"/>
              <a:t>Helps personalize suggestions based on user preferences.</a:t>
            </a:r>
            <a:endParaRPr lang="en-IN" dirty="0"/>
          </a:p>
        </p:txBody>
      </p:sp>
      <p:pic>
        <p:nvPicPr>
          <p:cNvPr id="4" name="Picture 3">
            <a:extLst>
              <a:ext uri="{FF2B5EF4-FFF2-40B4-BE49-F238E27FC236}">
                <a16:creationId xmlns:a16="http://schemas.microsoft.com/office/drawing/2014/main" id="{7C41ED47-8B44-59A8-7781-251DFB875101}"/>
              </a:ext>
            </a:extLst>
          </p:cNvPr>
          <p:cNvPicPr>
            <a:picLocks noChangeAspect="1"/>
          </p:cNvPicPr>
          <p:nvPr/>
        </p:nvPicPr>
        <p:blipFill>
          <a:blip r:embed="rId2"/>
          <a:srcRect t="11801"/>
          <a:stretch>
            <a:fillRect/>
          </a:stretch>
        </p:blipFill>
        <p:spPr>
          <a:xfrm>
            <a:off x="718544" y="1384050"/>
            <a:ext cx="4648008" cy="4193790"/>
          </a:xfrm>
          <a:prstGeom prst="rect">
            <a:avLst/>
          </a:prstGeom>
        </p:spPr>
      </p:pic>
      <p:sp>
        <p:nvSpPr>
          <p:cNvPr id="5" name="Rectangle: Rounded Corners 4">
            <a:extLst>
              <a:ext uri="{FF2B5EF4-FFF2-40B4-BE49-F238E27FC236}">
                <a16:creationId xmlns:a16="http://schemas.microsoft.com/office/drawing/2014/main" id="{05DAAB0E-DE88-7776-B85F-B7D44AC57922}"/>
              </a:ext>
            </a:extLst>
          </p:cNvPr>
          <p:cNvSpPr/>
          <p:nvPr/>
        </p:nvSpPr>
        <p:spPr bwMode="auto">
          <a:xfrm>
            <a:off x="0" y="24548"/>
            <a:ext cx="12192000" cy="604801"/>
          </a:xfrm>
          <a:prstGeom prst="roundRect">
            <a:avLst>
              <a:gd name="adj" fmla="val 50000"/>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500" dirty="0">
                <a:solidFill>
                  <a:prstClr val="white"/>
                </a:solidFill>
                <a:latin typeface="Calibri" panose="020F0502020204030204"/>
              </a:rPr>
              <a:t>User </a:t>
            </a:r>
            <a:r>
              <a:rPr kumimoji="0" lang="en-IN" sz="2500" b="0" i="0" u="none" strike="noStrike" kern="1200" cap="none" spc="0" normalizeH="0" baseline="0" noProof="0" dirty="0">
                <a:ln>
                  <a:noFill/>
                </a:ln>
                <a:solidFill>
                  <a:prstClr val="white"/>
                </a:solidFill>
                <a:effectLst/>
                <a:uLnTx/>
                <a:uFillTx/>
                <a:latin typeface="Calibri" panose="020F0502020204030204"/>
                <a:ea typeface="+mn-ea"/>
                <a:cs typeface="+mn-cs"/>
              </a:rPr>
              <a:t>Recommendation </a:t>
            </a:r>
            <a:r>
              <a:rPr lang="en-IN" sz="2500" dirty="0">
                <a:solidFill>
                  <a:prstClr val="white"/>
                </a:solidFill>
                <a:latin typeface="Calibri" panose="020F0502020204030204"/>
              </a:rPr>
              <a:t>S</a:t>
            </a:r>
            <a:r>
              <a:rPr kumimoji="0" lang="en-IN" sz="2500" b="0" i="0" u="none" strike="noStrike" kern="1200" cap="none" spc="0" normalizeH="0" baseline="0" noProof="0" dirty="0" err="1">
                <a:ln>
                  <a:noFill/>
                </a:ln>
                <a:solidFill>
                  <a:prstClr val="white"/>
                </a:solidFill>
                <a:effectLst/>
                <a:uLnTx/>
                <a:uFillTx/>
                <a:latin typeface="Calibri" panose="020F0502020204030204"/>
                <a:ea typeface="+mn-ea"/>
                <a:cs typeface="+mn-cs"/>
              </a:rPr>
              <a:t>ystem</a:t>
            </a:r>
            <a:r>
              <a:rPr kumimoji="0" lang="en-IN" sz="25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256930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E72F5D0-1243-C2E6-D53D-4C5DB69425C0}"/>
              </a:ext>
            </a:extLst>
          </p:cNvPr>
          <p:cNvSpPr/>
          <p:nvPr/>
        </p:nvSpPr>
        <p:spPr bwMode="auto">
          <a:xfrm>
            <a:off x="0" y="24548"/>
            <a:ext cx="12192000" cy="604801"/>
          </a:xfrm>
          <a:prstGeom prst="roundRect">
            <a:avLst>
              <a:gd name="adj" fmla="val 50000"/>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500" b="0" i="0" u="none" strike="noStrike" kern="1200" cap="none" spc="0" normalizeH="0" baseline="0" noProof="0" dirty="0">
                <a:ln>
                  <a:noFill/>
                </a:ln>
                <a:solidFill>
                  <a:prstClr val="white"/>
                </a:solidFill>
                <a:effectLst/>
                <a:uLnTx/>
                <a:uFillTx/>
                <a:latin typeface="Calibri" panose="020F0502020204030204"/>
                <a:ea typeface="+mn-ea"/>
                <a:cs typeface="+mn-cs"/>
              </a:rPr>
              <a:t>Conclusion</a:t>
            </a:r>
          </a:p>
        </p:txBody>
      </p:sp>
      <p:sp>
        <p:nvSpPr>
          <p:cNvPr id="4" name="TextBox 3">
            <a:extLst>
              <a:ext uri="{FF2B5EF4-FFF2-40B4-BE49-F238E27FC236}">
                <a16:creationId xmlns:a16="http://schemas.microsoft.com/office/drawing/2014/main" id="{25723567-3497-A9B1-7FE6-71C5300B523D}"/>
              </a:ext>
            </a:extLst>
          </p:cNvPr>
          <p:cNvSpPr txBox="1"/>
          <p:nvPr/>
        </p:nvSpPr>
        <p:spPr>
          <a:xfrm>
            <a:off x="1112915" y="926372"/>
            <a:ext cx="10154194" cy="544405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In this project, we focused on clustering Netflix shows based on textual attributes to group similar content together.</a:t>
            </a:r>
          </a:p>
          <a:p>
            <a:pPr marL="285750" indent="-28575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Starting with a dataset of 7,787 records and 11 features, we handled missing data and performed exploratory data analysis (EDA). </a:t>
            </a:r>
          </a:p>
          <a:p>
            <a:pPr marL="285750" indent="-28575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We found that Netflix primarily hosts movies, with most content produced in the United States, and the overall content volume is rapidly increasing.</a:t>
            </a:r>
          </a:p>
          <a:p>
            <a:pPr marL="285750" indent="-28575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We selected key textual attributes, such as cast, country, genre, director, rating, and description and processed them using TF-IDF vectorization, resulting in around 10,000 features. </a:t>
            </a:r>
          </a:p>
          <a:p>
            <a:pPr marL="285750" indent="-28575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To manage high dimensionality, PCA was applied, reducing it to 3,000 components that captured over 80% of the variance.</a:t>
            </a:r>
          </a:p>
          <a:p>
            <a:pPr marL="285750" indent="-28575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Clustering was performed using K-Means, where the optimal number of clusters was found to be 4, based on the elbow method and Silhouette score. </a:t>
            </a:r>
          </a:p>
          <a:p>
            <a:pPr marL="285750" indent="-28575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We also applied Agglomerative Hierarchical Clustering, with the dendrogram suggesting  13 clusters.</a:t>
            </a:r>
          </a:p>
        </p:txBody>
      </p:sp>
    </p:spTree>
    <p:extLst>
      <p:ext uri="{BB962C8B-B14F-4D97-AF65-F5344CB8AC3E}">
        <p14:creationId xmlns:p14="http://schemas.microsoft.com/office/powerpoint/2010/main" val="230776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F5E6FD-E3AC-741D-57AC-E46D748AF41F}"/>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C73E1EF-ADD9-3EAD-0704-E7BB2AE96F31}"/>
              </a:ext>
            </a:extLst>
          </p:cNvPr>
          <p:cNvSpPr/>
          <p:nvPr/>
        </p:nvSpPr>
        <p:spPr bwMode="auto">
          <a:xfrm>
            <a:off x="0" y="24548"/>
            <a:ext cx="12192000" cy="604801"/>
          </a:xfrm>
          <a:prstGeom prst="roundRect">
            <a:avLst>
              <a:gd name="adj" fmla="val 50000"/>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500" b="0" i="0" u="none" strike="noStrike" kern="1200" cap="none" spc="0" normalizeH="0" baseline="0" noProof="0" dirty="0">
                <a:ln>
                  <a:noFill/>
                </a:ln>
                <a:solidFill>
                  <a:prstClr val="white"/>
                </a:solidFill>
                <a:effectLst/>
                <a:uLnTx/>
                <a:uFillTx/>
                <a:latin typeface="Calibri" panose="020F0502020204030204"/>
                <a:ea typeface="+mn-ea"/>
                <a:cs typeface="+mn-cs"/>
              </a:rPr>
              <a:t>Conclusion</a:t>
            </a:r>
          </a:p>
        </p:txBody>
      </p:sp>
      <p:sp>
        <p:nvSpPr>
          <p:cNvPr id="4" name="TextBox 3">
            <a:extLst>
              <a:ext uri="{FF2B5EF4-FFF2-40B4-BE49-F238E27FC236}">
                <a16:creationId xmlns:a16="http://schemas.microsoft.com/office/drawing/2014/main" id="{2B71C6D4-D2ED-172B-365C-6D3D58A61949}"/>
              </a:ext>
            </a:extLst>
          </p:cNvPr>
          <p:cNvSpPr txBox="1"/>
          <p:nvPr/>
        </p:nvSpPr>
        <p:spPr>
          <a:xfrm>
            <a:off x="1119052" y="1049110"/>
            <a:ext cx="10154194" cy="419755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Finally, we built a content-based recommendation system using cosine similarity, which provides personalized suggestions by recommending 10 similar shows based on user input. </a:t>
            </a:r>
          </a:p>
          <a:p>
            <a:pPr marL="285750" indent="-285750" algn="just">
              <a:lnSpc>
                <a:spcPct val="150000"/>
              </a:lnSpc>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Regional/Genre-Specific Trends: Example: Cluster 0: Documentaries, International Movies; Cluster 2: International TV Shows, TV Dramas; Impact: Enables targeted content acquisition by understanding audience preferences by region and genre.</a:t>
            </a:r>
          </a:p>
          <a:p>
            <a:pPr marL="285750" indent="-285750" algn="just">
              <a:lnSpc>
                <a:spcPct val="150000"/>
              </a:lnSpc>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Improved User Experience: Thematic Clusters help viewers explore content based on mood or theme rather than rigid genres. Examples: Users interested in Comedies &amp; Family Movies can explore Cluster 1 </a:t>
            </a:r>
            <a:r>
              <a:rPr lang="en-GB" dirty="0" err="1">
                <a:latin typeface="Times New Roman" panose="02020603050405020304" pitchFamily="18" charset="0"/>
                <a:cs typeface="Times New Roman" panose="02020603050405020304" pitchFamily="18" charset="0"/>
              </a:rPr>
              <a:t>easily.Encourages</a:t>
            </a:r>
            <a:r>
              <a:rPr lang="en-GB" dirty="0">
                <a:latin typeface="Times New Roman" panose="02020603050405020304" pitchFamily="18" charset="0"/>
                <a:cs typeface="Times New Roman" panose="02020603050405020304" pitchFamily="18" charset="0"/>
              </a:rPr>
              <a:t> organic discovery and longer engagement on the platform.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9513508"/>
      </p:ext>
    </p:extLst>
  </p:cSld>
  <p:clrMapOvr>
    <a:masterClrMapping/>
  </p:clrMapOvr>
</p:sld>
</file>

<file path=ppt/theme/theme1.xml><?xml version="1.0" encoding="utf-8"?>
<a:theme xmlns:a="http://schemas.openxmlformats.org/drawingml/2006/main" name="Office Theme">
  <a:themeElements>
    <a:clrScheme name="Custom 766">
      <a:dk1>
        <a:sysClr val="windowText" lastClr="000000"/>
      </a:dk1>
      <a:lt1>
        <a:sysClr val="window" lastClr="FFFFFF"/>
      </a:lt1>
      <a:dk2>
        <a:srgbClr val="44546A"/>
      </a:dk2>
      <a:lt2>
        <a:srgbClr val="E7E6E6"/>
      </a:lt2>
      <a:accent1>
        <a:srgbClr val="0287CF"/>
      </a:accent1>
      <a:accent2>
        <a:srgbClr val="20A4AF"/>
      </a:accent2>
      <a:accent3>
        <a:srgbClr val="6A9802"/>
      </a:accent3>
      <a:accent4>
        <a:srgbClr val="8B3687"/>
      </a:accent4>
      <a:accent5>
        <a:srgbClr val="AF2964"/>
      </a:accent5>
      <a:accent6>
        <a:srgbClr val="F17923"/>
      </a:accent6>
      <a:hlink>
        <a:srgbClr val="0563C1"/>
      </a:hlink>
      <a:folHlink>
        <a:srgbClr val="954F7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445</TotalTime>
  <Words>1322</Words>
  <Application>Microsoft Office PowerPoint</Application>
  <PresentationFormat>Widescreen</PresentationFormat>
  <Paragraphs>135</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Aptos Display</vt:lpstr>
      <vt:lpstr>Arial</vt:lpstr>
      <vt:lpstr>Calibri</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 Egg</dc:creator>
  <cp:lastModifiedBy>karishma sahu</cp:lastModifiedBy>
  <cp:revision>22</cp:revision>
  <dcterms:created xsi:type="dcterms:W3CDTF">2024-05-07T12:16:12Z</dcterms:created>
  <dcterms:modified xsi:type="dcterms:W3CDTF">2025-08-03T15:38:10Z</dcterms:modified>
</cp:coreProperties>
</file>