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9" r:id="rId3"/>
    <p:sldId id="261" r:id="rId4"/>
    <p:sldId id="264" r:id="rId5"/>
    <p:sldId id="265" r:id="rId6"/>
    <p:sldId id="266" r:id="rId7"/>
    <p:sldId id="268" r:id="rId8"/>
    <p:sldId id="260" r:id="rId9"/>
    <p:sldId id="269" r:id="rId10"/>
    <p:sldId id="273" r:id="rId11"/>
    <p:sldId id="272" r:id="rId12"/>
    <p:sldId id="270" r:id="rId13"/>
    <p:sldId id="279" r:id="rId14"/>
    <p:sldId id="274" r:id="rId15"/>
    <p:sldId id="277" r:id="rId16"/>
    <p:sldId id="276" r:id="rId17"/>
    <p:sldId id="280" r:id="rId18"/>
    <p:sldId id="275" r:id="rId19"/>
    <p:sldId id="281" r:id="rId20"/>
    <p:sldId id="282" r:id="rId21"/>
    <p:sldId id="283" r:id="rId22"/>
    <p:sldId id="286" r:id="rId23"/>
    <p:sldId id="287" r:id="rId24"/>
  </p:sldIdLst>
  <p:sldSz cx="9144000" cy="5143500" type="screen16x9"/>
  <p:notesSz cx="6858000" cy="9144000"/>
  <p:embeddedFontLst>
    <p:embeddedFont>
      <p:font typeface="Montserrat"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90" d="100"/>
          <a:sy n="90" d="100"/>
        </p:scale>
        <p:origin x="-816" y="-10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dirty="0" smtClean="0"/>
              <a:t>In this summary</a:t>
            </a:r>
            <a:r>
              <a:rPr lang="en-IN" baseline="0" dirty="0" smtClean="0"/>
              <a:t> we understand  what is the price of houses at different location</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b="0" i="0" u="none" strike="noStrike" cap="none" dirty="0" smtClean="0">
                <a:solidFill>
                  <a:srgbClr val="000000"/>
                </a:solidFill>
                <a:latin typeface="Arial"/>
                <a:ea typeface="Arial"/>
                <a:cs typeface="Arial"/>
                <a:sym typeface="Arial"/>
              </a:rPr>
              <a:t>Here we saw different host has different types of room and hosted </a:t>
            </a:r>
            <a:r>
              <a:rPr lang="en-US" sz="1100" b="0" i="0" u="none" strike="noStrike" cap="none" dirty="0" err="1" smtClean="0">
                <a:solidFill>
                  <a:srgbClr val="000000"/>
                </a:solidFill>
                <a:latin typeface="Arial"/>
                <a:ea typeface="Arial"/>
                <a:cs typeface="Arial"/>
                <a:sym typeface="Arial"/>
              </a:rPr>
              <a:t>atleast</a:t>
            </a:r>
            <a:r>
              <a:rPr lang="en-US" sz="1100" b="0" i="0" u="none" strike="noStrike" cap="none" dirty="0" smtClean="0">
                <a:solidFill>
                  <a:srgbClr val="000000"/>
                </a:solidFill>
                <a:latin typeface="Arial"/>
                <a:ea typeface="Arial"/>
                <a:cs typeface="Arial"/>
                <a:sym typeface="Arial"/>
              </a:rPr>
              <a:t> some nights and this data has been properly understood by this bar plot</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b="0" i="0" u="none" strike="noStrike" cap="none" dirty="0" smtClean="0">
                <a:solidFill>
                  <a:srgbClr val="000000"/>
                </a:solidFill>
                <a:latin typeface="Arial"/>
                <a:ea typeface="Arial"/>
                <a:cs typeface="Arial"/>
                <a:sym typeface="Arial"/>
              </a:rPr>
              <a:t>In this plot we saw how many rooms available has the host also understand </a:t>
            </a:r>
            <a:r>
              <a:rPr lang="en-US" sz="1100" b="0" i="0" u="none" strike="noStrike" cap="none" dirty="0" err="1" smtClean="0">
                <a:solidFill>
                  <a:srgbClr val="000000"/>
                </a:solidFill>
                <a:latin typeface="Arial"/>
                <a:ea typeface="Arial"/>
                <a:cs typeface="Arial"/>
                <a:sym typeface="Arial"/>
              </a:rPr>
              <a:t>thier</a:t>
            </a:r>
            <a:r>
              <a:rPr lang="en-US" sz="1100" b="0" i="0" u="none" strike="noStrike" cap="none" dirty="0" smtClean="0">
                <a:solidFill>
                  <a:srgbClr val="000000"/>
                </a:solidFill>
                <a:latin typeface="Arial"/>
                <a:ea typeface="Arial"/>
                <a:cs typeface="Arial"/>
                <a:sym typeface="Arial"/>
              </a:rPr>
              <a:t> reviews by this line plot</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b="0" i="0" u="none" strike="noStrike" cap="none" dirty="0" smtClean="0">
                <a:solidFill>
                  <a:srgbClr val="000000"/>
                </a:solidFill>
                <a:latin typeface="Arial"/>
                <a:ea typeface="Arial"/>
                <a:cs typeface="Arial"/>
                <a:sym typeface="Arial"/>
              </a:rPr>
              <a:t>In this bar plot we saw which room has average prices that gives us how to book a classic room or any type of room in accordance with prices</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b="0" i="0" u="none" strike="noStrike" cap="none" dirty="0" smtClean="0">
                <a:solidFill>
                  <a:srgbClr val="000000"/>
                </a:solidFill>
                <a:latin typeface="Arial"/>
                <a:ea typeface="Arial"/>
                <a:cs typeface="Arial"/>
                <a:sym typeface="Arial"/>
              </a:rPr>
              <a:t>Here in this plot we saw a graph between name of hosting and </a:t>
            </a:r>
            <a:r>
              <a:rPr lang="en-US" sz="1100" b="0" i="0" u="none" strike="noStrike" cap="none" dirty="0" err="1" smtClean="0">
                <a:solidFill>
                  <a:srgbClr val="000000"/>
                </a:solidFill>
                <a:latin typeface="Arial"/>
                <a:ea typeface="Arial"/>
                <a:cs typeface="Arial"/>
                <a:sym typeface="Arial"/>
              </a:rPr>
              <a:t>thier</a:t>
            </a:r>
            <a:r>
              <a:rPr lang="en-US" sz="1100" b="0" i="0" u="none" strike="noStrike" cap="none" dirty="0" smtClean="0">
                <a:solidFill>
                  <a:srgbClr val="000000"/>
                </a:solidFill>
                <a:latin typeface="Arial"/>
                <a:ea typeface="Arial"/>
                <a:cs typeface="Arial"/>
                <a:sym typeface="Arial"/>
              </a:rPr>
              <a:t> location in accordance with their reviews</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smtClean="0">
                <a:solidFill>
                  <a:srgbClr val="212121"/>
                </a:solidFill>
                <a:latin typeface="Roboto"/>
              </a:rPr>
              <a:t>Here in this </a:t>
            </a:r>
            <a:r>
              <a:rPr lang="en-US" b="0" i="0" dirty="0" err="1" smtClean="0">
                <a:solidFill>
                  <a:srgbClr val="212121"/>
                </a:solidFill>
                <a:latin typeface="Roboto"/>
              </a:rPr>
              <a:t>sumarry</a:t>
            </a:r>
            <a:r>
              <a:rPr lang="en-US" b="0" i="0" dirty="0" smtClean="0">
                <a:solidFill>
                  <a:srgbClr val="212121"/>
                </a:solidFill>
                <a:latin typeface="Roboto"/>
              </a:rPr>
              <a:t> we are understanding how different room type has </a:t>
            </a:r>
            <a:r>
              <a:rPr lang="en-US" b="0" i="0" dirty="0" err="1" smtClean="0">
                <a:solidFill>
                  <a:srgbClr val="212121"/>
                </a:solidFill>
                <a:latin typeface="Roboto"/>
              </a:rPr>
              <a:t>diffrent</a:t>
            </a:r>
            <a:r>
              <a:rPr lang="en-US" b="0" i="0" dirty="0" smtClean="0">
                <a:solidFill>
                  <a:srgbClr val="212121"/>
                </a:solidFill>
                <a:latin typeface="Roboto"/>
              </a:rPr>
              <a:t> price respectively by the help of this bar </a:t>
            </a:r>
            <a:r>
              <a:rPr lang="en-US" b="0" i="0" dirty="0" err="1" smtClean="0">
                <a:solidFill>
                  <a:srgbClr val="212121"/>
                </a:solidFill>
                <a:latin typeface="Roboto"/>
              </a:rPr>
              <a:t>plot,which</a:t>
            </a:r>
            <a:r>
              <a:rPr lang="en-US" b="0" i="0" dirty="0" smtClean="0">
                <a:solidFill>
                  <a:srgbClr val="212121"/>
                </a:solidFill>
                <a:latin typeface="Roboto"/>
              </a:rPr>
              <a:t> gives us a clear view of how price affect the room type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Ref idx="1001">
        <a:schemeClr val="bg2"/>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3" cstate="print">
            <a:alphaModFix/>
          </a:blip>
          <a:srcRect/>
          <a:stretch/>
        </p:blipFill>
        <p:spPr>
          <a:xfrm>
            <a:off x="8602975" y="66525"/>
            <a:ext cx="348619" cy="357956"/>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4200" b="1" dirty="0" smtClean="0">
                <a:solidFill>
                  <a:srgbClr val="CC0000"/>
                </a:solidFill>
                <a:latin typeface="Montserrat"/>
                <a:ea typeface="Montserrat"/>
                <a:cs typeface="Montserrat"/>
                <a:sym typeface="Montserrat"/>
              </a:rPr>
              <a:t>  </a:t>
            </a:r>
            <a:r>
              <a:rPr lang="en-GB" sz="4200" b="1" dirty="0">
                <a:solidFill>
                  <a:srgbClr val="CC0000"/>
                </a:solidFill>
                <a:latin typeface="Montserrat"/>
                <a:ea typeface="Montserrat"/>
                <a:cs typeface="Montserrat"/>
                <a:sym typeface="Montserrat"/>
              </a:rPr>
              <a:t>Capstone </a:t>
            </a:r>
            <a:r>
              <a:rPr lang="en-GB" sz="4200" b="1" dirty="0" smtClean="0">
                <a:solidFill>
                  <a:srgbClr val="CC0000"/>
                </a:solidFill>
                <a:latin typeface="Montserrat"/>
                <a:ea typeface="Montserrat"/>
                <a:cs typeface="Montserrat"/>
                <a:sym typeface="Montserrat"/>
              </a:rPr>
              <a:t>Project-01</a:t>
            </a:r>
            <a:endParaRPr sz="4200" b="1">
              <a:solidFill>
                <a:srgbClr val="CC0000"/>
              </a:solidFill>
              <a:latin typeface="Montserrat"/>
              <a:ea typeface="Montserrat"/>
              <a:cs typeface="Montserrat"/>
              <a:sym typeface="Montserrat"/>
            </a:endParaRPr>
          </a:p>
          <a:p>
            <a:pPr marL="0" lvl="0" indent="0" rtl="0">
              <a:lnSpc>
                <a:spcPct val="100000"/>
              </a:lnSpc>
              <a:spcBef>
                <a:spcPts val="0"/>
              </a:spcBef>
              <a:spcAft>
                <a:spcPts val="0"/>
              </a:spcAft>
              <a:buSzPts val="5200"/>
              <a:buNone/>
            </a:pPr>
            <a:r>
              <a:rPr lang="en-IN" sz="3600" b="1" dirty="0" err="1" smtClean="0">
                <a:solidFill>
                  <a:schemeClr val="lt1"/>
                </a:solidFill>
                <a:latin typeface="Montserrat"/>
                <a:ea typeface="Montserrat"/>
                <a:cs typeface="Montserrat"/>
                <a:sym typeface="Montserrat"/>
              </a:rPr>
              <a:t>AirBnb</a:t>
            </a:r>
            <a:r>
              <a:rPr lang="en-IN" sz="3600" b="1" dirty="0" smtClean="0">
                <a:solidFill>
                  <a:schemeClr val="lt1"/>
                </a:solidFill>
                <a:latin typeface="Montserrat"/>
                <a:ea typeface="Montserrat"/>
                <a:cs typeface="Montserrat"/>
                <a:sym typeface="Montserrat"/>
              </a:rPr>
              <a:t> Booking Analysis</a:t>
            </a:r>
            <a:br>
              <a:rPr lang="en-IN" sz="3600" b="1" dirty="0" smtClean="0">
                <a:solidFill>
                  <a:schemeClr val="lt1"/>
                </a:solidFill>
                <a:latin typeface="Montserrat"/>
                <a:ea typeface="Montserrat"/>
                <a:cs typeface="Montserrat"/>
                <a:sym typeface="Montserrat"/>
              </a:rPr>
            </a:br>
            <a:r>
              <a:rPr lang="en-IN" sz="3600" b="1" dirty="0" smtClean="0">
                <a:solidFill>
                  <a:schemeClr val="lt1"/>
                </a:solidFill>
                <a:latin typeface="Montserrat"/>
                <a:ea typeface="Montserrat"/>
                <a:cs typeface="Montserrat"/>
                <a:sym typeface="Montserrat"/>
              </a:rPr>
              <a:t>by </a:t>
            </a:r>
            <a:br>
              <a:rPr lang="en-IN" sz="3600" b="1" dirty="0" smtClean="0">
                <a:solidFill>
                  <a:schemeClr val="lt1"/>
                </a:solidFill>
                <a:latin typeface="Montserrat"/>
                <a:ea typeface="Montserrat"/>
                <a:cs typeface="Montserrat"/>
                <a:sym typeface="Montserrat"/>
              </a:rPr>
            </a:br>
            <a:r>
              <a:rPr lang="en-IN" sz="3600" b="1" dirty="0" err="1" smtClean="0">
                <a:solidFill>
                  <a:schemeClr val="lt1"/>
                </a:solidFill>
                <a:latin typeface="Montserrat"/>
                <a:ea typeface="Montserrat"/>
                <a:cs typeface="Montserrat"/>
                <a:sym typeface="Montserrat"/>
              </a:rPr>
              <a:t>Mrutyunjaya</a:t>
            </a:r>
            <a:r>
              <a:rPr lang="en-IN" sz="3600" b="1" dirty="0" smtClean="0">
                <a:solidFill>
                  <a:schemeClr val="lt1"/>
                </a:solidFill>
                <a:latin typeface="Montserrat"/>
                <a:ea typeface="Montserrat"/>
                <a:cs typeface="Montserrat"/>
                <a:sym typeface="Montserrat"/>
              </a:rPr>
              <a:t> </a:t>
            </a:r>
            <a:r>
              <a:rPr lang="en-IN" sz="3600" b="1" dirty="0" err="1" smtClean="0">
                <a:solidFill>
                  <a:schemeClr val="lt1"/>
                </a:solidFill>
                <a:latin typeface="Montserrat"/>
                <a:ea typeface="Montserrat"/>
                <a:cs typeface="Montserrat"/>
                <a:sym typeface="Montserrat"/>
              </a:rPr>
              <a:t>Sahoo</a:t>
            </a:r>
            <a:endParaRPr sz="3600" b="1">
              <a:solidFill>
                <a:schemeClr val="lt1"/>
              </a:solidFill>
              <a:latin typeface="Montserrat"/>
              <a:ea typeface="Montserrat"/>
              <a:cs typeface="Montserrat"/>
              <a:sym typeface="Montserrat"/>
            </a:endParaRPr>
          </a:p>
          <a:p>
            <a:pPr marL="0" lvl="0" indent="0"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Column Information</a:t>
            </a:r>
            <a:r>
              <a:rPr lang="en-IN"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311700" y="1152474"/>
            <a:ext cx="8609016" cy="3991026"/>
          </a:xfrm>
        </p:spPr>
        <p:txBody>
          <a:bodyPr/>
          <a:lstStyle/>
          <a:p>
            <a:pPr marL="342900" lvl="0">
              <a:spcAft>
                <a:spcPts val="500"/>
              </a:spcAft>
              <a:buClr>
                <a:srgbClr val="212121"/>
              </a:buClr>
              <a:buSzPts val="1200"/>
            </a:pPr>
            <a:r>
              <a:rPr lang="en-US" sz="2400" b="1" dirty="0" smtClean="0">
                <a:solidFill>
                  <a:schemeClr val="bg1">
                    <a:lumMod val="50000"/>
                  </a:schemeClr>
                </a:solidFill>
                <a:latin typeface="Times New Roman" pitchFamily="18" charset="0"/>
                <a:ea typeface="Times New Roman"/>
                <a:cs typeface="Times New Roman" pitchFamily="18" charset="0"/>
              </a:rPr>
              <a:t>id : Unique Id.</a:t>
            </a:r>
            <a:endParaRPr lang="en-US" sz="2000" b="1" dirty="0" smtClean="0">
              <a:solidFill>
                <a:schemeClr val="bg1">
                  <a:lumMod val="50000"/>
                </a:schemeClr>
              </a:solidFill>
              <a:latin typeface="Times New Roman" pitchFamily="18" charset="0"/>
              <a:ea typeface="Roboto"/>
              <a:cs typeface="Times New Roman" pitchFamily="18" charset="0"/>
            </a:endParaRPr>
          </a:p>
          <a:p>
            <a:pPr marL="342900" lvl="0">
              <a:spcAft>
                <a:spcPts val="500"/>
              </a:spcAft>
              <a:buClr>
                <a:srgbClr val="212121"/>
              </a:buClr>
              <a:buSzPts val="1200"/>
            </a:pPr>
            <a:r>
              <a:rPr lang="en-US" sz="2400" b="1" dirty="0" smtClean="0">
                <a:solidFill>
                  <a:schemeClr val="bg1">
                    <a:lumMod val="50000"/>
                  </a:schemeClr>
                </a:solidFill>
                <a:latin typeface="Times New Roman" pitchFamily="18" charset="0"/>
                <a:ea typeface="Times New Roman"/>
                <a:cs typeface="Times New Roman" pitchFamily="18" charset="0"/>
              </a:rPr>
              <a:t>name :Name of listing.</a:t>
            </a:r>
            <a:endParaRPr lang="en-US" sz="2000" b="1" dirty="0" smtClean="0">
              <a:solidFill>
                <a:schemeClr val="bg1">
                  <a:lumMod val="50000"/>
                </a:schemeClr>
              </a:solidFill>
              <a:latin typeface="Times New Roman" pitchFamily="18" charset="0"/>
              <a:ea typeface="Roboto"/>
              <a:cs typeface="Times New Roman" pitchFamily="18" charset="0"/>
            </a:endParaRPr>
          </a:p>
          <a:p>
            <a:pPr marL="342900" lvl="0">
              <a:spcAft>
                <a:spcPts val="500"/>
              </a:spcAft>
              <a:buClr>
                <a:srgbClr val="212121"/>
              </a:buClr>
              <a:buSzPts val="1200"/>
            </a:pPr>
            <a:r>
              <a:rPr lang="en-US" sz="2400" b="1" dirty="0" smtClean="0">
                <a:solidFill>
                  <a:schemeClr val="bg1">
                    <a:lumMod val="50000"/>
                  </a:schemeClr>
                </a:solidFill>
                <a:latin typeface="Times New Roman" pitchFamily="18" charset="0"/>
                <a:ea typeface="Times New Roman"/>
                <a:cs typeface="Times New Roman" pitchFamily="18" charset="0"/>
              </a:rPr>
              <a:t>host_id  : unique id for each listed host.</a:t>
            </a:r>
            <a:endParaRPr lang="en-US" sz="2000" b="1" dirty="0" smtClean="0">
              <a:solidFill>
                <a:schemeClr val="bg1">
                  <a:lumMod val="50000"/>
                </a:schemeClr>
              </a:solidFill>
              <a:latin typeface="Times New Roman" pitchFamily="18" charset="0"/>
              <a:ea typeface="Roboto"/>
              <a:cs typeface="Times New Roman" pitchFamily="18" charset="0"/>
            </a:endParaRPr>
          </a:p>
          <a:p>
            <a:pPr marL="342900" lvl="0">
              <a:spcAft>
                <a:spcPts val="500"/>
              </a:spcAft>
              <a:buClr>
                <a:srgbClr val="212121"/>
              </a:buClr>
              <a:buSzPts val="1200"/>
            </a:pPr>
            <a:r>
              <a:rPr lang="en-US" sz="2400" b="1" dirty="0" smtClean="0">
                <a:solidFill>
                  <a:schemeClr val="bg1">
                    <a:lumMod val="50000"/>
                  </a:schemeClr>
                </a:solidFill>
                <a:latin typeface="Times New Roman" pitchFamily="18" charset="0"/>
                <a:ea typeface="Times New Roman"/>
                <a:cs typeface="Times New Roman" pitchFamily="18" charset="0"/>
              </a:rPr>
              <a:t>host_name  : Name of the host.</a:t>
            </a:r>
            <a:endParaRPr lang="en-US" sz="2000" b="1" dirty="0" smtClean="0">
              <a:solidFill>
                <a:schemeClr val="bg1">
                  <a:lumMod val="50000"/>
                </a:schemeClr>
              </a:solidFill>
              <a:latin typeface="Times New Roman" pitchFamily="18" charset="0"/>
              <a:ea typeface="Roboto"/>
              <a:cs typeface="Times New Roman" pitchFamily="18" charset="0"/>
            </a:endParaRPr>
          </a:p>
          <a:p>
            <a:pPr marL="342900" lvl="0">
              <a:spcAft>
                <a:spcPts val="500"/>
              </a:spcAft>
              <a:buClr>
                <a:srgbClr val="212121"/>
              </a:buClr>
              <a:buSzPts val="1200"/>
            </a:pPr>
            <a:r>
              <a:rPr lang="en-US" sz="2400" b="1" dirty="0" smtClean="0">
                <a:solidFill>
                  <a:schemeClr val="bg1">
                    <a:lumMod val="50000"/>
                  </a:schemeClr>
                </a:solidFill>
                <a:latin typeface="Times New Roman" pitchFamily="18" charset="0"/>
                <a:ea typeface="Times New Roman"/>
                <a:cs typeface="Times New Roman" pitchFamily="18" charset="0"/>
              </a:rPr>
              <a:t>neighbourhood_group  : Location</a:t>
            </a:r>
            <a:endParaRPr lang="en-US" sz="2000" b="1" dirty="0" smtClean="0">
              <a:solidFill>
                <a:schemeClr val="bg1">
                  <a:lumMod val="50000"/>
                </a:schemeClr>
              </a:solidFill>
              <a:latin typeface="Times New Roman" pitchFamily="18" charset="0"/>
              <a:ea typeface="Roboto"/>
              <a:cs typeface="Times New Roman" pitchFamily="18" charset="0"/>
            </a:endParaRPr>
          </a:p>
          <a:p>
            <a:pPr marL="342900" lvl="0">
              <a:spcAft>
                <a:spcPts val="500"/>
              </a:spcAft>
              <a:buClr>
                <a:srgbClr val="212121"/>
              </a:buClr>
              <a:buSzPts val="1200"/>
            </a:pPr>
            <a:r>
              <a:rPr lang="en-US" sz="2400" b="1" dirty="0" smtClean="0">
                <a:solidFill>
                  <a:schemeClr val="bg1">
                    <a:lumMod val="50000"/>
                  </a:schemeClr>
                </a:solidFill>
                <a:latin typeface="Times New Roman" pitchFamily="18" charset="0"/>
                <a:ea typeface="Times New Roman"/>
                <a:cs typeface="Times New Roman" pitchFamily="18" charset="0"/>
              </a:rPr>
              <a:t>neighborhood : Area</a:t>
            </a:r>
            <a:endParaRPr lang="en-US" sz="2000" b="1" dirty="0" smtClean="0">
              <a:solidFill>
                <a:schemeClr val="bg1">
                  <a:lumMod val="50000"/>
                </a:schemeClr>
              </a:solidFill>
              <a:latin typeface="Times New Roman" pitchFamily="18" charset="0"/>
              <a:ea typeface="Roboto"/>
              <a:cs typeface="Times New Roman" pitchFamily="18" charset="0"/>
            </a:endParaRPr>
          </a:p>
          <a:p>
            <a:pPr marL="342900" lvl="0">
              <a:spcAft>
                <a:spcPts val="500"/>
              </a:spcAft>
              <a:buClr>
                <a:srgbClr val="212121"/>
              </a:buClr>
              <a:buSzPts val="1200"/>
            </a:pPr>
            <a:r>
              <a:rPr lang="en-US" sz="2400" b="1" dirty="0" smtClean="0">
                <a:solidFill>
                  <a:schemeClr val="bg1">
                    <a:lumMod val="50000"/>
                  </a:schemeClr>
                </a:solidFill>
                <a:latin typeface="Times New Roman" pitchFamily="18" charset="0"/>
                <a:ea typeface="Times New Roman"/>
                <a:cs typeface="Times New Roman" pitchFamily="18" charset="0"/>
              </a:rPr>
              <a:t>latitude : Latitude coordinates</a:t>
            </a:r>
            <a:endParaRPr lang="en-US" sz="2000" b="1" dirty="0" smtClean="0">
              <a:solidFill>
                <a:schemeClr val="bg1">
                  <a:lumMod val="50000"/>
                </a:schemeClr>
              </a:solidFill>
              <a:latin typeface="Times New Roman" pitchFamily="18" charset="0"/>
              <a:ea typeface="Roboto"/>
              <a:cs typeface="Times New Roman" pitchFamily="18" charset="0"/>
            </a:endParaRPr>
          </a:p>
          <a:p>
            <a:pPr marL="342900" lvl="0">
              <a:spcAft>
                <a:spcPts val="500"/>
              </a:spcAft>
              <a:buClr>
                <a:srgbClr val="212121"/>
              </a:buClr>
              <a:buSzPts val="1200"/>
            </a:pPr>
            <a:r>
              <a:rPr lang="en-US" sz="2400" b="1" dirty="0" smtClean="0">
                <a:solidFill>
                  <a:schemeClr val="bg1">
                    <a:lumMod val="50000"/>
                  </a:schemeClr>
                </a:solidFill>
                <a:latin typeface="Times New Roman" pitchFamily="18" charset="0"/>
                <a:ea typeface="Times New Roman"/>
                <a:cs typeface="Times New Roman" pitchFamily="18" charset="0"/>
              </a:rPr>
              <a:t>longitude : Longitude coordinates</a:t>
            </a:r>
            <a:endParaRPr lang="en-US" sz="2000" b="1" dirty="0" smtClean="0">
              <a:solidFill>
                <a:schemeClr val="bg1">
                  <a:lumMod val="50000"/>
                </a:schemeClr>
              </a:solidFill>
              <a:latin typeface="Times New Roman" pitchFamily="18" charset="0"/>
              <a:ea typeface="Roboto"/>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Column Information</a:t>
            </a:r>
            <a:r>
              <a:rPr lang="en-IN"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311699" y="1152474"/>
            <a:ext cx="8630281" cy="3844827"/>
          </a:xfrm>
        </p:spPr>
        <p:txBody>
          <a:bodyPr/>
          <a:lstStyle/>
          <a:p>
            <a:pPr marL="342900" lvl="0">
              <a:spcAft>
                <a:spcPts val="500"/>
              </a:spcAft>
              <a:buClr>
                <a:srgbClr val="212121"/>
              </a:buClr>
              <a:buSzPts val="1200"/>
            </a:pPr>
            <a:r>
              <a:rPr lang="en-US" sz="2400" b="1" dirty="0" smtClean="0">
                <a:solidFill>
                  <a:schemeClr val="bg1">
                    <a:lumMod val="50000"/>
                  </a:schemeClr>
                </a:solidFill>
                <a:latin typeface="Times New Roman" pitchFamily="18" charset="0"/>
                <a:ea typeface="Times New Roman"/>
                <a:cs typeface="Times New Roman" pitchFamily="18" charset="0"/>
              </a:rPr>
              <a:t>room_type : Type of listing</a:t>
            </a:r>
            <a:endParaRPr lang="en-US" sz="2000" b="1" dirty="0" smtClean="0">
              <a:solidFill>
                <a:schemeClr val="bg1">
                  <a:lumMod val="50000"/>
                </a:schemeClr>
              </a:solidFill>
              <a:latin typeface="Times New Roman" pitchFamily="18" charset="0"/>
              <a:ea typeface="Roboto"/>
              <a:cs typeface="Times New Roman" pitchFamily="18" charset="0"/>
            </a:endParaRPr>
          </a:p>
          <a:p>
            <a:pPr marL="342900" lvl="0">
              <a:spcAft>
                <a:spcPts val="500"/>
              </a:spcAft>
              <a:buClr>
                <a:srgbClr val="212121"/>
              </a:buClr>
              <a:buSzPts val="1200"/>
            </a:pPr>
            <a:r>
              <a:rPr lang="en-US" sz="2400" b="1" dirty="0" smtClean="0">
                <a:solidFill>
                  <a:schemeClr val="bg1">
                    <a:lumMod val="50000"/>
                  </a:schemeClr>
                </a:solidFill>
                <a:latin typeface="Times New Roman" pitchFamily="18" charset="0"/>
                <a:ea typeface="Times New Roman"/>
                <a:cs typeface="Times New Roman" pitchFamily="18" charset="0"/>
              </a:rPr>
              <a:t>price : Price of listing</a:t>
            </a:r>
            <a:endParaRPr lang="en-US" sz="2000" b="1" dirty="0" smtClean="0">
              <a:solidFill>
                <a:schemeClr val="bg1">
                  <a:lumMod val="50000"/>
                </a:schemeClr>
              </a:solidFill>
              <a:latin typeface="Times New Roman" pitchFamily="18" charset="0"/>
              <a:ea typeface="Roboto"/>
              <a:cs typeface="Times New Roman" pitchFamily="18" charset="0"/>
            </a:endParaRPr>
          </a:p>
          <a:p>
            <a:pPr marL="342900" lvl="0">
              <a:spcAft>
                <a:spcPts val="500"/>
              </a:spcAft>
              <a:buClr>
                <a:srgbClr val="212121"/>
              </a:buClr>
              <a:buSzPts val="1200"/>
            </a:pPr>
            <a:r>
              <a:rPr lang="en-US" sz="2400" b="1" dirty="0" smtClean="0">
                <a:solidFill>
                  <a:schemeClr val="bg1">
                    <a:lumMod val="50000"/>
                  </a:schemeClr>
                </a:solidFill>
                <a:latin typeface="Times New Roman" pitchFamily="18" charset="0"/>
                <a:ea typeface="Times New Roman"/>
                <a:cs typeface="Times New Roman" pitchFamily="18" charset="0"/>
              </a:rPr>
              <a:t>minimum_nights : minimum nights to be paid for rooms</a:t>
            </a:r>
            <a:endParaRPr lang="en-US" sz="2000" b="1" dirty="0" smtClean="0">
              <a:solidFill>
                <a:schemeClr val="bg1">
                  <a:lumMod val="50000"/>
                </a:schemeClr>
              </a:solidFill>
              <a:latin typeface="Times New Roman" pitchFamily="18" charset="0"/>
              <a:ea typeface="Roboto"/>
              <a:cs typeface="Times New Roman" pitchFamily="18" charset="0"/>
            </a:endParaRPr>
          </a:p>
          <a:p>
            <a:pPr marL="342900" lvl="0">
              <a:spcAft>
                <a:spcPts val="500"/>
              </a:spcAft>
              <a:buClr>
                <a:srgbClr val="212121"/>
              </a:buClr>
              <a:buSzPts val="1200"/>
            </a:pPr>
            <a:r>
              <a:rPr lang="en-US" sz="2400" b="1" dirty="0" smtClean="0">
                <a:solidFill>
                  <a:schemeClr val="bg1">
                    <a:lumMod val="50000"/>
                  </a:schemeClr>
                </a:solidFill>
                <a:latin typeface="Times New Roman" pitchFamily="18" charset="0"/>
                <a:ea typeface="Times New Roman"/>
                <a:cs typeface="Times New Roman" pitchFamily="18" charset="0"/>
              </a:rPr>
              <a:t>number_of_reviews : No. of reviews </a:t>
            </a:r>
            <a:endParaRPr lang="en-US" sz="2000" b="1" dirty="0" smtClean="0">
              <a:solidFill>
                <a:schemeClr val="bg1">
                  <a:lumMod val="50000"/>
                </a:schemeClr>
              </a:solidFill>
              <a:latin typeface="Times New Roman" pitchFamily="18" charset="0"/>
              <a:ea typeface="Roboto"/>
              <a:cs typeface="Times New Roman" pitchFamily="18" charset="0"/>
            </a:endParaRPr>
          </a:p>
          <a:p>
            <a:pPr marL="342900" lvl="0">
              <a:spcAft>
                <a:spcPts val="500"/>
              </a:spcAft>
              <a:buClr>
                <a:srgbClr val="212121"/>
              </a:buClr>
              <a:buSzPts val="1200"/>
            </a:pPr>
            <a:r>
              <a:rPr lang="en-US" sz="2400" b="1" dirty="0" smtClean="0">
                <a:solidFill>
                  <a:schemeClr val="bg1">
                    <a:lumMod val="50000"/>
                  </a:schemeClr>
                </a:solidFill>
                <a:latin typeface="Times New Roman" pitchFamily="18" charset="0"/>
                <a:ea typeface="Times New Roman"/>
                <a:cs typeface="Times New Roman" pitchFamily="18" charset="0"/>
              </a:rPr>
              <a:t>last_review : Content of the last review</a:t>
            </a:r>
            <a:endParaRPr lang="en-US" sz="2000" b="1" dirty="0" smtClean="0">
              <a:solidFill>
                <a:schemeClr val="bg1">
                  <a:lumMod val="50000"/>
                </a:schemeClr>
              </a:solidFill>
              <a:latin typeface="Times New Roman" pitchFamily="18" charset="0"/>
              <a:ea typeface="Roboto"/>
              <a:cs typeface="Times New Roman" pitchFamily="18" charset="0"/>
            </a:endParaRPr>
          </a:p>
          <a:p>
            <a:pPr marL="342900" lvl="0">
              <a:spcAft>
                <a:spcPts val="500"/>
              </a:spcAft>
              <a:buClr>
                <a:srgbClr val="212121"/>
              </a:buClr>
              <a:buSzPts val="1200"/>
            </a:pPr>
            <a:r>
              <a:rPr lang="en-US" sz="2400" b="1" dirty="0" smtClean="0">
                <a:solidFill>
                  <a:schemeClr val="bg1">
                    <a:lumMod val="50000"/>
                  </a:schemeClr>
                </a:solidFill>
                <a:latin typeface="Times New Roman" pitchFamily="18" charset="0"/>
                <a:ea typeface="Times New Roman"/>
                <a:cs typeface="Times New Roman" pitchFamily="18" charset="0"/>
              </a:rPr>
              <a:t>reviews_per_month : Number of checks per month</a:t>
            </a:r>
          </a:p>
          <a:p>
            <a:pPr marL="342900" lvl="0">
              <a:spcAft>
                <a:spcPts val="500"/>
              </a:spcAft>
              <a:buClr>
                <a:srgbClr val="212121"/>
              </a:buClr>
              <a:buSzPts val="1200"/>
            </a:pPr>
            <a:r>
              <a:rPr lang="en-US" sz="2000" b="1" dirty="0" smtClean="0">
                <a:solidFill>
                  <a:schemeClr val="bg1">
                    <a:lumMod val="50000"/>
                  </a:schemeClr>
                </a:solidFill>
                <a:latin typeface="Times New Roman" pitchFamily="18" charset="0"/>
                <a:ea typeface="Times New Roman"/>
                <a:cs typeface="Times New Roman" pitchFamily="18" charset="0"/>
              </a:rPr>
              <a:t>calculated_host_listings_count : Total count of hosting list</a:t>
            </a:r>
            <a:endParaRPr lang="en-US" sz="2000" b="1" dirty="0" smtClean="0">
              <a:solidFill>
                <a:schemeClr val="bg1">
                  <a:lumMod val="50000"/>
                </a:schemeClr>
              </a:solidFill>
              <a:latin typeface="Times New Roman" pitchFamily="18" charset="0"/>
              <a:ea typeface="Roboto"/>
              <a:cs typeface="Times New Roman" pitchFamily="18" charset="0"/>
            </a:endParaRPr>
          </a:p>
          <a:p>
            <a:pPr marL="342900" lvl="0">
              <a:spcAft>
                <a:spcPts val="500"/>
              </a:spcAft>
              <a:buClr>
                <a:srgbClr val="212121"/>
              </a:buClr>
              <a:buSzPts val="1200"/>
            </a:pPr>
            <a:r>
              <a:rPr lang="en-US" sz="2000" b="1" dirty="0" smtClean="0">
                <a:solidFill>
                  <a:schemeClr val="bg1">
                    <a:lumMod val="50000"/>
                  </a:schemeClr>
                </a:solidFill>
                <a:latin typeface="Times New Roman" pitchFamily="18" charset="0"/>
                <a:ea typeface="Times New Roman"/>
                <a:cs typeface="Times New Roman" pitchFamily="18" charset="0"/>
              </a:rPr>
              <a:t>availability_365 :Availability around the year</a:t>
            </a:r>
            <a:endParaRPr lang="en-US" sz="2000" b="1" dirty="0" smtClean="0">
              <a:solidFill>
                <a:schemeClr val="bg1">
                  <a:lumMod val="50000"/>
                </a:schemeClr>
              </a:solidFill>
              <a:latin typeface="Times New Roman" pitchFamily="18" charset="0"/>
              <a:ea typeface="Roboto"/>
              <a:cs typeface="Times New Roman" pitchFamily="18" charset="0"/>
            </a:endParaRPr>
          </a:p>
          <a:p>
            <a:pPr marL="342900" lvl="0">
              <a:spcAft>
                <a:spcPts val="500"/>
              </a:spcAft>
              <a:buClr>
                <a:srgbClr val="212121"/>
              </a:buClr>
              <a:buSzPts val="1200"/>
            </a:pPr>
            <a:endParaRPr lang="en-US" sz="2000" b="1" dirty="0" smtClean="0">
              <a:solidFill>
                <a:schemeClr val="bg1">
                  <a:lumMod val="50000"/>
                </a:schemeClr>
              </a:solidFill>
              <a:latin typeface="Times New Roman" pitchFamily="18" charset="0"/>
              <a:ea typeface="Roboto"/>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Cleaning</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Screenshot 2022-12-04 111253.png"/>
          <p:cNvPicPr>
            <a:picLocks noChangeAspect="1"/>
          </p:cNvPicPr>
          <p:nvPr/>
        </p:nvPicPr>
        <p:blipFill>
          <a:blip r:embed="rId2"/>
          <a:stretch>
            <a:fillRect/>
          </a:stretch>
        </p:blipFill>
        <p:spPr>
          <a:xfrm>
            <a:off x="0" y="1133342"/>
            <a:ext cx="9144000" cy="401015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124F5C"/>
                </a:solidFill>
                <a:latin typeface="Times New Roman" pitchFamily="18" charset="0"/>
                <a:cs typeface="Times New Roman" pitchFamily="18" charset="0"/>
              </a:rPr>
              <a:t>Exploratory</a:t>
            </a:r>
            <a:r>
              <a:rPr lang="en-US" sz="4000" b="1" spc="-110" dirty="0" smtClean="0">
                <a:solidFill>
                  <a:srgbClr val="124F5C"/>
                </a:solidFill>
                <a:latin typeface="Times New Roman" pitchFamily="18" charset="0"/>
                <a:cs typeface="Times New Roman" pitchFamily="18" charset="0"/>
              </a:rPr>
              <a:t> </a:t>
            </a:r>
            <a:r>
              <a:rPr lang="en-US" sz="4000" b="1" dirty="0" smtClean="0">
                <a:solidFill>
                  <a:srgbClr val="124F5C"/>
                </a:solidFill>
                <a:latin typeface="Times New Roman" pitchFamily="18" charset="0"/>
                <a:cs typeface="Times New Roman" pitchFamily="18" charset="0"/>
              </a:rPr>
              <a:t>Data</a:t>
            </a:r>
            <a:r>
              <a:rPr lang="en-US" sz="4000" b="1" spc="-110" dirty="0" smtClean="0">
                <a:solidFill>
                  <a:srgbClr val="124F5C"/>
                </a:solidFill>
                <a:latin typeface="Times New Roman" pitchFamily="18" charset="0"/>
                <a:cs typeface="Times New Roman" pitchFamily="18" charset="0"/>
              </a:rPr>
              <a:t> </a:t>
            </a:r>
            <a:r>
              <a:rPr lang="en-US" sz="4000" b="1" spc="-10" dirty="0" smtClean="0">
                <a:solidFill>
                  <a:srgbClr val="124F5C"/>
                </a:solidFill>
                <a:latin typeface="Times New Roman" pitchFamily="18" charset="0"/>
                <a:cs typeface="Times New Roman" pitchFamily="18" charset="0"/>
              </a:rPr>
              <a:t>Analysis</a:t>
            </a:r>
            <a:r>
              <a:rPr lang="en-US" b="1" spc="-10" dirty="0" smtClean="0">
                <a:solidFill>
                  <a:srgbClr val="124F5C"/>
                </a:solidFill>
                <a:latin typeface="Times New Roman" pitchFamily="18" charset="0"/>
                <a:cs typeface="Times New Roman" pitchFamily="18" charset="0"/>
              </a:rPr>
              <a:t/>
            </a:r>
            <a:br>
              <a:rPr lang="en-US" b="1" spc="-10" dirty="0" smtClean="0">
                <a:solidFill>
                  <a:srgbClr val="124F5C"/>
                </a:solidFill>
                <a:latin typeface="Times New Roman" pitchFamily="18" charset="0"/>
                <a:cs typeface="Times New Roman" pitchFamily="18" charset="0"/>
              </a:rPr>
            </a:b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host vs location analysis: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download (1).png"/>
          <p:cNvPicPr>
            <a:picLocks noChangeAspect="1"/>
          </p:cNvPicPr>
          <p:nvPr/>
        </p:nvPicPr>
        <p:blipFill>
          <a:blip r:embed="rId3"/>
          <a:stretch>
            <a:fillRect/>
          </a:stretch>
        </p:blipFill>
        <p:spPr>
          <a:xfrm>
            <a:off x="0" y="1148316"/>
            <a:ext cx="8952614" cy="399518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smtClean="0"/>
              <a:t>different room type vs prices</a:t>
            </a:r>
            <a:br>
              <a:rPr lang="en-US" dirty="0" smtClean="0"/>
            </a:br>
            <a:endParaRPr lang="en-US" dirty="0"/>
          </a:p>
        </p:txBody>
      </p:sp>
      <p:pic>
        <p:nvPicPr>
          <p:cNvPr id="5" name="Picture 4" descr="download (2).png"/>
          <p:cNvPicPr>
            <a:picLocks noChangeAspect="1"/>
          </p:cNvPicPr>
          <p:nvPr/>
        </p:nvPicPr>
        <p:blipFill>
          <a:blip r:embed="rId3"/>
          <a:stretch>
            <a:fillRect/>
          </a:stretch>
        </p:blipFill>
        <p:spPr>
          <a:xfrm>
            <a:off x="0" y="520014"/>
            <a:ext cx="9144000" cy="4623486"/>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272" y="253639"/>
            <a:ext cx="8520600" cy="572700"/>
          </a:xfrm>
        </p:spPr>
        <p:txBody>
          <a:bodyPr/>
          <a:lstStyle/>
          <a:p>
            <a:r>
              <a:rPr lang="en-US" dirty="0" smtClean="0"/>
              <a:t>house vs price </a:t>
            </a:r>
            <a:br>
              <a:rPr lang="en-US" dirty="0" smtClean="0"/>
            </a:br>
            <a:endParaRPr lang="en-US" dirty="0"/>
          </a:p>
        </p:txBody>
      </p:sp>
      <p:pic>
        <p:nvPicPr>
          <p:cNvPr id="5" name="Picture 4" descr="download (3).png"/>
          <p:cNvPicPr>
            <a:picLocks noChangeAspect="1"/>
          </p:cNvPicPr>
          <p:nvPr/>
        </p:nvPicPr>
        <p:blipFill>
          <a:blip r:embed="rId3"/>
          <a:stretch>
            <a:fillRect/>
          </a:stretch>
        </p:blipFill>
        <p:spPr>
          <a:xfrm>
            <a:off x="0" y="1095153"/>
            <a:ext cx="9144000" cy="3724867"/>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4548" y="191385"/>
            <a:ext cx="5826642"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solidFill>
                  <a:srgbClr val="212121"/>
                </a:solidFill>
                <a:latin typeface="Roboto"/>
              </a:rPr>
              <a:t> </a:t>
            </a:r>
            <a:r>
              <a:rPr lang="en-US" sz="2000" b="1" dirty="0" smtClean="0">
                <a:solidFill>
                  <a:schemeClr val="bg1">
                    <a:lumMod val="50000"/>
                  </a:schemeClr>
                </a:solidFill>
                <a:latin typeface="Times New Roman" pitchFamily="18" charset="0"/>
                <a:cs typeface="Times New Roman" pitchFamily="18" charset="0"/>
              </a:rPr>
              <a:t>who has hosted different room type with respect of minimum nights</a:t>
            </a:r>
            <a:endParaRPr lang="en-US" b="1" dirty="0" smtClean="0">
              <a:solidFill>
                <a:schemeClr val="bg1">
                  <a:lumMod val="50000"/>
                </a:schemeClr>
              </a:solidFill>
              <a:latin typeface="Times New Roman" pitchFamily="18" charset="0"/>
              <a:cs typeface="Times New Roman" pitchFamily="18" charset="0"/>
            </a:endParaRPr>
          </a:p>
          <a:p>
            <a:endParaRPr lang="en-US" dirty="0"/>
          </a:p>
        </p:txBody>
      </p:sp>
      <p:pic>
        <p:nvPicPr>
          <p:cNvPr id="3" name="Picture 2" descr="download (4).png"/>
          <p:cNvPicPr>
            <a:picLocks noChangeAspect="1"/>
          </p:cNvPicPr>
          <p:nvPr/>
        </p:nvPicPr>
        <p:blipFill>
          <a:blip r:embed="rId3"/>
          <a:stretch>
            <a:fillRect/>
          </a:stretch>
        </p:blipFill>
        <p:spPr>
          <a:xfrm>
            <a:off x="329609" y="1212110"/>
            <a:ext cx="8187070" cy="365760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room_type vs availaility based on number of reviews</a:t>
            </a:r>
            <a:endParaRPr lang="en-US" b="1" dirty="0">
              <a:latin typeface="Times New Roman" pitchFamily="18" charset="0"/>
              <a:cs typeface="Times New Roman" pitchFamily="18" charset="0"/>
            </a:endParaRPr>
          </a:p>
        </p:txBody>
      </p:sp>
      <p:pic>
        <p:nvPicPr>
          <p:cNvPr id="4" name="Picture 3" descr="download (5).png"/>
          <p:cNvPicPr>
            <a:picLocks noChangeAspect="1"/>
          </p:cNvPicPr>
          <p:nvPr/>
        </p:nvPicPr>
        <p:blipFill>
          <a:blip r:embed="rId3"/>
          <a:stretch>
            <a:fillRect/>
          </a:stretch>
        </p:blipFill>
        <p:spPr>
          <a:xfrm>
            <a:off x="0" y="1265274"/>
            <a:ext cx="9144000" cy="374266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42" y="168579"/>
            <a:ext cx="8520600" cy="572700"/>
          </a:xfrm>
        </p:spPr>
        <p:txBody>
          <a:bodyPr/>
          <a:lstStyle/>
          <a:p>
            <a:r>
              <a:rPr lang="en-US" sz="2400" b="1" dirty="0" smtClean="0">
                <a:latin typeface="Times New Roman" pitchFamily="18" charset="0"/>
                <a:cs typeface="Times New Roman" pitchFamily="18" charset="0"/>
              </a:rPr>
              <a:t>Comparing Average house prices for different</a:t>
            </a:r>
            <a:r>
              <a:rPr lang="en-US" b="1" dirty="0" smtClean="0">
                <a:latin typeface="Times New Roman" pitchFamily="18" charset="0"/>
                <a:cs typeface="Times New Roman" pitchFamily="18" charset="0"/>
              </a:rPr>
              <a:t> room types</a:t>
            </a:r>
            <a:endParaRPr lang="en-US" dirty="0">
              <a:latin typeface="Times New Roman" pitchFamily="18" charset="0"/>
              <a:cs typeface="Times New Roman" pitchFamily="18" charset="0"/>
            </a:endParaRPr>
          </a:p>
        </p:txBody>
      </p:sp>
      <p:pic>
        <p:nvPicPr>
          <p:cNvPr id="4" name="Picture 3" descr="download (6).png"/>
          <p:cNvPicPr>
            <a:picLocks noChangeAspect="1"/>
          </p:cNvPicPr>
          <p:nvPr/>
        </p:nvPicPr>
        <p:blipFill>
          <a:blip r:embed="rId3"/>
          <a:stretch>
            <a:fillRect/>
          </a:stretch>
        </p:blipFill>
        <p:spPr>
          <a:xfrm>
            <a:off x="487056" y="701748"/>
            <a:ext cx="7191694" cy="444175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1124607"/>
            <a:ext cx="8512500" cy="364708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pPr>
            <a:r>
              <a:rPr lang="en-IN" sz="1600" b="1" dirty="0" smtClean="0">
                <a:solidFill>
                  <a:schemeClr val="lt1"/>
                </a:solidFill>
                <a:latin typeface="Times New Roman" pitchFamily="18" charset="0"/>
                <a:ea typeface="Montserrat"/>
                <a:cs typeface="Times New Roman" pitchFamily="18" charset="0"/>
                <a:sym typeface="Montserrat"/>
              </a:rPr>
              <a:t/>
            </a:r>
            <a:br>
              <a:rPr lang="en-IN" sz="1600" b="1" dirty="0" smtClean="0">
                <a:solidFill>
                  <a:schemeClr val="lt1"/>
                </a:solidFill>
                <a:latin typeface="Times New Roman" pitchFamily="18" charset="0"/>
                <a:ea typeface="Montserrat"/>
                <a:cs typeface="Times New Roman" pitchFamily="18" charset="0"/>
                <a:sym typeface="Montserrat"/>
              </a:rPr>
            </a:br>
            <a:r>
              <a:rPr lang="en-IN" sz="1600" b="1" dirty="0" smtClean="0">
                <a:solidFill>
                  <a:schemeClr val="lt1"/>
                </a:solidFill>
                <a:latin typeface="Times New Roman" pitchFamily="18" charset="0"/>
                <a:ea typeface="Montserrat"/>
                <a:cs typeface="Times New Roman" pitchFamily="18" charset="0"/>
                <a:sym typeface="Montserrat"/>
              </a:rPr>
              <a:t/>
            </a:r>
            <a:br>
              <a:rPr lang="en-IN" sz="1600" b="1" dirty="0" smtClean="0">
                <a:solidFill>
                  <a:schemeClr val="lt1"/>
                </a:solidFill>
                <a:latin typeface="Times New Roman" pitchFamily="18" charset="0"/>
                <a:ea typeface="Montserrat"/>
                <a:cs typeface="Times New Roman" pitchFamily="18" charset="0"/>
                <a:sym typeface="Montserrat"/>
              </a:rPr>
            </a:br>
            <a:endParaRPr sz="1600" b="1" smtClean="0">
              <a:solidFill>
                <a:schemeClr val="lt1"/>
              </a:solidFill>
              <a:latin typeface="Times New Roman" pitchFamily="18" charset="0"/>
              <a:ea typeface="Montserrat"/>
              <a:cs typeface="Times New Roman" pitchFamily="18" charset="0"/>
              <a:sym typeface="Montserrat"/>
            </a:endParaRPr>
          </a:p>
          <a:p>
            <a:pPr marL="0" lvl="0" indent="0" algn="ctr" rtl="0">
              <a:lnSpc>
                <a:spcPct val="100000"/>
              </a:lnSpc>
              <a:spcBef>
                <a:spcPts val="0"/>
              </a:spcBef>
              <a:spcAft>
                <a:spcPts val="0"/>
              </a:spcAft>
              <a:buSzPts val="5200"/>
              <a:buNone/>
            </a:pPr>
            <a:endParaRPr sz="3600" b="1" smtClean="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smtClean="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8" name="TextBox 7"/>
          <p:cNvSpPr txBox="1"/>
          <p:nvPr/>
        </p:nvSpPr>
        <p:spPr>
          <a:xfrm>
            <a:off x="399394" y="315310"/>
            <a:ext cx="3069020" cy="677108"/>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r>
              <a:rPr lang="en-IN" sz="2400" b="1" dirty="0" smtClean="0">
                <a:latin typeface="Times New Roman" pitchFamily="18" charset="0"/>
                <a:cs typeface="Times New Roman" pitchFamily="18" charset="0"/>
              </a:rPr>
              <a:t>What is </a:t>
            </a:r>
            <a:r>
              <a:rPr lang="en-IN" sz="2400" b="1" dirty="0" err="1" smtClean="0">
                <a:latin typeface="Times New Roman" pitchFamily="18" charset="0"/>
                <a:cs typeface="Times New Roman" pitchFamily="18" charset="0"/>
              </a:rPr>
              <a:t>AirBnb</a:t>
            </a:r>
            <a:r>
              <a:rPr lang="en-IN" sz="2400" b="1" dirty="0" smtClean="0">
                <a:latin typeface="Times New Roman" pitchFamily="18" charset="0"/>
                <a:cs typeface="Times New Roman" pitchFamily="18" charset="0"/>
              </a:rPr>
              <a:t>?</a:t>
            </a:r>
          </a:p>
          <a:p>
            <a:endParaRPr lang="en-IN" dirty="0" smtClean="0"/>
          </a:p>
        </p:txBody>
      </p:sp>
      <p:sp>
        <p:nvSpPr>
          <p:cNvPr id="10" name="TextBox 9"/>
          <p:cNvSpPr txBox="1"/>
          <p:nvPr/>
        </p:nvSpPr>
        <p:spPr>
          <a:xfrm>
            <a:off x="430924" y="1618593"/>
            <a:ext cx="8008883" cy="2677656"/>
          </a:xfrm>
          <a:prstGeom prst="rect">
            <a:avLst/>
          </a:prstGeom>
          <a:noFill/>
        </p:spPr>
        <p:txBody>
          <a:bodyPr wrap="square" rtlCol="0">
            <a:spAutoFit/>
          </a:bodyPr>
          <a:lstStyle/>
          <a:p>
            <a:pPr>
              <a:buFont typeface="Arial" pitchFamily="34" charset="0"/>
              <a:buChar char="•"/>
            </a:pPr>
            <a:r>
              <a:rPr lang="en-IN" sz="2400" b="1" dirty="0" smtClean="0">
                <a:solidFill>
                  <a:schemeClr val="lt1"/>
                </a:solidFill>
                <a:latin typeface="Times New Roman" pitchFamily="18" charset="0"/>
                <a:ea typeface="Montserrat"/>
                <a:cs typeface="Times New Roman" pitchFamily="18" charset="0"/>
                <a:sym typeface="Montserrat"/>
              </a:rPr>
              <a:t>Airbnb is an online community marketplace that connects people looking rent their homes with people who are looking for accomodation.</a:t>
            </a:r>
          </a:p>
          <a:p>
            <a:pPr>
              <a:buFont typeface="Arial" pitchFamily="34" charset="0"/>
              <a:buChar char="•"/>
            </a:pPr>
            <a:r>
              <a:rPr lang="en-IN" sz="2400" b="1" dirty="0" smtClean="0">
                <a:solidFill>
                  <a:schemeClr val="lt1"/>
                </a:solidFill>
                <a:latin typeface="Times New Roman" pitchFamily="18" charset="0"/>
                <a:cs typeface="Times New Roman" pitchFamily="18" charset="0"/>
                <a:sym typeface="Montserrat"/>
              </a:rPr>
              <a:t>Founded in an Francisco in 2008 as a start-up, the company has become a worldwide booking platform.</a:t>
            </a:r>
          </a:p>
          <a:p>
            <a:pPr>
              <a:buFont typeface="Arial" pitchFamily="34" charset="0"/>
              <a:buChar char="•"/>
            </a:pPr>
            <a:r>
              <a:rPr lang="en-IN" sz="2400" b="1" dirty="0" smtClean="0">
                <a:solidFill>
                  <a:schemeClr val="lt1"/>
                </a:solidFill>
                <a:latin typeface="Times New Roman" pitchFamily="18" charset="0"/>
                <a:cs typeface="Times New Roman" pitchFamily="18" charset="0"/>
                <a:sym typeface="Montserrat"/>
              </a:rPr>
              <a:t>Today it contributes the more than 60 million people in 192 countries</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9843"/>
            <a:ext cx="8520600" cy="572700"/>
          </a:xfrm>
        </p:spPr>
        <p:txBody>
          <a:bodyPr/>
          <a:lstStyle/>
          <a:p>
            <a:r>
              <a:rPr lang="en-US" b="1" dirty="0" smtClean="0"/>
              <a:t> price vs number of reviews</a:t>
            </a:r>
            <a:endParaRPr lang="en-US" dirty="0"/>
          </a:p>
        </p:txBody>
      </p:sp>
      <p:pic>
        <p:nvPicPr>
          <p:cNvPr id="4" name="Picture 3" descr="download (7).png"/>
          <p:cNvPicPr>
            <a:picLocks noChangeAspect="1"/>
          </p:cNvPicPr>
          <p:nvPr/>
        </p:nvPicPr>
        <p:blipFill>
          <a:blip r:embed="rId2"/>
          <a:stretch>
            <a:fillRect/>
          </a:stretch>
        </p:blipFill>
        <p:spPr>
          <a:xfrm>
            <a:off x="0" y="1208130"/>
            <a:ext cx="9144000" cy="3471518"/>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2651"/>
            <a:ext cx="8520600" cy="572700"/>
          </a:xfrm>
        </p:spPr>
        <p:txBody>
          <a:bodyPr/>
          <a:lstStyle/>
          <a:p>
            <a:r>
              <a:rPr lang="en-IN" dirty="0" smtClean="0"/>
              <a:t>Heatmap Discussion</a:t>
            </a:r>
            <a:endParaRPr lang="en-US" dirty="0"/>
          </a:p>
        </p:txBody>
      </p:sp>
      <p:pic>
        <p:nvPicPr>
          <p:cNvPr id="4" name="Picture 3" descr="download (8).png"/>
          <p:cNvPicPr>
            <a:picLocks noChangeAspect="1"/>
          </p:cNvPicPr>
          <p:nvPr/>
        </p:nvPicPr>
        <p:blipFill>
          <a:blip r:embed="rId2"/>
          <a:stretch>
            <a:fillRect/>
          </a:stretch>
        </p:blipFill>
        <p:spPr>
          <a:xfrm>
            <a:off x="0" y="786809"/>
            <a:ext cx="9144000" cy="4356691"/>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4" name="object 2"/>
          <p:cNvSpPr/>
          <p:nvPr/>
        </p:nvSpPr>
        <p:spPr>
          <a:xfrm>
            <a:off x="1" y="620110"/>
            <a:ext cx="9144000" cy="452339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object 2"/>
          <p:cNvSpPr/>
          <p:nvPr/>
        </p:nvSpPr>
        <p:spPr>
          <a:xfrm>
            <a:off x="0" y="481264"/>
            <a:ext cx="9144000" cy="4662236"/>
          </a:xfrm>
          <a:prstGeom prst="rect">
            <a:avLst/>
          </a:prstGeom>
          <a:blipFill>
            <a:blip r:embed="rId3" cstate="print"/>
            <a:stretch>
              <a:fillRect/>
            </a:stretch>
          </a:blipFill>
        </p:spPr>
        <p:txBody>
          <a:bodyPr wrap="square" lIns="0" tIns="0" rIns="0" bIns="0" rtlCol="0"/>
          <a:lstStyle/>
          <a:p>
            <a:endParaRPr>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5" name="Text Placeholder 4"/>
          <p:cNvSpPr>
            <a:spLocks noGrp="1"/>
          </p:cNvSpPr>
          <p:nvPr>
            <p:ph type="body" idx="1"/>
          </p:nvPr>
        </p:nvSpPr>
        <p:spPr/>
        <p:txBody>
          <a:bodyPr/>
          <a:lstStyle/>
          <a:p>
            <a:endParaRPr lang="en-US"/>
          </a:p>
        </p:txBody>
      </p:sp>
      <p:sp>
        <p:nvSpPr>
          <p:cNvPr id="4" name="object 2"/>
          <p:cNvSpPr/>
          <p:nvPr/>
        </p:nvSpPr>
        <p:spPr>
          <a:xfrm>
            <a:off x="0" y="755441"/>
            <a:ext cx="9144000" cy="438805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3" name="Picture 2" descr="Picture1.png"/>
          <p:cNvPicPr>
            <a:picLocks noChangeAspect="1"/>
          </p:cNvPicPr>
          <p:nvPr/>
        </p:nvPicPr>
        <p:blipFill>
          <a:blip r:embed="rId3"/>
          <a:stretch>
            <a:fillRect/>
          </a:stretch>
        </p:blipFill>
        <p:spPr>
          <a:xfrm>
            <a:off x="0" y="691115"/>
            <a:ext cx="9144000" cy="445238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a:t>
            </a:r>
            <a:endParaRPr lang="en-US" dirty="0"/>
          </a:p>
        </p:txBody>
      </p:sp>
      <p:sp>
        <p:nvSpPr>
          <p:cNvPr id="3" name="Text Placeholder 2"/>
          <p:cNvSpPr>
            <a:spLocks noGrp="1"/>
          </p:cNvSpPr>
          <p:nvPr>
            <p:ph type="body" idx="1"/>
          </p:nvPr>
        </p:nvSpPr>
        <p:spPr/>
        <p:txBody>
          <a:bodyPr/>
          <a:lstStyle/>
          <a:p>
            <a:pPr marL="355600">
              <a:lnSpc>
                <a:spcPct val="100000"/>
              </a:lnSpc>
              <a:spcBef>
                <a:spcPts val="95"/>
              </a:spcBef>
              <a:buClr>
                <a:srgbClr val="000000"/>
              </a:buClr>
              <a:buFont typeface="Arial"/>
              <a:buChar char="•"/>
              <a:tabLst>
                <a:tab pos="354965" algn="l"/>
                <a:tab pos="355600" algn="l"/>
              </a:tabLst>
            </a:pPr>
            <a:r>
              <a:rPr lang="en-US" sz="3200" b="1" dirty="0" smtClean="0">
                <a:solidFill>
                  <a:srgbClr val="124F5C"/>
                </a:solidFill>
                <a:latin typeface="Times New Roman" pitchFamily="18" charset="0"/>
                <a:cs typeface="Times New Roman" pitchFamily="18" charset="0"/>
              </a:rPr>
              <a:t>Introduction</a:t>
            </a:r>
            <a:r>
              <a:rPr lang="en-US" sz="3200" b="1" spc="-65" dirty="0" smtClean="0">
                <a:solidFill>
                  <a:srgbClr val="124F5C"/>
                </a:solidFill>
                <a:latin typeface="Times New Roman" pitchFamily="18" charset="0"/>
                <a:cs typeface="Times New Roman" pitchFamily="18" charset="0"/>
              </a:rPr>
              <a:t> </a:t>
            </a:r>
            <a:endParaRPr lang="en-US" sz="3200" b="1" dirty="0" smtClean="0">
              <a:latin typeface="Times New Roman" pitchFamily="18" charset="0"/>
              <a:cs typeface="Times New Roman" pitchFamily="18" charset="0"/>
            </a:endParaRPr>
          </a:p>
          <a:p>
            <a:pPr marL="355600">
              <a:lnSpc>
                <a:spcPct val="100000"/>
              </a:lnSpc>
              <a:buClr>
                <a:srgbClr val="000000"/>
              </a:buClr>
              <a:buFont typeface="Arial"/>
              <a:buChar char="•"/>
              <a:tabLst>
                <a:tab pos="354965" algn="l"/>
                <a:tab pos="355600" algn="l"/>
              </a:tabLst>
            </a:pPr>
            <a:r>
              <a:rPr lang="en-US" sz="3200" b="1" dirty="0" smtClean="0">
                <a:solidFill>
                  <a:srgbClr val="124F5C"/>
                </a:solidFill>
                <a:latin typeface="Times New Roman" pitchFamily="18" charset="0"/>
                <a:cs typeface="Times New Roman" pitchFamily="18" charset="0"/>
              </a:rPr>
              <a:t>Overview</a:t>
            </a:r>
            <a:r>
              <a:rPr lang="en-US" sz="3200" b="1" spc="-70" dirty="0" smtClean="0">
                <a:solidFill>
                  <a:srgbClr val="124F5C"/>
                </a:solidFill>
                <a:latin typeface="Times New Roman" pitchFamily="18" charset="0"/>
                <a:cs typeface="Times New Roman" pitchFamily="18" charset="0"/>
              </a:rPr>
              <a:t> </a:t>
            </a:r>
            <a:r>
              <a:rPr lang="en-US" sz="3200" b="1" dirty="0" smtClean="0">
                <a:solidFill>
                  <a:srgbClr val="124F5C"/>
                </a:solidFill>
                <a:latin typeface="Times New Roman" pitchFamily="18" charset="0"/>
                <a:cs typeface="Times New Roman" pitchFamily="18" charset="0"/>
              </a:rPr>
              <a:t>of</a:t>
            </a:r>
            <a:r>
              <a:rPr lang="en-US" sz="3200" b="1" spc="-80" dirty="0" smtClean="0">
                <a:solidFill>
                  <a:srgbClr val="124F5C"/>
                </a:solidFill>
                <a:latin typeface="Times New Roman" pitchFamily="18" charset="0"/>
                <a:cs typeface="Times New Roman" pitchFamily="18" charset="0"/>
              </a:rPr>
              <a:t> </a:t>
            </a:r>
            <a:r>
              <a:rPr lang="en-US" sz="3200" b="1" dirty="0" smtClean="0">
                <a:solidFill>
                  <a:srgbClr val="124F5C"/>
                </a:solidFill>
                <a:latin typeface="Times New Roman" pitchFamily="18" charset="0"/>
                <a:cs typeface="Times New Roman" pitchFamily="18" charset="0"/>
              </a:rPr>
              <a:t>the</a:t>
            </a:r>
            <a:r>
              <a:rPr lang="en-US" sz="3200" b="1" spc="-80" dirty="0" smtClean="0">
                <a:solidFill>
                  <a:srgbClr val="124F5C"/>
                </a:solidFill>
                <a:latin typeface="Times New Roman" pitchFamily="18" charset="0"/>
                <a:cs typeface="Times New Roman" pitchFamily="18" charset="0"/>
              </a:rPr>
              <a:t> </a:t>
            </a:r>
            <a:r>
              <a:rPr lang="en-US" sz="3200" b="1" spc="-10" dirty="0" smtClean="0">
                <a:solidFill>
                  <a:srgbClr val="124F5C"/>
                </a:solidFill>
                <a:latin typeface="Times New Roman" pitchFamily="18" charset="0"/>
                <a:cs typeface="Times New Roman" pitchFamily="18" charset="0"/>
              </a:rPr>
              <a:t>dataset</a:t>
            </a:r>
            <a:endParaRPr lang="en-US" sz="3200" b="1" dirty="0" smtClean="0">
              <a:latin typeface="Times New Roman" pitchFamily="18" charset="0"/>
              <a:cs typeface="Times New Roman" pitchFamily="18" charset="0"/>
            </a:endParaRPr>
          </a:p>
          <a:p>
            <a:pPr marL="355600">
              <a:lnSpc>
                <a:spcPct val="100000"/>
              </a:lnSpc>
              <a:buClr>
                <a:srgbClr val="000000"/>
              </a:buClr>
              <a:buFont typeface="Arial"/>
              <a:buChar char="•"/>
              <a:tabLst>
                <a:tab pos="354965" algn="l"/>
                <a:tab pos="355600" algn="l"/>
              </a:tabLst>
            </a:pPr>
            <a:r>
              <a:rPr lang="en-US" sz="3200" b="1" dirty="0" smtClean="0">
                <a:solidFill>
                  <a:srgbClr val="124F5C"/>
                </a:solidFill>
                <a:latin typeface="Times New Roman" pitchFamily="18" charset="0"/>
                <a:cs typeface="Times New Roman" pitchFamily="18" charset="0"/>
              </a:rPr>
              <a:t>Data</a:t>
            </a:r>
            <a:r>
              <a:rPr lang="en-US" sz="3200" b="1" spc="-75" dirty="0" smtClean="0">
                <a:solidFill>
                  <a:srgbClr val="124F5C"/>
                </a:solidFill>
                <a:latin typeface="Times New Roman" pitchFamily="18" charset="0"/>
                <a:cs typeface="Times New Roman" pitchFamily="18" charset="0"/>
              </a:rPr>
              <a:t> </a:t>
            </a:r>
            <a:r>
              <a:rPr lang="en-US" sz="3200" b="1" spc="-10" dirty="0" smtClean="0">
                <a:solidFill>
                  <a:srgbClr val="124F5C"/>
                </a:solidFill>
                <a:latin typeface="Times New Roman" pitchFamily="18" charset="0"/>
                <a:cs typeface="Times New Roman" pitchFamily="18" charset="0"/>
              </a:rPr>
              <a:t>cleaning</a:t>
            </a:r>
            <a:endParaRPr lang="en-US" sz="3200" b="1" dirty="0" smtClean="0">
              <a:latin typeface="Times New Roman" pitchFamily="18" charset="0"/>
              <a:cs typeface="Times New Roman" pitchFamily="18" charset="0"/>
            </a:endParaRPr>
          </a:p>
          <a:p>
            <a:pPr marL="355600">
              <a:lnSpc>
                <a:spcPct val="100000"/>
              </a:lnSpc>
              <a:buClr>
                <a:srgbClr val="000000"/>
              </a:buClr>
              <a:buFont typeface="Arial"/>
              <a:buChar char="•"/>
              <a:tabLst>
                <a:tab pos="354965" algn="l"/>
                <a:tab pos="355600" algn="l"/>
              </a:tabLst>
            </a:pPr>
            <a:r>
              <a:rPr lang="en-US" sz="3200" b="1" dirty="0" smtClean="0">
                <a:solidFill>
                  <a:srgbClr val="124F5C"/>
                </a:solidFill>
                <a:latin typeface="Times New Roman" pitchFamily="18" charset="0"/>
                <a:cs typeface="Times New Roman" pitchFamily="18" charset="0"/>
              </a:rPr>
              <a:t>Exploratory</a:t>
            </a:r>
            <a:r>
              <a:rPr lang="en-US" sz="3200" b="1" spc="-110" dirty="0" smtClean="0">
                <a:solidFill>
                  <a:srgbClr val="124F5C"/>
                </a:solidFill>
                <a:latin typeface="Times New Roman" pitchFamily="18" charset="0"/>
                <a:cs typeface="Times New Roman" pitchFamily="18" charset="0"/>
              </a:rPr>
              <a:t> </a:t>
            </a:r>
            <a:r>
              <a:rPr lang="en-US" sz="3200" b="1" dirty="0" smtClean="0">
                <a:solidFill>
                  <a:srgbClr val="124F5C"/>
                </a:solidFill>
                <a:latin typeface="Times New Roman" pitchFamily="18" charset="0"/>
                <a:cs typeface="Times New Roman" pitchFamily="18" charset="0"/>
              </a:rPr>
              <a:t>Data</a:t>
            </a:r>
            <a:r>
              <a:rPr lang="en-US" sz="3200" b="1" spc="-110" dirty="0" smtClean="0">
                <a:solidFill>
                  <a:srgbClr val="124F5C"/>
                </a:solidFill>
                <a:latin typeface="Times New Roman" pitchFamily="18" charset="0"/>
                <a:cs typeface="Times New Roman" pitchFamily="18" charset="0"/>
              </a:rPr>
              <a:t> </a:t>
            </a:r>
            <a:r>
              <a:rPr lang="en-US" sz="3200" b="1" spc="-10" dirty="0" smtClean="0">
                <a:solidFill>
                  <a:srgbClr val="124F5C"/>
                </a:solidFill>
                <a:latin typeface="Times New Roman" pitchFamily="18" charset="0"/>
                <a:cs typeface="Times New Roman" pitchFamily="18" charset="0"/>
              </a:rPr>
              <a:t>Analysis</a:t>
            </a:r>
          </a:p>
          <a:p>
            <a:pPr marL="812800" lvl="1">
              <a:lnSpc>
                <a:spcPct val="100000"/>
              </a:lnSpc>
              <a:buClr>
                <a:srgbClr val="000000"/>
              </a:buClr>
              <a:buFont typeface="Arial"/>
              <a:buChar char="•"/>
              <a:tabLst>
                <a:tab pos="354965" algn="l"/>
                <a:tab pos="355600" algn="l"/>
              </a:tabLst>
            </a:pPr>
            <a:r>
              <a:rPr lang="en-IN" sz="2800" b="1" spc="-10" dirty="0" smtClean="0">
                <a:solidFill>
                  <a:srgbClr val="124F5C"/>
                </a:solidFill>
                <a:latin typeface="Times New Roman" pitchFamily="18" charset="0"/>
                <a:cs typeface="Times New Roman" pitchFamily="18" charset="0"/>
              </a:rPr>
              <a:t>Observation</a:t>
            </a:r>
            <a:endParaRPr lang="en-US" sz="2800" b="1" dirty="0" smtClean="0">
              <a:latin typeface="Times New Roman" pitchFamily="18" charset="0"/>
              <a:cs typeface="Times New Roman" pitchFamily="18" charset="0"/>
            </a:endParaRPr>
          </a:p>
          <a:p>
            <a:pPr marL="355600">
              <a:lnSpc>
                <a:spcPct val="100000"/>
              </a:lnSpc>
              <a:buClr>
                <a:srgbClr val="000000"/>
              </a:buClr>
              <a:buFont typeface="Arial"/>
              <a:buChar char="•"/>
              <a:tabLst>
                <a:tab pos="354965" algn="l"/>
                <a:tab pos="355600" algn="l"/>
              </a:tabLst>
            </a:pPr>
            <a:r>
              <a:rPr lang="en-US" sz="3200" b="1" spc="-10" dirty="0" smtClean="0">
                <a:solidFill>
                  <a:srgbClr val="124F5C"/>
                </a:solidFill>
                <a:latin typeface="Times New Roman" pitchFamily="18" charset="0"/>
                <a:cs typeface="Times New Roman" pitchFamily="18" charset="0"/>
              </a:rPr>
              <a:t>Conclusion</a:t>
            </a:r>
            <a:endParaRPr lang="en-US" sz="3200" b="1"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25820" y="830316"/>
            <a:ext cx="8502429" cy="346398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p:cNvSpPr txBox="1"/>
          <p:nvPr/>
        </p:nvSpPr>
        <p:spPr>
          <a:xfrm>
            <a:off x="189186" y="367862"/>
            <a:ext cx="262758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IN" sz="1800" b="1" dirty="0" smtClean="0">
                <a:latin typeface="Times New Roman" pitchFamily="18" charset="0"/>
                <a:cs typeface="Times New Roman" pitchFamily="18" charset="0"/>
              </a:rPr>
              <a:t>INTRODUCTION</a:t>
            </a:r>
          </a:p>
        </p:txBody>
      </p:sp>
      <p:pic>
        <p:nvPicPr>
          <p:cNvPr id="4" name="Picture 3" descr="download.png"/>
          <p:cNvPicPr>
            <a:picLocks noChangeAspect="1"/>
          </p:cNvPicPr>
          <p:nvPr/>
        </p:nvPicPr>
        <p:blipFill>
          <a:blip r:embed="rId3"/>
          <a:stretch>
            <a:fillRect/>
          </a:stretch>
        </p:blipFill>
        <p:spPr>
          <a:xfrm>
            <a:off x="1219201" y="888781"/>
            <a:ext cx="5749158" cy="2343517"/>
          </a:xfrm>
          <a:prstGeom prst="rect">
            <a:avLst/>
          </a:prstGeom>
        </p:spPr>
      </p:pic>
      <p:sp>
        <p:nvSpPr>
          <p:cNvPr id="5" name="TextBox 4"/>
          <p:cNvSpPr txBox="1"/>
          <p:nvPr/>
        </p:nvSpPr>
        <p:spPr>
          <a:xfrm>
            <a:off x="262759" y="3342290"/>
            <a:ext cx="8523889" cy="1692771"/>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b="1" dirty="0" err="1" smtClean="0">
                <a:solidFill>
                  <a:schemeClr val="bg1">
                    <a:lumMod val="50000"/>
                  </a:schemeClr>
                </a:solidFill>
                <a:latin typeface="Times New Roman" pitchFamily="18" charset="0"/>
                <a:cs typeface="Times New Roman" pitchFamily="18" charset="0"/>
              </a:rPr>
              <a:t>Airbnb</a:t>
            </a:r>
            <a:r>
              <a:rPr lang="en-US" sz="1800" b="1" dirty="0" smtClean="0">
                <a:solidFill>
                  <a:schemeClr val="bg1">
                    <a:lumMod val="50000"/>
                  </a:schemeClr>
                </a:solidFill>
                <a:latin typeface="Times New Roman" pitchFamily="18" charset="0"/>
                <a:cs typeface="Times New Roman" pitchFamily="18" charset="0"/>
              </a:rPr>
              <a:t> is an open online platform where people list their own housing for rent. Since 2008, it has grown in popularity and specially for those community which frequently use to travel. It is becoming a strong competitor to the hotel industry. It has millions of listing, which generate lots of data. I’m analyzing these data for making business decision, for looking best room type etc.</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atin typeface="Times New Roman" pitchFamily="18" charset="0"/>
                <a:cs typeface="Times New Roman" pitchFamily="18" charset="0"/>
              </a:rPr>
              <a:t>Overview of the Dataset</a:t>
            </a:r>
            <a:endParaRPr lang="en-US" sz="3200" b="1"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marL="1199515" marR="47625" indent="-1143635" algn="ctr">
              <a:lnSpc>
                <a:spcPct val="136400"/>
              </a:lnSpc>
              <a:spcBef>
                <a:spcPts val="95"/>
              </a:spcBef>
              <a:buNone/>
            </a:pPr>
            <a:r>
              <a:rPr lang="en-US" sz="5400" b="1" dirty="0" smtClean="0">
                <a:solidFill>
                  <a:schemeClr val="bg1">
                    <a:lumMod val="75000"/>
                  </a:schemeClr>
                </a:solidFill>
                <a:latin typeface="Times New Roman" pitchFamily="18" charset="0"/>
                <a:cs typeface="Times New Roman" pitchFamily="18" charset="0"/>
              </a:rPr>
              <a:t>16 </a:t>
            </a:r>
            <a:r>
              <a:rPr lang="en-US" sz="5400" b="1" spc="-10" dirty="0" smtClean="0">
                <a:solidFill>
                  <a:schemeClr val="bg1">
                    <a:lumMod val="75000"/>
                  </a:schemeClr>
                </a:solidFill>
                <a:latin typeface="Times New Roman" pitchFamily="18" charset="0"/>
                <a:cs typeface="Times New Roman" pitchFamily="18" charset="0"/>
              </a:rPr>
              <a:t>Columns </a:t>
            </a:r>
          </a:p>
          <a:p>
            <a:pPr marL="1199515" marR="47625" indent="-1143635" algn="ctr">
              <a:lnSpc>
                <a:spcPct val="136400"/>
              </a:lnSpc>
              <a:spcBef>
                <a:spcPts val="95"/>
              </a:spcBef>
              <a:buNone/>
            </a:pPr>
            <a:r>
              <a:rPr lang="en-US" sz="5400" b="1" spc="-50" dirty="0" smtClean="0">
                <a:solidFill>
                  <a:schemeClr val="bg1">
                    <a:lumMod val="75000"/>
                  </a:schemeClr>
                </a:solidFill>
                <a:latin typeface="Times New Roman" pitchFamily="18" charset="0"/>
                <a:cs typeface="Times New Roman" pitchFamily="18" charset="0"/>
              </a:rPr>
              <a:t>&amp;</a:t>
            </a:r>
            <a:endParaRPr lang="en-US" sz="5400" b="1" dirty="0" smtClean="0">
              <a:solidFill>
                <a:schemeClr val="bg1">
                  <a:lumMod val="75000"/>
                </a:schemeClr>
              </a:solidFill>
              <a:latin typeface="Times New Roman" pitchFamily="18" charset="0"/>
              <a:cs typeface="Times New Roman" pitchFamily="18" charset="0"/>
            </a:endParaRPr>
          </a:p>
          <a:p>
            <a:pPr marL="12700" algn="ctr">
              <a:lnSpc>
                <a:spcPct val="100000"/>
              </a:lnSpc>
              <a:spcBef>
                <a:spcPts val="5"/>
              </a:spcBef>
              <a:buNone/>
            </a:pPr>
            <a:r>
              <a:rPr lang="en-US" sz="5400" b="1" dirty="0" smtClean="0">
                <a:solidFill>
                  <a:schemeClr val="bg1">
                    <a:lumMod val="75000"/>
                  </a:schemeClr>
                </a:solidFill>
                <a:latin typeface="Times New Roman" pitchFamily="18" charset="0"/>
                <a:cs typeface="Times New Roman" pitchFamily="18" charset="0"/>
              </a:rPr>
              <a:t>48895</a:t>
            </a:r>
            <a:r>
              <a:rPr lang="en-US" sz="5400" b="1" spc="-40" dirty="0" smtClean="0">
                <a:solidFill>
                  <a:schemeClr val="bg1">
                    <a:lumMod val="75000"/>
                  </a:schemeClr>
                </a:solidFill>
                <a:latin typeface="Times New Roman" pitchFamily="18" charset="0"/>
                <a:cs typeface="Times New Roman" pitchFamily="18" charset="0"/>
              </a:rPr>
              <a:t> </a:t>
            </a:r>
            <a:r>
              <a:rPr lang="en-US" sz="5400" b="1" spc="-20" dirty="0" smtClean="0">
                <a:solidFill>
                  <a:schemeClr val="bg1">
                    <a:lumMod val="75000"/>
                  </a:schemeClr>
                </a:solidFill>
                <a:latin typeface="Times New Roman" pitchFamily="18" charset="0"/>
                <a:cs typeface="Times New Roman" pitchFamily="18" charset="0"/>
              </a:rPr>
              <a:t>Rows</a:t>
            </a:r>
            <a:endParaRPr lang="en-US" sz="5400" b="1" dirty="0" smtClean="0">
              <a:solidFill>
                <a:schemeClr val="bg1">
                  <a:lumMod val="75000"/>
                </a:schemeClr>
              </a:solidFill>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231</TotalTime>
  <Words>439</Words>
  <PresentationFormat>On-screen Show (16:9)</PresentationFormat>
  <Paragraphs>67</Paragraphs>
  <Slides>23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Montserrat</vt:lpstr>
      <vt:lpstr>Times New Roman</vt:lpstr>
      <vt:lpstr>Roboto</vt:lpstr>
      <vt:lpstr>Simple Light</vt:lpstr>
      <vt:lpstr>  Capstone Project-01 AirBnb Booking Analysis by  Mrutyunjaya Sahoo  </vt:lpstr>
      <vt:lpstr>     </vt:lpstr>
      <vt:lpstr>   </vt:lpstr>
      <vt:lpstr>   </vt:lpstr>
      <vt:lpstr>   </vt:lpstr>
      <vt:lpstr>   </vt:lpstr>
      <vt:lpstr>CONTENT:</vt:lpstr>
      <vt:lpstr>   </vt:lpstr>
      <vt:lpstr>Overview of the Dataset</vt:lpstr>
      <vt:lpstr>Column Information </vt:lpstr>
      <vt:lpstr>Column Information </vt:lpstr>
      <vt:lpstr>Data Cleaning</vt:lpstr>
      <vt:lpstr>Exploratory Data Analysis </vt:lpstr>
      <vt:lpstr>host vs location analysis:</vt:lpstr>
      <vt:lpstr>different room type vs prices </vt:lpstr>
      <vt:lpstr>house vs price  </vt:lpstr>
      <vt:lpstr>Slide 17</vt:lpstr>
      <vt:lpstr>room_type vs availaility based on number of reviews</vt:lpstr>
      <vt:lpstr>Comparing Average house prices for different room types</vt:lpstr>
      <vt:lpstr> price vs number of reviews</vt:lpstr>
      <vt:lpstr>Heatmap Discussion</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Mrutyunjaya Sahoo</dc:creator>
  <cp:lastModifiedBy>Mrutyunjaya Sahoo</cp:lastModifiedBy>
  <cp:revision>4</cp:revision>
  <dcterms:modified xsi:type="dcterms:W3CDTF">2022-12-04T10:24:00Z</dcterms:modified>
</cp:coreProperties>
</file>