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7"/>
  </p:notesMasterIdLst>
  <p:sldIdLst>
    <p:sldId id="256" r:id="rId2"/>
    <p:sldId id="715" r:id="rId3"/>
    <p:sldId id="674" r:id="rId4"/>
    <p:sldId id="716" r:id="rId5"/>
    <p:sldId id="719" r:id="rId6"/>
    <p:sldId id="718" r:id="rId7"/>
    <p:sldId id="717" r:id="rId8"/>
    <p:sldId id="713" r:id="rId9"/>
    <p:sldId id="720" r:id="rId10"/>
    <p:sldId id="721" r:id="rId11"/>
    <p:sldId id="722" r:id="rId12"/>
    <p:sldId id="676" r:id="rId13"/>
    <p:sldId id="723" r:id="rId14"/>
    <p:sldId id="711"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333F50"/>
    <a:srgbClr val="8497B0"/>
    <a:srgbClr val="8FAADC"/>
    <a:srgbClr val="2F5597"/>
    <a:srgbClr val="626CC7"/>
    <a:srgbClr val="323B8D"/>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69" d="100"/>
          <a:sy n="69" d="100"/>
        </p:scale>
        <p:origin x="684" y="7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12-09-2024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rPr>
              <a:t>Exploratory Data Analysis (EDA)</a:t>
            </a:r>
          </a:p>
          <a:p>
            <a:endParaRPr lang="en-US" dirty="0"/>
          </a:p>
        </p:txBody>
      </p:sp>
      <p:sp>
        <p:nvSpPr>
          <p:cNvPr id="4" name="Slide Number Placeholder 3"/>
          <p:cNvSpPr>
            <a:spLocks noGrp="1"/>
          </p:cNvSpPr>
          <p:nvPr>
            <p:ph type="sldNum" sz="quarter" idx="10"/>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212756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18223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221569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dirty="0"/>
          </a:p>
        </p:txBody>
      </p:sp>
    </p:spTree>
    <p:extLst>
      <p:ext uri="{BB962C8B-B14F-4D97-AF65-F5344CB8AC3E}">
        <p14:creationId xmlns:p14="http://schemas.microsoft.com/office/powerpoint/2010/main" val="698699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xmlns=""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xmlns=""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xmlns=""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xmlns=""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xmlns=""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xmlns=""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FRAUD DETECTION</a:t>
            </a:r>
            <a:endParaRPr lang="en-US" sz="4400" b="1" dirty="0">
              <a:latin typeface="Calibri" panose="020F0502020204030204" pitchFamily="34" charset="0"/>
            </a:endParaRPr>
          </a:p>
        </p:txBody>
      </p:sp>
      <p:sp>
        <p:nvSpPr>
          <p:cNvPr id="3" name="TextBox 2"/>
          <p:cNvSpPr txBox="1"/>
          <p:nvPr/>
        </p:nvSpPr>
        <p:spPr>
          <a:xfrm>
            <a:off x="9448800" y="5735782"/>
            <a:ext cx="2341418" cy="707886"/>
          </a:xfrm>
          <a:prstGeom prst="rect">
            <a:avLst/>
          </a:prstGeom>
          <a:noFill/>
        </p:spPr>
        <p:txBody>
          <a:bodyPr wrap="square" rtlCol="0">
            <a:spAutoFit/>
          </a:bodyPr>
          <a:lstStyle/>
          <a:p>
            <a:r>
              <a:rPr lang="en-US" sz="2000" dirty="0" smtClean="0">
                <a:solidFill>
                  <a:schemeClr val="bg1"/>
                </a:solidFill>
              </a:rPr>
              <a:t>Presented By </a:t>
            </a:r>
          </a:p>
          <a:p>
            <a:r>
              <a:rPr lang="en-US" sz="2000" dirty="0" smtClean="0">
                <a:solidFill>
                  <a:schemeClr val="bg1"/>
                </a:solidFill>
              </a:rPr>
              <a:t>Mrutyunjaya Sahoo</a:t>
            </a:r>
            <a:endParaRPr lang="en-US" sz="2000" dirty="0">
              <a:solidFill>
                <a:schemeClr val="bg1"/>
              </a:solidFill>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a:xfrm>
            <a:off x="249392" y="96982"/>
            <a:ext cx="5555663" cy="1039091"/>
          </a:xfrm>
        </p:spPr>
        <p:txBody>
          <a:bodyPr>
            <a:normAutofit/>
          </a:bodyPr>
          <a:lstStyle/>
          <a:p>
            <a:r>
              <a:rPr lang="en-IN" sz="2800" dirty="0" smtClean="0"/>
              <a:t>Percentage Analysis of Fraudulent And Non-Fraudulent Transaction </a:t>
            </a:r>
            <a:endParaRPr lang="en-IN" sz="2800"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249392" y="1316182"/>
            <a:ext cx="5721917" cy="4470256"/>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2600" b="1" dirty="0"/>
              <a:t>Fraudulent Transactions: These transactions account for a substantial 57.3% of the total amount contributed. This suggests that fraudulent activities are a major concern, potentially impacting financial systems and businesses.</a:t>
            </a:r>
          </a:p>
          <a:p>
            <a:r>
              <a:rPr lang="en-US" sz="2600" b="1" dirty="0"/>
              <a:t> Non-Fraudulent Transactions: While still contributing a significant portion of 42.7%, non-fraudulent transactions are outpaced by fraudulent ones. This indicates a need for improved fraud detection and prevention measures.</a:t>
            </a:r>
          </a:p>
          <a:p>
            <a:endParaRPr lang="en-US" sz="5000" dirty="0"/>
          </a:p>
        </p:txBody>
      </p:sp>
      <p:pic>
        <p:nvPicPr>
          <p:cNvPr id="5" name="Picture 4"/>
          <p:cNvPicPr>
            <a:picLocks noChangeAspect="1"/>
          </p:cNvPicPr>
          <p:nvPr/>
        </p:nvPicPr>
        <p:blipFill>
          <a:blip r:embed="rId3"/>
          <a:stretch>
            <a:fillRect/>
          </a:stretch>
        </p:blipFill>
        <p:spPr>
          <a:xfrm>
            <a:off x="6095999" y="616527"/>
            <a:ext cx="5760893" cy="4426528"/>
          </a:xfrm>
          <a:prstGeom prst="rect">
            <a:avLst/>
          </a:prstGeom>
        </p:spPr>
      </p:pic>
    </p:spTree>
    <p:extLst>
      <p:ext uri="{BB962C8B-B14F-4D97-AF65-F5344CB8AC3E}">
        <p14:creationId xmlns:p14="http://schemas.microsoft.com/office/powerpoint/2010/main" val="3253530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a:xfrm>
            <a:off x="249392" y="96982"/>
            <a:ext cx="5015335" cy="845127"/>
          </a:xfrm>
        </p:spPr>
        <p:txBody>
          <a:bodyPr>
            <a:normAutofit/>
          </a:bodyPr>
          <a:lstStyle/>
          <a:p>
            <a:r>
              <a:rPr lang="en-IN" sz="3600" dirty="0" smtClean="0"/>
              <a:t>Comparasion of Models:</a:t>
            </a:r>
            <a:endParaRPr lang="en-IN" sz="3600"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249392" y="942109"/>
            <a:ext cx="5458681" cy="4987635"/>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Logistic Regression: Achieves the highest recall value of 0.9996, indicating excellent performance in identifying positive </a:t>
            </a:r>
            <a:r>
              <a:rPr lang="en-US" dirty="0" smtClean="0"/>
              <a:t>instances.</a:t>
            </a:r>
          </a:p>
          <a:p>
            <a:r>
              <a:rPr lang="en-US" dirty="0"/>
              <a:t>Random Forest: Also performs well with a recall of 0.9996, demonstrating similar sensitivity to Logistic Regression</a:t>
            </a:r>
            <a:r>
              <a:rPr lang="en-US" dirty="0" smtClean="0"/>
              <a:t>.</a:t>
            </a:r>
          </a:p>
          <a:p>
            <a:r>
              <a:rPr lang="en-US" dirty="0"/>
              <a:t>Gradient Boosting: While still achieving a high recall of 0.9959, it is slightly behind Logistic Regression and Random Forest.</a:t>
            </a:r>
          </a:p>
        </p:txBody>
      </p:sp>
      <p:pic>
        <p:nvPicPr>
          <p:cNvPr id="6" name="Picture 5"/>
          <p:cNvPicPr>
            <a:picLocks noChangeAspect="1"/>
          </p:cNvPicPr>
          <p:nvPr/>
        </p:nvPicPr>
        <p:blipFill>
          <a:blip r:embed="rId3"/>
          <a:stretch>
            <a:fillRect/>
          </a:stretch>
        </p:blipFill>
        <p:spPr>
          <a:xfrm>
            <a:off x="5805055" y="603666"/>
            <a:ext cx="6273510" cy="5210175"/>
          </a:xfrm>
          <a:prstGeom prst="rect">
            <a:avLst/>
          </a:prstGeom>
        </p:spPr>
      </p:pic>
    </p:spTree>
    <p:extLst>
      <p:ext uri="{BB962C8B-B14F-4D97-AF65-F5344CB8AC3E}">
        <p14:creationId xmlns:p14="http://schemas.microsoft.com/office/powerpoint/2010/main" val="3612800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BA2E58-FEC9-D54D-ACC0-E7CEEF5F42E4}"/>
              </a:ext>
            </a:extLst>
          </p:cNvPr>
          <p:cNvSpPr>
            <a:spLocks noGrp="1"/>
          </p:cNvSpPr>
          <p:nvPr>
            <p:ph type="title"/>
          </p:nvPr>
        </p:nvSpPr>
        <p:spPr>
          <a:xfrm>
            <a:off x="477992" y="451266"/>
            <a:ext cx="4876788" cy="612775"/>
          </a:xfrm>
        </p:spPr>
        <p:txBody>
          <a:bodyPr>
            <a:normAutofit/>
          </a:bodyPr>
          <a:lstStyle/>
          <a:p>
            <a:r>
              <a:rPr lang="en-US" sz="4000" dirty="0"/>
              <a:t>Conclusion</a:t>
            </a:r>
          </a:p>
        </p:txBody>
      </p:sp>
      <p:sp>
        <p:nvSpPr>
          <p:cNvPr id="2" name="Content Placeholder 1">
            <a:extLst>
              <a:ext uri="{FF2B5EF4-FFF2-40B4-BE49-F238E27FC236}">
                <a16:creationId xmlns:a16="http://schemas.microsoft.com/office/drawing/2014/main" xmlns="" id="{C9565BAE-48A9-8300-4E79-87D77968413B}"/>
              </a:ext>
            </a:extLst>
          </p:cNvPr>
          <p:cNvSpPr>
            <a:spLocks noGrp="1"/>
          </p:cNvSpPr>
          <p:nvPr>
            <p:ph idx="1"/>
          </p:nvPr>
        </p:nvSpPr>
        <p:spPr>
          <a:xfrm>
            <a:off x="477992" y="1302327"/>
            <a:ext cx="11312225" cy="4364182"/>
          </a:xfrm>
        </p:spPr>
        <p:txBody>
          <a:bodyPr lIns="0" tIns="0" rIns="0" bIns="0" numCol="1">
            <a:normAutofit/>
          </a:bodyPr>
          <a:lstStyle/>
          <a:p>
            <a:pPr marL="0" indent="0" algn="just">
              <a:buNone/>
            </a:pPr>
            <a:r>
              <a:rPr lang="en-US" sz="3200" b="1" dirty="0"/>
              <a:t>Prevalence of Fraud: The pie chart indicates that fraudulent transactions contribute a substantial portion to the total amount contributed, highlighting the need for effective fraud detection and prevention measures</a:t>
            </a:r>
            <a:r>
              <a:rPr lang="en-US" sz="3200" b="1" dirty="0" smtClean="0"/>
              <a:t>.</a:t>
            </a:r>
          </a:p>
          <a:p>
            <a:pPr marL="0" indent="0">
              <a:buNone/>
            </a:pPr>
            <a:r>
              <a:rPr lang="en-US" sz="3200" b="1" dirty="0" smtClean="0"/>
              <a:t>Model </a:t>
            </a:r>
            <a:r>
              <a:rPr lang="en-US" sz="3200" b="1" dirty="0"/>
              <a:t>Performance: The bar chart demonstrates that machine learning models, such as Logistic Regression and Random Forest, can achieve high recall rates in identifying fraudulent transactions. This suggests their potential effectiveness in detecting and preventing fraudulent activities.</a:t>
            </a:r>
            <a:endParaRPr lang="en-IN" sz="3200" b="1" dirty="0"/>
          </a:p>
        </p:txBody>
      </p:sp>
    </p:spTree>
    <p:extLst>
      <p:ext uri="{BB962C8B-B14F-4D97-AF65-F5344CB8AC3E}">
        <p14:creationId xmlns:p14="http://schemas.microsoft.com/office/powerpoint/2010/main" val="28459924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BA2E58-FEC9-D54D-ACC0-E7CEEF5F42E4}"/>
              </a:ext>
            </a:extLst>
          </p:cNvPr>
          <p:cNvSpPr>
            <a:spLocks noGrp="1"/>
          </p:cNvSpPr>
          <p:nvPr>
            <p:ph type="title"/>
          </p:nvPr>
        </p:nvSpPr>
        <p:spPr>
          <a:xfrm>
            <a:off x="304800" y="118757"/>
            <a:ext cx="6393863" cy="612775"/>
          </a:xfrm>
        </p:spPr>
        <p:txBody>
          <a:bodyPr>
            <a:normAutofit/>
          </a:bodyPr>
          <a:lstStyle/>
          <a:p>
            <a:r>
              <a:rPr lang="en-US" sz="4000" dirty="0" smtClean="0"/>
              <a:t>Business Recommendation:</a:t>
            </a:r>
            <a:endParaRPr lang="en-US" sz="4000" dirty="0"/>
          </a:p>
        </p:txBody>
      </p:sp>
      <p:sp>
        <p:nvSpPr>
          <p:cNvPr id="2" name="Content Placeholder 1">
            <a:extLst>
              <a:ext uri="{FF2B5EF4-FFF2-40B4-BE49-F238E27FC236}">
                <a16:creationId xmlns:a16="http://schemas.microsoft.com/office/drawing/2014/main" xmlns="" id="{C9565BAE-48A9-8300-4E79-87D77968413B}"/>
              </a:ext>
            </a:extLst>
          </p:cNvPr>
          <p:cNvSpPr>
            <a:spLocks noGrp="1"/>
          </p:cNvSpPr>
          <p:nvPr>
            <p:ph idx="1"/>
          </p:nvPr>
        </p:nvSpPr>
        <p:spPr>
          <a:xfrm>
            <a:off x="304800" y="842367"/>
            <a:ext cx="11776364" cy="5253633"/>
          </a:xfrm>
        </p:spPr>
        <p:txBody>
          <a:bodyPr lIns="0" tIns="0" rIns="0" bIns="0" numCol="1">
            <a:noAutofit/>
          </a:bodyPr>
          <a:lstStyle/>
          <a:p>
            <a:pPr marL="514350" indent="-514350" algn="just">
              <a:buAutoNum type="arabicPeriod"/>
            </a:pPr>
            <a:r>
              <a:rPr lang="en-IN" sz="2400" b="1" dirty="0" smtClean="0"/>
              <a:t>Advanced </a:t>
            </a:r>
            <a:r>
              <a:rPr lang="en-IN" sz="2400" b="1" dirty="0"/>
              <a:t>Fraud Detection </a:t>
            </a:r>
            <a:r>
              <a:rPr lang="en-IN" sz="2400" b="1" dirty="0" smtClean="0"/>
              <a:t>Systems Machine </a:t>
            </a:r>
            <a:r>
              <a:rPr lang="en-IN" sz="2400" b="1" dirty="0"/>
              <a:t>Learning: Utilize ML models for pattern recognition and anomaly detection</a:t>
            </a:r>
            <a:r>
              <a:rPr lang="en-IN" sz="2400" b="1" dirty="0" smtClean="0"/>
              <a:t>.</a:t>
            </a:r>
          </a:p>
          <a:p>
            <a:pPr marL="514350" indent="-514350" algn="just">
              <a:buAutoNum type="arabicPeriod"/>
            </a:pPr>
            <a:r>
              <a:rPr lang="en-IN" sz="2400" b="1" dirty="0" smtClean="0"/>
              <a:t>AI-Powered </a:t>
            </a:r>
            <a:r>
              <a:rPr lang="en-IN" sz="2400" b="1" dirty="0"/>
              <a:t>Solutions: Implement AI tools for real-time monitoring and adaptive fraud </a:t>
            </a:r>
            <a:r>
              <a:rPr lang="en-IN" sz="2400" b="1" dirty="0" smtClean="0"/>
              <a:t>detection and Enhanced </a:t>
            </a:r>
            <a:r>
              <a:rPr lang="en-IN" sz="2400" b="1" dirty="0"/>
              <a:t>Data </a:t>
            </a:r>
            <a:r>
              <a:rPr lang="en-IN" sz="2400" b="1" dirty="0" smtClean="0"/>
              <a:t>Security Encryption</a:t>
            </a:r>
          </a:p>
          <a:p>
            <a:pPr marL="514350" indent="-514350" algn="just">
              <a:buAutoNum type="arabicPeriod"/>
            </a:pPr>
            <a:r>
              <a:rPr lang="en-IN" sz="2400" b="1" dirty="0" smtClean="0"/>
              <a:t>Regular </a:t>
            </a:r>
            <a:r>
              <a:rPr lang="en-IN" sz="2400" b="1" dirty="0"/>
              <a:t>Audits: Conduct frequent security </a:t>
            </a:r>
            <a:r>
              <a:rPr lang="en-IN" sz="2400" b="1" dirty="0" smtClean="0"/>
              <a:t>audits</a:t>
            </a:r>
            <a:r>
              <a:rPr lang="en-IN" sz="2400" b="1" dirty="0"/>
              <a:t> </a:t>
            </a:r>
            <a:r>
              <a:rPr lang="en-IN" sz="2400" b="1" dirty="0" smtClean="0"/>
              <a:t>and Educate </a:t>
            </a:r>
            <a:r>
              <a:rPr lang="en-IN" sz="2400" b="1" dirty="0"/>
              <a:t>employees on data security best practices</a:t>
            </a:r>
            <a:r>
              <a:rPr lang="en-IN" sz="2400" b="1" dirty="0" smtClean="0"/>
              <a:t>.</a:t>
            </a:r>
          </a:p>
          <a:p>
            <a:pPr marL="514350" indent="-514350" algn="just">
              <a:buAutoNum type="arabicPeriod"/>
            </a:pPr>
            <a:r>
              <a:rPr lang="en-US" sz="2400" b="1" dirty="0"/>
              <a:t>Customer </a:t>
            </a:r>
            <a:r>
              <a:rPr lang="en-US" sz="2400" b="1" dirty="0" smtClean="0"/>
              <a:t>Education Fraud </a:t>
            </a:r>
            <a:r>
              <a:rPr lang="en-US" sz="2400" b="1" dirty="0"/>
              <a:t>Awareness Campaigns: Educate customers about common fraud </a:t>
            </a:r>
            <a:r>
              <a:rPr lang="en-US" sz="2400" b="1" dirty="0" smtClean="0"/>
              <a:t>tactics, Phishing Prevention, Promote </a:t>
            </a:r>
            <a:r>
              <a:rPr lang="en-US" sz="2400" b="1" dirty="0"/>
              <a:t>secure online </a:t>
            </a:r>
            <a:r>
              <a:rPr lang="en-US" sz="2400" b="1" dirty="0" smtClean="0"/>
              <a:t>behavior</a:t>
            </a:r>
            <a:endParaRPr lang="en-IN" sz="2400" b="1" dirty="0" smtClean="0"/>
          </a:p>
          <a:p>
            <a:pPr marL="514350" indent="-514350" algn="just">
              <a:buAutoNum type="arabicPeriod"/>
            </a:pPr>
            <a:r>
              <a:rPr lang="en-IN" sz="2400" b="1" dirty="0" smtClean="0"/>
              <a:t>3</a:t>
            </a:r>
            <a:r>
              <a:rPr lang="en-IN" sz="2400" b="1" dirty="0"/>
              <a:t>. Strong Authentication </a:t>
            </a:r>
            <a:r>
              <a:rPr lang="en-IN" sz="2400" b="1" dirty="0" smtClean="0"/>
              <a:t>Measures Multi-Factor </a:t>
            </a:r>
            <a:r>
              <a:rPr lang="en-IN" sz="2400" b="1" dirty="0"/>
              <a:t>Authentication: Require multiple forms of </a:t>
            </a:r>
            <a:r>
              <a:rPr lang="en-IN" sz="2400" b="1" dirty="0" smtClean="0"/>
              <a:t>identification, Biometric Authentication, Password </a:t>
            </a:r>
            <a:r>
              <a:rPr lang="en-IN" sz="2400" b="1" dirty="0"/>
              <a:t>Updates: Encourage regular password changes</a:t>
            </a:r>
            <a:r>
              <a:rPr lang="en-IN" sz="2400" b="1" dirty="0" smtClean="0"/>
              <a:t>.</a:t>
            </a:r>
          </a:p>
          <a:p>
            <a:pPr marL="514350" indent="-514350" algn="just">
              <a:buAutoNum type="arabicPeriod"/>
            </a:pPr>
            <a:r>
              <a:rPr lang="en-IN" sz="2400" b="1" dirty="0" smtClean="0"/>
              <a:t>Industry Collaboration Information </a:t>
            </a:r>
            <a:r>
              <a:rPr lang="en-IN" sz="2400" b="1" dirty="0"/>
              <a:t>Sharing: Exchange information with industry </a:t>
            </a:r>
            <a:r>
              <a:rPr lang="en-IN" sz="2400" b="1" dirty="0" smtClean="0"/>
              <a:t>partners, Regulatory </a:t>
            </a:r>
            <a:r>
              <a:rPr lang="en-IN" sz="2400" b="1" dirty="0"/>
              <a:t>Compliance: Ensure compliance with relevant regulations.</a:t>
            </a:r>
          </a:p>
        </p:txBody>
      </p:sp>
    </p:spTree>
    <p:extLst>
      <p:ext uri="{BB962C8B-B14F-4D97-AF65-F5344CB8AC3E}">
        <p14:creationId xmlns:p14="http://schemas.microsoft.com/office/powerpoint/2010/main" val="3701185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8B360-A630-EE21-210D-844E85048949}"/>
              </a:ext>
            </a:extLst>
          </p:cNvPr>
          <p:cNvSpPr>
            <a:spLocks noGrp="1"/>
          </p:cNvSpPr>
          <p:nvPr>
            <p:ph type="title"/>
          </p:nvPr>
        </p:nvSpPr>
        <p:spPr>
          <a:xfrm>
            <a:off x="3249557" y="255322"/>
            <a:ext cx="5284844" cy="612775"/>
          </a:xfrm>
        </p:spPr>
        <p:txBody>
          <a:bodyPr>
            <a:normAutofit/>
          </a:bodyPr>
          <a:lstStyle/>
          <a:p>
            <a:pPr algn="ctr"/>
            <a:r>
              <a:rPr lang="en-US" dirty="0">
                <a:solidFill>
                  <a:schemeClr val="bg1"/>
                </a:solidFill>
              </a:rPr>
              <a:t>Agenda</a:t>
            </a:r>
            <a:endParaRPr lang="en-IN" dirty="0">
              <a:solidFill>
                <a:schemeClr val="bg1"/>
              </a:solidFill>
            </a:endParaRPr>
          </a:p>
        </p:txBody>
      </p:sp>
      <p:sp>
        <p:nvSpPr>
          <p:cNvPr id="3" name="Content Placeholder 2">
            <a:extLst>
              <a:ext uri="{FF2B5EF4-FFF2-40B4-BE49-F238E27FC236}">
                <a16:creationId xmlns:a16="http://schemas.microsoft.com/office/drawing/2014/main" xmlns="" id="{67B003C9-103A-47E6-D7EB-87D0A8CB5431}"/>
              </a:ext>
            </a:extLst>
          </p:cNvPr>
          <p:cNvSpPr>
            <a:spLocks noGrp="1"/>
          </p:cNvSpPr>
          <p:nvPr>
            <p:ph idx="1"/>
          </p:nvPr>
        </p:nvSpPr>
        <p:spPr>
          <a:xfrm>
            <a:off x="678884" y="1056783"/>
            <a:ext cx="10834234" cy="5068245"/>
          </a:xfrm>
        </p:spPr>
        <p:txBody>
          <a:bodyPr>
            <a:noAutofit/>
          </a:bodyPr>
          <a:lstStyle/>
          <a:p>
            <a:r>
              <a:rPr lang="en-US" sz="3200" b="1" dirty="0">
                <a:solidFill>
                  <a:schemeClr val="bg1"/>
                </a:solidFill>
              </a:rPr>
              <a:t>Introduction</a:t>
            </a:r>
          </a:p>
          <a:p>
            <a:r>
              <a:rPr lang="en-US" sz="3200" b="1" dirty="0">
                <a:solidFill>
                  <a:schemeClr val="bg1"/>
                </a:solidFill>
              </a:rPr>
              <a:t>Problem </a:t>
            </a:r>
            <a:r>
              <a:rPr lang="en-US" sz="3200" b="1" dirty="0" smtClean="0">
                <a:solidFill>
                  <a:schemeClr val="bg1"/>
                </a:solidFill>
              </a:rPr>
              <a:t>statement</a:t>
            </a:r>
            <a:endParaRPr lang="en-US" sz="3200" b="1" dirty="0">
              <a:solidFill>
                <a:schemeClr val="bg1"/>
              </a:solidFill>
            </a:endParaRPr>
          </a:p>
          <a:p>
            <a:r>
              <a:rPr lang="en-US" sz="3200" b="1" dirty="0">
                <a:solidFill>
                  <a:schemeClr val="bg1"/>
                </a:solidFill>
              </a:rPr>
              <a:t>Objective</a:t>
            </a:r>
          </a:p>
          <a:p>
            <a:r>
              <a:rPr lang="en-US" sz="3200" b="1" dirty="0" smtClean="0">
                <a:solidFill>
                  <a:schemeClr val="bg1"/>
                </a:solidFill>
              </a:rPr>
              <a:t>Data Exploration(Overview </a:t>
            </a:r>
            <a:r>
              <a:rPr lang="en-US" sz="3200" b="1" dirty="0">
                <a:solidFill>
                  <a:schemeClr val="bg1"/>
                </a:solidFill>
              </a:rPr>
              <a:t>of </a:t>
            </a:r>
            <a:r>
              <a:rPr lang="en-US" sz="3200" b="1" dirty="0" smtClean="0">
                <a:solidFill>
                  <a:schemeClr val="bg1"/>
                </a:solidFill>
              </a:rPr>
              <a:t>data)</a:t>
            </a:r>
            <a:endParaRPr lang="en-US" sz="3200" b="1" dirty="0">
              <a:solidFill>
                <a:schemeClr val="bg1"/>
              </a:solidFill>
            </a:endParaRPr>
          </a:p>
          <a:p>
            <a:r>
              <a:rPr lang="en-US" sz="3200" b="1" dirty="0">
                <a:solidFill>
                  <a:schemeClr val="bg1"/>
                </a:solidFill>
              </a:rPr>
              <a:t>Exploratory Data Analysis (EDA)</a:t>
            </a:r>
          </a:p>
          <a:p>
            <a:r>
              <a:rPr lang="en-US" sz="3200" b="1" dirty="0">
                <a:solidFill>
                  <a:schemeClr val="bg1"/>
                </a:solidFill>
              </a:rPr>
              <a:t>Model </a:t>
            </a:r>
            <a:r>
              <a:rPr lang="en-US" sz="3200" b="1" dirty="0" smtClean="0">
                <a:solidFill>
                  <a:schemeClr val="bg1"/>
                </a:solidFill>
              </a:rPr>
              <a:t>Implementation</a:t>
            </a:r>
            <a:endParaRPr lang="en-US" sz="3200" b="1" dirty="0">
              <a:solidFill>
                <a:schemeClr val="bg1"/>
              </a:solidFill>
            </a:endParaRPr>
          </a:p>
          <a:p>
            <a:r>
              <a:rPr lang="en-US" sz="3200" b="1" dirty="0">
                <a:solidFill>
                  <a:schemeClr val="bg1"/>
                </a:solidFill>
              </a:rPr>
              <a:t>Conclusion</a:t>
            </a:r>
          </a:p>
          <a:p>
            <a:r>
              <a:rPr lang="en-US" sz="3200" b="1" dirty="0">
                <a:solidFill>
                  <a:schemeClr val="bg1"/>
                </a:solidFill>
              </a:rPr>
              <a:t>Business </a:t>
            </a:r>
            <a:r>
              <a:rPr lang="en-US" sz="3200" b="1" dirty="0" smtClean="0">
                <a:solidFill>
                  <a:schemeClr val="bg1"/>
                </a:solidFill>
              </a:rPr>
              <a:t>Recommendation</a:t>
            </a:r>
            <a:endParaRPr lang="en-US" sz="3200" b="1" dirty="0">
              <a:solidFill>
                <a:schemeClr val="bg1"/>
              </a:solidFill>
            </a:endParaRPr>
          </a:p>
        </p:txBody>
      </p:sp>
    </p:spTree>
    <p:extLst>
      <p:ext uri="{BB962C8B-B14F-4D97-AF65-F5344CB8AC3E}">
        <p14:creationId xmlns:p14="http://schemas.microsoft.com/office/powerpoint/2010/main" val="36287046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p:txBody>
          <a:bodyPr/>
          <a:lstStyle/>
          <a:p>
            <a:r>
              <a:rPr lang="en-US" dirty="0" smtClean="0"/>
              <a:t>Introduction:</a:t>
            </a:r>
            <a:endParaRPr lang="en-IN"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406400" y="1524000"/>
            <a:ext cx="11106718" cy="4549141"/>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b="1" dirty="0">
                <a:solidFill>
                  <a:schemeClr val="tx1"/>
                </a:solidFill>
              </a:rPr>
              <a:t>The rapid growth of mobile financial transactions has introduced significant challenges in ensuring transaction security. Fraudulent activities within these systems pose substantial risks, both financially and reputationally, to businesses and consumers alike</a:t>
            </a:r>
            <a:r>
              <a:rPr lang="en-US" b="1" dirty="0" smtClean="0">
                <a:solidFill>
                  <a:schemeClr val="tx1"/>
                </a:solidFill>
              </a:rPr>
              <a:t>.</a:t>
            </a:r>
          </a:p>
          <a:p>
            <a:pPr lvl="0"/>
            <a:r>
              <a:rPr lang="en-US" b="1" dirty="0" smtClean="0">
                <a:solidFill>
                  <a:schemeClr val="tx1"/>
                </a:solidFill>
              </a:rPr>
              <a:t>This </a:t>
            </a:r>
            <a:r>
              <a:rPr lang="en-US" b="1" dirty="0">
                <a:solidFill>
                  <a:schemeClr val="tx1"/>
                </a:solidFill>
              </a:rPr>
              <a:t>project leverages a dataset containing crucial transaction details, such as transaction type, amounts, and account balances, to develop a model aimed at detecting fraudulent transactions. By analyzing these features, our objective is to create an effective fraud detection system that minimizes financial losses and enhances the integrity of mobile financial services.</a:t>
            </a:r>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alpha val="67000"/>
              </a:schemeClr>
            </a:gs>
            <a:gs pos="46000">
              <a:schemeClr val="accent1">
                <a:lumMod val="95000"/>
                <a:lumOff val="5000"/>
              </a:schemeClr>
            </a:gs>
            <a:gs pos="100000">
              <a:schemeClr val="accent1">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p:txBody>
          <a:bodyPr/>
          <a:lstStyle/>
          <a:p>
            <a:r>
              <a:rPr lang="en-US" dirty="0"/>
              <a:t>Problem </a:t>
            </a:r>
            <a:r>
              <a:rPr lang="en-US" dirty="0" smtClean="0"/>
              <a:t>statement:</a:t>
            </a:r>
            <a:endParaRPr lang="en-US"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678884" y="1442847"/>
            <a:ext cx="10834234" cy="4595096"/>
          </a:xfrm>
          <a:prstGeom prst="rect">
            <a:avLst/>
          </a:prstGeom>
        </p:spPr>
        <p:txBody>
          <a:bodyPr>
            <a:no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r>
              <a:rPr lang="en-US" sz="3600" b="1" dirty="0">
                <a:solidFill>
                  <a:schemeClr val="tx1"/>
                </a:solidFill>
              </a:rPr>
              <a:t>The primary objective of this project is to enhance the accuracy of fraud detection in mobile financial transactions. By utilizing machine learning, we aim to predict fraudulent transactions with a high degree of precision. Our goal is to develop a robust model that can identify fraudulent activities in real-time, thereby improving transaction security, minimizing financial losses, and providing valuable insights into the underlying factors that contribute to fraud.</a:t>
            </a:r>
          </a:p>
        </p:txBody>
      </p:sp>
    </p:spTree>
    <p:extLst>
      <p:ext uri="{BB962C8B-B14F-4D97-AF65-F5344CB8AC3E}">
        <p14:creationId xmlns:p14="http://schemas.microsoft.com/office/powerpoint/2010/main" val="2336708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alpha val="67000"/>
              </a:schemeClr>
            </a:gs>
            <a:gs pos="46000">
              <a:schemeClr val="accent1">
                <a:lumMod val="95000"/>
                <a:lumOff val="5000"/>
              </a:schemeClr>
            </a:gs>
            <a:gs pos="100000">
              <a:schemeClr val="accent1">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p:txBody>
          <a:bodyPr/>
          <a:lstStyle/>
          <a:p>
            <a:r>
              <a:rPr lang="en-US" dirty="0" smtClean="0"/>
              <a:t>Objective:</a:t>
            </a:r>
            <a:endParaRPr lang="en-IN"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678884" y="1675075"/>
            <a:ext cx="7870030" cy="3869382"/>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lgn="just">
              <a:buNone/>
            </a:pPr>
            <a:r>
              <a:rPr lang="en-US" sz="3200" b="1" dirty="0"/>
              <a:t> </a:t>
            </a:r>
            <a:r>
              <a:rPr lang="en-US" sz="3200" b="1" dirty="0" smtClean="0"/>
              <a:t>Developing </a:t>
            </a:r>
            <a:r>
              <a:rPr lang="en-US" sz="3200" b="1" dirty="0"/>
              <a:t>a machine learning model that can accurately predict fraudulent mobile financial transactions, thereby minimizing financial losses and improving overall security.</a:t>
            </a:r>
          </a:p>
        </p:txBody>
      </p:sp>
    </p:spTree>
    <p:extLst>
      <p:ext uri="{BB962C8B-B14F-4D97-AF65-F5344CB8AC3E}">
        <p14:creationId xmlns:p14="http://schemas.microsoft.com/office/powerpoint/2010/main" val="3583466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alpha val="67000"/>
              </a:schemeClr>
            </a:gs>
            <a:gs pos="46000">
              <a:schemeClr val="accent1">
                <a:lumMod val="95000"/>
                <a:lumOff val="5000"/>
              </a:schemeClr>
            </a:gs>
            <a:gs pos="100000">
              <a:schemeClr val="accent1">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a:xfrm>
            <a:off x="678884" y="337912"/>
            <a:ext cx="10834234" cy="612775"/>
          </a:xfrm>
        </p:spPr>
        <p:txBody>
          <a:bodyPr>
            <a:normAutofit/>
          </a:bodyPr>
          <a:lstStyle/>
          <a:p>
            <a:r>
              <a:rPr lang="en-US" dirty="0"/>
              <a:t>Data Exploration(Overview of data</a:t>
            </a:r>
            <a:r>
              <a:rPr lang="en-US" dirty="0" smtClean="0"/>
              <a:t>)</a:t>
            </a:r>
            <a:endParaRPr lang="en-IN"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678884" y="950687"/>
            <a:ext cx="10834234" cy="4960716"/>
          </a:xfrm>
          <a:prstGeom prst="rect">
            <a:avLst/>
          </a:prstGeom>
        </p:spPr>
        <p:txBody>
          <a:bodyPr>
            <a:no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1800" b="1" dirty="0"/>
              <a:t>Step</a:t>
            </a:r>
            <a:r>
              <a:rPr lang="en-US" sz="1800" dirty="0"/>
              <a:t>: This represents the time unit of the transaction. The range is between </a:t>
            </a:r>
            <a:r>
              <a:rPr lang="en-US" sz="1800" b="1" dirty="0"/>
              <a:t>1</a:t>
            </a:r>
            <a:r>
              <a:rPr lang="en-US" sz="1800" dirty="0"/>
              <a:t> and </a:t>
            </a:r>
            <a:r>
              <a:rPr lang="en-US" sz="1800" b="1" dirty="0"/>
              <a:t>95</a:t>
            </a:r>
            <a:r>
              <a:rPr lang="en-US" sz="1800" dirty="0"/>
              <a:t>, with a mean of </a:t>
            </a:r>
            <a:r>
              <a:rPr lang="en-US" sz="1800" b="1" dirty="0"/>
              <a:t>8.72</a:t>
            </a:r>
            <a:r>
              <a:rPr lang="en-US" sz="1800" dirty="0"/>
              <a:t> and a standard deviation of </a:t>
            </a:r>
            <a:r>
              <a:rPr lang="en-US" sz="1800" b="1" dirty="0"/>
              <a:t>16.07</a:t>
            </a:r>
            <a:r>
              <a:rPr lang="en-US" sz="1800" dirty="0"/>
              <a:t>. Most transactions occur early in </a:t>
            </a:r>
            <a:r>
              <a:rPr lang="en-US" sz="1800" dirty="0" smtClean="0"/>
              <a:t>the timeframe.</a:t>
            </a:r>
          </a:p>
          <a:p>
            <a:r>
              <a:rPr lang="en-US" sz="1800" b="1" dirty="0"/>
              <a:t>Amount</a:t>
            </a:r>
            <a:r>
              <a:rPr lang="en-US" sz="1800" dirty="0"/>
              <a:t>: Transaction amounts vary widely, ranging from </a:t>
            </a:r>
            <a:r>
              <a:rPr lang="en-US" sz="1800" b="1" dirty="0"/>
              <a:t>2.39</a:t>
            </a:r>
            <a:r>
              <a:rPr lang="en-US" sz="1800" dirty="0"/>
              <a:t> to </a:t>
            </a:r>
            <a:r>
              <a:rPr lang="en-US" sz="1800" b="1" dirty="0"/>
              <a:t>10</a:t>
            </a:r>
            <a:r>
              <a:rPr lang="en-US" sz="1800" dirty="0"/>
              <a:t> million, with an average transaction amount of approximately </a:t>
            </a:r>
            <a:r>
              <a:rPr lang="en-US" sz="1800" b="1" dirty="0"/>
              <a:t>213,192</a:t>
            </a:r>
            <a:r>
              <a:rPr lang="en-US" sz="1800" dirty="0"/>
              <a:t> and a standard deviation of </a:t>
            </a:r>
            <a:r>
              <a:rPr lang="en-US" sz="1800" b="1" dirty="0"/>
              <a:t>760,065</a:t>
            </a:r>
            <a:r>
              <a:rPr lang="en-US" sz="1800" dirty="0"/>
              <a:t>, indicating large variability in transaction sizes</a:t>
            </a:r>
            <a:r>
              <a:rPr lang="en-US" sz="1800" dirty="0" smtClean="0"/>
              <a:t>.</a:t>
            </a:r>
          </a:p>
          <a:p>
            <a:r>
              <a:rPr lang="en-US" sz="1800" b="1" dirty="0"/>
              <a:t>Old Balance Origin (oldbalanceOrg): </a:t>
            </a:r>
            <a:r>
              <a:rPr lang="en-US" sz="1800" dirty="0"/>
              <a:t>The origin account's balance before the transaction ranges from </a:t>
            </a:r>
            <a:r>
              <a:rPr lang="en-US" sz="1800" b="1" dirty="0"/>
              <a:t>0</a:t>
            </a:r>
            <a:r>
              <a:rPr lang="en-US" sz="1800" dirty="0"/>
              <a:t> to </a:t>
            </a:r>
            <a:r>
              <a:rPr lang="en-US" sz="1800" b="1" dirty="0"/>
              <a:t>19.9</a:t>
            </a:r>
            <a:r>
              <a:rPr lang="en-US" sz="1800" dirty="0"/>
              <a:t> million, with a mean of </a:t>
            </a:r>
            <a:r>
              <a:rPr lang="en-US" sz="1800" b="1" dirty="0"/>
              <a:t>924,117</a:t>
            </a:r>
            <a:r>
              <a:rPr lang="en-US" sz="1800" dirty="0"/>
              <a:t> and a high standard deviation, signifying significant variation in account balances</a:t>
            </a:r>
            <a:r>
              <a:rPr lang="en-US" sz="1800" dirty="0" smtClean="0"/>
              <a:t>.</a:t>
            </a:r>
          </a:p>
          <a:p>
            <a:r>
              <a:rPr lang="en-US" sz="1800" b="1" dirty="0"/>
              <a:t>New Balance Origin (newbalanceOrig): </a:t>
            </a:r>
            <a:r>
              <a:rPr lang="en-US" sz="1800" dirty="0"/>
              <a:t>Post-transaction origin account balances range from </a:t>
            </a:r>
            <a:r>
              <a:rPr lang="en-US" sz="1800" b="1" dirty="0"/>
              <a:t>0</a:t>
            </a:r>
            <a:r>
              <a:rPr lang="en-US" sz="1800" dirty="0"/>
              <a:t> to </a:t>
            </a:r>
            <a:r>
              <a:rPr lang="en-US" sz="1800" b="1" dirty="0"/>
              <a:t>13</a:t>
            </a:r>
            <a:r>
              <a:rPr lang="en-US" sz="1800" dirty="0"/>
              <a:t> </a:t>
            </a:r>
            <a:r>
              <a:rPr lang="en-US" sz="1800" b="1" dirty="0"/>
              <a:t>million</a:t>
            </a:r>
            <a:r>
              <a:rPr lang="en-US" sz="1800" dirty="0"/>
              <a:t>, with a mean of </a:t>
            </a:r>
            <a:r>
              <a:rPr lang="en-US" sz="1800" b="1" dirty="0"/>
              <a:t>824,958</a:t>
            </a:r>
            <a:r>
              <a:rPr lang="en-US" sz="1800" dirty="0"/>
              <a:t>. Many accounts show a significant reduction in balance after transactions</a:t>
            </a:r>
            <a:r>
              <a:rPr lang="en-US" sz="1800" dirty="0" smtClean="0"/>
              <a:t>.</a:t>
            </a:r>
          </a:p>
          <a:p>
            <a:r>
              <a:rPr lang="en-US" sz="1800" b="1" dirty="0"/>
              <a:t>Old Balance Destination (oldbalanceDest): </a:t>
            </a:r>
            <a:r>
              <a:rPr lang="en-US" sz="1800" dirty="0"/>
              <a:t>Destination account balances before the transaction range from </a:t>
            </a:r>
            <a:r>
              <a:rPr lang="en-US" sz="1800" b="1" dirty="0"/>
              <a:t>0</a:t>
            </a:r>
            <a:r>
              <a:rPr lang="en-US" sz="1800" dirty="0"/>
              <a:t> to </a:t>
            </a:r>
            <a:r>
              <a:rPr lang="en-US" sz="1800" b="1" dirty="0"/>
              <a:t>33 million</a:t>
            </a:r>
            <a:r>
              <a:rPr lang="en-US" sz="1800" dirty="0"/>
              <a:t>, with many zero balances as the </a:t>
            </a:r>
            <a:r>
              <a:rPr lang="en-US" sz="1800" b="1" dirty="0"/>
              <a:t>50th</a:t>
            </a:r>
            <a:r>
              <a:rPr lang="en-US" sz="1800" dirty="0"/>
              <a:t> percentile is </a:t>
            </a:r>
            <a:r>
              <a:rPr lang="en-US" sz="1800" b="1" dirty="0"/>
              <a:t>0</a:t>
            </a:r>
            <a:r>
              <a:rPr lang="en-US" sz="1800" dirty="0"/>
              <a:t>. This indicates many transactions are sent to new or inactive accounts</a:t>
            </a:r>
            <a:r>
              <a:rPr lang="en-US" sz="1800" dirty="0" smtClean="0"/>
              <a:t>.</a:t>
            </a:r>
          </a:p>
          <a:p>
            <a:r>
              <a:rPr lang="en-US" sz="1800" b="1" dirty="0"/>
              <a:t>New Balance Destination (newbalanceDest): </a:t>
            </a:r>
            <a:r>
              <a:rPr lang="en-US" sz="1800" dirty="0"/>
              <a:t>After the transaction, destination account balances range from </a:t>
            </a:r>
            <a:r>
              <a:rPr lang="en-US" sz="1800" b="1" dirty="0"/>
              <a:t>0</a:t>
            </a:r>
            <a:r>
              <a:rPr lang="en-US" sz="1800" dirty="0"/>
              <a:t> to </a:t>
            </a:r>
            <a:r>
              <a:rPr lang="en-US" sz="1800" b="1" dirty="0"/>
              <a:t>34.6 million</a:t>
            </a:r>
            <a:r>
              <a:rPr lang="en-US" sz="1800" dirty="0"/>
              <a:t>, with a mean of </a:t>
            </a:r>
            <a:r>
              <a:rPr lang="en-US" sz="1800" b="1" dirty="0"/>
              <a:t>1.1 million</a:t>
            </a:r>
            <a:r>
              <a:rPr lang="en-US" sz="1800" dirty="0"/>
              <a:t>. A large portion of transactions result in accounts receiving significant amounts</a:t>
            </a:r>
            <a:r>
              <a:rPr lang="en-US" sz="1800" dirty="0" smtClean="0"/>
              <a:t>.</a:t>
            </a:r>
          </a:p>
          <a:p>
            <a:r>
              <a:rPr lang="en-US" sz="1800" b="1" dirty="0"/>
              <a:t>Is Fraud</a:t>
            </a:r>
            <a:r>
              <a:rPr lang="en-US" sz="1800" dirty="0"/>
              <a:t>: The target variable shows a mean of </a:t>
            </a:r>
            <a:r>
              <a:rPr lang="en-US" sz="1800" b="1" dirty="0"/>
              <a:t>0.102</a:t>
            </a:r>
            <a:r>
              <a:rPr lang="en-US" sz="1800" dirty="0"/>
              <a:t>, indicating that about </a:t>
            </a:r>
            <a:r>
              <a:rPr lang="en-US" sz="1800" b="1" dirty="0"/>
              <a:t>10.25%</a:t>
            </a:r>
            <a:r>
              <a:rPr lang="en-US" sz="1800" dirty="0"/>
              <a:t> of the transactions in the dataset are fraudulent.</a:t>
            </a:r>
          </a:p>
        </p:txBody>
      </p:sp>
    </p:spTree>
    <p:extLst>
      <p:ext uri="{BB962C8B-B14F-4D97-AF65-F5344CB8AC3E}">
        <p14:creationId xmlns:p14="http://schemas.microsoft.com/office/powerpoint/2010/main" val="17416723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a:xfrm>
            <a:off x="249392" y="96982"/>
            <a:ext cx="5555663" cy="1039091"/>
          </a:xfrm>
        </p:spPr>
        <p:txBody>
          <a:bodyPr>
            <a:normAutofit fontScale="90000"/>
          </a:bodyPr>
          <a:lstStyle/>
          <a:p>
            <a:r>
              <a:rPr lang="en-IN" dirty="0" smtClean="0"/>
              <a:t>Exploratory Data Analysis(EDA)</a:t>
            </a:r>
            <a:br>
              <a:rPr lang="en-IN" dirty="0" smtClean="0"/>
            </a:br>
            <a:r>
              <a:rPr lang="en-IN" dirty="0" smtClean="0"/>
              <a:t>Correlation Analysis:</a:t>
            </a:r>
            <a:endParaRPr lang="en-IN" dirty="0"/>
          </a:p>
        </p:txBody>
      </p:sp>
      <p:sp>
        <p:nvSpPr>
          <p:cNvPr id="3" name="Content Placeholder 2">
            <a:extLst>
              <a:ext uri="{FF2B5EF4-FFF2-40B4-BE49-F238E27FC236}">
                <a16:creationId xmlns:a16="http://schemas.microsoft.com/office/drawing/2014/main" xmlns="" id="{5498D2CD-3F24-F46B-D0FD-F213BDB36EC1}"/>
              </a:ext>
            </a:extLst>
          </p:cNvPr>
          <p:cNvSpPr>
            <a:spLocks noGrp="1"/>
          </p:cNvSpPr>
          <p:nvPr>
            <p:ph idx="1"/>
          </p:nvPr>
        </p:nvSpPr>
        <p:spPr>
          <a:xfrm>
            <a:off x="249392" y="1136073"/>
            <a:ext cx="5721917" cy="4923213"/>
          </a:xfrm>
          <a:prstGeom prst="rect">
            <a:avLst/>
          </a:prstGeom>
        </p:spPr>
        <p:txBody>
          <a:bodyPr>
            <a:no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1000" b="1" dirty="0"/>
              <a:t> </a:t>
            </a:r>
            <a:r>
              <a:rPr lang="en-US" sz="1800" b="1" dirty="0" err="1"/>
              <a:t>oldbalanceOrg</a:t>
            </a:r>
            <a:r>
              <a:rPr lang="en-US" sz="1800" b="1" dirty="0"/>
              <a:t> and </a:t>
            </a:r>
            <a:r>
              <a:rPr lang="en-US" sz="1800" b="1" dirty="0" err="1"/>
              <a:t>newbalanceOrig</a:t>
            </a:r>
            <a:r>
              <a:rPr lang="en-US" sz="1800" b="1" dirty="0"/>
              <a:t>: A very strong positive correlation (0.94) indicates that the original balance before and after a transaction are closely linked. This is expected as most transactions wouldn't drastically alter the overall balance</a:t>
            </a:r>
            <a:r>
              <a:rPr lang="en-US" sz="1800" b="1" dirty="0" smtClean="0"/>
              <a:t>.</a:t>
            </a:r>
          </a:p>
          <a:p>
            <a:r>
              <a:rPr lang="en-US" sz="1800" b="1" dirty="0" err="1"/>
              <a:t>oldbalanceDest</a:t>
            </a:r>
            <a:r>
              <a:rPr lang="en-US" sz="1800" b="1" dirty="0"/>
              <a:t> and </a:t>
            </a:r>
            <a:r>
              <a:rPr lang="en-US" sz="1800" b="1" dirty="0" err="1"/>
              <a:t>newbalanceDest</a:t>
            </a:r>
            <a:r>
              <a:rPr lang="en-US" sz="1800" b="1" dirty="0"/>
              <a:t>: Similarly, a strong positive correlation (0.93) exists between the destination account's balance before and after a transaction, suggesting a similar pattern</a:t>
            </a:r>
            <a:r>
              <a:rPr lang="en-US" sz="1800" b="1" dirty="0" smtClean="0"/>
              <a:t>.</a:t>
            </a:r>
          </a:p>
          <a:p>
            <a:r>
              <a:rPr lang="en-US" sz="1800" b="1" dirty="0"/>
              <a:t>amount and </a:t>
            </a:r>
            <a:r>
              <a:rPr lang="en-US" sz="1800" b="1" dirty="0" err="1"/>
              <a:t>newbalanceDest</a:t>
            </a:r>
            <a:r>
              <a:rPr lang="en-US" sz="1800" b="1" dirty="0"/>
              <a:t>: A moderate positive correlation (0.23) suggests that larger transaction amounts tend to result in higher ending balances in the destination account. This makes sense as more money transferred would increase the recipient's balance</a:t>
            </a:r>
            <a:r>
              <a:rPr lang="en-US" sz="1800" b="1" dirty="0" smtClean="0"/>
              <a:t>.</a:t>
            </a:r>
          </a:p>
          <a:p>
            <a:r>
              <a:rPr lang="en-US" sz="1800" b="1" dirty="0"/>
              <a:t>Most other pairs of variables show weak or negligible correlations. This suggests that other factors don't have a strong linear relationship with the account balances or transaction amounts.</a:t>
            </a:r>
          </a:p>
        </p:txBody>
      </p:sp>
      <p:pic>
        <p:nvPicPr>
          <p:cNvPr id="7" name="Picture 6"/>
          <p:cNvPicPr>
            <a:picLocks noChangeAspect="1"/>
          </p:cNvPicPr>
          <p:nvPr/>
        </p:nvPicPr>
        <p:blipFill>
          <a:blip r:embed="rId3"/>
          <a:stretch>
            <a:fillRect/>
          </a:stretch>
        </p:blipFill>
        <p:spPr>
          <a:xfrm>
            <a:off x="6109855" y="297278"/>
            <a:ext cx="5966978" cy="5495493"/>
          </a:xfrm>
          <a:prstGeom prst="rect">
            <a:avLst/>
          </a:prstGeom>
        </p:spPr>
      </p:pic>
    </p:spTree>
    <p:extLst>
      <p:ext uri="{BB962C8B-B14F-4D97-AF65-F5344CB8AC3E}">
        <p14:creationId xmlns:p14="http://schemas.microsoft.com/office/powerpoint/2010/main" val="119530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9DB3DB-2D6A-4800-21E5-71369CC117F1}"/>
              </a:ext>
            </a:extLst>
          </p:cNvPr>
          <p:cNvSpPr>
            <a:spLocks noGrp="1"/>
          </p:cNvSpPr>
          <p:nvPr>
            <p:ph type="title"/>
          </p:nvPr>
        </p:nvSpPr>
        <p:spPr>
          <a:xfrm>
            <a:off x="484909" y="263236"/>
            <a:ext cx="5301211" cy="1122219"/>
          </a:xfrm>
        </p:spPr>
        <p:txBody>
          <a:bodyPr>
            <a:normAutofit/>
          </a:bodyPr>
          <a:lstStyle/>
          <a:p>
            <a:r>
              <a:rPr lang="en-IN" dirty="0"/>
              <a:t>Distribution of Transaction Types</a:t>
            </a:r>
          </a:p>
        </p:txBody>
      </p:sp>
      <p:sp>
        <p:nvSpPr>
          <p:cNvPr id="5" name="Content Placeholder 4">
            <a:extLst>
              <a:ext uri="{FF2B5EF4-FFF2-40B4-BE49-F238E27FC236}">
                <a16:creationId xmlns:a16="http://schemas.microsoft.com/office/drawing/2014/main" xmlns="" id="{911E276C-DF85-3591-E888-F5B1B9B1522C}"/>
              </a:ext>
            </a:extLst>
          </p:cNvPr>
          <p:cNvSpPr>
            <a:spLocks noGrp="1"/>
          </p:cNvSpPr>
          <p:nvPr>
            <p:ph idx="1"/>
          </p:nvPr>
        </p:nvSpPr>
        <p:spPr>
          <a:xfrm>
            <a:off x="484909" y="1659836"/>
            <a:ext cx="5301211" cy="3854273"/>
          </a:xfrm>
        </p:spPr>
        <p:txBody>
          <a:bodyPr>
            <a:noAutofit/>
          </a:bodyPr>
          <a:lstStyle/>
          <a:p>
            <a:pPr algn="just"/>
            <a:r>
              <a:rPr lang="en-US" b="1" dirty="0"/>
              <a:t>Fraudulent transactions majorly occur in "CASH_OUT" and "TRANSFER" types.</a:t>
            </a:r>
          </a:p>
          <a:p>
            <a:pPr algn="just"/>
            <a:r>
              <a:rPr lang="en-US" b="1" dirty="0"/>
              <a:t>No fraudulent transactions are observed in "CASH_IN,"DEBIT" or "PAYMENT" types. These transaction types are less susceptible to fraudulent behavior.</a:t>
            </a:r>
            <a:endParaRPr lang="en-IN" b="1" dirty="0"/>
          </a:p>
        </p:txBody>
      </p:sp>
      <p:pic>
        <p:nvPicPr>
          <p:cNvPr id="9" name="Picture 8"/>
          <p:cNvPicPr>
            <a:picLocks noChangeAspect="1"/>
          </p:cNvPicPr>
          <p:nvPr/>
        </p:nvPicPr>
        <p:blipFill>
          <a:blip r:embed="rId3"/>
          <a:stretch>
            <a:fillRect/>
          </a:stretch>
        </p:blipFill>
        <p:spPr>
          <a:xfrm>
            <a:off x="5915890" y="263236"/>
            <a:ext cx="6276109" cy="5140037"/>
          </a:xfrm>
          <a:prstGeom prst="rect">
            <a:avLst/>
          </a:prstGeom>
        </p:spPr>
      </p:pic>
    </p:spTree>
    <p:extLst>
      <p:ext uri="{BB962C8B-B14F-4D97-AF65-F5344CB8AC3E}">
        <p14:creationId xmlns:p14="http://schemas.microsoft.com/office/powerpoint/2010/main" val="13444202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9DB3DB-2D6A-4800-21E5-71369CC117F1}"/>
              </a:ext>
            </a:extLst>
          </p:cNvPr>
          <p:cNvSpPr>
            <a:spLocks noGrp="1"/>
          </p:cNvSpPr>
          <p:nvPr>
            <p:ph type="title"/>
          </p:nvPr>
        </p:nvSpPr>
        <p:spPr>
          <a:xfrm>
            <a:off x="249382" y="138545"/>
            <a:ext cx="5536738" cy="1122219"/>
          </a:xfrm>
        </p:spPr>
        <p:txBody>
          <a:bodyPr>
            <a:normAutofit/>
          </a:bodyPr>
          <a:lstStyle/>
          <a:p>
            <a:r>
              <a:rPr lang="en-IN" sz="3200" dirty="0" smtClean="0"/>
              <a:t>Mean Comparasion of Fraud and Non-Fraudulent  Transaction</a:t>
            </a:r>
            <a:endParaRPr lang="en-IN" sz="3200" dirty="0"/>
          </a:p>
        </p:txBody>
      </p:sp>
      <p:sp>
        <p:nvSpPr>
          <p:cNvPr id="5" name="Content Placeholder 4">
            <a:extLst>
              <a:ext uri="{FF2B5EF4-FFF2-40B4-BE49-F238E27FC236}">
                <a16:creationId xmlns:a16="http://schemas.microsoft.com/office/drawing/2014/main" xmlns="" id="{911E276C-DF85-3591-E888-F5B1B9B1522C}"/>
              </a:ext>
            </a:extLst>
          </p:cNvPr>
          <p:cNvSpPr>
            <a:spLocks noGrp="1"/>
          </p:cNvSpPr>
          <p:nvPr>
            <p:ph idx="1"/>
          </p:nvPr>
        </p:nvSpPr>
        <p:spPr>
          <a:xfrm>
            <a:off x="484909" y="1659836"/>
            <a:ext cx="5301211" cy="3854273"/>
          </a:xfrm>
        </p:spPr>
        <p:txBody>
          <a:bodyPr>
            <a:noAutofit/>
          </a:bodyPr>
          <a:lstStyle/>
          <a:p>
            <a:pPr algn="just"/>
            <a:r>
              <a:rPr lang="en-US" sz="2000" b="1" dirty="0"/>
              <a:t>Higher Transaction Amounts in Fraudulent Cases: Fraudulent transactions have a significantly higher mean amount compared to non-fraudulent transactions. This aligns with previous observations </a:t>
            </a:r>
            <a:r>
              <a:rPr lang="en-US" sz="2000" b="1" dirty="0" smtClean="0"/>
              <a:t>that </a:t>
            </a:r>
            <a:r>
              <a:rPr lang="en-US" sz="2000" b="1" dirty="0"/>
              <a:t>fraudsters tend to target larger transactions</a:t>
            </a:r>
            <a:r>
              <a:rPr lang="en-US" sz="2000" b="1" dirty="0" smtClean="0"/>
              <a:t>.</a:t>
            </a:r>
          </a:p>
          <a:p>
            <a:pPr algn="just"/>
            <a:r>
              <a:rPr lang="en-US" sz="2000" b="1" dirty="0"/>
              <a:t>This analysis highlights key differences in the average values of transaction amounts and account balances between fraudulent and non-fraudulent transactions. These insights can be valuable for developing fraud detection models and strategies.</a:t>
            </a:r>
            <a:endParaRPr lang="en-IN" sz="2000" b="1" dirty="0"/>
          </a:p>
        </p:txBody>
      </p:sp>
      <p:pic>
        <p:nvPicPr>
          <p:cNvPr id="3" name="Picture 2"/>
          <p:cNvPicPr>
            <a:picLocks noChangeAspect="1"/>
          </p:cNvPicPr>
          <p:nvPr/>
        </p:nvPicPr>
        <p:blipFill>
          <a:blip r:embed="rId3"/>
          <a:stretch>
            <a:fillRect/>
          </a:stretch>
        </p:blipFill>
        <p:spPr>
          <a:xfrm>
            <a:off x="5971308" y="263236"/>
            <a:ext cx="6220691" cy="5846619"/>
          </a:xfrm>
          <a:prstGeom prst="rect">
            <a:avLst/>
          </a:prstGeom>
        </p:spPr>
      </p:pic>
    </p:spTree>
    <p:extLst>
      <p:ext uri="{BB962C8B-B14F-4D97-AF65-F5344CB8AC3E}">
        <p14:creationId xmlns:p14="http://schemas.microsoft.com/office/powerpoint/2010/main" val="927631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7088</TotalTime>
  <Words>1097</Words>
  <Application>Microsoft Office PowerPoint</Application>
  <PresentationFormat>Widescreen</PresentationFormat>
  <Paragraphs>63</Paragraphs>
  <Slides>15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BIA Template</vt:lpstr>
      <vt:lpstr>PowerPoint Presentation</vt:lpstr>
      <vt:lpstr>Agenda</vt:lpstr>
      <vt:lpstr>Introduction:</vt:lpstr>
      <vt:lpstr>Problem statement:</vt:lpstr>
      <vt:lpstr>Objective:</vt:lpstr>
      <vt:lpstr>Data Exploration(Overview of data)</vt:lpstr>
      <vt:lpstr>Exploratory Data Analysis(EDA) Correlation Analysis:</vt:lpstr>
      <vt:lpstr>Distribution of Transaction Types</vt:lpstr>
      <vt:lpstr>Mean Comparasion of Fraud and Non-Fraudulent  Transaction</vt:lpstr>
      <vt:lpstr>Percentage Analysis of Fraudulent And Non-Fraudulent Transaction </vt:lpstr>
      <vt:lpstr>Comparasion of Models:</vt:lpstr>
      <vt:lpstr>Conclusion</vt:lpstr>
      <vt:lpstr>Business Recommendation:</vt:lpstr>
      <vt:lpstr> Questions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Microsoft account</cp:lastModifiedBy>
  <cp:revision>2285</cp:revision>
  <dcterms:created xsi:type="dcterms:W3CDTF">2020-12-23T13:36:00Z</dcterms:created>
  <dcterms:modified xsi:type="dcterms:W3CDTF">2024-09-12T14:08:23Z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