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3" r:id="rId5"/>
    <p:sldId id="263" r:id="rId6"/>
    <p:sldId id="274" r:id="rId7"/>
    <p:sldId id="270" r:id="rId8"/>
    <p:sldId id="269" r:id="rId9"/>
    <p:sldId id="271" r:id="rId10"/>
    <p:sldId id="264" r:id="rId11"/>
    <p:sldId id="267" r:id="rId12"/>
    <p:sldId id="266" r:id="rId13"/>
    <p:sldId id="268" r:id="rId14"/>
    <p:sldId id="265" r:id="rId15"/>
    <p:sldId id="262" r:id="rId16"/>
  </p:sldIdLst>
  <p:sldSz cx="18288000" cy="10287000"/>
  <p:notesSz cx="6858000" cy="9144000"/>
  <p:embeddedFontLst>
    <p:embeddedFont>
      <p:font typeface="Century Schoolbook" pitchFamily="18" charset="0"/>
      <p:regular r:id="rId17"/>
      <p:bold r:id="rId18"/>
      <p:italic r:id="rId19"/>
      <p:boldItalic r:id="rId20"/>
    </p:embeddedFont>
    <p:embeddedFont>
      <p:font typeface="Calibri" pitchFamily="34" charset="0"/>
      <p:regular r:id="rId21"/>
      <p:bold r:id="rId22"/>
      <p:italic r:id="rId23"/>
      <p:boldItalic r:id="rId24"/>
    </p:embeddedFont>
    <p:embeddedFont>
      <p:font typeface="Arial Black" pitchFamily="34" charset="0"/>
      <p:bold r:id="rId25"/>
    </p:embeddedFont>
    <p:embeddedFont>
      <p:font typeface="DM Sans"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1" d="100"/>
          <a:sy n="51" d="100"/>
        </p:scale>
        <p:origin x="-4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24.png"/><Relationship Id="rId5" Type="http://schemas.openxmlformats.org/officeDocument/2006/relationships/image" Target="../media/image10.svg"/><Relationship Id="rId10"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rot="5400000">
            <a:off x="13507075" y="5505392"/>
            <a:ext cx="6179809" cy="3382041"/>
          </a:xfrm>
          <a:custGeom>
            <a:avLst/>
            <a:gdLst/>
            <a:ahLst/>
            <a:cxnLst/>
            <a:rect l="l" t="t" r="r" b="b"/>
            <a:pathLst>
              <a:path w="6179809" h="3382041">
                <a:moveTo>
                  <a:pt x="0" y="0"/>
                </a:moveTo>
                <a:lnTo>
                  <a:pt x="6179809" y="0"/>
                </a:lnTo>
                <a:lnTo>
                  <a:pt x="6179809" y="3382041"/>
                </a:lnTo>
                <a:lnTo>
                  <a:pt x="0" y="338204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AutoShape 4"/>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5" name="AutoShape 5"/>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6" name="TextBox 6"/>
          <p:cNvSpPr txBox="1"/>
          <p:nvPr/>
        </p:nvSpPr>
        <p:spPr>
          <a:xfrm>
            <a:off x="1968119" y="1866900"/>
            <a:ext cx="13195681" cy="1195455"/>
          </a:xfrm>
          <a:prstGeom prst="rect">
            <a:avLst/>
          </a:prstGeom>
        </p:spPr>
        <p:txBody>
          <a:bodyPr wrap="square" lIns="0" tIns="0" rIns="0" bIns="0" rtlCol="0" anchor="t">
            <a:spAutoFit/>
          </a:bodyPr>
          <a:lstStyle/>
          <a:p>
            <a:pPr algn="l">
              <a:lnSpc>
                <a:spcPts val="9893"/>
              </a:lnSpc>
            </a:pPr>
            <a:r>
              <a:rPr lang="en-US" sz="6000" b="1" dirty="0" smtClean="0">
                <a:solidFill>
                  <a:srgbClr val="2D2D2D"/>
                </a:solidFill>
                <a:latin typeface="Arial Black" pitchFamily="34" charset="0"/>
                <a:ea typeface="Fraunces Semi-Bold"/>
                <a:cs typeface="Fraunces Semi-Bold"/>
                <a:sym typeface="Fraunces Semi-Bold"/>
              </a:rPr>
              <a:t>Resume Classification</a:t>
            </a:r>
            <a:endParaRPr lang="en-US" sz="6000" b="1" dirty="0">
              <a:solidFill>
                <a:srgbClr val="2D2D2D"/>
              </a:solidFill>
              <a:latin typeface="Arial Black" pitchFamily="34" charset="0"/>
              <a:ea typeface="Fraunces Semi-Bold"/>
              <a:cs typeface="Fraunces Semi-Bold"/>
              <a:sym typeface="Fraunces Semi-Bold"/>
            </a:endParaRPr>
          </a:p>
        </p:txBody>
      </p:sp>
      <p:sp>
        <p:nvSpPr>
          <p:cNvPr id="8" name="TextBox 8"/>
          <p:cNvSpPr txBox="1"/>
          <p:nvPr/>
        </p:nvSpPr>
        <p:spPr>
          <a:xfrm>
            <a:off x="2867061" y="5101084"/>
            <a:ext cx="3986767" cy="4465325"/>
          </a:xfrm>
          <a:prstGeom prst="rect">
            <a:avLst/>
          </a:prstGeom>
        </p:spPr>
        <p:txBody>
          <a:bodyPr lIns="0" tIns="0" rIns="0" bIns="0" rtlCol="0" anchor="t">
            <a:spAutoFit/>
          </a:bodyPr>
          <a:lstStyle/>
          <a:p>
            <a:pPr algn="just">
              <a:lnSpc>
                <a:spcPct val="150000"/>
              </a:lnSpc>
            </a:pPr>
            <a:r>
              <a:rPr lang="en-US" sz="2800" dirty="0" err="1">
                <a:solidFill>
                  <a:srgbClr val="2D2D2D"/>
                </a:solidFill>
                <a:latin typeface="Times New Roman" panose="02020603050405020304" pitchFamily="18" charset="0"/>
                <a:ea typeface="DM Sans"/>
                <a:cs typeface="Times New Roman" panose="02020603050405020304" pitchFamily="18" charset="0"/>
                <a:sym typeface="DM Sans"/>
              </a:rPr>
              <a:t>Ishmeet</a:t>
            </a:r>
            <a:r>
              <a:rPr lang="en-US" sz="2800" dirty="0">
                <a:solidFill>
                  <a:srgbClr val="2D2D2D"/>
                </a:solidFill>
                <a:latin typeface="Times New Roman" panose="02020603050405020304" pitchFamily="18" charset="0"/>
                <a:ea typeface="DM Sans"/>
                <a:cs typeface="Times New Roman" panose="02020603050405020304" pitchFamily="18" charset="0"/>
                <a:sym typeface="DM Sans"/>
              </a:rPr>
              <a:t> Singh</a:t>
            </a:r>
          </a:p>
          <a:p>
            <a:pPr algn="just">
              <a:lnSpc>
                <a:spcPct val="150000"/>
              </a:lnSpc>
            </a:pPr>
            <a:r>
              <a:rPr lang="en-US" sz="2800" dirty="0" err="1">
                <a:solidFill>
                  <a:srgbClr val="2D2D2D"/>
                </a:solidFill>
                <a:latin typeface="Times New Roman" panose="02020603050405020304" pitchFamily="18" charset="0"/>
                <a:ea typeface="DM Sans"/>
                <a:cs typeface="Times New Roman" panose="02020603050405020304" pitchFamily="18" charset="0"/>
                <a:sym typeface="DM Sans"/>
              </a:rPr>
              <a:t>Suhas</a:t>
            </a:r>
            <a:r>
              <a:rPr lang="en-US" sz="2800" dirty="0">
                <a:solidFill>
                  <a:srgbClr val="2D2D2D"/>
                </a:solidFill>
                <a:latin typeface="Times New Roman" panose="02020603050405020304" pitchFamily="18" charset="0"/>
                <a:ea typeface="DM Sans"/>
                <a:cs typeface="Times New Roman" panose="02020603050405020304" pitchFamily="18" charset="0"/>
                <a:sym typeface="DM Sans"/>
              </a:rPr>
              <a:t> Reddy</a:t>
            </a:r>
          </a:p>
          <a:p>
            <a:pPr algn="just">
              <a:lnSpc>
                <a:spcPct val="150000"/>
              </a:lnSpc>
            </a:pPr>
            <a:r>
              <a:rPr lang="en-US" sz="2800" dirty="0">
                <a:solidFill>
                  <a:srgbClr val="2D2D2D"/>
                </a:solidFill>
                <a:latin typeface="Times New Roman" panose="02020603050405020304" pitchFamily="18" charset="0"/>
                <a:ea typeface="DM Sans"/>
                <a:cs typeface="Times New Roman" panose="02020603050405020304" pitchFamily="18" charset="0"/>
                <a:sym typeface="DM Sans"/>
              </a:rPr>
              <a:t>Swagatika Sahoo</a:t>
            </a:r>
          </a:p>
          <a:p>
            <a:pPr algn="just">
              <a:lnSpc>
                <a:spcPct val="150000"/>
              </a:lnSpc>
            </a:pPr>
            <a:r>
              <a:rPr lang="en-US" sz="2800" dirty="0" err="1">
                <a:solidFill>
                  <a:srgbClr val="2D2D2D"/>
                </a:solidFill>
                <a:latin typeface="Times New Roman" panose="02020603050405020304" pitchFamily="18" charset="0"/>
                <a:ea typeface="DM Sans"/>
                <a:cs typeface="Times New Roman" panose="02020603050405020304" pitchFamily="18" charset="0"/>
                <a:sym typeface="DM Sans"/>
              </a:rPr>
              <a:t>Anusha.N</a:t>
            </a:r>
            <a:endParaRPr lang="en-US" sz="2800" dirty="0">
              <a:solidFill>
                <a:srgbClr val="2D2D2D"/>
              </a:solidFill>
              <a:latin typeface="Times New Roman" panose="02020603050405020304" pitchFamily="18" charset="0"/>
              <a:ea typeface="DM Sans"/>
              <a:cs typeface="Times New Roman" panose="02020603050405020304" pitchFamily="18" charset="0"/>
              <a:sym typeface="DM Sans"/>
            </a:endParaRPr>
          </a:p>
          <a:p>
            <a:pPr algn="just">
              <a:lnSpc>
                <a:spcPct val="150000"/>
              </a:lnSpc>
            </a:pPr>
            <a:r>
              <a:rPr lang="en-US" sz="2800" dirty="0">
                <a:solidFill>
                  <a:srgbClr val="2D2D2D"/>
                </a:solidFill>
                <a:latin typeface="Times New Roman" panose="02020603050405020304" pitchFamily="18" charset="0"/>
                <a:ea typeface="DM Sans"/>
                <a:cs typeface="Times New Roman" panose="02020603050405020304" pitchFamily="18" charset="0"/>
                <a:sym typeface="DM Sans"/>
              </a:rPr>
              <a:t>Shruti </a:t>
            </a:r>
            <a:r>
              <a:rPr lang="en-US" sz="2800" dirty="0" err="1">
                <a:solidFill>
                  <a:srgbClr val="2D2D2D"/>
                </a:solidFill>
                <a:latin typeface="Times New Roman" panose="02020603050405020304" pitchFamily="18" charset="0"/>
                <a:ea typeface="DM Sans"/>
                <a:cs typeface="Times New Roman" panose="02020603050405020304" pitchFamily="18" charset="0"/>
                <a:sym typeface="DM Sans"/>
              </a:rPr>
              <a:t>Lahu</a:t>
            </a:r>
            <a:r>
              <a:rPr lang="en-US" sz="2800" dirty="0">
                <a:solidFill>
                  <a:srgbClr val="2D2D2D"/>
                </a:solidFill>
                <a:latin typeface="Times New Roman" panose="02020603050405020304" pitchFamily="18" charset="0"/>
                <a:ea typeface="DM Sans"/>
                <a:cs typeface="Times New Roman" panose="02020603050405020304" pitchFamily="18" charset="0"/>
                <a:sym typeface="DM Sans"/>
              </a:rPr>
              <a:t> </a:t>
            </a:r>
            <a:r>
              <a:rPr lang="en-US" sz="2800" dirty="0" err="1">
                <a:solidFill>
                  <a:srgbClr val="2D2D2D"/>
                </a:solidFill>
                <a:latin typeface="Times New Roman" panose="02020603050405020304" pitchFamily="18" charset="0"/>
                <a:ea typeface="DM Sans"/>
                <a:cs typeface="Times New Roman" panose="02020603050405020304" pitchFamily="18" charset="0"/>
                <a:sym typeface="DM Sans"/>
              </a:rPr>
              <a:t>Lanke</a:t>
            </a:r>
            <a:endParaRPr lang="en-US" sz="2800" dirty="0">
              <a:solidFill>
                <a:srgbClr val="2D2D2D"/>
              </a:solidFill>
              <a:latin typeface="Times New Roman" panose="02020603050405020304" pitchFamily="18" charset="0"/>
              <a:ea typeface="DM Sans"/>
              <a:cs typeface="Times New Roman" panose="02020603050405020304" pitchFamily="18" charset="0"/>
              <a:sym typeface="DM Sans"/>
            </a:endParaRPr>
          </a:p>
          <a:p>
            <a:pPr algn="just">
              <a:lnSpc>
                <a:spcPct val="150000"/>
              </a:lnSpc>
            </a:pPr>
            <a:r>
              <a:rPr lang="en-US" sz="2800" dirty="0">
                <a:solidFill>
                  <a:srgbClr val="2D2D2D"/>
                </a:solidFill>
                <a:latin typeface="Times New Roman" panose="02020603050405020304" pitchFamily="18" charset="0"/>
                <a:ea typeface="DM Sans"/>
                <a:cs typeface="Times New Roman" panose="02020603050405020304" pitchFamily="18" charset="0"/>
                <a:sym typeface="DM Sans"/>
              </a:rPr>
              <a:t>Chandan Gowda T K</a:t>
            </a:r>
          </a:p>
          <a:p>
            <a:pPr algn="just">
              <a:lnSpc>
                <a:spcPct val="150000"/>
              </a:lnSpc>
            </a:pPr>
            <a:r>
              <a:rPr lang="en-US" sz="2800" dirty="0">
                <a:solidFill>
                  <a:srgbClr val="2D2D2D"/>
                </a:solidFill>
                <a:latin typeface="Times New Roman" panose="02020603050405020304" pitchFamily="18" charset="0"/>
                <a:ea typeface="DM Sans"/>
                <a:cs typeface="Times New Roman" panose="02020603050405020304" pitchFamily="18" charset="0"/>
                <a:sym typeface="DM Sans"/>
              </a:rPr>
              <a:t>Sakshi Patil</a:t>
            </a:r>
          </a:p>
        </p:txBody>
      </p:sp>
      <p:sp>
        <p:nvSpPr>
          <p:cNvPr id="9" name="TextBox 9"/>
          <p:cNvSpPr txBox="1"/>
          <p:nvPr/>
        </p:nvSpPr>
        <p:spPr>
          <a:xfrm>
            <a:off x="1968119" y="4630043"/>
            <a:ext cx="3428162" cy="444289"/>
          </a:xfrm>
          <a:prstGeom prst="rect">
            <a:avLst/>
          </a:prstGeom>
        </p:spPr>
        <p:txBody>
          <a:bodyPr lIns="0" tIns="0" rIns="0" bIns="0" rtlCol="0" anchor="t">
            <a:spAutoFit/>
          </a:bodyPr>
          <a:lstStyle/>
          <a:p>
            <a:pPr algn="l">
              <a:lnSpc>
                <a:spcPts val="3359"/>
              </a:lnSpc>
            </a:pPr>
            <a:r>
              <a:rPr lang="en-US" sz="3200" dirty="0">
                <a:solidFill>
                  <a:srgbClr val="2D2D2D"/>
                </a:solidFill>
                <a:latin typeface="Times New Roman" panose="02020603050405020304" pitchFamily="18" charset="0"/>
                <a:ea typeface="DM Sans"/>
                <a:cs typeface="Times New Roman" panose="02020603050405020304" pitchFamily="18" charset="0"/>
                <a:sym typeface="DM Sans"/>
              </a:rPr>
              <a:t>Group Members -</a:t>
            </a:r>
          </a:p>
        </p:txBody>
      </p:sp>
      <p:sp>
        <p:nvSpPr>
          <p:cNvPr id="10" name="TextBox 10"/>
          <p:cNvSpPr txBox="1"/>
          <p:nvPr/>
        </p:nvSpPr>
        <p:spPr>
          <a:xfrm>
            <a:off x="2877196" y="5246500"/>
            <a:ext cx="3428162" cy="414922"/>
          </a:xfrm>
          <a:prstGeom prst="rect">
            <a:avLst/>
          </a:prstGeom>
        </p:spPr>
        <p:txBody>
          <a:bodyPr lIns="0" tIns="0" rIns="0" bIns="0" rtlCol="0" anchor="t">
            <a:spAutoFit/>
          </a:bodyPr>
          <a:lstStyle/>
          <a:p>
            <a:pPr algn="l">
              <a:lnSpc>
                <a:spcPts val="3359"/>
              </a:lnSpc>
            </a:pPr>
            <a:endParaRPr lang="en-US" sz="2400" dirty="0">
              <a:solidFill>
                <a:srgbClr val="2D2D2D"/>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xmlns=""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dirty="0">
                <a:solidFill>
                  <a:srgbClr val="E0DDAA"/>
                </a:solidFill>
                <a:latin typeface="DM Sans"/>
                <a:ea typeface="DM Sans"/>
                <a:cs typeface="DM Sans"/>
                <a:sym typeface="DM Sans"/>
              </a:rPr>
              <a:t>8</a:t>
            </a:r>
          </a:p>
        </p:txBody>
      </p:sp>
      <p:sp>
        <p:nvSpPr>
          <p:cNvPr id="10" name="TextBox 10"/>
          <p:cNvSpPr txBox="1"/>
          <p:nvPr/>
        </p:nvSpPr>
        <p:spPr>
          <a:xfrm>
            <a:off x="2295289" y="2476500"/>
            <a:ext cx="13723919" cy="7135608"/>
          </a:xfrm>
          <a:prstGeom prst="rect">
            <a:avLst/>
          </a:prstGeom>
        </p:spPr>
        <p:txBody>
          <a:bodyPr wrap="square" lIns="0" tIns="0" rIns="0" bIns="0" rtlCol="0" anchor="t">
            <a:spAutoFit/>
          </a:bodyPr>
          <a:lstStyle/>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Naive Bayes</a:t>
            </a:r>
            <a:r>
              <a:rPr lang="en-US" altLang="en-US" sz="2400" dirty="0">
                <a:latin typeface="Times New Roman" panose="02020603050405020304" pitchFamily="18" charset="0"/>
                <a:cs typeface="Times New Roman" panose="02020603050405020304" pitchFamily="18" charset="0"/>
              </a:rPr>
              <a:t>: This probabilistic model is simple and efficient, leveraging Bayes' theorem to classify resumes based on word occurrences. Its assumption of feature independence makes it suitable for text data but may oversimplify complex patterns.</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Random Forest</a:t>
            </a:r>
            <a:r>
              <a:rPr lang="en-US" altLang="en-US" sz="2400" dirty="0">
                <a:latin typeface="Times New Roman" panose="02020603050405020304" pitchFamily="18" charset="0"/>
                <a:cs typeface="Times New Roman" panose="02020603050405020304" pitchFamily="18" charset="0"/>
              </a:rPr>
              <a:t>: An ensemble learning method that combines multiple decision trees to improve classification accuracy. It excels at handling imbalanced datasets and capturing non-linear relationships in the resume features.</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Decision Tree</a:t>
            </a:r>
            <a:r>
              <a:rPr lang="en-US" altLang="en-US" sz="2400" dirty="0">
                <a:latin typeface="Times New Roman" panose="02020603050405020304" pitchFamily="18" charset="0"/>
                <a:cs typeface="Times New Roman" panose="02020603050405020304" pitchFamily="18" charset="0"/>
              </a:rPr>
              <a:t>: A tree-structured algorithm that splits data based on feature thresholds to classify resumes. While interpretable and fast, it can be prone to overfitting without pruning techniques.</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Logistic Regression</a:t>
            </a:r>
            <a:r>
              <a:rPr lang="en-US" altLang="en-US" sz="2400" dirty="0">
                <a:latin typeface="Times New Roman" panose="02020603050405020304" pitchFamily="18" charset="0"/>
                <a:cs typeface="Times New Roman" panose="02020603050405020304" pitchFamily="18" charset="0"/>
              </a:rPr>
              <a:t>: A statistical method for binary classification that models the relationship between input features and class probabilities. It works well for linearly separable data and provides interpretable coefficients.</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b="1" dirty="0" err="1">
                <a:latin typeface="Times New Roman" panose="02020603050405020304" pitchFamily="18" charset="0"/>
                <a:cs typeface="Times New Roman" panose="02020603050405020304" pitchFamily="18" charset="0"/>
              </a:rPr>
              <a:t>XGBoost</a:t>
            </a:r>
            <a:r>
              <a:rPr lang="en-US" altLang="en-US" sz="2400" dirty="0">
                <a:latin typeface="Times New Roman" panose="02020603050405020304" pitchFamily="18" charset="0"/>
                <a:cs typeface="Times New Roman" panose="02020603050405020304" pitchFamily="18" charset="0"/>
              </a:rPr>
              <a:t>: A gradient-boosting algorithm that builds decision trees sequentially to optimize classification performance. Known for its speed and scalability, it often outperforms other models in structured datasets.</a:t>
            </a:r>
          </a:p>
        </p:txBody>
      </p:sp>
      <p:sp>
        <p:nvSpPr>
          <p:cNvPr id="11" name="TextBox 11"/>
          <p:cNvSpPr txBox="1"/>
          <p:nvPr/>
        </p:nvSpPr>
        <p:spPr>
          <a:xfrm>
            <a:off x="2277042" y="1437795"/>
            <a:ext cx="6848808" cy="779572"/>
          </a:xfrm>
          <a:prstGeom prst="rect">
            <a:avLst/>
          </a:prstGeom>
        </p:spPr>
        <p:txBody>
          <a:bodyPr lIns="0" tIns="0" rIns="0" bIns="0" rtlCol="0" anchor="t">
            <a:spAutoFit/>
          </a:bodyPr>
          <a:lstStyle/>
          <a:p>
            <a:pPr algn="l">
              <a:lnSpc>
                <a:spcPts val="6719"/>
              </a:lnSpc>
            </a:pPr>
            <a:r>
              <a:rPr lang="en-US" sz="4000" b="1" dirty="0">
                <a:solidFill>
                  <a:srgbClr val="2D2D2D"/>
                </a:solidFill>
                <a:latin typeface="Arial Black" pitchFamily="34" charset="0"/>
                <a:ea typeface="Fraunces Heavy"/>
                <a:cs typeface="Fraunces Heavy"/>
                <a:sym typeface="Fraunces Heavy"/>
              </a:rPr>
              <a:t>02. Model Selection</a:t>
            </a:r>
          </a:p>
        </p:txBody>
      </p:sp>
    </p:spTree>
    <p:extLst>
      <p:ext uri="{BB962C8B-B14F-4D97-AF65-F5344CB8AC3E}">
        <p14:creationId xmlns:p14="http://schemas.microsoft.com/office/powerpoint/2010/main" val="382854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xmlns=""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dirty="0">
                <a:solidFill>
                  <a:srgbClr val="E0DDAA"/>
                </a:solidFill>
                <a:latin typeface="DM Sans"/>
                <a:ea typeface="DM Sans"/>
                <a:cs typeface="DM Sans"/>
                <a:sym typeface="DM Sans"/>
              </a:rPr>
              <a:t>9</a:t>
            </a:r>
          </a:p>
        </p:txBody>
      </p:sp>
      <p:sp>
        <p:nvSpPr>
          <p:cNvPr id="10" name="TextBox 10"/>
          <p:cNvSpPr txBox="1"/>
          <p:nvPr/>
        </p:nvSpPr>
        <p:spPr>
          <a:xfrm>
            <a:off x="1524000" y="7309373"/>
            <a:ext cx="13723919" cy="2703625"/>
          </a:xfrm>
          <a:prstGeom prst="rect">
            <a:avLst/>
          </a:prstGeom>
        </p:spPr>
        <p:txBody>
          <a:bodyPr wrap="square" lIns="0" tIns="0" rIns="0" bIns="0" rtlCol="0" anchor="t">
            <a:spAutoFit/>
          </a:bodyPr>
          <a:lstStyle/>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After evaluating all models based on performance metrics, Naive Bayes was selected for deployment.</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Key reasons for selection:</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Simplicity</a:t>
            </a:r>
            <a:r>
              <a:rPr lang="en-US" altLang="en-US" sz="2400" dirty="0">
                <a:latin typeface="Times New Roman" panose="02020603050405020304" pitchFamily="18" charset="0"/>
                <a:cs typeface="Times New Roman" panose="02020603050405020304" pitchFamily="18" charset="0"/>
              </a:rPr>
              <a:t>: Easy to implement and computationally efficient.</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High Accuracy</a:t>
            </a:r>
            <a:r>
              <a:rPr lang="en-US" altLang="en-US" sz="2400" dirty="0">
                <a:latin typeface="Times New Roman" panose="02020603050405020304" pitchFamily="18" charset="0"/>
                <a:cs typeface="Times New Roman" panose="02020603050405020304" pitchFamily="18" charset="0"/>
              </a:rPr>
              <a:t>: Achieved a </a:t>
            </a:r>
            <a:r>
              <a:rPr lang="en-US" altLang="en-US" sz="2400" b="1" dirty="0">
                <a:latin typeface="Times New Roman" panose="02020603050405020304" pitchFamily="18" charset="0"/>
                <a:cs typeface="Times New Roman" panose="02020603050405020304" pitchFamily="18" charset="0"/>
              </a:rPr>
              <a:t>97% accuracy</a:t>
            </a:r>
            <a:r>
              <a:rPr lang="en-US" altLang="en-US" sz="2400" dirty="0">
                <a:latin typeface="Times New Roman" panose="02020603050405020304" pitchFamily="18" charset="0"/>
                <a:cs typeface="Times New Roman" panose="02020603050405020304" pitchFamily="18" charset="0"/>
              </a:rPr>
              <a:t> in classifying resumes.</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Efficiency</a:t>
            </a:r>
            <a:r>
              <a:rPr lang="en-US" altLang="en-US" sz="2400" dirty="0">
                <a:latin typeface="Times New Roman" panose="02020603050405020304" pitchFamily="18" charset="0"/>
                <a:cs typeface="Times New Roman" panose="02020603050405020304" pitchFamily="18" charset="0"/>
              </a:rPr>
              <a:t>: Performs well with text data and handles feature independence effectively.</a:t>
            </a:r>
          </a:p>
        </p:txBody>
      </p:sp>
      <p:sp>
        <p:nvSpPr>
          <p:cNvPr id="11" name="TextBox 11"/>
          <p:cNvSpPr txBox="1"/>
          <p:nvPr/>
        </p:nvSpPr>
        <p:spPr>
          <a:xfrm>
            <a:off x="1917190" y="1216017"/>
            <a:ext cx="8009958" cy="859210"/>
          </a:xfrm>
          <a:prstGeom prst="rect">
            <a:avLst/>
          </a:prstGeom>
        </p:spPr>
        <p:txBody>
          <a:bodyPr wrap="square" lIns="0" tIns="0" rIns="0" bIns="0" rtlCol="0" anchor="t">
            <a:spAutoFit/>
          </a:bodyPr>
          <a:lstStyle/>
          <a:p>
            <a:pPr algn="l">
              <a:lnSpc>
                <a:spcPts val="6719"/>
              </a:lnSpc>
            </a:pPr>
            <a:r>
              <a:rPr lang="en-US" sz="4000" b="1" dirty="0">
                <a:solidFill>
                  <a:srgbClr val="2D2D2D"/>
                </a:solidFill>
                <a:latin typeface="Arial Black" pitchFamily="34" charset="0"/>
                <a:ea typeface="Fraunces Heavy"/>
                <a:cs typeface="Fraunces Heavy"/>
                <a:sym typeface="Fraunces Heavy"/>
              </a:rPr>
              <a:t>03. Model Evaluation Report</a:t>
            </a:r>
          </a:p>
        </p:txBody>
      </p:sp>
      <p:pic>
        <p:nvPicPr>
          <p:cNvPr id="22" name="Picture 21">
            <a:extLst>
              <a:ext uri="{FF2B5EF4-FFF2-40B4-BE49-F238E27FC236}">
                <a16:creationId xmlns:a16="http://schemas.microsoft.com/office/drawing/2014/main" xmlns="" id="{D255C577-84DC-40E4-8A64-DCE411E990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9200" y="2725221"/>
            <a:ext cx="7206649" cy="4458143"/>
          </a:xfrm>
          <a:prstGeom prst="rect">
            <a:avLst/>
          </a:prstGeom>
        </p:spPr>
      </p:pic>
      <p:pic>
        <p:nvPicPr>
          <p:cNvPr id="24" name="Picture 23">
            <a:extLst>
              <a:ext uri="{FF2B5EF4-FFF2-40B4-BE49-F238E27FC236}">
                <a16:creationId xmlns:a16="http://schemas.microsoft.com/office/drawing/2014/main" xmlns="" id="{A3D471CA-511D-426E-8D69-6D9D74A2E5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20400" y="1216017"/>
            <a:ext cx="6937481" cy="3705390"/>
          </a:xfrm>
          <a:prstGeom prst="rect">
            <a:avLst/>
          </a:prstGeom>
        </p:spPr>
      </p:pic>
      <p:pic>
        <p:nvPicPr>
          <p:cNvPr id="26" name="Picture 25">
            <a:extLst>
              <a:ext uri="{FF2B5EF4-FFF2-40B4-BE49-F238E27FC236}">
                <a16:creationId xmlns:a16="http://schemas.microsoft.com/office/drawing/2014/main" xmlns="" id="{E6E141A3-7735-4FE9-9B08-F17FFA4B1E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649200" y="5049146"/>
            <a:ext cx="3686668" cy="2180792"/>
          </a:xfrm>
          <a:prstGeom prst="rect">
            <a:avLst/>
          </a:prstGeom>
        </p:spPr>
      </p:pic>
    </p:spTree>
    <p:extLst>
      <p:ext uri="{BB962C8B-B14F-4D97-AF65-F5344CB8AC3E}">
        <p14:creationId xmlns:p14="http://schemas.microsoft.com/office/powerpoint/2010/main" val="364196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xmlns=""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dirty="0">
                <a:solidFill>
                  <a:srgbClr val="E0DDAA"/>
                </a:solidFill>
                <a:latin typeface="DM Sans"/>
                <a:ea typeface="DM Sans"/>
                <a:cs typeface="DM Sans"/>
                <a:sym typeface="DM Sans"/>
              </a:rPr>
              <a:t>10</a:t>
            </a:r>
          </a:p>
        </p:txBody>
      </p:sp>
      <p:sp>
        <p:nvSpPr>
          <p:cNvPr id="11" name="TextBox 11"/>
          <p:cNvSpPr txBox="1"/>
          <p:nvPr/>
        </p:nvSpPr>
        <p:spPr>
          <a:xfrm>
            <a:off x="2277042" y="1437795"/>
            <a:ext cx="6848808" cy="779572"/>
          </a:xfrm>
          <a:prstGeom prst="rect">
            <a:avLst/>
          </a:prstGeom>
        </p:spPr>
        <p:txBody>
          <a:bodyPr lIns="0" tIns="0" rIns="0" bIns="0" rtlCol="0" anchor="t">
            <a:spAutoFit/>
          </a:bodyPr>
          <a:lstStyle/>
          <a:p>
            <a:pPr algn="l">
              <a:lnSpc>
                <a:spcPts val="6719"/>
              </a:lnSpc>
            </a:pPr>
            <a:r>
              <a:rPr lang="en-US" sz="4000" b="1" dirty="0">
                <a:solidFill>
                  <a:srgbClr val="2D2D2D"/>
                </a:solidFill>
                <a:latin typeface="Arial Black" pitchFamily="34" charset="0"/>
                <a:ea typeface="Fraunces Heavy"/>
                <a:cs typeface="Fraunces Heavy"/>
                <a:sym typeface="Fraunces Heavy"/>
              </a:rPr>
              <a:t>04. Model Deployment</a:t>
            </a: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6677" y="2209353"/>
            <a:ext cx="8534400" cy="3954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29446" y="2281178"/>
            <a:ext cx="7252554" cy="3970318"/>
          </a:xfrm>
          <a:prstGeom prst="rect">
            <a:avLst/>
          </a:prstGeom>
        </p:spPr>
        <p:txBody>
          <a:bodyPr wrap="square">
            <a:spAutoFit/>
          </a:bodyPr>
          <a:lstStyle/>
          <a:p>
            <a:pPr marL="285750" indent="-285750">
              <a:buFont typeface="Arial" panose="020B0604020202020204" pitchFamily="34" charset="0"/>
              <a:buChar char="•"/>
            </a:pPr>
            <a:r>
              <a:rPr lang="en-US" dirty="0">
                <a:latin typeface="Century Schoolbook" panose="02040604050505020304" pitchFamily="18" charset="0"/>
              </a:rPr>
              <a:t>Here, we have taken </a:t>
            </a:r>
            <a:r>
              <a:rPr lang="en-US" dirty="0" smtClean="0">
                <a:latin typeface="Century Schoolbook" panose="02040604050505020304" pitchFamily="18" charset="0"/>
              </a:rPr>
              <a:t>Naïve Bayes Model </a:t>
            </a:r>
            <a:r>
              <a:rPr lang="en-US" dirty="0">
                <a:latin typeface="Century Schoolbook" panose="02040604050505020304" pitchFamily="18" charset="0"/>
              </a:rPr>
              <a:t>as our Final Model algorithms for the deployment.</a:t>
            </a:r>
          </a:p>
          <a:p>
            <a:pPr marL="285750" indent="-285750">
              <a:buFont typeface="Arial" panose="020B0604020202020204" pitchFamily="34" charset="0"/>
              <a:buChar char="•"/>
            </a:pPr>
            <a:endParaRPr lang="en-US"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The algorithm has achieved </a:t>
            </a:r>
            <a:r>
              <a:rPr lang="en-US" dirty="0" smtClean="0">
                <a:latin typeface="Century Schoolbook" panose="02040604050505020304" pitchFamily="18" charset="0"/>
              </a:rPr>
              <a:t>97% </a:t>
            </a:r>
            <a:r>
              <a:rPr lang="en-US" dirty="0">
                <a:latin typeface="Century Schoolbook" panose="02040604050505020304" pitchFamily="18" charset="0"/>
              </a:rPr>
              <a:t>Accuracy, Precision, Recall and F1-score on testing data.</a:t>
            </a:r>
          </a:p>
          <a:p>
            <a:pPr marL="285750" indent="-285750">
              <a:buFont typeface="Arial" panose="020B0604020202020204" pitchFamily="34" charset="0"/>
              <a:buChar char="•"/>
            </a:pPr>
            <a:endParaRPr lang="en-US" dirty="0">
              <a:latin typeface="Century Schoolbook" panose="02040604050505020304" pitchFamily="18" charset="0"/>
            </a:endParaRPr>
          </a:p>
          <a:p>
            <a:pPr marL="285750" indent="-285750">
              <a:buFont typeface="Arial" panose="020B0604020202020204" pitchFamily="34" charset="0"/>
              <a:buChar char="•"/>
            </a:pPr>
            <a:r>
              <a:rPr lang="en-US" dirty="0" smtClean="0">
                <a:latin typeface="Century Schoolbook" panose="02040604050505020304" pitchFamily="18" charset="0"/>
              </a:rPr>
              <a:t>97% </a:t>
            </a:r>
            <a:r>
              <a:rPr lang="en-US" dirty="0">
                <a:latin typeface="Century Schoolbook" panose="02040604050505020304" pitchFamily="18" charset="0"/>
              </a:rPr>
              <a:t>accuracy is achieved by using the model Random Forest no misclassification on validation set.</a:t>
            </a:r>
          </a:p>
          <a:p>
            <a:pPr marL="285750" indent="-285750">
              <a:buFont typeface="Arial" panose="020B0604020202020204" pitchFamily="34" charset="0"/>
              <a:buChar char="•"/>
            </a:pPr>
            <a:endParaRPr lang="en-US"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We have deployed the Resume Classification using Stream-lit as the </a:t>
            </a:r>
            <a:r>
              <a:rPr lang="en-US" dirty="0" smtClean="0">
                <a:latin typeface="Century Schoolbook" panose="02040604050505020304" pitchFamily="18" charset="0"/>
              </a:rPr>
              <a:t>platform</a:t>
            </a:r>
            <a:endParaRPr lang="en-IN" dirty="0">
              <a:latin typeface="Century Schoolbook" panose="02040604050505020304" pitchFamily="18" charset="0"/>
            </a:endParaRPr>
          </a:p>
          <a:p>
            <a:pPr marL="285750" indent="-285750">
              <a:buFont typeface="Arial" panose="020B0604020202020204" pitchFamily="34" charset="0"/>
              <a:buChar char="•"/>
            </a:pPr>
            <a:endParaRPr lang="en-IN" dirty="0">
              <a:latin typeface="Century Schoolbook" panose="02040604050505020304" pitchFamily="18" charset="0"/>
            </a:endParaRPr>
          </a:p>
          <a:p>
            <a:pPr marL="285750" indent="-285750">
              <a:buFont typeface="Arial" panose="020B0604020202020204" pitchFamily="34" charset="0"/>
              <a:buChar char="•"/>
            </a:pPr>
            <a:r>
              <a:rPr lang="en-IN" dirty="0" smtClean="0">
                <a:latin typeface="Century Schoolbook" panose="02040604050505020304" pitchFamily="18" charset="0"/>
              </a:rPr>
              <a:t>Here an HR will select Load folder and Enter the Folder path where the Resumes are residing</a:t>
            </a:r>
            <a:endParaRPr lang="en-US" dirty="0" smtClean="0">
              <a:latin typeface="Century Schoolbook" panose="02040604050505020304" pitchFamily="18" charset="0"/>
            </a:endParaRPr>
          </a:p>
        </p:txBody>
      </p:sp>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9446" y="6667501"/>
            <a:ext cx="16586135" cy="135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372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xmlns=""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dirty="0">
                <a:solidFill>
                  <a:srgbClr val="E0DDAA"/>
                </a:solidFill>
                <a:latin typeface="DM Sans"/>
                <a:ea typeface="DM Sans"/>
                <a:cs typeface="DM Sans"/>
                <a:sym typeface="DM Sans"/>
              </a:rPr>
              <a:t>11</a:t>
            </a:r>
          </a:p>
        </p:txBody>
      </p:sp>
      <p:sp>
        <p:nvSpPr>
          <p:cNvPr id="11" name="TextBox 11"/>
          <p:cNvSpPr txBox="1"/>
          <p:nvPr/>
        </p:nvSpPr>
        <p:spPr>
          <a:xfrm>
            <a:off x="2277042" y="1437795"/>
            <a:ext cx="9076758" cy="859210"/>
          </a:xfrm>
          <a:prstGeom prst="rect">
            <a:avLst/>
          </a:prstGeom>
        </p:spPr>
        <p:txBody>
          <a:bodyPr wrap="square" lIns="0" tIns="0" rIns="0" bIns="0" rtlCol="0" anchor="t">
            <a:spAutoFit/>
          </a:bodyPr>
          <a:lstStyle/>
          <a:p>
            <a:pPr algn="l">
              <a:lnSpc>
                <a:spcPts val="6719"/>
              </a:lnSpc>
            </a:pPr>
            <a:r>
              <a:rPr lang="en-US" sz="4000" b="1" dirty="0" smtClean="0">
                <a:solidFill>
                  <a:srgbClr val="2D2D2D"/>
                </a:solidFill>
                <a:latin typeface="Arial Black" pitchFamily="34" charset="0"/>
                <a:ea typeface="Fraunces Heavy"/>
                <a:cs typeface="Fraunces Heavy"/>
                <a:sym typeface="Fraunces Heavy"/>
              </a:rPr>
              <a:t>05. </a:t>
            </a:r>
            <a:r>
              <a:rPr lang="en-US" sz="4000" b="1" dirty="0">
                <a:solidFill>
                  <a:srgbClr val="2D2D2D"/>
                </a:solidFill>
                <a:latin typeface="Arial Black" pitchFamily="34" charset="0"/>
                <a:ea typeface="Fraunces Heavy"/>
                <a:cs typeface="Fraunces Heavy"/>
                <a:sym typeface="Fraunces Heavy"/>
              </a:rPr>
              <a:t>Model </a:t>
            </a:r>
            <a:r>
              <a:rPr lang="en-US" sz="4000" b="1" dirty="0" smtClean="0">
                <a:solidFill>
                  <a:srgbClr val="2D2D2D"/>
                </a:solidFill>
                <a:latin typeface="Arial Black" pitchFamily="34" charset="0"/>
                <a:ea typeface="Fraunces Heavy"/>
                <a:cs typeface="Fraunces Heavy"/>
                <a:sym typeface="Fraunces Heavy"/>
              </a:rPr>
              <a:t>Predicted Categories</a:t>
            </a:r>
            <a:endParaRPr lang="en-US" sz="4000" b="1" dirty="0">
              <a:solidFill>
                <a:srgbClr val="2D2D2D"/>
              </a:solidFill>
              <a:latin typeface="Arial Black" pitchFamily="34" charset="0"/>
              <a:ea typeface="Fraunces Heavy"/>
              <a:cs typeface="Fraunces Heavy"/>
              <a:sym typeface="Fraunces Heavy"/>
            </a:endParaRPr>
          </a:p>
        </p:txBody>
      </p:sp>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298521"/>
            <a:ext cx="8763000" cy="379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22132" y="2291159"/>
            <a:ext cx="7580067" cy="3928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4102" y="6236146"/>
            <a:ext cx="7754250" cy="395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78202" y="6213696"/>
            <a:ext cx="8423997" cy="3101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76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xmlns=""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dirty="0">
                <a:solidFill>
                  <a:srgbClr val="E0DDAA"/>
                </a:solidFill>
                <a:latin typeface="DM Sans"/>
                <a:ea typeface="DM Sans"/>
                <a:cs typeface="DM Sans"/>
                <a:sym typeface="DM Sans"/>
              </a:rPr>
              <a:t>12</a:t>
            </a:r>
          </a:p>
        </p:txBody>
      </p:sp>
      <p:sp>
        <p:nvSpPr>
          <p:cNvPr id="10" name="TextBox 10"/>
          <p:cNvSpPr txBox="1"/>
          <p:nvPr/>
        </p:nvSpPr>
        <p:spPr>
          <a:xfrm>
            <a:off x="1659524" y="2402449"/>
            <a:ext cx="15331843" cy="6855851"/>
          </a:xfrm>
          <a:prstGeom prst="rect">
            <a:avLst/>
          </a:prstGeom>
        </p:spPr>
        <p:txBody>
          <a:bodyPr wrap="square" lIns="0" tIns="0" rIns="0" bIns="0" rtlCol="0" anchor="t">
            <a:spAutoFit/>
          </a:bodyPr>
          <a:lstStyle/>
          <a:p>
            <a:pPr eaLnBrk="0" fontAlgn="base" hangingPunct="0">
              <a:lnSpc>
                <a:spcPct val="150000"/>
              </a:lnSpc>
              <a:spcBef>
                <a:spcPct val="0"/>
              </a:spcBef>
              <a:spcAft>
                <a:spcPct val="0"/>
              </a:spcAft>
            </a:pPr>
            <a:r>
              <a:rPr lang="en-US" sz="2500" b="1" dirty="0">
                <a:latin typeface="Times New Roman" panose="02020603050405020304" pitchFamily="18" charset="0"/>
                <a:cs typeface="Times New Roman" panose="02020603050405020304" pitchFamily="18" charset="0"/>
              </a:rPr>
              <a:t>Problem 1: Handling Diverse Resume Formats</a:t>
            </a:r>
            <a:r>
              <a:rPr lang="en-US" sz="2500" dirty="0">
                <a:latin typeface="Times New Roman" panose="02020603050405020304" pitchFamily="18" charset="0"/>
                <a:cs typeface="Times New Roman" panose="02020603050405020304" pitchFamily="18" charset="0"/>
              </a:rPr>
              <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Resumes came in various formats, including PDFs and Word documents making it challenging to process them uniformly. This diversity created inconsistencies during data extraction and conversion.</a:t>
            </a:r>
            <a:br>
              <a:rPr lang="en-US" sz="2500" dirty="0">
                <a:latin typeface="Times New Roman" panose="02020603050405020304" pitchFamily="18" charset="0"/>
                <a:cs typeface="Times New Roman" panose="02020603050405020304" pitchFamily="18" charset="0"/>
              </a:rPr>
            </a:br>
            <a:r>
              <a:rPr lang="en-US" sz="2500" b="1" dirty="0">
                <a:latin typeface="Times New Roman" panose="02020603050405020304" pitchFamily="18" charset="0"/>
                <a:cs typeface="Times New Roman" panose="02020603050405020304" pitchFamily="18" charset="0"/>
              </a:rPr>
              <a:t>Solution</a:t>
            </a:r>
            <a:r>
              <a:rPr lang="en-US" sz="2500" dirty="0">
                <a:latin typeface="Times New Roman" panose="02020603050405020304" pitchFamily="18" charset="0"/>
                <a:cs typeface="Times New Roman" panose="02020603050405020304" pitchFamily="18" charset="0"/>
              </a:rPr>
              <a:t>: To address this, we standardized all resumes into a unified format before converting them into a structured dataset. This preprocessing step ensured consistency and improved the quality of input data for the classification models.</a:t>
            </a:r>
          </a:p>
          <a:p>
            <a:pPr eaLnBrk="0" fontAlgn="base" hangingPunct="0">
              <a:lnSpc>
                <a:spcPct val="150000"/>
              </a:lnSpc>
              <a:spcBef>
                <a:spcPct val="0"/>
              </a:spcBef>
              <a:spcAft>
                <a:spcPct val="0"/>
              </a:spcAft>
            </a:pPr>
            <a:r>
              <a:rPr lang="en-US" sz="2500" b="1" dirty="0">
                <a:latin typeface="Times New Roman" panose="02020603050405020304" pitchFamily="18" charset="0"/>
                <a:cs typeface="Times New Roman" panose="02020603050405020304" pitchFamily="18" charset="0"/>
              </a:rPr>
              <a:t>Problem 2: Choosing the Best-Performing Model</a:t>
            </a:r>
            <a:r>
              <a:rPr lang="en-US" sz="2500" dirty="0">
                <a:latin typeface="Times New Roman" panose="02020603050405020304" pitchFamily="18" charset="0"/>
                <a:cs typeface="Times New Roman" panose="02020603050405020304" pitchFamily="18" charset="0"/>
              </a:rPr>
              <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With several machine learning models available, selecting the most effective one for resume classification was a challenge. Each model had its strengths and weaknesses depending on the dataset characteristics and evaluation metrics.</a:t>
            </a:r>
            <a:br>
              <a:rPr lang="en-US" sz="2500" dirty="0">
                <a:latin typeface="Times New Roman" panose="02020603050405020304" pitchFamily="18" charset="0"/>
                <a:cs typeface="Times New Roman" panose="02020603050405020304" pitchFamily="18" charset="0"/>
              </a:rPr>
            </a:br>
            <a:r>
              <a:rPr lang="en-US" sz="2500" b="1" dirty="0">
                <a:latin typeface="Times New Roman" panose="02020603050405020304" pitchFamily="18" charset="0"/>
                <a:cs typeface="Times New Roman" panose="02020603050405020304" pitchFamily="18" charset="0"/>
              </a:rPr>
              <a:t>Solution</a:t>
            </a:r>
            <a:r>
              <a:rPr lang="en-US" sz="2500" dirty="0">
                <a:latin typeface="Times New Roman" panose="02020603050405020304" pitchFamily="18" charset="0"/>
                <a:cs typeface="Times New Roman" panose="02020603050405020304" pitchFamily="18" charset="0"/>
              </a:rPr>
              <a:t>: We conducted extensive model comparisons by testing various algorithms, including Naive Bayes, Random Forest, Logistic Regression, and </a:t>
            </a:r>
            <a:r>
              <a:rPr lang="en-US" sz="2500" dirty="0" err="1">
                <a:latin typeface="Times New Roman" panose="02020603050405020304" pitchFamily="18" charset="0"/>
                <a:cs typeface="Times New Roman" panose="02020603050405020304" pitchFamily="18" charset="0"/>
              </a:rPr>
              <a:t>XGBoost</a:t>
            </a:r>
            <a:r>
              <a:rPr lang="en-US" sz="2500" dirty="0">
                <a:latin typeface="Times New Roman" panose="02020603050405020304" pitchFamily="18" charset="0"/>
                <a:cs typeface="Times New Roman" panose="02020603050405020304" pitchFamily="18" charset="0"/>
              </a:rPr>
              <a:t>. Although Random Forest initially emerged as a strong contender, Naive Bayes was eventually deployed due to its simplicity, efficiency, and ability to achieve 97% accuracy.</a:t>
            </a:r>
            <a:endParaRPr lang="en-US" altLang="en-US" sz="2500" dirty="0">
              <a:latin typeface="Times New Roman" panose="02020603050405020304" pitchFamily="18" charset="0"/>
              <a:cs typeface="Times New Roman" panose="02020603050405020304" pitchFamily="18" charset="0"/>
            </a:endParaRPr>
          </a:p>
        </p:txBody>
      </p:sp>
      <p:sp>
        <p:nvSpPr>
          <p:cNvPr id="11" name="TextBox 11"/>
          <p:cNvSpPr txBox="1"/>
          <p:nvPr/>
        </p:nvSpPr>
        <p:spPr>
          <a:xfrm>
            <a:off x="1672224" y="1375327"/>
            <a:ext cx="7857557" cy="859210"/>
          </a:xfrm>
          <a:prstGeom prst="rect">
            <a:avLst/>
          </a:prstGeom>
        </p:spPr>
        <p:txBody>
          <a:bodyPr wrap="square" lIns="0" tIns="0" rIns="0" bIns="0" rtlCol="0" anchor="t">
            <a:spAutoFit/>
          </a:bodyPr>
          <a:lstStyle/>
          <a:p>
            <a:pPr algn="l">
              <a:lnSpc>
                <a:spcPts val="6719"/>
              </a:lnSpc>
            </a:pPr>
            <a:r>
              <a:rPr lang="en-US" sz="4000" b="1" dirty="0">
                <a:solidFill>
                  <a:srgbClr val="2D2D2D"/>
                </a:solidFill>
                <a:latin typeface="Arial Black" pitchFamily="34" charset="0"/>
                <a:ea typeface="Fraunces Heavy"/>
                <a:cs typeface="Fraunces Heavy"/>
                <a:sym typeface="Fraunces Heavy"/>
              </a:rPr>
              <a:t>Problems Faced &amp; Solutions</a:t>
            </a:r>
          </a:p>
        </p:txBody>
      </p:sp>
    </p:spTree>
    <p:extLst>
      <p:ext uri="{BB962C8B-B14F-4D97-AF65-F5344CB8AC3E}">
        <p14:creationId xmlns:p14="http://schemas.microsoft.com/office/powerpoint/2010/main" val="2338112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AutoShape 3"/>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4" name="AutoShape 4"/>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7" name="TextBox 7"/>
          <p:cNvSpPr txBox="1"/>
          <p:nvPr/>
        </p:nvSpPr>
        <p:spPr>
          <a:xfrm>
            <a:off x="5129646" y="4087691"/>
            <a:ext cx="8028708" cy="1286378"/>
          </a:xfrm>
          <a:prstGeom prst="rect">
            <a:avLst/>
          </a:prstGeom>
        </p:spPr>
        <p:txBody>
          <a:bodyPr lIns="0" tIns="0" rIns="0" bIns="0" rtlCol="0" anchor="t">
            <a:spAutoFit/>
          </a:bodyPr>
          <a:lstStyle/>
          <a:p>
            <a:pPr algn="l">
              <a:lnSpc>
                <a:spcPts val="9893"/>
              </a:lnSpc>
            </a:pPr>
            <a:r>
              <a:rPr lang="en-US" sz="9893" b="1" dirty="0">
                <a:solidFill>
                  <a:srgbClr val="2D2D2D"/>
                </a:solidFill>
                <a:latin typeface="Arial Black" pitchFamily="34" charset="0"/>
                <a:ea typeface="Fraunces Semi-Bold"/>
                <a:cs typeface="Fraunces Semi-Bold"/>
                <a:sym typeface="Fraunces Semi-Bold"/>
              </a:rPr>
              <a:t>Thank </a:t>
            </a:r>
            <a:r>
              <a:rPr lang="en-US" sz="9893" b="1" dirty="0" smtClean="0">
                <a:solidFill>
                  <a:srgbClr val="2D2D2D"/>
                </a:solidFill>
                <a:latin typeface="Arial Black" pitchFamily="34" charset="0"/>
                <a:ea typeface="Fraunces Semi-Bold"/>
                <a:cs typeface="Fraunces Semi-Bold"/>
                <a:sym typeface="Fraunces Semi-Bold"/>
              </a:rPr>
              <a:t>you</a:t>
            </a:r>
            <a:endParaRPr lang="en-US" sz="9893" b="1" dirty="0">
              <a:solidFill>
                <a:srgbClr val="2D2D2D"/>
              </a:solidFill>
              <a:latin typeface="Arial Black" pitchFamily="34" charset="0"/>
              <a:ea typeface="Fraunces Semi-Bold"/>
              <a:cs typeface="Fraunces Semi-Bold"/>
              <a:sym typeface="Fraunces Semi-Bold"/>
            </a:endParaRPr>
          </a:p>
        </p:txBody>
      </p:sp>
      <p:sp>
        <p:nvSpPr>
          <p:cNvPr id="10" name="Freeform 10"/>
          <p:cNvSpPr/>
          <p:nvPr/>
        </p:nvSpPr>
        <p:spPr>
          <a:xfrm rot="5400000">
            <a:off x="13507075" y="5505392"/>
            <a:ext cx="6179809" cy="3382041"/>
          </a:xfrm>
          <a:custGeom>
            <a:avLst/>
            <a:gdLst/>
            <a:ahLst/>
            <a:cxnLst/>
            <a:rect l="l" t="t" r="r" b="b"/>
            <a:pathLst>
              <a:path w="6179809" h="3382041">
                <a:moveTo>
                  <a:pt x="0" y="0"/>
                </a:moveTo>
                <a:lnTo>
                  <a:pt x="6179809" y="0"/>
                </a:lnTo>
                <a:lnTo>
                  <a:pt x="6179809" y="3382041"/>
                </a:lnTo>
                <a:lnTo>
                  <a:pt x="0" y="338204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V="1">
            <a:off x="12686811" y="8118609"/>
            <a:ext cx="2216016" cy="2216016"/>
          </a:xfrm>
          <a:custGeom>
            <a:avLst/>
            <a:gdLst/>
            <a:ahLst/>
            <a:cxnLst/>
            <a:rect l="l" t="t" r="r" b="b"/>
            <a:pathLst>
              <a:path w="2216016" h="2216016">
                <a:moveTo>
                  <a:pt x="0" y="2216016"/>
                </a:moveTo>
                <a:lnTo>
                  <a:pt x="2216016" y="2216016"/>
                </a:lnTo>
                <a:lnTo>
                  <a:pt x="2216016" y="0"/>
                </a:lnTo>
                <a:lnTo>
                  <a:pt x="0" y="0"/>
                </a:lnTo>
                <a:lnTo>
                  <a:pt x="0" y="2216016"/>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rot="-10800000">
            <a:off x="14902827" y="2981483"/>
            <a:ext cx="4512899" cy="4488283"/>
          </a:xfrm>
          <a:custGeom>
            <a:avLst/>
            <a:gdLst/>
            <a:ahLst/>
            <a:cxnLst/>
            <a:rect l="l" t="t" r="r" b="b"/>
            <a:pathLst>
              <a:path w="4512899" h="4488283">
                <a:moveTo>
                  <a:pt x="0" y="0"/>
                </a:moveTo>
                <a:lnTo>
                  <a:pt x="4512899" y="0"/>
                </a:lnTo>
                <a:lnTo>
                  <a:pt x="4512899" y="4488283"/>
                </a:lnTo>
                <a:lnTo>
                  <a:pt x="0" y="448828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993519" y="1584558"/>
            <a:ext cx="6848808" cy="859210"/>
          </a:xfrm>
          <a:prstGeom prst="rect">
            <a:avLst/>
          </a:prstGeom>
        </p:spPr>
        <p:txBody>
          <a:bodyPr lIns="0" tIns="0" rIns="0" bIns="0" rtlCol="0" anchor="t">
            <a:spAutoFit/>
          </a:bodyPr>
          <a:lstStyle/>
          <a:p>
            <a:pPr algn="l">
              <a:lnSpc>
                <a:spcPts val="6719"/>
              </a:lnSpc>
            </a:pPr>
            <a:r>
              <a:rPr lang="en-US" sz="4800" b="1" dirty="0">
                <a:solidFill>
                  <a:srgbClr val="2D2D2D"/>
                </a:solidFill>
                <a:latin typeface="Arial Black" pitchFamily="34" charset="0"/>
                <a:ea typeface="Fraunces Heavy"/>
                <a:cs typeface="Fraunces Heavy"/>
                <a:sym typeface="Fraunces Heavy"/>
              </a:rPr>
              <a:t>Problem Statement</a:t>
            </a:r>
          </a:p>
        </p:txBody>
      </p:sp>
      <p:sp>
        <p:nvSpPr>
          <p:cNvPr id="10" name="TextBox 10"/>
          <p:cNvSpPr txBox="1"/>
          <p:nvPr/>
        </p:nvSpPr>
        <p:spPr>
          <a:xfrm>
            <a:off x="1993519" y="2405613"/>
            <a:ext cx="12636873" cy="7135608"/>
          </a:xfrm>
          <a:prstGeom prst="rect">
            <a:avLst/>
          </a:prstGeom>
        </p:spPr>
        <p:txBody>
          <a:bodyPr wrap="square" lIns="0" tIns="0" rIns="0" bIns="0" rtlCol="0" anchor="t">
            <a:spAutoFit/>
          </a:bodyPr>
          <a:lstStyle/>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The recruitment process requires HR departments to manually sort and categorize a large volume of resumes.</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Manual sorting is time-consuming and resource-intensive, making it inefficient.</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Human errors during manual classification can lead to:</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Misclassification of resumes.</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Missed opportunities to identify suitable candidates.</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Delays in manual processing negatively affect the hiring pipeline, increasing the risk of losing top talent.</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Inconsistencies arise due to varying human interpretation, complicating decision-making.</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An automated solution is essential to:</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Streamline resume classification.</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Reduce errors and delays.</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Enhance hiring efficiency and consistency.</a:t>
            </a:r>
            <a:endParaRPr lang="en-US" sz="2400" dirty="0">
              <a:solidFill>
                <a:srgbClr val="2D2D2D"/>
              </a:solidFill>
              <a:latin typeface="Times New Roman" panose="02020603050405020304" pitchFamily="18" charset="0"/>
              <a:ea typeface="DM Sans"/>
              <a:cs typeface="Times New Roman" panose="02020603050405020304" pitchFamily="18" charset="0"/>
              <a:sym typeface="DM Sans"/>
            </a:endParaRPr>
          </a:p>
        </p:txBody>
      </p:sp>
      <p:sp>
        <p:nvSpPr>
          <p:cNvPr id="11" name="TextBox 11"/>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a:solidFill>
                  <a:srgbClr val="E0DDAA"/>
                </a:solidFill>
                <a:latin typeface="DM Sans"/>
                <a:ea typeface="DM Sans"/>
                <a:cs typeface="DM Sans"/>
                <a:sym typeface="DM Sans"/>
              </a:rPr>
              <a:t>2</a:t>
            </a:r>
          </a:p>
        </p:txBody>
      </p:sp>
      <p:sp>
        <p:nvSpPr>
          <p:cNvPr id="13" name="Rectangle 2">
            <a:extLst>
              <a:ext uri="{FF2B5EF4-FFF2-40B4-BE49-F238E27FC236}">
                <a16:creationId xmlns:a16="http://schemas.microsoft.com/office/drawing/2014/main" xmlns="" id="{F0E9CDE9-5C81-42A6-87D6-07FA9C94A946}"/>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5">
              <a:extLst>
                <a:ext uri="{96DAC541-7B7A-43D3-8B79-37D633B846F1}">
                  <asvg:svgBlip xmlns:asvg="http://schemas.microsoft.com/office/drawing/2016/SVG/main" xmlns="" r:embed="rId6"/>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a:solidFill>
                  <a:srgbClr val="E0DDAA"/>
                </a:solidFill>
                <a:latin typeface="DM Sans"/>
                <a:ea typeface="DM Sans"/>
                <a:cs typeface="DM Sans"/>
                <a:sym typeface="DM Sans"/>
              </a:rPr>
              <a:t>3</a:t>
            </a:r>
          </a:p>
        </p:txBody>
      </p:sp>
      <p:sp>
        <p:nvSpPr>
          <p:cNvPr id="10" name="TextBox 10"/>
          <p:cNvSpPr txBox="1"/>
          <p:nvPr/>
        </p:nvSpPr>
        <p:spPr>
          <a:xfrm>
            <a:off x="2295192" y="3292538"/>
            <a:ext cx="14748207" cy="2507866"/>
          </a:xfrm>
          <a:prstGeom prst="rect">
            <a:avLst/>
          </a:prstGeom>
        </p:spPr>
        <p:txBody>
          <a:bodyPr wrap="square" lIns="0" tIns="0" rIns="0" bIns="0" rtlCol="0" anchor="t">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Develop an automated document classification solution tailored for HR management (HRM).</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Significantly reduce the manual effort involved in sorting and categorizing resumes.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Achieve high levels of accuracy in resume classification, ensuring reliable results.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Implement automation to streamline the process, minimizing the need for human intervention. </a:t>
            </a:r>
          </a:p>
        </p:txBody>
      </p:sp>
      <p:sp>
        <p:nvSpPr>
          <p:cNvPr id="11" name="TextBox 11"/>
          <p:cNvSpPr txBox="1"/>
          <p:nvPr/>
        </p:nvSpPr>
        <p:spPr>
          <a:xfrm>
            <a:off x="2269792" y="2150653"/>
            <a:ext cx="6848808" cy="821055"/>
          </a:xfrm>
          <a:prstGeom prst="rect">
            <a:avLst/>
          </a:prstGeom>
        </p:spPr>
        <p:txBody>
          <a:bodyPr lIns="0" tIns="0" rIns="0" bIns="0" rtlCol="0" anchor="t">
            <a:spAutoFit/>
          </a:bodyPr>
          <a:lstStyle/>
          <a:p>
            <a:pPr algn="l">
              <a:lnSpc>
                <a:spcPts val="6719"/>
              </a:lnSpc>
            </a:pPr>
            <a:r>
              <a:rPr lang="en-US" sz="4800" b="1" dirty="0">
                <a:solidFill>
                  <a:srgbClr val="2D2D2D"/>
                </a:solidFill>
                <a:latin typeface="Arial Black" pitchFamily="34" charset="0"/>
                <a:ea typeface="Fraunces Heavy"/>
                <a:cs typeface="Fraunces Heavy"/>
                <a:sym typeface="Fraunces Heavy"/>
              </a:rPr>
              <a:t>Objective</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xmlns=""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a:solidFill>
                  <a:srgbClr val="E0DDAA"/>
                </a:solidFill>
                <a:latin typeface="DM Sans"/>
                <a:ea typeface="DM Sans"/>
                <a:cs typeface="DM Sans"/>
                <a:sym typeface="DM Sans"/>
              </a:rPr>
              <a:t>3</a:t>
            </a:r>
          </a:p>
        </p:txBody>
      </p:sp>
      <p:sp>
        <p:nvSpPr>
          <p:cNvPr id="11" name="TextBox 11"/>
          <p:cNvSpPr txBox="1"/>
          <p:nvPr/>
        </p:nvSpPr>
        <p:spPr>
          <a:xfrm>
            <a:off x="2269792" y="2150653"/>
            <a:ext cx="7636208" cy="859210"/>
          </a:xfrm>
          <a:prstGeom prst="rect">
            <a:avLst/>
          </a:prstGeom>
        </p:spPr>
        <p:txBody>
          <a:bodyPr wrap="square" lIns="0" tIns="0" rIns="0" bIns="0" rtlCol="0" anchor="t">
            <a:spAutoFit/>
          </a:bodyPr>
          <a:lstStyle/>
          <a:p>
            <a:pPr algn="l">
              <a:lnSpc>
                <a:spcPts val="6719"/>
              </a:lnSpc>
            </a:pPr>
            <a:r>
              <a:rPr lang="en-US" sz="4800" b="1" dirty="0" smtClean="0">
                <a:solidFill>
                  <a:srgbClr val="2D2D2D"/>
                </a:solidFill>
                <a:latin typeface="Arial Black" pitchFamily="34" charset="0"/>
                <a:ea typeface="Fraunces Heavy"/>
                <a:cs typeface="Fraunces Heavy"/>
                <a:sym typeface="Fraunces Heavy"/>
              </a:rPr>
              <a:t>Project Architecture</a:t>
            </a:r>
            <a:endParaRPr lang="en-US" sz="4800" b="1" dirty="0">
              <a:solidFill>
                <a:srgbClr val="2D2D2D"/>
              </a:solidFill>
              <a:latin typeface="Arial Black" pitchFamily="34" charset="0"/>
              <a:ea typeface="Fraunces Heavy"/>
              <a:cs typeface="Fraunces Heavy"/>
              <a:sym typeface="Fraunces Heavy"/>
            </a:endParaRPr>
          </a:p>
        </p:txBody>
      </p:sp>
      <p:sp>
        <p:nvSpPr>
          <p:cNvPr id="13" name="Rectangle: Rounded Corners 3">
            <a:extLst>
              <a:ext uri="{FF2B5EF4-FFF2-40B4-BE49-F238E27FC236}">
                <a16:creationId xmlns="" xmlns:a16="http://schemas.microsoft.com/office/drawing/2014/main" xmlns:lc="http://schemas.openxmlformats.org/drawingml/2006/lockedCanvas" id="{7690900D-4568-5162-AE2C-1D9C9907372F}"/>
              </a:ext>
            </a:extLst>
          </p:cNvPr>
          <p:cNvSpPr/>
          <p:nvPr/>
        </p:nvSpPr>
        <p:spPr>
          <a:xfrm>
            <a:off x="3610555" y="3555472"/>
            <a:ext cx="2385392" cy="1369296"/>
          </a:xfrm>
          <a:prstGeom prst="round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latin typeface="Century Schoolbook" panose="02040604050505020304" pitchFamily="18" charset="0"/>
              </a:rPr>
              <a:t>Collection of Data</a:t>
            </a:r>
            <a:endParaRPr lang="en-IN" sz="2400" dirty="0">
              <a:latin typeface="Century Schoolbook" panose="02040604050505020304" pitchFamily="18" charset="0"/>
            </a:endParaRPr>
          </a:p>
        </p:txBody>
      </p:sp>
      <p:sp>
        <p:nvSpPr>
          <p:cNvPr id="14" name="Rectangle: Rounded Corners 4">
            <a:extLst>
              <a:ext uri="{FF2B5EF4-FFF2-40B4-BE49-F238E27FC236}">
                <a16:creationId xmlns="" xmlns:a16="http://schemas.microsoft.com/office/drawing/2014/main" xmlns:lc="http://schemas.openxmlformats.org/drawingml/2006/lockedCanvas" id="{29A3DDBC-E483-1902-F23C-1D9FC4D2EAF1}"/>
              </a:ext>
            </a:extLst>
          </p:cNvPr>
          <p:cNvSpPr/>
          <p:nvPr/>
        </p:nvSpPr>
        <p:spPr>
          <a:xfrm>
            <a:off x="7931823" y="3555472"/>
            <a:ext cx="2570459" cy="136929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latin typeface="Century Schoolbook" panose="02040604050505020304" pitchFamily="18" charset="0"/>
              </a:rPr>
              <a:t>Business Understanding</a:t>
            </a:r>
            <a:endParaRPr lang="en-IN" sz="2400" dirty="0">
              <a:latin typeface="Century Schoolbook" panose="02040604050505020304" pitchFamily="18" charset="0"/>
            </a:endParaRPr>
          </a:p>
        </p:txBody>
      </p:sp>
      <p:sp>
        <p:nvSpPr>
          <p:cNvPr id="15" name="Rectangle: Rounded Corners 5">
            <a:extLst>
              <a:ext uri="{FF2B5EF4-FFF2-40B4-BE49-F238E27FC236}">
                <a16:creationId xmlns="" xmlns:a16="http://schemas.microsoft.com/office/drawing/2014/main" xmlns:lc="http://schemas.openxmlformats.org/drawingml/2006/lockedCanvas" id="{2677D268-59AC-2676-CA8B-5BFA7736E39D}"/>
              </a:ext>
            </a:extLst>
          </p:cNvPr>
          <p:cNvSpPr/>
          <p:nvPr/>
        </p:nvSpPr>
        <p:spPr>
          <a:xfrm>
            <a:off x="11917415" y="3555471"/>
            <a:ext cx="2760030" cy="140141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latin typeface="Century Schoolbook" panose="02040604050505020304" pitchFamily="18" charset="0"/>
              </a:rPr>
              <a:t>Exploratory Data Analysis(EDA)</a:t>
            </a:r>
            <a:endParaRPr lang="en-IN" sz="2400" dirty="0">
              <a:latin typeface="Century Schoolbook" panose="02040604050505020304" pitchFamily="18" charset="0"/>
            </a:endParaRPr>
          </a:p>
        </p:txBody>
      </p:sp>
      <p:sp>
        <p:nvSpPr>
          <p:cNvPr id="16" name="Rectangle: Rounded Corners 6">
            <a:extLst>
              <a:ext uri="{FF2B5EF4-FFF2-40B4-BE49-F238E27FC236}">
                <a16:creationId xmlns="" xmlns:a16="http://schemas.microsoft.com/office/drawing/2014/main" xmlns:lc="http://schemas.openxmlformats.org/drawingml/2006/lockedCanvas" id="{033E3B9F-0E62-654D-89F2-180B186A721D}"/>
              </a:ext>
            </a:extLst>
          </p:cNvPr>
          <p:cNvSpPr/>
          <p:nvPr/>
        </p:nvSpPr>
        <p:spPr>
          <a:xfrm>
            <a:off x="7332698" y="6682984"/>
            <a:ext cx="2760031" cy="1369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dirty="0">
                <a:latin typeface="Century Schoolbook" panose="02040604050505020304" pitchFamily="18" charset="0"/>
              </a:rPr>
              <a:t>Deployment</a:t>
            </a:r>
            <a:endParaRPr lang="en-IN" sz="2800" dirty="0">
              <a:latin typeface="Century Schoolbook" panose="02040604050505020304" pitchFamily="18" charset="0"/>
            </a:endParaRPr>
          </a:p>
        </p:txBody>
      </p:sp>
      <p:sp>
        <p:nvSpPr>
          <p:cNvPr id="17" name="Rectangle: Rounded Corners 7">
            <a:extLst>
              <a:ext uri="{FF2B5EF4-FFF2-40B4-BE49-F238E27FC236}">
                <a16:creationId xmlns="" xmlns:a16="http://schemas.microsoft.com/office/drawing/2014/main" xmlns:lc="http://schemas.openxmlformats.org/drawingml/2006/lockedCanvas" id="{5C45D35B-9439-43C7-63D4-A24D32BF344A}"/>
              </a:ext>
            </a:extLst>
          </p:cNvPr>
          <p:cNvSpPr/>
          <p:nvPr/>
        </p:nvSpPr>
        <p:spPr>
          <a:xfrm>
            <a:off x="11959423" y="6682984"/>
            <a:ext cx="2558002" cy="140141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latin typeface="Century Schoolbook" panose="02040604050505020304" pitchFamily="18" charset="0"/>
              </a:rPr>
              <a:t>Model Building</a:t>
            </a:r>
            <a:endParaRPr lang="en-IN" sz="2400" dirty="0">
              <a:latin typeface="Century Schoolbook" panose="02040604050505020304" pitchFamily="18" charset="0"/>
            </a:endParaRPr>
          </a:p>
        </p:txBody>
      </p:sp>
      <p:sp>
        <p:nvSpPr>
          <p:cNvPr id="18" name="Arrow: Right 8">
            <a:extLst>
              <a:ext uri="{FF2B5EF4-FFF2-40B4-BE49-F238E27FC236}">
                <a16:creationId xmlns="" xmlns:a16="http://schemas.microsoft.com/office/drawing/2014/main" xmlns:lc="http://schemas.openxmlformats.org/drawingml/2006/lockedCanvas" id="{45163497-C43B-1E75-14A7-63577EB58C37}"/>
              </a:ext>
            </a:extLst>
          </p:cNvPr>
          <p:cNvSpPr/>
          <p:nvPr/>
        </p:nvSpPr>
        <p:spPr>
          <a:xfrm>
            <a:off x="6474681" y="4028773"/>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9" name="Arrow: Right 9">
            <a:extLst>
              <a:ext uri="{FF2B5EF4-FFF2-40B4-BE49-F238E27FC236}">
                <a16:creationId xmlns="" xmlns:a16="http://schemas.microsoft.com/office/drawing/2014/main" xmlns:lc="http://schemas.openxmlformats.org/drawingml/2006/lockedCanvas" id="{858364F4-CAB9-CF31-9DF3-8F80833EC397}"/>
              </a:ext>
            </a:extLst>
          </p:cNvPr>
          <p:cNvSpPr/>
          <p:nvPr/>
        </p:nvSpPr>
        <p:spPr>
          <a:xfrm>
            <a:off x="10720644" y="4042489"/>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
        <p:nvSpPr>
          <p:cNvPr id="20" name="Arrow: Down 10">
            <a:extLst>
              <a:ext uri="{FF2B5EF4-FFF2-40B4-BE49-F238E27FC236}">
                <a16:creationId xmlns="" xmlns:a16="http://schemas.microsoft.com/office/drawing/2014/main" xmlns:lc="http://schemas.openxmlformats.org/drawingml/2006/lockedCanvas" id="{E9C64D48-233C-E849-4750-D2A29526EB66}"/>
              </a:ext>
            </a:extLst>
          </p:cNvPr>
          <p:cNvSpPr/>
          <p:nvPr/>
        </p:nvSpPr>
        <p:spPr>
          <a:xfrm>
            <a:off x="13097122" y="5386431"/>
            <a:ext cx="484632" cy="97840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21" name="Arrow: Left 11">
            <a:extLst>
              <a:ext uri="{FF2B5EF4-FFF2-40B4-BE49-F238E27FC236}">
                <a16:creationId xmlns="" xmlns:a16="http://schemas.microsoft.com/office/drawing/2014/main" xmlns:lc="http://schemas.openxmlformats.org/drawingml/2006/lockedCanvas" id="{23299B5E-CD8F-9AFF-AEFB-60A36B0CA001}"/>
              </a:ext>
            </a:extLst>
          </p:cNvPr>
          <p:cNvSpPr/>
          <p:nvPr/>
        </p:nvSpPr>
        <p:spPr>
          <a:xfrm>
            <a:off x="10607983" y="7141376"/>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350921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xmlns=""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dirty="0">
                <a:solidFill>
                  <a:srgbClr val="E0DDAA"/>
                </a:solidFill>
                <a:latin typeface="DM Sans"/>
                <a:ea typeface="DM Sans"/>
                <a:cs typeface="DM Sans"/>
                <a:sym typeface="DM Sans"/>
              </a:rPr>
              <a:t>4</a:t>
            </a:r>
          </a:p>
        </p:txBody>
      </p:sp>
      <p:sp>
        <p:nvSpPr>
          <p:cNvPr id="11" name="TextBox 11"/>
          <p:cNvSpPr txBox="1"/>
          <p:nvPr/>
        </p:nvSpPr>
        <p:spPr>
          <a:xfrm>
            <a:off x="2277042" y="1257300"/>
            <a:ext cx="6848808" cy="821055"/>
          </a:xfrm>
          <a:prstGeom prst="rect">
            <a:avLst/>
          </a:prstGeom>
        </p:spPr>
        <p:txBody>
          <a:bodyPr lIns="0" tIns="0" rIns="0" bIns="0" rtlCol="0" anchor="t">
            <a:spAutoFit/>
          </a:bodyPr>
          <a:lstStyle/>
          <a:p>
            <a:pPr algn="l">
              <a:lnSpc>
                <a:spcPts val="6719"/>
              </a:lnSpc>
            </a:pPr>
            <a:r>
              <a:rPr lang="en-US" sz="4800" b="1" dirty="0" smtClean="0">
                <a:solidFill>
                  <a:srgbClr val="2D2D2D"/>
                </a:solidFill>
                <a:latin typeface="Arial Black" pitchFamily="34" charset="0"/>
                <a:ea typeface="Fraunces Heavy"/>
                <a:cs typeface="Fraunces Heavy"/>
                <a:sym typeface="Fraunces Heavy"/>
              </a:rPr>
              <a:t>Collection of Data</a:t>
            </a:r>
            <a:endParaRPr lang="en-US" sz="4800" b="1" dirty="0">
              <a:solidFill>
                <a:srgbClr val="2D2D2D"/>
              </a:solidFill>
              <a:latin typeface="Arial Black" pitchFamily="34" charset="0"/>
              <a:ea typeface="Fraunces Heavy"/>
              <a:cs typeface="Fraunces Heavy"/>
              <a:sym typeface="Fraunces Heavy"/>
            </a:endParaRPr>
          </a:p>
        </p:txBody>
      </p:sp>
      <p:sp>
        <p:nvSpPr>
          <p:cNvPr id="12" name="TextBox 11">
            <a:extLst>
              <a:ext uri="{FF2B5EF4-FFF2-40B4-BE49-F238E27FC236}">
                <a16:creationId xmlns:a16="http://schemas.microsoft.com/office/drawing/2014/main" xmlns="" id="{D87AE6EB-8247-4B94-AF74-5DE9D13EAA16}"/>
              </a:ext>
            </a:extLst>
          </p:cNvPr>
          <p:cNvSpPr txBox="1"/>
          <p:nvPr/>
        </p:nvSpPr>
        <p:spPr>
          <a:xfrm>
            <a:off x="2743201" y="2019300"/>
            <a:ext cx="15773400" cy="859210"/>
          </a:xfrm>
          <a:prstGeom prst="rect">
            <a:avLst/>
          </a:prstGeom>
        </p:spPr>
        <p:txBody>
          <a:bodyPr wrap="square" lIns="0" tIns="0" rIns="0" bIns="0" rtlCol="0" anchor="t">
            <a:spAutoFit/>
          </a:bodyPr>
          <a:lstStyle/>
          <a:p>
            <a:pPr algn="l">
              <a:lnSpc>
                <a:spcPts val="6719"/>
              </a:lnSpc>
            </a:pPr>
            <a:r>
              <a:rPr lang="en-US" sz="2800" b="1" dirty="0" smtClean="0">
                <a:solidFill>
                  <a:srgbClr val="2D2D2D"/>
                </a:solidFill>
                <a:latin typeface="Arial Black" pitchFamily="34" charset="0"/>
                <a:ea typeface="Fraunces Heavy"/>
                <a:cs typeface="Fraunces Heavy"/>
                <a:sym typeface="Fraunces Heavy"/>
              </a:rPr>
              <a:t>01.Convert the Doc files to </a:t>
            </a:r>
            <a:r>
              <a:rPr lang="en-US" sz="2800" b="1" dirty="0" err="1" smtClean="0">
                <a:solidFill>
                  <a:srgbClr val="2D2D2D"/>
                </a:solidFill>
                <a:latin typeface="Arial Black" pitchFamily="34" charset="0"/>
                <a:ea typeface="Fraunces Heavy"/>
                <a:cs typeface="Fraunces Heavy"/>
                <a:sym typeface="Fraunces Heavy"/>
              </a:rPr>
              <a:t>Docx</a:t>
            </a:r>
            <a:r>
              <a:rPr lang="en-US" sz="2800" b="1" dirty="0" smtClean="0">
                <a:solidFill>
                  <a:srgbClr val="2D2D2D"/>
                </a:solidFill>
                <a:latin typeface="Arial Black" pitchFamily="34" charset="0"/>
                <a:ea typeface="Fraunces Heavy"/>
                <a:cs typeface="Fraunces Heavy"/>
                <a:sym typeface="Fraunces Heavy"/>
              </a:rPr>
              <a:t> then extract the text via </a:t>
            </a:r>
            <a:r>
              <a:rPr lang="en-US" sz="2800" b="1" dirty="0" err="1" smtClean="0">
                <a:solidFill>
                  <a:srgbClr val="2D2D2D"/>
                </a:solidFill>
                <a:latin typeface="Arial Black" pitchFamily="34" charset="0"/>
                <a:ea typeface="Fraunces Heavy"/>
                <a:cs typeface="Fraunces Heavy"/>
                <a:sym typeface="Fraunces Heavy"/>
              </a:rPr>
              <a:t>Textract</a:t>
            </a:r>
            <a:r>
              <a:rPr lang="en-US" sz="2800" b="1" dirty="0" smtClean="0">
                <a:solidFill>
                  <a:srgbClr val="2D2D2D"/>
                </a:solidFill>
                <a:latin typeface="Arial Black" pitchFamily="34" charset="0"/>
                <a:ea typeface="Fraunces Heavy"/>
                <a:cs typeface="Fraunces Heavy"/>
                <a:sym typeface="Fraunces Heavy"/>
              </a:rPr>
              <a:t> and </a:t>
            </a:r>
            <a:r>
              <a:rPr lang="en-US" sz="2800" b="1" dirty="0" err="1" smtClean="0">
                <a:solidFill>
                  <a:srgbClr val="2D2D2D"/>
                </a:solidFill>
                <a:latin typeface="Arial Black" pitchFamily="34" charset="0"/>
                <a:ea typeface="Fraunces Heavy"/>
                <a:cs typeface="Fraunces Heavy"/>
                <a:sym typeface="Fraunces Heavy"/>
              </a:rPr>
              <a:t>Py</a:t>
            </a:r>
            <a:r>
              <a:rPr lang="en-US" sz="2800" b="1" dirty="0" smtClean="0">
                <a:solidFill>
                  <a:srgbClr val="2D2D2D"/>
                </a:solidFill>
                <a:latin typeface="Arial Black" pitchFamily="34" charset="0"/>
                <a:ea typeface="Fraunces Heavy"/>
                <a:cs typeface="Fraunces Heavy"/>
                <a:sym typeface="Fraunces Heavy"/>
              </a:rPr>
              <a:t> PDF</a:t>
            </a:r>
            <a:endParaRPr lang="en-US" sz="2800" b="1" dirty="0">
              <a:solidFill>
                <a:srgbClr val="2D2D2D"/>
              </a:solidFill>
              <a:latin typeface="Arial Black" pitchFamily="34" charset="0"/>
              <a:ea typeface="Fraunces Heavy"/>
              <a:cs typeface="Fraunces Heavy"/>
              <a:sym typeface="Fraunces Heavy"/>
            </a:endParaRPr>
          </a:p>
        </p:txBody>
      </p:sp>
      <p:sp>
        <p:nvSpPr>
          <p:cNvPr id="13" name="Rectangle 1">
            <a:extLst>
              <a:ext uri="{FF2B5EF4-FFF2-40B4-BE49-F238E27FC236}">
                <a16:creationId xmlns:a16="http://schemas.microsoft.com/office/drawing/2014/main" xmlns="" id="{2F4C2254-ED2B-4578-87C3-912939EC3361}"/>
              </a:ext>
            </a:extLst>
          </p:cNvPr>
          <p:cNvSpPr>
            <a:spLocks noChangeArrowheads="1"/>
          </p:cNvSpPr>
          <p:nvPr/>
        </p:nvSpPr>
        <p:spPr bwMode="auto">
          <a:xfrm>
            <a:off x="10972800" y="3409964"/>
            <a:ext cx="73152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Resumes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a:t>
            </a:r>
            <a:r>
              <a:rPr kumimoji="0" lang="en-US" altLang="en-US" sz="28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document [DOC, DOCX, TXT,</a:t>
            </a:r>
            <a:r>
              <a:rPr kumimoji="0" lang="en-US" altLang="en-US" sz="28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PDF</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format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were systematically converted into a single consolidated CSV dataset for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uniformity.</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800" dirty="0" smtClean="0">
                <a:latin typeface="Times New Roman" panose="02020603050405020304" pitchFamily="18" charset="0"/>
                <a:cs typeface="Times New Roman" panose="02020603050405020304" pitchFamily="18" charset="0"/>
              </a:rPr>
              <a:t>Once data is converted to CSV via </a:t>
            </a:r>
            <a:r>
              <a:rPr lang="en-US" altLang="en-US" sz="2800" dirty="0" err="1" smtClean="0">
                <a:latin typeface="Times New Roman" panose="02020603050405020304" pitchFamily="18" charset="0"/>
                <a:cs typeface="Times New Roman" panose="02020603050405020304" pitchFamily="18" charset="0"/>
              </a:rPr>
              <a:t>Textract</a:t>
            </a:r>
            <a:r>
              <a:rPr lang="en-US" altLang="en-US" sz="2800" dirty="0" smtClean="0">
                <a:latin typeface="Times New Roman" panose="02020603050405020304" pitchFamily="18" charset="0"/>
                <a:cs typeface="Times New Roman" panose="02020603050405020304" pitchFamily="18" charset="0"/>
              </a:rPr>
              <a:t> and </a:t>
            </a:r>
            <a:r>
              <a:rPr lang="en-US" altLang="en-US" sz="2800" dirty="0" err="1" smtClean="0">
                <a:latin typeface="Times New Roman" panose="02020603050405020304" pitchFamily="18" charset="0"/>
                <a:cs typeface="Times New Roman" panose="02020603050405020304" pitchFamily="18" charset="0"/>
              </a:rPr>
              <a:t>PyPDF</a:t>
            </a:r>
            <a:r>
              <a:rPr lang="en-US" altLang="en-US" sz="2800" dirty="0" smtClean="0">
                <a:latin typeface="Times New Roman" panose="02020603050405020304" pitchFamily="18" charset="0"/>
                <a:cs typeface="Times New Roman" panose="02020603050405020304" pitchFamily="18" charset="0"/>
              </a:rPr>
              <a:t> then its shared for Understanding the Business logic for the data via EDA process</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238500"/>
            <a:ext cx="9220200" cy="680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73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xmlns=""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dirty="0">
                <a:solidFill>
                  <a:srgbClr val="E0DDAA"/>
                </a:solidFill>
                <a:latin typeface="DM Sans"/>
                <a:ea typeface="DM Sans"/>
                <a:cs typeface="DM Sans"/>
                <a:sym typeface="DM Sans"/>
              </a:rPr>
              <a:t>4</a:t>
            </a:r>
          </a:p>
        </p:txBody>
      </p:sp>
      <p:sp>
        <p:nvSpPr>
          <p:cNvPr id="11" name="TextBox 11"/>
          <p:cNvSpPr txBox="1"/>
          <p:nvPr/>
        </p:nvSpPr>
        <p:spPr>
          <a:xfrm>
            <a:off x="2277042" y="1181100"/>
            <a:ext cx="9686358" cy="859210"/>
          </a:xfrm>
          <a:prstGeom prst="rect">
            <a:avLst/>
          </a:prstGeom>
        </p:spPr>
        <p:txBody>
          <a:bodyPr wrap="square" lIns="0" tIns="0" rIns="0" bIns="0" rtlCol="0" anchor="t">
            <a:spAutoFit/>
          </a:bodyPr>
          <a:lstStyle/>
          <a:p>
            <a:pPr algn="l">
              <a:lnSpc>
                <a:spcPts val="6719"/>
              </a:lnSpc>
            </a:pPr>
            <a:r>
              <a:rPr lang="en-US" sz="4800" b="1" dirty="0" smtClean="0">
                <a:solidFill>
                  <a:srgbClr val="2D2D2D"/>
                </a:solidFill>
                <a:latin typeface="Arial Black" pitchFamily="34" charset="0"/>
                <a:ea typeface="Fraunces Heavy"/>
                <a:cs typeface="Fraunces Heavy"/>
                <a:sym typeface="Fraunces Heavy"/>
              </a:rPr>
              <a:t>Implementation</a:t>
            </a:r>
            <a:endParaRPr lang="en-US" sz="4800" b="1" dirty="0">
              <a:solidFill>
                <a:srgbClr val="2D2D2D"/>
              </a:solidFill>
              <a:latin typeface="Arial Black" pitchFamily="34" charset="0"/>
              <a:ea typeface="Fraunces Heavy"/>
              <a:cs typeface="Fraunces Heavy"/>
              <a:sym typeface="Fraunces Heavy"/>
            </a:endParaRPr>
          </a:p>
        </p:txBody>
      </p:sp>
      <p:sp>
        <p:nvSpPr>
          <p:cNvPr id="12" name="TextBox 11">
            <a:extLst>
              <a:ext uri="{FF2B5EF4-FFF2-40B4-BE49-F238E27FC236}">
                <a16:creationId xmlns:a16="http://schemas.microsoft.com/office/drawing/2014/main" xmlns="" id="{D87AE6EB-8247-4B94-AF74-5DE9D13EAA16}"/>
              </a:ext>
            </a:extLst>
          </p:cNvPr>
          <p:cNvSpPr txBox="1"/>
          <p:nvPr/>
        </p:nvSpPr>
        <p:spPr>
          <a:xfrm>
            <a:off x="3124200" y="2171700"/>
            <a:ext cx="7696200" cy="859210"/>
          </a:xfrm>
          <a:prstGeom prst="rect">
            <a:avLst/>
          </a:prstGeom>
        </p:spPr>
        <p:txBody>
          <a:bodyPr wrap="square" lIns="0" tIns="0" rIns="0" bIns="0" rtlCol="0" anchor="t">
            <a:spAutoFit/>
          </a:bodyPr>
          <a:lstStyle/>
          <a:p>
            <a:pPr algn="l">
              <a:lnSpc>
                <a:spcPts val="6719"/>
              </a:lnSpc>
            </a:pPr>
            <a:r>
              <a:rPr lang="en-US" sz="3600" b="1" dirty="0" smtClean="0">
                <a:solidFill>
                  <a:srgbClr val="2D2D2D"/>
                </a:solidFill>
                <a:latin typeface="Arial Black" pitchFamily="34" charset="0"/>
                <a:ea typeface="Fraunces Heavy"/>
                <a:cs typeface="Fraunces Heavy"/>
                <a:sym typeface="Fraunces Heavy"/>
              </a:rPr>
              <a:t>02. Preprocessing for the data</a:t>
            </a:r>
            <a:endParaRPr lang="en-US" sz="3600" b="1" dirty="0">
              <a:solidFill>
                <a:srgbClr val="2D2D2D"/>
              </a:solidFill>
              <a:latin typeface="Arial Black" pitchFamily="34" charset="0"/>
              <a:ea typeface="Fraunces Heavy"/>
              <a:cs typeface="Fraunces Heavy"/>
              <a:sym typeface="Fraunces Heavy"/>
            </a:endParaRPr>
          </a:p>
        </p:txBody>
      </p:sp>
      <p:sp>
        <p:nvSpPr>
          <p:cNvPr id="13" name="Rectangle 1">
            <a:extLst>
              <a:ext uri="{FF2B5EF4-FFF2-40B4-BE49-F238E27FC236}">
                <a16:creationId xmlns:a16="http://schemas.microsoft.com/office/drawing/2014/main" xmlns="" id="{2F4C2254-ED2B-4578-87C3-912939EC3361}"/>
              </a:ext>
            </a:extLst>
          </p:cNvPr>
          <p:cNvSpPr>
            <a:spLocks noChangeArrowheads="1"/>
          </p:cNvSpPr>
          <p:nvPr/>
        </p:nvSpPr>
        <p:spPr bwMode="auto">
          <a:xfrm>
            <a:off x="8153400" y="3372618"/>
            <a:ext cx="910390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Performed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extensive Exploratory Data Analysis (EDA) to clean and preprocess the data, ensuring it was standardized and ready for model fitting</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indent="-457200" eaLnBrk="0" fontAlgn="base" hangingPunct="0">
              <a:lnSpc>
                <a:spcPct val="150000"/>
              </a:lnSpc>
              <a:spcBef>
                <a:spcPct val="0"/>
              </a:spcBef>
              <a:spcAft>
                <a:spcPct val="0"/>
              </a:spcAft>
              <a:buFont typeface="Arial" panose="020B0604020202020204" pitchFamily="34" charset="0"/>
              <a:buChar char="•"/>
            </a:pPr>
            <a:r>
              <a:rPr lang="en-US" sz="2800" dirty="0">
                <a:ln w="0"/>
                <a:solidFill>
                  <a:schemeClr val="accent2"/>
                </a:solidFill>
                <a:effectLst>
                  <a:outerShdw blurRad="38100" dist="25400" dir="5400000" algn="ctr" rotWithShape="0">
                    <a:srgbClr val="6E747A">
                      <a:alpha val="43000"/>
                    </a:srgbClr>
                  </a:outerShdw>
                </a:effectLst>
                <a:latin typeface="Century Schoolbook" panose="02040604050505020304" pitchFamily="18" charset="0"/>
              </a:rPr>
              <a:t>After Extracting and Modifying the Dataset, given data contains a total of 4 Classes and 79 rows . </a:t>
            </a:r>
            <a:endParaRPr lang="en-IN" sz="2800" dirty="0">
              <a:ln w="0"/>
              <a:solidFill>
                <a:schemeClr val="accent2"/>
              </a:solidFill>
              <a:effectLst>
                <a:outerShdw blurRad="38100" dist="25400" dir="5400000" algn="ctr" rotWithShape="0">
                  <a:srgbClr val="6E747A">
                    <a:alpha val="43000"/>
                  </a:srgbClr>
                </a:outerShdw>
              </a:effectLst>
              <a:latin typeface="Century Schoolbook" panose="02040604050505020304" pitchFamily="18" charset="0"/>
            </a:endParaRPr>
          </a:p>
          <a:p>
            <a:pPr marL="457200" lvl="0" indent="-457200" eaLnBrk="0" fontAlgn="base" hangingPunct="0">
              <a:lnSpc>
                <a:spcPct val="150000"/>
              </a:lnSpc>
              <a:spcBef>
                <a:spcPct val="0"/>
              </a:spcBef>
              <a:spcAft>
                <a:spcPct val="0"/>
              </a:spcAft>
              <a:buFont typeface="Arial" panose="020B0604020202020204" pitchFamily="34" charset="0"/>
              <a:buChar char="•"/>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 xmlns:a16="http://schemas.microsoft.com/office/drawing/2014/main" xmlns:lc="http://schemas.openxmlformats.org/drawingml/2006/lockedCanvas" id="{A6EAD1F4-A6DD-ED34-FDD4-E326592A6F53}"/>
              </a:ext>
            </a:extLst>
          </p:cNvPr>
          <p:cNvPicPr>
            <a:picLocks noChangeAspect="1"/>
          </p:cNvPicPr>
          <p:nvPr/>
        </p:nvPicPr>
        <p:blipFill>
          <a:blip r:embed="rId8"/>
          <a:stretch>
            <a:fillRect/>
          </a:stretch>
        </p:blipFill>
        <p:spPr>
          <a:xfrm>
            <a:off x="1647354" y="3174494"/>
            <a:ext cx="3848100" cy="6633392"/>
          </a:xfrm>
          <a:prstGeom prst="rect">
            <a:avLst/>
          </a:prstGeom>
        </p:spPr>
      </p:pic>
      <p:pic>
        <p:nvPicPr>
          <p:cNvPr id="307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4686299"/>
            <a:ext cx="2133600" cy="1844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72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xmlns=""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dirty="0">
                <a:solidFill>
                  <a:srgbClr val="E0DDAA"/>
                </a:solidFill>
                <a:latin typeface="DM Sans"/>
                <a:ea typeface="DM Sans"/>
                <a:cs typeface="DM Sans"/>
                <a:sym typeface="DM Sans"/>
              </a:rPr>
              <a:t>5</a:t>
            </a:r>
          </a:p>
        </p:txBody>
      </p:sp>
      <p:sp>
        <p:nvSpPr>
          <p:cNvPr id="12" name="TextBox 11">
            <a:extLst>
              <a:ext uri="{FF2B5EF4-FFF2-40B4-BE49-F238E27FC236}">
                <a16:creationId xmlns:a16="http://schemas.microsoft.com/office/drawing/2014/main" xmlns="" id="{D87AE6EB-8247-4B94-AF74-5DE9D13EAA16}"/>
              </a:ext>
            </a:extLst>
          </p:cNvPr>
          <p:cNvSpPr txBox="1"/>
          <p:nvPr/>
        </p:nvSpPr>
        <p:spPr>
          <a:xfrm>
            <a:off x="1600200" y="95750"/>
            <a:ext cx="11277600" cy="1718419"/>
          </a:xfrm>
          <a:prstGeom prst="rect">
            <a:avLst/>
          </a:prstGeom>
        </p:spPr>
        <p:txBody>
          <a:bodyPr wrap="square" lIns="0" tIns="0" rIns="0" bIns="0" rtlCol="0" anchor="t">
            <a:spAutoFit/>
          </a:bodyPr>
          <a:lstStyle/>
          <a:p>
            <a:pPr algn="l">
              <a:lnSpc>
                <a:spcPts val="6719"/>
              </a:lnSpc>
            </a:pPr>
            <a:r>
              <a:rPr lang="en-US" sz="3600" b="1" dirty="0">
                <a:solidFill>
                  <a:srgbClr val="2D2D2D"/>
                </a:solidFill>
                <a:latin typeface="Arial Black" pitchFamily="34" charset="0"/>
                <a:ea typeface="Fraunces Heavy"/>
                <a:cs typeface="Fraunces Heavy"/>
                <a:sym typeface="Fraunces Heavy"/>
              </a:rPr>
              <a:t>Insights from Exploratory Data Analysis (EDA)</a:t>
            </a:r>
          </a:p>
        </p:txBody>
      </p:sp>
      <p:pic>
        <p:nvPicPr>
          <p:cNvPr id="14" name="Picture 13">
            <a:extLst>
              <a:ext uri="{FF2B5EF4-FFF2-40B4-BE49-F238E27FC236}">
                <a16:creationId xmlns:a16="http://schemas.microsoft.com/office/drawing/2014/main" xmlns="" id="{71C1A8C0-73D2-4D60-9465-856D5C4B86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1002" y="1274529"/>
            <a:ext cx="7223391" cy="5503898"/>
          </a:xfrm>
          <a:prstGeom prst="rect">
            <a:avLst/>
          </a:prstGeom>
        </p:spPr>
      </p:pic>
      <p:sp>
        <p:nvSpPr>
          <p:cNvPr id="15" name="TextBox 14">
            <a:extLst>
              <a:ext uri="{FF2B5EF4-FFF2-40B4-BE49-F238E27FC236}">
                <a16:creationId xmlns:a16="http://schemas.microsoft.com/office/drawing/2014/main" xmlns="" id="{9B531F22-C141-4BBA-B474-9EE4DA990F27}"/>
              </a:ext>
            </a:extLst>
          </p:cNvPr>
          <p:cNvSpPr txBox="1"/>
          <p:nvPr/>
        </p:nvSpPr>
        <p:spPr>
          <a:xfrm>
            <a:off x="1684197" y="7018641"/>
            <a:ext cx="6476999"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Category Count</a:t>
            </a:r>
            <a:r>
              <a:rPr lang="en-US" sz="2400" dirty="0">
                <a:latin typeface="Times New Roman" panose="02020603050405020304" pitchFamily="18" charset="0"/>
                <a:cs typeface="Times New Roman" panose="02020603050405020304" pitchFamily="18" charset="0"/>
              </a:rPr>
              <a:t>: A bar chart showing the total number of resumes in each category, highlighting the dataset's balance or imbalance across classifications.</a:t>
            </a:r>
            <a:endParaRPr lang="en-IN" sz="24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xmlns="" id="{80DBE3AE-4313-4196-8771-B46C95CDF4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63000" y="1274529"/>
            <a:ext cx="8868115" cy="5503902"/>
          </a:xfrm>
          <a:prstGeom prst="rect">
            <a:avLst/>
          </a:prstGeom>
        </p:spPr>
      </p:pic>
      <p:sp>
        <p:nvSpPr>
          <p:cNvPr id="18" name="TextBox 17">
            <a:extLst>
              <a:ext uri="{FF2B5EF4-FFF2-40B4-BE49-F238E27FC236}">
                <a16:creationId xmlns:a16="http://schemas.microsoft.com/office/drawing/2014/main" xmlns="" id="{9C797DA2-B329-4833-8EED-AF6F3257BDA1}"/>
              </a:ext>
            </a:extLst>
          </p:cNvPr>
          <p:cNvSpPr txBox="1"/>
          <p:nvPr/>
        </p:nvSpPr>
        <p:spPr>
          <a:xfrm>
            <a:off x="9620250" y="7044271"/>
            <a:ext cx="744855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Category Distribution</a:t>
            </a:r>
            <a:r>
              <a:rPr lang="en-US" sz="2400" dirty="0">
                <a:latin typeface="Times New Roman" panose="02020603050405020304" pitchFamily="18" charset="0"/>
                <a:cs typeface="Times New Roman" panose="02020603050405020304" pitchFamily="18" charset="0"/>
              </a:rPr>
              <a:t>: A bar chart visualizing the proportional representation of each category in the dataset.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97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xmlns=""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dirty="0">
                <a:solidFill>
                  <a:srgbClr val="E0DDAA"/>
                </a:solidFill>
                <a:latin typeface="DM Sans"/>
                <a:ea typeface="DM Sans"/>
                <a:cs typeface="DM Sans"/>
                <a:sym typeface="DM Sans"/>
              </a:rPr>
              <a:t>6</a:t>
            </a:r>
          </a:p>
        </p:txBody>
      </p:sp>
      <p:pic>
        <p:nvPicPr>
          <p:cNvPr id="14" name="Picture 13">
            <a:extLst>
              <a:ext uri="{FF2B5EF4-FFF2-40B4-BE49-F238E27FC236}">
                <a16:creationId xmlns:a16="http://schemas.microsoft.com/office/drawing/2014/main" xmlns="" id="{B815A505-EB74-4130-A41B-33E39B0BC0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9203" y="1251704"/>
            <a:ext cx="8077194" cy="4958588"/>
          </a:xfrm>
          <a:prstGeom prst="rect">
            <a:avLst/>
          </a:prstGeom>
        </p:spPr>
      </p:pic>
      <p:pic>
        <p:nvPicPr>
          <p:cNvPr id="16" name="Picture 15">
            <a:extLst>
              <a:ext uri="{FF2B5EF4-FFF2-40B4-BE49-F238E27FC236}">
                <a16:creationId xmlns:a16="http://schemas.microsoft.com/office/drawing/2014/main" xmlns="" id="{0439BAE4-E986-4665-8BE7-1751CCF8F8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45910" y="1216017"/>
            <a:ext cx="8384887" cy="5797307"/>
          </a:xfrm>
          <a:prstGeom prst="rect">
            <a:avLst/>
          </a:prstGeom>
        </p:spPr>
      </p:pic>
      <p:sp>
        <p:nvSpPr>
          <p:cNvPr id="17" name="TextBox 16">
            <a:extLst>
              <a:ext uri="{FF2B5EF4-FFF2-40B4-BE49-F238E27FC236}">
                <a16:creationId xmlns:a16="http://schemas.microsoft.com/office/drawing/2014/main" xmlns="" id="{9244959A-8B40-4C14-9D35-FA0B78F5F288}"/>
              </a:ext>
            </a:extLst>
          </p:cNvPr>
          <p:cNvSpPr txBox="1"/>
          <p:nvPr/>
        </p:nvSpPr>
        <p:spPr>
          <a:xfrm>
            <a:off x="1371600" y="7336365"/>
            <a:ext cx="7772400"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Word Cloud</a:t>
            </a:r>
            <a:r>
              <a:rPr lang="en-US" sz="2400" dirty="0">
                <a:latin typeface="Times New Roman" panose="02020603050405020304" pitchFamily="18" charset="0"/>
                <a:cs typeface="Times New Roman" panose="02020603050405020304" pitchFamily="18" charset="0"/>
              </a:rPr>
              <a:t>: A visually engaging representation of the most frequent words across all resumes, providing insights into common themes and keywords.</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xmlns="" id="{DADBCDEC-E86F-4C11-ACB6-41D4FF00B52A}"/>
              </a:ext>
            </a:extLst>
          </p:cNvPr>
          <p:cNvSpPr txBox="1"/>
          <p:nvPr/>
        </p:nvSpPr>
        <p:spPr>
          <a:xfrm>
            <a:off x="9491661" y="7336365"/>
            <a:ext cx="8339135"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Text Length by Category</a:t>
            </a:r>
            <a:r>
              <a:rPr lang="en-US" sz="2400" dirty="0">
                <a:latin typeface="Times New Roman" panose="02020603050405020304" pitchFamily="18" charset="0"/>
                <a:cs typeface="Times New Roman" panose="02020603050405020304" pitchFamily="18" charset="0"/>
              </a:rPr>
              <a:t>: A boxplot showing the variation in resume text length across different categories, indicating content differences by classification.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08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7227762" y="9258300"/>
            <a:ext cx="1060238" cy="1028700"/>
            <a:chOff x="0" y="0"/>
            <a:chExt cx="523379" cy="507811"/>
          </a:xfrm>
        </p:grpSpPr>
        <p:sp>
          <p:nvSpPr>
            <p:cNvPr id="3" name="Freeform 3"/>
            <p:cNvSpPr/>
            <p:nvPr/>
          </p:nvSpPr>
          <p:spPr>
            <a:xfrm>
              <a:off x="0" y="0"/>
              <a:ext cx="523379" cy="507811"/>
            </a:xfrm>
            <a:custGeom>
              <a:avLst/>
              <a:gdLst/>
              <a:ahLst/>
              <a:cxnLst/>
              <a:rect l="l" t="t" r="r" b="b"/>
              <a:pathLst>
                <a:path w="523379" h="507811">
                  <a:moveTo>
                    <a:pt x="0" y="0"/>
                  </a:moveTo>
                  <a:lnTo>
                    <a:pt x="523379" y="0"/>
                  </a:lnTo>
                  <a:lnTo>
                    <a:pt x="523379" y="507811"/>
                  </a:lnTo>
                  <a:lnTo>
                    <a:pt x="0" y="507811"/>
                  </a:lnTo>
                  <a:close/>
                </a:path>
              </a:pathLst>
            </a:custGeom>
            <a:solidFill>
              <a:srgbClr val="2D2D2D"/>
            </a:solidFill>
          </p:spPr>
        </p:sp>
      </p:grpSp>
      <p:sp>
        <p:nvSpPr>
          <p:cNvPr id="4" name="Freeform 4"/>
          <p:cNvSpPr/>
          <p:nvPr/>
        </p:nvSpPr>
        <p:spPr>
          <a:xfrm flipH="1">
            <a:off x="0" y="0"/>
            <a:ext cx="1028700" cy="1028700"/>
          </a:xfrm>
          <a:custGeom>
            <a:avLst/>
            <a:gdLst/>
            <a:ahLst/>
            <a:cxnLst/>
            <a:rect l="l" t="t" r="r" b="b"/>
            <a:pathLst>
              <a:path w="1028700" h="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19175" y="4434502"/>
            <a:ext cx="2552229" cy="4112372"/>
          </a:xfrm>
          <a:custGeom>
            <a:avLst/>
            <a:gdLst/>
            <a:ahLst/>
            <a:cxnLst/>
            <a:rect l="l" t="t" r="r" b="b"/>
            <a:pathLst>
              <a:path w="2552229" h="4112372">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xmlns="" r:embed="rId5"/>
                </a:ext>
              </a:extLst>
            </a:blip>
            <a:stretch>
              <a:fillRect l="-104787" t="-59"/>
            </a:stretch>
          </a:blipFill>
        </p:spPr>
      </p:sp>
      <p:sp>
        <p:nvSpPr>
          <p:cNvPr id="6" name="AutoShape 6"/>
          <p:cNvSpPr/>
          <p:nvPr/>
        </p:nvSpPr>
        <p:spPr>
          <a:xfrm rot="5400000">
            <a:off x="-3605352" y="5652265"/>
            <a:ext cx="9258579" cy="0"/>
          </a:xfrm>
          <a:prstGeom prst="line">
            <a:avLst/>
          </a:prstGeom>
          <a:ln w="9525" cap="flat">
            <a:solidFill>
              <a:srgbClr val="2D2D2D"/>
            </a:solidFill>
            <a:prstDash val="solid"/>
            <a:headEnd type="none" w="sm" len="sm"/>
            <a:tailEnd type="none" w="sm" len="sm"/>
          </a:ln>
        </p:spPr>
      </p:sp>
      <p:sp>
        <p:nvSpPr>
          <p:cNvPr id="7" name="AutoShape 7"/>
          <p:cNvSpPr/>
          <p:nvPr/>
        </p:nvSpPr>
        <p:spPr>
          <a:xfrm rot="-10800000">
            <a:off x="1028700" y="1008688"/>
            <a:ext cx="17259300" cy="0"/>
          </a:xfrm>
          <a:prstGeom prst="line">
            <a:avLst/>
          </a:prstGeom>
          <a:ln w="9525" cap="flat">
            <a:solidFill>
              <a:srgbClr val="2D2D2D"/>
            </a:solidFill>
            <a:prstDash val="solid"/>
            <a:headEnd type="none" w="sm" len="sm"/>
            <a:tailEnd type="none" w="sm" len="sm"/>
          </a:ln>
        </p:spPr>
      </p:sp>
      <p:sp>
        <p:nvSpPr>
          <p:cNvPr id="8" name="Freeform 8"/>
          <p:cNvSpPr/>
          <p:nvPr/>
        </p:nvSpPr>
        <p:spPr>
          <a:xfrm>
            <a:off x="15488158" y="1542227"/>
            <a:ext cx="3789522" cy="3803353"/>
          </a:xfrm>
          <a:custGeom>
            <a:avLst/>
            <a:gdLst/>
            <a:ahLst/>
            <a:cxnLst/>
            <a:rect l="l" t="t" r="r" b="b"/>
            <a:pathLst>
              <a:path w="3789522" h="3803353">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7371077" y="9465628"/>
            <a:ext cx="773608" cy="547370"/>
          </a:xfrm>
          <a:prstGeom prst="rect">
            <a:avLst/>
          </a:prstGeom>
        </p:spPr>
        <p:txBody>
          <a:bodyPr lIns="0" tIns="0" rIns="0" bIns="0" rtlCol="0" anchor="t">
            <a:spAutoFit/>
          </a:bodyPr>
          <a:lstStyle/>
          <a:p>
            <a:pPr algn="ctr">
              <a:lnSpc>
                <a:spcPts val="4480"/>
              </a:lnSpc>
            </a:pPr>
            <a:r>
              <a:rPr lang="en-US" sz="3200" dirty="0">
                <a:solidFill>
                  <a:srgbClr val="E0DDAA"/>
                </a:solidFill>
                <a:latin typeface="DM Sans"/>
                <a:ea typeface="DM Sans"/>
                <a:cs typeface="DM Sans"/>
                <a:sym typeface="DM Sans"/>
              </a:rPr>
              <a:t>7</a:t>
            </a:r>
          </a:p>
        </p:txBody>
      </p:sp>
      <p:pic>
        <p:nvPicPr>
          <p:cNvPr id="15" name="Picture 14">
            <a:extLst>
              <a:ext uri="{FF2B5EF4-FFF2-40B4-BE49-F238E27FC236}">
                <a16:creationId xmlns:a16="http://schemas.microsoft.com/office/drawing/2014/main" xmlns="" id="{1700304D-8BFE-4022-9106-41D4415D0D0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1101" y="1740126"/>
            <a:ext cx="8305798" cy="5333996"/>
          </a:xfrm>
          <a:prstGeom prst="rect">
            <a:avLst/>
          </a:prstGeom>
        </p:spPr>
      </p:pic>
      <p:pic>
        <p:nvPicPr>
          <p:cNvPr id="17" name="Picture 16">
            <a:extLst>
              <a:ext uri="{FF2B5EF4-FFF2-40B4-BE49-F238E27FC236}">
                <a16:creationId xmlns:a16="http://schemas.microsoft.com/office/drawing/2014/main" xmlns="" id="{D5831492-DB4F-4168-95EF-A642CC4783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44062" y="1740126"/>
            <a:ext cx="8469200" cy="5333992"/>
          </a:xfrm>
          <a:prstGeom prst="rect">
            <a:avLst/>
          </a:prstGeom>
        </p:spPr>
      </p:pic>
      <p:sp>
        <p:nvSpPr>
          <p:cNvPr id="18" name="TextBox 17">
            <a:extLst>
              <a:ext uri="{FF2B5EF4-FFF2-40B4-BE49-F238E27FC236}">
                <a16:creationId xmlns:a16="http://schemas.microsoft.com/office/drawing/2014/main" xmlns="" id="{52054E81-D66F-4879-94A3-90E7D164CA6F}"/>
              </a:ext>
            </a:extLst>
          </p:cNvPr>
          <p:cNvSpPr txBox="1"/>
          <p:nvPr/>
        </p:nvSpPr>
        <p:spPr>
          <a:xfrm>
            <a:off x="1524000" y="7346545"/>
            <a:ext cx="7620000"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Text Length Distribution</a:t>
            </a:r>
            <a:r>
              <a:rPr lang="en-US" sz="2400" dirty="0">
                <a:latin typeface="Times New Roman" panose="02020603050405020304" pitchFamily="18" charset="0"/>
                <a:cs typeface="Times New Roman" panose="02020603050405020304" pitchFamily="18" charset="0"/>
              </a:rPr>
              <a:t>: A histogram showcasing the overall distribution of text lengths in the dataset, revealing patterns or outliers in resume content.</a:t>
            </a:r>
            <a:endParaRPr lang="en-IN" sz="2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xmlns="" id="{BEA749D4-588C-4FD4-BB73-65E0C31A1B77}"/>
              </a:ext>
            </a:extLst>
          </p:cNvPr>
          <p:cNvSpPr txBox="1"/>
          <p:nvPr/>
        </p:nvSpPr>
        <p:spPr>
          <a:xfrm>
            <a:off x="10363200" y="7346545"/>
            <a:ext cx="7315200"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Word Count Distribution</a:t>
            </a:r>
            <a:r>
              <a:rPr lang="en-US" sz="2400" dirty="0">
                <a:latin typeface="Times New Roman" panose="02020603050405020304" pitchFamily="18" charset="0"/>
                <a:cs typeface="Times New Roman" panose="02020603050405020304" pitchFamily="18" charset="0"/>
              </a:rPr>
              <a:t>: A histogram depicting the distribution of word counts across resumes, highlighting content variability in the dataset.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588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133</TotalTime>
  <Words>799</Words>
  <Application>Microsoft Office PowerPoint</Application>
  <PresentationFormat>Custom</PresentationFormat>
  <Paragraphs>89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Century Schoolbook</vt:lpstr>
      <vt:lpstr>Calibri</vt:lpstr>
      <vt:lpstr>Times New Roman</vt:lpstr>
      <vt:lpstr>Arial Black</vt:lpstr>
      <vt:lpstr>Fraunces Semi-Bold</vt:lpstr>
      <vt:lpstr>DM Sans</vt:lpstr>
      <vt:lpstr>Fraunces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Dust Cream Almost Dark Black Pastel Simple Minimalist Illustration All Purpose Presentation Template</dc:title>
  <dc:creator>Lenovo</dc:creator>
  <cp:lastModifiedBy>Lenovo</cp:lastModifiedBy>
  <cp:revision>15</cp:revision>
  <dcterms:created xsi:type="dcterms:W3CDTF">2006-08-16T00:00:00Z</dcterms:created>
  <dcterms:modified xsi:type="dcterms:W3CDTF">2024-12-07T04:50:33Z</dcterms:modified>
  <dc:identifier>DAGYgx932xE</dc:identifier>
</cp:coreProperties>
</file>