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629" r:id="rId2"/>
    <p:sldId id="632" r:id="rId3"/>
    <p:sldId id="633" r:id="rId4"/>
    <p:sldId id="634" r:id="rId5"/>
    <p:sldId id="635" r:id="rId6"/>
    <p:sldId id="636" r:id="rId7"/>
    <p:sldId id="63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7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2F1BD-AC97-4B1C-A87B-C348DCF61ADD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AFEC8-8D90-4631-85EF-71616B84A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070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01C65-8142-4A11-9139-1B8CCC68143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89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01C65-8142-4A11-9139-1B8CCC68143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58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01C65-8142-4A11-9139-1B8CCC68143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7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01C65-8142-4A11-9139-1B8CCC68143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30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01C65-8142-4A11-9139-1B8CCC68143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05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01C65-8142-4A11-9139-1B8CCC68143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64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01C65-8142-4A11-9139-1B8CCC68143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40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8F8B-4CA8-2255-B3B0-0C99AAF17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A8CFC-55C8-9FFA-76AB-7E0130CA4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63BBD-FC81-3390-413F-1ADB75708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3008-8582-4B2F-B8CC-21C82C9C1C1D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B540A-D65D-6900-F1C3-D63CCD5A0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B2C97-5F57-5104-92E8-1CA3470D1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C5DF-EC97-48BE-A5EE-F8E7755C78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88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7FC71-9630-55A6-BB74-75FECC42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92BF5-E93A-404C-172A-DCC669A02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0E518-1933-67A1-6F65-91179F46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3008-8582-4B2F-B8CC-21C82C9C1C1D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143AB-D875-6031-74EE-721425FEC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E6155-1AFC-8697-281E-6C9B66451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C5DF-EC97-48BE-A5EE-F8E7755C78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62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BD2F3F-089E-552C-6BC9-27B7F7818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8C9622-7CB7-22EA-0BC2-03AB30C8A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31432-33C4-5A36-BE58-169828D80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3008-8582-4B2F-B8CC-21C82C9C1C1D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BD37F-00D4-8A6B-1176-AF25D2FA9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3E822-A6E8-FDB9-7877-0F23F974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C5DF-EC97-48BE-A5EE-F8E7755C78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137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3C7580-C14F-4598-B901-07773866C4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attFill prst="pct25">
            <a:fgClr>
              <a:srgbClr val="0077FA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25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D5676A60-8E04-4C7E-9247-66969E6090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766050" cy="6858000"/>
          </a:xfrm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2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1AB9B-9029-95D8-32AA-5EE1CB205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F23E-A227-0D0A-BDC1-23BBB6B05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562E4-B8FB-CCF2-FC27-8366A98C3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3008-8582-4B2F-B8CC-21C82C9C1C1D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B9A58-8230-4F79-405F-0950DCAD4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E1C0E-240C-FB22-616C-2DC2D5C67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C5DF-EC97-48BE-A5EE-F8E7755C78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339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FF59B-276A-2709-24BE-C6211580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EE0B0-58B6-F5EA-08E2-657CDCC43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0A8C4-FC62-B8BD-662C-8A320C5BF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3008-8582-4B2F-B8CC-21C82C9C1C1D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4D4BE-371E-792A-0160-277FBBE85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5A61B-2C31-1B9B-FB21-E15608B02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C5DF-EC97-48BE-A5EE-F8E7755C78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305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9B33E-E3B9-B26A-5BF5-79A818F0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DCD5C-6EE2-C25C-66A0-96709B51F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2B90D-FA40-6D45-FB92-6071025B5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65975-A445-2FFE-B5BC-CCF91E81C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3008-8582-4B2F-B8CC-21C82C9C1C1D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0011A-2154-3F16-4FBF-EB3E01936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9FACF-CA39-BC0A-B2E9-8A74E3FCD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C5DF-EC97-48BE-A5EE-F8E7755C78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10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5839-84FC-CBB3-2008-EAD0D47EA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44DBF-BA43-89EB-60B6-DCDA0554E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11B78-07B1-C66F-BFBA-93C97AB41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57261-BC9C-69AB-2BA3-BA8F7328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BAA6C4-F067-E84E-09EB-26440182E2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8EA261-7620-EBB8-EBD3-822690EDB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3008-8582-4B2F-B8CC-21C82C9C1C1D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8395E2-694A-0157-836C-B21C2CA46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DED49A-B8EA-948B-0BBD-FDF56945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C5DF-EC97-48BE-A5EE-F8E7755C78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31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0A493-3C6F-C5F6-41F0-74B85257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86A1E-B47D-9FDE-5B5F-85B65C81F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3008-8582-4B2F-B8CC-21C82C9C1C1D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BC15D1-E796-1C0E-A4F6-3F389362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FA56E-94EF-8C38-AFA7-DD9452CF9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C5DF-EC97-48BE-A5EE-F8E7755C78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791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58D8CB-25F1-E39D-B517-24494418A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3008-8582-4B2F-B8CC-21C82C9C1C1D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724EA-5122-CF81-9261-3CFDF4DB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C07DA-D6C2-BAA8-58E0-D6543E8F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C5DF-EC97-48BE-A5EE-F8E7755C78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41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0D485-F63D-2409-8197-6AE2F9DE2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B56C1-0FC1-264F-1125-F062D5A19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67D8A-8FA7-7B9C-BAA1-CD359D953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2891D-7889-729A-648B-4E3C41F9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3008-8582-4B2F-B8CC-21C82C9C1C1D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E69F2-887C-8CCD-D60C-D13EE8BD0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185B5-96A5-BB68-440A-65085B71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C5DF-EC97-48BE-A5EE-F8E7755C78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311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098B-AD52-BC78-0F65-6A127512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6313BC-3BE8-9A2E-3680-F80BA3C411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22B0E-D26B-6B23-C757-5EB6C1318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0925B-97CC-75E8-D25A-D98330A39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3008-8582-4B2F-B8CC-21C82C9C1C1D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A1251-848F-6DF8-6CFC-53413512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EA79E-D063-66C1-9674-8E54450F7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C5DF-EC97-48BE-A5EE-F8E7755C78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306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A14A7-D232-0CF9-5B19-8A6E47EA2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BBF7F-DC1A-01B0-C6F1-3D837C0A2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0D759-9110-2457-3A4A-A35DD36D9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83008-8582-4B2F-B8CC-21C82C9C1C1D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6E9E5-BEBC-3E21-2D42-E602498FE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CFA2C-3728-76E1-6235-0DBA15121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4C5DF-EC97-48BE-A5EE-F8E7755C78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40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D867DA48-2F90-4A03-9600-A14333F664B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8" b="7818"/>
          <a:stretch>
            <a:fillRect/>
          </a:stretch>
        </p:blipFill>
        <p:spPr/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36EB059-6DED-4962-8EB5-3FF19AE3BF92}"/>
              </a:ext>
            </a:extLst>
          </p:cNvPr>
          <p:cNvSpPr/>
          <p:nvPr/>
        </p:nvSpPr>
        <p:spPr>
          <a:xfrm>
            <a:off x="0" y="5328586"/>
            <a:ext cx="12192000" cy="1518813"/>
          </a:xfrm>
          <a:prstGeom prst="rect">
            <a:avLst/>
          </a:prstGeom>
          <a:gradFill>
            <a:gsLst>
              <a:gs pos="9000">
                <a:srgbClr val="02274F">
                  <a:alpha val="4000"/>
                </a:srgbClr>
              </a:gs>
              <a:gs pos="78000">
                <a:srgbClr val="02274F">
                  <a:alpha val="4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B58103-C65D-4928-8F41-B41F75B34AD6}"/>
              </a:ext>
            </a:extLst>
          </p:cNvPr>
          <p:cNvSpPr/>
          <p:nvPr/>
        </p:nvSpPr>
        <p:spPr>
          <a:xfrm>
            <a:off x="0" y="-249382"/>
            <a:ext cx="12192000" cy="6858000"/>
          </a:xfrm>
          <a:prstGeom prst="rect">
            <a:avLst/>
          </a:prstGeom>
          <a:gradFill>
            <a:gsLst>
              <a:gs pos="0">
                <a:srgbClr val="02274F">
                  <a:alpha val="80000"/>
                </a:srgbClr>
              </a:gs>
              <a:gs pos="100000">
                <a:srgbClr val="02274F">
                  <a:alpha val="27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Online Voting System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884548-FB06-43B8-95CF-8317E773871F}"/>
              </a:ext>
            </a:extLst>
          </p:cNvPr>
          <p:cNvSpPr txBox="1"/>
          <p:nvPr/>
        </p:nvSpPr>
        <p:spPr>
          <a:xfrm flipH="1">
            <a:off x="6003641" y="3847990"/>
            <a:ext cx="184731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endParaRPr lang="id-ID" sz="36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F0367F1-A759-469A-9F2F-5051225511A7}"/>
              </a:ext>
            </a:extLst>
          </p:cNvPr>
          <p:cNvSpPr/>
          <p:nvPr/>
        </p:nvSpPr>
        <p:spPr>
          <a:xfrm>
            <a:off x="3709347" y="5796387"/>
            <a:ext cx="619586" cy="652752"/>
          </a:xfrm>
          <a:prstGeom prst="rect">
            <a:avLst/>
          </a:prstGeom>
          <a:solidFill>
            <a:srgbClr val="EA3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9F6DFCE-3194-4B91-89C3-BFD4E64BB422}"/>
              </a:ext>
            </a:extLst>
          </p:cNvPr>
          <p:cNvSpPr/>
          <p:nvPr/>
        </p:nvSpPr>
        <p:spPr>
          <a:xfrm>
            <a:off x="1" y="5796387"/>
            <a:ext cx="3608832" cy="652752"/>
          </a:xfrm>
          <a:prstGeom prst="rect">
            <a:avLst/>
          </a:prstGeom>
          <a:solidFill>
            <a:srgbClr val="4072B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6CAC4D2-1569-4391-A854-EC033A18E01C}"/>
              </a:ext>
            </a:extLst>
          </p:cNvPr>
          <p:cNvSpPr/>
          <p:nvPr/>
        </p:nvSpPr>
        <p:spPr>
          <a:xfrm>
            <a:off x="514020" y="5936783"/>
            <a:ext cx="260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Make The Difference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51A9E8-C2A7-41FB-8EDA-350C49DA4E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754" y="1540208"/>
            <a:ext cx="3981265" cy="11175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7A848E5-7D91-4C2C-8108-ABC40651901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711" b="20199"/>
          <a:stretch/>
        </p:blipFill>
        <p:spPr>
          <a:xfrm>
            <a:off x="3824248" y="5902254"/>
            <a:ext cx="377519" cy="43839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05A254C-F13E-427C-887F-7C4EE334195C}"/>
              </a:ext>
            </a:extLst>
          </p:cNvPr>
          <p:cNvSpPr/>
          <p:nvPr/>
        </p:nvSpPr>
        <p:spPr>
          <a:xfrm>
            <a:off x="4650577" y="4171155"/>
            <a:ext cx="2706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www.gnauniversity.edu.in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1BE858D-F4BF-435C-9B5D-1F130CDD6C9A}"/>
              </a:ext>
            </a:extLst>
          </p:cNvPr>
          <p:cNvCxnSpPr>
            <a:cxnSpLocks/>
          </p:cNvCxnSpPr>
          <p:nvPr/>
        </p:nvCxnSpPr>
        <p:spPr>
          <a:xfrm>
            <a:off x="3496008" y="4358949"/>
            <a:ext cx="1162830" cy="0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A4B5772-DF9B-4430-BE0F-96636C745993}"/>
              </a:ext>
            </a:extLst>
          </p:cNvPr>
          <p:cNvCxnSpPr>
            <a:cxnSpLocks/>
          </p:cNvCxnSpPr>
          <p:nvPr/>
        </p:nvCxnSpPr>
        <p:spPr>
          <a:xfrm>
            <a:off x="7356702" y="4355821"/>
            <a:ext cx="1162830" cy="0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88A0208-6989-4BF4-95FB-C707850D7437}"/>
              </a:ext>
            </a:extLst>
          </p:cNvPr>
          <p:cNvSpPr/>
          <p:nvPr/>
        </p:nvSpPr>
        <p:spPr>
          <a:xfrm>
            <a:off x="4547539" y="4723886"/>
            <a:ext cx="7113871" cy="1354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Presented by : Simran Kaur,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Manvir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Singh,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Tripta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Gobind Ram</a:t>
            </a:r>
          </a:p>
          <a:p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Roll no.: GU-2022-3409,3410,3412,3411</a:t>
            </a:r>
          </a:p>
          <a:p>
            <a:r>
              <a:rPr lang="en-US" sz="1600" b="1" dirty="0">
                <a:solidFill>
                  <a:schemeClr val="bg1"/>
                </a:solidFill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Class: MCA 1</a:t>
            </a:r>
          </a:p>
          <a:p>
            <a:r>
              <a:rPr lang="en-US" sz="1600" b="1" dirty="0">
                <a:solidFill>
                  <a:schemeClr val="bg1"/>
                </a:solidFill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SESSION 2022-2024</a:t>
            </a:r>
          </a:p>
          <a:p>
            <a:pPr algn="ctr"/>
            <a:endParaRPr lang="en-US" dirty="0">
              <a:solidFill>
                <a:schemeClr val="bg1"/>
              </a:solidFill>
              <a:latin typeface="Arial Black" panose="020B0A040201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760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B8C0A0-21D9-4693-92ED-8613BD8149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4" y="6144321"/>
            <a:ext cx="2994399" cy="4940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9DA93B-E2E4-4DE9-8169-E759B207379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711" b="20199"/>
          <a:stretch/>
        </p:blipFill>
        <p:spPr>
          <a:xfrm>
            <a:off x="573837" y="6242649"/>
            <a:ext cx="239896" cy="27857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200E17-654A-48CB-81A7-DF8C6E9564F6}"/>
              </a:ext>
            </a:extLst>
          </p:cNvPr>
          <p:cNvCxnSpPr>
            <a:cxnSpLocks/>
          </p:cNvCxnSpPr>
          <p:nvPr/>
        </p:nvCxnSpPr>
        <p:spPr>
          <a:xfrm>
            <a:off x="7483293" y="6427315"/>
            <a:ext cx="4692637" cy="0"/>
          </a:xfrm>
          <a:prstGeom prst="line">
            <a:avLst/>
          </a:prstGeom>
          <a:ln>
            <a:solidFill>
              <a:srgbClr val="4072B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13E8261-FC23-4159-9C83-23FCC124D29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13"/>
          <a:stretch/>
        </p:blipFill>
        <p:spPr>
          <a:xfrm>
            <a:off x="9448800" y="-22454"/>
            <a:ext cx="2743200" cy="106017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5BF3FE-778C-44D0-AA75-4F3E737C0B4C}"/>
              </a:ext>
            </a:extLst>
          </p:cNvPr>
          <p:cNvCxnSpPr>
            <a:cxnSpLocks/>
          </p:cNvCxnSpPr>
          <p:nvPr/>
        </p:nvCxnSpPr>
        <p:spPr>
          <a:xfrm>
            <a:off x="382489" y="1267487"/>
            <a:ext cx="11428511" cy="0"/>
          </a:xfrm>
          <a:prstGeom prst="line">
            <a:avLst/>
          </a:prstGeom>
          <a:ln>
            <a:solidFill>
              <a:srgbClr val="4072B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C460C01-B958-4BB2-9E1C-541315ACE70E}"/>
              </a:ext>
            </a:extLst>
          </p:cNvPr>
          <p:cNvSpPr/>
          <p:nvPr/>
        </p:nvSpPr>
        <p:spPr>
          <a:xfrm>
            <a:off x="460273" y="510437"/>
            <a:ext cx="8923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4072B8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Online Voting System: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D262F6-92BD-41CA-BB92-5D6198BE9686}"/>
              </a:ext>
            </a:extLst>
          </p:cNvPr>
          <p:cNvSpPr txBox="1"/>
          <p:nvPr/>
        </p:nvSpPr>
        <p:spPr>
          <a:xfrm>
            <a:off x="813734" y="1601236"/>
            <a:ext cx="737147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“ONLINE VOTING SYSTEM” is an online voting technology.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In this system, authorized voters can give their vote online  without going to any physical pooling station.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database is maintained in which all the names of voters with complete information are stored.</a:t>
            </a:r>
          </a:p>
        </p:txBody>
      </p:sp>
    </p:spTree>
    <p:extLst>
      <p:ext uri="{BB962C8B-B14F-4D97-AF65-F5344CB8AC3E}">
        <p14:creationId xmlns:p14="http://schemas.microsoft.com/office/powerpoint/2010/main" val="3067510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B8C0A0-21D9-4693-92ED-8613BD8149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4" y="6144321"/>
            <a:ext cx="2994399" cy="4940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9DA93B-E2E4-4DE9-8169-E759B207379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711" b="20199"/>
          <a:stretch/>
        </p:blipFill>
        <p:spPr>
          <a:xfrm>
            <a:off x="573837" y="6242649"/>
            <a:ext cx="239896" cy="27857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200E17-654A-48CB-81A7-DF8C6E9564F6}"/>
              </a:ext>
            </a:extLst>
          </p:cNvPr>
          <p:cNvCxnSpPr>
            <a:cxnSpLocks/>
          </p:cNvCxnSpPr>
          <p:nvPr/>
        </p:nvCxnSpPr>
        <p:spPr>
          <a:xfrm>
            <a:off x="7483293" y="6427315"/>
            <a:ext cx="4692637" cy="0"/>
          </a:xfrm>
          <a:prstGeom prst="line">
            <a:avLst/>
          </a:prstGeom>
          <a:ln>
            <a:solidFill>
              <a:srgbClr val="4072B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13E8261-FC23-4159-9C83-23FCC124D29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13"/>
          <a:stretch/>
        </p:blipFill>
        <p:spPr>
          <a:xfrm>
            <a:off x="9448800" y="-22454"/>
            <a:ext cx="2743200" cy="106017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5BF3FE-778C-44D0-AA75-4F3E737C0B4C}"/>
              </a:ext>
            </a:extLst>
          </p:cNvPr>
          <p:cNvCxnSpPr>
            <a:cxnSpLocks/>
          </p:cNvCxnSpPr>
          <p:nvPr/>
        </p:nvCxnSpPr>
        <p:spPr>
          <a:xfrm>
            <a:off x="382489" y="1267487"/>
            <a:ext cx="11428511" cy="0"/>
          </a:xfrm>
          <a:prstGeom prst="line">
            <a:avLst/>
          </a:prstGeom>
          <a:ln>
            <a:solidFill>
              <a:srgbClr val="4072B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C460C01-B958-4BB2-9E1C-541315ACE70E}"/>
              </a:ext>
            </a:extLst>
          </p:cNvPr>
          <p:cNvSpPr/>
          <p:nvPr/>
        </p:nvSpPr>
        <p:spPr>
          <a:xfrm>
            <a:off x="460273" y="510437"/>
            <a:ext cx="8923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4072B8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Why We Introduced Online Voting System: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D262F6-92BD-41CA-BB92-5D6198BE9686}"/>
              </a:ext>
            </a:extLst>
          </p:cNvPr>
          <p:cNvSpPr txBox="1"/>
          <p:nvPr/>
        </p:nvSpPr>
        <p:spPr>
          <a:xfrm>
            <a:off x="813733" y="1645841"/>
            <a:ext cx="931568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Enhanced credibility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Less expensive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Time saving and convenient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Easy to vote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Techno-friendly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Speedy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Low voter turnout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 coercive voting</a:t>
            </a:r>
          </a:p>
        </p:txBody>
      </p:sp>
    </p:spTree>
    <p:extLst>
      <p:ext uri="{BB962C8B-B14F-4D97-AF65-F5344CB8AC3E}">
        <p14:creationId xmlns:p14="http://schemas.microsoft.com/office/powerpoint/2010/main" val="3457896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B8C0A0-21D9-4693-92ED-8613BD8149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4" y="6144321"/>
            <a:ext cx="2994399" cy="4940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9DA93B-E2E4-4DE9-8169-E759B207379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711" b="20199"/>
          <a:stretch/>
        </p:blipFill>
        <p:spPr>
          <a:xfrm>
            <a:off x="573837" y="6242649"/>
            <a:ext cx="239896" cy="27857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200E17-654A-48CB-81A7-DF8C6E9564F6}"/>
              </a:ext>
            </a:extLst>
          </p:cNvPr>
          <p:cNvCxnSpPr>
            <a:cxnSpLocks/>
          </p:cNvCxnSpPr>
          <p:nvPr/>
        </p:nvCxnSpPr>
        <p:spPr>
          <a:xfrm>
            <a:off x="7483293" y="6427315"/>
            <a:ext cx="4692637" cy="0"/>
          </a:xfrm>
          <a:prstGeom prst="line">
            <a:avLst/>
          </a:prstGeom>
          <a:ln>
            <a:solidFill>
              <a:srgbClr val="4072B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13E8261-FC23-4159-9C83-23FCC124D29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13"/>
          <a:stretch/>
        </p:blipFill>
        <p:spPr>
          <a:xfrm>
            <a:off x="9448800" y="-22454"/>
            <a:ext cx="2743200" cy="106017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5BF3FE-778C-44D0-AA75-4F3E737C0B4C}"/>
              </a:ext>
            </a:extLst>
          </p:cNvPr>
          <p:cNvCxnSpPr>
            <a:cxnSpLocks/>
          </p:cNvCxnSpPr>
          <p:nvPr/>
        </p:nvCxnSpPr>
        <p:spPr>
          <a:xfrm>
            <a:off x="382489" y="1267487"/>
            <a:ext cx="11428511" cy="0"/>
          </a:xfrm>
          <a:prstGeom prst="line">
            <a:avLst/>
          </a:prstGeom>
          <a:ln>
            <a:solidFill>
              <a:srgbClr val="4072B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C460C01-B958-4BB2-9E1C-541315ACE70E}"/>
              </a:ext>
            </a:extLst>
          </p:cNvPr>
          <p:cNvSpPr/>
          <p:nvPr/>
        </p:nvSpPr>
        <p:spPr>
          <a:xfrm>
            <a:off x="460273" y="510437"/>
            <a:ext cx="8923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4072B8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Who Can Involved In This System: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D262F6-92BD-41CA-BB92-5D6198BE9686}"/>
              </a:ext>
            </a:extLst>
          </p:cNvPr>
          <p:cNvSpPr txBox="1"/>
          <p:nvPr/>
        </p:nvSpPr>
        <p:spPr>
          <a:xfrm>
            <a:off x="573837" y="1419149"/>
            <a:ext cx="1066529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/>
              <a:t>Visitors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/>
              <a:t>Voters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/>
              <a:t>Candidates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380737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B8C0A0-21D9-4693-92ED-8613BD8149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4" y="6144321"/>
            <a:ext cx="2994399" cy="4940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9DA93B-E2E4-4DE9-8169-E759B207379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711" b="20199"/>
          <a:stretch/>
        </p:blipFill>
        <p:spPr>
          <a:xfrm>
            <a:off x="573837" y="6242649"/>
            <a:ext cx="239896" cy="27857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200E17-654A-48CB-81A7-DF8C6E9564F6}"/>
              </a:ext>
            </a:extLst>
          </p:cNvPr>
          <p:cNvCxnSpPr>
            <a:cxnSpLocks/>
          </p:cNvCxnSpPr>
          <p:nvPr/>
        </p:nvCxnSpPr>
        <p:spPr>
          <a:xfrm>
            <a:off x="7483293" y="6427315"/>
            <a:ext cx="4692637" cy="0"/>
          </a:xfrm>
          <a:prstGeom prst="line">
            <a:avLst/>
          </a:prstGeom>
          <a:ln>
            <a:solidFill>
              <a:srgbClr val="4072B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13E8261-FC23-4159-9C83-23FCC124D29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13"/>
          <a:stretch/>
        </p:blipFill>
        <p:spPr>
          <a:xfrm>
            <a:off x="9448800" y="-22454"/>
            <a:ext cx="2743200" cy="106017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5BF3FE-778C-44D0-AA75-4F3E737C0B4C}"/>
              </a:ext>
            </a:extLst>
          </p:cNvPr>
          <p:cNvCxnSpPr>
            <a:cxnSpLocks/>
          </p:cNvCxnSpPr>
          <p:nvPr/>
        </p:nvCxnSpPr>
        <p:spPr>
          <a:xfrm>
            <a:off x="382489" y="1267487"/>
            <a:ext cx="11428511" cy="0"/>
          </a:xfrm>
          <a:prstGeom prst="line">
            <a:avLst/>
          </a:prstGeom>
          <a:ln>
            <a:solidFill>
              <a:srgbClr val="4072B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C460C01-B958-4BB2-9E1C-541315ACE70E}"/>
              </a:ext>
            </a:extLst>
          </p:cNvPr>
          <p:cNvSpPr/>
          <p:nvPr/>
        </p:nvSpPr>
        <p:spPr>
          <a:xfrm>
            <a:off x="460273" y="510437"/>
            <a:ext cx="8923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4072B8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Future Scope Of This Project: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D262F6-92BD-41CA-BB92-5D6198BE9686}"/>
              </a:ext>
            </a:extLst>
          </p:cNvPr>
          <p:cNvSpPr txBox="1"/>
          <p:nvPr/>
        </p:nvSpPr>
        <p:spPr>
          <a:xfrm>
            <a:off x="813733" y="1601236"/>
            <a:ext cx="1055856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system can be used for elections of university level since it can save time, increase flexibility if more security features are added to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can be easily modified as per guidelines as election process is in itself is dynamic.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With more utilities provided various reports and useful results can be generated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Trouble reporting and other added facilities can be added thereafter. </a:t>
            </a:r>
          </a:p>
        </p:txBody>
      </p:sp>
    </p:spTree>
    <p:extLst>
      <p:ext uri="{BB962C8B-B14F-4D97-AF65-F5344CB8AC3E}">
        <p14:creationId xmlns:p14="http://schemas.microsoft.com/office/powerpoint/2010/main" val="142140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B8C0A0-21D9-4693-92ED-8613BD8149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4" y="6144321"/>
            <a:ext cx="2994399" cy="4940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9DA93B-E2E4-4DE9-8169-E759B207379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711" b="20199"/>
          <a:stretch/>
        </p:blipFill>
        <p:spPr>
          <a:xfrm>
            <a:off x="573837" y="6242649"/>
            <a:ext cx="239896" cy="27857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200E17-654A-48CB-81A7-DF8C6E9564F6}"/>
              </a:ext>
            </a:extLst>
          </p:cNvPr>
          <p:cNvCxnSpPr>
            <a:cxnSpLocks/>
          </p:cNvCxnSpPr>
          <p:nvPr/>
        </p:nvCxnSpPr>
        <p:spPr>
          <a:xfrm>
            <a:off x="7483293" y="6427315"/>
            <a:ext cx="4692637" cy="0"/>
          </a:xfrm>
          <a:prstGeom prst="line">
            <a:avLst/>
          </a:prstGeom>
          <a:ln>
            <a:solidFill>
              <a:srgbClr val="4072B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13E8261-FC23-4159-9C83-23FCC124D29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13"/>
          <a:stretch/>
        </p:blipFill>
        <p:spPr>
          <a:xfrm>
            <a:off x="9448800" y="-22454"/>
            <a:ext cx="2743200" cy="106017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5BF3FE-778C-44D0-AA75-4F3E737C0B4C}"/>
              </a:ext>
            </a:extLst>
          </p:cNvPr>
          <p:cNvCxnSpPr>
            <a:cxnSpLocks/>
          </p:cNvCxnSpPr>
          <p:nvPr/>
        </p:nvCxnSpPr>
        <p:spPr>
          <a:xfrm>
            <a:off x="382489" y="1267487"/>
            <a:ext cx="11428511" cy="0"/>
          </a:xfrm>
          <a:prstGeom prst="line">
            <a:avLst/>
          </a:prstGeom>
          <a:ln>
            <a:solidFill>
              <a:srgbClr val="4072B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C460C01-B958-4BB2-9E1C-541315ACE70E}"/>
              </a:ext>
            </a:extLst>
          </p:cNvPr>
          <p:cNvSpPr/>
          <p:nvPr/>
        </p:nvSpPr>
        <p:spPr>
          <a:xfrm>
            <a:off x="460273" y="510437"/>
            <a:ext cx="8923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4072B8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Advantages: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D262F6-92BD-41CA-BB92-5D6198BE9686}"/>
              </a:ext>
            </a:extLst>
          </p:cNvPr>
          <p:cNvSpPr txBox="1"/>
          <p:nvPr/>
        </p:nvSpPr>
        <p:spPr>
          <a:xfrm>
            <a:off x="813733" y="1497254"/>
            <a:ext cx="1055856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Flexibility of 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Reduced cost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Saved Ballot Templates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Email usage and Reminders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On-demand Paper Ballots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Automated Tallying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Archived Election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Ability to correct mistakes</a:t>
            </a:r>
          </a:p>
        </p:txBody>
      </p:sp>
    </p:spTree>
    <p:extLst>
      <p:ext uri="{BB962C8B-B14F-4D97-AF65-F5344CB8AC3E}">
        <p14:creationId xmlns:p14="http://schemas.microsoft.com/office/powerpoint/2010/main" val="3379814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B8C0A0-21D9-4693-92ED-8613BD8149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4" y="6144321"/>
            <a:ext cx="2994399" cy="4940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9DA93B-E2E4-4DE9-8169-E759B207379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711" b="20199"/>
          <a:stretch/>
        </p:blipFill>
        <p:spPr>
          <a:xfrm>
            <a:off x="573837" y="6242649"/>
            <a:ext cx="239896" cy="27857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200E17-654A-48CB-81A7-DF8C6E9564F6}"/>
              </a:ext>
            </a:extLst>
          </p:cNvPr>
          <p:cNvCxnSpPr>
            <a:cxnSpLocks/>
          </p:cNvCxnSpPr>
          <p:nvPr/>
        </p:nvCxnSpPr>
        <p:spPr>
          <a:xfrm>
            <a:off x="7483293" y="6427315"/>
            <a:ext cx="4692637" cy="0"/>
          </a:xfrm>
          <a:prstGeom prst="line">
            <a:avLst/>
          </a:prstGeom>
          <a:ln>
            <a:solidFill>
              <a:srgbClr val="4072B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13E8261-FC23-4159-9C83-23FCC124D29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13"/>
          <a:stretch/>
        </p:blipFill>
        <p:spPr>
          <a:xfrm>
            <a:off x="9448800" y="-22454"/>
            <a:ext cx="2743200" cy="106017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5BF3FE-778C-44D0-AA75-4F3E737C0B4C}"/>
              </a:ext>
            </a:extLst>
          </p:cNvPr>
          <p:cNvCxnSpPr>
            <a:cxnSpLocks/>
          </p:cNvCxnSpPr>
          <p:nvPr/>
        </p:nvCxnSpPr>
        <p:spPr>
          <a:xfrm>
            <a:off x="382489" y="1267487"/>
            <a:ext cx="11428511" cy="0"/>
          </a:xfrm>
          <a:prstGeom prst="line">
            <a:avLst/>
          </a:prstGeom>
          <a:ln>
            <a:solidFill>
              <a:srgbClr val="4072B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C460C01-B958-4BB2-9E1C-541315ACE70E}"/>
              </a:ext>
            </a:extLst>
          </p:cNvPr>
          <p:cNvSpPr/>
          <p:nvPr/>
        </p:nvSpPr>
        <p:spPr>
          <a:xfrm>
            <a:off x="460273" y="510437"/>
            <a:ext cx="8923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  <a:endParaRPr lang="en-US" sz="3200" b="1" dirty="0">
              <a:solidFill>
                <a:schemeClr val="accent1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Content Placeholder 3" descr="Screenshot_20221204-013049_Chrome[1]">
            <a:extLst>
              <a:ext uri="{FF2B5EF4-FFF2-40B4-BE49-F238E27FC236}">
                <a16:creationId xmlns:a16="http://schemas.microsoft.com/office/drawing/2014/main" id="{AB68124B-4797-2E63-8A2C-90838D55699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31507" b="4501"/>
          <a:stretch>
            <a:fillRect/>
          </a:stretch>
        </p:blipFill>
        <p:spPr>
          <a:xfrm>
            <a:off x="50125" y="1332662"/>
            <a:ext cx="6529705" cy="412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79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245</Words>
  <Application>Microsoft Office PowerPoint</Application>
  <PresentationFormat>Widescreen</PresentationFormat>
  <Paragraphs>47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Montserrat</vt:lpstr>
      <vt:lpstr>Open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komal thakur</dc:creator>
  <cp:lastModifiedBy>Seetal Singh</cp:lastModifiedBy>
  <cp:revision>65</cp:revision>
  <dcterms:created xsi:type="dcterms:W3CDTF">2022-11-19T09:43:38Z</dcterms:created>
  <dcterms:modified xsi:type="dcterms:W3CDTF">2022-12-04T06:31:32Z</dcterms:modified>
</cp:coreProperties>
</file>