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Roboto Mono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c9318af8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6c9318af8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85610d81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85610d81a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85610d81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85610d81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85610d8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85610d8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85610d81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85610d81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12ed3e2f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</a:t>
            </a:r>
            <a:endParaRPr/>
          </a:p>
        </p:txBody>
      </p:sp>
      <p:sp>
        <p:nvSpPr>
          <p:cNvPr id="212" name="Google Shape;212;g1712ed3e2f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2e161e2e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218" name="Google Shape;218;g172e161e2e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72e161e2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232" name="Google Shape;232;g172e161e2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85610d81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85610d81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2e161e2e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</a:t>
            </a:r>
            <a:endParaRPr/>
          </a:p>
        </p:txBody>
      </p:sp>
      <p:sp>
        <p:nvSpPr>
          <p:cNvPr id="244" name="Google Shape;244;g172e161e2e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e161e2e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</a:t>
            </a:r>
            <a:endParaRPr/>
          </a:p>
        </p:txBody>
      </p:sp>
      <p:sp>
        <p:nvSpPr>
          <p:cNvPr id="259" name="Google Shape;259;g172e161e2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c9318af82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6c9318af8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2e161e2e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72e161e2e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c9318af82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6c9318af82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2ed3e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712ed3e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2e161e2e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143" name="Google Shape;143;g172e161e2e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e161e2e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</a:t>
            </a:r>
            <a:endParaRPr/>
          </a:p>
        </p:txBody>
      </p:sp>
      <p:sp>
        <p:nvSpPr>
          <p:cNvPr id="152" name="Google Shape;152;g172e161e2e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85610d8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85610d8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12ed3e2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</a:t>
            </a:r>
            <a:endParaRPr/>
          </a:p>
        </p:txBody>
      </p:sp>
      <p:sp>
        <p:nvSpPr>
          <p:cNvPr id="165" name="Google Shape;165;g1712ed3e2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12ed3e2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171" name="Google Shape;171;g1712ed3e2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12ed3e2f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177" name="Google Shape;177;g1712ed3e2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A screenshot of a computer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" y="0"/>
            <a:ext cx="91382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" y="0"/>
            <a:ext cx="91382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3266" y="52180"/>
            <a:ext cx="752316" cy="66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 descr="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3"/>
            <a:ext cx="9144006" cy="5142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way-api.sigs.k8s.io/contributin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google.com/document/d/1s5hQU0CB9ehjFukRmRHQ41f1FA8GX5_1Rv6nHW6NWAA/edit" TargetMode="External"/><Relationship Id="rId5" Type="http://schemas.openxmlformats.org/officeDocument/2006/relationships/hyperlink" Target="https://github.com/kubernetes-sigs/gateway-api" TargetMode="External"/><Relationship Id="rId4" Type="http://schemas.openxmlformats.org/officeDocument/2006/relationships/hyperlink" Target="https://gateway-api.sigs.k8s.io/contributing/gamm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58700" y="73375"/>
            <a:ext cx="5048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Gateway API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900" y="889075"/>
            <a:ext cx="6630190" cy="39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1024875" y="1575375"/>
            <a:ext cx="3000000" cy="255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HTTPRoute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name: my-route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parentRefs: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- kind: Gateway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name: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foo-gateway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rules: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- backendRefs: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name: foo-svc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port: 8080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80725" y="440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Gateway API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4752200" y="1790925"/>
            <a:ext cx="3322200" cy="2124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Gateway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foo-gateway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gatewayClassName: foo-lb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listeners: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- name: prod-web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port: 80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protocol: HTTP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234800" y="44025"/>
            <a:ext cx="6963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One API to Rule them All?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425575" y="1371150"/>
            <a:ext cx="8489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1D1D1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features present in the spec are by no means specific to ingress traffic; in fact, just about every project represented here exposes near identical functionality to their users. Therefore…</a:t>
            </a:r>
            <a:r>
              <a:rPr lang="en" sz="2400" b="1" i="1">
                <a:solidFill>
                  <a:srgbClr val="1D1D1D"/>
                </a:solidFill>
                <a:latin typeface="Calibri"/>
                <a:ea typeface="Calibri"/>
                <a:cs typeface="Calibri"/>
                <a:sym typeface="Calibri"/>
              </a:rPr>
              <a:t>the greater cloud-native community would greatly benefit from Gateway API being a universal set of resources to describe all Kubernetes traffic, north/south and east/west</a:t>
            </a:r>
            <a:r>
              <a:rPr lang="en" sz="2400" i="1">
                <a:solidFill>
                  <a:srgbClr val="1D1D1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239175"/>
            <a:ext cx="4131576" cy="350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25" y="1533700"/>
            <a:ext cx="4267201" cy="207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725" y="847450"/>
            <a:ext cx="708026" cy="6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793075"/>
            <a:ext cx="801850" cy="4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/>
        </p:nvSpPr>
        <p:spPr>
          <a:xfrm>
            <a:off x="137725" y="51350"/>
            <a:ext cx="5987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One API to Rule them All?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The GAMMA Initiative</a:t>
            </a:r>
            <a:endParaRPr sz="1100"/>
          </a:p>
        </p:txBody>
      </p:sp>
      <p:sp>
        <p:nvSpPr>
          <p:cNvPr id="215" name="Google Shape;215;p39"/>
          <p:cNvSpPr txBox="1"/>
          <p:nvPr/>
        </p:nvSpPr>
        <p:spPr>
          <a:xfrm>
            <a:off x="302750" y="700343"/>
            <a:ext cx="7886700" cy="4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GAMMA (</a:t>
            </a:r>
            <a:r>
              <a:rPr lang="en" sz="1752" b="1"/>
              <a:t>G</a:t>
            </a:r>
            <a:r>
              <a:rPr lang="en" sz="1752"/>
              <a:t>ateway </a:t>
            </a:r>
            <a:r>
              <a:rPr lang="en" sz="1752" b="1"/>
              <a:t>A</a:t>
            </a:r>
            <a:r>
              <a:rPr lang="en" sz="1752"/>
              <a:t>PI for </a:t>
            </a:r>
            <a:r>
              <a:rPr lang="en" sz="1752" b="1"/>
              <a:t>M</a:t>
            </a:r>
            <a:r>
              <a:rPr lang="en" sz="1752"/>
              <a:t>esh </a:t>
            </a:r>
            <a:r>
              <a:rPr lang="en" sz="1752" b="1"/>
              <a:t>M</a:t>
            </a:r>
            <a:r>
              <a:rPr lang="en" sz="1752"/>
              <a:t>anagement and </a:t>
            </a:r>
            <a:r>
              <a:rPr lang="en" sz="1752" b="1"/>
              <a:t>A</a:t>
            </a:r>
            <a:r>
              <a:rPr lang="en" sz="1752"/>
              <a:t>dministration) initiative was started to bring the benefits of Gateway API to service mesh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Separate workstream within sig-network/Gateway API subproject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A unified API across vendors for</a:t>
            </a:r>
            <a:r>
              <a:rPr lang="en" sz="1752" i="1"/>
              <a:t> </a:t>
            </a:r>
            <a:r>
              <a:rPr lang="en" sz="1752"/>
              <a:t>Ingress </a:t>
            </a:r>
            <a:r>
              <a:rPr lang="en" sz="1752" i="1"/>
              <a:t>and</a:t>
            </a:r>
            <a:r>
              <a:rPr lang="en" sz="1752"/>
              <a:t> service mesh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First meeting on July 26th 2022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Weekly Tuesday meetings ever since</a:t>
            </a:r>
            <a:endParaRPr sz="1752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Where are we now?</a:t>
            </a:r>
            <a:endParaRPr sz="3000" b="1">
              <a:solidFill>
                <a:schemeClr val="lt1"/>
              </a:solidFill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600" y="1338170"/>
            <a:ext cx="952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675" y="752400"/>
            <a:ext cx="1280500" cy="11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356" y="75239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6978" y="2019422"/>
            <a:ext cx="1681350" cy="16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 rotWithShape="1">
          <a:blip r:embed="rId7">
            <a:alphaModFix/>
          </a:blip>
          <a:srcRect b="28083"/>
          <a:stretch/>
        </p:blipFill>
        <p:spPr>
          <a:xfrm>
            <a:off x="2588500" y="2255500"/>
            <a:ext cx="1681350" cy="120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2600" y="3255775"/>
            <a:ext cx="1535900" cy="138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9275" y="3546849"/>
            <a:ext cx="1802972" cy="137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04048" y="3464698"/>
            <a:ext cx="1535900" cy="15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67723" y="735725"/>
            <a:ext cx="2247900" cy="140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Where are we now?</a:t>
            </a:r>
            <a:endParaRPr sz="3000" b="1">
              <a:solidFill>
                <a:schemeClr val="lt1"/>
              </a:solidFill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6470"/>
            <a:ext cx="8839200" cy="89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/>
        </p:nvSpPr>
        <p:spPr>
          <a:xfrm>
            <a:off x="2611800" y="1062075"/>
            <a:ext cx="3920400" cy="363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apiVersion: gateway.k8s.io/v1beta1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HTTPRoute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name: foo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parentRefs: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 - kind: Service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name: foo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rules: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backendRefs: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kind: Service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name: foo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weight: 90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kind: Service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name: foo-v2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weight: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97075" y="58700"/>
            <a:ext cx="512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Where are we now?</a:t>
            </a:r>
            <a:endParaRPr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Where are we going?</a:t>
            </a:r>
            <a:endParaRPr sz="3000" b="1">
              <a:solidFill>
                <a:schemeClr val="lt1"/>
              </a:solidFill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669375" y="2126757"/>
            <a:ext cx="7665725" cy="889993"/>
            <a:chOff x="662050" y="2131032"/>
            <a:chExt cx="7665725" cy="889993"/>
          </a:xfrm>
        </p:grpSpPr>
        <p:grpSp>
          <p:nvGrpSpPr>
            <p:cNvPr id="248" name="Google Shape;248;p43"/>
            <p:cNvGrpSpPr/>
            <p:nvPr/>
          </p:nvGrpSpPr>
          <p:grpSpPr>
            <a:xfrm>
              <a:off x="662050" y="2168870"/>
              <a:ext cx="2147700" cy="852156"/>
              <a:chOff x="287850" y="2174095"/>
              <a:chExt cx="2147700" cy="852156"/>
            </a:xfrm>
          </p:grpSpPr>
          <p:pic>
            <p:nvPicPr>
              <p:cNvPr id="249" name="Google Shape;249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24500" y="217409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0" name="Google Shape;250;p43"/>
              <p:cNvSpPr txBox="1"/>
              <p:nvPr/>
            </p:nvSpPr>
            <p:spPr>
              <a:xfrm>
                <a:off x="287850" y="2571750"/>
                <a:ext cx="2147700" cy="45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52">
                    <a:solidFill>
                      <a:schemeClr val="dk1"/>
                    </a:solidFill>
                  </a:rPr>
                  <a:t>Authorization Policy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43"/>
            <p:cNvGrpSpPr/>
            <p:nvPr/>
          </p:nvGrpSpPr>
          <p:grpSpPr>
            <a:xfrm>
              <a:off x="3589925" y="2145720"/>
              <a:ext cx="944700" cy="852056"/>
              <a:chOff x="2371925" y="884295"/>
              <a:chExt cx="944700" cy="852056"/>
            </a:xfrm>
          </p:grpSpPr>
          <p:pic>
            <p:nvPicPr>
              <p:cNvPr id="252" name="Google Shape;252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82525" y="88429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p43"/>
              <p:cNvSpPr txBox="1"/>
              <p:nvPr/>
            </p:nvSpPr>
            <p:spPr>
              <a:xfrm>
                <a:off x="2371925" y="1281850"/>
                <a:ext cx="944700" cy="45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52">
                    <a:solidFill>
                      <a:schemeClr val="dk1"/>
                    </a:solidFill>
                  </a:rPr>
                  <a:t>Egress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43"/>
            <p:cNvGrpSpPr/>
            <p:nvPr/>
          </p:nvGrpSpPr>
          <p:grpSpPr>
            <a:xfrm>
              <a:off x="5365575" y="2131032"/>
              <a:ext cx="2962200" cy="881431"/>
              <a:chOff x="1828950" y="3604745"/>
              <a:chExt cx="2962200" cy="881431"/>
            </a:xfrm>
          </p:grpSpPr>
          <p:pic>
            <p:nvPicPr>
              <p:cNvPr id="255" name="Google Shape;255;p4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132725" y="360474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6" name="Google Shape;256;p43"/>
              <p:cNvSpPr txBox="1"/>
              <p:nvPr/>
            </p:nvSpPr>
            <p:spPr>
              <a:xfrm>
                <a:off x="1828950" y="4031675"/>
                <a:ext cx="2962200" cy="45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52">
                    <a:solidFill>
                      <a:schemeClr val="dk1"/>
                    </a:solidFill>
                  </a:rPr>
                  <a:t>Workload policy attachment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Get involved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562050" y="1204900"/>
            <a:ext cx="73383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/>
              <a:t>Resources:</a:t>
            </a:r>
            <a:endParaRPr sz="225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 u="sng">
                <a:solidFill>
                  <a:schemeClr val="hlink"/>
                </a:solidFill>
                <a:hlinkClick r:id="rId3"/>
              </a:rPr>
              <a:t>How to Get Involved - Kubernetes Gateway API</a:t>
            </a:r>
            <a:endParaRPr sz="225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 u="sng">
                <a:solidFill>
                  <a:schemeClr val="hlink"/>
                </a:solidFill>
                <a:hlinkClick r:id="rId4"/>
              </a:rPr>
              <a:t>GAMMA - Kubernetes Gateway API</a:t>
            </a:r>
            <a:endParaRPr sz="225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 u="sng">
                <a:solidFill>
                  <a:schemeClr val="hlink"/>
                </a:solidFill>
                <a:hlinkClick r:id="rId5"/>
              </a:rPr>
              <a:t>https://github.com/kubernetes-sigs/gateway-api</a:t>
            </a:r>
            <a:endParaRPr sz="22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/>
              <a:t>Get involved:</a:t>
            </a:r>
            <a:endParaRPr sz="225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 u="sng">
                <a:solidFill>
                  <a:schemeClr val="hlink"/>
                </a:solidFill>
                <a:hlinkClick r:id="rId6"/>
              </a:rPr>
              <a:t>Weekly meetings</a:t>
            </a:r>
            <a:endParaRPr sz="225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Review PRs and GEPs</a:t>
            </a:r>
            <a:endParaRPr sz="225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Try it out and give feedback!</a:t>
            </a:r>
            <a:endParaRPr sz="2250"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#sig-network-gateway-api on Slack</a:t>
            </a:r>
            <a:endParaRPr sz="2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419928" y="27236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" sz="2700" i="1">
                <a:solidFill>
                  <a:schemeClr val="lt1"/>
                </a:solidFill>
              </a:rPr>
              <a:t>Keith Mattix, Microsoft</a:t>
            </a:r>
            <a:endParaRPr sz="2700" i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" sz="2700" i="1">
                <a:solidFill>
                  <a:schemeClr val="lt1"/>
                </a:solidFill>
              </a:rPr>
              <a:t>John Howard, Google</a:t>
            </a:r>
            <a:endParaRPr sz="2700" i="1">
              <a:solidFill>
                <a:schemeClr val="lt1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419928" y="143653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</a:rPr>
              <a:t>One API to Rule Them All?</a:t>
            </a:r>
            <a:endParaRPr sz="4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/>
        </p:nvSpPr>
        <p:spPr>
          <a:xfrm>
            <a:off x="397900" y="2266203"/>
            <a:ext cx="78867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800" b="1">
                <a:solidFill>
                  <a:schemeClr val="lt1"/>
                </a:solidFill>
              </a:rPr>
              <a:t>Thank you!</a:t>
            </a:r>
            <a:endParaRPr sz="4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/>
        </p:nvSpPr>
        <p:spPr>
          <a:xfrm>
            <a:off x="3096038" y="1990193"/>
            <a:ext cx="29520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191D3A"/>
                </a:solidFill>
                <a:latin typeface="Arial"/>
                <a:ea typeface="Arial"/>
                <a:cs typeface="Arial"/>
                <a:sym typeface="Arial"/>
              </a:rPr>
              <a:t>Session QR Codes will be sent via email before the event</a:t>
            </a:r>
            <a:endParaRPr sz="1400" b="0" i="0" u="none" strike="noStrike" cap="none">
              <a:solidFill>
                <a:srgbClr val="191D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2913717" y="4204035"/>
            <a:ext cx="33165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scan the QR Code above to leave feedback on this session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979" y="413850"/>
            <a:ext cx="3696000" cy="36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The Beginning</a:t>
            </a:r>
            <a:endParaRPr sz="1100"/>
          </a:p>
        </p:txBody>
      </p:sp>
      <p:sp>
        <p:nvSpPr>
          <p:cNvPr id="140" name="Google Shape;140;p28"/>
          <p:cNvSpPr txBox="1"/>
          <p:nvPr/>
        </p:nvSpPr>
        <p:spPr>
          <a:xfrm>
            <a:off x="302750" y="700343"/>
            <a:ext cx="7886700" cy="4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2015: Kubernetes is launched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Has </a:t>
            </a:r>
            <a:r>
              <a:rPr lang="en" sz="1752" i="1"/>
              <a:t>some</a:t>
            </a:r>
            <a:r>
              <a:rPr lang="en" sz="1752"/>
              <a:t> traditional "service mesh features"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2017: Linkerd2 and Istio launched, bringing more extensive feature sets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HTTP/gRPC load balancing and routing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mTLS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Telemetry and tracing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Over the years, more and more service mesh implementations offer their own feature set and </a:t>
            </a:r>
            <a:r>
              <a:rPr lang="en" sz="1752" b="1"/>
              <a:t>custom API</a:t>
            </a:r>
            <a:endParaRPr sz="1752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436275" y="998850"/>
            <a:ext cx="3306600" cy="255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VirtualService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hosts: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- reviews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http: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- match: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uri: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prefix: "/frontpage"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route: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destination: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host: frontpage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1553100" y="1526975"/>
            <a:ext cx="3306600" cy="277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apiVersion: v1alpha1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TrafficRoute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mesh: default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name: route-all-default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sources: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match: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kuma.io/service: '*'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destinations: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match: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kuma.io/service: '*'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2918700" y="2081200"/>
            <a:ext cx="3306600" cy="255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apiVersion: v1alpha1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ServiceRouter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name: web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routes: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match: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http: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pathPrefix: /admin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destination: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service: admin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4058475" y="998850"/>
            <a:ext cx="3588000" cy="277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apiVersion: v1alpha2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ServiceProfile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routes: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name: '/books'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condition: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method: POST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pathRegex: '/books'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name: '/books/{id}'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condition: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method: GET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pathRegex: '/books/\d+'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5244175" y="1526975"/>
            <a:ext cx="3588000" cy="277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apiVersion: v1beta2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VirtualRouter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listeners: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portMapping: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port: 80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protocol: http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routes: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- name: my-service-a-route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httpRoute: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match: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prefix: 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A Unified Standard</a:t>
            </a:r>
            <a:endParaRPr sz="1100"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1328475"/>
            <a:ext cx="8387976" cy="301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4932287" y="1078650"/>
            <a:ext cx="3588000" cy="298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kind: TrafficSplit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name: ab-test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service: website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matches: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- kind: HTTPRouteGroup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name: ab-test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backends: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- service: website-v1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weight: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- service: website-v2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weight: 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124700" y="36700"/>
            <a:ext cx="422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A Unified Standard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335850" y="1725150"/>
            <a:ext cx="4015250" cy="16927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HTTPRouteGroup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name: ab-test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matches: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- name: </a:t>
            </a: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firefox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-users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headers: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user-agent: ".*Firefox.*"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A Unified Standard?</a:t>
            </a:r>
            <a:endParaRPr sz="1100"/>
          </a:p>
        </p:txBody>
      </p:sp>
      <p:sp>
        <p:nvSpPr>
          <p:cNvPr id="168" name="Google Shape;168;p32"/>
          <p:cNvSpPr txBox="1"/>
          <p:nvPr/>
        </p:nvSpPr>
        <p:spPr>
          <a:xfrm>
            <a:off x="302750" y="700343"/>
            <a:ext cx="7886700" cy="4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Initial design decisions were incongruent with where community went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Binding authorization policy solely to routes, no concept of a workload, etc.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Traffic metrics was pre-OpenTelemetry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Key maintainers moved to other projects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No resources advanced from alpha</a:t>
            </a:r>
            <a:endParaRPr sz="175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A Tale of Two Specs</a:t>
            </a:r>
            <a:endParaRPr sz="1100"/>
          </a:p>
        </p:txBody>
      </p:sp>
      <p:sp>
        <p:nvSpPr>
          <p:cNvPr id="174" name="Google Shape;174;p33"/>
          <p:cNvSpPr txBox="1"/>
          <p:nvPr/>
        </p:nvSpPr>
        <p:spPr>
          <a:xfrm>
            <a:off x="302750" y="700343"/>
            <a:ext cx="7886700" cy="4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Over in Kubernetes world, the same kind of thing started to happen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Ingress APIs were the common interface for the plethora of ingress controllers on the market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Ingress struggled to grow with the community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Non-portable features/extensions</a:t>
            </a:r>
            <a:endParaRPr sz="1752"/>
          </a:p>
          <a:p>
            <a:pPr marL="914400" marR="0" lvl="1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○"/>
            </a:pPr>
            <a:r>
              <a:rPr lang="en" sz="1752"/>
              <a:t>Annotation proliferation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Required lengthy, involved KEP process to iterate</a:t>
            </a:r>
            <a:endParaRPr sz="1752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</a:rPr>
              <a:t>Gateway API</a:t>
            </a:r>
            <a:endParaRPr sz="1100"/>
          </a:p>
        </p:txBody>
      </p:sp>
      <p:sp>
        <p:nvSpPr>
          <p:cNvPr id="180" name="Google Shape;180;p34"/>
          <p:cNvSpPr txBox="1"/>
          <p:nvPr/>
        </p:nvSpPr>
        <p:spPr>
          <a:xfrm>
            <a:off x="302750" y="700350"/>
            <a:ext cx="6164400" cy="4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Gateway API introduced by Kubernetes to build a </a:t>
            </a:r>
            <a:r>
              <a:rPr lang="en" sz="1752" b="1"/>
              <a:t>unified service networking model</a:t>
            </a:r>
            <a:r>
              <a:rPr lang="en" sz="1752"/>
              <a:t> for Kubernetes.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Learns from the mistakes of Ingress and vendor APIs to build a new API that is </a:t>
            </a:r>
            <a:r>
              <a:rPr lang="en" sz="1752" b="1"/>
              <a:t>extensible</a:t>
            </a:r>
            <a:r>
              <a:rPr lang="en" sz="1752"/>
              <a:t>.</a:t>
            </a:r>
            <a:endParaRPr sz="1752"/>
          </a:p>
          <a:p>
            <a:pPr marL="457200" marR="0" lvl="0" indent="-3398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3"/>
              <a:buChar char="●"/>
            </a:pPr>
            <a:r>
              <a:rPr lang="en" sz="1752"/>
              <a:t>API recently graduated to Beta, with over 15 implementations.</a:t>
            </a:r>
            <a:endParaRPr sz="1752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2"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302" y="849325"/>
            <a:ext cx="2204300" cy="40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Macintosh PowerPoint</Application>
  <PresentationFormat>On-screen Show (16:9)</PresentationFormat>
  <Paragraphs>193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Average</vt:lpstr>
      <vt:lpstr>Oswald</vt:lpstr>
      <vt:lpstr>Roboto Mono</vt:lpstr>
      <vt:lpstr>Arial</vt:lpstr>
      <vt:lpstr>Slate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Keith Mattix</cp:lastModifiedBy>
  <cp:revision>1</cp:revision>
  <dcterms:modified xsi:type="dcterms:W3CDTF">2022-10-28T14:47:45Z</dcterms:modified>
</cp:coreProperties>
</file>