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distancesfrom.com/Den-Haag-latitude-longitude-Den-Haag-latitude-Den-Haag-longitude/LatLongHistory/14049.aspx?IsHistory=1&amp;LocationID=14049" TargetMode="External"/><Relationship Id="rId2" Type="http://schemas.openxmlformats.org/officeDocument/2006/relationships/hyperlink" Target="https://www.angloinfo.com/blogs/netherlands/south-holland/expatinfo-holland/city-districts-the-hague/" TargetMode="External"/><Relationship Id="rId1" Type="http://schemas.openxmlformats.org/officeDocument/2006/relationships/slideLayout" Target="../slideLayouts/slideLayout2.xml"/><Relationship Id="rId5" Type="http://schemas.openxmlformats.org/officeDocument/2006/relationships/hyperlink" Target="https://api.postcode.eu/nl/v1/addresses/latlon/" TargetMode="External"/><Relationship Id="rId4" Type="http://schemas.openxmlformats.org/officeDocument/2006/relationships/hyperlink" Target="https://www.postcode.nl/services/adresdata/api"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BE61A-E5E3-4B67-BE22-C958E58350D7}"/>
              </a:ext>
            </a:extLst>
          </p:cNvPr>
          <p:cNvSpPr>
            <a:spLocks noGrp="1"/>
          </p:cNvSpPr>
          <p:nvPr>
            <p:ph type="ctrTitle"/>
          </p:nvPr>
        </p:nvSpPr>
        <p:spPr/>
        <p:txBody>
          <a:bodyPr>
            <a:normAutofit fontScale="90000"/>
          </a:bodyPr>
          <a:lstStyle/>
          <a:p>
            <a:r>
              <a:rPr lang="en-US" sz="2800" dirty="0">
                <a:cs typeface="Calibri Light"/>
              </a:rPr>
              <a:t>Finding Best Locations for Restaurant in The Hague </a:t>
            </a:r>
            <a:br>
              <a:rPr lang="en-US" sz="2800" dirty="0">
                <a:cs typeface="Calibri Light"/>
              </a:rPr>
            </a:br>
            <a:r>
              <a:rPr lang="en-US" sz="2800" dirty="0">
                <a:cs typeface="Calibri Light"/>
              </a:rPr>
              <a:t>City of South Holland</a:t>
            </a:r>
            <a:br>
              <a:rPr lang="en-US" sz="2800" dirty="0">
                <a:cs typeface="Calibri Light"/>
              </a:rPr>
            </a:br>
            <a:br>
              <a:rPr lang="en-US" sz="2800" dirty="0">
                <a:cs typeface="Calibri Light"/>
              </a:rPr>
            </a:br>
            <a:r>
              <a:rPr lang="en-US" sz="2800" dirty="0">
                <a:cs typeface="Calibri Light"/>
              </a:rPr>
              <a:t>Solomon Edwin Musa</a:t>
            </a:r>
            <a:br>
              <a:rPr lang="en-US" sz="2800" dirty="0">
                <a:cs typeface="Calibri Light"/>
              </a:rPr>
            </a:br>
            <a:br>
              <a:rPr lang="en-US" sz="2800" dirty="0">
                <a:cs typeface="Calibri Light"/>
              </a:rPr>
            </a:br>
            <a:r>
              <a:rPr lang="en-US" sz="2800" dirty="0">
                <a:cs typeface="Calibri Light"/>
              </a:rPr>
              <a:t>21 April 2019</a:t>
            </a:r>
          </a:p>
        </p:txBody>
      </p:sp>
    </p:spTree>
    <p:extLst>
      <p:ext uri="{BB962C8B-B14F-4D97-AF65-F5344CB8AC3E}">
        <p14:creationId xmlns:p14="http://schemas.microsoft.com/office/powerpoint/2010/main" val="1384496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74B26-AEE9-484B-8A6C-A870BD7704F3}"/>
              </a:ext>
            </a:extLst>
          </p:cNvPr>
          <p:cNvSpPr>
            <a:spLocks noGrp="1"/>
          </p:cNvSpPr>
          <p:nvPr>
            <p:ph type="title"/>
          </p:nvPr>
        </p:nvSpPr>
        <p:spPr>
          <a:xfrm>
            <a:off x="838200" y="228648"/>
            <a:ext cx="10515600" cy="1462040"/>
          </a:xfrm>
        </p:spPr>
        <p:txBody>
          <a:bodyPr/>
          <a:lstStyle/>
          <a:p>
            <a:pPr algn="ctr"/>
            <a:br>
              <a:rPr lang="en-US" b="1" dirty="0">
                <a:cs typeface="Calibri Light"/>
              </a:rPr>
            </a:br>
            <a:r>
              <a:rPr lang="en-US" b="1" dirty="0">
                <a:cs typeface="Calibri Light"/>
              </a:rPr>
              <a:t>Data Cleaning </a:t>
            </a:r>
            <a:endParaRPr lang="en-US" dirty="0">
              <a:cs typeface="Calibri Light" panose="020F0302020204030204"/>
            </a:endParaRPr>
          </a:p>
          <a:p>
            <a:endParaRPr lang="en-US"/>
          </a:p>
          <a:p>
            <a:endParaRPr lang="en-US" dirty="0">
              <a:cs typeface="Calibri Light"/>
            </a:endParaRPr>
          </a:p>
        </p:txBody>
      </p:sp>
      <p:sp>
        <p:nvSpPr>
          <p:cNvPr id="3" name="Content Placeholder 2">
            <a:extLst>
              <a:ext uri="{FF2B5EF4-FFF2-40B4-BE49-F238E27FC236}">
                <a16:creationId xmlns:a16="http://schemas.microsoft.com/office/drawing/2014/main" id="{B298D496-8E4F-43E8-9841-8739B9C2FA68}"/>
              </a:ext>
            </a:extLst>
          </p:cNvPr>
          <p:cNvSpPr>
            <a:spLocks noGrp="1"/>
          </p:cNvSpPr>
          <p:nvPr>
            <p:ph idx="1"/>
          </p:nvPr>
        </p:nvSpPr>
        <p:spPr/>
        <p:txBody>
          <a:bodyPr vert="horz" lIns="91440" tIns="45720" rIns="91440" bIns="45720" rtlCol="0" anchor="t">
            <a:normAutofit fontScale="92500"/>
          </a:bodyPr>
          <a:lstStyle/>
          <a:p>
            <a:r>
              <a:rPr lang="en-US" dirty="0">
                <a:cs typeface="Calibri"/>
              </a:rPr>
              <a:t>Since almost all the data required for this research was free and readily available, and the fact that the size is small, the </a:t>
            </a:r>
            <a:r>
              <a:rPr lang="en-US" dirty="0" err="1">
                <a:cs typeface="Calibri"/>
              </a:rPr>
              <a:t>dataframe</a:t>
            </a:r>
            <a:r>
              <a:rPr lang="en-US" dirty="0">
                <a:cs typeface="Calibri"/>
              </a:rPr>
              <a:t> was created manually for convenience and named </a:t>
            </a:r>
            <a:r>
              <a:rPr lang="en-US" dirty="0" err="1">
                <a:cs typeface="Calibri"/>
              </a:rPr>
              <a:t>hgcty_data</a:t>
            </a:r>
            <a:r>
              <a:rPr lang="en-US" dirty="0">
                <a:cs typeface="Calibri"/>
              </a:rPr>
              <a:t>. </a:t>
            </a:r>
            <a:endParaRPr lang="en-US">
              <a:cs typeface="Calibri"/>
            </a:endParaRPr>
          </a:p>
          <a:p>
            <a:r>
              <a:rPr lang="en-US" dirty="0">
                <a:cs typeface="Calibri"/>
              </a:rPr>
              <a:t>Data cleaning was therefore not an issue in this case, except for the foursquare venues data acquired for the first and the rest of the neighborhoods for each of the three districts investigated </a:t>
            </a:r>
          </a:p>
          <a:p>
            <a:r>
              <a:rPr lang="en-US" dirty="0">
                <a:cs typeface="Calibri"/>
              </a:rPr>
              <a:t>To clean the foursquare data returned, firstly, the </a:t>
            </a:r>
            <a:r>
              <a:rPr lang="en-US" dirty="0" err="1">
                <a:cs typeface="Calibri"/>
              </a:rPr>
              <a:t>get_category</a:t>
            </a:r>
            <a:r>
              <a:rPr lang="en-US" dirty="0">
                <a:cs typeface="Calibri"/>
              </a:rPr>
              <a:t>-type function was used, and followed by the normal procedure for cleaning the returned json file and to structure it into a pandas </a:t>
            </a:r>
            <a:r>
              <a:rPr lang="en-US" dirty="0" err="1">
                <a:cs typeface="Calibri"/>
              </a:rPr>
              <a:t>dataframe</a:t>
            </a:r>
            <a:r>
              <a:rPr lang="en-US" dirty="0">
                <a:cs typeface="Calibri"/>
              </a:rPr>
              <a:t>, with respect to the procedures for segmenting and clustering neighborhoods, and with reference to the procedures itemized above.</a:t>
            </a:r>
            <a:endParaRPr lang="en-US" dirty="0"/>
          </a:p>
          <a:p>
            <a:endParaRPr lang="en-US"/>
          </a:p>
          <a:p>
            <a:endParaRPr lang="en-US" dirty="0">
              <a:cs typeface="Calibri"/>
            </a:endParaRPr>
          </a:p>
        </p:txBody>
      </p:sp>
    </p:spTree>
    <p:extLst>
      <p:ext uri="{BB962C8B-B14F-4D97-AF65-F5344CB8AC3E}">
        <p14:creationId xmlns:p14="http://schemas.microsoft.com/office/powerpoint/2010/main" val="2404441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276A4-216B-4EAD-8A6A-55419EA4D532}"/>
              </a:ext>
            </a:extLst>
          </p:cNvPr>
          <p:cNvSpPr>
            <a:spLocks noGrp="1"/>
          </p:cNvSpPr>
          <p:nvPr>
            <p:ph type="title"/>
          </p:nvPr>
        </p:nvSpPr>
        <p:spPr/>
        <p:txBody>
          <a:bodyPr/>
          <a:lstStyle/>
          <a:p>
            <a:pPr algn="ctr"/>
            <a:r>
              <a:rPr lang="en-US" dirty="0">
                <a:cs typeface="Calibri Light" panose="020F0302020204030204"/>
              </a:rPr>
              <a:t>Results</a:t>
            </a:r>
            <a:endParaRPr lang="en-US" dirty="0"/>
          </a:p>
        </p:txBody>
      </p:sp>
      <p:sp>
        <p:nvSpPr>
          <p:cNvPr id="3" name="Content Placeholder 2">
            <a:extLst>
              <a:ext uri="{FF2B5EF4-FFF2-40B4-BE49-F238E27FC236}">
                <a16:creationId xmlns:a16="http://schemas.microsoft.com/office/drawing/2014/main" id="{38F7A057-C2EF-4E62-951C-6855D54B8CAC}"/>
              </a:ext>
            </a:extLst>
          </p:cNvPr>
          <p:cNvSpPr>
            <a:spLocks noGrp="1"/>
          </p:cNvSpPr>
          <p:nvPr>
            <p:ph idx="1"/>
          </p:nvPr>
        </p:nvSpPr>
        <p:spPr/>
        <p:txBody>
          <a:bodyPr vert="horz" lIns="91440" tIns="45720" rIns="91440" bIns="45720" rtlCol="0" anchor="t">
            <a:normAutofit/>
          </a:bodyPr>
          <a:lstStyle/>
          <a:p>
            <a:r>
              <a:rPr lang="en-US" dirty="0">
                <a:cs typeface="Calibri"/>
              </a:rPr>
              <a:t>The Hague City Data </a:t>
            </a:r>
            <a:r>
              <a:rPr lang="en-US" dirty="0" err="1">
                <a:cs typeface="Calibri"/>
              </a:rPr>
              <a:t>thcty_data</a:t>
            </a:r>
          </a:p>
          <a:p>
            <a:endParaRPr lang="en-US" dirty="0">
              <a:cs typeface="Calibri"/>
            </a:endParaRPr>
          </a:p>
        </p:txBody>
      </p:sp>
      <p:pic>
        <p:nvPicPr>
          <p:cNvPr id="4" name="Picture 4" descr="A screenshot of a cell phone&#10;&#10;Description generated with very high confidence">
            <a:extLst>
              <a:ext uri="{FF2B5EF4-FFF2-40B4-BE49-F238E27FC236}">
                <a16:creationId xmlns:a16="http://schemas.microsoft.com/office/drawing/2014/main" id="{0684BF51-246D-4774-9D28-C568F766A88C}"/>
              </a:ext>
            </a:extLst>
          </p:cNvPr>
          <p:cNvPicPr>
            <a:picLocks noChangeAspect="1"/>
          </p:cNvPicPr>
          <p:nvPr/>
        </p:nvPicPr>
        <p:blipFill>
          <a:blip r:embed="rId2"/>
          <a:stretch>
            <a:fillRect/>
          </a:stretch>
        </p:blipFill>
        <p:spPr>
          <a:xfrm>
            <a:off x="971266" y="2439458"/>
            <a:ext cx="8316034" cy="4344694"/>
          </a:xfrm>
          <a:prstGeom prst="rect">
            <a:avLst/>
          </a:prstGeom>
        </p:spPr>
      </p:pic>
    </p:spTree>
    <p:extLst>
      <p:ext uri="{BB962C8B-B14F-4D97-AF65-F5344CB8AC3E}">
        <p14:creationId xmlns:p14="http://schemas.microsoft.com/office/powerpoint/2010/main" val="894862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DEC89-23A8-4EDB-AB7D-638F951F7694}"/>
              </a:ext>
            </a:extLst>
          </p:cNvPr>
          <p:cNvSpPr>
            <a:spLocks noGrp="1"/>
          </p:cNvSpPr>
          <p:nvPr>
            <p:ph type="title"/>
          </p:nvPr>
        </p:nvSpPr>
        <p:spPr>
          <a:xfrm>
            <a:off x="838200" y="183156"/>
            <a:ext cx="10515600" cy="1507532"/>
          </a:xfrm>
        </p:spPr>
        <p:txBody>
          <a:bodyPr/>
          <a:lstStyle/>
          <a:p>
            <a:pPr algn="ctr"/>
            <a:br>
              <a:rPr lang="en-US" b="1" dirty="0">
                <a:cs typeface="Calibri Light" panose="020F0302020204030204"/>
              </a:rPr>
            </a:br>
            <a:r>
              <a:rPr lang="en-US" b="1" dirty="0">
                <a:cs typeface="Calibri Light" panose="020F0302020204030204"/>
              </a:rPr>
              <a:t>Hague Centrum Results</a:t>
            </a:r>
            <a:endParaRPr lang="en-US" dirty="0"/>
          </a:p>
          <a:p>
            <a:pPr algn="ctr"/>
            <a:endParaRPr lang="en-US"/>
          </a:p>
          <a:p>
            <a:pPr algn="ctr"/>
            <a:endParaRPr lang="en-US" dirty="0">
              <a:cs typeface="Calibri Light" panose="020F0302020204030204"/>
            </a:endParaRPr>
          </a:p>
        </p:txBody>
      </p:sp>
      <p:sp>
        <p:nvSpPr>
          <p:cNvPr id="3" name="Content Placeholder 2">
            <a:extLst>
              <a:ext uri="{FF2B5EF4-FFF2-40B4-BE49-F238E27FC236}">
                <a16:creationId xmlns:a16="http://schemas.microsoft.com/office/drawing/2014/main" id="{23312E73-6F82-4FBF-A848-5BEE12F49592}"/>
              </a:ext>
            </a:extLst>
          </p:cNvPr>
          <p:cNvSpPr>
            <a:spLocks noGrp="1"/>
          </p:cNvSpPr>
          <p:nvPr>
            <p:ph idx="1"/>
          </p:nvPr>
        </p:nvSpPr>
        <p:spPr/>
        <p:txBody>
          <a:bodyPr vert="horz" lIns="91440" tIns="45720" rIns="91440" bIns="45720" rtlCol="0" anchor="t">
            <a:normAutofit/>
          </a:bodyPr>
          <a:lstStyle/>
          <a:p>
            <a:r>
              <a:rPr lang="en-US" dirty="0">
                <a:cs typeface="Calibri"/>
              </a:rPr>
              <a:t>Table 2: </a:t>
            </a:r>
            <a:r>
              <a:rPr lang="en-US" dirty="0" err="1">
                <a:cs typeface="Calibri"/>
              </a:rPr>
              <a:t>hgcentrum_venues_sorted</a:t>
            </a:r>
          </a:p>
          <a:p>
            <a:endParaRPr lang="en-US" dirty="0">
              <a:cs typeface="Calibri"/>
            </a:endParaRPr>
          </a:p>
        </p:txBody>
      </p:sp>
      <p:pic>
        <p:nvPicPr>
          <p:cNvPr id="4" name="Picture 4" descr="A screenshot of a cell phone&#10;&#10;Description generated with very high confidence">
            <a:extLst>
              <a:ext uri="{FF2B5EF4-FFF2-40B4-BE49-F238E27FC236}">
                <a16:creationId xmlns:a16="http://schemas.microsoft.com/office/drawing/2014/main" id="{B0BAF86C-67C5-4DD5-B13E-49E9D2D5BA11}"/>
              </a:ext>
            </a:extLst>
          </p:cNvPr>
          <p:cNvPicPr>
            <a:picLocks noChangeAspect="1"/>
          </p:cNvPicPr>
          <p:nvPr/>
        </p:nvPicPr>
        <p:blipFill>
          <a:blip r:embed="rId2"/>
          <a:stretch>
            <a:fillRect/>
          </a:stretch>
        </p:blipFill>
        <p:spPr>
          <a:xfrm>
            <a:off x="1881117" y="2610040"/>
            <a:ext cx="8964297" cy="2957204"/>
          </a:xfrm>
          <a:prstGeom prst="rect">
            <a:avLst/>
          </a:prstGeom>
        </p:spPr>
      </p:pic>
    </p:spTree>
    <p:extLst>
      <p:ext uri="{BB962C8B-B14F-4D97-AF65-F5344CB8AC3E}">
        <p14:creationId xmlns:p14="http://schemas.microsoft.com/office/powerpoint/2010/main" val="1135891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BAC3C-FAB8-4E5D-A304-DCC027DF6744}"/>
              </a:ext>
            </a:extLst>
          </p:cNvPr>
          <p:cNvSpPr>
            <a:spLocks noGrp="1"/>
          </p:cNvSpPr>
          <p:nvPr>
            <p:ph type="title"/>
          </p:nvPr>
        </p:nvSpPr>
        <p:spPr/>
        <p:txBody>
          <a:bodyPr/>
          <a:lstStyle/>
          <a:p>
            <a:pPr algn="ctr"/>
            <a:r>
              <a:rPr lang="en-US" dirty="0">
                <a:cs typeface="Calibri Light" panose="020F0302020204030204"/>
              </a:rPr>
              <a:t>Hague Centrum Results Continue</a:t>
            </a:r>
            <a:endParaRPr lang="en-US" dirty="0"/>
          </a:p>
        </p:txBody>
      </p:sp>
      <p:sp>
        <p:nvSpPr>
          <p:cNvPr id="3" name="Content Placeholder 2">
            <a:extLst>
              <a:ext uri="{FF2B5EF4-FFF2-40B4-BE49-F238E27FC236}">
                <a16:creationId xmlns:a16="http://schemas.microsoft.com/office/drawing/2014/main" id="{EB6B8C2E-0836-4234-B2F5-F09708717E11}"/>
              </a:ext>
            </a:extLst>
          </p:cNvPr>
          <p:cNvSpPr>
            <a:spLocks noGrp="1"/>
          </p:cNvSpPr>
          <p:nvPr>
            <p:ph idx="1"/>
          </p:nvPr>
        </p:nvSpPr>
        <p:spPr/>
        <p:txBody>
          <a:bodyPr vert="horz" lIns="91440" tIns="45720" rIns="91440" bIns="45720" rtlCol="0" anchor="t">
            <a:normAutofit/>
          </a:bodyPr>
          <a:lstStyle/>
          <a:p>
            <a:r>
              <a:rPr lang="en-US" dirty="0">
                <a:cs typeface="Calibri"/>
              </a:rPr>
              <a:t>Table 3: </a:t>
            </a:r>
            <a:r>
              <a:rPr lang="en-US" dirty="0" err="1">
                <a:cs typeface="Calibri"/>
              </a:rPr>
              <a:t>hgcentrum_merged</a:t>
            </a:r>
          </a:p>
          <a:p>
            <a:endParaRPr lang="en-US" dirty="0">
              <a:cs typeface="Calibri"/>
            </a:endParaRPr>
          </a:p>
        </p:txBody>
      </p:sp>
      <p:pic>
        <p:nvPicPr>
          <p:cNvPr id="4" name="Picture 4" descr="A screenshot of a cell phone&#10;&#10;Description generated with very high confidence">
            <a:extLst>
              <a:ext uri="{FF2B5EF4-FFF2-40B4-BE49-F238E27FC236}">
                <a16:creationId xmlns:a16="http://schemas.microsoft.com/office/drawing/2014/main" id="{F8DA8742-8E06-4935-A5DB-EA2CBF26179E}"/>
              </a:ext>
            </a:extLst>
          </p:cNvPr>
          <p:cNvPicPr>
            <a:picLocks noChangeAspect="1"/>
          </p:cNvPicPr>
          <p:nvPr/>
        </p:nvPicPr>
        <p:blipFill>
          <a:blip r:embed="rId2"/>
          <a:stretch>
            <a:fillRect/>
          </a:stretch>
        </p:blipFill>
        <p:spPr>
          <a:xfrm>
            <a:off x="1403445" y="2731636"/>
            <a:ext cx="8486627" cy="3942313"/>
          </a:xfrm>
          <a:prstGeom prst="rect">
            <a:avLst/>
          </a:prstGeom>
        </p:spPr>
      </p:pic>
    </p:spTree>
    <p:extLst>
      <p:ext uri="{BB962C8B-B14F-4D97-AF65-F5344CB8AC3E}">
        <p14:creationId xmlns:p14="http://schemas.microsoft.com/office/powerpoint/2010/main" val="1365770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8EFF9-B416-4BF7-8528-0B67D46515A1}"/>
              </a:ext>
            </a:extLst>
          </p:cNvPr>
          <p:cNvSpPr>
            <a:spLocks noGrp="1"/>
          </p:cNvSpPr>
          <p:nvPr>
            <p:ph type="title"/>
          </p:nvPr>
        </p:nvSpPr>
        <p:spPr/>
        <p:txBody>
          <a:bodyPr/>
          <a:lstStyle/>
          <a:p>
            <a:pPr algn="ctr"/>
            <a:r>
              <a:rPr lang="en-US" dirty="0">
                <a:cs typeface="Calibri Light" panose="020F0302020204030204"/>
              </a:rPr>
              <a:t>Hague Centrum Results Continue</a:t>
            </a:r>
            <a:endParaRPr lang="en-US" dirty="0"/>
          </a:p>
        </p:txBody>
      </p:sp>
      <p:sp>
        <p:nvSpPr>
          <p:cNvPr id="3" name="Content Placeholder 2">
            <a:extLst>
              <a:ext uri="{FF2B5EF4-FFF2-40B4-BE49-F238E27FC236}">
                <a16:creationId xmlns:a16="http://schemas.microsoft.com/office/drawing/2014/main" id="{7742426F-A1A6-4381-8FFE-463ECB717106}"/>
              </a:ext>
            </a:extLst>
          </p:cNvPr>
          <p:cNvSpPr>
            <a:spLocks noGrp="1"/>
          </p:cNvSpPr>
          <p:nvPr>
            <p:ph idx="1"/>
          </p:nvPr>
        </p:nvSpPr>
        <p:spPr/>
        <p:txBody>
          <a:bodyPr vert="horz" lIns="91440" tIns="45720" rIns="91440" bIns="45720" rtlCol="0" anchor="t">
            <a:normAutofit/>
          </a:bodyPr>
          <a:lstStyle/>
          <a:p>
            <a:r>
              <a:rPr lang="en-US" dirty="0">
                <a:cs typeface="Calibri"/>
              </a:rPr>
              <a:t>Table 4: </a:t>
            </a:r>
            <a:r>
              <a:rPr lang="en-US" dirty="0" err="1">
                <a:cs typeface="Calibri"/>
              </a:rPr>
              <a:t>hgcentrum_Cluster</a:t>
            </a:r>
            <a:r>
              <a:rPr lang="en-US" dirty="0">
                <a:cs typeface="Calibri"/>
              </a:rPr>
              <a:t> 1</a:t>
            </a:r>
          </a:p>
          <a:p>
            <a:endParaRPr lang="en-US" dirty="0">
              <a:cs typeface="Calibri"/>
            </a:endParaRPr>
          </a:p>
        </p:txBody>
      </p:sp>
      <p:pic>
        <p:nvPicPr>
          <p:cNvPr id="4" name="Picture 4" descr="A screenshot of a cell phone&#10;&#10;Description generated with very high confidence">
            <a:extLst>
              <a:ext uri="{FF2B5EF4-FFF2-40B4-BE49-F238E27FC236}">
                <a16:creationId xmlns:a16="http://schemas.microsoft.com/office/drawing/2014/main" id="{2C3625CA-B471-4BA4-A31A-A590B8A23322}"/>
              </a:ext>
            </a:extLst>
          </p:cNvPr>
          <p:cNvPicPr>
            <a:picLocks noChangeAspect="1"/>
          </p:cNvPicPr>
          <p:nvPr/>
        </p:nvPicPr>
        <p:blipFill>
          <a:blip r:embed="rId2"/>
          <a:stretch>
            <a:fillRect/>
          </a:stretch>
        </p:blipFill>
        <p:spPr>
          <a:xfrm>
            <a:off x="1244224" y="2430643"/>
            <a:ext cx="8145428" cy="3088534"/>
          </a:xfrm>
          <a:prstGeom prst="rect">
            <a:avLst/>
          </a:prstGeom>
        </p:spPr>
      </p:pic>
    </p:spTree>
    <p:extLst>
      <p:ext uri="{BB962C8B-B14F-4D97-AF65-F5344CB8AC3E}">
        <p14:creationId xmlns:p14="http://schemas.microsoft.com/office/powerpoint/2010/main" val="1781218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1775D-7A37-4BD8-BF1A-D44DE1E42E16}"/>
              </a:ext>
            </a:extLst>
          </p:cNvPr>
          <p:cNvSpPr>
            <a:spLocks noGrp="1"/>
          </p:cNvSpPr>
          <p:nvPr>
            <p:ph type="title"/>
          </p:nvPr>
        </p:nvSpPr>
        <p:spPr/>
        <p:txBody>
          <a:bodyPr/>
          <a:lstStyle/>
          <a:p>
            <a:pPr algn="ctr"/>
            <a:r>
              <a:rPr lang="en-US" dirty="0" err="1">
                <a:cs typeface="Calibri Light" panose="020F0302020204030204"/>
              </a:rPr>
              <a:t>Escamp</a:t>
            </a:r>
            <a:r>
              <a:rPr lang="en-US" dirty="0">
                <a:cs typeface="Calibri Light" panose="020F0302020204030204"/>
              </a:rPr>
              <a:t> Results</a:t>
            </a:r>
          </a:p>
        </p:txBody>
      </p:sp>
      <p:sp>
        <p:nvSpPr>
          <p:cNvPr id="3" name="Content Placeholder 2">
            <a:extLst>
              <a:ext uri="{FF2B5EF4-FFF2-40B4-BE49-F238E27FC236}">
                <a16:creationId xmlns:a16="http://schemas.microsoft.com/office/drawing/2014/main" id="{F90734A0-0752-4F75-96B1-62AF27AE6416}"/>
              </a:ext>
            </a:extLst>
          </p:cNvPr>
          <p:cNvSpPr>
            <a:spLocks noGrp="1"/>
          </p:cNvSpPr>
          <p:nvPr>
            <p:ph idx="1"/>
          </p:nvPr>
        </p:nvSpPr>
        <p:spPr/>
        <p:txBody>
          <a:bodyPr vert="horz" lIns="91440" tIns="45720" rIns="91440" bIns="45720" rtlCol="0" anchor="t">
            <a:normAutofit/>
          </a:bodyPr>
          <a:lstStyle/>
          <a:p>
            <a:r>
              <a:rPr lang="en-US" dirty="0">
                <a:cs typeface="Calibri"/>
              </a:rPr>
              <a:t>Table 5: </a:t>
            </a:r>
            <a:r>
              <a:rPr lang="en-US" dirty="0" err="1">
                <a:cs typeface="Calibri"/>
              </a:rPr>
              <a:t>escamp_venues_sorted</a:t>
            </a:r>
          </a:p>
          <a:p>
            <a:endParaRPr lang="en-US" dirty="0">
              <a:cs typeface="Calibri"/>
            </a:endParaRPr>
          </a:p>
        </p:txBody>
      </p:sp>
      <p:pic>
        <p:nvPicPr>
          <p:cNvPr id="4" name="Picture 4" descr="A screenshot of a cell phone&#10;&#10;Description generated with very high confidence">
            <a:extLst>
              <a:ext uri="{FF2B5EF4-FFF2-40B4-BE49-F238E27FC236}">
                <a16:creationId xmlns:a16="http://schemas.microsoft.com/office/drawing/2014/main" id="{8D7B81B7-7F45-4838-B585-8F0418060145}"/>
              </a:ext>
            </a:extLst>
          </p:cNvPr>
          <p:cNvPicPr>
            <a:picLocks noChangeAspect="1"/>
          </p:cNvPicPr>
          <p:nvPr/>
        </p:nvPicPr>
        <p:blipFill>
          <a:blip r:embed="rId2"/>
          <a:stretch>
            <a:fillRect/>
          </a:stretch>
        </p:blipFill>
        <p:spPr>
          <a:xfrm>
            <a:off x="1744641" y="2731233"/>
            <a:ext cx="8577613" cy="2248513"/>
          </a:xfrm>
          <a:prstGeom prst="rect">
            <a:avLst/>
          </a:prstGeom>
        </p:spPr>
      </p:pic>
    </p:spTree>
    <p:extLst>
      <p:ext uri="{BB962C8B-B14F-4D97-AF65-F5344CB8AC3E}">
        <p14:creationId xmlns:p14="http://schemas.microsoft.com/office/powerpoint/2010/main" val="2129761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02F87-597A-4A6B-AD66-79EF94BD70BB}"/>
              </a:ext>
            </a:extLst>
          </p:cNvPr>
          <p:cNvSpPr>
            <a:spLocks noGrp="1"/>
          </p:cNvSpPr>
          <p:nvPr>
            <p:ph type="title"/>
          </p:nvPr>
        </p:nvSpPr>
        <p:spPr/>
        <p:txBody>
          <a:bodyPr/>
          <a:lstStyle/>
          <a:p>
            <a:pPr algn="ctr"/>
            <a:r>
              <a:rPr lang="en-US" dirty="0" err="1">
                <a:cs typeface="Calibri Light" panose="020F0302020204030204"/>
              </a:rPr>
              <a:t>Escamp</a:t>
            </a:r>
            <a:r>
              <a:rPr lang="en-US" dirty="0">
                <a:cs typeface="Calibri Light" panose="020F0302020204030204"/>
              </a:rPr>
              <a:t> Results Continue</a:t>
            </a:r>
          </a:p>
        </p:txBody>
      </p:sp>
      <p:sp>
        <p:nvSpPr>
          <p:cNvPr id="3" name="Content Placeholder 2">
            <a:extLst>
              <a:ext uri="{FF2B5EF4-FFF2-40B4-BE49-F238E27FC236}">
                <a16:creationId xmlns:a16="http://schemas.microsoft.com/office/drawing/2014/main" id="{7538B5B5-D5CC-4645-A7F0-4610D18CB01C}"/>
              </a:ext>
            </a:extLst>
          </p:cNvPr>
          <p:cNvSpPr>
            <a:spLocks noGrp="1"/>
          </p:cNvSpPr>
          <p:nvPr>
            <p:ph idx="1"/>
          </p:nvPr>
        </p:nvSpPr>
        <p:spPr/>
        <p:txBody>
          <a:bodyPr vert="horz" lIns="91440" tIns="45720" rIns="91440" bIns="45720" rtlCol="0" anchor="t">
            <a:normAutofit/>
          </a:bodyPr>
          <a:lstStyle/>
          <a:p>
            <a:r>
              <a:rPr lang="en-US" dirty="0">
                <a:cs typeface="Calibri"/>
              </a:rPr>
              <a:t>Table 6: </a:t>
            </a:r>
            <a:r>
              <a:rPr lang="en-US" dirty="0" err="1">
                <a:cs typeface="Calibri"/>
              </a:rPr>
              <a:t>escamp_merged</a:t>
            </a:r>
          </a:p>
          <a:p>
            <a:endParaRPr lang="en-US" dirty="0">
              <a:cs typeface="Calibri"/>
            </a:endParaRPr>
          </a:p>
        </p:txBody>
      </p:sp>
      <p:pic>
        <p:nvPicPr>
          <p:cNvPr id="4" name="Picture 4" descr="A screenshot of a cell phone&#10;&#10;Description generated with very high confidence">
            <a:extLst>
              <a:ext uri="{FF2B5EF4-FFF2-40B4-BE49-F238E27FC236}">
                <a16:creationId xmlns:a16="http://schemas.microsoft.com/office/drawing/2014/main" id="{D6B1CDF3-5639-4EF1-9F9F-7FE161211B43}"/>
              </a:ext>
            </a:extLst>
          </p:cNvPr>
          <p:cNvPicPr>
            <a:picLocks noChangeAspect="1"/>
          </p:cNvPicPr>
          <p:nvPr/>
        </p:nvPicPr>
        <p:blipFill>
          <a:blip r:embed="rId2"/>
          <a:stretch>
            <a:fillRect/>
          </a:stretch>
        </p:blipFill>
        <p:spPr>
          <a:xfrm>
            <a:off x="1483057" y="2582047"/>
            <a:ext cx="8964302" cy="2273935"/>
          </a:xfrm>
          <a:prstGeom prst="rect">
            <a:avLst/>
          </a:prstGeom>
        </p:spPr>
      </p:pic>
    </p:spTree>
    <p:extLst>
      <p:ext uri="{BB962C8B-B14F-4D97-AF65-F5344CB8AC3E}">
        <p14:creationId xmlns:p14="http://schemas.microsoft.com/office/powerpoint/2010/main" val="2932837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D4EA9-6180-4821-A130-708E85CEB35D}"/>
              </a:ext>
            </a:extLst>
          </p:cNvPr>
          <p:cNvSpPr>
            <a:spLocks noGrp="1"/>
          </p:cNvSpPr>
          <p:nvPr>
            <p:ph type="title"/>
          </p:nvPr>
        </p:nvSpPr>
        <p:spPr/>
        <p:txBody>
          <a:bodyPr/>
          <a:lstStyle/>
          <a:p>
            <a:pPr algn="ctr"/>
            <a:r>
              <a:rPr lang="en-US" dirty="0" err="1">
                <a:cs typeface="Calibri Light" panose="020F0302020204030204"/>
              </a:rPr>
              <a:t>Escamp</a:t>
            </a:r>
            <a:r>
              <a:rPr lang="en-US" dirty="0">
                <a:cs typeface="Calibri Light" panose="020F0302020204030204"/>
              </a:rPr>
              <a:t> Results Continue</a:t>
            </a:r>
          </a:p>
        </p:txBody>
      </p:sp>
      <p:sp>
        <p:nvSpPr>
          <p:cNvPr id="3" name="Content Placeholder 2">
            <a:extLst>
              <a:ext uri="{FF2B5EF4-FFF2-40B4-BE49-F238E27FC236}">
                <a16:creationId xmlns:a16="http://schemas.microsoft.com/office/drawing/2014/main" id="{87E598B5-0F3C-4B17-B843-EA601A3953D3}"/>
              </a:ext>
            </a:extLst>
          </p:cNvPr>
          <p:cNvSpPr>
            <a:spLocks noGrp="1"/>
          </p:cNvSpPr>
          <p:nvPr>
            <p:ph idx="1"/>
          </p:nvPr>
        </p:nvSpPr>
        <p:spPr/>
        <p:txBody>
          <a:bodyPr vert="horz" lIns="91440" tIns="45720" rIns="91440" bIns="45720" rtlCol="0" anchor="t">
            <a:normAutofit/>
          </a:bodyPr>
          <a:lstStyle/>
          <a:p>
            <a:r>
              <a:rPr lang="en-US" dirty="0">
                <a:cs typeface="Calibri"/>
              </a:rPr>
              <a:t>Table 7: </a:t>
            </a:r>
            <a:r>
              <a:rPr lang="en-US" dirty="0" err="1">
                <a:cs typeface="Calibri"/>
              </a:rPr>
              <a:t>escamp_cluster</a:t>
            </a:r>
            <a:r>
              <a:rPr lang="en-US" dirty="0">
                <a:cs typeface="Calibri"/>
              </a:rPr>
              <a:t> 1</a:t>
            </a:r>
          </a:p>
          <a:p>
            <a:endParaRPr lang="en-US" dirty="0">
              <a:cs typeface="Calibri"/>
            </a:endParaRPr>
          </a:p>
        </p:txBody>
      </p:sp>
      <p:pic>
        <p:nvPicPr>
          <p:cNvPr id="4" name="Picture 4" descr="A screenshot of a cell phone&#10;&#10;Description generated with very high confidence">
            <a:extLst>
              <a:ext uri="{FF2B5EF4-FFF2-40B4-BE49-F238E27FC236}">
                <a16:creationId xmlns:a16="http://schemas.microsoft.com/office/drawing/2014/main" id="{64A437CE-7C1D-43FD-8C39-3671B061798A}"/>
              </a:ext>
            </a:extLst>
          </p:cNvPr>
          <p:cNvPicPr>
            <a:picLocks noChangeAspect="1"/>
          </p:cNvPicPr>
          <p:nvPr/>
        </p:nvPicPr>
        <p:blipFill>
          <a:blip r:embed="rId2"/>
          <a:stretch>
            <a:fillRect/>
          </a:stretch>
        </p:blipFill>
        <p:spPr>
          <a:xfrm>
            <a:off x="1153235" y="2615656"/>
            <a:ext cx="10579287" cy="1706299"/>
          </a:xfrm>
          <a:prstGeom prst="rect">
            <a:avLst/>
          </a:prstGeom>
        </p:spPr>
      </p:pic>
    </p:spTree>
    <p:extLst>
      <p:ext uri="{BB962C8B-B14F-4D97-AF65-F5344CB8AC3E}">
        <p14:creationId xmlns:p14="http://schemas.microsoft.com/office/powerpoint/2010/main" val="1112629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F907B-8F05-4A7F-87C0-4F56E84C2099}"/>
              </a:ext>
            </a:extLst>
          </p:cNvPr>
          <p:cNvSpPr>
            <a:spLocks noGrp="1"/>
          </p:cNvSpPr>
          <p:nvPr>
            <p:ph type="title"/>
          </p:nvPr>
        </p:nvSpPr>
        <p:spPr/>
        <p:txBody>
          <a:bodyPr/>
          <a:lstStyle/>
          <a:p>
            <a:pPr algn="ctr"/>
            <a:r>
              <a:rPr lang="en-US" dirty="0">
                <a:cs typeface="Calibri Light" panose="020F0302020204030204"/>
              </a:rPr>
              <a:t>Scheveningen Results</a:t>
            </a:r>
          </a:p>
        </p:txBody>
      </p:sp>
      <p:sp>
        <p:nvSpPr>
          <p:cNvPr id="3" name="Content Placeholder 2">
            <a:extLst>
              <a:ext uri="{FF2B5EF4-FFF2-40B4-BE49-F238E27FC236}">
                <a16:creationId xmlns:a16="http://schemas.microsoft.com/office/drawing/2014/main" id="{CAD68576-8784-4A65-9E07-AC19DCEC347A}"/>
              </a:ext>
            </a:extLst>
          </p:cNvPr>
          <p:cNvSpPr>
            <a:spLocks noGrp="1"/>
          </p:cNvSpPr>
          <p:nvPr>
            <p:ph idx="1"/>
          </p:nvPr>
        </p:nvSpPr>
        <p:spPr/>
        <p:txBody>
          <a:bodyPr vert="horz" lIns="91440" tIns="45720" rIns="91440" bIns="45720" rtlCol="0" anchor="t">
            <a:normAutofit/>
          </a:bodyPr>
          <a:lstStyle/>
          <a:p>
            <a:r>
              <a:rPr lang="en-US" dirty="0">
                <a:cs typeface="Calibri"/>
              </a:rPr>
              <a:t>Table 8: </a:t>
            </a:r>
            <a:r>
              <a:rPr lang="en-US" dirty="0" err="1">
                <a:cs typeface="Calibri"/>
              </a:rPr>
              <a:t>schev_venues_sorted</a:t>
            </a:r>
          </a:p>
          <a:p>
            <a:endParaRPr lang="en-US" dirty="0">
              <a:cs typeface="Calibri"/>
            </a:endParaRPr>
          </a:p>
        </p:txBody>
      </p:sp>
      <p:pic>
        <p:nvPicPr>
          <p:cNvPr id="4" name="Picture 4" descr="A screenshot of a cell phone&#10;&#10;Description generated with very high confidence">
            <a:extLst>
              <a:ext uri="{FF2B5EF4-FFF2-40B4-BE49-F238E27FC236}">
                <a16:creationId xmlns:a16="http://schemas.microsoft.com/office/drawing/2014/main" id="{F275B2FD-20D0-4692-A8B3-97485708FDD4}"/>
              </a:ext>
            </a:extLst>
          </p:cNvPr>
          <p:cNvPicPr>
            <a:picLocks noChangeAspect="1"/>
          </p:cNvPicPr>
          <p:nvPr/>
        </p:nvPicPr>
        <p:blipFill>
          <a:blip r:embed="rId2"/>
          <a:stretch>
            <a:fillRect/>
          </a:stretch>
        </p:blipFill>
        <p:spPr>
          <a:xfrm>
            <a:off x="1380699" y="3104788"/>
            <a:ext cx="5586482" cy="1774364"/>
          </a:xfrm>
          <a:prstGeom prst="rect">
            <a:avLst/>
          </a:prstGeom>
        </p:spPr>
      </p:pic>
    </p:spTree>
    <p:extLst>
      <p:ext uri="{BB962C8B-B14F-4D97-AF65-F5344CB8AC3E}">
        <p14:creationId xmlns:p14="http://schemas.microsoft.com/office/powerpoint/2010/main" val="3279822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1C064-04D7-4FC4-96E7-59889B615AC6}"/>
              </a:ext>
            </a:extLst>
          </p:cNvPr>
          <p:cNvSpPr>
            <a:spLocks noGrp="1"/>
          </p:cNvSpPr>
          <p:nvPr>
            <p:ph type="title"/>
          </p:nvPr>
        </p:nvSpPr>
        <p:spPr/>
        <p:txBody>
          <a:bodyPr/>
          <a:lstStyle/>
          <a:p>
            <a:pPr algn="ctr"/>
            <a:r>
              <a:rPr lang="en-US" dirty="0">
                <a:cs typeface="Calibri Light" panose="020F0302020204030204"/>
              </a:rPr>
              <a:t>Scheveningen Results </a:t>
            </a:r>
            <a:r>
              <a:rPr lang="en-US" dirty="0" err="1">
                <a:cs typeface="Calibri Light" panose="020F0302020204030204"/>
              </a:rPr>
              <a:t>Cotinue</a:t>
            </a:r>
          </a:p>
        </p:txBody>
      </p:sp>
      <p:sp>
        <p:nvSpPr>
          <p:cNvPr id="3" name="Content Placeholder 2">
            <a:extLst>
              <a:ext uri="{FF2B5EF4-FFF2-40B4-BE49-F238E27FC236}">
                <a16:creationId xmlns:a16="http://schemas.microsoft.com/office/drawing/2014/main" id="{0AB8F1C1-236F-40AE-AF36-AF68AEFE937B}"/>
              </a:ext>
            </a:extLst>
          </p:cNvPr>
          <p:cNvSpPr>
            <a:spLocks noGrp="1"/>
          </p:cNvSpPr>
          <p:nvPr>
            <p:ph idx="1"/>
          </p:nvPr>
        </p:nvSpPr>
        <p:spPr/>
        <p:txBody>
          <a:bodyPr vert="horz" lIns="91440" tIns="45720" rIns="91440" bIns="45720" rtlCol="0" anchor="t">
            <a:normAutofit/>
          </a:bodyPr>
          <a:lstStyle/>
          <a:p>
            <a:r>
              <a:rPr lang="en-US" dirty="0">
                <a:cs typeface="Calibri"/>
              </a:rPr>
              <a:t>Table 9: </a:t>
            </a:r>
            <a:r>
              <a:rPr lang="en-US" dirty="0" err="1">
                <a:cs typeface="Calibri"/>
              </a:rPr>
              <a:t>schev_merged</a:t>
            </a:r>
          </a:p>
          <a:p>
            <a:endParaRPr lang="en-US" dirty="0">
              <a:cs typeface="Calibri"/>
            </a:endParaRPr>
          </a:p>
        </p:txBody>
      </p:sp>
      <p:pic>
        <p:nvPicPr>
          <p:cNvPr id="4" name="Picture 4" descr="A screenshot of a cell phone&#10;&#10;Description generated with very high confidence">
            <a:extLst>
              <a:ext uri="{FF2B5EF4-FFF2-40B4-BE49-F238E27FC236}">
                <a16:creationId xmlns:a16="http://schemas.microsoft.com/office/drawing/2014/main" id="{2719A151-EFE8-4FC1-8243-CAE311D7B46F}"/>
              </a:ext>
            </a:extLst>
          </p:cNvPr>
          <p:cNvPicPr>
            <a:picLocks noChangeAspect="1"/>
          </p:cNvPicPr>
          <p:nvPr/>
        </p:nvPicPr>
        <p:blipFill>
          <a:blip r:embed="rId2"/>
          <a:stretch>
            <a:fillRect/>
          </a:stretch>
        </p:blipFill>
        <p:spPr>
          <a:xfrm>
            <a:off x="1778759" y="2777691"/>
            <a:ext cx="7383435" cy="2144229"/>
          </a:xfrm>
          <a:prstGeom prst="rect">
            <a:avLst/>
          </a:prstGeom>
        </p:spPr>
      </p:pic>
    </p:spTree>
    <p:extLst>
      <p:ext uri="{BB962C8B-B14F-4D97-AF65-F5344CB8AC3E}">
        <p14:creationId xmlns:p14="http://schemas.microsoft.com/office/powerpoint/2010/main" val="1512124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818F-7914-45F2-9723-0067AD7193A8}"/>
              </a:ext>
            </a:extLst>
          </p:cNvPr>
          <p:cNvSpPr>
            <a:spLocks noGrp="1"/>
          </p:cNvSpPr>
          <p:nvPr>
            <p:ph type="title"/>
          </p:nvPr>
        </p:nvSpPr>
        <p:spPr/>
        <p:txBody>
          <a:bodyPr/>
          <a:lstStyle/>
          <a:p>
            <a:pPr algn="ctr"/>
            <a:r>
              <a:rPr lang="en-US" dirty="0">
                <a:cs typeface="Calibri Light"/>
              </a:rPr>
              <a:t>Introduction</a:t>
            </a:r>
            <a:br>
              <a:rPr lang="en-US" dirty="0">
                <a:cs typeface="Calibri Light"/>
              </a:rPr>
            </a:br>
            <a:endParaRPr lang="en-US" dirty="0">
              <a:cs typeface="Calibri Light"/>
            </a:endParaRPr>
          </a:p>
        </p:txBody>
      </p:sp>
      <p:sp>
        <p:nvSpPr>
          <p:cNvPr id="3" name="Content Placeholder 2">
            <a:extLst>
              <a:ext uri="{FF2B5EF4-FFF2-40B4-BE49-F238E27FC236}">
                <a16:creationId xmlns:a16="http://schemas.microsoft.com/office/drawing/2014/main" id="{A3F3567E-0DA5-4A6D-9636-1F066C41584F}"/>
              </a:ext>
            </a:extLst>
          </p:cNvPr>
          <p:cNvSpPr>
            <a:spLocks noGrp="1"/>
          </p:cNvSpPr>
          <p:nvPr>
            <p:ph idx="1"/>
          </p:nvPr>
        </p:nvSpPr>
        <p:spPr/>
        <p:txBody>
          <a:bodyPr vert="horz" lIns="91440" tIns="45720" rIns="91440" bIns="45720" rtlCol="0" anchor="t">
            <a:normAutofit/>
          </a:bodyPr>
          <a:lstStyle/>
          <a:p>
            <a:r>
              <a:rPr lang="en-US" dirty="0">
                <a:cs typeface="Calibri"/>
              </a:rPr>
              <a:t>The Hague City in the Netherlands (South Holland) is the target city of this project.</a:t>
            </a:r>
          </a:p>
          <a:p>
            <a:endParaRPr lang="en-US"/>
          </a:p>
          <a:p>
            <a:r>
              <a:rPr lang="en-US" dirty="0">
                <a:cs typeface="Calibri"/>
              </a:rPr>
              <a:t>The project is about assessing the best locations for a restaurant within the eight urban districts (Boroughs) comprising the Hague City in South Holland.</a:t>
            </a:r>
          </a:p>
          <a:p>
            <a:endParaRPr lang="en-US"/>
          </a:p>
          <a:p>
            <a:endParaRPr lang="en-US" dirty="0">
              <a:cs typeface="Calibri"/>
            </a:endParaRPr>
          </a:p>
        </p:txBody>
      </p:sp>
    </p:spTree>
    <p:extLst>
      <p:ext uri="{BB962C8B-B14F-4D97-AF65-F5344CB8AC3E}">
        <p14:creationId xmlns:p14="http://schemas.microsoft.com/office/powerpoint/2010/main" val="2899932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65656-D129-4E27-984B-AA8E49C98A59}"/>
              </a:ext>
            </a:extLst>
          </p:cNvPr>
          <p:cNvSpPr>
            <a:spLocks noGrp="1"/>
          </p:cNvSpPr>
          <p:nvPr>
            <p:ph type="title"/>
          </p:nvPr>
        </p:nvSpPr>
        <p:spPr/>
        <p:txBody>
          <a:bodyPr/>
          <a:lstStyle/>
          <a:p>
            <a:pPr algn="ctr"/>
            <a:r>
              <a:rPr lang="en-US" dirty="0">
                <a:cs typeface="Calibri Light" panose="020F0302020204030204"/>
              </a:rPr>
              <a:t>Scheveningen Results Continue</a:t>
            </a:r>
          </a:p>
        </p:txBody>
      </p:sp>
      <p:sp>
        <p:nvSpPr>
          <p:cNvPr id="3" name="Content Placeholder 2">
            <a:extLst>
              <a:ext uri="{FF2B5EF4-FFF2-40B4-BE49-F238E27FC236}">
                <a16:creationId xmlns:a16="http://schemas.microsoft.com/office/drawing/2014/main" id="{7DF0B4B1-F841-4AE4-8DCB-6CBDF0D18C38}"/>
              </a:ext>
            </a:extLst>
          </p:cNvPr>
          <p:cNvSpPr>
            <a:spLocks noGrp="1"/>
          </p:cNvSpPr>
          <p:nvPr>
            <p:ph idx="1"/>
          </p:nvPr>
        </p:nvSpPr>
        <p:spPr/>
        <p:txBody>
          <a:bodyPr vert="horz" lIns="91440" tIns="45720" rIns="91440" bIns="45720" rtlCol="0" anchor="t">
            <a:normAutofit/>
          </a:bodyPr>
          <a:lstStyle/>
          <a:p>
            <a:r>
              <a:rPr lang="en-US" dirty="0">
                <a:cs typeface="Calibri"/>
              </a:rPr>
              <a:t>Table 10: </a:t>
            </a:r>
            <a:r>
              <a:rPr lang="en-US" dirty="0" err="1">
                <a:cs typeface="Calibri"/>
              </a:rPr>
              <a:t>schev_cluster</a:t>
            </a:r>
            <a:r>
              <a:rPr lang="en-US" dirty="0">
                <a:cs typeface="Calibri"/>
              </a:rPr>
              <a:t> 1</a:t>
            </a:r>
          </a:p>
          <a:p>
            <a:endParaRPr lang="en-US" dirty="0">
              <a:cs typeface="Calibri"/>
            </a:endParaRPr>
          </a:p>
        </p:txBody>
      </p:sp>
      <p:pic>
        <p:nvPicPr>
          <p:cNvPr id="4" name="Picture 4" descr="A screenshot of a cell phone&#10;&#10;Description generated with very high confidence">
            <a:extLst>
              <a:ext uri="{FF2B5EF4-FFF2-40B4-BE49-F238E27FC236}">
                <a16:creationId xmlns:a16="http://schemas.microsoft.com/office/drawing/2014/main" id="{9A213EA8-1A5E-4408-8B78-64E285C5119C}"/>
              </a:ext>
            </a:extLst>
          </p:cNvPr>
          <p:cNvPicPr>
            <a:picLocks noChangeAspect="1"/>
          </p:cNvPicPr>
          <p:nvPr/>
        </p:nvPicPr>
        <p:blipFill>
          <a:blip r:embed="rId2"/>
          <a:stretch>
            <a:fillRect/>
          </a:stretch>
        </p:blipFill>
        <p:spPr>
          <a:xfrm>
            <a:off x="1289539" y="2710244"/>
            <a:ext cx="4900245" cy="2656713"/>
          </a:xfrm>
          <a:prstGeom prst="rect">
            <a:avLst/>
          </a:prstGeom>
        </p:spPr>
      </p:pic>
    </p:spTree>
    <p:extLst>
      <p:ext uri="{BB962C8B-B14F-4D97-AF65-F5344CB8AC3E}">
        <p14:creationId xmlns:p14="http://schemas.microsoft.com/office/powerpoint/2010/main" val="2315565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E7215-6936-492D-8D71-5CC4E9B861F7}"/>
              </a:ext>
            </a:extLst>
          </p:cNvPr>
          <p:cNvSpPr>
            <a:spLocks noGrp="1"/>
          </p:cNvSpPr>
          <p:nvPr>
            <p:ph type="title"/>
          </p:nvPr>
        </p:nvSpPr>
        <p:spPr/>
        <p:txBody>
          <a:bodyPr/>
          <a:lstStyle/>
          <a:p>
            <a:pPr algn="ctr"/>
            <a:r>
              <a:rPr lang="en-US" dirty="0">
                <a:cs typeface="Calibri Light" panose="020F0302020204030204"/>
              </a:rPr>
              <a:t>Discussions and Conclusion</a:t>
            </a:r>
          </a:p>
        </p:txBody>
      </p:sp>
      <p:sp>
        <p:nvSpPr>
          <p:cNvPr id="3" name="Content Placeholder 2">
            <a:extLst>
              <a:ext uri="{FF2B5EF4-FFF2-40B4-BE49-F238E27FC236}">
                <a16:creationId xmlns:a16="http://schemas.microsoft.com/office/drawing/2014/main" id="{578A0BBF-7925-4E96-9D02-F36CA53C0B5A}"/>
              </a:ext>
            </a:extLst>
          </p:cNvPr>
          <p:cNvSpPr>
            <a:spLocks noGrp="1"/>
          </p:cNvSpPr>
          <p:nvPr>
            <p:ph idx="1"/>
          </p:nvPr>
        </p:nvSpPr>
        <p:spPr/>
        <p:txBody>
          <a:bodyPr vert="horz" lIns="91440" tIns="45720" rIns="91440" bIns="45720" rtlCol="0" anchor="t">
            <a:normAutofit lnSpcReduction="10000"/>
          </a:bodyPr>
          <a:lstStyle/>
          <a:p>
            <a:r>
              <a:rPr lang="en-US" dirty="0">
                <a:cs typeface="Calibri"/>
              </a:rPr>
              <a:t>Table: 2 </a:t>
            </a:r>
            <a:r>
              <a:rPr lang="en-US" dirty="0" err="1">
                <a:cs typeface="Calibri"/>
              </a:rPr>
              <a:t>hgcentrum</a:t>
            </a:r>
            <a:r>
              <a:rPr lang="en-US" dirty="0">
                <a:cs typeface="Calibri"/>
              </a:rPr>
              <a:t> shows the first most common venues in the Hague Centrum and its 6 neighborhoods are restaurants, second are theme parks providing different types of amusements and attractions for adults, teenagers, and children, third is tram stations meaning a transport hub, fourth is another type of theme parks for riding attractions, fifth are tennis courts, sixth are normal nature parks, and seventh are gift shops. </a:t>
            </a:r>
            <a:endParaRPr lang="en-US"/>
          </a:p>
          <a:p>
            <a:r>
              <a:rPr lang="en-US" dirty="0">
                <a:cs typeface="Calibri"/>
              </a:rPr>
              <a:t>In summary a lot of humans are attracted to this district, especially in summer when activities peak. These could likely be the reason for attracting the establishment of restaurant businesses. This is evident in all results presented for Hague Centrum, Tables 3 and 4.</a:t>
            </a:r>
            <a:endParaRPr lang="en-US"/>
          </a:p>
          <a:p>
            <a:endParaRPr lang="en-US"/>
          </a:p>
          <a:p>
            <a:endParaRPr lang="en-US" dirty="0">
              <a:cs typeface="Calibri"/>
            </a:endParaRPr>
          </a:p>
        </p:txBody>
      </p:sp>
    </p:spTree>
    <p:extLst>
      <p:ext uri="{BB962C8B-B14F-4D97-AF65-F5344CB8AC3E}">
        <p14:creationId xmlns:p14="http://schemas.microsoft.com/office/powerpoint/2010/main" val="2763856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BCEF-2A2F-4D4E-B4BC-9BE8BEE0364A}"/>
              </a:ext>
            </a:extLst>
          </p:cNvPr>
          <p:cNvSpPr>
            <a:spLocks noGrp="1"/>
          </p:cNvSpPr>
          <p:nvPr>
            <p:ph type="title"/>
          </p:nvPr>
        </p:nvSpPr>
        <p:spPr/>
        <p:txBody>
          <a:bodyPr/>
          <a:lstStyle/>
          <a:p>
            <a:pPr algn="ctr"/>
            <a:r>
              <a:rPr lang="en-US" dirty="0">
                <a:cs typeface="Calibri Light" panose="020F0302020204030204"/>
              </a:rPr>
              <a:t>Discussions and Conclusion Continue</a:t>
            </a:r>
          </a:p>
        </p:txBody>
      </p:sp>
      <p:sp>
        <p:nvSpPr>
          <p:cNvPr id="3" name="Content Placeholder 2">
            <a:extLst>
              <a:ext uri="{FF2B5EF4-FFF2-40B4-BE49-F238E27FC236}">
                <a16:creationId xmlns:a16="http://schemas.microsoft.com/office/drawing/2014/main" id="{5A8A9F3F-266E-4B6F-A375-2424BB6737B4}"/>
              </a:ext>
            </a:extLst>
          </p:cNvPr>
          <p:cNvSpPr>
            <a:spLocks noGrp="1"/>
          </p:cNvSpPr>
          <p:nvPr>
            <p:ph idx="1"/>
          </p:nvPr>
        </p:nvSpPr>
        <p:spPr/>
        <p:txBody>
          <a:bodyPr vert="horz" lIns="91440" tIns="45720" rIns="91440" bIns="45720" rtlCol="0" anchor="t">
            <a:normAutofit lnSpcReduction="10000"/>
          </a:bodyPr>
          <a:lstStyle/>
          <a:p>
            <a:r>
              <a:rPr lang="en-US" dirty="0">
                <a:cs typeface="Calibri"/>
              </a:rPr>
              <a:t>Tables: 5 – 7 are results for the </a:t>
            </a:r>
            <a:r>
              <a:rPr lang="en-US" dirty="0" err="1">
                <a:cs typeface="Calibri"/>
              </a:rPr>
              <a:t>Esamp</a:t>
            </a:r>
            <a:r>
              <a:rPr lang="en-US" dirty="0">
                <a:cs typeface="Calibri"/>
              </a:rPr>
              <a:t> borough with 4 neighborhoods. The first most common venues are normal nature parks, second are bus stops, third are soccer fields, fourth are specific private restaurants named Soba, fifth are snack places, sixth are mini Golf fields, and seventh are fish chips shops. </a:t>
            </a:r>
            <a:endParaRPr lang="en-US" dirty="0"/>
          </a:p>
          <a:p>
            <a:r>
              <a:rPr lang="en-US" dirty="0">
                <a:cs typeface="Calibri"/>
              </a:rPr>
              <a:t>It indicates different location for mixed type of foods and restaurant businesses. This could be as a result of the type of venues around and quite different from the theme parks in the Hague Centrum which provide a big center of amusements and attractions. Here could be rated second possible location for mixed type of restaurant or food businesses.</a:t>
            </a:r>
            <a:endParaRPr lang="en-US" dirty="0"/>
          </a:p>
          <a:p>
            <a:endParaRPr lang="en-US"/>
          </a:p>
          <a:p>
            <a:endParaRPr lang="en-US" dirty="0">
              <a:cs typeface="Calibri"/>
            </a:endParaRPr>
          </a:p>
        </p:txBody>
      </p:sp>
    </p:spTree>
    <p:extLst>
      <p:ext uri="{BB962C8B-B14F-4D97-AF65-F5344CB8AC3E}">
        <p14:creationId xmlns:p14="http://schemas.microsoft.com/office/powerpoint/2010/main" val="836492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E8A9E-7A19-49D9-B172-4990C404857E}"/>
              </a:ext>
            </a:extLst>
          </p:cNvPr>
          <p:cNvSpPr>
            <a:spLocks noGrp="1"/>
          </p:cNvSpPr>
          <p:nvPr>
            <p:ph type="title"/>
          </p:nvPr>
        </p:nvSpPr>
        <p:spPr/>
        <p:txBody>
          <a:bodyPr/>
          <a:lstStyle/>
          <a:p>
            <a:pPr algn="ctr"/>
            <a:r>
              <a:rPr lang="en-US" dirty="0">
                <a:cs typeface="Calibri Light" panose="020F0302020204030204"/>
              </a:rPr>
              <a:t>Discussions and Conclusion Continue</a:t>
            </a:r>
          </a:p>
        </p:txBody>
      </p:sp>
      <p:sp>
        <p:nvSpPr>
          <p:cNvPr id="3" name="Content Placeholder 2">
            <a:extLst>
              <a:ext uri="{FF2B5EF4-FFF2-40B4-BE49-F238E27FC236}">
                <a16:creationId xmlns:a16="http://schemas.microsoft.com/office/drawing/2014/main" id="{FC267E11-6617-441A-B7ED-ADE02E0A5652}"/>
              </a:ext>
            </a:extLst>
          </p:cNvPr>
          <p:cNvSpPr>
            <a:spLocks noGrp="1"/>
          </p:cNvSpPr>
          <p:nvPr>
            <p:ph idx="1"/>
          </p:nvPr>
        </p:nvSpPr>
        <p:spPr/>
        <p:txBody>
          <a:bodyPr vert="horz" lIns="91440" tIns="45720" rIns="91440" bIns="45720" rtlCol="0" anchor="t">
            <a:normAutofit/>
          </a:bodyPr>
          <a:lstStyle/>
          <a:p>
            <a:r>
              <a:rPr lang="en-US" dirty="0">
                <a:cs typeface="Calibri"/>
              </a:rPr>
              <a:t>Tables: 8 – 10 are results for Scheveningen district or borough with the highest number of 8 neighborhoods, compared to the rest of the other districts or boroughs making up the Hague City. </a:t>
            </a:r>
            <a:endParaRPr lang="en-US" dirty="0"/>
          </a:p>
          <a:p>
            <a:r>
              <a:rPr lang="en-US" dirty="0">
                <a:cs typeface="Calibri"/>
              </a:rPr>
              <a:t>The results show the first most common venues to be cafes, followed by Monuments or Landmarks. This is a totally different location and mostly cafes are found and not much venues of attractions compared to other districts or boroughs. That does not mean restaurants may not be present or cannot be established if law or government regulations does not disallow that. </a:t>
            </a:r>
            <a:endParaRPr lang="en-US" dirty="0"/>
          </a:p>
        </p:txBody>
      </p:sp>
    </p:spTree>
    <p:extLst>
      <p:ext uri="{BB962C8B-B14F-4D97-AF65-F5344CB8AC3E}">
        <p14:creationId xmlns:p14="http://schemas.microsoft.com/office/powerpoint/2010/main" val="2659640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1B0D5-DA4A-4EE0-BD4A-82FE5D3BC6CE}"/>
              </a:ext>
            </a:extLst>
          </p:cNvPr>
          <p:cNvSpPr>
            <a:spLocks noGrp="1"/>
          </p:cNvSpPr>
          <p:nvPr>
            <p:ph type="title"/>
          </p:nvPr>
        </p:nvSpPr>
        <p:spPr/>
        <p:txBody>
          <a:bodyPr/>
          <a:lstStyle/>
          <a:p>
            <a:pPr algn="ctr"/>
            <a:r>
              <a:rPr lang="en-US" dirty="0">
                <a:cs typeface="Calibri Light"/>
              </a:rPr>
              <a:t>Future Directions</a:t>
            </a:r>
          </a:p>
        </p:txBody>
      </p:sp>
      <p:sp>
        <p:nvSpPr>
          <p:cNvPr id="3" name="Content Placeholder 2">
            <a:extLst>
              <a:ext uri="{FF2B5EF4-FFF2-40B4-BE49-F238E27FC236}">
                <a16:creationId xmlns:a16="http://schemas.microsoft.com/office/drawing/2014/main" id="{9511D860-5317-4940-BD29-E9FCE1C7E845}"/>
              </a:ext>
            </a:extLst>
          </p:cNvPr>
          <p:cNvSpPr>
            <a:spLocks noGrp="1"/>
          </p:cNvSpPr>
          <p:nvPr>
            <p:ph idx="1"/>
          </p:nvPr>
        </p:nvSpPr>
        <p:spPr/>
        <p:txBody>
          <a:bodyPr vert="horz" lIns="91440" tIns="45720" rIns="91440" bIns="45720" rtlCol="0" anchor="t">
            <a:normAutofit/>
          </a:bodyPr>
          <a:lstStyle/>
          <a:p>
            <a:r>
              <a:rPr lang="en-US" dirty="0">
                <a:cs typeface="Calibri"/>
              </a:rPr>
              <a:t>Only three districts or boroughs were investigated with Hague Centrum showing the best locations for a restaurant business, followed by </a:t>
            </a:r>
            <a:r>
              <a:rPr lang="en-US" dirty="0" err="1">
                <a:cs typeface="Calibri"/>
              </a:rPr>
              <a:t>Escamp</a:t>
            </a:r>
            <a:r>
              <a:rPr lang="en-US" dirty="0">
                <a:cs typeface="Calibri"/>
              </a:rPr>
              <a:t> district or borough, and lastly </a:t>
            </a:r>
            <a:r>
              <a:rPr lang="en-US" dirty="0" err="1">
                <a:cs typeface="Calibri"/>
              </a:rPr>
              <a:t>Schveningen</a:t>
            </a:r>
            <a:r>
              <a:rPr lang="en-US" dirty="0">
                <a:cs typeface="Calibri"/>
              </a:rPr>
              <a:t>. </a:t>
            </a:r>
            <a:endParaRPr lang="en-US" dirty="0"/>
          </a:p>
          <a:p>
            <a:r>
              <a:rPr lang="en-US" dirty="0">
                <a:cs typeface="Calibri"/>
              </a:rPr>
              <a:t>The other districts or boroughs, five in total, not investigated by this research there could be possible additional locations for restaurant businesses and could even surpass Hague Centrum. One never can tell without investigating.</a:t>
            </a:r>
            <a:endParaRPr lang="en-US" dirty="0"/>
          </a:p>
          <a:p>
            <a:pPr marL="0" indent="0">
              <a:buNone/>
            </a:pPr>
            <a:endParaRPr lang="en-US">
              <a:cs typeface="Calibri" panose="020F0502020204030204"/>
            </a:endParaRPr>
          </a:p>
        </p:txBody>
      </p:sp>
    </p:spTree>
    <p:extLst>
      <p:ext uri="{BB962C8B-B14F-4D97-AF65-F5344CB8AC3E}">
        <p14:creationId xmlns:p14="http://schemas.microsoft.com/office/powerpoint/2010/main" val="1664890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13604-BF65-4AB2-957B-7647BF408816}"/>
              </a:ext>
            </a:extLst>
          </p:cNvPr>
          <p:cNvSpPr>
            <a:spLocks noGrp="1"/>
          </p:cNvSpPr>
          <p:nvPr>
            <p:ph type="title"/>
          </p:nvPr>
        </p:nvSpPr>
        <p:spPr/>
        <p:txBody>
          <a:bodyPr/>
          <a:lstStyle/>
          <a:p>
            <a:pPr algn="ctr"/>
            <a:r>
              <a:rPr lang="en-US" dirty="0">
                <a:cs typeface="Calibri Light" panose="020F0302020204030204"/>
              </a:rPr>
              <a:t>Future Directions Continue</a:t>
            </a:r>
          </a:p>
        </p:txBody>
      </p:sp>
      <p:sp>
        <p:nvSpPr>
          <p:cNvPr id="3" name="Content Placeholder 2">
            <a:extLst>
              <a:ext uri="{FF2B5EF4-FFF2-40B4-BE49-F238E27FC236}">
                <a16:creationId xmlns:a16="http://schemas.microsoft.com/office/drawing/2014/main" id="{8C8E6CF0-499A-4CF4-9E28-B50C7B4361C2}"/>
              </a:ext>
            </a:extLst>
          </p:cNvPr>
          <p:cNvSpPr>
            <a:spLocks noGrp="1"/>
          </p:cNvSpPr>
          <p:nvPr>
            <p:ph idx="1"/>
          </p:nvPr>
        </p:nvSpPr>
        <p:spPr/>
        <p:txBody>
          <a:bodyPr vert="horz" lIns="91440" tIns="45720" rIns="91440" bIns="45720" rtlCol="0" anchor="t">
            <a:normAutofit fontScale="92500" lnSpcReduction="10000"/>
          </a:bodyPr>
          <a:lstStyle/>
          <a:p>
            <a:r>
              <a:rPr lang="en-US" dirty="0">
                <a:cs typeface="Calibri" panose="020F0502020204030204"/>
              </a:rPr>
              <a:t>The next steps to further improve on this research are:</a:t>
            </a:r>
            <a:br>
              <a:rPr lang="en-US" dirty="0"/>
            </a:br>
            <a:endParaRPr lang="en-US">
              <a:cs typeface="Calibri"/>
            </a:endParaRPr>
          </a:p>
          <a:p>
            <a:r>
              <a:rPr lang="en-US" dirty="0">
                <a:cs typeface="Calibri"/>
              </a:rPr>
              <a:t>To investigate whether any strong relationship exists between restaurants establishment and the presence of theme parks as well as other centers of human activities around and which types, through regression and predictive models using Machine Learning techniques.</a:t>
            </a:r>
            <a:endParaRPr lang="en-US" dirty="0"/>
          </a:p>
          <a:p>
            <a:r>
              <a:rPr lang="en-US" dirty="0">
                <a:cs typeface="Calibri"/>
              </a:rPr>
              <a:t>Other districts could add to the understanding of possible suitable locations if further investigation is done on the remaining districts or boroughs not investigated by this research. </a:t>
            </a:r>
            <a:endParaRPr lang="en-US" dirty="0"/>
          </a:p>
          <a:p>
            <a:r>
              <a:rPr lang="en-US" dirty="0">
                <a:cs typeface="Calibri"/>
              </a:rPr>
              <a:t>It will be good also to investigate what regulations or policies, if any, are in place to guide the location of restaurant businesses, and perhaps for other human activities in each district or borough.</a:t>
            </a:r>
            <a:endParaRPr lang="en-US" dirty="0"/>
          </a:p>
          <a:p>
            <a:endParaRPr lang="en-US"/>
          </a:p>
          <a:p>
            <a:endParaRPr lang="en-US" dirty="0">
              <a:cs typeface="Calibri"/>
            </a:endParaRPr>
          </a:p>
        </p:txBody>
      </p:sp>
    </p:spTree>
    <p:extLst>
      <p:ext uri="{BB962C8B-B14F-4D97-AF65-F5344CB8AC3E}">
        <p14:creationId xmlns:p14="http://schemas.microsoft.com/office/powerpoint/2010/main" val="267772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F983F-3CCE-44BE-91C6-EB09608A9BDD}"/>
              </a:ext>
            </a:extLst>
          </p:cNvPr>
          <p:cNvSpPr>
            <a:spLocks noGrp="1"/>
          </p:cNvSpPr>
          <p:nvPr>
            <p:ph type="title"/>
          </p:nvPr>
        </p:nvSpPr>
        <p:spPr/>
        <p:txBody>
          <a:bodyPr/>
          <a:lstStyle/>
          <a:p>
            <a:pPr algn="ctr"/>
            <a:r>
              <a:rPr lang="en-US" dirty="0">
                <a:cs typeface="Calibri Light"/>
              </a:rPr>
              <a:t>Background</a:t>
            </a:r>
          </a:p>
        </p:txBody>
      </p:sp>
      <p:sp>
        <p:nvSpPr>
          <p:cNvPr id="3" name="Content Placeholder 2">
            <a:extLst>
              <a:ext uri="{FF2B5EF4-FFF2-40B4-BE49-F238E27FC236}">
                <a16:creationId xmlns:a16="http://schemas.microsoft.com/office/drawing/2014/main" id="{B0C0B2DE-345A-4427-8C04-0B09E36AF70C}"/>
              </a:ext>
            </a:extLst>
          </p:cNvPr>
          <p:cNvSpPr>
            <a:spLocks noGrp="1"/>
          </p:cNvSpPr>
          <p:nvPr>
            <p:ph idx="1"/>
          </p:nvPr>
        </p:nvSpPr>
        <p:spPr/>
        <p:txBody>
          <a:bodyPr vert="horz" lIns="91440" tIns="45720" rIns="91440" bIns="45720" rtlCol="0" anchor="t">
            <a:normAutofit/>
          </a:bodyPr>
          <a:lstStyle/>
          <a:p>
            <a:r>
              <a:rPr lang="en-US" dirty="0">
                <a:cs typeface="Calibri"/>
              </a:rPr>
              <a:t>A group of immigrants arrived from Asia and South America to seek asylum in the Netherlands and have been given a stay within the Hague City </a:t>
            </a:r>
          </a:p>
          <a:p>
            <a:r>
              <a:rPr lang="en-US" dirty="0">
                <a:cs typeface="Calibri"/>
              </a:rPr>
              <a:t>They prefer to start and engage in restaurant business, which they claimed to be their profession.</a:t>
            </a:r>
            <a:endParaRPr lang="en-US">
              <a:cs typeface="Calibri"/>
            </a:endParaRPr>
          </a:p>
          <a:p>
            <a:endParaRPr lang="en-US" dirty="0">
              <a:cs typeface="Calibri"/>
            </a:endParaRPr>
          </a:p>
          <a:p>
            <a:endParaRPr lang="en-US"/>
          </a:p>
          <a:p>
            <a:endParaRPr lang="en-US" dirty="0">
              <a:cs typeface="Calibri"/>
            </a:endParaRPr>
          </a:p>
          <a:p>
            <a:endParaRPr lang="en-US">
              <a:cs typeface="Calibri"/>
            </a:endParaRPr>
          </a:p>
          <a:p>
            <a:endParaRPr lang="en-US" dirty="0">
              <a:cs typeface="Calibri"/>
            </a:endParaRPr>
          </a:p>
        </p:txBody>
      </p:sp>
    </p:spTree>
    <p:extLst>
      <p:ext uri="{BB962C8B-B14F-4D97-AF65-F5344CB8AC3E}">
        <p14:creationId xmlns:p14="http://schemas.microsoft.com/office/powerpoint/2010/main" val="2024835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11768-1BA9-445C-9318-A7BD8D4C8DDD}"/>
              </a:ext>
            </a:extLst>
          </p:cNvPr>
          <p:cNvSpPr>
            <a:spLocks noGrp="1"/>
          </p:cNvSpPr>
          <p:nvPr>
            <p:ph type="title"/>
          </p:nvPr>
        </p:nvSpPr>
        <p:spPr/>
        <p:txBody>
          <a:bodyPr/>
          <a:lstStyle/>
          <a:p>
            <a:pPr algn="ctr"/>
            <a:r>
              <a:rPr lang="en-US" dirty="0">
                <a:cs typeface="Calibri Light"/>
              </a:rPr>
              <a:t>The Problem</a:t>
            </a:r>
          </a:p>
        </p:txBody>
      </p:sp>
      <p:sp>
        <p:nvSpPr>
          <p:cNvPr id="3" name="Content Placeholder 2">
            <a:extLst>
              <a:ext uri="{FF2B5EF4-FFF2-40B4-BE49-F238E27FC236}">
                <a16:creationId xmlns:a16="http://schemas.microsoft.com/office/drawing/2014/main" id="{C87365C0-1555-4F70-89DA-5C3A3D1696E8}"/>
              </a:ext>
            </a:extLst>
          </p:cNvPr>
          <p:cNvSpPr>
            <a:spLocks noGrp="1"/>
          </p:cNvSpPr>
          <p:nvPr>
            <p:ph idx="1"/>
          </p:nvPr>
        </p:nvSpPr>
        <p:spPr/>
        <p:txBody>
          <a:bodyPr vert="horz" lIns="91440" tIns="45720" rIns="91440" bIns="45720" rtlCol="0" anchor="t">
            <a:normAutofit/>
          </a:bodyPr>
          <a:lstStyle/>
          <a:p>
            <a:r>
              <a:rPr lang="en-US" dirty="0">
                <a:cs typeface="Calibri"/>
              </a:rPr>
              <a:t>However, the Hague City is already a scene of diverse type of restaurants everywhere, and with restrictive regulations on business locations, there is need to guide immigrants who want to establish restaurant businesses</a:t>
            </a:r>
          </a:p>
          <a:p>
            <a:r>
              <a:rPr lang="en-US" dirty="0">
                <a:cs typeface="Calibri"/>
              </a:rPr>
              <a:t>The City Council contracted me as a Data Scientist and Analyst to investigate the best possible locations for restaurants, and to provide them recommendations on possible locations in a presentation </a:t>
            </a:r>
          </a:p>
          <a:p>
            <a:r>
              <a:rPr lang="en-US" dirty="0">
                <a:cs typeface="Calibri"/>
              </a:rPr>
              <a:t>Results will used to determine whether the council will provide financial assistance to these immigrants in order to start their food restaurant businesses of interest.</a:t>
            </a:r>
            <a:endParaRPr lang="en-US"/>
          </a:p>
          <a:p>
            <a:endParaRPr lang="en-US"/>
          </a:p>
          <a:p>
            <a:endParaRPr lang="en-US" dirty="0">
              <a:cs typeface="Calibri"/>
            </a:endParaRPr>
          </a:p>
          <a:p>
            <a:endParaRPr lang="en-US">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3050154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1B035-D20F-400F-B3A3-8FD97C0ED085}"/>
              </a:ext>
            </a:extLst>
          </p:cNvPr>
          <p:cNvSpPr>
            <a:spLocks noGrp="1"/>
          </p:cNvSpPr>
          <p:nvPr>
            <p:ph type="title"/>
          </p:nvPr>
        </p:nvSpPr>
        <p:spPr/>
        <p:txBody>
          <a:bodyPr/>
          <a:lstStyle/>
          <a:p>
            <a:pPr algn="ctr"/>
            <a:r>
              <a:rPr lang="en-US" dirty="0">
                <a:cs typeface="Calibri Light"/>
              </a:rPr>
              <a:t>Data Sources</a:t>
            </a:r>
          </a:p>
        </p:txBody>
      </p:sp>
      <p:sp>
        <p:nvSpPr>
          <p:cNvPr id="3" name="Content Placeholder 2">
            <a:extLst>
              <a:ext uri="{FF2B5EF4-FFF2-40B4-BE49-F238E27FC236}">
                <a16:creationId xmlns:a16="http://schemas.microsoft.com/office/drawing/2014/main" id="{532B5598-09BD-4416-826D-B2FA53DDCC09}"/>
              </a:ext>
            </a:extLst>
          </p:cNvPr>
          <p:cNvSpPr>
            <a:spLocks noGrp="1"/>
          </p:cNvSpPr>
          <p:nvPr>
            <p:ph idx="1"/>
          </p:nvPr>
        </p:nvSpPr>
        <p:spPr/>
        <p:txBody>
          <a:bodyPr vert="horz" lIns="91440" tIns="45720" rIns="91440" bIns="45720" rtlCol="0" anchor="t">
            <a:normAutofit fontScale="92500" lnSpcReduction="20000"/>
          </a:bodyPr>
          <a:lstStyle/>
          <a:p>
            <a:r>
              <a:rPr lang="en-US" dirty="0">
                <a:cs typeface="Calibri"/>
              </a:rPr>
              <a:t>Districts/Boroughs, Neighborhoods, and Population data was manually extracted from this link: </a:t>
            </a:r>
            <a:r>
              <a:rPr lang="en-US" dirty="0">
                <a:cs typeface="Calibri"/>
                <a:hlinkClick r:id="rId2"/>
              </a:rPr>
              <a:t>https://www.angloinfo.com/blogs/netherlands/south-holland/expatinfo-holland/city-districts-the-hague/</a:t>
            </a:r>
            <a:r>
              <a:rPr lang="en-US" dirty="0">
                <a:cs typeface="Calibri"/>
              </a:rPr>
              <a:t> . There was no need for web scraping because data was readily available.</a:t>
            </a:r>
          </a:p>
          <a:p>
            <a:r>
              <a:rPr lang="en-US" dirty="0">
                <a:cs typeface="Calibri"/>
              </a:rPr>
              <a:t>Latitude and longitude values for boroughs were also manually acquired from this link: </a:t>
            </a:r>
            <a:r>
              <a:rPr lang="en-US" dirty="0">
                <a:cs typeface="Calibri"/>
                <a:hlinkClick r:id="rId3"/>
              </a:rPr>
              <a:t>https://www.distancesfrom.com/Den-Haag-latitude-longitude-Den-Haag-latitude-Den-Haag-longitude/LatLongHistory/14049.aspx?IsHistory=1&amp;LocationID=14049</a:t>
            </a:r>
            <a:r>
              <a:rPr lang="en-US" dirty="0">
                <a:cs typeface="Calibri"/>
              </a:rPr>
              <a:t>  The reason for manual extraction is due to small size of data available free access</a:t>
            </a:r>
          </a:p>
          <a:p>
            <a:r>
              <a:rPr lang="en-US" dirty="0">
                <a:cs typeface="Calibri"/>
              </a:rPr>
              <a:t>Proprietary Web sites include the following links as examples: </a:t>
            </a:r>
            <a:r>
              <a:rPr lang="en-US" dirty="0">
                <a:cs typeface="Calibri"/>
                <a:hlinkClick r:id="rId4"/>
              </a:rPr>
              <a:t>https://www.postcode.nl/services/adresdata/api</a:t>
            </a:r>
            <a:r>
              <a:rPr lang="en-US" dirty="0">
                <a:cs typeface="Calibri"/>
              </a:rPr>
              <a:t> ; </a:t>
            </a:r>
            <a:r>
              <a:rPr lang="en-US" dirty="0">
                <a:cs typeface="Calibri"/>
                <a:hlinkClick r:id="rId5"/>
              </a:rPr>
              <a:t>https://api.postcode.eu/nl/v1/addresses/latlon/</a:t>
            </a:r>
            <a:endParaRPr lang="en-US" dirty="0">
              <a:cs typeface="Calibri"/>
            </a:endParaRPr>
          </a:p>
          <a:p>
            <a:endParaRPr lang="en-US"/>
          </a:p>
          <a:p>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973450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0906D-F90F-4694-A1FC-69AD49A29618}"/>
              </a:ext>
            </a:extLst>
          </p:cNvPr>
          <p:cNvSpPr>
            <a:spLocks noGrp="1"/>
          </p:cNvSpPr>
          <p:nvPr>
            <p:ph type="title"/>
          </p:nvPr>
        </p:nvSpPr>
        <p:spPr>
          <a:xfrm>
            <a:off x="838200" y="114917"/>
            <a:ext cx="10515600" cy="1575771"/>
          </a:xfrm>
        </p:spPr>
        <p:txBody>
          <a:bodyPr/>
          <a:lstStyle/>
          <a:p>
            <a:pPr algn="ctr"/>
            <a:br>
              <a:rPr lang="en-US" b="1" dirty="0">
                <a:cs typeface="Calibri Light"/>
              </a:rPr>
            </a:br>
            <a:r>
              <a:rPr lang="en-US" b="1" dirty="0">
                <a:cs typeface="Calibri Light"/>
              </a:rPr>
              <a:t>Procedure for Data Analysis</a:t>
            </a:r>
            <a:endParaRPr lang="en-US" dirty="0">
              <a:cs typeface="Calibri Light" panose="020F0302020204030204"/>
            </a:endParaRPr>
          </a:p>
          <a:p>
            <a:endParaRPr lang="en-US"/>
          </a:p>
          <a:p>
            <a:endParaRPr lang="en-US" dirty="0">
              <a:cs typeface="Calibri Light"/>
            </a:endParaRPr>
          </a:p>
        </p:txBody>
      </p:sp>
      <p:sp>
        <p:nvSpPr>
          <p:cNvPr id="3" name="Content Placeholder 2">
            <a:extLst>
              <a:ext uri="{FF2B5EF4-FFF2-40B4-BE49-F238E27FC236}">
                <a16:creationId xmlns:a16="http://schemas.microsoft.com/office/drawing/2014/main" id="{3892CC4C-281D-4129-9042-BCD5707A5819}"/>
              </a:ext>
            </a:extLst>
          </p:cNvPr>
          <p:cNvSpPr>
            <a:spLocks noGrp="1"/>
          </p:cNvSpPr>
          <p:nvPr>
            <p:ph idx="1"/>
          </p:nvPr>
        </p:nvSpPr>
        <p:spPr/>
        <p:txBody>
          <a:bodyPr vert="horz" lIns="91440" tIns="45720" rIns="91440" bIns="45720" rtlCol="0" anchor="t">
            <a:normAutofit fontScale="92500" lnSpcReduction="10000"/>
          </a:bodyPr>
          <a:lstStyle/>
          <a:p>
            <a:r>
              <a:rPr lang="en-US" dirty="0">
                <a:cs typeface="Calibri"/>
              </a:rPr>
              <a:t>The procedure for segmenting and clustering neighborhoods in Machine Learning was used</a:t>
            </a:r>
            <a:endParaRPr lang="en-US" dirty="0"/>
          </a:p>
          <a:p>
            <a:r>
              <a:rPr lang="en-US" dirty="0">
                <a:cs typeface="Calibri"/>
              </a:rPr>
              <a:t>The steps are here itemized, and which were followed for each of the three districts or boroughs investigated</a:t>
            </a:r>
          </a:p>
          <a:p>
            <a:r>
              <a:rPr lang="en-US" dirty="0">
                <a:cs typeface="Calibri"/>
              </a:rPr>
              <a:t>The research was limited to this three because Hague Centrum represents a district or borough as a seat of government with a population of 103,279, the </a:t>
            </a:r>
            <a:r>
              <a:rPr lang="en-US" dirty="0" err="1">
                <a:cs typeface="Calibri"/>
              </a:rPr>
              <a:t>Escamp</a:t>
            </a:r>
            <a:r>
              <a:rPr lang="en-US" dirty="0">
                <a:cs typeface="Calibri"/>
              </a:rPr>
              <a:t> district with a population of 122,825, and </a:t>
            </a:r>
            <a:r>
              <a:rPr lang="en-US" dirty="0" err="1">
                <a:cs typeface="Calibri"/>
              </a:rPr>
              <a:t>Schevenngen</a:t>
            </a:r>
            <a:r>
              <a:rPr lang="en-US" dirty="0">
                <a:cs typeface="Calibri"/>
              </a:rPr>
              <a:t> district with a population of 55,976 but having 8 neighborhoods compared to other districts</a:t>
            </a:r>
          </a:p>
          <a:p>
            <a:r>
              <a:rPr lang="en-US" dirty="0">
                <a:cs typeface="Calibri"/>
              </a:rPr>
              <a:t>Additionally, due consideration was given also to resource use optimization as well as the limitation posed by foursquare on the calls per day for venues.</a:t>
            </a:r>
          </a:p>
          <a:p>
            <a:endParaRPr lang="en-US"/>
          </a:p>
          <a:p>
            <a:endParaRPr lang="en-US" dirty="0">
              <a:cs typeface="Calibri"/>
            </a:endParaRPr>
          </a:p>
          <a:p>
            <a:endParaRPr lang="en-US">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2453071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5275-AEB6-44B0-B576-DFF31BF9B8DC}"/>
              </a:ext>
            </a:extLst>
          </p:cNvPr>
          <p:cNvSpPr>
            <a:spLocks noGrp="1"/>
          </p:cNvSpPr>
          <p:nvPr>
            <p:ph type="title"/>
          </p:nvPr>
        </p:nvSpPr>
        <p:spPr/>
        <p:txBody>
          <a:bodyPr/>
          <a:lstStyle/>
          <a:p>
            <a:pPr algn="ctr"/>
            <a:r>
              <a:rPr lang="en-US" dirty="0">
                <a:cs typeface="Calibri Light"/>
              </a:rPr>
              <a:t>The Procedures</a:t>
            </a:r>
          </a:p>
        </p:txBody>
      </p:sp>
      <p:sp>
        <p:nvSpPr>
          <p:cNvPr id="3" name="Content Placeholder 2">
            <a:extLst>
              <a:ext uri="{FF2B5EF4-FFF2-40B4-BE49-F238E27FC236}">
                <a16:creationId xmlns:a16="http://schemas.microsoft.com/office/drawing/2014/main" id="{B0A4DABA-6971-41B7-9B67-94305403BB80}"/>
              </a:ext>
            </a:extLst>
          </p:cNvPr>
          <p:cNvSpPr>
            <a:spLocks noGrp="1"/>
          </p:cNvSpPr>
          <p:nvPr>
            <p:ph idx="1"/>
          </p:nvPr>
        </p:nvSpPr>
        <p:spPr>
          <a:xfrm>
            <a:off x="838200" y="1825625"/>
            <a:ext cx="10515600" cy="6557726"/>
          </a:xfrm>
        </p:spPr>
        <p:txBody>
          <a:bodyPr vert="horz" lIns="91440" tIns="45720" rIns="91440" bIns="45720" rtlCol="0" anchor="t">
            <a:normAutofit/>
          </a:bodyPr>
          <a:lstStyle/>
          <a:p>
            <a:pPr marL="0" indent="0">
              <a:buNone/>
            </a:pPr>
            <a:r>
              <a:rPr lang="en-US" dirty="0">
                <a:cs typeface="Calibri"/>
              </a:rPr>
              <a:t>After importing all necessary libraries for analysis:</a:t>
            </a:r>
          </a:p>
        </p:txBody>
      </p:sp>
      <p:sp>
        <p:nvSpPr>
          <p:cNvPr id="4" name="TextBox 3">
            <a:extLst>
              <a:ext uri="{FF2B5EF4-FFF2-40B4-BE49-F238E27FC236}">
                <a16:creationId xmlns:a16="http://schemas.microsoft.com/office/drawing/2014/main" id="{716D43DA-1CDD-4041-9CA2-9CCE0E7AFB5F}"/>
              </a:ext>
            </a:extLst>
          </p:cNvPr>
          <p:cNvSpPr txBox="1"/>
          <p:nvPr/>
        </p:nvSpPr>
        <p:spPr>
          <a:xfrm>
            <a:off x="777923" y="2756848"/>
            <a:ext cx="10556542"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After importing all necessary libraries for analysis</a:t>
            </a:r>
          </a:p>
          <a:p>
            <a:pPr marL="285750" indent="-285750">
              <a:buFont typeface="Arial"/>
              <a:buChar char="•"/>
            </a:pPr>
            <a:r>
              <a:rPr lang="en-US" dirty="0"/>
              <a:t>The Hague City </a:t>
            </a:r>
            <a:r>
              <a:rPr lang="en-US" dirty="0" err="1"/>
              <a:t>dataframe</a:t>
            </a:r>
            <a:r>
              <a:rPr lang="en-US" dirty="0"/>
              <a:t> (</a:t>
            </a:r>
            <a:r>
              <a:rPr lang="en-US" dirty="0" err="1"/>
              <a:t>thcty_data</a:t>
            </a:r>
            <a:r>
              <a:rPr lang="en-US" dirty="0"/>
              <a:t>) was created manually with data obtained from the sources mentioned above;</a:t>
            </a:r>
            <a:endParaRPr lang="en-US" dirty="0">
              <a:cs typeface="Calibri"/>
            </a:endParaRPr>
          </a:p>
          <a:p>
            <a:pPr marL="285750" indent="-285750">
              <a:buFont typeface="Arial"/>
              <a:buChar char="•"/>
            </a:pPr>
            <a:r>
              <a:rPr lang="en-US" dirty="0"/>
              <a:t>Hague Centrum data (</a:t>
            </a:r>
            <a:r>
              <a:rPr lang="en-US" dirty="0" err="1"/>
              <a:t>hgcentrum_data</a:t>
            </a:r>
            <a:r>
              <a:rPr lang="en-US" dirty="0"/>
              <a:t>) was created by slicing the Hague City </a:t>
            </a:r>
            <a:r>
              <a:rPr lang="en-US" dirty="0" err="1"/>
              <a:t>dataframe</a:t>
            </a:r>
            <a:r>
              <a:rPr lang="en-US" dirty="0"/>
              <a:t>;</a:t>
            </a:r>
            <a:endParaRPr lang="en-US" dirty="0">
              <a:cs typeface="Calibri"/>
            </a:endParaRPr>
          </a:p>
          <a:p>
            <a:pPr marL="285750" indent="-285750">
              <a:buFont typeface="Arial"/>
              <a:buChar char="•"/>
            </a:pPr>
            <a:r>
              <a:rPr lang="en-US" dirty="0"/>
              <a:t>Used </a:t>
            </a:r>
            <a:r>
              <a:rPr lang="en-US" dirty="0" err="1"/>
              <a:t>geopy</a:t>
            </a:r>
            <a:r>
              <a:rPr lang="en-US" dirty="0"/>
              <a:t> to get the Hague Centrum coordinates but creating map with folium failed;</a:t>
            </a:r>
            <a:endParaRPr lang="en-US" dirty="0">
              <a:cs typeface="Calibri"/>
            </a:endParaRPr>
          </a:p>
          <a:p>
            <a:pPr marL="285750" indent="-285750">
              <a:buFont typeface="Arial"/>
              <a:buChar char="•"/>
            </a:pPr>
            <a:r>
              <a:rPr lang="en-US" dirty="0"/>
              <a:t>Used Foursquare API procedures, then explored the first neighborhood of Hague Centrum, and getting its latitude and longitude values;</a:t>
            </a:r>
            <a:endParaRPr lang="en-US" dirty="0">
              <a:cs typeface="Calibri"/>
            </a:endParaRPr>
          </a:p>
          <a:p>
            <a:pPr marL="285750" indent="-285750">
              <a:buFont typeface="Arial"/>
              <a:buChar char="•"/>
            </a:pPr>
            <a:r>
              <a:rPr lang="en-US" dirty="0"/>
              <a:t>To get the top 10 venues in this neighborhood and within a radius of 500m and a limit of 100, a </a:t>
            </a:r>
            <a:r>
              <a:rPr lang="en-US" dirty="0" err="1"/>
              <a:t>url</a:t>
            </a:r>
            <a:r>
              <a:rPr lang="en-US" dirty="0"/>
              <a:t> was defined and used with the GET requests to retrieve venues results from foursquare;</a:t>
            </a:r>
            <a:endParaRPr lang="en-US" dirty="0">
              <a:cs typeface="Calibri"/>
            </a:endParaRPr>
          </a:p>
          <a:p>
            <a:pPr marL="285750" indent="-285750">
              <a:buFont typeface="Arial"/>
              <a:buChar char="•"/>
            </a:pPr>
            <a:r>
              <a:rPr lang="en-US" dirty="0">
                <a:cs typeface="Calibri"/>
              </a:rPr>
              <a:t>A </a:t>
            </a:r>
            <a:r>
              <a:rPr lang="en-US" dirty="0" err="1">
                <a:cs typeface="Calibri"/>
              </a:rPr>
              <a:t>get_category_type</a:t>
            </a:r>
            <a:r>
              <a:rPr lang="en-US" dirty="0">
                <a:cs typeface="Calibri"/>
              </a:rPr>
              <a:t> function from foursquare was used that extracts the categories of each venue </a:t>
            </a:r>
          </a:p>
          <a:p>
            <a:pPr marL="285750" indent="-285750">
              <a:buFont typeface="Arial"/>
              <a:buChar char="•"/>
            </a:pPr>
            <a:r>
              <a:rPr lang="en-US" dirty="0">
                <a:cs typeface="Calibri"/>
              </a:rPr>
              <a:t>The resulting json file was cleaned and structured into a Pandas </a:t>
            </a:r>
            <a:r>
              <a:rPr lang="en-US" dirty="0" err="1">
                <a:cs typeface="Calibri"/>
              </a:rPr>
              <a:t>dataframe</a:t>
            </a:r>
            <a:r>
              <a:rPr lang="en-US" dirty="0">
                <a:cs typeface="Calibri"/>
              </a:rPr>
              <a:t> and to get </a:t>
            </a:r>
            <a:r>
              <a:rPr lang="en-US" dirty="0" err="1">
                <a:cs typeface="Calibri"/>
              </a:rPr>
              <a:t>nearby_venues</a:t>
            </a:r>
            <a:r>
              <a:rPr lang="en-US" dirty="0">
                <a:cs typeface="Calibri"/>
              </a:rPr>
              <a:t>;</a:t>
            </a:r>
          </a:p>
          <a:p>
            <a:pPr marL="285750" indent="-285750">
              <a:buFont typeface="Arial"/>
              <a:buChar char="•"/>
            </a:pPr>
            <a:r>
              <a:rPr lang="en-US" dirty="0">
                <a:cs typeface="Calibri"/>
              </a:rPr>
              <a:t>To explore all neighborhoods in Hague Centrum, a function to repeat the procedure applied to exploring the first neighborhood was used that returned the </a:t>
            </a:r>
            <a:r>
              <a:rPr lang="en-US" dirty="0" err="1">
                <a:cs typeface="Calibri"/>
              </a:rPr>
              <a:t>nearby_venues</a:t>
            </a:r>
            <a:r>
              <a:rPr lang="en-US" dirty="0">
                <a:cs typeface="Calibri"/>
              </a:rPr>
              <a:t>;</a:t>
            </a:r>
          </a:p>
        </p:txBody>
      </p:sp>
    </p:spTree>
    <p:extLst>
      <p:ext uri="{BB962C8B-B14F-4D97-AF65-F5344CB8AC3E}">
        <p14:creationId xmlns:p14="http://schemas.microsoft.com/office/powerpoint/2010/main" val="2620624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D5C76-3F3E-4D2B-941A-5D91E6025425}"/>
              </a:ext>
            </a:extLst>
          </p:cNvPr>
          <p:cNvSpPr>
            <a:spLocks noGrp="1"/>
          </p:cNvSpPr>
          <p:nvPr>
            <p:ph type="title"/>
          </p:nvPr>
        </p:nvSpPr>
        <p:spPr/>
        <p:txBody>
          <a:bodyPr/>
          <a:lstStyle/>
          <a:p>
            <a:pPr algn="ctr"/>
            <a:r>
              <a:rPr lang="en-US" dirty="0">
                <a:cs typeface="Calibri Light"/>
              </a:rPr>
              <a:t>Procedures Continue</a:t>
            </a:r>
          </a:p>
        </p:txBody>
      </p:sp>
      <p:sp>
        <p:nvSpPr>
          <p:cNvPr id="3" name="Content Placeholder 2">
            <a:extLst>
              <a:ext uri="{FF2B5EF4-FFF2-40B4-BE49-F238E27FC236}">
                <a16:creationId xmlns:a16="http://schemas.microsoft.com/office/drawing/2014/main" id="{97CF2264-3DDF-4F60-8BC5-ABF84BFDB3E9}"/>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panose="020F0502020204030204"/>
              </a:rPr>
              <a:t>Procedures continue:</a:t>
            </a:r>
          </a:p>
        </p:txBody>
      </p:sp>
      <p:sp>
        <p:nvSpPr>
          <p:cNvPr id="4" name="TextBox 3">
            <a:extLst>
              <a:ext uri="{FF2B5EF4-FFF2-40B4-BE49-F238E27FC236}">
                <a16:creationId xmlns:a16="http://schemas.microsoft.com/office/drawing/2014/main" id="{72D0389C-9570-4D06-9BB8-20485B288D18}"/>
              </a:ext>
            </a:extLst>
          </p:cNvPr>
          <p:cNvSpPr txBox="1"/>
          <p:nvPr/>
        </p:nvSpPr>
        <p:spPr>
          <a:xfrm>
            <a:off x="1153236" y="2427027"/>
            <a:ext cx="9817289"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Calibri"/>
              </a:rPr>
              <a:t>A code to run the function above (in 8) was used on each </a:t>
            </a:r>
            <a:r>
              <a:rPr lang="en-US" dirty="0" err="1">
                <a:cs typeface="Calibri"/>
              </a:rPr>
              <a:t>neighborbood</a:t>
            </a:r>
            <a:r>
              <a:rPr lang="en-US" dirty="0">
                <a:cs typeface="Calibri"/>
              </a:rPr>
              <a:t> and then a new </a:t>
            </a:r>
            <a:r>
              <a:rPr lang="en-US" dirty="0" err="1">
                <a:cs typeface="Calibri"/>
              </a:rPr>
              <a:t>dataframe</a:t>
            </a:r>
            <a:r>
              <a:rPr lang="en-US" dirty="0">
                <a:cs typeface="Calibri"/>
              </a:rPr>
              <a:t> </a:t>
            </a:r>
            <a:r>
              <a:rPr lang="en-US" dirty="0" err="1">
                <a:cs typeface="Calibri"/>
              </a:rPr>
              <a:t>hgcentrum_venues</a:t>
            </a:r>
            <a:r>
              <a:rPr lang="en-US" dirty="0">
                <a:cs typeface="Calibri"/>
              </a:rPr>
              <a:t>, and how many venues returned per neighborhood a </a:t>
            </a:r>
            <a:r>
              <a:rPr lang="en-US" dirty="0" err="1">
                <a:cs typeface="Calibri"/>
              </a:rPr>
              <a:t>groupby</a:t>
            </a:r>
            <a:r>
              <a:rPr lang="en-US" dirty="0">
                <a:cs typeface="Calibri"/>
              </a:rPr>
              <a:t> method on neighborhood with count function was used, followed by getting unique categories returned by all venues;</a:t>
            </a:r>
            <a:endParaRPr lang="en-US" dirty="0"/>
          </a:p>
          <a:p>
            <a:pPr marL="285750" indent="-285750">
              <a:buFont typeface="Arial"/>
              <a:buChar char="•"/>
            </a:pPr>
            <a:r>
              <a:rPr lang="en-US" dirty="0">
                <a:cs typeface="Calibri"/>
              </a:rPr>
              <a:t>To analyze each neighborhood and prepare for clustering later, a </a:t>
            </a:r>
            <a:r>
              <a:rPr lang="en-US" dirty="0" err="1">
                <a:cs typeface="Calibri"/>
              </a:rPr>
              <a:t>onehot</a:t>
            </a:r>
            <a:r>
              <a:rPr lang="en-US" dirty="0">
                <a:cs typeface="Calibri"/>
              </a:rPr>
              <a:t> encoding was applied to create </a:t>
            </a:r>
            <a:r>
              <a:rPr lang="en-US" dirty="0" err="1">
                <a:cs typeface="Calibri"/>
              </a:rPr>
              <a:t>hgcentrum_onehot</a:t>
            </a:r>
            <a:r>
              <a:rPr lang="en-US" dirty="0">
                <a:cs typeface="Calibri"/>
              </a:rPr>
              <a:t> </a:t>
            </a:r>
            <a:r>
              <a:rPr lang="en-US" dirty="0" err="1">
                <a:cs typeface="Calibri"/>
              </a:rPr>
              <a:t>dataframe</a:t>
            </a:r>
            <a:r>
              <a:rPr lang="en-US" dirty="0">
                <a:cs typeface="Calibri"/>
              </a:rPr>
              <a:t>;</a:t>
            </a:r>
            <a:endParaRPr lang="en-US" dirty="0"/>
          </a:p>
          <a:p>
            <a:pPr marL="285750" indent="-285750">
              <a:buFont typeface="Arial"/>
              <a:buChar char="•"/>
            </a:pPr>
            <a:r>
              <a:rPr lang="en-US" dirty="0">
                <a:cs typeface="Calibri"/>
              </a:rPr>
              <a:t>The </a:t>
            </a:r>
            <a:r>
              <a:rPr lang="en-US" dirty="0" err="1">
                <a:cs typeface="Calibri"/>
              </a:rPr>
              <a:t>onehot</a:t>
            </a:r>
            <a:r>
              <a:rPr lang="en-US" dirty="0">
                <a:cs typeface="Calibri"/>
              </a:rPr>
              <a:t> </a:t>
            </a:r>
            <a:r>
              <a:rPr lang="en-US" dirty="0" err="1">
                <a:cs typeface="Calibri"/>
              </a:rPr>
              <a:t>dataframe</a:t>
            </a:r>
            <a:r>
              <a:rPr lang="en-US" dirty="0">
                <a:cs typeface="Calibri"/>
              </a:rPr>
              <a:t> was then used to group rows by neighborhood and by taking the mean of the frequency of occurrence of each category, defined as </a:t>
            </a:r>
            <a:r>
              <a:rPr lang="en-US" dirty="0" err="1">
                <a:cs typeface="Calibri"/>
              </a:rPr>
              <a:t>hgcentrum_grouped</a:t>
            </a:r>
            <a:r>
              <a:rPr lang="en-US" dirty="0">
                <a:cs typeface="Calibri"/>
              </a:rPr>
              <a:t>;</a:t>
            </a:r>
            <a:endParaRPr lang="en-US" dirty="0"/>
          </a:p>
          <a:p>
            <a:pPr marL="285750" indent="-285750">
              <a:buFont typeface="Arial"/>
              <a:buChar char="•"/>
            </a:pPr>
            <a:r>
              <a:rPr lang="en-US" dirty="0">
                <a:cs typeface="Calibri"/>
              </a:rPr>
              <a:t>Each neighborhood was printed along with the top 5 most common venues;</a:t>
            </a:r>
            <a:endParaRPr lang="en-US" dirty="0"/>
          </a:p>
          <a:p>
            <a:pPr marL="285750" indent="-285750">
              <a:buFont typeface="Arial"/>
              <a:buChar char="•"/>
            </a:pPr>
            <a:r>
              <a:rPr lang="en-US" dirty="0">
                <a:cs typeface="Calibri"/>
              </a:rPr>
              <a:t>The above was put into a </a:t>
            </a:r>
            <a:r>
              <a:rPr lang="en-US" dirty="0" err="1">
                <a:cs typeface="Calibri"/>
              </a:rPr>
              <a:t>dataframe</a:t>
            </a:r>
            <a:r>
              <a:rPr lang="en-US" dirty="0">
                <a:cs typeface="Calibri"/>
              </a:rPr>
              <a:t> by first using a function to sort the venues in descending order, then a new </a:t>
            </a:r>
            <a:r>
              <a:rPr lang="en-US" dirty="0" err="1">
                <a:cs typeface="Calibri"/>
              </a:rPr>
              <a:t>dataframe</a:t>
            </a:r>
            <a:r>
              <a:rPr lang="en-US" dirty="0">
                <a:cs typeface="Calibri"/>
              </a:rPr>
              <a:t> </a:t>
            </a:r>
            <a:r>
              <a:rPr lang="en-US" dirty="0" err="1">
                <a:cs typeface="Calibri"/>
              </a:rPr>
              <a:t>hgcentrum_venues_sorted</a:t>
            </a:r>
            <a:r>
              <a:rPr lang="en-US" dirty="0">
                <a:cs typeface="Calibri"/>
              </a:rPr>
              <a:t> was created;</a:t>
            </a:r>
            <a:endParaRPr lang="en-US" dirty="0"/>
          </a:p>
          <a:p>
            <a:pPr marL="285750" indent="-285750">
              <a:buFont typeface="Arial"/>
              <a:buChar char="•"/>
            </a:pPr>
            <a:r>
              <a:rPr lang="en-US" dirty="0">
                <a:cs typeface="Calibri"/>
              </a:rPr>
              <a:t>The neighborhoods were then clustered by running k-means into a number of clusters, 2, 4, or 5 depending on the number of venues earlier returned for each </a:t>
            </a:r>
            <a:r>
              <a:rPr lang="en-US" dirty="0" err="1">
                <a:cs typeface="Calibri"/>
              </a:rPr>
              <a:t>neighborbood</a:t>
            </a:r>
            <a:r>
              <a:rPr lang="en-US" dirty="0">
                <a:cs typeface="Calibri"/>
              </a:rPr>
              <a:t>;</a:t>
            </a:r>
            <a:endParaRPr lang="en-US" dirty="0"/>
          </a:p>
          <a:p>
            <a:pPr marL="285750" indent="-285750">
              <a:buFont typeface="Arial"/>
              <a:buChar char="•"/>
            </a:pPr>
            <a:r>
              <a:rPr lang="en-US" dirty="0">
                <a:cs typeface="Calibri"/>
              </a:rPr>
              <a:t>Then a new </a:t>
            </a:r>
            <a:r>
              <a:rPr lang="en-US" dirty="0" err="1">
                <a:cs typeface="Calibri"/>
              </a:rPr>
              <a:t>dataframe</a:t>
            </a:r>
            <a:r>
              <a:rPr lang="en-US" dirty="0">
                <a:cs typeface="Calibri"/>
              </a:rPr>
              <a:t> including the clusters and the top 10 venues for each </a:t>
            </a:r>
            <a:r>
              <a:rPr lang="en-US" dirty="0" err="1">
                <a:cs typeface="Calibri"/>
              </a:rPr>
              <a:t>neighborbood</a:t>
            </a:r>
            <a:r>
              <a:rPr lang="en-US" dirty="0">
                <a:cs typeface="Calibri"/>
              </a:rPr>
              <a:t> </a:t>
            </a:r>
            <a:r>
              <a:rPr lang="en-US" dirty="0" err="1">
                <a:cs typeface="Calibri"/>
              </a:rPr>
              <a:t>hgcentrum_merged</a:t>
            </a:r>
            <a:r>
              <a:rPr lang="en-US" dirty="0">
                <a:cs typeface="Calibri"/>
              </a:rPr>
              <a:t> was created, and again, attempt to visualize a map with folium failed; </a:t>
            </a:r>
            <a:endParaRPr lang="en-US"/>
          </a:p>
        </p:txBody>
      </p:sp>
    </p:spTree>
    <p:extLst>
      <p:ext uri="{BB962C8B-B14F-4D97-AF65-F5344CB8AC3E}">
        <p14:creationId xmlns:p14="http://schemas.microsoft.com/office/powerpoint/2010/main" val="537037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BFE40-CD77-442E-A13D-7BFC10BD3995}"/>
              </a:ext>
            </a:extLst>
          </p:cNvPr>
          <p:cNvSpPr>
            <a:spLocks noGrp="1"/>
          </p:cNvSpPr>
          <p:nvPr>
            <p:ph type="title"/>
          </p:nvPr>
        </p:nvSpPr>
        <p:spPr/>
        <p:txBody>
          <a:bodyPr/>
          <a:lstStyle/>
          <a:p>
            <a:r>
              <a:rPr lang="en-US" dirty="0">
                <a:cs typeface="Calibri Light"/>
              </a:rPr>
              <a:t>Procedures Continue</a:t>
            </a:r>
            <a:endParaRPr lang="en-US" dirty="0"/>
          </a:p>
        </p:txBody>
      </p:sp>
      <p:sp>
        <p:nvSpPr>
          <p:cNvPr id="3" name="Content Placeholder 2">
            <a:extLst>
              <a:ext uri="{FF2B5EF4-FFF2-40B4-BE49-F238E27FC236}">
                <a16:creationId xmlns:a16="http://schemas.microsoft.com/office/drawing/2014/main" id="{6A0C171A-7D6E-441A-B680-FB6D19BC4C2F}"/>
              </a:ext>
            </a:extLst>
          </p:cNvPr>
          <p:cNvSpPr>
            <a:spLocks noGrp="1"/>
          </p:cNvSpPr>
          <p:nvPr>
            <p:ph idx="1"/>
          </p:nvPr>
        </p:nvSpPr>
        <p:spPr/>
        <p:txBody>
          <a:bodyPr vert="horz" lIns="91440" tIns="45720" rIns="91440" bIns="45720" rtlCol="0" anchor="t">
            <a:normAutofit/>
          </a:bodyPr>
          <a:lstStyle/>
          <a:p>
            <a:r>
              <a:rPr lang="en-US" dirty="0">
                <a:cs typeface="Calibri"/>
              </a:rPr>
              <a:t>Procedure continue:</a:t>
            </a:r>
          </a:p>
          <a:p>
            <a:endParaRPr lang="en-US" dirty="0">
              <a:cs typeface="Calibri"/>
            </a:endParaRPr>
          </a:p>
        </p:txBody>
      </p:sp>
      <p:sp>
        <p:nvSpPr>
          <p:cNvPr id="4" name="TextBox 3">
            <a:extLst>
              <a:ext uri="{FF2B5EF4-FFF2-40B4-BE49-F238E27FC236}">
                <a16:creationId xmlns:a16="http://schemas.microsoft.com/office/drawing/2014/main" id="{99E7EE4D-42CC-4498-B5C9-6B0CBC170345}"/>
              </a:ext>
            </a:extLst>
          </p:cNvPr>
          <p:cNvSpPr txBox="1"/>
          <p:nvPr/>
        </p:nvSpPr>
        <p:spPr>
          <a:xfrm>
            <a:off x="914401" y="2563505"/>
            <a:ext cx="962394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Calibri"/>
              </a:rPr>
              <a:t>The clusters were examined, but in all cases only the first cluster returned a result, probably due to low number of venues returned by each neighborhoods.</a:t>
            </a:r>
            <a:br>
              <a:rPr lang="en-US" dirty="0"/>
            </a:br>
            <a:endParaRPr lang="en-US" dirty="0">
              <a:cs typeface="Calibri"/>
            </a:endParaRPr>
          </a:p>
          <a:p>
            <a:r>
              <a:rPr lang="en-US" dirty="0">
                <a:cs typeface="Calibri"/>
              </a:rPr>
              <a:t>Therefore, the most important results returned and presented are the </a:t>
            </a:r>
            <a:r>
              <a:rPr lang="en-US" dirty="0" err="1">
                <a:cs typeface="Calibri"/>
              </a:rPr>
              <a:t>hgcentrum_venues_sorted</a:t>
            </a:r>
            <a:r>
              <a:rPr lang="en-US" dirty="0">
                <a:cs typeface="Calibri"/>
              </a:rPr>
              <a:t>, </a:t>
            </a:r>
            <a:r>
              <a:rPr lang="en-US" dirty="0" err="1">
                <a:cs typeface="Calibri"/>
              </a:rPr>
              <a:t>hgcentrum_merged</a:t>
            </a:r>
            <a:r>
              <a:rPr lang="en-US" dirty="0">
                <a:cs typeface="Calibri"/>
              </a:rPr>
              <a:t>, and </a:t>
            </a:r>
            <a:r>
              <a:rPr lang="en-US" dirty="0" err="1">
                <a:cs typeface="Calibri"/>
              </a:rPr>
              <a:t>hgcentrum_centrum</a:t>
            </a:r>
            <a:r>
              <a:rPr lang="en-US" dirty="0">
                <a:cs typeface="Calibri"/>
              </a:rPr>
              <a:t> cluster 1 for each </a:t>
            </a:r>
            <a:r>
              <a:rPr lang="en-US" dirty="0" err="1">
                <a:cs typeface="Calibri"/>
              </a:rPr>
              <a:t>districtt</a:t>
            </a:r>
            <a:r>
              <a:rPr lang="en-US" dirty="0">
                <a:cs typeface="Calibri"/>
              </a:rPr>
              <a:t> or borough investigated.</a:t>
            </a:r>
            <a:endParaRPr lang="en-US" dirty="0"/>
          </a:p>
        </p:txBody>
      </p:sp>
    </p:spTree>
    <p:extLst>
      <p:ext uri="{BB962C8B-B14F-4D97-AF65-F5344CB8AC3E}">
        <p14:creationId xmlns:p14="http://schemas.microsoft.com/office/powerpoint/2010/main" val="11552540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Finding Best Locations for Restaurant in The Hague  City of South Holland  Solomon Edwin Musa  21 April 2019</vt:lpstr>
      <vt:lpstr>Introduction </vt:lpstr>
      <vt:lpstr>Background</vt:lpstr>
      <vt:lpstr>The Problem</vt:lpstr>
      <vt:lpstr>Data Sources</vt:lpstr>
      <vt:lpstr> Procedure for Data Analysis  </vt:lpstr>
      <vt:lpstr>The Procedures</vt:lpstr>
      <vt:lpstr>Procedures Continue</vt:lpstr>
      <vt:lpstr>Procedures Continue</vt:lpstr>
      <vt:lpstr> Data Cleaning   </vt:lpstr>
      <vt:lpstr>Results</vt:lpstr>
      <vt:lpstr> Hague Centrum Results  </vt:lpstr>
      <vt:lpstr>Hague Centrum Results Continue</vt:lpstr>
      <vt:lpstr>Hague Centrum Results Continue</vt:lpstr>
      <vt:lpstr>Escamp Results</vt:lpstr>
      <vt:lpstr>Escamp Results Continue</vt:lpstr>
      <vt:lpstr>Escamp Results Continue</vt:lpstr>
      <vt:lpstr>Scheveningen Results</vt:lpstr>
      <vt:lpstr>Scheveningen Results Cotinue</vt:lpstr>
      <vt:lpstr>Scheveningen Results Continue</vt:lpstr>
      <vt:lpstr>Discussions and Conclusion</vt:lpstr>
      <vt:lpstr>Discussions and Conclusion Continue</vt:lpstr>
      <vt:lpstr>Discussions and Conclusion Continue</vt:lpstr>
      <vt:lpstr>Future Directions</vt:lpstr>
      <vt:lpstr>Future Directions Continue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1343</cp:revision>
  <dcterms:created xsi:type="dcterms:W3CDTF">2013-07-15T20:26:40Z</dcterms:created>
  <dcterms:modified xsi:type="dcterms:W3CDTF">2019-04-21T14:56:37Z</dcterms:modified>
</cp:coreProperties>
</file>