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Exo" panose="020B0604020202020204" charset="0"/>
      <p:regular r:id="rId30"/>
      <p:bold r:id="rId31"/>
      <p:italic r:id="rId32"/>
      <p:boldItalic r:id="rId33"/>
    </p:embeddedFont>
    <p:embeddedFont>
      <p:font typeface="Proxima Nova" panose="020B0604020202020204" charset="0"/>
      <p:regular r:id="rId34"/>
      <p:bold r:id="rId35"/>
      <p:italic r:id="rId36"/>
      <p:boldItalic r:id="rId37"/>
    </p:embeddedFont>
    <p:embeddedFont>
      <p:font typeface="Proxima Nova Semibold" panose="020B0604020202020204" charset="0"/>
      <p:regular r:id="rId38"/>
      <p:bold r:id="rId39"/>
      <p:boldItalic r:id="rId40"/>
    </p:embeddedFont>
    <p:embeddedFont>
      <p:font typeface="PT Sans" panose="020B0503020203020204" pitchFamily="34" charset="0"/>
      <p:regular r:id="rId41"/>
      <p:bold r:id="rId42"/>
      <p:italic r:id="rId43"/>
      <p:boldItalic r:id="rId44"/>
    </p:embeddedFont>
    <p:embeddedFont>
      <p:font typeface="Roboto Condensed Light" panose="02000000000000000000" pitchFamily="2"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2"/>
        <p:cNvGrpSpPr/>
        <p:nvPr/>
      </p:nvGrpSpPr>
      <p:grpSpPr>
        <a:xfrm>
          <a:off x="0" y="0"/>
          <a:ext cx="0" cy="0"/>
          <a:chOff x="0" y="0"/>
          <a:chExt cx="0" cy="0"/>
        </a:xfrm>
      </p:grpSpPr>
      <p:sp>
        <p:nvSpPr>
          <p:cNvPr id="3133" name="Google Shape;3133;g26df055bc3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4" name="Google Shape;3134;g26df055bc3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3"/>
        <p:cNvGrpSpPr/>
        <p:nvPr/>
      </p:nvGrpSpPr>
      <p:grpSpPr>
        <a:xfrm>
          <a:off x="0" y="0"/>
          <a:ext cx="0" cy="0"/>
          <a:chOff x="0" y="0"/>
          <a:chExt cx="0" cy="0"/>
        </a:xfrm>
      </p:grpSpPr>
      <p:sp>
        <p:nvSpPr>
          <p:cNvPr id="3184" name="Google Shape;3184;g26df055bc38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5" name="Google Shape;3185;g26df055bc38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g26df055bc38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26df055bc3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26df055bc38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26df055bc38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0"/>
        <p:cNvGrpSpPr/>
        <p:nvPr/>
      </p:nvGrpSpPr>
      <p:grpSpPr>
        <a:xfrm>
          <a:off x="0" y="0"/>
          <a:ext cx="0" cy="0"/>
          <a:chOff x="0" y="0"/>
          <a:chExt cx="0" cy="0"/>
        </a:xfrm>
      </p:grpSpPr>
      <p:sp>
        <p:nvSpPr>
          <p:cNvPr id="3361" name="Google Shape;3361;g26df055bc38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2" name="Google Shape;3362;g26df055bc38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1"/>
        <p:cNvGrpSpPr/>
        <p:nvPr/>
      </p:nvGrpSpPr>
      <p:grpSpPr>
        <a:xfrm>
          <a:off x="0" y="0"/>
          <a:ext cx="0" cy="0"/>
          <a:chOff x="0" y="0"/>
          <a:chExt cx="0" cy="0"/>
        </a:xfrm>
      </p:grpSpPr>
      <p:sp>
        <p:nvSpPr>
          <p:cNvPr id="3412" name="Google Shape;3412;g26df055bc38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3" name="Google Shape;3413;g26df055bc38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3"/>
        <p:cNvGrpSpPr/>
        <p:nvPr/>
      </p:nvGrpSpPr>
      <p:grpSpPr>
        <a:xfrm>
          <a:off x="0" y="0"/>
          <a:ext cx="0" cy="0"/>
          <a:chOff x="0" y="0"/>
          <a:chExt cx="0" cy="0"/>
        </a:xfrm>
      </p:grpSpPr>
      <p:sp>
        <p:nvSpPr>
          <p:cNvPr id="3474" name="Google Shape;3474;g23bebb12d6a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5" name="Google Shape;3475;g23bebb12d6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7"/>
        <p:cNvGrpSpPr/>
        <p:nvPr/>
      </p:nvGrpSpPr>
      <p:grpSpPr>
        <a:xfrm>
          <a:off x="0" y="0"/>
          <a:ext cx="0" cy="0"/>
          <a:chOff x="0" y="0"/>
          <a:chExt cx="0" cy="0"/>
        </a:xfrm>
      </p:grpSpPr>
      <p:sp>
        <p:nvSpPr>
          <p:cNvPr id="3488" name="Google Shape;3488;gedfa3e31c0_2_20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9" name="Google Shape;3489;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1"/>
        <p:cNvGrpSpPr/>
        <p:nvPr/>
      </p:nvGrpSpPr>
      <p:grpSpPr>
        <a:xfrm>
          <a:off x="0" y="0"/>
          <a:ext cx="0" cy="0"/>
          <a:chOff x="0" y="0"/>
          <a:chExt cx="0" cy="0"/>
        </a:xfrm>
      </p:grpSpPr>
      <p:sp>
        <p:nvSpPr>
          <p:cNvPr id="3502" name="Google Shape;3502;g26df055bc38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3" name="Google Shape;3503;g26df055bc38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5"/>
        <p:cNvGrpSpPr/>
        <p:nvPr/>
      </p:nvGrpSpPr>
      <p:grpSpPr>
        <a:xfrm>
          <a:off x="0" y="0"/>
          <a:ext cx="0" cy="0"/>
          <a:chOff x="0" y="0"/>
          <a:chExt cx="0" cy="0"/>
        </a:xfrm>
      </p:grpSpPr>
      <p:sp>
        <p:nvSpPr>
          <p:cNvPr id="3516" name="Google Shape;3516;g26df055bc38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7" name="Google Shape;3517;g26df055bc38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9"/>
        <p:cNvGrpSpPr/>
        <p:nvPr/>
      </p:nvGrpSpPr>
      <p:grpSpPr>
        <a:xfrm>
          <a:off x="0" y="0"/>
          <a:ext cx="0" cy="0"/>
          <a:chOff x="0" y="0"/>
          <a:chExt cx="0" cy="0"/>
        </a:xfrm>
      </p:grpSpPr>
      <p:sp>
        <p:nvSpPr>
          <p:cNvPr id="3530" name="Google Shape;3530;g26df055bc38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1" name="Google Shape;3531;g26df055bc38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3"/>
        <p:cNvGrpSpPr/>
        <p:nvPr/>
      </p:nvGrpSpPr>
      <p:grpSpPr>
        <a:xfrm>
          <a:off x="0" y="0"/>
          <a:ext cx="0" cy="0"/>
          <a:chOff x="0" y="0"/>
          <a:chExt cx="0" cy="0"/>
        </a:xfrm>
      </p:grpSpPr>
      <p:sp>
        <p:nvSpPr>
          <p:cNvPr id="3544" name="Google Shape;3544;g26df055bc38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5" name="Google Shape;3545;g26df055bc38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7"/>
        <p:cNvGrpSpPr/>
        <p:nvPr/>
      </p:nvGrpSpPr>
      <p:grpSpPr>
        <a:xfrm>
          <a:off x="0" y="0"/>
          <a:ext cx="0" cy="0"/>
          <a:chOff x="0" y="0"/>
          <a:chExt cx="0" cy="0"/>
        </a:xfrm>
      </p:grpSpPr>
      <p:sp>
        <p:nvSpPr>
          <p:cNvPr id="3558" name="Google Shape;3558;g26df055bc38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9" name="Google Shape;3559;g26df055bc38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1"/>
        <p:cNvGrpSpPr/>
        <p:nvPr/>
      </p:nvGrpSpPr>
      <p:grpSpPr>
        <a:xfrm>
          <a:off x="0" y="0"/>
          <a:ext cx="0" cy="0"/>
          <a:chOff x="0" y="0"/>
          <a:chExt cx="0" cy="0"/>
        </a:xfrm>
      </p:grpSpPr>
      <p:sp>
        <p:nvSpPr>
          <p:cNvPr id="3572" name="Google Shape;3572;g26df055bc38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3" name="Google Shape;3573;g26df055bc38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5"/>
        <p:cNvGrpSpPr/>
        <p:nvPr/>
      </p:nvGrpSpPr>
      <p:grpSpPr>
        <a:xfrm>
          <a:off x="0" y="0"/>
          <a:ext cx="0" cy="0"/>
          <a:chOff x="0" y="0"/>
          <a:chExt cx="0" cy="0"/>
        </a:xfrm>
      </p:grpSpPr>
      <p:sp>
        <p:nvSpPr>
          <p:cNvPr id="3586" name="Google Shape;3586;g26df055bc38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7" name="Google Shape;3587;g26df055bc38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gedfa3e31c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8" name="Google Shape;3638;gedfa3e31c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8"/>
        <p:cNvGrpSpPr/>
        <p:nvPr/>
      </p:nvGrpSpPr>
      <p:grpSpPr>
        <a:xfrm>
          <a:off x="0" y="0"/>
          <a:ext cx="0" cy="0"/>
          <a:chOff x="0" y="0"/>
          <a:chExt cx="0" cy="0"/>
        </a:xfrm>
      </p:grpSpPr>
      <p:sp>
        <p:nvSpPr>
          <p:cNvPr id="3669" name="Google Shape;3669;gedfa3e31c0_2_19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0" name="Google Shape;3670;gedfa3e31c0_2_19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edfa3e31c0_2_20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5"/>
        <p:cNvGrpSpPr/>
        <p:nvPr/>
      </p:nvGrpSpPr>
      <p:grpSpPr>
        <a:xfrm>
          <a:off x="0" y="0"/>
          <a:ext cx="0" cy="0"/>
          <a:chOff x="0" y="0"/>
          <a:chExt cx="0" cy="0"/>
        </a:xfrm>
      </p:grpSpPr>
      <p:sp>
        <p:nvSpPr>
          <p:cNvPr id="2786" name="Google Shape;2786;gedfa3e31c0_2_20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 name="Google Shape;2787;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3"/>
        <p:cNvGrpSpPr/>
        <p:nvPr/>
      </p:nvGrpSpPr>
      <p:grpSpPr>
        <a:xfrm>
          <a:off x="0" y="0"/>
          <a:ext cx="0" cy="0"/>
          <a:chOff x="0" y="0"/>
          <a:chExt cx="0" cy="0"/>
        </a:xfrm>
      </p:grpSpPr>
      <p:sp>
        <p:nvSpPr>
          <p:cNvPr id="2844" name="Google Shape;2844;g23bebb12d6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5" name="Google Shape;2845;g23bebb12d6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5"/>
        <p:cNvGrpSpPr/>
        <p:nvPr/>
      </p:nvGrpSpPr>
      <p:grpSpPr>
        <a:xfrm>
          <a:off x="0" y="0"/>
          <a:ext cx="0" cy="0"/>
          <a:chOff x="0" y="0"/>
          <a:chExt cx="0" cy="0"/>
        </a:xfrm>
      </p:grpSpPr>
      <p:sp>
        <p:nvSpPr>
          <p:cNvPr id="2906" name="Google Shape;2906;g23bebb12d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7" name="Google Shape;2907;g23bebb12d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6"/>
        <p:cNvGrpSpPr/>
        <p:nvPr/>
      </p:nvGrpSpPr>
      <p:grpSpPr>
        <a:xfrm>
          <a:off x="0" y="0"/>
          <a:ext cx="0" cy="0"/>
          <a:chOff x="0" y="0"/>
          <a:chExt cx="0" cy="0"/>
        </a:xfrm>
      </p:grpSpPr>
      <p:sp>
        <p:nvSpPr>
          <p:cNvPr id="2957" name="Google Shape;2957;g23bebb12d6a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8" name="Google Shape;2958;g23bebb12d6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8"/>
        <p:cNvGrpSpPr/>
        <p:nvPr/>
      </p:nvGrpSpPr>
      <p:grpSpPr>
        <a:xfrm>
          <a:off x="0" y="0"/>
          <a:ext cx="0" cy="0"/>
          <a:chOff x="0" y="0"/>
          <a:chExt cx="0" cy="0"/>
        </a:xfrm>
      </p:grpSpPr>
      <p:sp>
        <p:nvSpPr>
          <p:cNvPr id="3019" name="Google Shape;3019;g23bebb12d6a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0" name="Google Shape;3020;g23bebb12d6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9"/>
        <p:cNvGrpSpPr/>
        <p:nvPr/>
      </p:nvGrpSpPr>
      <p:grpSpPr>
        <a:xfrm>
          <a:off x="0" y="0"/>
          <a:ext cx="0" cy="0"/>
          <a:chOff x="0" y="0"/>
          <a:chExt cx="0" cy="0"/>
        </a:xfrm>
      </p:grpSpPr>
      <p:sp>
        <p:nvSpPr>
          <p:cNvPr id="3070" name="Google Shape;3070;gf11272de0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1" name="Google Shape;3071;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11"/>
          <p:cNvSpPr txBox="1">
            <a:spLocks noGrp="1"/>
          </p:cNvSpPr>
          <p:nvPr>
            <p:ph type="title" hasCustomPrompt="1"/>
          </p:nvPr>
        </p:nvSpPr>
        <p:spPr>
          <a:xfrm>
            <a:off x="713100" y="1328587"/>
            <a:ext cx="7717800" cy="1671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11"/>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11"/>
          <p:cNvGrpSpPr/>
          <p:nvPr/>
        </p:nvGrpSpPr>
        <p:grpSpPr>
          <a:xfrm rot="-5400000" flipH="1">
            <a:off x="3660496" y="4881980"/>
            <a:ext cx="1823016" cy="296643"/>
            <a:chOff x="7857346" y="3902355"/>
            <a:chExt cx="1823016" cy="296643"/>
          </a:xfrm>
        </p:grpSpPr>
        <p:sp>
          <p:nvSpPr>
            <p:cNvPr id="844" name="Google Shape;844;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1"/>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BLANK_16">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1323677"/>
            <a:ext cx="41661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BLANK_17">
    <p:spTree>
      <p:nvGrpSpPr>
        <p:cNvPr id="1"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0"/>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0"/>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0"/>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0"/>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0"/>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0"/>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0"/>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0"/>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0"/>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0"/>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0"/>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0"/>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0"/>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0"/>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0"/>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0"/>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0"/>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0"/>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0"/>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0"/>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0"/>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0"/>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0"/>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0"/>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0"/>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0"/>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0"/>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0"/>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0"/>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0"/>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0"/>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0"/>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0"/>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0"/>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0"/>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0"/>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0"/>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7" name="Google Shape;1607;p20"/>
          <p:cNvSpPr txBox="1">
            <a:spLocks noGrp="1"/>
          </p:cNvSpPr>
          <p:nvPr>
            <p:ph type="subTitle" idx="1"/>
          </p:nvPr>
        </p:nvSpPr>
        <p:spPr>
          <a:xfrm>
            <a:off x="713100" y="1461275"/>
            <a:ext cx="3746700" cy="27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08" name="Google Shape;1608;p20"/>
          <p:cNvSpPr txBox="1">
            <a:spLocks noGrp="1"/>
          </p:cNvSpPr>
          <p:nvPr>
            <p:ph type="subTitle" idx="2"/>
          </p:nvPr>
        </p:nvSpPr>
        <p:spPr>
          <a:xfrm>
            <a:off x="4684200" y="1461275"/>
            <a:ext cx="3746700" cy="17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0"/>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0"/>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0"/>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0"/>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0"/>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20"/>
          <p:cNvSpPr txBox="1">
            <a:spLocks noGrp="1"/>
          </p:cNvSpPr>
          <p:nvPr>
            <p:ph type="title"/>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22"/>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1" name="Google Shape;1781;p22"/>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2" name="Google Shape;1782;p22"/>
          <p:cNvSpPr txBox="1">
            <a:spLocks noGrp="1"/>
          </p:cNvSpPr>
          <p:nvPr>
            <p:ph type="title" idx="2"/>
          </p:nvPr>
        </p:nvSpPr>
        <p:spPr>
          <a:xfrm>
            <a:off x="6172578"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3" name="Google Shape;1783;p22"/>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4" name="Google Shape;1784;p22"/>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5" name="Google Shape;1785;p22"/>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2"/>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7" name="Google Shape;1787;p22"/>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22"/>
          <p:cNvSpPr txBox="1">
            <a:spLocks noGrp="1"/>
          </p:cNvSpPr>
          <p:nvPr>
            <p:ph type="title" idx="8"/>
          </p:nvPr>
        </p:nvSpPr>
        <p:spPr>
          <a:xfrm>
            <a:off x="713100" y="539400"/>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BLANK_15">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BLANK_14">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BLANK_11">
    <p:spTree>
      <p:nvGrpSpPr>
        <p:cNvPr id="1"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0" name="Google Shape;2260;p2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61" name="Google Shape;2261;p26"/>
          <p:cNvSpPr txBox="1">
            <a:spLocks noGrp="1"/>
          </p:cNvSpPr>
          <p:nvPr>
            <p:ph type="title" idx="2"/>
          </p:nvPr>
        </p:nvSpPr>
        <p:spPr>
          <a:xfrm>
            <a:off x="84127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2" name="Google Shape;2262;p26"/>
          <p:cNvSpPr txBox="1">
            <a:spLocks noGrp="1"/>
          </p:cNvSpPr>
          <p:nvPr>
            <p:ph type="subTitle" idx="1"/>
          </p:nvPr>
        </p:nvSpPr>
        <p:spPr>
          <a:xfrm>
            <a:off x="84127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3" name="Google Shape;2263;p26"/>
          <p:cNvSpPr txBox="1">
            <a:spLocks noGrp="1"/>
          </p:cNvSpPr>
          <p:nvPr>
            <p:ph type="title" idx="3" hasCustomPrompt="1"/>
          </p:nvPr>
        </p:nvSpPr>
        <p:spPr>
          <a:xfrm>
            <a:off x="74482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4" name="Google Shape;2264;p26"/>
          <p:cNvSpPr txBox="1">
            <a:spLocks noGrp="1"/>
          </p:cNvSpPr>
          <p:nvPr>
            <p:ph type="title" idx="4"/>
          </p:nvPr>
        </p:nvSpPr>
        <p:spPr>
          <a:xfrm>
            <a:off x="3551593" y="2972975"/>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5" name="Google Shape;2265;p26"/>
          <p:cNvSpPr txBox="1">
            <a:spLocks noGrp="1"/>
          </p:cNvSpPr>
          <p:nvPr>
            <p:ph type="subTitle" idx="5"/>
          </p:nvPr>
        </p:nvSpPr>
        <p:spPr>
          <a:xfrm>
            <a:off x="3551593" y="3381574"/>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6" name="Google Shape;2266;p26"/>
          <p:cNvSpPr txBox="1">
            <a:spLocks noGrp="1"/>
          </p:cNvSpPr>
          <p:nvPr>
            <p:ph type="title" idx="6" hasCustomPrompt="1"/>
          </p:nvPr>
        </p:nvSpPr>
        <p:spPr>
          <a:xfrm>
            <a:off x="3455143" y="2030134"/>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7" name="Google Shape;2267;p26"/>
          <p:cNvSpPr txBox="1">
            <a:spLocks noGrp="1"/>
          </p:cNvSpPr>
          <p:nvPr>
            <p:ph type="title" idx="7"/>
          </p:nvPr>
        </p:nvSpPr>
        <p:spPr>
          <a:xfrm>
            <a:off x="626192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8" name="Google Shape;2268;p26"/>
          <p:cNvSpPr txBox="1">
            <a:spLocks noGrp="1"/>
          </p:cNvSpPr>
          <p:nvPr>
            <p:ph type="subTitle" idx="8"/>
          </p:nvPr>
        </p:nvSpPr>
        <p:spPr>
          <a:xfrm>
            <a:off x="626192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9" name="Google Shape;2269;p26"/>
          <p:cNvSpPr txBox="1">
            <a:spLocks noGrp="1"/>
          </p:cNvSpPr>
          <p:nvPr>
            <p:ph type="title" idx="9" hasCustomPrompt="1"/>
          </p:nvPr>
        </p:nvSpPr>
        <p:spPr>
          <a:xfrm>
            <a:off x="616547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2">
    <p:spTree>
      <p:nvGrpSpPr>
        <p:cNvPr id="1"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7" name="Google Shape;2347;p27"/>
          <p:cNvSpPr txBox="1">
            <a:spLocks noGrp="1"/>
          </p:cNvSpPr>
          <p:nvPr>
            <p:ph type="title"/>
          </p:nvPr>
        </p:nvSpPr>
        <p:spPr>
          <a:xfrm>
            <a:off x="2335650" y="758125"/>
            <a:ext cx="4472700" cy="9555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8" name="Google Shape;2348;p27"/>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9" name="Google Shape;2349;p27"/>
          <p:cNvSpPr txBox="1"/>
          <p:nvPr/>
        </p:nvSpPr>
        <p:spPr>
          <a:xfrm>
            <a:off x="2532450" y="3327757"/>
            <a:ext cx="4079100" cy="6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lang="en" sz="1200" b="1">
                <a:solidFill>
                  <a:schemeClr val="accent2"/>
                </a:solidFill>
                <a:uFill>
                  <a:noFill/>
                </a:u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200">
                <a:solidFill>
                  <a:schemeClr val="lt1"/>
                </a:solidFill>
                <a:latin typeface="PT Sans"/>
                <a:ea typeface="PT Sans"/>
                <a:cs typeface="PT Sans"/>
                <a:sym typeface="PT Sans"/>
              </a:rPr>
              <a:t>, including icons by </a:t>
            </a:r>
            <a:r>
              <a:rPr lang="en" sz="1200" b="1">
                <a:solidFill>
                  <a:schemeClr val="accent2"/>
                </a:solidFill>
                <a:uFill>
                  <a:noFill/>
                </a:u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lt1"/>
                </a:solidFill>
                <a:latin typeface="PT Sans"/>
                <a:ea typeface="PT Sans"/>
                <a:cs typeface="PT Sans"/>
                <a:sym typeface="PT Sans"/>
              </a:rPr>
              <a:t>, infographics &amp; images by </a:t>
            </a:r>
            <a:r>
              <a:rPr lang="en" sz="1200" b="1">
                <a:solidFill>
                  <a:schemeClr val="accent2"/>
                </a:solidFill>
                <a:uFill>
                  <a:noFill/>
                </a:u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7"/>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3" name="Google Shape;2403;p27"/>
          <p:cNvSpPr/>
          <p:nvPr/>
        </p:nvSpPr>
        <p:spPr>
          <a:xfrm rot="10800000">
            <a:off x="8027645" y="21741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5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653"/>
        <p:cNvGrpSpPr/>
        <p:nvPr/>
      </p:nvGrpSpPr>
      <p:grpSpPr>
        <a:xfrm>
          <a:off x="0" y="0"/>
          <a:ext cx="0" cy="0"/>
          <a:chOff x="0" y="0"/>
          <a:chExt cx="0" cy="0"/>
        </a:xfrm>
      </p:grpSpPr>
      <p:sp>
        <p:nvSpPr>
          <p:cNvPr id="2654" name="Google Shape;2654;p32"/>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3" name="Google Shape;533;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7"/>
          <p:cNvSpPr/>
          <p:nvPr/>
        </p:nvSpPr>
        <p:spPr>
          <a:xfrm rot="5400000">
            <a:off x="5514970" y="-3900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rot="5400000">
            <a:off x="5794270" y="-869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0"/>
        <p:cNvGrpSpPr/>
        <p:nvPr/>
      </p:nvGrpSpPr>
      <p:grpSpPr>
        <a:xfrm>
          <a:off x="0" y="0"/>
          <a:ext cx="0" cy="0"/>
          <a:chOff x="0" y="0"/>
          <a:chExt cx="0" cy="0"/>
        </a:xfrm>
      </p:grpSpPr>
      <p:sp>
        <p:nvSpPr>
          <p:cNvPr id="781" name="Google Shape;781;p10"/>
          <p:cNvSpPr txBox="1">
            <a:spLocks noGrp="1"/>
          </p:cNvSpPr>
          <p:nvPr>
            <p:ph type="body" idx="1"/>
          </p:nvPr>
        </p:nvSpPr>
        <p:spPr>
          <a:xfrm>
            <a:off x="1109550" y="4079027"/>
            <a:ext cx="6924900" cy="449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400" b="1">
                <a:latin typeface="Exo"/>
                <a:ea typeface="Exo"/>
                <a:cs typeface="Exo"/>
                <a:sym typeface="Exo"/>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649"/>
        <p:cNvGrpSpPr/>
        <p:nvPr/>
      </p:nvGrpSpPr>
      <p:grpSpPr>
        <a:xfrm>
          <a:off x="0" y="0"/>
          <a:ext cx="0" cy="0"/>
          <a:chOff x="0" y="0"/>
          <a:chExt cx="0" cy="0"/>
        </a:xfrm>
      </p:grpSpPr>
      <p:sp>
        <p:nvSpPr>
          <p:cNvPr id="2650" name="Google Shape;2650;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51" name="Google Shape;2651;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6.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50" y="3329973"/>
            <a:ext cx="4882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Analyzed by Sahrial</a:t>
            </a:r>
            <a:endParaRPr sz="160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1193625"/>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a:solidFill>
                  <a:schemeClr val="accent2"/>
                </a:solidFill>
              </a:rPr>
              <a:t>Cyclistic Bike-Share</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5"/>
        <p:cNvGrpSpPr/>
        <p:nvPr/>
      </p:nvGrpSpPr>
      <p:grpSpPr>
        <a:xfrm>
          <a:off x="0" y="0"/>
          <a:ext cx="0" cy="0"/>
          <a:chOff x="0" y="0"/>
          <a:chExt cx="0" cy="0"/>
        </a:xfrm>
      </p:grpSpPr>
      <p:sp>
        <p:nvSpPr>
          <p:cNvPr id="3136" name="Google Shape;3136;p42"/>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Facts</a:t>
            </a:r>
            <a:endParaRPr/>
          </a:p>
        </p:txBody>
      </p:sp>
      <p:sp>
        <p:nvSpPr>
          <p:cNvPr id="3137" name="Google Shape;3137;p42"/>
          <p:cNvSpPr txBox="1">
            <a:spLocks noGrp="1"/>
          </p:cNvSpPr>
          <p:nvPr>
            <p:ph type="subTitle" idx="1"/>
          </p:nvPr>
        </p:nvSpPr>
        <p:spPr>
          <a:xfrm>
            <a:off x="885075" y="1459650"/>
            <a:ext cx="6636300" cy="1677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 sz="1400"/>
              <a:t>There are 3,35M Member and 2,32M Casual of Cylistic pada Tahun 2022</a:t>
            </a:r>
            <a:endParaRPr sz="1400"/>
          </a:p>
          <a:p>
            <a:pPr marL="457200" lvl="0" indent="-317500" algn="l" rtl="0">
              <a:spcBef>
                <a:spcPts val="0"/>
              </a:spcBef>
              <a:spcAft>
                <a:spcPts val="0"/>
              </a:spcAft>
              <a:buSzPts val="1400"/>
              <a:buAutoNum type="arabicPeriod"/>
            </a:pPr>
            <a:r>
              <a:rPr lang="en" sz="1400"/>
              <a:t>Tercatat 59,03% menjadi member aktif dan 40,97% pengguna Casual pada Tahun 2022</a:t>
            </a:r>
            <a:endParaRPr sz="1400"/>
          </a:p>
          <a:p>
            <a:pPr marL="457200" lvl="0" indent="-317500" algn="l" rtl="0">
              <a:spcBef>
                <a:spcPts val="0"/>
              </a:spcBef>
              <a:spcAft>
                <a:spcPts val="0"/>
              </a:spcAft>
              <a:buSzPts val="1400"/>
              <a:buAutoNum type="arabicPeriod"/>
            </a:pPr>
            <a:r>
              <a:rPr lang="en" sz="1400"/>
              <a:t>Baik Member dan Casual mengalami peningkatan pada 2 kuarter pertama Tahun 2022. Sedangkan kuarter ketiga mulai mengalami penurunan</a:t>
            </a:r>
            <a:endParaRPr sz="1400"/>
          </a:p>
        </p:txBody>
      </p:sp>
      <p:grpSp>
        <p:nvGrpSpPr>
          <p:cNvPr id="3138" name="Google Shape;3138;p42"/>
          <p:cNvGrpSpPr/>
          <p:nvPr/>
        </p:nvGrpSpPr>
        <p:grpSpPr>
          <a:xfrm>
            <a:off x="1837776" y="4281819"/>
            <a:ext cx="1252897" cy="51000"/>
            <a:chOff x="2915381" y="4104819"/>
            <a:chExt cx="1252897" cy="51000"/>
          </a:xfrm>
        </p:grpSpPr>
        <p:sp>
          <p:nvSpPr>
            <p:cNvPr id="3139" name="Google Shape;3139;p4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3" name="Google Shape;3153;p42"/>
          <p:cNvGrpSpPr/>
          <p:nvPr/>
        </p:nvGrpSpPr>
        <p:grpSpPr>
          <a:xfrm flipH="1">
            <a:off x="2904967" y="691791"/>
            <a:ext cx="1105976" cy="133969"/>
            <a:chOff x="8183182" y="663852"/>
            <a:chExt cx="1475028" cy="178673"/>
          </a:xfrm>
        </p:grpSpPr>
        <p:grpSp>
          <p:nvGrpSpPr>
            <p:cNvPr id="3154" name="Google Shape;3154;p42"/>
            <p:cNvGrpSpPr/>
            <p:nvPr/>
          </p:nvGrpSpPr>
          <p:grpSpPr>
            <a:xfrm>
              <a:off x="8183182" y="774425"/>
              <a:ext cx="1178025" cy="68100"/>
              <a:chOff x="2024450" y="204150"/>
              <a:chExt cx="1178025" cy="68100"/>
            </a:xfrm>
          </p:grpSpPr>
          <p:sp>
            <p:nvSpPr>
              <p:cNvPr id="3155" name="Google Shape;3155;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5" name="Google Shape;3165;p42"/>
            <p:cNvGrpSpPr/>
            <p:nvPr/>
          </p:nvGrpSpPr>
          <p:grpSpPr>
            <a:xfrm>
              <a:off x="8480185" y="663852"/>
              <a:ext cx="1178025" cy="68100"/>
              <a:chOff x="2024450" y="204150"/>
              <a:chExt cx="1178025" cy="68100"/>
            </a:xfrm>
          </p:grpSpPr>
          <p:sp>
            <p:nvSpPr>
              <p:cNvPr id="3166" name="Google Shape;3166;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76" name="Google Shape;3176;p42"/>
          <p:cNvGrpSpPr/>
          <p:nvPr/>
        </p:nvGrpSpPr>
        <p:grpSpPr>
          <a:xfrm rot="5400000">
            <a:off x="7200764" y="3308753"/>
            <a:ext cx="883262" cy="242091"/>
            <a:chOff x="2300350" y="2601250"/>
            <a:chExt cx="2275275" cy="623625"/>
          </a:xfrm>
        </p:grpSpPr>
        <p:sp>
          <p:nvSpPr>
            <p:cNvPr id="3177" name="Google Shape;3177;p4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6"/>
        <p:cNvGrpSpPr/>
        <p:nvPr/>
      </p:nvGrpSpPr>
      <p:grpSpPr>
        <a:xfrm>
          <a:off x="0" y="0"/>
          <a:ext cx="0" cy="0"/>
          <a:chOff x="0" y="0"/>
          <a:chExt cx="0" cy="0"/>
        </a:xfrm>
      </p:grpSpPr>
      <p:sp>
        <p:nvSpPr>
          <p:cNvPr id="3187" name="Google Shape;3187;p43"/>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Customer Used Bike</a:t>
            </a:r>
            <a:endParaRPr sz="4400">
              <a:solidFill>
                <a:schemeClr val="accent2"/>
              </a:solidFill>
            </a:endParaRPr>
          </a:p>
        </p:txBody>
      </p:sp>
      <p:sp>
        <p:nvSpPr>
          <p:cNvPr id="3188" name="Google Shape;3188;p43"/>
          <p:cNvSpPr txBox="1">
            <a:spLocks noGrp="1"/>
          </p:cNvSpPr>
          <p:nvPr>
            <p:ph type="title" idx="2"/>
          </p:nvPr>
        </p:nvSpPr>
        <p:spPr>
          <a:xfrm>
            <a:off x="2001150" y="1709450"/>
            <a:ext cx="5141700" cy="13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600"/>
              <a:t>Analysis 2</a:t>
            </a:r>
            <a:endParaRPr sz="6600"/>
          </a:p>
          <a:p>
            <a:pPr marL="0" lvl="0" indent="0" algn="ctr" rtl="0">
              <a:spcBef>
                <a:spcPts val="0"/>
              </a:spcBef>
              <a:spcAft>
                <a:spcPts val="0"/>
              </a:spcAft>
              <a:buNone/>
            </a:pPr>
            <a:endParaRPr sz="6000"/>
          </a:p>
        </p:txBody>
      </p:sp>
      <p:grpSp>
        <p:nvGrpSpPr>
          <p:cNvPr id="3189" name="Google Shape;3189;p43"/>
          <p:cNvGrpSpPr/>
          <p:nvPr/>
        </p:nvGrpSpPr>
        <p:grpSpPr>
          <a:xfrm rot="-5400000">
            <a:off x="2746096" y="55862"/>
            <a:ext cx="1823016" cy="296643"/>
            <a:chOff x="7857346" y="3902355"/>
            <a:chExt cx="1823016" cy="296643"/>
          </a:xfrm>
        </p:grpSpPr>
        <p:sp>
          <p:nvSpPr>
            <p:cNvPr id="3190" name="Google Shape;3190;p4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6" name="Google Shape;3196;p43"/>
          <p:cNvGrpSpPr/>
          <p:nvPr/>
        </p:nvGrpSpPr>
        <p:grpSpPr>
          <a:xfrm rot="5400000">
            <a:off x="1639375" y="1028400"/>
            <a:ext cx="98902" cy="553090"/>
            <a:chOff x="4898850" y="4820550"/>
            <a:chExt cx="98902" cy="553090"/>
          </a:xfrm>
        </p:grpSpPr>
        <p:sp>
          <p:nvSpPr>
            <p:cNvPr id="3197" name="Google Shape;3197;p4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2" name="Google Shape;3202;p43"/>
          <p:cNvGrpSpPr/>
          <p:nvPr/>
        </p:nvGrpSpPr>
        <p:grpSpPr>
          <a:xfrm>
            <a:off x="1609176" y="4434219"/>
            <a:ext cx="1252897" cy="51000"/>
            <a:chOff x="2915381" y="4104819"/>
            <a:chExt cx="1252897" cy="51000"/>
          </a:xfrm>
        </p:grpSpPr>
        <p:sp>
          <p:nvSpPr>
            <p:cNvPr id="3203" name="Google Shape;3203;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7" name="Google Shape;3217;p43"/>
          <p:cNvGrpSpPr/>
          <p:nvPr/>
        </p:nvGrpSpPr>
        <p:grpSpPr>
          <a:xfrm>
            <a:off x="5495767" y="691791"/>
            <a:ext cx="1105976" cy="133969"/>
            <a:chOff x="8183182" y="663852"/>
            <a:chExt cx="1475028" cy="178673"/>
          </a:xfrm>
        </p:grpSpPr>
        <p:grpSp>
          <p:nvGrpSpPr>
            <p:cNvPr id="3218" name="Google Shape;3218;p43"/>
            <p:cNvGrpSpPr/>
            <p:nvPr/>
          </p:nvGrpSpPr>
          <p:grpSpPr>
            <a:xfrm>
              <a:off x="8183182" y="774425"/>
              <a:ext cx="1178025" cy="68100"/>
              <a:chOff x="2024450" y="204150"/>
              <a:chExt cx="1178025" cy="68100"/>
            </a:xfrm>
          </p:grpSpPr>
          <p:sp>
            <p:nvSpPr>
              <p:cNvPr id="3219" name="Google Shape;3219;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9" name="Google Shape;3229;p43"/>
            <p:cNvGrpSpPr/>
            <p:nvPr/>
          </p:nvGrpSpPr>
          <p:grpSpPr>
            <a:xfrm>
              <a:off x="8480185" y="663852"/>
              <a:ext cx="1178025" cy="68100"/>
              <a:chOff x="2024450" y="204150"/>
              <a:chExt cx="1178025" cy="68100"/>
            </a:xfrm>
          </p:grpSpPr>
          <p:sp>
            <p:nvSpPr>
              <p:cNvPr id="3230" name="Google Shape;3230;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0" name="Google Shape;3240;p43"/>
          <p:cNvGrpSpPr/>
          <p:nvPr/>
        </p:nvGrpSpPr>
        <p:grpSpPr>
          <a:xfrm rot="5400000">
            <a:off x="5968600" y="4273462"/>
            <a:ext cx="98902" cy="553090"/>
            <a:chOff x="4898850" y="4820550"/>
            <a:chExt cx="98902" cy="553090"/>
          </a:xfrm>
        </p:grpSpPr>
        <p:sp>
          <p:nvSpPr>
            <p:cNvPr id="3241" name="Google Shape;3241;p4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9"/>
        <p:cNvGrpSpPr/>
        <p:nvPr/>
      </p:nvGrpSpPr>
      <p:grpSpPr>
        <a:xfrm>
          <a:off x="0" y="0"/>
          <a:ext cx="0" cy="0"/>
          <a:chOff x="0" y="0"/>
          <a:chExt cx="0" cy="0"/>
        </a:xfrm>
      </p:grpSpPr>
      <p:sp>
        <p:nvSpPr>
          <p:cNvPr id="3250" name="Google Shape;3250;p44"/>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Facts</a:t>
            </a:r>
            <a:endParaRPr/>
          </a:p>
        </p:txBody>
      </p:sp>
      <p:sp>
        <p:nvSpPr>
          <p:cNvPr id="3251" name="Google Shape;3251;p44"/>
          <p:cNvSpPr txBox="1">
            <a:spLocks noGrp="1"/>
          </p:cNvSpPr>
          <p:nvPr>
            <p:ph type="subTitle" idx="1"/>
          </p:nvPr>
        </p:nvSpPr>
        <p:spPr>
          <a:xfrm>
            <a:off x="885075" y="1459650"/>
            <a:ext cx="6636300" cy="21033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 sz="1400"/>
              <a:t>Average time of Member used bike is 13 Minutes</a:t>
            </a:r>
            <a:endParaRPr/>
          </a:p>
          <a:p>
            <a:pPr marL="457200" lvl="0" indent="-317500" algn="l" rtl="0">
              <a:spcBef>
                <a:spcPts val="0"/>
              </a:spcBef>
              <a:spcAft>
                <a:spcPts val="0"/>
              </a:spcAft>
              <a:buSzPts val="1400"/>
              <a:buAutoNum type="arabicPeriod"/>
            </a:pPr>
            <a:r>
              <a:rPr lang="en" sz="1400"/>
              <a:t>Average time of Casual used bike is 29 Minutes</a:t>
            </a:r>
            <a:endParaRPr/>
          </a:p>
          <a:p>
            <a:pPr marL="457200" lvl="0" indent="-317500" algn="l" rtl="0">
              <a:spcBef>
                <a:spcPts val="0"/>
              </a:spcBef>
              <a:spcAft>
                <a:spcPts val="0"/>
              </a:spcAft>
              <a:buSzPts val="1400"/>
              <a:buAutoNum type="arabicPeriod"/>
            </a:pPr>
            <a:r>
              <a:rPr lang="en" sz="1400"/>
              <a:t>Member is not use Docked Bike</a:t>
            </a:r>
            <a:endParaRPr sz="1400"/>
          </a:p>
          <a:p>
            <a:pPr marL="457200" lvl="0" indent="-317500" algn="l" rtl="0">
              <a:spcBef>
                <a:spcPts val="0"/>
              </a:spcBef>
              <a:spcAft>
                <a:spcPts val="0"/>
              </a:spcAft>
              <a:buSzPts val="1400"/>
              <a:buAutoNum type="arabicPeriod"/>
            </a:pPr>
            <a:r>
              <a:rPr lang="en" sz="1400"/>
              <a:t>The most used bike for Casual riders is Docked Bike</a:t>
            </a:r>
            <a:endParaRPr sz="1400"/>
          </a:p>
          <a:p>
            <a:pPr marL="457200" lvl="0" indent="-317500" algn="l" rtl="0">
              <a:spcBef>
                <a:spcPts val="0"/>
              </a:spcBef>
              <a:spcAft>
                <a:spcPts val="0"/>
              </a:spcAft>
              <a:buSzPts val="1400"/>
              <a:buAutoNum type="arabicPeriod"/>
            </a:pPr>
            <a:r>
              <a:rPr lang="en" sz="1400"/>
              <a:t>The most used bike for Member riders is Classic Bike</a:t>
            </a:r>
            <a:endParaRPr sz="1400"/>
          </a:p>
          <a:p>
            <a:pPr marL="457200" lvl="0" indent="-317500" algn="l" rtl="0">
              <a:spcBef>
                <a:spcPts val="0"/>
              </a:spcBef>
              <a:spcAft>
                <a:spcPts val="0"/>
              </a:spcAft>
              <a:buSzPts val="1400"/>
              <a:buAutoNum type="arabicPeriod"/>
            </a:pPr>
            <a:r>
              <a:rPr lang="en" sz="1400"/>
              <a:t>Casual riders menghabiskan waktu lebih banyak dalam menggunakan Cylistic. Terutama Docked Bike (100-200 Menit), Sementara jenis lainnya dalam rentang 10-30 menit)</a:t>
            </a:r>
            <a:endParaRPr sz="1400"/>
          </a:p>
          <a:p>
            <a:pPr marL="457200" lvl="0" indent="-317500" algn="l" rtl="0">
              <a:spcBef>
                <a:spcPts val="0"/>
              </a:spcBef>
              <a:spcAft>
                <a:spcPts val="0"/>
              </a:spcAft>
              <a:buSzPts val="1400"/>
              <a:buAutoNum type="arabicPeriod"/>
            </a:pPr>
            <a:r>
              <a:rPr lang="en" sz="1400"/>
              <a:t>Sementara itu Member riders menghabiskan waktu lebih sedikit dalam menggunakan Cylistic (10-14 menit)</a:t>
            </a:r>
            <a:endParaRPr sz="1400"/>
          </a:p>
        </p:txBody>
      </p:sp>
      <p:grpSp>
        <p:nvGrpSpPr>
          <p:cNvPr id="3252" name="Google Shape;3252;p44"/>
          <p:cNvGrpSpPr/>
          <p:nvPr/>
        </p:nvGrpSpPr>
        <p:grpSpPr>
          <a:xfrm>
            <a:off x="1837776" y="4281819"/>
            <a:ext cx="1252897" cy="51000"/>
            <a:chOff x="2915381" y="4104819"/>
            <a:chExt cx="1252897" cy="51000"/>
          </a:xfrm>
        </p:grpSpPr>
        <p:sp>
          <p:nvSpPr>
            <p:cNvPr id="3253" name="Google Shape;3253;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7" name="Google Shape;3267;p44"/>
          <p:cNvGrpSpPr/>
          <p:nvPr/>
        </p:nvGrpSpPr>
        <p:grpSpPr>
          <a:xfrm flipH="1">
            <a:off x="2904967" y="691791"/>
            <a:ext cx="1105976" cy="133969"/>
            <a:chOff x="8183182" y="663852"/>
            <a:chExt cx="1475028" cy="178673"/>
          </a:xfrm>
        </p:grpSpPr>
        <p:grpSp>
          <p:nvGrpSpPr>
            <p:cNvPr id="3268" name="Google Shape;3268;p44"/>
            <p:cNvGrpSpPr/>
            <p:nvPr/>
          </p:nvGrpSpPr>
          <p:grpSpPr>
            <a:xfrm>
              <a:off x="8183182" y="774425"/>
              <a:ext cx="1178025" cy="68100"/>
              <a:chOff x="2024450" y="204150"/>
              <a:chExt cx="1178025" cy="68100"/>
            </a:xfrm>
          </p:grpSpPr>
          <p:sp>
            <p:nvSpPr>
              <p:cNvPr id="3269" name="Google Shape;3269;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9" name="Google Shape;3279;p44"/>
            <p:cNvGrpSpPr/>
            <p:nvPr/>
          </p:nvGrpSpPr>
          <p:grpSpPr>
            <a:xfrm>
              <a:off x="8480185" y="663852"/>
              <a:ext cx="1178025" cy="68100"/>
              <a:chOff x="2024450" y="204150"/>
              <a:chExt cx="1178025" cy="68100"/>
            </a:xfrm>
          </p:grpSpPr>
          <p:sp>
            <p:nvSpPr>
              <p:cNvPr id="3280" name="Google Shape;3280;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90" name="Google Shape;3290;p44"/>
          <p:cNvGrpSpPr/>
          <p:nvPr/>
        </p:nvGrpSpPr>
        <p:grpSpPr>
          <a:xfrm rot="5400000">
            <a:off x="7200764" y="3308753"/>
            <a:ext cx="883262" cy="242091"/>
            <a:chOff x="2300350" y="2601250"/>
            <a:chExt cx="2275275" cy="623625"/>
          </a:xfrm>
        </p:grpSpPr>
        <p:sp>
          <p:nvSpPr>
            <p:cNvPr id="3291" name="Google Shape;3291;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sp>
        <p:nvSpPr>
          <p:cNvPr id="3301" name="Google Shape;3301;p45"/>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Bike Type Used</a:t>
            </a:r>
            <a:endParaRPr sz="4400">
              <a:solidFill>
                <a:schemeClr val="accent2"/>
              </a:solidFill>
            </a:endParaRPr>
          </a:p>
        </p:txBody>
      </p:sp>
      <p:sp>
        <p:nvSpPr>
          <p:cNvPr id="3302" name="Google Shape;3302;p45"/>
          <p:cNvSpPr txBox="1">
            <a:spLocks noGrp="1"/>
          </p:cNvSpPr>
          <p:nvPr>
            <p:ph type="title" idx="2"/>
          </p:nvPr>
        </p:nvSpPr>
        <p:spPr>
          <a:xfrm>
            <a:off x="2600550" y="1484975"/>
            <a:ext cx="39429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Analysis 3</a:t>
            </a:r>
            <a:endParaRPr sz="6000"/>
          </a:p>
        </p:txBody>
      </p:sp>
      <p:grpSp>
        <p:nvGrpSpPr>
          <p:cNvPr id="3303" name="Google Shape;3303;p45"/>
          <p:cNvGrpSpPr/>
          <p:nvPr/>
        </p:nvGrpSpPr>
        <p:grpSpPr>
          <a:xfrm rot="-5400000">
            <a:off x="2746096" y="55862"/>
            <a:ext cx="1823016" cy="296643"/>
            <a:chOff x="7857346" y="3902355"/>
            <a:chExt cx="1823016" cy="296643"/>
          </a:xfrm>
        </p:grpSpPr>
        <p:sp>
          <p:nvSpPr>
            <p:cNvPr id="3304" name="Google Shape;3304;p4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0" name="Google Shape;3310;p45"/>
          <p:cNvGrpSpPr/>
          <p:nvPr/>
        </p:nvGrpSpPr>
        <p:grpSpPr>
          <a:xfrm rot="5400000">
            <a:off x="1639375" y="1028400"/>
            <a:ext cx="98902" cy="553090"/>
            <a:chOff x="4898850" y="4820550"/>
            <a:chExt cx="98902" cy="553090"/>
          </a:xfrm>
        </p:grpSpPr>
        <p:sp>
          <p:nvSpPr>
            <p:cNvPr id="3311" name="Google Shape;3311;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6" name="Google Shape;3316;p45"/>
          <p:cNvGrpSpPr/>
          <p:nvPr/>
        </p:nvGrpSpPr>
        <p:grpSpPr>
          <a:xfrm>
            <a:off x="1609176" y="4434219"/>
            <a:ext cx="1252897" cy="51000"/>
            <a:chOff x="2915381" y="4104819"/>
            <a:chExt cx="1252897" cy="51000"/>
          </a:xfrm>
        </p:grpSpPr>
        <p:sp>
          <p:nvSpPr>
            <p:cNvPr id="3317" name="Google Shape;3317;p4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1" name="Google Shape;3331;p45"/>
          <p:cNvGrpSpPr/>
          <p:nvPr/>
        </p:nvGrpSpPr>
        <p:grpSpPr>
          <a:xfrm>
            <a:off x="5495767" y="691791"/>
            <a:ext cx="1105976" cy="133969"/>
            <a:chOff x="8183182" y="663852"/>
            <a:chExt cx="1475028" cy="178673"/>
          </a:xfrm>
        </p:grpSpPr>
        <p:grpSp>
          <p:nvGrpSpPr>
            <p:cNvPr id="3332" name="Google Shape;3332;p45"/>
            <p:cNvGrpSpPr/>
            <p:nvPr/>
          </p:nvGrpSpPr>
          <p:grpSpPr>
            <a:xfrm>
              <a:off x="8183182" y="774425"/>
              <a:ext cx="1178025" cy="68100"/>
              <a:chOff x="2024450" y="204150"/>
              <a:chExt cx="1178025" cy="68100"/>
            </a:xfrm>
          </p:grpSpPr>
          <p:sp>
            <p:nvSpPr>
              <p:cNvPr id="3333" name="Google Shape;3333;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45"/>
            <p:cNvGrpSpPr/>
            <p:nvPr/>
          </p:nvGrpSpPr>
          <p:grpSpPr>
            <a:xfrm>
              <a:off x="8480185" y="663852"/>
              <a:ext cx="1178025" cy="68100"/>
              <a:chOff x="2024450" y="204150"/>
              <a:chExt cx="1178025" cy="68100"/>
            </a:xfrm>
          </p:grpSpPr>
          <p:sp>
            <p:nvSpPr>
              <p:cNvPr id="3344" name="Google Shape;3344;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54" name="Google Shape;3354;p45"/>
          <p:cNvGrpSpPr/>
          <p:nvPr/>
        </p:nvGrpSpPr>
        <p:grpSpPr>
          <a:xfrm rot="5400000">
            <a:off x="5968600" y="4273462"/>
            <a:ext cx="98902" cy="553090"/>
            <a:chOff x="4898850" y="4820550"/>
            <a:chExt cx="98902" cy="553090"/>
          </a:xfrm>
        </p:grpSpPr>
        <p:sp>
          <p:nvSpPr>
            <p:cNvPr id="3355" name="Google Shape;3355;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3"/>
        <p:cNvGrpSpPr/>
        <p:nvPr/>
      </p:nvGrpSpPr>
      <p:grpSpPr>
        <a:xfrm>
          <a:off x="0" y="0"/>
          <a:ext cx="0" cy="0"/>
          <a:chOff x="0" y="0"/>
          <a:chExt cx="0" cy="0"/>
        </a:xfrm>
      </p:grpSpPr>
      <p:sp>
        <p:nvSpPr>
          <p:cNvPr id="3364" name="Google Shape;3364;p46"/>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Facts</a:t>
            </a:r>
            <a:endParaRPr/>
          </a:p>
        </p:txBody>
      </p:sp>
      <p:sp>
        <p:nvSpPr>
          <p:cNvPr id="3365" name="Google Shape;3365;p46"/>
          <p:cNvSpPr txBox="1">
            <a:spLocks noGrp="1"/>
          </p:cNvSpPr>
          <p:nvPr>
            <p:ph type="subTitle" idx="1"/>
          </p:nvPr>
        </p:nvSpPr>
        <p:spPr>
          <a:xfrm>
            <a:off x="885075" y="1459650"/>
            <a:ext cx="6636300" cy="24117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 sz="1400"/>
              <a:t>Electric Bike is the most used bike (50,97%)</a:t>
            </a:r>
            <a:endParaRPr sz="1400"/>
          </a:p>
          <a:p>
            <a:pPr marL="457200" lvl="0" indent="-317500" algn="l" rtl="0">
              <a:spcBef>
                <a:spcPts val="0"/>
              </a:spcBef>
              <a:spcAft>
                <a:spcPts val="0"/>
              </a:spcAft>
              <a:buSzPts val="1400"/>
              <a:buAutoNum type="arabicPeriod"/>
            </a:pPr>
            <a:r>
              <a:rPr lang="en" sz="1400"/>
              <a:t>Classic Bike used by 45% customers</a:t>
            </a:r>
            <a:endParaRPr sz="1400"/>
          </a:p>
          <a:p>
            <a:pPr marL="457200" lvl="0" indent="-317500" algn="l" rtl="0">
              <a:spcBef>
                <a:spcPts val="0"/>
              </a:spcBef>
              <a:spcAft>
                <a:spcPts val="0"/>
              </a:spcAft>
              <a:buSzPts val="1400"/>
              <a:buAutoNum type="arabicPeriod"/>
            </a:pPr>
            <a:r>
              <a:rPr lang="en" sz="1400"/>
              <a:t>Docked Bike used by 3,13% customers</a:t>
            </a:r>
            <a:endParaRPr sz="1400"/>
          </a:p>
          <a:p>
            <a:pPr marL="457200" lvl="0" indent="-317500" algn="l" rtl="0">
              <a:spcBef>
                <a:spcPts val="0"/>
              </a:spcBef>
              <a:spcAft>
                <a:spcPts val="0"/>
              </a:spcAft>
              <a:buSzPts val="1400"/>
              <a:buAutoNum type="arabicPeriod"/>
            </a:pPr>
            <a:r>
              <a:rPr lang="en" sz="1400"/>
              <a:t>Kuarter pertama dan kedua mengalami kenaikan total sepeda dipinjam. Bulan Juni merupakan puncaknya</a:t>
            </a:r>
            <a:endParaRPr sz="1400"/>
          </a:p>
          <a:p>
            <a:pPr marL="457200" lvl="0" indent="-317500" algn="l" rtl="0">
              <a:spcBef>
                <a:spcPts val="0"/>
              </a:spcBef>
              <a:spcAft>
                <a:spcPts val="0"/>
              </a:spcAft>
              <a:buSzPts val="1400"/>
              <a:buAutoNum type="arabicPeriod"/>
            </a:pPr>
            <a:r>
              <a:rPr lang="en" sz="1400"/>
              <a:t>Kuarter ketiga dan keempat mengalami penurunan total sepeda dipinjam. Bulan Desember merupakan yang paling rendah.</a:t>
            </a:r>
            <a:endParaRPr sz="1400"/>
          </a:p>
          <a:p>
            <a:pPr marL="457200" lvl="0" indent="-317500" algn="l" rtl="0">
              <a:spcBef>
                <a:spcPts val="0"/>
              </a:spcBef>
              <a:spcAft>
                <a:spcPts val="0"/>
              </a:spcAft>
              <a:buSzPts val="1400"/>
              <a:buAutoNum type="arabicPeriod"/>
            </a:pPr>
            <a:r>
              <a:rPr lang="en" sz="1400"/>
              <a:t>Secara keseluruhan bulan Januari paling sedikit sepeda digunakan, sedangkan bulan Juni paling banyak.</a:t>
            </a:r>
            <a:endParaRPr sz="1400"/>
          </a:p>
          <a:p>
            <a:pPr marL="457200" lvl="0" indent="-317500" algn="l" rtl="0">
              <a:spcBef>
                <a:spcPts val="0"/>
              </a:spcBef>
              <a:spcAft>
                <a:spcPts val="0"/>
              </a:spcAft>
              <a:buSzPts val="1400"/>
              <a:buAutoNum type="arabicPeriod"/>
            </a:pPr>
            <a:r>
              <a:rPr lang="en" sz="1400"/>
              <a:t>Hari terlama menggunakan Sepeda adalah Weekend (Sabtu dan Minggu)</a:t>
            </a:r>
            <a:endParaRPr sz="1400"/>
          </a:p>
        </p:txBody>
      </p:sp>
      <p:grpSp>
        <p:nvGrpSpPr>
          <p:cNvPr id="3366" name="Google Shape;3366;p46"/>
          <p:cNvGrpSpPr/>
          <p:nvPr/>
        </p:nvGrpSpPr>
        <p:grpSpPr>
          <a:xfrm>
            <a:off x="1837776" y="4281819"/>
            <a:ext cx="1252897" cy="51000"/>
            <a:chOff x="2915381" y="4104819"/>
            <a:chExt cx="1252897" cy="51000"/>
          </a:xfrm>
        </p:grpSpPr>
        <p:sp>
          <p:nvSpPr>
            <p:cNvPr id="3367" name="Google Shape;3367;p4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1" name="Google Shape;3381;p46"/>
          <p:cNvGrpSpPr/>
          <p:nvPr/>
        </p:nvGrpSpPr>
        <p:grpSpPr>
          <a:xfrm flipH="1">
            <a:off x="2904967" y="691791"/>
            <a:ext cx="1105976" cy="133969"/>
            <a:chOff x="8183182" y="663852"/>
            <a:chExt cx="1475028" cy="178673"/>
          </a:xfrm>
        </p:grpSpPr>
        <p:grpSp>
          <p:nvGrpSpPr>
            <p:cNvPr id="3382" name="Google Shape;3382;p46"/>
            <p:cNvGrpSpPr/>
            <p:nvPr/>
          </p:nvGrpSpPr>
          <p:grpSpPr>
            <a:xfrm>
              <a:off x="8183182" y="774425"/>
              <a:ext cx="1178025" cy="68100"/>
              <a:chOff x="2024450" y="204150"/>
              <a:chExt cx="1178025" cy="68100"/>
            </a:xfrm>
          </p:grpSpPr>
          <p:sp>
            <p:nvSpPr>
              <p:cNvPr id="3383" name="Google Shape;3383;p4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3" name="Google Shape;3393;p46"/>
            <p:cNvGrpSpPr/>
            <p:nvPr/>
          </p:nvGrpSpPr>
          <p:grpSpPr>
            <a:xfrm>
              <a:off x="8480185" y="663852"/>
              <a:ext cx="1178025" cy="68100"/>
              <a:chOff x="2024450" y="204150"/>
              <a:chExt cx="1178025" cy="68100"/>
            </a:xfrm>
          </p:grpSpPr>
          <p:sp>
            <p:nvSpPr>
              <p:cNvPr id="3394" name="Google Shape;3394;p4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04" name="Google Shape;3404;p46"/>
          <p:cNvGrpSpPr/>
          <p:nvPr/>
        </p:nvGrpSpPr>
        <p:grpSpPr>
          <a:xfrm rot="5400000">
            <a:off x="7200764" y="3308753"/>
            <a:ext cx="883262" cy="242091"/>
            <a:chOff x="2300350" y="2601250"/>
            <a:chExt cx="2275275" cy="623625"/>
          </a:xfrm>
        </p:grpSpPr>
        <p:sp>
          <p:nvSpPr>
            <p:cNvPr id="3405" name="Google Shape;3405;p4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4"/>
        <p:cNvGrpSpPr/>
        <p:nvPr/>
      </p:nvGrpSpPr>
      <p:grpSpPr>
        <a:xfrm>
          <a:off x="0" y="0"/>
          <a:ext cx="0" cy="0"/>
          <a:chOff x="0" y="0"/>
          <a:chExt cx="0" cy="0"/>
        </a:xfrm>
      </p:grpSpPr>
      <p:sp>
        <p:nvSpPr>
          <p:cNvPr id="3415" name="Google Shape;3415;p47"/>
          <p:cNvSpPr txBox="1">
            <a:spLocks noGrp="1"/>
          </p:cNvSpPr>
          <p:nvPr>
            <p:ph type="title" idx="2"/>
          </p:nvPr>
        </p:nvSpPr>
        <p:spPr>
          <a:xfrm>
            <a:off x="2038350" y="2111400"/>
            <a:ext cx="50673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Visualization</a:t>
            </a:r>
            <a:endParaRPr sz="6000"/>
          </a:p>
        </p:txBody>
      </p:sp>
      <p:grpSp>
        <p:nvGrpSpPr>
          <p:cNvPr id="3416" name="Google Shape;3416;p47"/>
          <p:cNvGrpSpPr/>
          <p:nvPr/>
        </p:nvGrpSpPr>
        <p:grpSpPr>
          <a:xfrm rot="-5400000">
            <a:off x="2746096" y="55862"/>
            <a:ext cx="1823016" cy="296643"/>
            <a:chOff x="7857346" y="3902355"/>
            <a:chExt cx="1823016" cy="296643"/>
          </a:xfrm>
        </p:grpSpPr>
        <p:sp>
          <p:nvSpPr>
            <p:cNvPr id="3417" name="Google Shape;3417;p4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3" name="Google Shape;3423;p47"/>
          <p:cNvGrpSpPr/>
          <p:nvPr/>
        </p:nvGrpSpPr>
        <p:grpSpPr>
          <a:xfrm rot="5400000">
            <a:off x="1639375" y="1028400"/>
            <a:ext cx="98902" cy="553090"/>
            <a:chOff x="4898850" y="4820550"/>
            <a:chExt cx="98902" cy="553090"/>
          </a:xfrm>
        </p:grpSpPr>
        <p:sp>
          <p:nvSpPr>
            <p:cNvPr id="3424" name="Google Shape;3424;p4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9" name="Google Shape;3429;p47"/>
          <p:cNvGrpSpPr/>
          <p:nvPr/>
        </p:nvGrpSpPr>
        <p:grpSpPr>
          <a:xfrm>
            <a:off x="1609176" y="4434219"/>
            <a:ext cx="1252897" cy="51000"/>
            <a:chOff x="2915381" y="4104819"/>
            <a:chExt cx="1252897" cy="51000"/>
          </a:xfrm>
        </p:grpSpPr>
        <p:sp>
          <p:nvSpPr>
            <p:cNvPr id="3430" name="Google Shape;3430;p4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7"/>
          <p:cNvGrpSpPr/>
          <p:nvPr/>
        </p:nvGrpSpPr>
        <p:grpSpPr>
          <a:xfrm>
            <a:off x="5495767" y="691791"/>
            <a:ext cx="1105976" cy="133969"/>
            <a:chOff x="8183182" y="663852"/>
            <a:chExt cx="1475028" cy="178673"/>
          </a:xfrm>
        </p:grpSpPr>
        <p:grpSp>
          <p:nvGrpSpPr>
            <p:cNvPr id="3445" name="Google Shape;3445;p47"/>
            <p:cNvGrpSpPr/>
            <p:nvPr/>
          </p:nvGrpSpPr>
          <p:grpSpPr>
            <a:xfrm>
              <a:off x="8183182" y="774425"/>
              <a:ext cx="1178025" cy="68100"/>
              <a:chOff x="2024450" y="204150"/>
              <a:chExt cx="1178025" cy="68100"/>
            </a:xfrm>
          </p:grpSpPr>
          <p:sp>
            <p:nvSpPr>
              <p:cNvPr id="3446" name="Google Shape;3446;p4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47"/>
            <p:cNvGrpSpPr/>
            <p:nvPr/>
          </p:nvGrpSpPr>
          <p:grpSpPr>
            <a:xfrm>
              <a:off x="8480185" y="663852"/>
              <a:ext cx="1178025" cy="68100"/>
              <a:chOff x="2024450" y="204150"/>
              <a:chExt cx="1178025" cy="68100"/>
            </a:xfrm>
          </p:grpSpPr>
          <p:sp>
            <p:nvSpPr>
              <p:cNvPr id="3457" name="Google Shape;3457;p4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7" name="Google Shape;3467;p47"/>
          <p:cNvGrpSpPr/>
          <p:nvPr/>
        </p:nvGrpSpPr>
        <p:grpSpPr>
          <a:xfrm rot="5400000">
            <a:off x="5968600" y="4273462"/>
            <a:ext cx="98902" cy="553090"/>
            <a:chOff x="4898850" y="4820550"/>
            <a:chExt cx="98902" cy="553090"/>
          </a:xfrm>
        </p:grpSpPr>
        <p:sp>
          <p:nvSpPr>
            <p:cNvPr id="3468" name="Google Shape;3468;p4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6"/>
        <p:cNvGrpSpPr/>
        <p:nvPr/>
      </p:nvGrpSpPr>
      <p:grpSpPr>
        <a:xfrm>
          <a:off x="0" y="0"/>
          <a:ext cx="0" cy="0"/>
          <a:chOff x="0" y="0"/>
          <a:chExt cx="0" cy="0"/>
        </a:xfrm>
      </p:grpSpPr>
      <p:sp>
        <p:nvSpPr>
          <p:cNvPr id="3477" name="Google Shape;3477;p48"/>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Customer Segmentation</a:t>
            </a:r>
            <a:endParaRPr sz="2900">
              <a:solidFill>
                <a:schemeClr val="accent2"/>
              </a:solidFill>
            </a:endParaRPr>
          </a:p>
        </p:txBody>
      </p:sp>
      <p:sp>
        <p:nvSpPr>
          <p:cNvPr id="3478" name="Google Shape;3478;p48"/>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8"/>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8"/>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8"/>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2" name="Google Shape;3482;p48"/>
          <p:cNvGrpSpPr/>
          <p:nvPr/>
        </p:nvGrpSpPr>
        <p:grpSpPr>
          <a:xfrm>
            <a:off x="7809182" y="1196629"/>
            <a:ext cx="2250993" cy="228146"/>
            <a:chOff x="7809182" y="1151604"/>
            <a:chExt cx="2250993" cy="228146"/>
          </a:xfrm>
        </p:grpSpPr>
        <p:sp>
          <p:nvSpPr>
            <p:cNvPr id="3483" name="Google Shape;3483;p48"/>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8"/>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85" name="Google Shape;3485;p48"/>
          <p:cNvPicPr preferRelativeResize="0"/>
          <p:nvPr/>
        </p:nvPicPr>
        <p:blipFill rotWithShape="1">
          <a:blip r:embed="rId3">
            <a:alphaModFix/>
          </a:blip>
          <a:srcRect t="36450" b="27609"/>
          <a:stretch/>
        </p:blipFill>
        <p:spPr>
          <a:xfrm>
            <a:off x="713100" y="1509300"/>
            <a:ext cx="3992328" cy="2734326"/>
          </a:xfrm>
          <a:prstGeom prst="rect">
            <a:avLst/>
          </a:prstGeom>
          <a:noFill/>
          <a:ln>
            <a:noFill/>
          </a:ln>
        </p:spPr>
      </p:pic>
      <p:sp>
        <p:nvSpPr>
          <p:cNvPr id="3486" name="Google Shape;3486;p48"/>
          <p:cNvSpPr txBox="1">
            <a:spLocks noGrp="1"/>
          </p:cNvSpPr>
          <p:nvPr>
            <p:ph type="subTitle" idx="4294967295"/>
          </p:nvPr>
        </p:nvSpPr>
        <p:spPr>
          <a:xfrm>
            <a:off x="4912700" y="1997723"/>
            <a:ext cx="3518100" cy="2084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Member riders amounted to 3.35M or 59.03% of all customers</a:t>
            </a:r>
            <a:endParaRPr/>
          </a:p>
          <a:p>
            <a:pPr marL="457200" lvl="0" indent="-317500" algn="l" rtl="0">
              <a:spcBef>
                <a:spcPts val="0"/>
              </a:spcBef>
              <a:spcAft>
                <a:spcPts val="0"/>
              </a:spcAft>
              <a:buSzPts val="1400"/>
              <a:buChar char="-"/>
            </a:pPr>
            <a:r>
              <a:rPr lang="en"/>
              <a:t>Total casual riders amounted to 2.32M or 40.97% of all customers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0"/>
        <p:cNvGrpSpPr/>
        <p:nvPr/>
      </p:nvGrpSpPr>
      <p:grpSpPr>
        <a:xfrm>
          <a:off x="0" y="0"/>
          <a:ext cx="0" cy="0"/>
          <a:chOff x="0" y="0"/>
          <a:chExt cx="0" cy="0"/>
        </a:xfrm>
      </p:grpSpPr>
      <p:sp>
        <p:nvSpPr>
          <p:cNvPr id="3491" name="Google Shape;3491;p49"/>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Customer Segmentation</a:t>
            </a:r>
            <a:endParaRPr sz="2900">
              <a:solidFill>
                <a:schemeClr val="accent2"/>
              </a:solidFill>
            </a:endParaRPr>
          </a:p>
        </p:txBody>
      </p:sp>
      <p:sp>
        <p:nvSpPr>
          <p:cNvPr id="3492" name="Google Shape;3492;p4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6" name="Google Shape;3496;p49"/>
          <p:cNvGrpSpPr/>
          <p:nvPr/>
        </p:nvGrpSpPr>
        <p:grpSpPr>
          <a:xfrm>
            <a:off x="7809182" y="1196629"/>
            <a:ext cx="2250993" cy="228146"/>
            <a:chOff x="7809182" y="1151604"/>
            <a:chExt cx="2250993" cy="228146"/>
          </a:xfrm>
        </p:grpSpPr>
        <p:sp>
          <p:nvSpPr>
            <p:cNvPr id="3497" name="Google Shape;3497;p49"/>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9"/>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9" name="Google Shape;3499;p49"/>
          <p:cNvSpPr txBox="1">
            <a:spLocks noGrp="1"/>
          </p:cNvSpPr>
          <p:nvPr>
            <p:ph type="subTitle" idx="4294967295"/>
          </p:nvPr>
        </p:nvSpPr>
        <p:spPr>
          <a:xfrm>
            <a:off x="5745500" y="1509300"/>
            <a:ext cx="2685300" cy="2411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 first - second quarters saw an increase in customers.</a:t>
            </a:r>
            <a:endParaRPr/>
          </a:p>
          <a:p>
            <a:pPr marL="457200" lvl="0" indent="-317500" algn="l" rtl="0">
              <a:spcBef>
                <a:spcPts val="0"/>
              </a:spcBef>
              <a:spcAft>
                <a:spcPts val="0"/>
              </a:spcAft>
              <a:buSzPts val="1400"/>
              <a:buChar char="-"/>
            </a:pPr>
            <a:r>
              <a:rPr lang="en"/>
              <a:t>The third and fourth quarters saw a decrease in customers.</a:t>
            </a:r>
            <a:endParaRPr/>
          </a:p>
        </p:txBody>
      </p:sp>
      <p:pic>
        <p:nvPicPr>
          <p:cNvPr id="3500" name="Google Shape;3500;p49"/>
          <p:cNvPicPr preferRelativeResize="0"/>
          <p:nvPr/>
        </p:nvPicPr>
        <p:blipFill>
          <a:blip r:embed="rId3">
            <a:alphaModFix/>
          </a:blip>
          <a:stretch>
            <a:fillRect/>
          </a:stretch>
        </p:blipFill>
        <p:spPr>
          <a:xfrm>
            <a:off x="713100" y="1471700"/>
            <a:ext cx="4803175" cy="248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4"/>
        <p:cNvGrpSpPr/>
        <p:nvPr/>
      </p:nvGrpSpPr>
      <p:grpSpPr>
        <a:xfrm>
          <a:off x="0" y="0"/>
          <a:ext cx="0" cy="0"/>
          <a:chOff x="0" y="0"/>
          <a:chExt cx="0" cy="0"/>
        </a:xfrm>
      </p:grpSpPr>
      <p:sp>
        <p:nvSpPr>
          <p:cNvPr id="3505" name="Google Shape;3505;p50"/>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Penggunaan Cylistic oleh Pengguna</a:t>
            </a:r>
            <a:endParaRPr sz="2900">
              <a:solidFill>
                <a:schemeClr val="accent2"/>
              </a:solidFill>
            </a:endParaRPr>
          </a:p>
        </p:txBody>
      </p:sp>
      <p:sp>
        <p:nvSpPr>
          <p:cNvPr id="3506" name="Google Shape;3506;p50"/>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0"/>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0"/>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0"/>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0" name="Google Shape;3510;p50"/>
          <p:cNvGrpSpPr/>
          <p:nvPr/>
        </p:nvGrpSpPr>
        <p:grpSpPr>
          <a:xfrm>
            <a:off x="7809182" y="1196629"/>
            <a:ext cx="2250993" cy="228146"/>
            <a:chOff x="7809182" y="1151604"/>
            <a:chExt cx="2250993" cy="228146"/>
          </a:xfrm>
        </p:grpSpPr>
        <p:sp>
          <p:nvSpPr>
            <p:cNvPr id="3511" name="Google Shape;3511;p5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13" name="Google Shape;3513;p50"/>
          <p:cNvPicPr preferRelativeResize="0"/>
          <p:nvPr/>
        </p:nvPicPr>
        <p:blipFill>
          <a:blip r:embed="rId3">
            <a:alphaModFix/>
          </a:blip>
          <a:stretch>
            <a:fillRect/>
          </a:stretch>
        </p:blipFill>
        <p:spPr>
          <a:xfrm>
            <a:off x="1011611" y="1606275"/>
            <a:ext cx="4541324" cy="2152651"/>
          </a:xfrm>
          <a:prstGeom prst="rect">
            <a:avLst/>
          </a:prstGeom>
          <a:noFill/>
          <a:ln>
            <a:noFill/>
          </a:ln>
        </p:spPr>
      </p:pic>
      <p:sp>
        <p:nvSpPr>
          <p:cNvPr id="3514" name="Google Shape;3514;p50"/>
          <p:cNvSpPr txBox="1">
            <a:spLocks noGrp="1"/>
          </p:cNvSpPr>
          <p:nvPr>
            <p:ph type="subTitle" idx="4294967295"/>
          </p:nvPr>
        </p:nvSpPr>
        <p:spPr>
          <a:xfrm>
            <a:off x="5745500" y="1606275"/>
            <a:ext cx="2685300" cy="2411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Casual riders use Docked Bike the longest (100-120 minutes), while Member riders Classic Bike (10-13 minutes).</a:t>
            </a:r>
            <a:endParaRPr/>
          </a:p>
          <a:p>
            <a:pPr marL="457200" lvl="0" indent="-317500" algn="l" rtl="0">
              <a:spcBef>
                <a:spcPts val="0"/>
              </a:spcBef>
              <a:spcAft>
                <a:spcPts val="0"/>
              </a:spcAft>
              <a:buSzPts val="1400"/>
              <a:buChar char="-"/>
            </a:pPr>
            <a:r>
              <a:rPr lang="en"/>
              <a:t>Member riders do not use Docked Bike</a:t>
            </a:r>
            <a:endParaRPr/>
          </a:p>
          <a:p>
            <a:pPr marL="45720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8"/>
        <p:cNvGrpSpPr/>
        <p:nvPr/>
      </p:nvGrpSpPr>
      <p:grpSpPr>
        <a:xfrm>
          <a:off x="0" y="0"/>
          <a:ext cx="0" cy="0"/>
          <a:chOff x="0" y="0"/>
          <a:chExt cx="0" cy="0"/>
        </a:xfrm>
      </p:grpSpPr>
      <p:sp>
        <p:nvSpPr>
          <p:cNvPr id="3519" name="Google Shape;3519;p5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Penggunaan Cylistic oleh Member Per Bulan</a:t>
            </a:r>
            <a:endParaRPr sz="2600">
              <a:solidFill>
                <a:schemeClr val="accent2"/>
              </a:solidFill>
            </a:endParaRPr>
          </a:p>
        </p:txBody>
      </p:sp>
      <p:sp>
        <p:nvSpPr>
          <p:cNvPr id="3520" name="Google Shape;3520;p51"/>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1"/>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1"/>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1"/>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4" name="Google Shape;3524;p51"/>
          <p:cNvGrpSpPr/>
          <p:nvPr/>
        </p:nvGrpSpPr>
        <p:grpSpPr>
          <a:xfrm>
            <a:off x="7809182" y="1196629"/>
            <a:ext cx="2250993" cy="228146"/>
            <a:chOff x="7809182" y="1151604"/>
            <a:chExt cx="2250993" cy="228146"/>
          </a:xfrm>
        </p:grpSpPr>
        <p:sp>
          <p:nvSpPr>
            <p:cNvPr id="3525" name="Google Shape;3525;p51"/>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1"/>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27" name="Google Shape;3527;p51"/>
          <p:cNvPicPr preferRelativeResize="0"/>
          <p:nvPr/>
        </p:nvPicPr>
        <p:blipFill>
          <a:blip r:embed="rId3">
            <a:alphaModFix/>
          </a:blip>
          <a:stretch>
            <a:fillRect/>
          </a:stretch>
        </p:blipFill>
        <p:spPr>
          <a:xfrm>
            <a:off x="573650" y="1424775"/>
            <a:ext cx="5470100" cy="3132175"/>
          </a:xfrm>
          <a:prstGeom prst="rect">
            <a:avLst/>
          </a:prstGeom>
          <a:noFill/>
          <a:ln>
            <a:noFill/>
          </a:ln>
        </p:spPr>
      </p:pic>
      <p:sp>
        <p:nvSpPr>
          <p:cNvPr id="3528" name="Google Shape;3528;p51"/>
          <p:cNvSpPr txBox="1">
            <a:spLocks noGrp="1"/>
          </p:cNvSpPr>
          <p:nvPr>
            <p:ph type="subTitle" idx="4294967295"/>
          </p:nvPr>
        </p:nvSpPr>
        <p:spPr>
          <a:xfrm>
            <a:off x="6043750" y="1509300"/>
            <a:ext cx="2250900" cy="261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Member riders mostly use bicycles from May to early July.</a:t>
            </a:r>
            <a:endParaRPr/>
          </a:p>
          <a:p>
            <a:pPr marL="457200" lvl="0" indent="-317500" algn="l" rtl="0">
              <a:spcBef>
                <a:spcPts val="0"/>
              </a:spcBef>
              <a:spcAft>
                <a:spcPts val="0"/>
              </a:spcAft>
              <a:buSzPts val="1400"/>
              <a:buChar char="-"/>
            </a:pPr>
            <a:r>
              <a:rPr lang="en"/>
              <a:t>The decline in bicycle usage occurs from mid-July - December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a:t>AGENDA</a:t>
            </a:r>
            <a:endParaRPr sz="2800">
              <a:solidFill>
                <a:schemeClr val="accent2"/>
              </a:solidFill>
            </a:endParaRPr>
          </a:p>
        </p:txBody>
      </p:sp>
      <p:sp>
        <p:nvSpPr>
          <p:cNvPr id="2725" name="Google Shape;2725;p3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marL="342900" lvl="0" indent="-228600" algn="l" rtl="0">
              <a:spcBef>
                <a:spcPts val="0"/>
              </a:spcBef>
              <a:spcAft>
                <a:spcPts val="0"/>
              </a:spcAft>
              <a:buClr>
                <a:schemeClr val="accent2"/>
              </a:buClr>
              <a:buSzPts val="1800"/>
              <a:buAutoNum type="arabicPeriod"/>
            </a:pPr>
            <a:r>
              <a:rPr lang="en" sz="1800"/>
              <a:t>Background</a:t>
            </a:r>
            <a:endParaRPr sz="1800"/>
          </a:p>
          <a:p>
            <a:pPr marL="342900" lvl="0" indent="-228600" algn="l" rtl="0">
              <a:spcBef>
                <a:spcPts val="0"/>
              </a:spcBef>
              <a:spcAft>
                <a:spcPts val="0"/>
              </a:spcAft>
              <a:buClr>
                <a:schemeClr val="accent2"/>
              </a:buClr>
              <a:buSzPts val="1800"/>
              <a:buAutoNum type="arabicPeriod"/>
            </a:pPr>
            <a:r>
              <a:rPr lang="en" sz="1800"/>
              <a:t>Company Profile</a:t>
            </a:r>
            <a:endParaRPr sz="1800"/>
          </a:p>
          <a:p>
            <a:pPr marL="342900" lvl="0" indent="-228600" algn="l" rtl="0">
              <a:spcBef>
                <a:spcPts val="0"/>
              </a:spcBef>
              <a:spcAft>
                <a:spcPts val="0"/>
              </a:spcAft>
              <a:buClr>
                <a:schemeClr val="accent2"/>
              </a:buClr>
              <a:buSzPts val="1800"/>
              <a:buAutoNum type="arabicPeriod"/>
            </a:pPr>
            <a:r>
              <a:rPr lang="en" sz="1800"/>
              <a:t>Preparing Data</a:t>
            </a:r>
            <a:endParaRPr sz="1800"/>
          </a:p>
          <a:p>
            <a:pPr marL="342900" lvl="0" indent="-228600" algn="l" rtl="0">
              <a:spcBef>
                <a:spcPts val="0"/>
              </a:spcBef>
              <a:spcAft>
                <a:spcPts val="0"/>
              </a:spcAft>
              <a:buClr>
                <a:schemeClr val="accent2"/>
              </a:buClr>
              <a:buSzPts val="1800"/>
              <a:buAutoNum type="arabicPeriod"/>
            </a:pPr>
            <a:r>
              <a:rPr lang="en" sz="1800"/>
              <a:t>Cleaning Data</a:t>
            </a:r>
            <a:endParaRPr sz="1800"/>
          </a:p>
          <a:p>
            <a:pPr marL="342900" lvl="0" indent="-228600" algn="l" rtl="0">
              <a:spcBef>
                <a:spcPts val="0"/>
              </a:spcBef>
              <a:spcAft>
                <a:spcPts val="0"/>
              </a:spcAft>
              <a:buClr>
                <a:schemeClr val="accent2"/>
              </a:buClr>
              <a:buSzPts val="1800"/>
              <a:buAutoNum type="arabicPeriod"/>
            </a:pPr>
            <a:r>
              <a:rPr lang="en" sz="1800"/>
              <a:t>Analyze the Data</a:t>
            </a:r>
            <a:endParaRPr sz="1800"/>
          </a:p>
          <a:p>
            <a:pPr marL="457200" lvl="0" indent="-342900" algn="l" rtl="0">
              <a:spcBef>
                <a:spcPts val="0"/>
              </a:spcBef>
              <a:spcAft>
                <a:spcPts val="0"/>
              </a:spcAft>
              <a:buSzPts val="1800"/>
              <a:buChar char="-"/>
            </a:pPr>
            <a:r>
              <a:rPr lang="en" sz="1800"/>
              <a:t>Customer Segmentation</a:t>
            </a:r>
            <a:endParaRPr sz="1800"/>
          </a:p>
          <a:p>
            <a:pPr marL="457200" lvl="0" indent="-342900" algn="l" rtl="0">
              <a:spcBef>
                <a:spcPts val="0"/>
              </a:spcBef>
              <a:spcAft>
                <a:spcPts val="0"/>
              </a:spcAft>
              <a:buSzPts val="1800"/>
              <a:buChar char="-"/>
            </a:pPr>
            <a:r>
              <a:rPr lang="en" sz="1800"/>
              <a:t>Customer Used Bike </a:t>
            </a:r>
            <a:endParaRPr sz="1800"/>
          </a:p>
          <a:p>
            <a:pPr marL="457200" lvl="0" indent="-342900" algn="l" rtl="0">
              <a:spcBef>
                <a:spcPts val="0"/>
              </a:spcBef>
              <a:spcAft>
                <a:spcPts val="0"/>
              </a:spcAft>
              <a:buSzPts val="1800"/>
              <a:buChar char="-"/>
            </a:pPr>
            <a:r>
              <a:rPr lang="en" sz="1800"/>
              <a:t>Bike Type Used</a:t>
            </a:r>
            <a:endParaRPr sz="1800"/>
          </a:p>
          <a:p>
            <a:pPr marL="342900" lvl="0" indent="-228600" algn="l" rtl="0">
              <a:spcBef>
                <a:spcPts val="0"/>
              </a:spcBef>
              <a:spcAft>
                <a:spcPts val="0"/>
              </a:spcAft>
              <a:buClr>
                <a:schemeClr val="accent2"/>
              </a:buClr>
              <a:buSzPts val="1800"/>
              <a:buAutoNum type="arabicPeriod"/>
            </a:pPr>
            <a:r>
              <a:rPr lang="en" sz="1800"/>
              <a:t>Visualization</a:t>
            </a:r>
            <a:endParaRPr sz="1800"/>
          </a:p>
          <a:p>
            <a:pPr marL="342900" lvl="0" indent="-228600" algn="l" rtl="0">
              <a:spcBef>
                <a:spcPts val="0"/>
              </a:spcBef>
              <a:spcAft>
                <a:spcPts val="0"/>
              </a:spcAft>
              <a:buClr>
                <a:schemeClr val="accent2"/>
              </a:buClr>
              <a:buSzPts val="1800"/>
              <a:buAutoNum type="arabicPeriod"/>
            </a:pPr>
            <a:r>
              <a:rPr lang="en" sz="1800"/>
              <a:t>Insights &amp; Recommendation</a:t>
            </a:r>
            <a:endParaRPr sz="1800"/>
          </a:p>
          <a:p>
            <a:pPr marL="0" lvl="0" indent="0" algn="l" rtl="0">
              <a:spcBef>
                <a:spcPts val="1600"/>
              </a:spcBef>
              <a:spcAft>
                <a:spcPts val="1200"/>
              </a:spcAft>
              <a:buNone/>
            </a:pPr>
            <a:endParaRPr sz="1800"/>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2"/>
        <p:cNvGrpSpPr/>
        <p:nvPr/>
      </p:nvGrpSpPr>
      <p:grpSpPr>
        <a:xfrm>
          <a:off x="0" y="0"/>
          <a:ext cx="0" cy="0"/>
          <a:chOff x="0" y="0"/>
          <a:chExt cx="0" cy="0"/>
        </a:xfrm>
      </p:grpSpPr>
      <p:sp>
        <p:nvSpPr>
          <p:cNvPr id="3533" name="Google Shape;3533;p52"/>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Pengguaan Cylistic oleh Casual Per Bulan</a:t>
            </a:r>
            <a:endParaRPr sz="2900"/>
          </a:p>
        </p:txBody>
      </p:sp>
      <p:sp>
        <p:nvSpPr>
          <p:cNvPr id="3534" name="Google Shape;3534;p52"/>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2"/>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2"/>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2"/>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8" name="Google Shape;3538;p52"/>
          <p:cNvGrpSpPr/>
          <p:nvPr/>
        </p:nvGrpSpPr>
        <p:grpSpPr>
          <a:xfrm>
            <a:off x="7809182" y="1196629"/>
            <a:ext cx="2250993" cy="228146"/>
            <a:chOff x="7809182" y="1151604"/>
            <a:chExt cx="2250993" cy="228146"/>
          </a:xfrm>
        </p:grpSpPr>
        <p:sp>
          <p:nvSpPr>
            <p:cNvPr id="3539" name="Google Shape;3539;p52"/>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2"/>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41" name="Google Shape;3541;p52"/>
          <p:cNvPicPr preferRelativeResize="0"/>
          <p:nvPr/>
        </p:nvPicPr>
        <p:blipFill>
          <a:blip r:embed="rId3">
            <a:alphaModFix/>
          </a:blip>
          <a:stretch>
            <a:fillRect/>
          </a:stretch>
        </p:blipFill>
        <p:spPr>
          <a:xfrm>
            <a:off x="713088" y="1703475"/>
            <a:ext cx="5176175" cy="2642150"/>
          </a:xfrm>
          <a:prstGeom prst="rect">
            <a:avLst/>
          </a:prstGeom>
          <a:noFill/>
          <a:ln>
            <a:noFill/>
          </a:ln>
        </p:spPr>
      </p:pic>
      <p:sp>
        <p:nvSpPr>
          <p:cNvPr id="3542" name="Google Shape;3542;p52"/>
          <p:cNvSpPr txBox="1">
            <a:spLocks noGrp="1"/>
          </p:cNvSpPr>
          <p:nvPr>
            <p:ph type="subTitle" idx="4294967295"/>
          </p:nvPr>
        </p:nvSpPr>
        <p:spPr>
          <a:xfrm>
            <a:off x="6043750" y="1718200"/>
            <a:ext cx="2250900" cy="2722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Casual riders use Classic Bike (23-33 Minutes) and Electric Bike (12-18 Minutes) constantly.</a:t>
            </a:r>
            <a:endParaRPr/>
          </a:p>
          <a:p>
            <a:pPr marL="457200" lvl="0" indent="-317500" algn="l" rtl="0">
              <a:spcBef>
                <a:spcPts val="0"/>
              </a:spcBef>
              <a:spcAft>
                <a:spcPts val="0"/>
              </a:spcAft>
              <a:buSzPts val="1400"/>
              <a:buChar char="-"/>
            </a:pPr>
            <a:r>
              <a:rPr lang="en"/>
              <a:t>Docked Bike usage fluctuates.</a:t>
            </a:r>
            <a:endParaRPr/>
          </a:p>
          <a:p>
            <a:pPr marL="45720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6"/>
        <p:cNvGrpSpPr/>
        <p:nvPr/>
      </p:nvGrpSpPr>
      <p:grpSpPr>
        <a:xfrm>
          <a:off x="0" y="0"/>
          <a:ext cx="0" cy="0"/>
          <a:chOff x="0" y="0"/>
          <a:chExt cx="0" cy="0"/>
        </a:xfrm>
      </p:grpSpPr>
      <p:sp>
        <p:nvSpPr>
          <p:cNvPr id="3547" name="Google Shape;3547;p5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Pengguaan Cylistic per Hari</a:t>
            </a:r>
            <a:endParaRPr sz="2900"/>
          </a:p>
        </p:txBody>
      </p:sp>
      <p:sp>
        <p:nvSpPr>
          <p:cNvPr id="3548" name="Google Shape;3548;p53"/>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3"/>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3"/>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3"/>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2" name="Google Shape;3552;p53"/>
          <p:cNvGrpSpPr/>
          <p:nvPr/>
        </p:nvGrpSpPr>
        <p:grpSpPr>
          <a:xfrm>
            <a:off x="7809182" y="1196629"/>
            <a:ext cx="2250993" cy="228146"/>
            <a:chOff x="7809182" y="1151604"/>
            <a:chExt cx="2250993" cy="228146"/>
          </a:xfrm>
        </p:grpSpPr>
        <p:sp>
          <p:nvSpPr>
            <p:cNvPr id="3553" name="Google Shape;3553;p53"/>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3"/>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55" name="Google Shape;3555;p53"/>
          <p:cNvPicPr preferRelativeResize="0"/>
          <p:nvPr/>
        </p:nvPicPr>
        <p:blipFill>
          <a:blip r:embed="rId3">
            <a:alphaModFix/>
          </a:blip>
          <a:stretch>
            <a:fillRect/>
          </a:stretch>
        </p:blipFill>
        <p:spPr>
          <a:xfrm>
            <a:off x="713100" y="1509250"/>
            <a:ext cx="5531326" cy="3065201"/>
          </a:xfrm>
          <a:prstGeom prst="rect">
            <a:avLst/>
          </a:prstGeom>
          <a:noFill/>
          <a:ln>
            <a:noFill/>
          </a:ln>
        </p:spPr>
      </p:pic>
      <p:sp>
        <p:nvSpPr>
          <p:cNvPr id="3556" name="Google Shape;3556;p53"/>
          <p:cNvSpPr txBox="1">
            <a:spLocks noGrp="1"/>
          </p:cNvSpPr>
          <p:nvPr>
            <p:ph type="subTitle" idx="4294967295"/>
          </p:nvPr>
        </p:nvSpPr>
        <p:spPr>
          <a:xfrm>
            <a:off x="6241000" y="1509300"/>
            <a:ext cx="2250900" cy="3065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Weekend is the day we spend the most time cycling</a:t>
            </a:r>
            <a:endParaRPr/>
          </a:p>
          <a:p>
            <a:pPr marL="457200" lvl="0" indent="-317500" algn="l" rtl="0">
              <a:spcBef>
                <a:spcPts val="0"/>
              </a:spcBef>
              <a:spcAft>
                <a:spcPts val="0"/>
              </a:spcAft>
              <a:buSzPts val="1400"/>
              <a:buChar char="-"/>
            </a:pPr>
            <a:r>
              <a:rPr lang="en"/>
              <a:t>Tuesday, Wednesday and Thursday do not spend much time cycling</a:t>
            </a:r>
            <a:endParaRPr/>
          </a:p>
          <a:p>
            <a:pPr marL="457200" lvl="0" indent="-317500" algn="l" rtl="0">
              <a:spcBef>
                <a:spcPts val="0"/>
              </a:spcBef>
              <a:spcAft>
                <a:spcPts val="0"/>
              </a:spcAft>
              <a:buSzPts val="1400"/>
              <a:buChar char="-"/>
            </a:pPr>
            <a:r>
              <a:rPr lang="en"/>
              <a:t>Casual riders spend more time cycling than member riders.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60"/>
        <p:cNvGrpSpPr/>
        <p:nvPr/>
      </p:nvGrpSpPr>
      <p:grpSpPr>
        <a:xfrm>
          <a:off x="0" y="0"/>
          <a:ext cx="0" cy="0"/>
          <a:chOff x="0" y="0"/>
          <a:chExt cx="0" cy="0"/>
        </a:xfrm>
      </p:grpSpPr>
      <p:sp>
        <p:nvSpPr>
          <p:cNvPr id="3561" name="Google Shape;3561;p5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Annual Bike Used</a:t>
            </a:r>
            <a:endParaRPr sz="2900"/>
          </a:p>
        </p:txBody>
      </p:sp>
      <p:sp>
        <p:nvSpPr>
          <p:cNvPr id="3562" name="Google Shape;3562;p54"/>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4"/>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4"/>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4"/>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6" name="Google Shape;3566;p54"/>
          <p:cNvGrpSpPr/>
          <p:nvPr/>
        </p:nvGrpSpPr>
        <p:grpSpPr>
          <a:xfrm>
            <a:off x="7809182" y="1196629"/>
            <a:ext cx="2250993" cy="228146"/>
            <a:chOff x="7809182" y="1151604"/>
            <a:chExt cx="2250993" cy="228146"/>
          </a:xfrm>
        </p:grpSpPr>
        <p:sp>
          <p:nvSpPr>
            <p:cNvPr id="3567" name="Google Shape;3567;p54"/>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4"/>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69" name="Google Shape;3569;p54"/>
          <p:cNvPicPr preferRelativeResize="0"/>
          <p:nvPr/>
        </p:nvPicPr>
        <p:blipFill>
          <a:blip r:embed="rId3">
            <a:alphaModFix/>
          </a:blip>
          <a:stretch>
            <a:fillRect/>
          </a:stretch>
        </p:blipFill>
        <p:spPr>
          <a:xfrm>
            <a:off x="574425" y="1718775"/>
            <a:ext cx="5564724" cy="2646150"/>
          </a:xfrm>
          <a:prstGeom prst="rect">
            <a:avLst/>
          </a:prstGeom>
          <a:noFill/>
          <a:ln>
            <a:noFill/>
          </a:ln>
        </p:spPr>
      </p:pic>
      <p:sp>
        <p:nvSpPr>
          <p:cNvPr id="3570" name="Google Shape;3570;p54"/>
          <p:cNvSpPr txBox="1">
            <a:spLocks noGrp="1"/>
          </p:cNvSpPr>
          <p:nvPr>
            <p:ph type="subTitle" idx="4294967295"/>
          </p:nvPr>
        </p:nvSpPr>
        <p:spPr>
          <a:xfrm>
            <a:off x="6139150" y="1718775"/>
            <a:ext cx="2635800" cy="2855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Electric Bike by far the most used in 2022</a:t>
            </a:r>
            <a:endParaRPr/>
          </a:p>
          <a:p>
            <a:pPr marL="457200" lvl="0" indent="-317500" algn="l" rtl="0">
              <a:spcBef>
                <a:spcPts val="0"/>
              </a:spcBef>
              <a:spcAft>
                <a:spcPts val="0"/>
              </a:spcAft>
              <a:buSzPts val="1400"/>
              <a:buChar char="-"/>
            </a:pPr>
            <a:r>
              <a:rPr lang="en"/>
              <a:t>Electric Bike is used by about 2.84M Users</a:t>
            </a:r>
            <a:endParaRPr/>
          </a:p>
          <a:p>
            <a:pPr marL="457200" lvl="0" indent="-317500" algn="l" rtl="0">
              <a:spcBef>
                <a:spcPts val="0"/>
              </a:spcBef>
              <a:spcAft>
                <a:spcPts val="0"/>
              </a:spcAft>
              <a:buSzPts val="1400"/>
              <a:buChar char="-"/>
            </a:pPr>
            <a:r>
              <a:rPr lang="en"/>
              <a:t>Classic Bike is used by about 2.6M Users</a:t>
            </a:r>
            <a:endParaRPr/>
          </a:p>
          <a:p>
            <a:pPr marL="457200" lvl="0" indent="-317500" algn="l" rtl="0">
              <a:spcBef>
                <a:spcPts val="0"/>
              </a:spcBef>
              <a:spcAft>
                <a:spcPts val="0"/>
              </a:spcAft>
              <a:buSzPts val="1400"/>
              <a:buChar char="-"/>
            </a:pPr>
            <a:r>
              <a:rPr lang="en"/>
              <a:t>Docked Bike is used by around 177.4K Users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4"/>
        <p:cNvGrpSpPr/>
        <p:nvPr/>
      </p:nvGrpSpPr>
      <p:grpSpPr>
        <a:xfrm>
          <a:off x="0" y="0"/>
          <a:ext cx="0" cy="0"/>
          <a:chOff x="0" y="0"/>
          <a:chExt cx="0" cy="0"/>
        </a:xfrm>
      </p:grpSpPr>
      <p:sp>
        <p:nvSpPr>
          <p:cNvPr id="3575" name="Google Shape;3575;p5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Monthly Bike Used</a:t>
            </a:r>
            <a:endParaRPr sz="2900"/>
          </a:p>
        </p:txBody>
      </p:sp>
      <p:sp>
        <p:nvSpPr>
          <p:cNvPr id="3576" name="Google Shape;3576;p55"/>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5"/>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5"/>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5"/>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0" name="Google Shape;3580;p55"/>
          <p:cNvGrpSpPr/>
          <p:nvPr/>
        </p:nvGrpSpPr>
        <p:grpSpPr>
          <a:xfrm>
            <a:off x="7809182" y="1196629"/>
            <a:ext cx="2250993" cy="228146"/>
            <a:chOff x="7809182" y="1151604"/>
            <a:chExt cx="2250993" cy="228146"/>
          </a:xfrm>
        </p:grpSpPr>
        <p:sp>
          <p:nvSpPr>
            <p:cNvPr id="3581" name="Google Shape;3581;p55"/>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5"/>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83" name="Google Shape;3583;p55"/>
          <p:cNvPicPr preferRelativeResize="0"/>
          <p:nvPr/>
        </p:nvPicPr>
        <p:blipFill>
          <a:blip r:embed="rId3">
            <a:alphaModFix/>
          </a:blip>
          <a:stretch>
            <a:fillRect/>
          </a:stretch>
        </p:blipFill>
        <p:spPr>
          <a:xfrm>
            <a:off x="684925" y="1644279"/>
            <a:ext cx="5467951" cy="2823950"/>
          </a:xfrm>
          <a:prstGeom prst="rect">
            <a:avLst/>
          </a:prstGeom>
          <a:noFill/>
          <a:ln>
            <a:noFill/>
          </a:ln>
        </p:spPr>
      </p:pic>
      <p:sp>
        <p:nvSpPr>
          <p:cNvPr id="3584" name="Google Shape;3584;p55"/>
          <p:cNvSpPr txBox="1"/>
          <p:nvPr/>
        </p:nvSpPr>
        <p:spPr>
          <a:xfrm>
            <a:off x="6152875" y="1644275"/>
            <a:ext cx="2429700" cy="2899800"/>
          </a:xfrm>
          <a:prstGeom prst="rect">
            <a:avLst/>
          </a:prstGeom>
          <a:noFill/>
          <a:ln>
            <a:noFill/>
          </a:ln>
        </p:spPr>
        <p:txBody>
          <a:bodyPr spcFirstLastPara="1" wrap="square" lIns="91425" tIns="91425" rIns="91425" bIns="91425" anchor="t" anchorCtr="0">
            <a:spAutoFit/>
          </a:bodyPr>
          <a:lstStyle/>
          <a:p>
            <a:pPr marL="457200" lvl="0" indent="-317500" algn="l" rtl="0">
              <a:lnSpc>
                <a:spcPct val="90000"/>
              </a:lnSpc>
              <a:spcBef>
                <a:spcPts val="0"/>
              </a:spcBef>
              <a:spcAft>
                <a:spcPts val="0"/>
              </a:spcAft>
              <a:buClr>
                <a:schemeClr val="lt1"/>
              </a:buClr>
              <a:buSzPts val="1400"/>
              <a:buFont typeface="PT Sans"/>
              <a:buChar char="-"/>
            </a:pPr>
            <a:r>
              <a:rPr lang="en">
                <a:solidFill>
                  <a:schemeClr val="lt1"/>
                </a:solidFill>
                <a:latin typeface="PT Sans"/>
                <a:ea typeface="PT Sans"/>
                <a:cs typeface="PT Sans"/>
                <a:sym typeface="PT Sans"/>
              </a:rPr>
              <a:t>Fewest users used bicycles in January and February</a:t>
            </a:r>
            <a:endParaRPr>
              <a:solidFill>
                <a:schemeClr val="lt1"/>
              </a:solidFill>
              <a:latin typeface="PT Sans"/>
              <a:ea typeface="PT Sans"/>
              <a:cs typeface="PT Sans"/>
              <a:sym typeface="PT Sans"/>
            </a:endParaRPr>
          </a:p>
          <a:p>
            <a:pPr marL="457200" lvl="0" indent="-317500" algn="l" rtl="0">
              <a:lnSpc>
                <a:spcPct val="90000"/>
              </a:lnSpc>
              <a:spcBef>
                <a:spcPts val="0"/>
              </a:spcBef>
              <a:spcAft>
                <a:spcPts val="0"/>
              </a:spcAft>
              <a:buClr>
                <a:schemeClr val="lt1"/>
              </a:buClr>
              <a:buSzPts val="1400"/>
              <a:buFont typeface="PT Sans"/>
              <a:buChar char="-"/>
            </a:pPr>
            <a:r>
              <a:rPr lang="en">
                <a:solidFill>
                  <a:schemeClr val="lt1"/>
                </a:solidFill>
                <a:latin typeface="PT Sans"/>
                <a:ea typeface="PT Sans"/>
                <a:cs typeface="PT Sans"/>
                <a:sym typeface="PT Sans"/>
              </a:rPr>
              <a:t>The first and second quarters saw an increase in total bikes borrowed. June was the peak.</a:t>
            </a:r>
            <a:endParaRPr>
              <a:solidFill>
                <a:schemeClr val="lt1"/>
              </a:solidFill>
              <a:latin typeface="PT Sans"/>
              <a:ea typeface="PT Sans"/>
              <a:cs typeface="PT Sans"/>
              <a:sym typeface="PT Sans"/>
            </a:endParaRPr>
          </a:p>
          <a:p>
            <a:pPr marL="457200" lvl="0" indent="-317500" algn="l" rtl="0">
              <a:lnSpc>
                <a:spcPct val="90000"/>
              </a:lnSpc>
              <a:spcBef>
                <a:spcPts val="0"/>
              </a:spcBef>
              <a:spcAft>
                <a:spcPts val="0"/>
              </a:spcAft>
              <a:buClr>
                <a:schemeClr val="lt1"/>
              </a:buClr>
              <a:buSzPts val="1400"/>
              <a:buFont typeface="PT Sans"/>
              <a:buChar char="-"/>
            </a:pPr>
            <a:r>
              <a:rPr lang="en">
                <a:solidFill>
                  <a:schemeClr val="lt1"/>
                </a:solidFill>
                <a:latin typeface="PT Sans"/>
                <a:ea typeface="PT Sans"/>
                <a:cs typeface="PT Sans"/>
                <a:sym typeface="PT Sans"/>
              </a:rPr>
              <a:t>The third and fourth quarters saw a decrease in total bikes borrowed. December was the lowest.</a:t>
            </a:r>
            <a:endParaRPr>
              <a:solidFill>
                <a:schemeClr val="lt1"/>
              </a:solidFill>
              <a:latin typeface="PT Sans"/>
              <a:ea typeface="PT Sans"/>
              <a:cs typeface="PT Sans"/>
              <a:sym typeface="PT Sans"/>
            </a:endParaRPr>
          </a:p>
          <a:p>
            <a:pPr marL="457200" lvl="0" indent="0" algn="l" rtl="0">
              <a:lnSpc>
                <a:spcPct val="90000"/>
              </a:lnSpc>
              <a:spcBef>
                <a:spcPts val="0"/>
              </a:spcBef>
              <a:spcAft>
                <a:spcPts val="0"/>
              </a:spcAft>
              <a:buNone/>
            </a:pPr>
            <a:endParaRPr>
              <a:solidFill>
                <a:schemeClr val="lt1"/>
              </a:solidFill>
              <a:latin typeface="PT Sans"/>
              <a:ea typeface="PT Sans"/>
              <a:cs typeface="PT Sans"/>
              <a:sym typeface="PT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88"/>
        <p:cNvGrpSpPr/>
        <p:nvPr/>
      </p:nvGrpSpPr>
      <p:grpSpPr>
        <a:xfrm>
          <a:off x="0" y="0"/>
          <a:ext cx="0" cy="0"/>
          <a:chOff x="0" y="0"/>
          <a:chExt cx="0" cy="0"/>
        </a:xfrm>
      </p:grpSpPr>
      <p:sp>
        <p:nvSpPr>
          <p:cNvPr id="3589" name="Google Shape;3589;p56"/>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 &amp; Recommendation</a:t>
            </a:r>
            <a:endParaRPr/>
          </a:p>
        </p:txBody>
      </p:sp>
      <p:sp>
        <p:nvSpPr>
          <p:cNvPr id="3590" name="Google Shape;3590;p56"/>
          <p:cNvSpPr txBox="1">
            <a:spLocks noGrp="1"/>
          </p:cNvSpPr>
          <p:nvPr>
            <p:ph type="subTitle" idx="1"/>
          </p:nvPr>
        </p:nvSpPr>
        <p:spPr>
          <a:xfrm>
            <a:off x="885075" y="1459650"/>
            <a:ext cx="6636300" cy="24117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 sz="1400"/>
              <a:t>Docked Bike is never used by Member Riders, Company can increase marketing of Docked Bike to Member Riders.</a:t>
            </a:r>
            <a:endParaRPr sz="1400"/>
          </a:p>
          <a:p>
            <a:pPr marL="457200" lvl="0" indent="-317500" algn="l" rtl="0">
              <a:spcBef>
                <a:spcPts val="0"/>
              </a:spcBef>
              <a:spcAft>
                <a:spcPts val="0"/>
              </a:spcAft>
              <a:buSzPts val="1400"/>
              <a:buAutoNum type="arabicPeriod"/>
            </a:pPr>
            <a:r>
              <a:rPr lang="en" sz="1400"/>
              <a:t>Cyclistic usage is longer by Casuals, to convert to Members, the Company can make marketing promotions such as subscription offers to Casual Riders.</a:t>
            </a:r>
            <a:endParaRPr sz="1400"/>
          </a:p>
          <a:p>
            <a:pPr marL="457200" lvl="0" indent="-317500" algn="l" rtl="0">
              <a:spcBef>
                <a:spcPts val="0"/>
              </a:spcBef>
              <a:spcAft>
                <a:spcPts val="0"/>
              </a:spcAft>
              <a:buSzPts val="1400"/>
              <a:buAutoNum type="arabicPeriod"/>
            </a:pPr>
            <a:r>
              <a:rPr lang="en" sz="1400"/>
              <a:t>January and February are the lowest months of Cyclistic bike usage. Use marketing strategies such as National Holiday Discounts to get customers back.</a:t>
            </a:r>
            <a:endParaRPr sz="1400"/>
          </a:p>
          <a:p>
            <a:pPr marL="457200" lvl="0" indent="-317500" algn="l" rtl="0">
              <a:spcBef>
                <a:spcPts val="0"/>
              </a:spcBef>
              <a:spcAft>
                <a:spcPts val="0"/>
              </a:spcAft>
              <a:buSzPts val="1400"/>
              <a:buAutoNum type="arabicPeriod"/>
            </a:pPr>
            <a:r>
              <a:rPr lang="en" sz="1400"/>
              <a:t>There is a decline in the number of customers from July-December. Use marketing strategies such as Public Holiday Discounts to get more customers.</a:t>
            </a:r>
            <a:endParaRPr sz="1400"/>
          </a:p>
        </p:txBody>
      </p:sp>
      <p:grpSp>
        <p:nvGrpSpPr>
          <p:cNvPr id="3591" name="Google Shape;3591;p56"/>
          <p:cNvGrpSpPr/>
          <p:nvPr/>
        </p:nvGrpSpPr>
        <p:grpSpPr>
          <a:xfrm>
            <a:off x="1837776" y="4281819"/>
            <a:ext cx="1252897" cy="51000"/>
            <a:chOff x="2915381" y="4104819"/>
            <a:chExt cx="1252897" cy="51000"/>
          </a:xfrm>
        </p:grpSpPr>
        <p:sp>
          <p:nvSpPr>
            <p:cNvPr id="3592" name="Google Shape;3592;p5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5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5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6" name="Google Shape;3606;p56"/>
          <p:cNvGrpSpPr/>
          <p:nvPr/>
        </p:nvGrpSpPr>
        <p:grpSpPr>
          <a:xfrm flipH="1">
            <a:off x="2904967" y="691791"/>
            <a:ext cx="1105976" cy="133969"/>
            <a:chOff x="8183182" y="663852"/>
            <a:chExt cx="1475028" cy="178673"/>
          </a:xfrm>
        </p:grpSpPr>
        <p:grpSp>
          <p:nvGrpSpPr>
            <p:cNvPr id="3607" name="Google Shape;3607;p56"/>
            <p:cNvGrpSpPr/>
            <p:nvPr/>
          </p:nvGrpSpPr>
          <p:grpSpPr>
            <a:xfrm>
              <a:off x="8183182" y="774425"/>
              <a:ext cx="1178025" cy="68100"/>
              <a:chOff x="2024450" y="204150"/>
              <a:chExt cx="1178025" cy="68100"/>
            </a:xfrm>
          </p:grpSpPr>
          <p:sp>
            <p:nvSpPr>
              <p:cNvPr id="3608" name="Google Shape;3608;p5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5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5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5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8" name="Google Shape;3618;p56"/>
            <p:cNvGrpSpPr/>
            <p:nvPr/>
          </p:nvGrpSpPr>
          <p:grpSpPr>
            <a:xfrm>
              <a:off x="8480185" y="663852"/>
              <a:ext cx="1178025" cy="68100"/>
              <a:chOff x="2024450" y="204150"/>
              <a:chExt cx="1178025" cy="68100"/>
            </a:xfrm>
          </p:grpSpPr>
          <p:sp>
            <p:nvSpPr>
              <p:cNvPr id="3619" name="Google Shape;3619;p5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29" name="Google Shape;3629;p56"/>
          <p:cNvGrpSpPr/>
          <p:nvPr/>
        </p:nvGrpSpPr>
        <p:grpSpPr>
          <a:xfrm rot="5400000">
            <a:off x="7200764" y="3308753"/>
            <a:ext cx="883262" cy="242091"/>
            <a:chOff x="2300350" y="2601250"/>
            <a:chExt cx="2275275" cy="623625"/>
          </a:xfrm>
        </p:grpSpPr>
        <p:sp>
          <p:nvSpPr>
            <p:cNvPr id="3630" name="Google Shape;3630;p5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39"/>
        <p:cNvGrpSpPr/>
        <p:nvPr/>
      </p:nvGrpSpPr>
      <p:grpSpPr>
        <a:xfrm>
          <a:off x="0" y="0"/>
          <a:ext cx="0" cy="0"/>
          <a:chOff x="0" y="0"/>
          <a:chExt cx="0" cy="0"/>
        </a:xfrm>
      </p:grpSpPr>
      <p:sp>
        <p:nvSpPr>
          <p:cNvPr id="3640" name="Google Shape;3640;p57"/>
          <p:cNvSpPr txBox="1">
            <a:spLocks noGrp="1"/>
          </p:cNvSpPr>
          <p:nvPr>
            <p:ph type="title"/>
          </p:nvPr>
        </p:nvSpPr>
        <p:spPr>
          <a:xfrm>
            <a:off x="2335650" y="758125"/>
            <a:ext cx="44727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3641" name="Google Shape;3641;p57"/>
          <p:cNvSpPr txBox="1">
            <a:spLocks noGrp="1"/>
          </p:cNvSpPr>
          <p:nvPr>
            <p:ph type="subTitle" idx="1"/>
          </p:nvPr>
        </p:nvSpPr>
        <p:spPr>
          <a:xfrm>
            <a:off x="2333025" y="2066550"/>
            <a:ext cx="4472700" cy="1010400"/>
          </a:xfrm>
          <a:prstGeom prst="rect">
            <a:avLst/>
          </a:prstGeom>
        </p:spPr>
        <p:txBody>
          <a:bodyPr spcFirstLastPara="1" wrap="square" lIns="91425" tIns="91425" rIns="91425" bIns="91425" anchor="ctr" anchorCtr="0">
            <a:noAutofit/>
          </a:bodyPr>
          <a:lstStyle/>
          <a:p>
            <a:pPr marL="0" lvl="0" indent="0" algn="ctr" rtl="0">
              <a:spcBef>
                <a:spcPts val="0"/>
              </a:spcBef>
              <a:spcAft>
                <a:spcPts val="1000"/>
              </a:spcAft>
              <a:buClr>
                <a:schemeClr val="dk1"/>
              </a:buClr>
              <a:buSzPts val="1100"/>
              <a:buFont typeface="Arial"/>
              <a:buNone/>
            </a:pPr>
            <a:r>
              <a:rPr lang="en" sz="1800" b="1">
                <a:latin typeface="Exo"/>
                <a:ea typeface="Exo"/>
                <a:cs typeface="Exo"/>
                <a:sym typeface="Exo"/>
              </a:rPr>
              <a:t>Do you have any questions?</a:t>
            </a:r>
            <a:endParaRPr/>
          </a:p>
        </p:txBody>
      </p:sp>
      <p:grpSp>
        <p:nvGrpSpPr>
          <p:cNvPr id="3642" name="Google Shape;3642;p57"/>
          <p:cNvGrpSpPr/>
          <p:nvPr/>
        </p:nvGrpSpPr>
        <p:grpSpPr>
          <a:xfrm rot="-5400000">
            <a:off x="6756923" y="2604103"/>
            <a:ext cx="883262" cy="242091"/>
            <a:chOff x="2300350" y="2601250"/>
            <a:chExt cx="2275275" cy="623625"/>
          </a:xfrm>
        </p:grpSpPr>
        <p:sp>
          <p:nvSpPr>
            <p:cNvPr id="3643" name="Google Shape;3643;p5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57"/>
          <p:cNvGrpSpPr/>
          <p:nvPr/>
        </p:nvGrpSpPr>
        <p:grpSpPr>
          <a:xfrm rot="5400000">
            <a:off x="7305100" y="3695000"/>
            <a:ext cx="98902" cy="553090"/>
            <a:chOff x="4898850" y="4820550"/>
            <a:chExt cx="98902" cy="553090"/>
          </a:xfrm>
        </p:grpSpPr>
        <p:sp>
          <p:nvSpPr>
            <p:cNvPr id="3650" name="Google Shape;3650;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5" name="Google Shape;3655;p57"/>
          <p:cNvGrpSpPr/>
          <p:nvPr/>
        </p:nvGrpSpPr>
        <p:grpSpPr>
          <a:xfrm rot="5400000">
            <a:off x="1498582" y="1509734"/>
            <a:ext cx="883262" cy="242091"/>
            <a:chOff x="2300350" y="2601250"/>
            <a:chExt cx="2275275" cy="623625"/>
          </a:xfrm>
        </p:grpSpPr>
        <p:sp>
          <p:nvSpPr>
            <p:cNvPr id="3656" name="Google Shape;3656;p5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2" name="Google Shape;3662;p57"/>
          <p:cNvGrpSpPr/>
          <p:nvPr/>
        </p:nvGrpSpPr>
        <p:grpSpPr>
          <a:xfrm rot="5400000">
            <a:off x="2081150" y="2794900"/>
            <a:ext cx="98902" cy="553090"/>
            <a:chOff x="4898850" y="4820550"/>
            <a:chExt cx="98902" cy="553090"/>
          </a:xfrm>
        </p:grpSpPr>
        <p:sp>
          <p:nvSpPr>
            <p:cNvPr id="3663" name="Google Shape;3663;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671"/>
        <p:cNvGrpSpPr/>
        <p:nvPr/>
      </p:nvGrpSpPr>
      <p:grpSpPr>
        <a:xfrm>
          <a:off x="0" y="0"/>
          <a:ext cx="0" cy="0"/>
          <a:chOff x="0" y="0"/>
          <a:chExt cx="0" cy="0"/>
        </a:xfrm>
      </p:grpSpPr>
      <p:pic>
        <p:nvPicPr>
          <p:cNvPr id="3672" name="Google Shape;3672;p5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35"/>
          <p:cNvSpPr txBox="1">
            <a:spLocks noGrp="1"/>
          </p:cNvSpPr>
          <p:nvPr>
            <p:ph type="title"/>
          </p:nvPr>
        </p:nvSpPr>
        <p:spPr>
          <a:xfrm>
            <a:off x="713100" y="1723050"/>
            <a:ext cx="440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Background</a:t>
            </a:r>
            <a:endParaRPr sz="2800">
              <a:solidFill>
                <a:schemeClr val="accent2"/>
              </a:solidFill>
            </a:endParaRPr>
          </a:p>
        </p:txBody>
      </p:sp>
      <p:sp>
        <p:nvSpPr>
          <p:cNvPr id="2738" name="Google Shape;2738;p35"/>
          <p:cNvSpPr txBox="1">
            <a:spLocks noGrp="1"/>
          </p:cNvSpPr>
          <p:nvPr>
            <p:ph type="subTitle" idx="1"/>
          </p:nvPr>
        </p:nvSpPr>
        <p:spPr>
          <a:xfrm>
            <a:off x="713100" y="2366050"/>
            <a:ext cx="4401600" cy="125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t>Design marketing strategies aimed at converting casual riders into annual members. In order to do that, however, the marketing analyst team needs to better understand how annual members and casual riders differ, why casual riders would buy a membership, and how digital media could affect their marketing tactics. </a:t>
            </a:r>
            <a:endParaRPr sz="1300"/>
          </a:p>
        </p:txBody>
      </p:sp>
      <p:pic>
        <p:nvPicPr>
          <p:cNvPr id="2739" name="Google Shape;2739;p35"/>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740" name="Google Shape;2740;p35"/>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2" name="Google Shape;2742;p35"/>
          <p:cNvGrpSpPr/>
          <p:nvPr/>
        </p:nvGrpSpPr>
        <p:grpSpPr>
          <a:xfrm rot="10800000">
            <a:off x="7471439" y="3616978"/>
            <a:ext cx="883262" cy="242091"/>
            <a:chOff x="2300350" y="2601250"/>
            <a:chExt cx="2275275" cy="623625"/>
          </a:xfrm>
        </p:grpSpPr>
        <p:sp>
          <p:nvSpPr>
            <p:cNvPr id="2743" name="Google Shape;2743;p3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9" name="Google Shape;2749;p35"/>
          <p:cNvGrpSpPr/>
          <p:nvPr/>
        </p:nvGrpSpPr>
        <p:grpSpPr>
          <a:xfrm rot="5400000">
            <a:off x="2345200" y="704475"/>
            <a:ext cx="98902" cy="553090"/>
            <a:chOff x="4898850" y="4820550"/>
            <a:chExt cx="98902" cy="553090"/>
          </a:xfrm>
        </p:grpSpPr>
        <p:sp>
          <p:nvSpPr>
            <p:cNvPr id="2750" name="Google Shape;2750;p3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5" name="Google Shape;2755;p35"/>
          <p:cNvGrpSpPr/>
          <p:nvPr/>
        </p:nvGrpSpPr>
        <p:grpSpPr>
          <a:xfrm>
            <a:off x="2596239" y="3820728"/>
            <a:ext cx="883262" cy="242091"/>
            <a:chOff x="2300350" y="2601250"/>
            <a:chExt cx="2275275" cy="623625"/>
          </a:xfrm>
        </p:grpSpPr>
        <p:sp>
          <p:nvSpPr>
            <p:cNvPr id="2756" name="Google Shape;2756;p3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2" name="Google Shape;2762;p35"/>
          <p:cNvGrpSpPr/>
          <p:nvPr/>
        </p:nvGrpSpPr>
        <p:grpSpPr>
          <a:xfrm>
            <a:off x="4762192" y="4297866"/>
            <a:ext cx="1105976" cy="133969"/>
            <a:chOff x="8183182" y="663852"/>
            <a:chExt cx="1475028" cy="178673"/>
          </a:xfrm>
        </p:grpSpPr>
        <p:grpSp>
          <p:nvGrpSpPr>
            <p:cNvPr id="2763" name="Google Shape;2763;p35"/>
            <p:cNvGrpSpPr/>
            <p:nvPr/>
          </p:nvGrpSpPr>
          <p:grpSpPr>
            <a:xfrm>
              <a:off x="8183182" y="774425"/>
              <a:ext cx="1178025" cy="68100"/>
              <a:chOff x="2024450" y="204150"/>
              <a:chExt cx="1178025" cy="68100"/>
            </a:xfrm>
          </p:grpSpPr>
          <p:sp>
            <p:nvSpPr>
              <p:cNvPr id="2764" name="Google Shape;2764;p3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4" name="Google Shape;2774;p35"/>
            <p:cNvGrpSpPr/>
            <p:nvPr/>
          </p:nvGrpSpPr>
          <p:grpSpPr>
            <a:xfrm>
              <a:off x="8480185" y="663852"/>
              <a:ext cx="1178025" cy="68100"/>
              <a:chOff x="2024450" y="204150"/>
              <a:chExt cx="1178025" cy="68100"/>
            </a:xfrm>
          </p:grpSpPr>
          <p:sp>
            <p:nvSpPr>
              <p:cNvPr id="2775" name="Google Shape;2775;p3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8"/>
        <p:cNvGrpSpPr/>
        <p:nvPr/>
      </p:nvGrpSpPr>
      <p:grpSpPr>
        <a:xfrm>
          <a:off x="0" y="0"/>
          <a:ext cx="0" cy="0"/>
          <a:chOff x="0" y="0"/>
          <a:chExt cx="0" cy="0"/>
        </a:xfrm>
      </p:grpSpPr>
      <p:sp>
        <p:nvSpPr>
          <p:cNvPr id="2789" name="Google Shape;2789;p36"/>
          <p:cNvSpPr txBox="1">
            <a:spLocks noGrp="1"/>
          </p:cNvSpPr>
          <p:nvPr>
            <p:ph type="title"/>
          </p:nvPr>
        </p:nvSpPr>
        <p:spPr>
          <a:xfrm>
            <a:off x="2399850" y="1540975"/>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a:t>
            </a:r>
            <a:r>
              <a:rPr lang="en">
                <a:solidFill>
                  <a:schemeClr val="accent2"/>
                </a:solidFill>
              </a:rPr>
              <a:t>CYCLISTIC</a:t>
            </a:r>
            <a:endParaRPr>
              <a:solidFill>
                <a:schemeClr val="accent2"/>
              </a:solidFill>
            </a:endParaRPr>
          </a:p>
        </p:txBody>
      </p:sp>
      <p:sp>
        <p:nvSpPr>
          <p:cNvPr id="2790" name="Google Shape;2790;p36"/>
          <p:cNvSpPr txBox="1">
            <a:spLocks noGrp="1"/>
          </p:cNvSpPr>
          <p:nvPr>
            <p:ph type="subTitle" idx="1"/>
          </p:nvPr>
        </p:nvSpPr>
        <p:spPr>
          <a:xfrm>
            <a:off x="2399850" y="2115750"/>
            <a:ext cx="4344300" cy="128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endParaRPr sz="1300"/>
          </a:p>
        </p:txBody>
      </p:sp>
      <p:grpSp>
        <p:nvGrpSpPr>
          <p:cNvPr id="2791" name="Google Shape;2791;p36"/>
          <p:cNvGrpSpPr/>
          <p:nvPr/>
        </p:nvGrpSpPr>
        <p:grpSpPr>
          <a:xfrm flipH="1">
            <a:off x="4130364" y="3694591"/>
            <a:ext cx="883262" cy="242091"/>
            <a:chOff x="2300350" y="2601250"/>
            <a:chExt cx="2275275" cy="623625"/>
          </a:xfrm>
        </p:grpSpPr>
        <p:sp>
          <p:nvSpPr>
            <p:cNvPr id="2792" name="Google Shape;2792;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8" name="Google Shape;2798;p36"/>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9" name="Google Shape;2799;p36"/>
          <p:cNvGrpSpPr/>
          <p:nvPr/>
        </p:nvGrpSpPr>
        <p:grpSpPr>
          <a:xfrm>
            <a:off x="6397851" y="1075319"/>
            <a:ext cx="1252897" cy="51000"/>
            <a:chOff x="2915381" y="4104819"/>
            <a:chExt cx="1252897" cy="51000"/>
          </a:xfrm>
        </p:grpSpPr>
        <p:sp>
          <p:nvSpPr>
            <p:cNvPr id="2800" name="Google Shape;2800;p3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4" name="Google Shape;2814;p36"/>
          <p:cNvGrpSpPr/>
          <p:nvPr/>
        </p:nvGrpSpPr>
        <p:grpSpPr>
          <a:xfrm rot="5400000">
            <a:off x="7822000" y="3988625"/>
            <a:ext cx="98902" cy="553090"/>
            <a:chOff x="4898850" y="4820550"/>
            <a:chExt cx="98902" cy="553090"/>
          </a:xfrm>
        </p:grpSpPr>
        <p:sp>
          <p:nvSpPr>
            <p:cNvPr id="2815" name="Google Shape;281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0" name="Google Shape;2820;p36"/>
          <p:cNvGrpSpPr/>
          <p:nvPr/>
        </p:nvGrpSpPr>
        <p:grpSpPr>
          <a:xfrm>
            <a:off x="1632103" y="4389467"/>
            <a:ext cx="1105976" cy="133969"/>
            <a:chOff x="8183182" y="663852"/>
            <a:chExt cx="1475028" cy="178673"/>
          </a:xfrm>
        </p:grpSpPr>
        <p:grpSp>
          <p:nvGrpSpPr>
            <p:cNvPr id="2821" name="Google Shape;2821;p36"/>
            <p:cNvGrpSpPr/>
            <p:nvPr/>
          </p:nvGrpSpPr>
          <p:grpSpPr>
            <a:xfrm>
              <a:off x="8183182" y="774425"/>
              <a:ext cx="1178025" cy="68100"/>
              <a:chOff x="2024450" y="204150"/>
              <a:chExt cx="1178025" cy="68100"/>
            </a:xfrm>
          </p:grpSpPr>
          <p:sp>
            <p:nvSpPr>
              <p:cNvPr id="2822" name="Google Shape;2822;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2" name="Google Shape;2832;p36"/>
            <p:cNvGrpSpPr/>
            <p:nvPr/>
          </p:nvGrpSpPr>
          <p:grpSpPr>
            <a:xfrm>
              <a:off x="8480185" y="663852"/>
              <a:ext cx="1178025" cy="68100"/>
              <a:chOff x="2024450" y="204150"/>
              <a:chExt cx="1178025" cy="68100"/>
            </a:xfrm>
          </p:grpSpPr>
          <p:sp>
            <p:nvSpPr>
              <p:cNvPr id="2833" name="Google Shape;2833;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6"/>
        <p:cNvGrpSpPr/>
        <p:nvPr/>
      </p:nvGrpSpPr>
      <p:grpSpPr>
        <a:xfrm>
          <a:off x="0" y="0"/>
          <a:ext cx="0" cy="0"/>
          <a:chOff x="0" y="0"/>
          <a:chExt cx="0" cy="0"/>
        </a:xfrm>
      </p:grpSpPr>
      <p:sp>
        <p:nvSpPr>
          <p:cNvPr id="2847" name="Google Shape;2847;p37"/>
          <p:cNvSpPr txBox="1">
            <a:spLocks noGrp="1"/>
          </p:cNvSpPr>
          <p:nvPr>
            <p:ph type="title"/>
          </p:nvPr>
        </p:nvSpPr>
        <p:spPr>
          <a:xfrm>
            <a:off x="713100" y="2150852"/>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Preparing Data</a:t>
            </a:r>
            <a:endParaRPr sz="4400">
              <a:solidFill>
                <a:schemeClr val="accent2"/>
              </a:solidFill>
            </a:endParaRPr>
          </a:p>
        </p:txBody>
      </p:sp>
      <p:grpSp>
        <p:nvGrpSpPr>
          <p:cNvPr id="2848" name="Google Shape;2848;p37"/>
          <p:cNvGrpSpPr/>
          <p:nvPr/>
        </p:nvGrpSpPr>
        <p:grpSpPr>
          <a:xfrm rot="-5400000">
            <a:off x="2746096" y="55862"/>
            <a:ext cx="1823016" cy="296643"/>
            <a:chOff x="7857346" y="3902355"/>
            <a:chExt cx="1823016" cy="296643"/>
          </a:xfrm>
        </p:grpSpPr>
        <p:sp>
          <p:nvSpPr>
            <p:cNvPr id="2849" name="Google Shape;2849;p3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rot="5400000">
            <a:off x="1639375" y="1028400"/>
            <a:ext cx="98902" cy="553090"/>
            <a:chOff x="4898850" y="4820550"/>
            <a:chExt cx="98902" cy="553090"/>
          </a:xfrm>
        </p:grpSpPr>
        <p:sp>
          <p:nvSpPr>
            <p:cNvPr id="2856" name="Google Shape;2856;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1" name="Google Shape;2861;p37"/>
          <p:cNvGrpSpPr/>
          <p:nvPr/>
        </p:nvGrpSpPr>
        <p:grpSpPr>
          <a:xfrm>
            <a:off x="1609176" y="4434219"/>
            <a:ext cx="1252897" cy="51000"/>
            <a:chOff x="2915381" y="4104819"/>
            <a:chExt cx="1252897" cy="51000"/>
          </a:xfrm>
        </p:grpSpPr>
        <p:sp>
          <p:nvSpPr>
            <p:cNvPr id="2862" name="Google Shape;2862;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6" name="Google Shape;2876;p37"/>
          <p:cNvGrpSpPr/>
          <p:nvPr/>
        </p:nvGrpSpPr>
        <p:grpSpPr>
          <a:xfrm>
            <a:off x="5495767" y="691791"/>
            <a:ext cx="1105976" cy="133969"/>
            <a:chOff x="8183182" y="663852"/>
            <a:chExt cx="1475028" cy="178673"/>
          </a:xfrm>
        </p:grpSpPr>
        <p:grpSp>
          <p:nvGrpSpPr>
            <p:cNvPr id="2877" name="Google Shape;2877;p37"/>
            <p:cNvGrpSpPr/>
            <p:nvPr/>
          </p:nvGrpSpPr>
          <p:grpSpPr>
            <a:xfrm>
              <a:off x="8183182" y="774425"/>
              <a:ext cx="1178025" cy="68100"/>
              <a:chOff x="2024450" y="204150"/>
              <a:chExt cx="1178025" cy="68100"/>
            </a:xfrm>
          </p:grpSpPr>
          <p:sp>
            <p:nvSpPr>
              <p:cNvPr id="2878" name="Google Shape;287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8" name="Google Shape;2888;p37"/>
            <p:cNvGrpSpPr/>
            <p:nvPr/>
          </p:nvGrpSpPr>
          <p:grpSpPr>
            <a:xfrm>
              <a:off x="8480185" y="663852"/>
              <a:ext cx="1178025" cy="68100"/>
              <a:chOff x="2024450" y="204150"/>
              <a:chExt cx="1178025" cy="68100"/>
            </a:xfrm>
          </p:grpSpPr>
          <p:sp>
            <p:nvSpPr>
              <p:cNvPr id="2889" name="Google Shape;2889;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99" name="Google Shape;2899;p37"/>
          <p:cNvGrpSpPr/>
          <p:nvPr/>
        </p:nvGrpSpPr>
        <p:grpSpPr>
          <a:xfrm rot="5400000">
            <a:off x="5968600" y="4273462"/>
            <a:ext cx="98902" cy="553090"/>
            <a:chOff x="4898850" y="4820550"/>
            <a:chExt cx="98902" cy="553090"/>
          </a:xfrm>
        </p:grpSpPr>
        <p:sp>
          <p:nvSpPr>
            <p:cNvPr id="2900" name="Google Shape;290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8"/>
        <p:cNvGrpSpPr/>
        <p:nvPr/>
      </p:nvGrpSpPr>
      <p:grpSpPr>
        <a:xfrm>
          <a:off x="0" y="0"/>
          <a:ext cx="0" cy="0"/>
          <a:chOff x="0" y="0"/>
          <a:chExt cx="0" cy="0"/>
        </a:xfrm>
      </p:grpSpPr>
      <p:sp>
        <p:nvSpPr>
          <p:cNvPr id="2909" name="Google Shape;2909;p38"/>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Prepare the data?</a:t>
            </a:r>
            <a:endParaRPr/>
          </a:p>
        </p:txBody>
      </p:sp>
      <p:sp>
        <p:nvSpPr>
          <p:cNvPr id="2910" name="Google Shape;2910;p38"/>
          <p:cNvSpPr txBox="1">
            <a:spLocks noGrp="1"/>
          </p:cNvSpPr>
          <p:nvPr>
            <p:ph type="subTitle" idx="1"/>
          </p:nvPr>
        </p:nvSpPr>
        <p:spPr>
          <a:xfrm>
            <a:off x="885075" y="1459650"/>
            <a:ext cx="6636300" cy="1677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 sz="1400"/>
              <a:t>Primary data from the Company</a:t>
            </a:r>
            <a:endParaRPr sz="1400"/>
          </a:p>
          <a:p>
            <a:pPr marL="457200" lvl="0" indent="-317500" algn="l" rtl="0">
              <a:spcBef>
                <a:spcPts val="0"/>
              </a:spcBef>
              <a:spcAft>
                <a:spcPts val="0"/>
              </a:spcAft>
              <a:buSzPts val="1400"/>
              <a:buAutoNum type="arabicPeriod"/>
            </a:pPr>
            <a:r>
              <a:rPr lang="en" sz="1400"/>
              <a:t>Data is created per month in csv format (12 datasets)</a:t>
            </a:r>
            <a:endParaRPr sz="1400"/>
          </a:p>
          <a:p>
            <a:pPr marL="457200" lvl="0" indent="-317500" algn="l" rtl="0">
              <a:spcBef>
                <a:spcPts val="0"/>
              </a:spcBef>
              <a:spcAft>
                <a:spcPts val="0"/>
              </a:spcAft>
              <a:buSzPts val="1400"/>
              <a:buAutoNum type="arabicPeriod"/>
            </a:pPr>
            <a:r>
              <a:rPr lang="en" sz="1400"/>
              <a:t>Combine data is done using R to become 1 whole dataset</a:t>
            </a:r>
            <a:endParaRPr sz="1400"/>
          </a:p>
        </p:txBody>
      </p:sp>
      <p:grpSp>
        <p:nvGrpSpPr>
          <p:cNvPr id="2911" name="Google Shape;2911;p38"/>
          <p:cNvGrpSpPr/>
          <p:nvPr/>
        </p:nvGrpSpPr>
        <p:grpSpPr>
          <a:xfrm>
            <a:off x="1837776" y="4281819"/>
            <a:ext cx="1252897" cy="51000"/>
            <a:chOff x="2915381" y="4104819"/>
            <a:chExt cx="1252897" cy="51000"/>
          </a:xfrm>
        </p:grpSpPr>
        <p:sp>
          <p:nvSpPr>
            <p:cNvPr id="2912" name="Google Shape;2912;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flipH="1">
            <a:off x="2904967" y="691791"/>
            <a:ext cx="1105976" cy="133969"/>
            <a:chOff x="8183182" y="663852"/>
            <a:chExt cx="1475028" cy="178673"/>
          </a:xfrm>
        </p:grpSpPr>
        <p:grpSp>
          <p:nvGrpSpPr>
            <p:cNvPr id="2927" name="Google Shape;2927;p38"/>
            <p:cNvGrpSpPr/>
            <p:nvPr/>
          </p:nvGrpSpPr>
          <p:grpSpPr>
            <a:xfrm>
              <a:off x="8183182" y="774425"/>
              <a:ext cx="1178025" cy="68100"/>
              <a:chOff x="2024450" y="204150"/>
              <a:chExt cx="1178025" cy="68100"/>
            </a:xfrm>
          </p:grpSpPr>
          <p:sp>
            <p:nvSpPr>
              <p:cNvPr id="2928" name="Google Shape;2928;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8" name="Google Shape;2938;p38"/>
            <p:cNvGrpSpPr/>
            <p:nvPr/>
          </p:nvGrpSpPr>
          <p:grpSpPr>
            <a:xfrm>
              <a:off x="8480185" y="663852"/>
              <a:ext cx="1178025" cy="68100"/>
              <a:chOff x="2024450" y="204150"/>
              <a:chExt cx="1178025" cy="68100"/>
            </a:xfrm>
          </p:grpSpPr>
          <p:sp>
            <p:nvSpPr>
              <p:cNvPr id="2939" name="Google Shape;2939;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49" name="Google Shape;2949;p38"/>
          <p:cNvGrpSpPr/>
          <p:nvPr/>
        </p:nvGrpSpPr>
        <p:grpSpPr>
          <a:xfrm rot="5400000">
            <a:off x="7200764" y="3308753"/>
            <a:ext cx="883262" cy="242091"/>
            <a:chOff x="2300350" y="2601250"/>
            <a:chExt cx="2275275" cy="623625"/>
          </a:xfrm>
        </p:grpSpPr>
        <p:sp>
          <p:nvSpPr>
            <p:cNvPr id="2950" name="Google Shape;2950;p3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9"/>
        <p:cNvGrpSpPr/>
        <p:nvPr/>
      </p:nvGrpSpPr>
      <p:grpSpPr>
        <a:xfrm>
          <a:off x="0" y="0"/>
          <a:ext cx="0" cy="0"/>
          <a:chOff x="0" y="0"/>
          <a:chExt cx="0" cy="0"/>
        </a:xfrm>
      </p:grpSpPr>
      <p:sp>
        <p:nvSpPr>
          <p:cNvPr id="2960" name="Google Shape;2960;p39"/>
          <p:cNvSpPr txBox="1">
            <a:spLocks noGrp="1"/>
          </p:cNvSpPr>
          <p:nvPr>
            <p:ph type="title"/>
          </p:nvPr>
        </p:nvSpPr>
        <p:spPr>
          <a:xfrm>
            <a:off x="713100" y="2150852"/>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Cleaning Data</a:t>
            </a:r>
            <a:endParaRPr sz="4400">
              <a:solidFill>
                <a:schemeClr val="accent2"/>
              </a:solidFill>
            </a:endParaRPr>
          </a:p>
        </p:txBody>
      </p:sp>
      <p:grpSp>
        <p:nvGrpSpPr>
          <p:cNvPr id="2961" name="Google Shape;2961;p39"/>
          <p:cNvGrpSpPr/>
          <p:nvPr/>
        </p:nvGrpSpPr>
        <p:grpSpPr>
          <a:xfrm rot="-5400000">
            <a:off x="2746096" y="55862"/>
            <a:ext cx="1823016" cy="296643"/>
            <a:chOff x="7857346" y="3902355"/>
            <a:chExt cx="1823016" cy="296643"/>
          </a:xfrm>
        </p:grpSpPr>
        <p:sp>
          <p:nvSpPr>
            <p:cNvPr id="2962" name="Google Shape;2962;p3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8" name="Google Shape;2968;p39"/>
          <p:cNvGrpSpPr/>
          <p:nvPr/>
        </p:nvGrpSpPr>
        <p:grpSpPr>
          <a:xfrm rot="5400000">
            <a:off x="1639375" y="1028400"/>
            <a:ext cx="98902" cy="553090"/>
            <a:chOff x="4898850" y="4820550"/>
            <a:chExt cx="98902" cy="553090"/>
          </a:xfrm>
        </p:grpSpPr>
        <p:sp>
          <p:nvSpPr>
            <p:cNvPr id="2969" name="Google Shape;2969;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4" name="Google Shape;2974;p39"/>
          <p:cNvGrpSpPr/>
          <p:nvPr/>
        </p:nvGrpSpPr>
        <p:grpSpPr>
          <a:xfrm>
            <a:off x="1609176" y="4434219"/>
            <a:ext cx="1252897" cy="51000"/>
            <a:chOff x="2915381" y="4104819"/>
            <a:chExt cx="1252897" cy="51000"/>
          </a:xfrm>
        </p:grpSpPr>
        <p:sp>
          <p:nvSpPr>
            <p:cNvPr id="2975" name="Google Shape;2975;p39"/>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9"/>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9"/>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9"/>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9"/>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9"/>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9"/>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9"/>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9"/>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9"/>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9"/>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9"/>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9"/>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9"/>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9" name="Google Shape;2989;p39"/>
          <p:cNvGrpSpPr/>
          <p:nvPr/>
        </p:nvGrpSpPr>
        <p:grpSpPr>
          <a:xfrm>
            <a:off x="5495767" y="691791"/>
            <a:ext cx="1105976" cy="133969"/>
            <a:chOff x="8183182" y="663852"/>
            <a:chExt cx="1475028" cy="178673"/>
          </a:xfrm>
        </p:grpSpPr>
        <p:grpSp>
          <p:nvGrpSpPr>
            <p:cNvPr id="2990" name="Google Shape;2990;p39"/>
            <p:cNvGrpSpPr/>
            <p:nvPr/>
          </p:nvGrpSpPr>
          <p:grpSpPr>
            <a:xfrm>
              <a:off x="8183182" y="774425"/>
              <a:ext cx="1178025" cy="68100"/>
              <a:chOff x="2024450" y="204150"/>
              <a:chExt cx="1178025" cy="68100"/>
            </a:xfrm>
          </p:grpSpPr>
          <p:sp>
            <p:nvSpPr>
              <p:cNvPr id="2991" name="Google Shape;2991;p3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1" name="Google Shape;3001;p39"/>
            <p:cNvGrpSpPr/>
            <p:nvPr/>
          </p:nvGrpSpPr>
          <p:grpSpPr>
            <a:xfrm>
              <a:off x="8480185" y="663852"/>
              <a:ext cx="1178025" cy="68100"/>
              <a:chOff x="2024450" y="204150"/>
              <a:chExt cx="1178025" cy="68100"/>
            </a:xfrm>
          </p:grpSpPr>
          <p:sp>
            <p:nvSpPr>
              <p:cNvPr id="3002" name="Google Shape;3002;p3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2" name="Google Shape;3012;p39"/>
          <p:cNvGrpSpPr/>
          <p:nvPr/>
        </p:nvGrpSpPr>
        <p:grpSpPr>
          <a:xfrm rot="5400000">
            <a:off x="5968600" y="4273462"/>
            <a:ext cx="98902" cy="553090"/>
            <a:chOff x="4898850" y="4820550"/>
            <a:chExt cx="98902" cy="553090"/>
          </a:xfrm>
        </p:grpSpPr>
        <p:sp>
          <p:nvSpPr>
            <p:cNvPr id="3013" name="Google Shape;3013;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1"/>
        <p:cNvGrpSpPr/>
        <p:nvPr/>
      </p:nvGrpSpPr>
      <p:grpSpPr>
        <a:xfrm>
          <a:off x="0" y="0"/>
          <a:ext cx="0" cy="0"/>
          <a:chOff x="0" y="0"/>
          <a:chExt cx="0" cy="0"/>
        </a:xfrm>
      </p:grpSpPr>
      <p:sp>
        <p:nvSpPr>
          <p:cNvPr id="3022" name="Google Shape;3022;p40"/>
          <p:cNvSpPr txBox="1">
            <a:spLocks noGrp="1"/>
          </p:cNvSpPr>
          <p:nvPr>
            <p:ph type="title"/>
          </p:nvPr>
        </p:nvSpPr>
        <p:spPr>
          <a:xfrm>
            <a:off x="1857600" y="1025261"/>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Clean the data?</a:t>
            </a:r>
            <a:endParaRPr/>
          </a:p>
        </p:txBody>
      </p:sp>
      <p:sp>
        <p:nvSpPr>
          <p:cNvPr id="3023" name="Google Shape;3023;p40"/>
          <p:cNvSpPr txBox="1">
            <a:spLocks noGrp="1"/>
          </p:cNvSpPr>
          <p:nvPr>
            <p:ph type="subTitle" idx="1"/>
          </p:nvPr>
        </p:nvSpPr>
        <p:spPr>
          <a:xfrm>
            <a:off x="885075" y="1459650"/>
            <a:ext cx="6636300" cy="16776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eriod"/>
            </a:pPr>
            <a:r>
              <a:rPr lang="en" sz="1400"/>
              <a:t>Removing duplicates</a:t>
            </a:r>
            <a:endParaRPr sz="1400"/>
          </a:p>
          <a:p>
            <a:pPr marL="457200" lvl="0" indent="-317500" algn="l" rtl="0">
              <a:spcBef>
                <a:spcPts val="0"/>
              </a:spcBef>
              <a:spcAft>
                <a:spcPts val="0"/>
              </a:spcAft>
              <a:buSzPts val="1400"/>
              <a:buAutoNum type="arabicPeriod"/>
            </a:pPr>
            <a:r>
              <a:rPr lang="en" sz="1400"/>
              <a:t>Removing blank lines</a:t>
            </a:r>
            <a:endParaRPr sz="1400"/>
          </a:p>
          <a:p>
            <a:pPr marL="457200" lvl="0" indent="-317500" algn="l" rtl="0">
              <a:spcBef>
                <a:spcPts val="0"/>
              </a:spcBef>
              <a:spcAft>
                <a:spcPts val="0"/>
              </a:spcAft>
              <a:buSzPts val="1400"/>
              <a:buAutoNum type="arabicPeriod"/>
            </a:pPr>
            <a:r>
              <a:rPr lang="en" sz="1400"/>
              <a:t>Removing whitespace</a:t>
            </a:r>
            <a:endParaRPr sz="1400"/>
          </a:p>
          <a:p>
            <a:pPr marL="457200" lvl="0" indent="-317500" algn="l" rtl="0">
              <a:spcBef>
                <a:spcPts val="0"/>
              </a:spcBef>
              <a:spcAft>
                <a:spcPts val="0"/>
              </a:spcAft>
              <a:buSzPts val="1400"/>
              <a:buAutoNum type="arabicPeriod"/>
            </a:pPr>
            <a:r>
              <a:rPr lang="en" sz="1400"/>
              <a:t>Adding columns (ride length, day of week and month)</a:t>
            </a:r>
            <a:endParaRPr sz="1400"/>
          </a:p>
          <a:p>
            <a:pPr marL="457200" lvl="0" indent="-317500" algn="l" rtl="0">
              <a:spcBef>
                <a:spcPts val="0"/>
              </a:spcBef>
              <a:spcAft>
                <a:spcPts val="0"/>
              </a:spcAft>
              <a:buSzPts val="1400"/>
              <a:buAutoNum type="arabicPeriod"/>
            </a:pPr>
            <a:r>
              <a:rPr lang="en" sz="1400"/>
              <a:t>Change some columns to categorical (day of week, month, rideable type and member casual)</a:t>
            </a:r>
            <a:endParaRPr sz="1400"/>
          </a:p>
        </p:txBody>
      </p:sp>
      <p:grpSp>
        <p:nvGrpSpPr>
          <p:cNvPr id="3024" name="Google Shape;3024;p40"/>
          <p:cNvGrpSpPr/>
          <p:nvPr/>
        </p:nvGrpSpPr>
        <p:grpSpPr>
          <a:xfrm>
            <a:off x="1837776" y="4281819"/>
            <a:ext cx="1252897" cy="51000"/>
            <a:chOff x="2915381" y="4104819"/>
            <a:chExt cx="1252897" cy="51000"/>
          </a:xfrm>
        </p:grpSpPr>
        <p:sp>
          <p:nvSpPr>
            <p:cNvPr id="3025" name="Google Shape;3025;p4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9" name="Google Shape;3039;p40"/>
          <p:cNvGrpSpPr/>
          <p:nvPr/>
        </p:nvGrpSpPr>
        <p:grpSpPr>
          <a:xfrm flipH="1">
            <a:off x="2904967" y="691791"/>
            <a:ext cx="1105976" cy="133969"/>
            <a:chOff x="8183182" y="663852"/>
            <a:chExt cx="1475028" cy="178673"/>
          </a:xfrm>
        </p:grpSpPr>
        <p:grpSp>
          <p:nvGrpSpPr>
            <p:cNvPr id="3040" name="Google Shape;3040;p40"/>
            <p:cNvGrpSpPr/>
            <p:nvPr/>
          </p:nvGrpSpPr>
          <p:grpSpPr>
            <a:xfrm>
              <a:off x="8183182" y="774425"/>
              <a:ext cx="1178025" cy="68100"/>
              <a:chOff x="2024450" y="204150"/>
              <a:chExt cx="1178025" cy="68100"/>
            </a:xfrm>
          </p:grpSpPr>
          <p:sp>
            <p:nvSpPr>
              <p:cNvPr id="3041" name="Google Shape;3041;p4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1" name="Google Shape;3051;p40"/>
            <p:cNvGrpSpPr/>
            <p:nvPr/>
          </p:nvGrpSpPr>
          <p:grpSpPr>
            <a:xfrm>
              <a:off x="8480185" y="663852"/>
              <a:ext cx="1178025" cy="68100"/>
              <a:chOff x="2024450" y="204150"/>
              <a:chExt cx="1178025" cy="68100"/>
            </a:xfrm>
          </p:grpSpPr>
          <p:sp>
            <p:nvSpPr>
              <p:cNvPr id="3052" name="Google Shape;3052;p4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62" name="Google Shape;3062;p40"/>
          <p:cNvGrpSpPr/>
          <p:nvPr/>
        </p:nvGrpSpPr>
        <p:grpSpPr>
          <a:xfrm rot="5400000">
            <a:off x="7200764" y="3308753"/>
            <a:ext cx="883262" cy="242091"/>
            <a:chOff x="2300350" y="2601250"/>
            <a:chExt cx="2275275" cy="623625"/>
          </a:xfrm>
        </p:grpSpPr>
        <p:sp>
          <p:nvSpPr>
            <p:cNvPr id="3063" name="Google Shape;3063;p4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2"/>
        <p:cNvGrpSpPr/>
        <p:nvPr/>
      </p:nvGrpSpPr>
      <p:grpSpPr>
        <a:xfrm>
          <a:off x="0" y="0"/>
          <a:ext cx="0" cy="0"/>
          <a:chOff x="0" y="0"/>
          <a:chExt cx="0" cy="0"/>
        </a:xfrm>
      </p:grpSpPr>
      <p:sp>
        <p:nvSpPr>
          <p:cNvPr id="3073" name="Google Shape;3073;p41"/>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Customer Segmentation</a:t>
            </a:r>
            <a:endParaRPr sz="4400">
              <a:solidFill>
                <a:schemeClr val="accent2"/>
              </a:solidFill>
            </a:endParaRPr>
          </a:p>
        </p:txBody>
      </p:sp>
      <p:sp>
        <p:nvSpPr>
          <p:cNvPr id="3074" name="Google Shape;3074;p41"/>
          <p:cNvSpPr txBox="1">
            <a:spLocks noGrp="1"/>
          </p:cNvSpPr>
          <p:nvPr>
            <p:ph type="title" idx="2"/>
          </p:nvPr>
        </p:nvSpPr>
        <p:spPr>
          <a:xfrm>
            <a:off x="2357700" y="1484975"/>
            <a:ext cx="44286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a:t>Analysis 1</a:t>
            </a:r>
            <a:endParaRPr sz="6600"/>
          </a:p>
        </p:txBody>
      </p:sp>
      <p:grpSp>
        <p:nvGrpSpPr>
          <p:cNvPr id="3075" name="Google Shape;3075;p41"/>
          <p:cNvGrpSpPr/>
          <p:nvPr/>
        </p:nvGrpSpPr>
        <p:grpSpPr>
          <a:xfrm rot="-5400000">
            <a:off x="2746096" y="55862"/>
            <a:ext cx="1823016" cy="296643"/>
            <a:chOff x="7857346" y="3902355"/>
            <a:chExt cx="1823016" cy="296643"/>
          </a:xfrm>
        </p:grpSpPr>
        <p:sp>
          <p:nvSpPr>
            <p:cNvPr id="3076" name="Google Shape;3076;p4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2" name="Google Shape;3082;p41"/>
          <p:cNvGrpSpPr/>
          <p:nvPr/>
        </p:nvGrpSpPr>
        <p:grpSpPr>
          <a:xfrm rot="5400000">
            <a:off x="1639375" y="1028400"/>
            <a:ext cx="98902" cy="553090"/>
            <a:chOff x="4898850" y="4820550"/>
            <a:chExt cx="98902" cy="553090"/>
          </a:xfrm>
        </p:grpSpPr>
        <p:sp>
          <p:nvSpPr>
            <p:cNvPr id="3083" name="Google Shape;3083;p4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8" name="Google Shape;3088;p41"/>
          <p:cNvGrpSpPr/>
          <p:nvPr/>
        </p:nvGrpSpPr>
        <p:grpSpPr>
          <a:xfrm>
            <a:off x="1609176" y="4434219"/>
            <a:ext cx="1252897" cy="51000"/>
            <a:chOff x="2915381" y="4104819"/>
            <a:chExt cx="1252897" cy="51000"/>
          </a:xfrm>
        </p:grpSpPr>
        <p:sp>
          <p:nvSpPr>
            <p:cNvPr id="3089" name="Google Shape;3089;p4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3" name="Google Shape;3103;p41"/>
          <p:cNvGrpSpPr/>
          <p:nvPr/>
        </p:nvGrpSpPr>
        <p:grpSpPr>
          <a:xfrm>
            <a:off x="5495767" y="691791"/>
            <a:ext cx="1105976" cy="133969"/>
            <a:chOff x="8183182" y="663852"/>
            <a:chExt cx="1475028" cy="178673"/>
          </a:xfrm>
        </p:grpSpPr>
        <p:grpSp>
          <p:nvGrpSpPr>
            <p:cNvPr id="3104" name="Google Shape;3104;p41"/>
            <p:cNvGrpSpPr/>
            <p:nvPr/>
          </p:nvGrpSpPr>
          <p:grpSpPr>
            <a:xfrm>
              <a:off x="8183182" y="774425"/>
              <a:ext cx="1178025" cy="68100"/>
              <a:chOff x="2024450" y="204150"/>
              <a:chExt cx="1178025" cy="68100"/>
            </a:xfrm>
          </p:grpSpPr>
          <p:sp>
            <p:nvSpPr>
              <p:cNvPr id="3105" name="Google Shape;3105;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5" name="Google Shape;3115;p41"/>
            <p:cNvGrpSpPr/>
            <p:nvPr/>
          </p:nvGrpSpPr>
          <p:grpSpPr>
            <a:xfrm>
              <a:off x="8480185" y="663852"/>
              <a:ext cx="1178025" cy="68100"/>
              <a:chOff x="2024450" y="204150"/>
              <a:chExt cx="1178025" cy="68100"/>
            </a:xfrm>
          </p:grpSpPr>
          <p:sp>
            <p:nvSpPr>
              <p:cNvPr id="3116" name="Google Shape;3116;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26" name="Google Shape;3126;p41"/>
          <p:cNvGrpSpPr/>
          <p:nvPr/>
        </p:nvGrpSpPr>
        <p:grpSpPr>
          <a:xfrm rot="5400000">
            <a:off x="5968600" y="4273462"/>
            <a:ext cx="98902" cy="553090"/>
            <a:chOff x="4898850" y="4820550"/>
            <a:chExt cx="98902" cy="553090"/>
          </a:xfrm>
        </p:grpSpPr>
        <p:sp>
          <p:nvSpPr>
            <p:cNvPr id="3127" name="Google Shape;3127;p4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On-screen Show (16:9)</PresentationFormat>
  <Paragraphs>91</Paragraphs>
  <Slides>26</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Proxima Nova Semibold</vt:lpstr>
      <vt:lpstr>Roboto Condensed Light</vt:lpstr>
      <vt:lpstr>Exo</vt:lpstr>
      <vt:lpstr>Proxima Nova</vt:lpstr>
      <vt:lpstr>Arial</vt:lpstr>
      <vt:lpstr>PT Sans</vt:lpstr>
      <vt:lpstr>Data Center Business Plan by Slidesgo</vt:lpstr>
      <vt:lpstr>Slidesgo Final Pages</vt:lpstr>
      <vt:lpstr>Cyclistic Bike-Share</vt:lpstr>
      <vt:lpstr>AGENDA</vt:lpstr>
      <vt:lpstr>Background</vt:lpstr>
      <vt:lpstr>ABOUT CYCLISTIC</vt:lpstr>
      <vt:lpstr>Preparing Data</vt:lpstr>
      <vt:lpstr>How to Prepare the data?</vt:lpstr>
      <vt:lpstr>Cleaning Data</vt:lpstr>
      <vt:lpstr>How to Clean the data?</vt:lpstr>
      <vt:lpstr>Customer Segmentation</vt:lpstr>
      <vt:lpstr>Facts</vt:lpstr>
      <vt:lpstr>Customer Used Bike</vt:lpstr>
      <vt:lpstr>Facts</vt:lpstr>
      <vt:lpstr>Bike Type Used</vt:lpstr>
      <vt:lpstr>Facts</vt:lpstr>
      <vt:lpstr>Visualization</vt:lpstr>
      <vt:lpstr>Customer Segmentation</vt:lpstr>
      <vt:lpstr>Customer Segmentation</vt:lpstr>
      <vt:lpstr>Penggunaan Cylistic oleh Pengguna</vt:lpstr>
      <vt:lpstr>Penggunaan Cylistic oleh Member Per Bulan</vt:lpstr>
      <vt:lpstr>Pengguaan Cylistic oleh Casual Per Bulan</vt:lpstr>
      <vt:lpstr>Pengguaan Cylistic per Hari</vt:lpstr>
      <vt:lpstr>Annual Bike Used</vt:lpstr>
      <vt:lpstr>Monthly Bike Used</vt:lpstr>
      <vt:lpstr>Insight &amp; Recommendation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dc:title>
  <cp:lastModifiedBy>Sahrial Ihsani Ishak</cp:lastModifiedBy>
  <cp:revision>1</cp:revision>
  <dcterms:modified xsi:type="dcterms:W3CDTF">2023-08-18T13:05:03Z</dcterms:modified>
</cp:coreProperties>
</file>