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2" r:id="rId16"/>
    <p:sldId id="283" r:id="rId17"/>
    <p:sldId id="284" r:id="rId18"/>
    <p:sldId id="285" r:id="rId19"/>
    <p:sldId id="286" r:id="rId20"/>
    <p:sldId id="270" r:id="rId21"/>
    <p:sldId id="273" r:id="rId22"/>
    <p:sldId id="287" r:id="rId23"/>
    <p:sldId id="288" r:id="rId24"/>
    <p:sldId id="289" r:id="rId25"/>
    <p:sldId id="290" r:id="rId26"/>
    <p:sldId id="292" r:id="rId27"/>
    <p:sldId id="291" r:id="rId28"/>
    <p:sldId id="293" r:id="rId29"/>
    <p:sldId id="279" r:id="rId30"/>
    <p:sldId id="280" r:id="rId31"/>
    <p:sldId id="281"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Exo" panose="020B0604020202020204" charset="0"/>
      <p:regular r:id="rId40"/>
      <p:bold r:id="rId41"/>
      <p:italic r:id="rId42"/>
      <p:boldItalic r:id="rId43"/>
    </p:embeddedFont>
    <p:embeddedFont>
      <p:font typeface="Proxima Nova" panose="020B0604020202020204" charset="0"/>
      <p:regular r:id="rId44"/>
      <p:bold r:id="rId45"/>
      <p:italic r:id="rId46"/>
      <p:boldItalic r:id="rId47"/>
    </p:embeddedFont>
    <p:embeddedFont>
      <p:font typeface="Proxima Nova Semibold" panose="020B0604020202020204" charset="0"/>
      <p:regular r:id="rId48"/>
      <p:bold r:id="rId49"/>
      <p:boldItalic r:id="rId50"/>
    </p:embeddedFont>
    <p:embeddedFont>
      <p:font typeface="PT Sans" panose="020B0503020203020204" pitchFamily="34" charset="0"/>
      <p:regular r:id="rId51"/>
      <p:bold r:id="rId52"/>
      <p:italic r:id="rId53"/>
      <p:boldItalic r:id="rId54"/>
    </p:embeddedFont>
    <p:embeddedFont>
      <p:font typeface="Roboto Condensed Light" panose="02000000000000000000" pitchFamily="2" charset="0"/>
      <p:regular r:id="rId55"/>
      <p: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4660"/>
  </p:normalViewPr>
  <p:slideViewPr>
    <p:cSldViewPr snapToGrid="0">
      <p:cViewPr varScale="1">
        <p:scale>
          <a:sx n="44" d="100"/>
          <a:sy n="44" d="100"/>
        </p:scale>
        <p:origin x="5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2"/>
        <p:cNvGrpSpPr/>
        <p:nvPr/>
      </p:nvGrpSpPr>
      <p:grpSpPr>
        <a:xfrm>
          <a:off x="0" y="0"/>
          <a:ext cx="0" cy="0"/>
          <a:chOff x="0" y="0"/>
          <a:chExt cx="0" cy="0"/>
        </a:xfrm>
      </p:grpSpPr>
      <p:sp>
        <p:nvSpPr>
          <p:cNvPr id="3133" name="Google Shape;3133;g26df055bc3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4" name="Google Shape;3134;g26df055bc3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26df055bc38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26df055bc3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26df055bc3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6df055bc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26df055bc38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26df055bc38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26df055bc3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6df055bc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890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26df055bc38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26df055bc38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635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26df055bc3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6df055bc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112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26df055bc38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26df055bc38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206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26df055bc3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6df055bc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299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1"/>
        <p:cNvGrpSpPr/>
        <p:nvPr/>
      </p:nvGrpSpPr>
      <p:grpSpPr>
        <a:xfrm>
          <a:off x="0" y="0"/>
          <a:ext cx="0" cy="0"/>
          <a:chOff x="0" y="0"/>
          <a:chExt cx="0" cy="0"/>
        </a:xfrm>
      </p:grpSpPr>
      <p:sp>
        <p:nvSpPr>
          <p:cNvPr id="3412" name="Google Shape;3412;g26df055bc38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3" name="Google Shape;3413;g26df055bc3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0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975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61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66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167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787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011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5"/>
        <p:cNvGrpSpPr/>
        <p:nvPr/>
      </p:nvGrpSpPr>
      <p:grpSpPr>
        <a:xfrm>
          <a:off x="0" y="0"/>
          <a:ext cx="0" cy="0"/>
          <a:chOff x="0" y="0"/>
          <a:chExt cx="0" cy="0"/>
        </a:xfrm>
      </p:grpSpPr>
      <p:sp>
        <p:nvSpPr>
          <p:cNvPr id="3586" name="Google Shape;3586;g26df055bc38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7" name="Google Shape;3587;g26df055bc38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edfa3e31c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edfa3e3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8"/>
        <p:cNvGrpSpPr/>
        <p:nvPr/>
      </p:nvGrpSpPr>
      <p:grpSpPr>
        <a:xfrm>
          <a:off x="0" y="0"/>
          <a:ext cx="0" cy="0"/>
          <a:chOff x="0" y="0"/>
          <a:chExt cx="0" cy="0"/>
        </a:xfrm>
      </p:grpSpPr>
      <p:sp>
        <p:nvSpPr>
          <p:cNvPr id="3669" name="Google Shape;3669;gedfa3e31c0_2_19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0" name="Google Shape;3670;gedfa3e31c0_2_19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
        <p:cNvGrpSpPr/>
        <p:nvPr/>
      </p:nvGrpSpPr>
      <p:grpSpPr>
        <a:xfrm>
          <a:off x="0" y="0"/>
          <a:ext cx="0" cy="0"/>
          <a:chOff x="0" y="0"/>
          <a:chExt cx="0" cy="0"/>
        </a:xfrm>
      </p:grpSpPr>
      <p:sp>
        <p:nvSpPr>
          <p:cNvPr id="2786" name="Google Shape;2786;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 name="Google Shape;2787;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3"/>
        <p:cNvGrpSpPr/>
        <p:nvPr/>
      </p:nvGrpSpPr>
      <p:grpSpPr>
        <a:xfrm>
          <a:off x="0" y="0"/>
          <a:ext cx="0" cy="0"/>
          <a:chOff x="0" y="0"/>
          <a:chExt cx="0" cy="0"/>
        </a:xfrm>
      </p:grpSpPr>
      <p:sp>
        <p:nvSpPr>
          <p:cNvPr id="2844" name="Google Shape;2844;g23bebb12d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5" name="Google Shape;2845;g23bebb12d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g23bebb12d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7" name="Google Shape;2907;g23bebb12d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6"/>
        <p:cNvGrpSpPr/>
        <p:nvPr/>
      </p:nvGrpSpPr>
      <p:grpSpPr>
        <a:xfrm>
          <a:off x="0" y="0"/>
          <a:ext cx="0" cy="0"/>
          <a:chOff x="0" y="0"/>
          <a:chExt cx="0" cy="0"/>
        </a:xfrm>
      </p:grpSpPr>
      <p:sp>
        <p:nvSpPr>
          <p:cNvPr id="2957" name="Google Shape;2957;g23bebb12d6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8" name="Google Shape;2958;g23bebb12d6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8"/>
        <p:cNvGrpSpPr/>
        <p:nvPr/>
      </p:nvGrpSpPr>
      <p:grpSpPr>
        <a:xfrm>
          <a:off x="0" y="0"/>
          <a:ext cx="0" cy="0"/>
          <a:chOff x="0" y="0"/>
          <a:chExt cx="0" cy="0"/>
        </a:xfrm>
      </p:grpSpPr>
      <p:sp>
        <p:nvSpPr>
          <p:cNvPr id="3019" name="Google Shape;3019;g23bebb12d6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0" name="Google Shape;3020;g23bebb12d6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9"/>
        <p:cNvGrpSpPr/>
        <p:nvPr/>
      </p:nvGrpSpPr>
      <p:grpSpPr>
        <a:xfrm>
          <a:off x="0" y="0"/>
          <a:ext cx="0" cy="0"/>
          <a:chOff x="0" y="0"/>
          <a:chExt cx="0" cy="0"/>
        </a:xfrm>
      </p:grpSpPr>
      <p:sp>
        <p:nvSpPr>
          <p:cNvPr id="3070" name="Google Shape;3070;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1" name="Google Shape;3071;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5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A846-DAEC-2525-4E8C-BBF80F99248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70A4E4A-B98D-0E93-B62C-0FC34F0A364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32C576-4623-0599-67D0-ECDA9986F62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29BB40-8012-B192-B9E5-1D6DB539CAE4}"/>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6" name="Footer Placeholder 5">
            <a:extLst>
              <a:ext uri="{FF2B5EF4-FFF2-40B4-BE49-F238E27FC236}">
                <a16:creationId xmlns:a16="http://schemas.microsoft.com/office/drawing/2014/main" id="{24579F65-2307-477A-95C5-39561154B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62F56-7D8B-0E0D-2838-43FF90E9B54C}"/>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3045897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0F23-3526-1C1A-8A26-A1F10D4AE6B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0106E11-D416-451F-4B4D-BDEDBB61248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67C49BA-DF7A-D28C-71ED-B2C6AEDCB8C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EAAA8F1-1750-0D30-D9E7-D30E6BF329B4}"/>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6" name="Footer Placeholder 5">
            <a:extLst>
              <a:ext uri="{FF2B5EF4-FFF2-40B4-BE49-F238E27FC236}">
                <a16:creationId xmlns:a16="http://schemas.microsoft.com/office/drawing/2014/main" id="{B23C59DB-BBC4-4BFE-738A-6F5636D25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CE91D-245B-4061-464D-9167E6C7A965}"/>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13766149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3230-DFF3-9C0E-7743-2A1B1ABDA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F87BCE-FB77-2060-F87C-4F37000AB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B83FA-8627-869D-BF56-0CDFCCD0CB1F}"/>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5" name="Footer Placeholder 4">
            <a:extLst>
              <a:ext uri="{FF2B5EF4-FFF2-40B4-BE49-F238E27FC236}">
                <a16:creationId xmlns:a16="http://schemas.microsoft.com/office/drawing/2014/main" id="{CC78FC21-B08A-FC72-C70B-8C4FA2A6E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B8C9C-9DE4-81C3-4E4F-20FF78AF1F60}"/>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23379556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9480C-C47B-AA33-01DB-47CE93835904}"/>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25CB34-07EC-4CCC-5231-71652DF2719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5A57B-4921-2A2D-85A1-54BB55F83CB9}"/>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5" name="Footer Placeholder 4">
            <a:extLst>
              <a:ext uri="{FF2B5EF4-FFF2-40B4-BE49-F238E27FC236}">
                <a16:creationId xmlns:a16="http://schemas.microsoft.com/office/drawing/2014/main" id="{4482EAEE-7ACD-744E-B36B-B9161255C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882BA-C1FF-DB9B-78DE-1D002BA8B11B}"/>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8470636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9"/>
        <p:cNvGrpSpPr/>
        <p:nvPr/>
      </p:nvGrpSpPr>
      <p:grpSpPr>
        <a:xfrm>
          <a:off x="0" y="0"/>
          <a:ext cx="0" cy="0"/>
          <a:chOff x="0" y="0"/>
          <a:chExt cx="0" cy="0"/>
        </a:xfrm>
      </p:grpSpPr>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extLst>
      <p:ext uri="{BB962C8B-B14F-4D97-AF65-F5344CB8AC3E}">
        <p14:creationId xmlns:p14="http://schemas.microsoft.com/office/powerpoint/2010/main" val="65049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03"/>
        <p:cNvGrpSpPr/>
        <p:nvPr/>
      </p:nvGrpSpPr>
      <p:grpSpPr>
        <a:xfrm>
          <a:off x="0" y="0"/>
          <a:ext cx="0" cy="0"/>
          <a:chOff x="0" y="0"/>
          <a:chExt cx="0" cy="0"/>
        </a:xfrm>
      </p:grpSpPr>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56527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78"/>
        <p:cNvGrpSpPr/>
        <p:nvPr/>
      </p:nvGrpSpPr>
      <p:grpSpPr>
        <a:xfrm>
          <a:off x="0" y="0"/>
          <a:ext cx="0" cy="0"/>
          <a:chOff x="0" y="0"/>
          <a:chExt cx="0" cy="0"/>
        </a:xfrm>
      </p:grpSpPr>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407721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7"/>
        <p:cNvGrpSpPr/>
        <p:nvPr/>
      </p:nvGrpSpPr>
      <p:grpSpPr>
        <a:xfrm>
          <a:off x="0" y="0"/>
          <a:ext cx="0" cy="0"/>
          <a:chOff x="0" y="0"/>
          <a:chExt cx="0" cy="0"/>
        </a:xfrm>
      </p:grpSpPr>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087418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63"/>
        <p:cNvGrpSpPr/>
        <p:nvPr/>
      </p:nvGrpSpPr>
      <p:grpSpPr>
        <a:xfrm>
          <a:off x="0" y="0"/>
          <a:ext cx="0" cy="0"/>
          <a:chOff x="0" y="0"/>
          <a:chExt cx="0" cy="0"/>
        </a:xfrm>
      </p:grpSpPr>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Tree>
    <p:extLst>
      <p:ext uri="{BB962C8B-B14F-4D97-AF65-F5344CB8AC3E}">
        <p14:creationId xmlns:p14="http://schemas.microsoft.com/office/powerpoint/2010/main" val="3212510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07"/>
        <p:cNvGrpSpPr/>
        <p:nvPr/>
      </p:nvGrpSpPr>
      <p:grpSpPr>
        <a:xfrm>
          <a:off x="0" y="0"/>
          <a:ext cx="0" cy="0"/>
          <a:chOff x="0" y="0"/>
          <a:chExt cx="0" cy="0"/>
        </a:xfrm>
      </p:grpSpPr>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5292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653"/>
        <p:cNvGrpSpPr/>
        <p:nvPr/>
      </p:nvGrpSpPr>
      <p:grpSpPr>
        <a:xfrm>
          <a:off x="0" y="0"/>
          <a:ext cx="0" cy="0"/>
          <a:chOff x="0" y="0"/>
          <a:chExt cx="0" cy="0"/>
        </a:xfrm>
      </p:grpSpPr>
      <p:sp>
        <p:nvSpPr>
          <p:cNvPr id="2654" name="Google Shape;2654;p32"/>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CAC4-EC6E-B4B9-7275-DB9ACDD106F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1EC8DD7-A6C4-2AEB-25EA-2ACE5936234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D0C536D-8BBD-EEC9-832D-D58F57B7E42E}"/>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5" name="Footer Placeholder 4">
            <a:extLst>
              <a:ext uri="{FF2B5EF4-FFF2-40B4-BE49-F238E27FC236}">
                <a16:creationId xmlns:a16="http://schemas.microsoft.com/office/drawing/2014/main" id="{62B39413-2B73-9432-A300-F5AFE645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24E42-B4FE-D379-0DDC-00CA92157405}"/>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33184785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BFA9-F390-4BF8-A2FD-E34DCDC569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5CC20-9C1E-D915-006F-43FD7D6FA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9CEC3-C5AA-5171-3D1F-5C206D5C1026}"/>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5" name="Footer Placeholder 4">
            <a:extLst>
              <a:ext uri="{FF2B5EF4-FFF2-40B4-BE49-F238E27FC236}">
                <a16:creationId xmlns:a16="http://schemas.microsoft.com/office/drawing/2014/main" id="{B5CEFF3B-76B3-B7C4-0F78-25111B885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7D0BF-78CA-9C71-FECF-9F707D34628B}"/>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20835529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C8DF-0D6E-3319-E571-8D35F5540FD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88BFC18-199A-31A6-9D01-CCD722E0B1A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88DB5-9811-063F-F735-1F1FA842A51D}"/>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5" name="Footer Placeholder 4">
            <a:extLst>
              <a:ext uri="{FF2B5EF4-FFF2-40B4-BE49-F238E27FC236}">
                <a16:creationId xmlns:a16="http://schemas.microsoft.com/office/drawing/2014/main" id="{1E69D08F-EBD7-9120-BF33-6954FBA9F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913ED-D3AA-7921-A932-12254EBFF64A}"/>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38022654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73AC-A575-70DD-B2A4-95ED9FE29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175E9-6607-ACE3-D926-0B0F5F89883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E6F55-D7A5-EBC2-B9B3-08D934F0CEB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7E599-A124-2FBB-8F7E-51C9DA5FDD3A}"/>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6" name="Footer Placeholder 5">
            <a:extLst>
              <a:ext uri="{FF2B5EF4-FFF2-40B4-BE49-F238E27FC236}">
                <a16:creationId xmlns:a16="http://schemas.microsoft.com/office/drawing/2014/main" id="{23ED78B3-AD85-21C5-46E5-DCB1770CC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6776CC-F4E4-833F-DC86-1E939C57541B}"/>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40987870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28B5-CB91-AB72-8246-F7587B82BCE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7C0AAB-6B14-CD79-CA5F-353B971FEBA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28BDAE2-06A2-EC19-49DA-B23A7151D78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C862CD-2BFD-DC0C-A69C-E1145936A35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9778E82-F4FE-39F1-BDFD-DC87AF57866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917FB-C663-9287-D3A4-6AD190623317}"/>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8" name="Footer Placeholder 7">
            <a:extLst>
              <a:ext uri="{FF2B5EF4-FFF2-40B4-BE49-F238E27FC236}">
                <a16:creationId xmlns:a16="http://schemas.microsoft.com/office/drawing/2014/main" id="{372F4DE4-1E43-BF4C-DB2A-2A62E3DC2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A69C0-A07E-C3A2-54A2-067B4E51EFC9}"/>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36774221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97A8-32F6-C9AD-7D1A-36A5082AD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A970C7-C878-C23B-7E34-3E8BB80439D9}"/>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4" name="Footer Placeholder 3">
            <a:extLst>
              <a:ext uri="{FF2B5EF4-FFF2-40B4-BE49-F238E27FC236}">
                <a16:creationId xmlns:a16="http://schemas.microsoft.com/office/drawing/2014/main" id="{D5AC6AFE-D100-0C0C-8EB8-CEF6C4A1B6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9325E-BA34-3B10-117D-D60D7B149409}"/>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31889162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F590F-29DA-FB84-4FBF-56FC408C4AB2}"/>
              </a:ext>
            </a:extLst>
          </p:cNvPr>
          <p:cNvSpPr>
            <a:spLocks noGrp="1"/>
          </p:cNvSpPr>
          <p:nvPr>
            <p:ph type="dt" sz="half" idx="10"/>
          </p:nvPr>
        </p:nvSpPr>
        <p:spPr/>
        <p:txBody>
          <a:bodyPr/>
          <a:lstStyle/>
          <a:p>
            <a:fld id="{C7146EB7-D6D1-46FF-994A-855193BCE6A9}" type="datetimeFigureOut">
              <a:rPr lang="en-US" smtClean="0"/>
              <a:t>8/18/2023</a:t>
            </a:fld>
            <a:endParaRPr lang="en-US"/>
          </a:p>
        </p:txBody>
      </p:sp>
      <p:sp>
        <p:nvSpPr>
          <p:cNvPr id="3" name="Footer Placeholder 2">
            <a:extLst>
              <a:ext uri="{FF2B5EF4-FFF2-40B4-BE49-F238E27FC236}">
                <a16:creationId xmlns:a16="http://schemas.microsoft.com/office/drawing/2014/main" id="{3C8C335C-45B9-1A9E-6E89-A7B0C661D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92FCAE-C3E4-23E0-4B3A-2FEA7FE73208}"/>
              </a:ext>
            </a:extLst>
          </p:cNvPr>
          <p:cNvSpPr>
            <a:spLocks noGrp="1"/>
          </p:cNvSpPr>
          <p:nvPr>
            <p:ph type="sldNum" sz="quarter" idx="12"/>
          </p:nvPr>
        </p:nvSpPr>
        <p:spPr/>
        <p:txBody>
          <a:bodyPr/>
          <a:lstStyle/>
          <a:p>
            <a:fld id="{7444841D-805C-41A7-82CF-F68545A891F6}" type="slidenum">
              <a:rPr lang="en-US" smtClean="0"/>
              <a:t>‹#›</a:t>
            </a:fld>
            <a:endParaRPr lang="en-US"/>
          </a:p>
        </p:txBody>
      </p:sp>
    </p:spTree>
    <p:extLst>
      <p:ext uri="{BB962C8B-B14F-4D97-AF65-F5344CB8AC3E}">
        <p14:creationId xmlns:p14="http://schemas.microsoft.com/office/powerpoint/2010/main" val="176551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49"/>
        <p:cNvGrpSpPr/>
        <p:nvPr/>
      </p:nvGrpSpPr>
      <p:grpSpPr>
        <a:xfrm>
          <a:off x="0" y="0"/>
          <a:ext cx="0" cy="0"/>
          <a:chOff x="0" y="0"/>
          <a:chExt cx="0" cy="0"/>
        </a:xfrm>
      </p:grpSpPr>
      <p:sp>
        <p:nvSpPr>
          <p:cNvPr id="2650" name="Google Shape;265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51" name="Google Shape;265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52A02-C5CC-4123-BE2C-9919D38AEE1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778822-D7A3-5573-BCFF-57D30634DC1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1F974-B5B0-7CA8-EDEA-2D967241DF6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146EB7-D6D1-46FF-994A-855193BCE6A9}" type="datetimeFigureOut">
              <a:rPr lang="en-US" smtClean="0"/>
              <a:t>8/18/2023</a:t>
            </a:fld>
            <a:endParaRPr lang="en-US"/>
          </a:p>
        </p:txBody>
      </p:sp>
      <p:sp>
        <p:nvSpPr>
          <p:cNvPr id="5" name="Footer Placeholder 4">
            <a:extLst>
              <a:ext uri="{FF2B5EF4-FFF2-40B4-BE49-F238E27FC236}">
                <a16:creationId xmlns:a16="http://schemas.microsoft.com/office/drawing/2014/main" id="{9422D461-1352-09F4-4CB1-9CE0CB75C78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9C4EC-9E60-C840-937E-AA776D4B3F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44841D-805C-41A7-82CF-F68545A891F6}" type="slidenum">
              <a:rPr lang="en-US" smtClean="0"/>
              <a:t>‹#›</a:t>
            </a:fld>
            <a:endParaRPr lang="en-US"/>
          </a:p>
        </p:txBody>
      </p:sp>
    </p:spTree>
    <p:extLst>
      <p:ext uri="{BB962C8B-B14F-4D97-AF65-F5344CB8AC3E}">
        <p14:creationId xmlns:p14="http://schemas.microsoft.com/office/powerpoint/2010/main" val="331208246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Analyzed by Sahrial</a:t>
            </a:r>
            <a:endParaRPr/>
          </a:p>
        </p:txBody>
      </p:sp>
      <p:sp>
        <p:nvSpPr>
          <p:cNvPr id="2719" name="Google Shape;2719;p3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800">
                <a:solidFill>
                  <a:schemeClr val="accent2"/>
                </a:solidFill>
              </a:rPr>
              <a:t>Bellabeat </a:t>
            </a:r>
            <a:br>
              <a:rPr lang="en-US" sz="5800">
                <a:solidFill>
                  <a:schemeClr val="accent2"/>
                </a:solidFill>
              </a:rPr>
            </a:br>
            <a:r>
              <a:rPr lang="en-US" sz="5800">
                <a:solidFill>
                  <a:schemeClr val="accent2"/>
                </a:solidFill>
              </a:rPr>
              <a:t>Data Analysis</a:t>
            </a:r>
            <a:endParaRPr lang="en-US" sz="500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5"/>
        <p:cNvGrpSpPr/>
        <p:nvPr/>
      </p:nvGrpSpPr>
      <p:grpSpPr>
        <a:xfrm>
          <a:off x="0" y="0"/>
          <a:ext cx="0" cy="0"/>
          <a:chOff x="0" y="0"/>
          <a:chExt cx="0" cy="0"/>
        </a:xfrm>
      </p:grpSpPr>
      <p:sp>
        <p:nvSpPr>
          <p:cNvPr id="3136" name="Google Shape;3136;p42"/>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137" name="Google Shape;3137;p42"/>
          <p:cNvSpPr txBox="1">
            <a:spLocks noGrp="1"/>
          </p:cNvSpPr>
          <p:nvPr>
            <p:ph type="subTitle" idx="1"/>
          </p:nvPr>
        </p:nvSpPr>
        <p:spPr>
          <a:xfrm>
            <a:off x="885075" y="1459650"/>
            <a:ext cx="6636300" cy="1677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US" sz="1400"/>
              <a:t>Total participant is 33.</a:t>
            </a:r>
          </a:p>
          <a:p>
            <a:pPr marL="457200" lvl="0" indent="-317500" algn="l" rtl="0">
              <a:spcBef>
                <a:spcPts val="0"/>
              </a:spcBef>
              <a:spcAft>
                <a:spcPts val="0"/>
              </a:spcAft>
              <a:buSzPts val="1400"/>
              <a:buAutoNum type="arabicPeriod"/>
            </a:pPr>
            <a:r>
              <a:rPr lang="en-US" sz="1400"/>
              <a:t>Record data was taken for 30 days from April 12, 2016-May 12, 2016.</a:t>
            </a:r>
          </a:p>
        </p:txBody>
      </p:sp>
      <p:grpSp>
        <p:nvGrpSpPr>
          <p:cNvPr id="3138" name="Google Shape;3138;p42"/>
          <p:cNvGrpSpPr/>
          <p:nvPr/>
        </p:nvGrpSpPr>
        <p:grpSpPr>
          <a:xfrm>
            <a:off x="1837776" y="4281819"/>
            <a:ext cx="1252897" cy="51000"/>
            <a:chOff x="2915381" y="4104819"/>
            <a:chExt cx="1252897" cy="51000"/>
          </a:xfrm>
        </p:grpSpPr>
        <p:sp>
          <p:nvSpPr>
            <p:cNvPr id="3139" name="Google Shape;3139;p4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3" name="Google Shape;3153;p42"/>
          <p:cNvGrpSpPr/>
          <p:nvPr/>
        </p:nvGrpSpPr>
        <p:grpSpPr>
          <a:xfrm flipH="1">
            <a:off x="2904967" y="691791"/>
            <a:ext cx="1105976" cy="133969"/>
            <a:chOff x="8183182" y="663852"/>
            <a:chExt cx="1475028" cy="178673"/>
          </a:xfrm>
        </p:grpSpPr>
        <p:grpSp>
          <p:nvGrpSpPr>
            <p:cNvPr id="3154" name="Google Shape;3154;p42"/>
            <p:cNvGrpSpPr/>
            <p:nvPr/>
          </p:nvGrpSpPr>
          <p:grpSpPr>
            <a:xfrm>
              <a:off x="8183182" y="774425"/>
              <a:ext cx="1178025" cy="68100"/>
              <a:chOff x="2024450" y="204150"/>
              <a:chExt cx="1178025" cy="68100"/>
            </a:xfrm>
          </p:grpSpPr>
          <p:sp>
            <p:nvSpPr>
              <p:cNvPr id="3155" name="Google Shape;3155;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42"/>
            <p:cNvGrpSpPr/>
            <p:nvPr/>
          </p:nvGrpSpPr>
          <p:grpSpPr>
            <a:xfrm>
              <a:off x="8480185" y="663852"/>
              <a:ext cx="1178025" cy="68100"/>
              <a:chOff x="2024450" y="204150"/>
              <a:chExt cx="1178025" cy="68100"/>
            </a:xfrm>
          </p:grpSpPr>
          <p:sp>
            <p:nvSpPr>
              <p:cNvPr id="3166" name="Google Shape;316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6" name="Google Shape;3176;p42"/>
          <p:cNvGrpSpPr/>
          <p:nvPr/>
        </p:nvGrpSpPr>
        <p:grpSpPr>
          <a:xfrm rot="5400000">
            <a:off x="7200764" y="3308753"/>
            <a:ext cx="883262" cy="242091"/>
            <a:chOff x="2300350" y="2601250"/>
            <a:chExt cx="2275275" cy="623625"/>
          </a:xfrm>
        </p:grpSpPr>
        <p:sp>
          <p:nvSpPr>
            <p:cNvPr id="3177" name="Google Shape;3177;p4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3187" name="Google Shape;3187;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Daily Step &amp; Calories</a:t>
            </a:r>
            <a:endParaRPr sz="4400">
              <a:solidFill>
                <a:schemeClr val="accent2"/>
              </a:solidFill>
            </a:endParaRPr>
          </a:p>
        </p:txBody>
      </p:sp>
      <p:sp>
        <p:nvSpPr>
          <p:cNvPr id="3188" name="Google Shape;3188;p43"/>
          <p:cNvSpPr txBox="1">
            <a:spLocks noGrp="1"/>
          </p:cNvSpPr>
          <p:nvPr>
            <p:ph type="title" idx="2"/>
          </p:nvPr>
        </p:nvSpPr>
        <p:spPr>
          <a:xfrm>
            <a:off x="2001150" y="1709450"/>
            <a:ext cx="5141700" cy="13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600"/>
              <a:t>Analysis 2</a:t>
            </a:r>
          </a:p>
          <a:p>
            <a:pPr marL="0" lvl="0" indent="0" algn="ctr" rtl="0">
              <a:spcBef>
                <a:spcPts val="0"/>
              </a:spcBef>
              <a:spcAft>
                <a:spcPts val="0"/>
              </a:spcAft>
              <a:buNone/>
            </a:pPr>
            <a:endParaRPr lang="en-US" sz="6000"/>
          </a:p>
        </p:txBody>
      </p:sp>
      <p:grpSp>
        <p:nvGrpSpPr>
          <p:cNvPr id="3189" name="Google Shape;3189;p43"/>
          <p:cNvGrpSpPr/>
          <p:nvPr/>
        </p:nvGrpSpPr>
        <p:grpSpPr>
          <a:xfrm rot="-5400000">
            <a:off x="2746096" y="55862"/>
            <a:ext cx="1823016" cy="296643"/>
            <a:chOff x="7857346" y="3902355"/>
            <a:chExt cx="1823016" cy="296643"/>
          </a:xfrm>
        </p:grpSpPr>
        <p:sp>
          <p:nvSpPr>
            <p:cNvPr id="3190" name="Google Shape;3190;p4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6" name="Google Shape;3196;p43"/>
          <p:cNvGrpSpPr/>
          <p:nvPr/>
        </p:nvGrpSpPr>
        <p:grpSpPr>
          <a:xfrm rot="5400000">
            <a:off x="1639375" y="1028400"/>
            <a:ext cx="98902" cy="553090"/>
            <a:chOff x="4898850" y="4820550"/>
            <a:chExt cx="98902" cy="553090"/>
          </a:xfrm>
        </p:grpSpPr>
        <p:sp>
          <p:nvSpPr>
            <p:cNvPr id="3197" name="Google Shape;3197;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2" name="Google Shape;3202;p43"/>
          <p:cNvGrpSpPr/>
          <p:nvPr/>
        </p:nvGrpSpPr>
        <p:grpSpPr>
          <a:xfrm>
            <a:off x="1609176" y="4434219"/>
            <a:ext cx="1252897" cy="51000"/>
            <a:chOff x="2915381" y="4104819"/>
            <a:chExt cx="1252897" cy="51000"/>
          </a:xfrm>
        </p:grpSpPr>
        <p:sp>
          <p:nvSpPr>
            <p:cNvPr id="3203" name="Google Shape;3203;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7" name="Google Shape;3217;p43"/>
          <p:cNvGrpSpPr/>
          <p:nvPr/>
        </p:nvGrpSpPr>
        <p:grpSpPr>
          <a:xfrm>
            <a:off x="5495767" y="691791"/>
            <a:ext cx="1105976" cy="133969"/>
            <a:chOff x="8183182" y="663852"/>
            <a:chExt cx="1475028" cy="178673"/>
          </a:xfrm>
        </p:grpSpPr>
        <p:grpSp>
          <p:nvGrpSpPr>
            <p:cNvPr id="3218" name="Google Shape;3218;p43"/>
            <p:cNvGrpSpPr/>
            <p:nvPr/>
          </p:nvGrpSpPr>
          <p:grpSpPr>
            <a:xfrm>
              <a:off x="8183182" y="774425"/>
              <a:ext cx="1178025" cy="68100"/>
              <a:chOff x="2024450" y="204150"/>
              <a:chExt cx="1178025" cy="68100"/>
            </a:xfrm>
          </p:grpSpPr>
          <p:sp>
            <p:nvSpPr>
              <p:cNvPr id="3219" name="Google Shape;3219;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43"/>
            <p:cNvGrpSpPr/>
            <p:nvPr/>
          </p:nvGrpSpPr>
          <p:grpSpPr>
            <a:xfrm>
              <a:off x="8480185" y="663852"/>
              <a:ext cx="1178025" cy="68100"/>
              <a:chOff x="2024450" y="204150"/>
              <a:chExt cx="1178025" cy="68100"/>
            </a:xfrm>
          </p:grpSpPr>
          <p:sp>
            <p:nvSpPr>
              <p:cNvPr id="3230" name="Google Shape;3230;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0" name="Google Shape;3240;p43"/>
          <p:cNvGrpSpPr/>
          <p:nvPr/>
        </p:nvGrpSpPr>
        <p:grpSpPr>
          <a:xfrm rot="5400000">
            <a:off x="5968600" y="4273462"/>
            <a:ext cx="98902" cy="553090"/>
            <a:chOff x="4898850" y="4820550"/>
            <a:chExt cx="98902" cy="553090"/>
          </a:xfrm>
        </p:grpSpPr>
        <p:sp>
          <p:nvSpPr>
            <p:cNvPr id="3241" name="Google Shape;3241;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0" name="Google Shape;3250;p44"/>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251" name="Google Shape;3251;p44"/>
          <p:cNvSpPr txBox="1">
            <a:spLocks noGrp="1"/>
          </p:cNvSpPr>
          <p:nvPr>
            <p:ph type="subTitle" idx="1"/>
          </p:nvPr>
        </p:nvSpPr>
        <p:spPr>
          <a:xfrm>
            <a:off x="885075" y="1459650"/>
            <a:ext cx="6636300" cy="2103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US" sz="1400"/>
              <a:t>The correlation between the Steps &amp; Calories variable is 0.59, meaning it has a high positive correlation. The more steps you take, the more calories you burn.</a:t>
            </a:r>
          </a:p>
          <a:p>
            <a:pPr marL="457200" lvl="0" indent="-317500" algn="l" rtl="0">
              <a:spcBef>
                <a:spcPts val="0"/>
              </a:spcBef>
              <a:spcAft>
                <a:spcPts val="0"/>
              </a:spcAft>
              <a:buSzPts val="1400"/>
              <a:buAutoNum type="arabicPeriod"/>
            </a:pPr>
            <a:r>
              <a:rPr lang="en-US" sz="1400"/>
              <a:t>Average Steps per day is 7638 steps, which is less than the recommendation of The George Institute for Global Health.</a:t>
            </a:r>
          </a:p>
          <a:p>
            <a:pPr marL="457200" lvl="0" indent="-317500" algn="l" rtl="0">
              <a:spcBef>
                <a:spcPts val="0"/>
              </a:spcBef>
              <a:spcAft>
                <a:spcPts val="0"/>
              </a:spcAft>
              <a:buSzPts val="1400"/>
              <a:buAutoNum type="arabicPeriod"/>
            </a:pPr>
            <a:r>
              <a:rPr lang="en-US" sz="1400"/>
              <a:t>Average Calories burned each day is 2304 calories.</a:t>
            </a:r>
            <a:endParaRPr lang="en" sz="1400"/>
          </a:p>
        </p:txBody>
      </p:sp>
      <p:grpSp>
        <p:nvGrpSpPr>
          <p:cNvPr id="3252" name="Google Shape;3252;p44"/>
          <p:cNvGrpSpPr/>
          <p:nvPr/>
        </p:nvGrpSpPr>
        <p:grpSpPr>
          <a:xfrm>
            <a:off x="1837776" y="4281819"/>
            <a:ext cx="1252897" cy="51000"/>
            <a:chOff x="2915381" y="4104819"/>
            <a:chExt cx="1252897" cy="51000"/>
          </a:xfrm>
        </p:grpSpPr>
        <p:sp>
          <p:nvSpPr>
            <p:cNvPr id="3253" name="Google Shape;3253;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7" name="Google Shape;3267;p44"/>
          <p:cNvGrpSpPr/>
          <p:nvPr/>
        </p:nvGrpSpPr>
        <p:grpSpPr>
          <a:xfrm flipH="1">
            <a:off x="2904967" y="691791"/>
            <a:ext cx="1105976" cy="133969"/>
            <a:chOff x="8183182" y="663852"/>
            <a:chExt cx="1475028" cy="178673"/>
          </a:xfrm>
        </p:grpSpPr>
        <p:grpSp>
          <p:nvGrpSpPr>
            <p:cNvPr id="3268" name="Google Shape;3268;p44"/>
            <p:cNvGrpSpPr/>
            <p:nvPr/>
          </p:nvGrpSpPr>
          <p:grpSpPr>
            <a:xfrm>
              <a:off x="8183182" y="774425"/>
              <a:ext cx="1178025" cy="68100"/>
              <a:chOff x="2024450" y="204150"/>
              <a:chExt cx="1178025" cy="68100"/>
            </a:xfrm>
          </p:grpSpPr>
          <p:sp>
            <p:nvSpPr>
              <p:cNvPr id="3269" name="Google Shape;3269;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44"/>
            <p:cNvGrpSpPr/>
            <p:nvPr/>
          </p:nvGrpSpPr>
          <p:grpSpPr>
            <a:xfrm>
              <a:off x="8480185" y="663852"/>
              <a:ext cx="1178025" cy="68100"/>
              <a:chOff x="2024450" y="204150"/>
              <a:chExt cx="1178025" cy="68100"/>
            </a:xfrm>
          </p:grpSpPr>
          <p:sp>
            <p:nvSpPr>
              <p:cNvPr id="3280" name="Google Shape;3280;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0" name="Google Shape;3290;p44"/>
          <p:cNvGrpSpPr/>
          <p:nvPr/>
        </p:nvGrpSpPr>
        <p:grpSpPr>
          <a:xfrm rot="5400000">
            <a:off x="7200764" y="3308753"/>
            <a:ext cx="883262" cy="242091"/>
            <a:chOff x="2300350" y="2601250"/>
            <a:chExt cx="2275275" cy="623625"/>
          </a:xfrm>
        </p:grpSpPr>
        <p:sp>
          <p:nvSpPr>
            <p:cNvPr id="3291" name="Google Shape;3291;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Hourly Step &amp; Calories</a:t>
            </a:r>
            <a:endParaRPr sz="4400">
              <a:solidFill>
                <a:schemeClr val="accent2"/>
              </a:solidFill>
            </a:endParaRPr>
          </a:p>
        </p:txBody>
      </p:sp>
      <p:sp>
        <p:nvSpPr>
          <p:cNvPr id="3302" name="Google Shape;3302;p45"/>
          <p:cNvSpPr txBox="1">
            <a:spLocks noGrp="1"/>
          </p:cNvSpPr>
          <p:nvPr>
            <p:ph type="title" idx="2"/>
          </p:nvPr>
        </p:nvSpPr>
        <p:spPr>
          <a:xfrm>
            <a:off x="2600550" y="1484975"/>
            <a:ext cx="39429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Analysis 3</a:t>
            </a:r>
            <a:endParaRPr sz="6000"/>
          </a:p>
        </p:txBody>
      </p:sp>
      <p:grpSp>
        <p:nvGrpSpPr>
          <p:cNvPr id="3303" name="Google Shape;3303;p45"/>
          <p:cNvGrpSpPr/>
          <p:nvPr/>
        </p:nvGrpSpPr>
        <p:grpSpPr>
          <a:xfrm rot="-5400000">
            <a:off x="2746096" y="55862"/>
            <a:ext cx="1823016" cy="296643"/>
            <a:chOff x="7857346" y="3902355"/>
            <a:chExt cx="1823016" cy="296643"/>
          </a:xfrm>
        </p:grpSpPr>
        <p:sp>
          <p:nvSpPr>
            <p:cNvPr id="3304" name="Google Shape;3304;p4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0" name="Google Shape;3310;p45"/>
          <p:cNvGrpSpPr/>
          <p:nvPr/>
        </p:nvGrpSpPr>
        <p:grpSpPr>
          <a:xfrm rot="5400000">
            <a:off x="1639375" y="1028400"/>
            <a:ext cx="98902" cy="553090"/>
            <a:chOff x="4898850" y="4820550"/>
            <a:chExt cx="98902" cy="553090"/>
          </a:xfrm>
        </p:grpSpPr>
        <p:sp>
          <p:nvSpPr>
            <p:cNvPr id="3311" name="Google Shape;3311;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45"/>
          <p:cNvGrpSpPr/>
          <p:nvPr/>
        </p:nvGrpSpPr>
        <p:grpSpPr>
          <a:xfrm>
            <a:off x="1609176" y="4434219"/>
            <a:ext cx="1252897" cy="51000"/>
            <a:chOff x="2915381" y="4104819"/>
            <a:chExt cx="1252897" cy="51000"/>
          </a:xfrm>
        </p:grpSpPr>
        <p:sp>
          <p:nvSpPr>
            <p:cNvPr id="3317" name="Google Shape;3317;p4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45"/>
          <p:cNvGrpSpPr/>
          <p:nvPr/>
        </p:nvGrpSpPr>
        <p:grpSpPr>
          <a:xfrm>
            <a:off x="5495767" y="691791"/>
            <a:ext cx="1105976" cy="133969"/>
            <a:chOff x="8183182" y="663852"/>
            <a:chExt cx="1475028" cy="178673"/>
          </a:xfrm>
        </p:grpSpPr>
        <p:grpSp>
          <p:nvGrpSpPr>
            <p:cNvPr id="3332" name="Google Shape;3332;p45"/>
            <p:cNvGrpSpPr/>
            <p:nvPr/>
          </p:nvGrpSpPr>
          <p:grpSpPr>
            <a:xfrm>
              <a:off x="8183182" y="774425"/>
              <a:ext cx="1178025" cy="68100"/>
              <a:chOff x="2024450" y="204150"/>
              <a:chExt cx="1178025" cy="68100"/>
            </a:xfrm>
          </p:grpSpPr>
          <p:sp>
            <p:nvSpPr>
              <p:cNvPr id="3333" name="Google Shape;3333;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45"/>
            <p:cNvGrpSpPr/>
            <p:nvPr/>
          </p:nvGrpSpPr>
          <p:grpSpPr>
            <a:xfrm>
              <a:off x="8480185" y="663852"/>
              <a:ext cx="1178025" cy="68100"/>
              <a:chOff x="2024450" y="204150"/>
              <a:chExt cx="1178025" cy="68100"/>
            </a:xfrm>
          </p:grpSpPr>
          <p:sp>
            <p:nvSpPr>
              <p:cNvPr id="3344" name="Google Shape;3344;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4" name="Google Shape;3354;p45"/>
          <p:cNvGrpSpPr/>
          <p:nvPr/>
        </p:nvGrpSpPr>
        <p:grpSpPr>
          <a:xfrm rot="5400000">
            <a:off x="5968600" y="4273462"/>
            <a:ext cx="98902" cy="553090"/>
            <a:chOff x="4898850" y="4820550"/>
            <a:chExt cx="98902" cy="553090"/>
          </a:xfrm>
        </p:grpSpPr>
        <p:sp>
          <p:nvSpPr>
            <p:cNvPr id="3355" name="Google Shape;3355;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0" name="Google Shape;3250;p44"/>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251" name="Google Shape;3251;p44"/>
          <p:cNvSpPr txBox="1">
            <a:spLocks noGrp="1"/>
          </p:cNvSpPr>
          <p:nvPr>
            <p:ph type="subTitle" idx="1"/>
          </p:nvPr>
        </p:nvSpPr>
        <p:spPr>
          <a:xfrm>
            <a:off x="885075" y="1459650"/>
            <a:ext cx="6636300" cy="2103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US" sz="1400"/>
              <a:t>The correlation between the variable Steps &amp; Calories Hourly is 0.815, meaning it is a high positive correlation. The more steps you take, the more calories you burn.</a:t>
            </a:r>
          </a:p>
          <a:p>
            <a:pPr marL="457200" lvl="0" indent="-317500" algn="l" rtl="0">
              <a:spcBef>
                <a:spcPts val="0"/>
              </a:spcBef>
              <a:spcAft>
                <a:spcPts val="0"/>
              </a:spcAft>
              <a:buSzPts val="1400"/>
              <a:buAutoNum type="arabicPeriod"/>
            </a:pPr>
            <a:r>
              <a:rPr lang="en-US" sz="1400"/>
              <a:t>Average Steps per hour is 321 steps.</a:t>
            </a:r>
          </a:p>
          <a:p>
            <a:pPr marL="457200" lvl="0" indent="-317500" algn="l" rtl="0">
              <a:spcBef>
                <a:spcPts val="0"/>
              </a:spcBef>
              <a:spcAft>
                <a:spcPts val="0"/>
              </a:spcAft>
              <a:buSzPts val="1400"/>
              <a:buAutoNum type="arabicPeriod"/>
            </a:pPr>
            <a:r>
              <a:rPr lang="en-US" sz="1400"/>
              <a:t>Average Calories wasted per hour is 97.5 calories.</a:t>
            </a:r>
            <a:endParaRPr lang="en" sz="1400"/>
          </a:p>
        </p:txBody>
      </p:sp>
      <p:grpSp>
        <p:nvGrpSpPr>
          <p:cNvPr id="3252" name="Google Shape;3252;p44"/>
          <p:cNvGrpSpPr/>
          <p:nvPr/>
        </p:nvGrpSpPr>
        <p:grpSpPr>
          <a:xfrm>
            <a:off x="1837776" y="4281819"/>
            <a:ext cx="1252897" cy="51000"/>
            <a:chOff x="2915381" y="4104819"/>
            <a:chExt cx="1252897" cy="51000"/>
          </a:xfrm>
        </p:grpSpPr>
        <p:sp>
          <p:nvSpPr>
            <p:cNvPr id="3253" name="Google Shape;3253;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7" name="Google Shape;3267;p44"/>
          <p:cNvGrpSpPr/>
          <p:nvPr/>
        </p:nvGrpSpPr>
        <p:grpSpPr>
          <a:xfrm flipH="1">
            <a:off x="2904967" y="691791"/>
            <a:ext cx="1105976" cy="133969"/>
            <a:chOff x="8183182" y="663852"/>
            <a:chExt cx="1475028" cy="178673"/>
          </a:xfrm>
        </p:grpSpPr>
        <p:grpSp>
          <p:nvGrpSpPr>
            <p:cNvPr id="3268" name="Google Shape;3268;p44"/>
            <p:cNvGrpSpPr/>
            <p:nvPr/>
          </p:nvGrpSpPr>
          <p:grpSpPr>
            <a:xfrm>
              <a:off x="8183182" y="774425"/>
              <a:ext cx="1178025" cy="68100"/>
              <a:chOff x="2024450" y="204150"/>
              <a:chExt cx="1178025" cy="68100"/>
            </a:xfrm>
          </p:grpSpPr>
          <p:sp>
            <p:nvSpPr>
              <p:cNvPr id="3269" name="Google Shape;3269;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44"/>
            <p:cNvGrpSpPr/>
            <p:nvPr/>
          </p:nvGrpSpPr>
          <p:grpSpPr>
            <a:xfrm>
              <a:off x="8480185" y="663852"/>
              <a:ext cx="1178025" cy="68100"/>
              <a:chOff x="2024450" y="204150"/>
              <a:chExt cx="1178025" cy="68100"/>
            </a:xfrm>
          </p:grpSpPr>
          <p:sp>
            <p:nvSpPr>
              <p:cNvPr id="3280" name="Google Shape;3280;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0" name="Google Shape;3290;p44"/>
          <p:cNvGrpSpPr/>
          <p:nvPr/>
        </p:nvGrpSpPr>
        <p:grpSpPr>
          <a:xfrm rot="5400000">
            <a:off x="7200764" y="3308753"/>
            <a:ext cx="883262" cy="242091"/>
            <a:chOff x="2300350" y="2601250"/>
            <a:chExt cx="2275275" cy="623625"/>
          </a:xfrm>
        </p:grpSpPr>
        <p:sp>
          <p:nvSpPr>
            <p:cNvPr id="3291" name="Google Shape;3291;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435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Daily Weight &amp; BMI</a:t>
            </a:r>
            <a:endParaRPr sz="4400">
              <a:solidFill>
                <a:schemeClr val="accent2"/>
              </a:solidFill>
            </a:endParaRPr>
          </a:p>
        </p:txBody>
      </p:sp>
      <p:sp>
        <p:nvSpPr>
          <p:cNvPr id="3302" name="Google Shape;3302;p45"/>
          <p:cNvSpPr txBox="1">
            <a:spLocks noGrp="1"/>
          </p:cNvSpPr>
          <p:nvPr>
            <p:ph type="title" idx="2"/>
          </p:nvPr>
        </p:nvSpPr>
        <p:spPr>
          <a:xfrm>
            <a:off x="2600550" y="1484975"/>
            <a:ext cx="39429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Analysis 4</a:t>
            </a:r>
            <a:endParaRPr sz="6000"/>
          </a:p>
        </p:txBody>
      </p:sp>
      <p:grpSp>
        <p:nvGrpSpPr>
          <p:cNvPr id="3303" name="Google Shape;3303;p45"/>
          <p:cNvGrpSpPr/>
          <p:nvPr/>
        </p:nvGrpSpPr>
        <p:grpSpPr>
          <a:xfrm rot="-5400000">
            <a:off x="2746096" y="55862"/>
            <a:ext cx="1823016" cy="296643"/>
            <a:chOff x="7857346" y="3902355"/>
            <a:chExt cx="1823016" cy="296643"/>
          </a:xfrm>
        </p:grpSpPr>
        <p:sp>
          <p:nvSpPr>
            <p:cNvPr id="3304" name="Google Shape;3304;p4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0" name="Google Shape;3310;p45"/>
          <p:cNvGrpSpPr/>
          <p:nvPr/>
        </p:nvGrpSpPr>
        <p:grpSpPr>
          <a:xfrm rot="5400000">
            <a:off x="1639375" y="1028400"/>
            <a:ext cx="98902" cy="553090"/>
            <a:chOff x="4898850" y="4820550"/>
            <a:chExt cx="98902" cy="553090"/>
          </a:xfrm>
        </p:grpSpPr>
        <p:sp>
          <p:nvSpPr>
            <p:cNvPr id="3311" name="Google Shape;3311;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45"/>
          <p:cNvGrpSpPr/>
          <p:nvPr/>
        </p:nvGrpSpPr>
        <p:grpSpPr>
          <a:xfrm>
            <a:off x="1609176" y="4434219"/>
            <a:ext cx="1252897" cy="51000"/>
            <a:chOff x="2915381" y="4104819"/>
            <a:chExt cx="1252897" cy="51000"/>
          </a:xfrm>
        </p:grpSpPr>
        <p:sp>
          <p:nvSpPr>
            <p:cNvPr id="3317" name="Google Shape;3317;p4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45"/>
          <p:cNvGrpSpPr/>
          <p:nvPr/>
        </p:nvGrpSpPr>
        <p:grpSpPr>
          <a:xfrm>
            <a:off x="5495767" y="691791"/>
            <a:ext cx="1105976" cy="133969"/>
            <a:chOff x="8183182" y="663852"/>
            <a:chExt cx="1475028" cy="178673"/>
          </a:xfrm>
        </p:grpSpPr>
        <p:grpSp>
          <p:nvGrpSpPr>
            <p:cNvPr id="3332" name="Google Shape;3332;p45"/>
            <p:cNvGrpSpPr/>
            <p:nvPr/>
          </p:nvGrpSpPr>
          <p:grpSpPr>
            <a:xfrm>
              <a:off x="8183182" y="774425"/>
              <a:ext cx="1178025" cy="68100"/>
              <a:chOff x="2024450" y="204150"/>
              <a:chExt cx="1178025" cy="68100"/>
            </a:xfrm>
          </p:grpSpPr>
          <p:sp>
            <p:nvSpPr>
              <p:cNvPr id="3333" name="Google Shape;3333;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45"/>
            <p:cNvGrpSpPr/>
            <p:nvPr/>
          </p:nvGrpSpPr>
          <p:grpSpPr>
            <a:xfrm>
              <a:off x="8480185" y="663852"/>
              <a:ext cx="1178025" cy="68100"/>
              <a:chOff x="2024450" y="204150"/>
              <a:chExt cx="1178025" cy="68100"/>
            </a:xfrm>
          </p:grpSpPr>
          <p:sp>
            <p:nvSpPr>
              <p:cNvPr id="3344" name="Google Shape;3344;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4" name="Google Shape;3354;p45"/>
          <p:cNvGrpSpPr/>
          <p:nvPr/>
        </p:nvGrpSpPr>
        <p:grpSpPr>
          <a:xfrm rot="5400000">
            <a:off x="5968600" y="4273462"/>
            <a:ext cx="98902" cy="553090"/>
            <a:chOff x="4898850" y="4820550"/>
            <a:chExt cx="98902" cy="553090"/>
          </a:xfrm>
        </p:grpSpPr>
        <p:sp>
          <p:nvSpPr>
            <p:cNvPr id="3355" name="Google Shape;3355;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590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0" name="Google Shape;3250;p44"/>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251" name="Google Shape;3251;p44"/>
          <p:cNvSpPr txBox="1">
            <a:spLocks noGrp="1"/>
          </p:cNvSpPr>
          <p:nvPr>
            <p:ph type="subTitle" idx="1"/>
          </p:nvPr>
        </p:nvSpPr>
        <p:spPr>
          <a:xfrm>
            <a:off x="885075" y="1459650"/>
            <a:ext cx="6636300" cy="2103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US" sz="1400"/>
              <a:t>The correlation between the Weight &amp; BMI variable is 0.74, meaning it is a high positive correlation. The heavier the weight, the greater the body mass index.</a:t>
            </a:r>
          </a:p>
          <a:p>
            <a:pPr marL="457200" lvl="0" indent="-317500" algn="l" rtl="0">
              <a:spcBef>
                <a:spcPts val="0"/>
              </a:spcBef>
              <a:spcAft>
                <a:spcPts val="0"/>
              </a:spcAft>
              <a:buSzPts val="1400"/>
              <a:buAutoNum type="arabicPeriod"/>
            </a:pPr>
            <a:r>
              <a:rPr lang="en-US" sz="1400"/>
              <a:t>Average Weight of participants is 72 Kg</a:t>
            </a:r>
          </a:p>
          <a:p>
            <a:pPr marL="457200" lvl="0" indent="-317500" algn="l" rtl="0">
              <a:spcBef>
                <a:spcPts val="0"/>
              </a:spcBef>
              <a:spcAft>
                <a:spcPts val="0"/>
              </a:spcAft>
              <a:buSzPts val="1400"/>
              <a:buAutoNum type="arabicPeriod"/>
            </a:pPr>
            <a:r>
              <a:rPr lang="en-US" sz="1400"/>
              <a:t>Average BMI is 25.19 BMI</a:t>
            </a:r>
          </a:p>
          <a:p>
            <a:pPr marL="457200" lvl="0" indent="-317500" algn="l" rtl="0">
              <a:spcBef>
                <a:spcPts val="0"/>
              </a:spcBef>
              <a:spcAft>
                <a:spcPts val="0"/>
              </a:spcAft>
              <a:buSzPts val="1400"/>
              <a:buAutoNum type="arabicPeriod"/>
            </a:pPr>
            <a:r>
              <a:rPr lang="en-US" sz="1400"/>
              <a:t>The heaviest participant was 133.5 Kg</a:t>
            </a:r>
            <a:endParaRPr lang="en" sz="1400"/>
          </a:p>
        </p:txBody>
      </p:sp>
      <p:grpSp>
        <p:nvGrpSpPr>
          <p:cNvPr id="3252" name="Google Shape;3252;p44"/>
          <p:cNvGrpSpPr/>
          <p:nvPr/>
        </p:nvGrpSpPr>
        <p:grpSpPr>
          <a:xfrm>
            <a:off x="1837776" y="4281819"/>
            <a:ext cx="1252897" cy="51000"/>
            <a:chOff x="2915381" y="4104819"/>
            <a:chExt cx="1252897" cy="51000"/>
          </a:xfrm>
        </p:grpSpPr>
        <p:sp>
          <p:nvSpPr>
            <p:cNvPr id="3253" name="Google Shape;3253;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7" name="Google Shape;3267;p44"/>
          <p:cNvGrpSpPr/>
          <p:nvPr/>
        </p:nvGrpSpPr>
        <p:grpSpPr>
          <a:xfrm flipH="1">
            <a:off x="2904967" y="691791"/>
            <a:ext cx="1105976" cy="133969"/>
            <a:chOff x="8183182" y="663852"/>
            <a:chExt cx="1475028" cy="178673"/>
          </a:xfrm>
        </p:grpSpPr>
        <p:grpSp>
          <p:nvGrpSpPr>
            <p:cNvPr id="3268" name="Google Shape;3268;p44"/>
            <p:cNvGrpSpPr/>
            <p:nvPr/>
          </p:nvGrpSpPr>
          <p:grpSpPr>
            <a:xfrm>
              <a:off x="8183182" y="774425"/>
              <a:ext cx="1178025" cy="68100"/>
              <a:chOff x="2024450" y="204150"/>
              <a:chExt cx="1178025" cy="68100"/>
            </a:xfrm>
          </p:grpSpPr>
          <p:sp>
            <p:nvSpPr>
              <p:cNvPr id="3269" name="Google Shape;3269;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44"/>
            <p:cNvGrpSpPr/>
            <p:nvPr/>
          </p:nvGrpSpPr>
          <p:grpSpPr>
            <a:xfrm>
              <a:off x="8480185" y="663852"/>
              <a:ext cx="1178025" cy="68100"/>
              <a:chOff x="2024450" y="204150"/>
              <a:chExt cx="1178025" cy="68100"/>
            </a:xfrm>
          </p:grpSpPr>
          <p:sp>
            <p:nvSpPr>
              <p:cNvPr id="3280" name="Google Shape;3280;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0" name="Google Shape;3290;p44"/>
          <p:cNvGrpSpPr/>
          <p:nvPr/>
        </p:nvGrpSpPr>
        <p:grpSpPr>
          <a:xfrm rot="5400000">
            <a:off x="7200764" y="3308753"/>
            <a:ext cx="883262" cy="242091"/>
            <a:chOff x="2300350" y="2601250"/>
            <a:chExt cx="2275275" cy="623625"/>
          </a:xfrm>
        </p:grpSpPr>
        <p:sp>
          <p:nvSpPr>
            <p:cNvPr id="3291" name="Google Shape;3291;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210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SedentaryMinutes &amp; Weight</a:t>
            </a:r>
            <a:endParaRPr sz="3200">
              <a:solidFill>
                <a:schemeClr val="accent2"/>
              </a:solidFill>
            </a:endParaRPr>
          </a:p>
        </p:txBody>
      </p:sp>
      <p:sp>
        <p:nvSpPr>
          <p:cNvPr id="3302" name="Google Shape;3302;p45"/>
          <p:cNvSpPr txBox="1">
            <a:spLocks noGrp="1"/>
          </p:cNvSpPr>
          <p:nvPr>
            <p:ph type="title" idx="2"/>
          </p:nvPr>
        </p:nvSpPr>
        <p:spPr>
          <a:xfrm>
            <a:off x="2600550" y="1484975"/>
            <a:ext cx="39429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Analysis 5</a:t>
            </a:r>
            <a:endParaRPr sz="6000"/>
          </a:p>
        </p:txBody>
      </p:sp>
      <p:grpSp>
        <p:nvGrpSpPr>
          <p:cNvPr id="3303" name="Google Shape;3303;p45"/>
          <p:cNvGrpSpPr/>
          <p:nvPr/>
        </p:nvGrpSpPr>
        <p:grpSpPr>
          <a:xfrm rot="-5400000">
            <a:off x="2746096" y="55862"/>
            <a:ext cx="1823016" cy="296643"/>
            <a:chOff x="7857346" y="3902355"/>
            <a:chExt cx="1823016" cy="296643"/>
          </a:xfrm>
        </p:grpSpPr>
        <p:sp>
          <p:nvSpPr>
            <p:cNvPr id="3304" name="Google Shape;3304;p4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0" name="Google Shape;3310;p45"/>
          <p:cNvGrpSpPr/>
          <p:nvPr/>
        </p:nvGrpSpPr>
        <p:grpSpPr>
          <a:xfrm rot="5400000">
            <a:off x="1639375" y="1028400"/>
            <a:ext cx="98902" cy="553090"/>
            <a:chOff x="4898850" y="4820550"/>
            <a:chExt cx="98902" cy="553090"/>
          </a:xfrm>
        </p:grpSpPr>
        <p:sp>
          <p:nvSpPr>
            <p:cNvPr id="3311" name="Google Shape;3311;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45"/>
          <p:cNvGrpSpPr/>
          <p:nvPr/>
        </p:nvGrpSpPr>
        <p:grpSpPr>
          <a:xfrm>
            <a:off x="1609176" y="4434219"/>
            <a:ext cx="1252897" cy="51000"/>
            <a:chOff x="2915381" y="4104819"/>
            <a:chExt cx="1252897" cy="51000"/>
          </a:xfrm>
        </p:grpSpPr>
        <p:sp>
          <p:nvSpPr>
            <p:cNvPr id="3317" name="Google Shape;3317;p4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45"/>
          <p:cNvGrpSpPr/>
          <p:nvPr/>
        </p:nvGrpSpPr>
        <p:grpSpPr>
          <a:xfrm>
            <a:off x="5495767" y="691791"/>
            <a:ext cx="1105976" cy="133969"/>
            <a:chOff x="8183182" y="663852"/>
            <a:chExt cx="1475028" cy="178673"/>
          </a:xfrm>
        </p:grpSpPr>
        <p:grpSp>
          <p:nvGrpSpPr>
            <p:cNvPr id="3332" name="Google Shape;3332;p45"/>
            <p:cNvGrpSpPr/>
            <p:nvPr/>
          </p:nvGrpSpPr>
          <p:grpSpPr>
            <a:xfrm>
              <a:off x="8183182" y="774425"/>
              <a:ext cx="1178025" cy="68100"/>
              <a:chOff x="2024450" y="204150"/>
              <a:chExt cx="1178025" cy="68100"/>
            </a:xfrm>
          </p:grpSpPr>
          <p:sp>
            <p:nvSpPr>
              <p:cNvPr id="3333" name="Google Shape;3333;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45"/>
            <p:cNvGrpSpPr/>
            <p:nvPr/>
          </p:nvGrpSpPr>
          <p:grpSpPr>
            <a:xfrm>
              <a:off x="8480185" y="663852"/>
              <a:ext cx="1178025" cy="68100"/>
              <a:chOff x="2024450" y="204150"/>
              <a:chExt cx="1178025" cy="68100"/>
            </a:xfrm>
          </p:grpSpPr>
          <p:sp>
            <p:nvSpPr>
              <p:cNvPr id="3344" name="Google Shape;3344;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4" name="Google Shape;3354;p45"/>
          <p:cNvGrpSpPr/>
          <p:nvPr/>
        </p:nvGrpSpPr>
        <p:grpSpPr>
          <a:xfrm rot="5400000">
            <a:off x="5968600" y="4273462"/>
            <a:ext cx="98902" cy="553090"/>
            <a:chOff x="4898850" y="4820550"/>
            <a:chExt cx="98902" cy="553090"/>
          </a:xfrm>
        </p:grpSpPr>
        <p:sp>
          <p:nvSpPr>
            <p:cNvPr id="3355" name="Google Shape;3355;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547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0" name="Google Shape;3250;p44"/>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251" name="Google Shape;3251;p44"/>
          <p:cNvSpPr txBox="1">
            <a:spLocks noGrp="1"/>
          </p:cNvSpPr>
          <p:nvPr>
            <p:ph type="subTitle" idx="1"/>
          </p:nvPr>
        </p:nvSpPr>
        <p:spPr>
          <a:xfrm>
            <a:off x="885075" y="1459650"/>
            <a:ext cx="6636300" cy="2103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US" sz="1400"/>
              <a:t>The correlation between the variables SedentaryMinutes &amp; Weight is 0.56, meaning it is a high positive correlation. The longer a participant sits, the more likely their weight will increase.</a:t>
            </a:r>
          </a:p>
          <a:p>
            <a:pPr marL="457200" lvl="0" indent="-317500" algn="l" rtl="0">
              <a:spcBef>
                <a:spcPts val="0"/>
              </a:spcBef>
              <a:spcAft>
                <a:spcPts val="0"/>
              </a:spcAft>
              <a:buSzPts val="1400"/>
              <a:buAutoNum type="arabicPeriod"/>
            </a:pPr>
            <a:r>
              <a:rPr lang="en-US" sz="1400"/>
              <a:t>Participants were sedentary for an average of 872 minutes.</a:t>
            </a:r>
            <a:endParaRPr lang="en" sz="1400"/>
          </a:p>
        </p:txBody>
      </p:sp>
      <p:grpSp>
        <p:nvGrpSpPr>
          <p:cNvPr id="3252" name="Google Shape;3252;p44"/>
          <p:cNvGrpSpPr/>
          <p:nvPr/>
        </p:nvGrpSpPr>
        <p:grpSpPr>
          <a:xfrm>
            <a:off x="1837776" y="4281819"/>
            <a:ext cx="1252897" cy="51000"/>
            <a:chOff x="2915381" y="4104819"/>
            <a:chExt cx="1252897" cy="51000"/>
          </a:xfrm>
        </p:grpSpPr>
        <p:sp>
          <p:nvSpPr>
            <p:cNvPr id="3253" name="Google Shape;3253;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7" name="Google Shape;3267;p44"/>
          <p:cNvGrpSpPr/>
          <p:nvPr/>
        </p:nvGrpSpPr>
        <p:grpSpPr>
          <a:xfrm flipH="1">
            <a:off x="2904967" y="691791"/>
            <a:ext cx="1105976" cy="133969"/>
            <a:chOff x="8183182" y="663852"/>
            <a:chExt cx="1475028" cy="178673"/>
          </a:xfrm>
        </p:grpSpPr>
        <p:grpSp>
          <p:nvGrpSpPr>
            <p:cNvPr id="3268" name="Google Shape;3268;p44"/>
            <p:cNvGrpSpPr/>
            <p:nvPr/>
          </p:nvGrpSpPr>
          <p:grpSpPr>
            <a:xfrm>
              <a:off x="8183182" y="774425"/>
              <a:ext cx="1178025" cy="68100"/>
              <a:chOff x="2024450" y="204150"/>
              <a:chExt cx="1178025" cy="68100"/>
            </a:xfrm>
          </p:grpSpPr>
          <p:sp>
            <p:nvSpPr>
              <p:cNvPr id="3269" name="Google Shape;3269;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44"/>
            <p:cNvGrpSpPr/>
            <p:nvPr/>
          </p:nvGrpSpPr>
          <p:grpSpPr>
            <a:xfrm>
              <a:off x="8480185" y="663852"/>
              <a:ext cx="1178025" cy="68100"/>
              <a:chOff x="2024450" y="204150"/>
              <a:chExt cx="1178025" cy="68100"/>
            </a:xfrm>
          </p:grpSpPr>
          <p:sp>
            <p:nvSpPr>
              <p:cNvPr id="3280" name="Google Shape;3280;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0" name="Google Shape;3290;p44"/>
          <p:cNvGrpSpPr/>
          <p:nvPr/>
        </p:nvGrpSpPr>
        <p:grpSpPr>
          <a:xfrm rot="5400000">
            <a:off x="7200764" y="3308753"/>
            <a:ext cx="883262" cy="242091"/>
            <a:chOff x="2300350" y="2601250"/>
            <a:chExt cx="2275275" cy="623625"/>
          </a:xfrm>
        </p:grpSpPr>
        <p:sp>
          <p:nvSpPr>
            <p:cNvPr id="3291" name="Google Shape;3291;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48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4"/>
        <p:cNvGrpSpPr/>
        <p:nvPr/>
      </p:nvGrpSpPr>
      <p:grpSpPr>
        <a:xfrm>
          <a:off x="0" y="0"/>
          <a:ext cx="0" cy="0"/>
          <a:chOff x="0" y="0"/>
          <a:chExt cx="0" cy="0"/>
        </a:xfrm>
      </p:grpSpPr>
      <p:sp>
        <p:nvSpPr>
          <p:cNvPr id="3415" name="Google Shape;3415;p47"/>
          <p:cNvSpPr txBox="1">
            <a:spLocks noGrp="1"/>
          </p:cNvSpPr>
          <p:nvPr>
            <p:ph type="title"/>
          </p:nvPr>
        </p:nvSpPr>
        <p:spPr>
          <a:xfrm>
            <a:off x="2038350" y="2111400"/>
            <a:ext cx="50673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Visualization</a:t>
            </a:r>
            <a:endParaRPr sz="6000"/>
          </a:p>
        </p:txBody>
      </p:sp>
      <p:grpSp>
        <p:nvGrpSpPr>
          <p:cNvPr id="3416" name="Google Shape;3416;p47"/>
          <p:cNvGrpSpPr/>
          <p:nvPr/>
        </p:nvGrpSpPr>
        <p:grpSpPr>
          <a:xfrm rot="-5400000">
            <a:off x="2746096" y="55862"/>
            <a:ext cx="1823016" cy="296643"/>
            <a:chOff x="7857346" y="3902355"/>
            <a:chExt cx="1823016" cy="296643"/>
          </a:xfrm>
        </p:grpSpPr>
        <p:sp>
          <p:nvSpPr>
            <p:cNvPr id="3417" name="Google Shape;3417;p4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3" name="Google Shape;3423;p47"/>
          <p:cNvGrpSpPr/>
          <p:nvPr/>
        </p:nvGrpSpPr>
        <p:grpSpPr>
          <a:xfrm rot="5400000">
            <a:off x="1639375" y="1028400"/>
            <a:ext cx="98902" cy="553090"/>
            <a:chOff x="4898850" y="4820550"/>
            <a:chExt cx="98902" cy="553090"/>
          </a:xfrm>
        </p:grpSpPr>
        <p:sp>
          <p:nvSpPr>
            <p:cNvPr id="3424" name="Google Shape;3424;p4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9" name="Google Shape;3429;p47"/>
          <p:cNvGrpSpPr/>
          <p:nvPr/>
        </p:nvGrpSpPr>
        <p:grpSpPr>
          <a:xfrm>
            <a:off x="1609176" y="4434219"/>
            <a:ext cx="1252897" cy="51000"/>
            <a:chOff x="2915381" y="4104819"/>
            <a:chExt cx="1252897" cy="51000"/>
          </a:xfrm>
        </p:grpSpPr>
        <p:sp>
          <p:nvSpPr>
            <p:cNvPr id="3430" name="Google Shape;3430;p4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7"/>
          <p:cNvGrpSpPr/>
          <p:nvPr/>
        </p:nvGrpSpPr>
        <p:grpSpPr>
          <a:xfrm>
            <a:off x="5495767" y="691791"/>
            <a:ext cx="1105976" cy="133969"/>
            <a:chOff x="8183182" y="663852"/>
            <a:chExt cx="1475028" cy="178673"/>
          </a:xfrm>
        </p:grpSpPr>
        <p:grpSp>
          <p:nvGrpSpPr>
            <p:cNvPr id="3445" name="Google Shape;3445;p47"/>
            <p:cNvGrpSpPr/>
            <p:nvPr/>
          </p:nvGrpSpPr>
          <p:grpSpPr>
            <a:xfrm>
              <a:off x="8183182" y="774425"/>
              <a:ext cx="1178025" cy="68100"/>
              <a:chOff x="2024450" y="204150"/>
              <a:chExt cx="1178025" cy="68100"/>
            </a:xfrm>
          </p:grpSpPr>
          <p:sp>
            <p:nvSpPr>
              <p:cNvPr id="3446" name="Google Shape;3446;p4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7"/>
            <p:cNvGrpSpPr/>
            <p:nvPr/>
          </p:nvGrpSpPr>
          <p:grpSpPr>
            <a:xfrm>
              <a:off x="8480185" y="663852"/>
              <a:ext cx="1178025" cy="68100"/>
              <a:chOff x="2024450" y="204150"/>
              <a:chExt cx="1178025" cy="68100"/>
            </a:xfrm>
          </p:grpSpPr>
          <p:sp>
            <p:nvSpPr>
              <p:cNvPr id="3457" name="Google Shape;3457;p4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7"/>
          <p:cNvGrpSpPr/>
          <p:nvPr/>
        </p:nvGrpSpPr>
        <p:grpSpPr>
          <a:xfrm rot="5400000">
            <a:off x="5968600" y="4273462"/>
            <a:ext cx="98902" cy="553090"/>
            <a:chOff x="4898850" y="4820550"/>
            <a:chExt cx="98902" cy="553090"/>
          </a:xfrm>
        </p:grpSpPr>
        <p:sp>
          <p:nvSpPr>
            <p:cNvPr id="3468" name="Google Shape;3468;p4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a:t>AGENDA</a:t>
            </a:r>
            <a:endParaRPr sz="2800">
              <a:solidFill>
                <a:schemeClr val="accent2"/>
              </a:solidFill>
            </a:endParaRPr>
          </a:p>
        </p:txBody>
      </p:sp>
      <p:sp>
        <p:nvSpPr>
          <p:cNvPr id="2725" name="Google Shape;2725;p34"/>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lvl="0" indent="-228600" algn="l" rtl="0">
              <a:spcBef>
                <a:spcPts val="0"/>
              </a:spcBef>
              <a:spcAft>
                <a:spcPts val="0"/>
              </a:spcAft>
              <a:buClr>
                <a:schemeClr val="accent2"/>
              </a:buClr>
              <a:buSzPts val="1800"/>
              <a:buAutoNum type="arabicPeriod"/>
            </a:pPr>
            <a:r>
              <a:rPr lang="en" sz="1800"/>
              <a:t>Background</a:t>
            </a:r>
            <a:endParaRPr sz="1800"/>
          </a:p>
          <a:p>
            <a:pPr marL="342900" lvl="0" indent="-228600" algn="l" rtl="0">
              <a:spcBef>
                <a:spcPts val="0"/>
              </a:spcBef>
              <a:spcAft>
                <a:spcPts val="0"/>
              </a:spcAft>
              <a:buClr>
                <a:schemeClr val="accent2"/>
              </a:buClr>
              <a:buSzPts val="1800"/>
              <a:buAutoNum type="arabicPeriod"/>
            </a:pPr>
            <a:r>
              <a:rPr lang="en" sz="1800"/>
              <a:t>Company Profile</a:t>
            </a:r>
            <a:endParaRPr sz="1800"/>
          </a:p>
          <a:p>
            <a:pPr marL="342900" lvl="0" indent="-228600" algn="l" rtl="0">
              <a:spcBef>
                <a:spcPts val="0"/>
              </a:spcBef>
              <a:spcAft>
                <a:spcPts val="0"/>
              </a:spcAft>
              <a:buClr>
                <a:schemeClr val="accent2"/>
              </a:buClr>
              <a:buSzPts val="1800"/>
              <a:buAutoNum type="arabicPeriod"/>
            </a:pPr>
            <a:r>
              <a:rPr lang="en" sz="1800"/>
              <a:t>Preparing Data</a:t>
            </a:r>
            <a:endParaRPr sz="1800"/>
          </a:p>
          <a:p>
            <a:pPr marL="342900" lvl="0" indent="-228600" algn="l" rtl="0">
              <a:spcBef>
                <a:spcPts val="0"/>
              </a:spcBef>
              <a:spcAft>
                <a:spcPts val="0"/>
              </a:spcAft>
              <a:buClr>
                <a:schemeClr val="accent2"/>
              </a:buClr>
              <a:buSzPts val="1800"/>
              <a:buAutoNum type="arabicPeriod"/>
            </a:pPr>
            <a:r>
              <a:rPr lang="en" sz="1800"/>
              <a:t>Cleaning Data</a:t>
            </a:r>
            <a:endParaRPr sz="1800"/>
          </a:p>
          <a:p>
            <a:pPr marL="342900" lvl="0" indent="-228600" algn="l" rtl="0">
              <a:spcBef>
                <a:spcPts val="0"/>
              </a:spcBef>
              <a:spcAft>
                <a:spcPts val="0"/>
              </a:spcAft>
              <a:buClr>
                <a:schemeClr val="accent2"/>
              </a:buClr>
              <a:buSzPts val="1800"/>
              <a:buAutoNum type="arabicPeriod"/>
            </a:pPr>
            <a:r>
              <a:rPr lang="en" sz="1800"/>
              <a:t>Analyze the Data</a:t>
            </a:r>
            <a:endParaRPr sz="1800"/>
          </a:p>
          <a:p>
            <a:pPr marL="457200" lvl="0" indent="-342900" algn="l" rtl="0">
              <a:spcBef>
                <a:spcPts val="0"/>
              </a:spcBef>
              <a:spcAft>
                <a:spcPts val="0"/>
              </a:spcAft>
              <a:buSzPts val="1800"/>
              <a:buChar char="-"/>
            </a:pPr>
            <a:r>
              <a:rPr lang="en-US" sz="1800"/>
              <a:t>Participant</a:t>
            </a:r>
          </a:p>
          <a:p>
            <a:pPr marL="457200" lvl="0" indent="-342900" algn="l" rtl="0">
              <a:spcBef>
                <a:spcPts val="0"/>
              </a:spcBef>
              <a:spcAft>
                <a:spcPts val="0"/>
              </a:spcAft>
              <a:buSzPts val="1800"/>
              <a:buChar char="-"/>
            </a:pPr>
            <a:r>
              <a:rPr lang="en-US" sz="1800"/>
              <a:t>Daily Steps &amp; Calories</a:t>
            </a:r>
          </a:p>
          <a:p>
            <a:pPr marL="457200" lvl="0" indent="-342900" algn="l" rtl="0">
              <a:spcBef>
                <a:spcPts val="0"/>
              </a:spcBef>
              <a:spcAft>
                <a:spcPts val="0"/>
              </a:spcAft>
              <a:buSzPts val="1800"/>
              <a:buChar char="-"/>
            </a:pPr>
            <a:r>
              <a:rPr lang="en-US" sz="1800"/>
              <a:t>Hourly Steps &amp; Calories</a:t>
            </a:r>
            <a:endParaRPr sz="1800"/>
          </a:p>
          <a:p>
            <a:pPr marL="457200" lvl="0" indent="-342900" algn="l" rtl="0">
              <a:spcBef>
                <a:spcPts val="0"/>
              </a:spcBef>
              <a:spcAft>
                <a:spcPts val="0"/>
              </a:spcAft>
              <a:buSzPts val="1800"/>
              <a:buChar char="-"/>
            </a:pPr>
            <a:r>
              <a:rPr lang="en-US" sz="1800"/>
              <a:t>Daily Weight &amp; BMI</a:t>
            </a:r>
          </a:p>
          <a:p>
            <a:pPr marL="457200" lvl="0" indent="-342900" algn="l" rtl="0">
              <a:spcBef>
                <a:spcPts val="0"/>
              </a:spcBef>
              <a:spcAft>
                <a:spcPts val="0"/>
              </a:spcAft>
              <a:buSzPts val="1800"/>
              <a:buChar char="-"/>
            </a:pPr>
            <a:r>
              <a:rPr lang="en-US" sz="1800"/>
              <a:t>Pengaruh Sedentary dan Weight</a:t>
            </a:r>
            <a:endParaRPr sz="1800"/>
          </a:p>
          <a:p>
            <a:pPr lvl="0" indent="-342900" algn="l" rtl="0">
              <a:spcBef>
                <a:spcPts val="0"/>
              </a:spcBef>
              <a:spcAft>
                <a:spcPts val="0"/>
              </a:spcAft>
              <a:buClr>
                <a:schemeClr val="accent2"/>
              </a:buClr>
              <a:buSzPts val="1800"/>
              <a:buFont typeface="+mj-lt"/>
              <a:buAutoNum type="arabicPeriod" startAt="6"/>
            </a:pPr>
            <a:r>
              <a:rPr lang="en" sz="1800"/>
              <a:t>Visualization</a:t>
            </a:r>
          </a:p>
          <a:p>
            <a:pPr lvl="0" indent="-342900" algn="l" rtl="0">
              <a:spcBef>
                <a:spcPts val="0"/>
              </a:spcBef>
              <a:spcAft>
                <a:spcPts val="0"/>
              </a:spcAft>
              <a:buClr>
                <a:schemeClr val="accent2"/>
              </a:buClr>
              <a:buSzPts val="1800"/>
              <a:buFont typeface="+mj-lt"/>
              <a:buAutoNum type="arabicPeriod" startAt="6"/>
            </a:pPr>
            <a:r>
              <a:rPr lang="en" sz="1800"/>
              <a:t>Insights &amp; Recommendation</a:t>
            </a:r>
            <a:endParaRPr sz="1800"/>
          </a:p>
          <a:p>
            <a:pPr marL="0" lvl="0" indent="0" algn="l" rtl="0">
              <a:spcBef>
                <a:spcPts val="1600"/>
              </a:spcBef>
              <a:spcAft>
                <a:spcPts val="1200"/>
              </a:spcAft>
              <a:buNone/>
            </a:pPr>
            <a:endParaRPr sz="180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Daily Steps &amp; Calories </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graph showing a number of steps&#10;&#10;Description automatically generated">
            <a:extLst>
              <a:ext uri="{FF2B5EF4-FFF2-40B4-BE49-F238E27FC236}">
                <a16:creationId xmlns:a16="http://schemas.microsoft.com/office/drawing/2014/main" id="{F01FCDCC-3DCB-3DAE-A7D7-6FA2F2EFB933}"/>
              </a:ext>
            </a:extLst>
          </p:cNvPr>
          <p:cNvPicPr>
            <a:picLocks noChangeAspect="1"/>
          </p:cNvPicPr>
          <p:nvPr/>
        </p:nvPicPr>
        <p:blipFill>
          <a:blip r:embed="rId3"/>
          <a:stretch>
            <a:fillRect/>
          </a:stretch>
        </p:blipFill>
        <p:spPr>
          <a:xfrm>
            <a:off x="940359" y="1451024"/>
            <a:ext cx="4839339" cy="2922848"/>
          </a:xfrm>
          <a:prstGeom prst="rect">
            <a:avLst/>
          </a:prstGeom>
        </p:spPr>
      </p:pic>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043750" y="1509300"/>
            <a:ext cx="2250900" cy="106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a:buChar char="-"/>
            </a:pPr>
            <a:r>
              <a:rPr lang="en-US">
                <a:solidFill>
                  <a:schemeClr val="tx1"/>
                </a:solidFill>
              </a:rPr>
              <a:t>Steps &amp; Calories burned are positively correlated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Daily Average of Total Steps</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372525" y="1509299"/>
            <a:ext cx="2144639" cy="26313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
                <a:schemeClr val="tx1"/>
              </a:buClr>
              <a:buFont typeface="PT Sans"/>
              <a:buChar char="-"/>
            </a:pPr>
            <a:r>
              <a:rPr lang="en-US">
                <a:solidFill>
                  <a:schemeClr val="tx1"/>
                </a:solidFill>
              </a:rPr>
              <a:t>During weeks 1-3, there were fluctuations in participant activity (Steps).</a:t>
            </a:r>
          </a:p>
          <a:p>
            <a:pPr>
              <a:buClr>
                <a:schemeClr val="tx1"/>
              </a:buClr>
              <a:buFont typeface="PT Sans"/>
              <a:buChar char="-"/>
            </a:pPr>
            <a:r>
              <a:rPr lang="en-US">
                <a:solidFill>
                  <a:schemeClr val="tx1"/>
                </a:solidFill>
              </a:rPr>
              <a:t>Week 4 saw a drastic decrease in total steps</a:t>
            </a:r>
          </a:p>
        </p:txBody>
      </p:sp>
      <p:pic>
        <p:nvPicPr>
          <p:cNvPr id="5" name="Picture 4" descr="A graph with blue lines and red text&#10;&#10;Description automatically generated">
            <a:extLst>
              <a:ext uri="{FF2B5EF4-FFF2-40B4-BE49-F238E27FC236}">
                <a16:creationId xmlns:a16="http://schemas.microsoft.com/office/drawing/2014/main" id="{CA33AB9E-C01B-EA68-AE0E-7874D550B5D7}"/>
              </a:ext>
            </a:extLst>
          </p:cNvPr>
          <p:cNvPicPr>
            <a:picLocks noChangeAspect="1"/>
          </p:cNvPicPr>
          <p:nvPr/>
        </p:nvPicPr>
        <p:blipFill>
          <a:blip r:embed="rId3"/>
          <a:stretch>
            <a:fillRect/>
          </a:stretch>
        </p:blipFill>
        <p:spPr>
          <a:xfrm>
            <a:off x="713100" y="1424776"/>
            <a:ext cx="5573161" cy="2827218"/>
          </a:xfrm>
          <a:prstGeom prst="rect">
            <a:avLst/>
          </a:prstGeom>
        </p:spPr>
      </p:pic>
    </p:spTree>
    <p:extLst>
      <p:ext uri="{BB962C8B-B14F-4D97-AF65-F5344CB8AC3E}">
        <p14:creationId xmlns:p14="http://schemas.microsoft.com/office/powerpoint/2010/main" val="224555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Hourly Steps &amp; Calories </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01FCDCC-3DCB-3DAE-A7D7-6FA2F2EFB933}"/>
              </a:ext>
            </a:extLst>
          </p:cNvPr>
          <p:cNvPicPr>
            <a:picLocks noChangeAspect="1"/>
          </p:cNvPicPr>
          <p:nvPr/>
        </p:nvPicPr>
        <p:blipFill>
          <a:blip r:embed="rId3"/>
          <a:srcRect/>
          <a:stretch/>
        </p:blipFill>
        <p:spPr>
          <a:xfrm>
            <a:off x="940359" y="1684970"/>
            <a:ext cx="4839339" cy="2454956"/>
          </a:xfrm>
          <a:prstGeom prst="rect">
            <a:avLst/>
          </a:prstGeom>
        </p:spPr>
      </p:pic>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043750" y="1684970"/>
            <a:ext cx="2250900" cy="106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a:buChar char="-"/>
            </a:pPr>
            <a:r>
              <a:rPr lang="en-US">
                <a:solidFill>
                  <a:schemeClr val="tx1"/>
                </a:solidFill>
              </a:rPr>
              <a:t>Steps &amp; Calories burned are positively correlated</a:t>
            </a:r>
          </a:p>
        </p:txBody>
      </p:sp>
    </p:spTree>
    <p:extLst>
      <p:ext uri="{BB962C8B-B14F-4D97-AF65-F5344CB8AC3E}">
        <p14:creationId xmlns:p14="http://schemas.microsoft.com/office/powerpoint/2010/main" val="136378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Hourly Average of Total Steps</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372525" y="1509299"/>
            <a:ext cx="2144639" cy="26313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a:buChar char="-"/>
            </a:pPr>
            <a:r>
              <a:rPr lang="en-US">
                <a:solidFill>
                  <a:schemeClr val="tx1"/>
                </a:solidFill>
              </a:rPr>
              <a:t>Participants started to be active from 5 am - 7 pm.</a:t>
            </a:r>
          </a:p>
          <a:p>
            <a:pPr>
              <a:buClrTx/>
              <a:buFont typeface="PT Sans"/>
              <a:buChar char="-"/>
            </a:pPr>
            <a:r>
              <a:rPr lang="en-US">
                <a:solidFill>
                  <a:schemeClr val="tx1"/>
                </a:solidFill>
              </a:rPr>
              <a:t>Highest activity when returning home from work at 5-7 pm.</a:t>
            </a:r>
          </a:p>
        </p:txBody>
      </p:sp>
      <p:pic>
        <p:nvPicPr>
          <p:cNvPr id="5" name="Picture 4">
            <a:extLst>
              <a:ext uri="{FF2B5EF4-FFF2-40B4-BE49-F238E27FC236}">
                <a16:creationId xmlns:a16="http://schemas.microsoft.com/office/drawing/2014/main" id="{CA33AB9E-C01B-EA68-AE0E-7874D550B5D7}"/>
              </a:ext>
            </a:extLst>
          </p:cNvPr>
          <p:cNvPicPr>
            <a:picLocks noChangeAspect="1"/>
          </p:cNvPicPr>
          <p:nvPr/>
        </p:nvPicPr>
        <p:blipFill>
          <a:blip r:embed="rId3"/>
          <a:srcRect/>
          <a:stretch/>
        </p:blipFill>
        <p:spPr>
          <a:xfrm>
            <a:off x="713100" y="1424776"/>
            <a:ext cx="5573160" cy="2827218"/>
          </a:xfrm>
          <a:prstGeom prst="rect">
            <a:avLst/>
          </a:prstGeom>
        </p:spPr>
      </p:pic>
    </p:spTree>
    <p:extLst>
      <p:ext uri="{BB962C8B-B14F-4D97-AF65-F5344CB8AC3E}">
        <p14:creationId xmlns:p14="http://schemas.microsoft.com/office/powerpoint/2010/main" val="230778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Steps &amp; Calories (Each Steps)</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372525" y="1574292"/>
            <a:ext cx="2400539" cy="29610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a:buChar char="-"/>
            </a:pPr>
            <a:r>
              <a:rPr lang="en-US" sz="1200">
                <a:solidFill>
                  <a:schemeClr val="tx1"/>
                </a:solidFill>
              </a:rPr>
              <a:t>The participant with the highest total steps was Participant 33 (8877689391) and the lowest was Participant 5 (1927972279).</a:t>
            </a:r>
          </a:p>
          <a:p>
            <a:pPr>
              <a:buClrTx/>
              <a:buFont typeface="PT Sans"/>
              <a:buChar char="-"/>
            </a:pPr>
            <a:r>
              <a:rPr lang="en-US" sz="1200">
                <a:solidFill>
                  <a:schemeClr val="tx1"/>
                </a:solidFill>
              </a:rPr>
              <a:t>The participant with the highest calories burned was Participant 30 (8378563200) and the lowest was Participant 2 (1624580081).</a:t>
            </a:r>
          </a:p>
        </p:txBody>
      </p:sp>
      <p:pic>
        <p:nvPicPr>
          <p:cNvPr id="5" name="Picture 4">
            <a:extLst>
              <a:ext uri="{FF2B5EF4-FFF2-40B4-BE49-F238E27FC236}">
                <a16:creationId xmlns:a16="http://schemas.microsoft.com/office/drawing/2014/main" id="{CA33AB9E-C01B-EA68-AE0E-7874D550B5D7}"/>
              </a:ext>
            </a:extLst>
          </p:cNvPr>
          <p:cNvPicPr>
            <a:picLocks noChangeAspect="1"/>
          </p:cNvPicPr>
          <p:nvPr/>
        </p:nvPicPr>
        <p:blipFill>
          <a:blip r:embed="rId3"/>
          <a:srcRect/>
          <a:stretch/>
        </p:blipFill>
        <p:spPr>
          <a:xfrm>
            <a:off x="713100" y="1574292"/>
            <a:ext cx="5573160" cy="2827217"/>
          </a:xfrm>
          <a:prstGeom prst="rect">
            <a:avLst/>
          </a:prstGeom>
        </p:spPr>
      </p:pic>
    </p:spTree>
    <p:extLst>
      <p:ext uri="{BB962C8B-B14F-4D97-AF65-F5344CB8AC3E}">
        <p14:creationId xmlns:p14="http://schemas.microsoft.com/office/powerpoint/2010/main" val="4155301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Weight &amp; BMI</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01FCDCC-3DCB-3DAE-A7D7-6FA2F2EFB933}"/>
              </a:ext>
            </a:extLst>
          </p:cNvPr>
          <p:cNvPicPr>
            <a:picLocks noChangeAspect="1"/>
          </p:cNvPicPr>
          <p:nvPr/>
        </p:nvPicPr>
        <p:blipFill>
          <a:blip r:embed="rId3"/>
          <a:srcRect/>
          <a:stretch/>
        </p:blipFill>
        <p:spPr>
          <a:xfrm>
            <a:off x="940359" y="1684970"/>
            <a:ext cx="4839338" cy="2454955"/>
          </a:xfrm>
          <a:prstGeom prst="rect">
            <a:avLst/>
          </a:prstGeom>
        </p:spPr>
      </p:pic>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043750" y="1684970"/>
            <a:ext cx="2250900" cy="106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panose="020B0503020203020204" pitchFamily="34" charset="0"/>
              <a:buChar char="-"/>
            </a:pPr>
            <a:r>
              <a:rPr lang="en-US">
                <a:solidFill>
                  <a:schemeClr val="tx1"/>
                </a:solidFill>
              </a:rPr>
              <a:t>Weight &amp; BMI are positively correlated</a:t>
            </a:r>
          </a:p>
        </p:txBody>
      </p:sp>
    </p:spTree>
    <p:extLst>
      <p:ext uri="{BB962C8B-B14F-4D97-AF65-F5344CB8AC3E}">
        <p14:creationId xmlns:p14="http://schemas.microsoft.com/office/powerpoint/2010/main" val="2043221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Sedentary Minutes &amp; Weight </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01FCDCC-3DCB-3DAE-A7D7-6FA2F2EFB933}"/>
              </a:ext>
            </a:extLst>
          </p:cNvPr>
          <p:cNvPicPr>
            <a:picLocks noChangeAspect="1"/>
          </p:cNvPicPr>
          <p:nvPr/>
        </p:nvPicPr>
        <p:blipFill>
          <a:blip r:embed="rId3"/>
          <a:srcRect/>
          <a:stretch/>
        </p:blipFill>
        <p:spPr>
          <a:xfrm>
            <a:off x="940359" y="1684970"/>
            <a:ext cx="4839338" cy="2454956"/>
          </a:xfrm>
          <a:prstGeom prst="rect">
            <a:avLst/>
          </a:prstGeom>
        </p:spPr>
      </p:pic>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043750" y="1684970"/>
            <a:ext cx="2250900" cy="1062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a:buChar char="-"/>
            </a:pPr>
            <a:r>
              <a:rPr lang="en-US">
                <a:solidFill>
                  <a:schemeClr val="tx1"/>
                </a:solidFill>
              </a:rPr>
              <a:t>Sedentary Minutes &amp; Weight are positively correlated</a:t>
            </a:r>
          </a:p>
        </p:txBody>
      </p:sp>
    </p:spTree>
    <p:extLst>
      <p:ext uri="{BB962C8B-B14F-4D97-AF65-F5344CB8AC3E}">
        <p14:creationId xmlns:p14="http://schemas.microsoft.com/office/powerpoint/2010/main" val="2499074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Total Weight (Each Steps)</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528;p51">
            <a:extLst>
              <a:ext uri="{FF2B5EF4-FFF2-40B4-BE49-F238E27FC236}">
                <a16:creationId xmlns:a16="http://schemas.microsoft.com/office/drawing/2014/main" id="{BAE9CABC-9BBC-517F-7D21-7EE9BE344C92}"/>
              </a:ext>
            </a:extLst>
          </p:cNvPr>
          <p:cNvSpPr txBox="1">
            <a:spLocks/>
          </p:cNvSpPr>
          <p:nvPr/>
        </p:nvSpPr>
        <p:spPr>
          <a:xfrm>
            <a:off x="6372525" y="1574291"/>
            <a:ext cx="2400539" cy="1560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a:buClrTx/>
              <a:buFont typeface="PT Sans"/>
              <a:buChar char="-"/>
            </a:pPr>
            <a:r>
              <a:rPr lang="en-US" sz="1200">
                <a:solidFill>
                  <a:schemeClr val="tx1"/>
                </a:solidFill>
              </a:rPr>
              <a:t>The participant with the largest weight is the participant with Id 8877689391 and the lowest is participant 1 (1503960366).</a:t>
            </a:r>
          </a:p>
        </p:txBody>
      </p:sp>
      <p:pic>
        <p:nvPicPr>
          <p:cNvPr id="5" name="Picture 4">
            <a:extLst>
              <a:ext uri="{FF2B5EF4-FFF2-40B4-BE49-F238E27FC236}">
                <a16:creationId xmlns:a16="http://schemas.microsoft.com/office/drawing/2014/main" id="{CA33AB9E-C01B-EA68-AE0E-7874D550B5D7}"/>
              </a:ext>
            </a:extLst>
          </p:cNvPr>
          <p:cNvPicPr>
            <a:picLocks noChangeAspect="1"/>
          </p:cNvPicPr>
          <p:nvPr/>
        </p:nvPicPr>
        <p:blipFill>
          <a:blip r:embed="rId3"/>
          <a:srcRect/>
          <a:stretch/>
        </p:blipFill>
        <p:spPr>
          <a:xfrm>
            <a:off x="713101" y="1574292"/>
            <a:ext cx="5573158" cy="2827217"/>
          </a:xfrm>
          <a:prstGeom prst="rect">
            <a:avLst/>
          </a:prstGeom>
        </p:spPr>
      </p:pic>
    </p:spTree>
    <p:extLst>
      <p:ext uri="{BB962C8B-B14F-4D97-AF65-F5344CB8AC3E}">
        <p14:creationId xmlns:p14="http://schemas.microsoft.com/office/powerpoint/2010/main" val="17834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8"/>
        <p:cNvGrpSpPr/>
        <p:nvPr/>
      </p:nvGrpSpPr>
      <p:grpSpPr>
        <a:xfrm>
          <a:off x="0" y="0"/>
          <a:ext cx="0" cy="0"/>
          <a:chOff x="0" y="0"/>
          <a:chExt cx="0" cy="0"/>
        </a:xfrm>
      </p:grpSpPr>
      <p:sp>
        <p:nvSpPr>
          <p:cNvPr id="3589" name="Google Shape;3589;p56"/>
          <p:cNvSpPr txBox="1">
            <a:spLocks noGrp="1"/>
          </p:cNvSpPr>
          <p:nvPr>
            <p:ph type="title"/>
          </p:nvPr>
        </p:nvSpPr>
        <p:spPr>
          <a:xfrm>
            <a:off x="1178543" y="1075260"/>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 &amp; Recommendation</a:t>
            </a:r>
            <a:endParaRPr/>
          </a:p>
        </p:txBody>
      </p:sp>
      <p:sp>
        <p:nvSpPr>
          <p:cNvPr id="3590" name="Google Shape;3590;p56"/>
          <p:cNvSpPr txBox="1">
            <a:spLocks noGrp="1"/>
          </p:cNvSpPr>
          <p:nvPr>
            <p:ph type="subTitle" idx="1"/>
          </p:nvPr>
        </p:nvSpPr>
        <p:spPr>
          <a:xfrm>
            <a:off x="641732" y="1509660"/>
            <a:ext cx="6636300" cy="2711053"/>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AutoNum type="arabicPeriod"/>
            </a:pPr>
            <a:r>
              <a:rPr lang="en-US" sz="1400"/>
              <a:t>The average total steps of all participants was 7638 steps, which is still less than what is recommended by The George Institute for Global Health. The Bellabeat app could develop features that encourage users to be more active. This could include notifications to get moving regularly, suggested exercise routines, or competitions with friends to boost motivation.</a:t>
            </a:r>
          </a:p>
          <a:p>
            <a:pPr marL="457200" lvl="0" indent="-317500" algn="just" rtl="0">
              <a:spcBef>
                <a:spcPts val="0"/>
              </a:spcBef>
              <a:spcAft>
                <a:spcPts val="0"/>
              </a:spcAft>
              <a:buSzPts val="1400"/>
              <a:buAutoNum type="arabicPeriod"/>
            </a:pPr>
            <a:r>
              <a:rPr lang="en-US" sz="1400"/>
              <a:t>Given the correlation between weight, BMI, and physical activity, the company could provide more personalized advice to users based on their profiles. This feature can provide physical activity and nutrition recommendations that match individual health goals.January and February are the lowest months of Cyclistic bike usage. Use marketing strategies such as National Holiday Discounts to get customers back.</a:t>
            </a:r>
          </a:p>
          <a:p>
            <a:pPr marL="457200" lvl="0" indent="-317500" algn="just" rtl="0">
              <a:spcBef>
                <a:spcPts val="0"/>
              </a:spcBef>
              <a:spcAft>
                <a:spcPts val="0"/>
              </a:spcAft>
              <a:buSzPts val="1400"/>
              <a:buAutoNum type="arabicPeriod"/>
            </a:pPr>
            <a:r>
              <a:rPr lang="en-US" sz="1400"/>
              <a:t>By monitoring sedentary and weight data, companies can develop analytics tools that help users understand the impact of sitting habits on long-term health. This could include suggestions for breaks or movement during long periods of sitting.</a:t>
            </a:r>
            <a:endParaRPr sz="1400"/>
          </a:p>
        </p:txBody>
      </p:sp>
      <p:grpSp>
        <p:nvGrpSpPr>
          <p:cNvPr id="3591" name="Google Shape;3591;p56"/>
          <p:cNvGrpSpPr/>
          <p:nvPr/>
        </p:nvGrpSpPr>
        <p:grpSpPr>
          <a:xfrm>
            <a:off x="1837776" y="4281819"/>
            <a:ext cx="1252897" cy="51000"/>
            <a:chOff x="2915381" y="4104819"/>
            <a:chExt cx="1252897" cy="51000"/>
          </a:xfrm>
        </p:grpSpPr>
        <p:sp>
          <p:nvSpPr>
            <p:cNvPr id="3592" name="Google Shape;3592;p5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5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5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56"/>
          <p:cNvGrpSpPr/>
          <p:nvPr/>
        </p:nvGrpSpPr>
        <p:grpSpPr>
          <a:xfrm flipH="1">
            <a:off x="2904967" y="691791"/>
            <a:ext cx="1105976" cy="133969"/>
            <a:chOff x="8183182" y="663852"/>
            <a:chExt cx="1475028" cy="178673"/>
          </a:xfrm>
        </p:grpSpPr>
        <p:grpSp>
          <p:nvGrpSpPr>
            <p:cNvPr id="3607" name="Google Shape;3607;p56"/>
            <p:cNvGrpSpPr/>
            <p:nvPr/>
          </p:nvGrpSpPr>
          <p:grpSpPr>
            <a:xfrm>
              <a:off x="8183182" y="774425"/>
              <a:ext cx="1178025" cy="68100"/>
              <a:chOff x="2024450" y="204150"/>
              <a:chExt cx="1178025" cy="68100"/>
            </a:xfrm>
          </p:grpSpPr>
          <p:sp>
            <p:nvSpPr>
              <p:cNvPr id="3608" name="Google Shape;3608;p5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56"/>
            <p:cNvGrpSpPr/>
            <p:nvPr/>
          </p:nvGrpSpPr>
          <p:grpSpPr>
            <a:xfrm>
              <a:off x="8480185" y="663852"/>
              <a:ext cx="1178025" cy="68100"/>
              <a:chOff x="2024450" y="204150"/>
              <a:chExt cx="1178025" cy="68100"/>
            </a:xfrm>
          </p:grpSpPr>
          <p:sp>
            <p:nvSpPr>
              <p:cNvPr id="3619" name="Google Shape;3619;p5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29" name="Google Shape;3629;p56"/>
          <p:cNvGrpSpPr/>
          <p:nvPr/>
        </p:nvGrpSpPr>
        <p:grpSpPr>
          <a:xfrm rot="5400000">
            <a:off x="7200764" y="3308753"/>
            <a:ext cx="883262" cy="242091"/>
            <a:chOff x="2300350" y="2601250"/>
            <a:chExt cx="2275275" cy="623625"/>
          </a:xfrm>
        </p:grpSpPr>
        <p:sp>
          <p:nvSpPr>
            <p:cNvPr id="3630" name="Google Shape;3630;p5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3640" name="Google Shape;3640;p5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3641" name="Google Shape;3641;p57"/>
          <p:cNvSpPr txBox="1">
            <a:spLocks noGrp="1"/>
          </p:cNvSpPr>
          <p:nvPr>
            <p:ph type="subTitle" idx="1"/>
          </p:nvPr>
        </p:nvSpPr>
        <p:spPr>
          <a:xfrm>
            <a:off x="2333025" y="2066550"/>
            <a:ext cx="4472700" cy="1010400"/>
          </a:xfrm>
          <a:prstGeom prst="rect">
            <a:avLst/>
          </a:prstGeom>
        </p:spPr>
        <p:txBody>
          <a:bodyPr spcFirstLastPara="1" wrap="square" lIns="91425" tIns="91425" rIns="91425" bIns="91425" anchor="ctr" anchorCtr="0">
            <a:noAutofit/>
          </a:bodyPr>
          <a:lstStyle/>
          <a:p>
            <a:pPr marL="0" lvl="0" indent="0" algn="ctr" rtl="0">
              <a:spcBef>
                <a:spcPts val="0"/>
              </a:spcBef>
              <a:spcAft>
                <a:spcPts val="1000"/>
              </a:spcAft>
              <a:buClr>
                <a:schemeClr val="dk1"/>
              </a:buClr>
              <a:buSzPts val="1100"/>
              <a:buFont typeface="Arial"/>
              <a:buNone/>
            </a:pPr>
            <a:r>
              <a:rPr lang="en" sz="1800" b="1">
                <a:latin typeface="Exo"/>
                <a:ea typeface="Exo"/>
                <a:cs typeface="Exo"/>
                <a:sym typeface="Exo"/>
              </a:rPr>
              <a:t>Do you have any questions?</a:t>
            </a:r>
            <a:endParaRPr/>
          </a:p>
        </p:txBody>
      </p:sp>
      <p:grpSp>
        <p:nvGrpSpPr>
          <p:cNvPr id="3642" name="Google Shape;3642;p57"/>
          <p:cNvGrpSpPr/>
          <p:nvPr/>
        </p:nvGrpSpPr>
        <p:grpSpPr>
          <a:xfrm rot="-5400000">
            <a:off x="6756923" y="2604103"/>
            <a:ext cx="883262" cy="242091"/>
            <a:chOff x="2300350" y="2601250"/>
            <a:chExt cx="2275275" cy="623625"/>
          </a:xfrm>
        </p:grpSpPr>
        <p:sp>
          <p:nvSpPr>
            <p:cNvPr id="3643" name="Google Shape;3643;p5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57"/>
          <p:cNvGrpSpPr/>
          <p:nvPr/>
        </p:nvGrpSpPr>
        <p:grpSpPr>
          <a:xfrm rot="5400000">
            <a:off x="1498582" y="1509734"/>
            <a:ext cx="883262" cy="242091"/>
            <a:chOff x="2300350" y="2601250"/>
            <a:chExt cx="2275275" cy="623625"/>
          </a:xfrm>
        </p:grpSpPr>
        <p:sp>
          <p:nvSpPr>
            <p:cNvPr id="3656" name="Google Shape;3656;p5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Background</a:t>
            </a:r>
            <a:endParaRPr sz="2800">
              <a:solidFill>
                <a:schemeClr val="accent2"/>
              </a:solidFill>
            </a:endParaRPr>
          </a:p>
        </p:txBody>
      </p:sp>
      <p:sp>
        <p:nvSpPr>
          <p:cNvPr id="2738" name="Google Shape;2738;p35"/>
          <p:cNvSpPr txBox="1">
            <a:spLocks noGrp="1"/>
          </p:cNvSpPr>
          <p:nvPr>
            <p:ph type="subTitle" idx="1"/>
          </p:nvPr>
        </p:nvSpPr>
        <p:spPr>
          <a:xfrm>
            <a:off x="713100" y="2366050"/>
            <a:ext cx="4401600" cy="12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300"/>
              <a:t>Bellabeat is a successful small company, but they have the potential to become a larger player in the global smart device market. Urška Sršen, cofounder and Chief Creative Officer of Bellabeat, believes that analyzing smart device fitness data could help unlock new growth opportunities for the company</a:t>
            </a:r>
          </a:p>
        </p:txBody>
      </p:sp>
      <p:pic>
        <p:nvPicPr>
          <p:cNvPr id="2739" name="Google Shape;2739;p35"/>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40" name="Google Shape;2740;p35"/>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2" name="Google Shape;2742;p35"/>
          <p:cNvGrpSpPr/>
          <p:nvPr/>
        </p:nvGrpSpPr>
        <p:grpSpPr>
          <a:xfrm rot="10800000">
            <a:off x="7471439" y="3616978"/>
            <a:ext cx="883262" cy="242091"/>
            <a:chOff x="2300350" y="2601250"/>
            <a:chExt cx="2275275" cy="623625"/>
          </a:xfrm>
        </p:grpSpPr>
        <p:sp>
          <p:nvSpPr>
            <p:cNvPr id="2743" name="Google Shape;2743;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9" name="Google Shape;2749;p35"/>
          <p:cNvGrpSpPr/>
          <p:nvPr/>
        </p:nvGrpSpPr>
        <p:grpSpPr>
          <a:xfrm rot="5400000">
            <a:off x="2345200" y="704475"/>
            <a:ext cx="98902" cy="553090"/>
            <a:chOff x="4898850" y="4820550"/>
            <a:chExt cx="98902" cy="553090"/>
          </a:xfrm>
        </p:grpSpPr>
        <p:sp>
          <p:nvSpPr>
            <p:cNvPr id="2750" name="Google Shape;2750;p3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5" name="Google Shape;2755;p35"/>
          <p:cNvGrpSpPr/>
          <p:nvPr/>
        </p:nvGrpSpPr>
        <p:grpSpPr>
          <a:xfrm>
            <a:off x="2596239" y="3820728"/>
            <a:ext cx="883262" cy="242091"/>
            <a:chOff x="2300350" y="2601250"/>
            <a:chExt cx="2275275" cy="623625"/>
          </a:xfrm>
        </p:grpSpPr>
        <p:sp>
          <p:nvSpPr>
            <p:cNvPr id="2756" name="Google Shape;2756;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35"/>
          <p:cNvGrpSpPr/>
          <p:nvPr/>
        </p:nvGrpSpPr>
        <p:grpSpPr>
          <a:xfrm>
            <a:off x="4762192" y="4297866"/>
            <a:ext cx="1105976" cy="133969"/>
            <a:chOff x="8183182" y="663852"/>
            <a:chExt cx="1475028" cy="178673"/>
          </a:xfrm>
        </p:grpSpPr>
        <p:grpSp>
          <p:nvGrpSpPr>
            <p:cNvPr id="2763" name="Google Shape;2763;p35"/>
            <p:cNvGrpSpPr/>
            <p:nvPr/>
          </p:nvGrpSpPr>
          <p:grpSpPr>
            <a:xfrm>
              <a:off x="8183182" y="774425"/>
              <a:ext cx="1178025" cy="68100"/>
              <a:chOff x="2024450" y="204150"/>
              <a:chExt cx="1178025" cy="68100"/>
            </a:xfrm>
          </p:grpSpPr>
          <p:sp>
            <p:nvSpPr>
              <p:cNvPr id="2764" name="Google Shape;2764;p3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4" name="Google Shape;2774;p35"/>
            <p:cNvGrpSpPr/>
            <p:nvPr/>
          </p:nvGrpSpPr>
          <p:grpSpPr>
            <a:xfrm>
              <a:off x="8480185" y="663852"/>
              <a:ext cx="1178025" cy="68100"/>
              <a:chOff x="2024450" y="204150"/>
              <a:chExt cx="1178025" cy="68100"/>
            </a:xfrm>
          </p:grpSpPr>
          <p:sp>
            <p:nvSpPr>
              <p:cNvPr id="2775" name="Google Shape;2775;p3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671"/>
        <p:cNvGrpSpPr/>
        <p:nvPr/>
      </p:nvGrpSpPr>
      <p:grpSpPr>
        <a:xfrm>
          <a:off x="0" y="0"/>
          <a:ext cx="0" cy="0"/>
          <a:chOff x="0" y="0"/>
          <a:chExt cx="0" cy="0"/>
        </a:xfrm>
      </p:grpSpPr>
      <p:pic>
        <p:nvPicPr>
          <p:cNvPr id="3672" name="Google Shape;3672;p5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8"/>
        <p:cNvGrpSpPr/>
        <p:nvPr/>
      </p:nvGrpSpPr>
      <p:grpSpPr>
        <a:xfrm>
          <a:off x="0" y="0"/>
          <a:ext cx="0" cy="0"/>
          <a:chOff x="0" y="0"/>
          <a:chExt cx="0" cy="0"/>
        </a:xfrm>
      </p:grpSpPr>
      <p:sp>
        <p:nvSpPr>
          <p:cNvPr id="2790" name="Google Shape;2790;p36"/>
          <p:cNvSpPr txBox="1">
            <a:spLocks noGrp="1"/>
          </p:cNvSpPr>
          <p:nvPr>
            <p:ph type="subTitle" idx="1"/>
          </p:nvPr>
        </p:nvSpPr>
        <p:spPr>
          <a:xfrm>
            <a:off x="2399850" y="2115750"/>
            <a:ext cx="4344300" cy="128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a:t>By 2016, Bellabeat had opened offices around the world and launched multiple products. Bellabeat products became available through a growing number of online retailers in addition to their own e-commerce channel on their website.</a:t>
            </a:r>
          </a:p>
        </p:txBody>
      </p:sp>
      <p:sp>
        <p:nvSpPr>
          <p:cNvPr id="2789" name="Google Shape;2789;p36"/>
          <p:cNvSpPr txBox="1">
            <a:spLocks noGrp="1"/>
          </p:cNvSpPr>
          <p:nvPr>
            <p:ph type="title"/>
          </p:nvPr>
        </p:nvSpPr>
        <p:spPr>
          <a:xfrm>
            <a:off x="2399850" y="1540975"/>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a:t>
            </a:r>
            <a:r>
              <a:rPr lang="en">
                <a:solidFill>
                  <a:schemeClr val="accent2"/>
                </a:solidFill>
              </a:rPr>
              <a:t>BELLABEAT</a:t>
            </a:r>
            <a:endParaRPr>
              <a:solidFill>
                <a:schemeClr val="accent2"/>
              </a:solidFill>
            </a:endParaRPr>
          </a:p>
        </p:txBody>
      </p:sp>
      <p:grpSp>
        <p:nvGrpSpPr>
          <p:cNvPr id="2791" name="Google Shape;2791;p36"/>
          <p:cNvGrpSpPr/>
          <p:nvPr/>
        </p:nvGrpSpPr>
        <p:grpSpPr>
          <a:xfrm flipH="1">
            <a:off x="4130364" y="3694591"/>
            <a:ext cx="883262" cy="242091"/>
            <a:chOff x="2300350" y="2601250"/>
            <a:chExt cx="2275275" cy="623625"/>
          </a:xfrm>
        </p:grpSpPr>
        <p:sp>
          <p:nvSpPr>
            <p:cNvPr id="2792" name="Google Shape;2792;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8" name="Google Shape;2798;p36"/>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9" name="Google Shape;2799;p36"/>
          <p:cNvGrpSpPr/>
          <p:nvPr/>
        </p:nvGrpSpPr>
        <p:grpSpPr>
          <a:xfrm>
            <a:off x="6397851" y="1075319"/>
            <a:ext cx="1252897" cy="51000"/>
            <a:chOff x="2915381" y="4104819"/>
            <a:chExt cx="1252897" cy="51000"/>
          </a:xfrm>
        </p:grpSpPr>
        <p:sp>
          <p:nvSpPr>
            <p:cNvPr id="2800" name="Google Shape;2800;p3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rot="5400000">
            <a:off x="7822000" y="3988625"/>
            <a:ext cx="98902" cy="553090"/>
            <a:chOff x="4898850" y="4820550"/>
            <a:chExt cx="98902" cy="553090"/>
          </a:xfrm>
        </p:grpSpPr>
        <p:sp>
          <p:nvSpPr>
            <p:cNvPr id="2815" name="Google Shape;281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36"/>
          <p:cNvGrpSpPr/>
          <p:nvPr/>
        </p:nvGrpSpPr>
        <p:grpSpPr>
          <a:xfrm>
            <a:off x="1632103" y="4389467"/>
            <a:ext cx="1105976" cy="133969"/>
            <a:chOff x="8183182" y="663852"/>
            <a:chExt cx="1475028" cy="178673"/>
          </a:xfrm>
        </p:grpSpPr>
        <p:grpSp>
          <p:nvGrpSpPr>
            <p:cNvPr id="2821" name="Google Shape;2821;p36"/>
            <p:cNvGrpSpPr/>
            <p:nvPr/>
          </p:nvGrpSpPr>
          <p:grpSpPr>
            <a:xfrm>
              <a:off x="8183182" y="774425"/>
              <a:ext cx="1178025" cy="68100"/>
              <a:chOff x="2024450" y="204150"/>
              <a:chExt cx="1178025" cy="68100"/>
            </a:xfrm>
          </p:grpSpPr>
          <p:sp>
            <p:nvSpPr>
              <p:cNvPr id="2822" name="Google Shape;2822;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2" name="Google Shape;2832;p36"/>
            <p:cNvGrpSpPr/>
            <p:nvPr/>
          </p:nvGrpSpPr>
          <p:grpSpPr>
            <a:xfrm>
              <a:off x="8480185" y="663852"/>
              <a:ext cx="1178025" cy="68100"/>
              <a:chOff x="2024450" y="204150"/>
              <a:chExt cx="1178025" cy="68100"/>
            </a:xfrm>
          </p:grpSpPr>
          <p:sp>
            <p:nvSpPr>
              <p:cNvPr id="2833" name="Google Shape;2833;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6"/>
        <p:cNvGrpSpPr/>
        <p:nvPr/>
      </p:nvGrpSpPr>
      <p:grpSpPr>
        <a:xfrm>
          <a:off x="0" y="0"/>
          <a:ext cx="0" cy="0"/>
          <a:chOff x="0" y="0"/>
          <a:chExt cx="0" cy="0"/>
        </a:xfrm>
      </p:grpSpPr>
      <p:sp>
        <p:nvSpPr>
          <p:cNvPr id="2847" name="Google Shape;2847;p37"/>
          <p:cNvSpPr txBox="1">
            <a:spLocks noGrp="1"/>
          </p:cNvSpPr>
          <p:nvPr>
            <p:ph type="title"/>
          </p:nvPr>
        </p:nvSpPr>
        <p:spPr>
          <a:xfrm>
            <a:off x="713100" y="2150852"/>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Preparing Data</a:t>
            </a:r>
            <a:endParaRPr sz="4400">
              <a:solidFill>
                <a:schemeClr val="accent2"/>
              </a:solidFill>
            </a:endParaRPr>
          </a:p>
        </p:txBody>
      </p:sp>
      <p:grpSp>
        <p:nvGrpSpPr>
          <p:cNvPr id="2848" name="Google Shape;2848;p37"/>
          <p:cNvGrpSpPr/>
          <p:nvPr/>
        </p:nvGrpSpPr>
        <p:grpSpPr>
          <a:xfrm rot="-5400000">
            <a:off x="2746096" y="55862"/>
            <a:ext cx="1823016" cy="296643"/>
            <a:chOff x="7857346" y="3902355"/>
            <a:chExt cx="1823016" cy="296643"/>
          </a:xfrm>
        </p:grpSpPr>
        <p:sp>
          <p:nvSpPr>
            <p:cNvPr id="2849" name="Google Shape;2849;p3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rot="5400000">
            <a:off x="1639375" y="1028400"/>
            <a:ext cx="98902" cy="553090"/>
            <a:chOff x="4898850" y="4820550"/>
            <a:chExt cx="98902" cy="553090"/>
          </a:xfrm>
        </p:grpSpPr>
        <p:sp>
          <p:nvSpPr>
            <p:cNvPr id="2856" name="Google Shape;2856;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37"/>
          <p:cNvGrpSpPr/>
          <p:nvPr/>
        </p:nvGrpSpPr>
        <p:grpSpPr>
          <a:xfrm>
            <a:off x="1609176" y="4434219"/>
            <a:ext cx="1252897" cy="51000"/>
            <a:chOff x="2915381" y="4104819"/>
            <a:chExt cx="1252897" cy="51000"/>
          </a:xfrm>
        </p:grpSpPr>
        <p:sp>
          <p:nvSpPr>
            <p:cNvPr id="2862" name="Google Shape;2862;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37"/>
          <p:cNvGrpSpPr/>
          <p:nvPr/>
        </p:nvGrpSpPr>
        <p:grpSpPr>
          <a:xfrm>
            <a:off x="5495767" y="691791"/>
            <a:ext cx="1105976" cy="133969"/>
            <a:chOff x="8183182" y="663852"/>
            <a:chExt cx="1475028" cy="178673"/>
          </a:xfrm>
        </p:grpSpPr>
        <p:grpSp>
          <p:nvGrpSpPr>
            <p:cNvPr id="2877" name="Google Shape;2877;p37"/>
            <p:cNvGrpSpPr/>
            <p:nvPr/>
          </p:nvGrpSpPr>
          <p:grpSpPr>
            <a:xfrm>
              <a:off x="8183182" y="774425"/>
              <a:ext cx="1178025" cy="68100"/>
              <a:chOff x="2024450" y="204150"/>
              <a:chExt cx="1178025" cy="68100"/>
            </a:xfrm>
          </p:grpSpPr>
          <p:sp>
            <p:nvSpPr>
              <p:cNvPr id="2878" name="Google Shape;287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8" name="Google Shape;2888;p37"/>
            <p:cNvGrpSpPr/>
            <p:nvPr/>
          </p:nvGrpSpPr>
          <p:grpSpPr>
            <a:xfrm>
              <a:off x="8480185" y="663852"/>
              <a:ext cx="1178025" cy="68100"/>
              <a:chOff x="2024450" y="204150"/>
              <a:chExt cx="1178025" cy="68100"/>
            </a:xfrm>
          </p:grpSpPr>
          <p:sp>
            <p:nvSpPr>
              <p:cNvPr id="2889" name="Google Shape;2889;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9" name="Google Shape;2899;p37"/>
          <p:cNvGrpSpPr/>
          <p:nvPr/>
        </p:nvGrpSpPr>
        <p:grpSpPr>
          <a:xfrm rot="5400000">
            <a:off x="5968600" y="4273462"/>
            <a:ext cx="98902" cy="553090"/>
            <a:chOff x="4898850" y="4820550"/>
            <a:chExt cx="98902" cy="553090"/>
          </a:xfrm>
        </p:grpSpPr>
        <p:sp>
          <p:nvSpPr>
            <p:cNvPr id="2900" name="Google Shape;290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8"/>
        <p:cNvGrpSpPr/>
        <p:nvPr/>
      </p:nvGrpSpPr>
      <p:grpSpPr>
        <a:xfrm>
          <a:off x="0" y="0"/>
          <a:ext cx="0" cy="0"/>
          <a:chOff x="0" y="0"/>
          <a:chExt cx="0" cy="0"/>
        </a:xfrm>
      </p:grpSpPr>
      <p:sp>
        <p:nvSpPr>
          <p:cNvPr id="2909" name="Google Shape;2909;p38"/>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Prepare the data?</a:t>
            </a:r>
            <a:endParaRPr/>
          </a:p>
        </p:txBody>
      </p:sp>
      <p:sp>
        <p:nvSpPr>
          <p:cNvPr id="2910" name="Google Shape;2910;p38"/>
          <p:cNvSpPr txBox="1">
            <a:spLocks noGrp="1"/>
          </p:cNvSpPr>
          <p:nvPr>
            <p:ph type="subTitle" idx="1"/>
          </p:nvPr>
        </p:nvSpPr>
        <p:spPr>
          <a:xfrm>
            <a:off x="885075" y="1459650"/>
            <a:ext cx="6636300" cy="1677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Primary data from the Company</a:t>
            </a:r>
            <a:endParaRPr sz="1400"/>
          </a:p>
          <a:p>
            <a:pPr marL="457200" lvl="0" indent="-317500" algn="l" rtl="0">
              <a:spcBef>
                <a:spcPts val="0"/>
              </a:spcBef>
              <a:spcAft>
                <a:spcPts val="0"/>
              </a:spcAft>
              <a:buSzPts val="1400"/>
              <a:buAutoNum type="arabicPeriod"/>
            </a:pPr>
            <a:r>
              <a:rPr lang="en-US" sz="1400"/>
              <a:t>I selected 5 dataset which are represented Daily Activities, Sleeps, Hourly Step &amp; Categories, dan Weight</a:t>
            </a:r>
            <a:endParaRPr sz="1400"/>
          </a:p>
        </p:txBody>
      </p:sp>
      <p:grpSp>
        <p:nvGrpSpPr>
          <p:cNvPr id="2911" name="Google Shape;2911;p38"/>
          <p:cNvGrpSpPr/>
          <p:nvPr/>
        </p:nvGrpSpPr>
        <p:grpSpPr>
          <a:xfrm>
            <a:off x="1837776" y="4281819"/>
            <a:ext cx="1252897" cy="51000"/>
            <a:chOff x="2915381" y="4104819"/>
            <a:chExt cx="1252897" cy="51000"/>
          </a:xfrm>
        </p:grpSpPr>
        <p:sp>
          <p:nvSpPr>
            <p:cNvPr id="2912" name="Google Shape;2912;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flipH="1">
            <a:off x="2904967" y="691791"/>
            <a:ext cx="1105976" cy="133969"/>
            <a:chOff x="8183182" y="663852"/>
            <a:chExt cx="1475028" cy="178673"/>
          </a:xfrm>
        </p:grpSpPr>
        <p:grpSp>
          <p:nvGrpSpPr>
            <p:cNvPr id="2927" name="Google Shape;2927;p38"/>
            <p:cNvGrpSpPr/>
            <p:nvPr/>
          </p:nvGrpSpPr>
          <p:grpSpPr>
            <a:xfrm>
              <a:off x="8183182" y="774425"/>
              <a:ext cx="1178025" cy="68100"/>
              <a:chOff x="2024450" y="204150"/>
              <a:chExt cx="1178025" cy="68100"/>
            </a:xfrm>
          </p:grpSpPr>
          <p:sp>
            <p:nvSpPr>
              <p:cNvPr id="2928" name="Google Shape;2928;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8" name="Google Shape;2938;p38"/>
            <p:cNvGrpSpPr/>
            <p:nvPr/>
          </p:nvGrpSpPr>
          <p:grpSpPr>
            <a:xfrm>
              <a:off x="8480185" y="663852"/>
              <a:ext cx="1178025" cy="68100"/>
              <a:chOff x="2024450" y="204150"/>
              <a:chExt cx="1178025" cy="68100"/>
            </a:xfrm>
          </p:grpSpPr>
          <p:sp>
            <p:nvSpPr>
              <p:cNvPr id="2939" name="Google Shape;2939;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49" name="Google Shape;2949;p38"/>
          <p:cNvGrpSpPr/>
          <p:nvPr/>
        </p:nvGrpSpPr>
        <p:grpSpPr>
          <a:xfrm rot="5400000">
            <a:off x="7200764" y="3308753"/>
            <a:ext cx="883262" cy="242091"/>
            <a:chOff x="2300350" y="2601250"/>
            <a:chExt cx="2275275" cy="623625"/>
          </a:xfrm>
        </p:grpSpPr>
        <p:sp>
          <p:nvSpPr>
            <p:cNvPr id="2950" name="Google Shape;2950;p3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9"/>
        <p:cNvGrpSpPr/>
        <p:nvPr/>
      </p:nvGrpSpPr>
      <p:grpSpPr>
        <a:xfrm>
          <a:off x="0" y="0"/>
          <a:ext cx="0" cy="0"/>
          <a:chOff x="0" y="0"/>
          <a:chExt cx="0" cy="0"/>
        </a:xfrm>
      </p:grpSpPr>
      <p:sp>
        <p:nvSpPr>
          <p:cNvPr id="2960" name="Google Shape;2960;p39"/>
          <p:cNvSpPr txBox="1">
            <a:spLocks noGrp="1"/>
          </p:cNvSpPr>
          <p:nvPr>
            <p:ph type="title"/>
          </p:nvPr>
        </p:nvSpPr>
        <p:spPr>
          <a:xfrm>
            <a:off x="713100" y="2150852"/>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Cleaning Data</a:t>
            </a:r>
            <a:endParaRPr sz="4400">
              <a:solidFill>
                <a:schemeClr val="accent2"/>
              </a:solidFill>
            </a:endParaRPr>
          </a:p>
        </p:txBody>
      </p:sp>
      <p:grpSp>
        <p:nvGrpSpPr>
          <p:cNvPr id="2961" name="Google Shape;2961;p39"/>
          <p:cNvGrpSpPr/>
          <p:nvPr/>
        </p:nvGrpSpPr>
        <p:grpSpPr>
          <a:xfrm rot="-5400000">
            <a:off x="2746096" y="55862"/>
            <a:ext cx="1823016" cy="296643"/>
            <a:chOff x="7857346" y="3902355"/>
            <a:chExt cx="1823016" cy="296643"/>
          </a:xfrm>
        </p:grpSpPr>
        <p:sp>
          <p:nvSpPr>
            <p:cNvPr id="2962" name="Google Shape;2962;p3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8" name="Google Shape;2968;p39"/>
          <p:cNvGrpSpPr/>
          <p:nvPr/>
        </p:nvGrpSpPr>
        <p:grpSpPr>
          <a:xfrm rot="5400000">
            <a:off x="1639375" y="1028400"/>
            <a:ext cx="98902" cy="553090"/>
            <a:chOff x="4898850" y="4820550"/>
            <a:chExt cx="98902" cy="553090"/>
          </a:xfrm>
        </p:grpSpPr>
        <p:sp>
          <p:nvSpPr>
            <p:cNvPr id="2969" name="Google Shape;2969;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4" name="Google Shape;2974;p39"/>
          <p:cNvGrpSpPr/>
          <p:nvPr/>
        </p:nvGrpSpPr>
        <p:grpSpPr>
          <a:xfrm>
            <a:off x="1609176" y="4434219"/>
            <a:ext cx="1252897" cy="51000"/>
            <a:chOff x="2915381" y="4104819"/>
            <a:chExt cx="1252897" cy="51000"/>
          </a:xfrm>
        </p:grpSpPr>
        <p:sp>
          <p:nvSpPr>
            <p:cNvPr id="2975" name="Google Shape;2975;p39"/>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9"/>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9"/>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9"/>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9"/>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9"/>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9"/>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9"/>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9"/>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9"/>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9"/>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9" name="Google Shape;2989;p39"/>
          <p:cNvGrpSpPr/>
          <p:nvPr/>
        </p:nvGrpSpPr>
        <p:grpSpPr>
          <a:xfrm>
            <a:off x="5495767" y="691791"/>
            <a:ext cx="1105976" cy="133969"/>
            <a:chOff x="8183182" y="663852"/>
            <a:chExt cx="1475028" cy="178673"/>
          </a:xfrm>
        </p:grpSpPr>
        <p:grpSp>
          <p:nvGrpSpPr>
            <p:cNvPr id="2990" name="Google Shape;2990;p39"/>
            <p:cNvGrpSpPr/>
            <p:nvPr/>
          </p:nvGrpSpPr>
          <p:grpSpPr>
            <a:xfrm>
              <a:off x="8183182" y="774425"/>
              <a:ext cx="1178025" cy="68100"/>
              <a:chOff x="2024450" y="204150"/>
              <a:chExt cx="1178025" cy="68100"/>
            </a:xfrm>
          </p:grpSpPr>
          <p:sp>
            <p:nvSpPr>
              <p:cNvPr id="2991" name="Google Shape;2991;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1" name="Google Shape;3001;p39"/>
            <p:cNvGrpSpPr/>
            <p:nvPr/>
          </p:nvGrpSpPr>
          <p:grpSpPr>
            <a:xfrm>
              <a:off x="8480185" y="663852"/>
              <a:ext cx="1178025" cy="68100"/>
              <a:chOff x="2024450" y="204150"/>
              <a:chExt cx="1178025" cy="68100"/>
            </a:xfrm>
          </p:grpSpPr>
          <p:sp>
            <p:nvSpPr>
              <p:cNvPr id="3002" name="Google Shape;3002;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2" name="Google Shape;3012;p39"/>
          <p:cNvGrpSpPr/>
          <p:nvPr/>
        </p:nvGrpSpPr>
        <p:grpSpPr>
          <a:xfrm rot="5400000">
            <a:off x="5968600" y="4273462"/>
            <a:ext cx="98902" cy="553090"/>
            <a:chOff x="4898850" y="4820550"/>
            <a:chExt cx="98902" cy="553090"/>
          </a:xfrm>
        </p:grpSpPr>
        <p:sp>
          <p:nvSpPr>
            <p:cNvPr id="3013" name="Google Shape;3013;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1"/>
        <p:cNvGrpSpPr/>
        <p:nvPr/>
      </p:nvGrpSpPr>
      <p:grpSpPr>
        <a:xfrm>
          <a:off x="0" y="0"/>
          <a:ext cx="0" cy="0"/>
          <a:chOff x="0" y="0"/>
          <a:chExt cx="0" cy="0"/>
        </a:xfrm>
      </p:grpSpPr>
      <p:sp>
        <p:nvSpPr>
          <p:cNvPr id="3022" name="Google Shape;3022;p40"/>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Clean the data?</a:t>
            </a:r>
            <a:endParaRPr/>
          </a:p>
        </p:txBody>
      </p:sp>
      <p:sp>
        <p:nvSpPr>
          <p:cNvPr id="3023" name="Google Shape;3023;p40"/>
          <p:cNvSpPr txBox="1">
            <a:spLocks noGrp="1"/>
          </p:cNvSpPr>
          <p:nvPr>
            <p:ph type="subTitle" idx="1"/>
          </p:nvPr>
        </p:nvSpPr>
        <p:spPr>
          <a:xfrm>
            <a:off x="885075" y="1459650"/>
            <a:ext cx="6636300" cy="1677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Removing duplicates</a:t>
            </a:r>
            <a:endParaRPr sz="1400"/>
          </a:p>
          <a:p>
            <a:pPr marL="457200" lvl="0" indent="-317500" algn="l" rtl="0">
              <a:spcBef>
                <a:spcPts val="0"/>
              </a:spcBef>
              <a:spcAft>
                <a:spcPts val="0"/>
              </a:spcAft>
              <a:buSzPts val="1400"/>
              <a:buAutoNum type="arabicPeriod"/>
            </a:pPr>
            <a:r>
              <a:rPr lang="en" sz="1400"/>
              <a:t>Removing blank lines</a:t>
            </a:r>
            <a:endParaRPr sz="1400"/>
          </a:p>
          <a:p>
            <a:pPr marL="457200" lvl="0" indent="-317500" algn="l" rtl="0">
              <a:spcBef>
                <a:spcPts val="0"/>
              </a:spcBef>
              <a:spcAft>
                <a:spcPts val="0"/>
              </a:spcAft>
              <a:buSzPts val="1400"/>
              <a:buAutoNum type="arabicPeriod"/>
            </a:pPr>
            <a:r>
              <a:rPr lang="en" sz="1400"/>
              <a:t>Removing whitespace</a:t>
            </a:r>
            <a:endParaRPr sz="1400"/>
          </a:p>
          <a:p>
            <a:pPr marL="457200" lvl="0" indent="-317500" algn="l" rtl="0">
              <a:spcBef>
                <a:spcPts val="0"/>
              </a:spcBef>
              <a:spcAft>
                <a:spcPts val="0"/>
              </a:spcAft>
              <a:buSzPts val="1400"/>
              <a:buAutoNum type="arabicPeriod"/>
            </a:pPr>
            <a:r>
              <a:rPr lang="en-US" sz="1400"/>
              <a:t>Remove Na columns in Weight dataset</a:t>
            </a:r>
          </a:p>
          <a:p>
            <a:pPr marL="457200" lvl="0" indent="-317500" algn="l" rtl="0">
              <a:spcBef>
                <a:spcPts val="0"/>
              </a:spcBef>
              <a:spcAft>
                <a:spcPts val="0"/>
              </a:spcAft>
              <a:buSzPts val="1400"/>
              <a:buAutoNum type="arabicPeriod"/>
            </a:pPr>
            <a:r>
              <a:rPr lang="en-US" sz="1400"/>
              <a:t>Change Date columns in each dataset to date/datetime format</a:t>
            </a:r>
            <a:endParaRPr sz="1400"/>
          </a:p>
          <a:p>
            <a:pPr marL="457200" lvl="0" indent="-317500" algn="l" rtl="0">
              <a:spcBef>
                <a:spcPts val="0"/>
              </a:spcBef>
              <a:spcAft>
                <a:spcPts val="0"/>
              </a:spcAft>
              <a:buSzPts val="1400"/>
              <a:buAutoNum type="arabicPeriod"/>
            </a:pPr>
            <a:r>
              <a:rPr lang="en" sz="1400"/>
              <a:t>Change some columns to categorical (Id)</a:t>
            </a:r>
            <a:endParaRPr sz="1400"/>
          </a:p>
        </p:txBody>
      </p:sp>
      <p:grpSp>
        <p:nvGrpSpPr>
          <p:cNvPr id="3024" name="Google Shape;3024;p40"/>
          <p:cNvGrpSpPr/>
          <p:nvPr/>
        </p:nvGrpSpPr>
        <p:grpSpPr>
          <a:xfrm>
            <a:off x="1837776" y="4281819"/>
            <a:ext cx="1252897" cy="51000"/>
            <a:chOff x="2915381" y="4104819"/>
            <a:chExt cx="1252897" cy="51000"/>
          </a:xfrm>
        </p:grpSpPr>
        <p:sp>
          <p:nvSpPr>
            <p:cNvPr id="3025" name="Google Shape;3025;p4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9" name="Google Shape;3039;p40"/>
          <p:cNvGrpSpPr/>
          <p:nvPr/>
        </p:nvGrpSpPr>
        <p:grpSpPr>
          <a:xfrm flipH="1">
            <a:off x="2904967" y="691791"/>
            <a:ext cx="1105976" cy="133969"/>
            <a:chOff x="8183182" y="663852"/>
            <a:chExt cx="1475028" cy="178673"/>
          </a:xfrm>
        </p:grpSpPr>
        <p:grpSp>
          <p:nvGrpSpPr>
            <p:cNvPr id="3040" name="Google Shape;3040;p40"/>
            <p:cNvGrpSpPr/>
            <p:nvPr/>
          </p:nvGrpSpPr>
          <p:grpSpPr>
            <a:xfrm>
              <a:off x="8183182" y="774425"/>
              <a:ext cx="1178025" cy="68100"/>
              <a:chOff x="2024450" y="204150"/>
              <a:chExt cx="1178025" cy="68100"/>
            </a:xfrm>
          </p:grpSpPr>
          <p:sp>
            <p:nvSpPr>
              <p:cNvPr id="3041" name="Google Shape;3041;p4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1" name="Google Shape;3051;p40"/>
            <p:cNvGrpSpPr/>
            <p:nvPr/>
          </p:nvGrpSpPr>
          <p:grpSpPr>
            <a:xfrm>
              <a:off x="8480185" y="663852"/>
              <a:ext cx="1178025" cy="68100"/>
              <a:chOff x="2024450" y="204150"/>
              <a:chExt cx="1178025" cy="68100"/>
            </a:xfrm>
          </p:grpSpPr>
          <p:sp>
            <p:nvSpPr>
              <p:cNvPr id="3052" name="Google Shape;3052;p4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2" name="Google Shape;3062;p40"/>
          <p:cNvGrpSpPr/>
          <p:nvPr/>
        </p:nvGrpSpPr>
        <p:grpSpPr>
          <a:xfrm rot="5400000">
            <a:off x="7200764" y="3308753"/>
            <a:ext cx="883262" cy="242091"/>
            <a:chOff x="2300350" y="2601250"/>
            <a:chExt cx="2275275" cy="623625"/>
          </a:xfrm>
        </p:grpSpPr>
        <p:sp>
          <p:nvSpPr>
            <p:cNvPr id="3063" name="Google Shape;3063;p4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2"/>
        <p:cNvGrpSpPr/>
        <p:nvPr/>
      </p:nvGrpSpPr>
      <p:grpSpPr>
        <a:xfrm>
          <a:off x="0" y="0"/>
          <a:ext cx="0" cy="0"/>
          <a:chOff x="0" y="0"/>
          <a:chExt cx="0" cy="0"/>
        </a:xfrm>
      </p:grpSpPr>
      <p:sp>
        <p:nvSpPr>
          <p:cNvPr id="3073" name="Google Shape;3073;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Participant</a:t>
            </a:r>
            <a:endParaRPr sz="4400">
              <a:solidFill>
                <a:schemeClr val="accent2"/>
              </a:solidFill>
            </a:endParaRPr>
          </a:p>
        </p:txBody>
      </p:sp>
      <p:sp>
        <p:nvSpPr>
          <p:cNvPr id="3074" name="Google Shape;3074;p41"/>
          <p:cNvSpPr txBox="1">
            <a:spLocks noGrp="1"/>
          </p:cNvSpPr>
          <p:nvPr>
            <p:ph type="title" idx="2"/>
          </p:nvPr>
        </p:nvSpPr>
        <p:spPr>
          <a:xfrm>
            <a:off x="2357700" y="1484975"/>
            <a:ext cx="44286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a:t>Analysis 1</a:t>
            </a:r>
            <a:endParaRPr sz="6600"/>
          </a:p>
        </p:txBody>
      </p:sp>
      <p:grpSp>
        <p:nvGrpSpPr>
          <p:cNvPr id="3075" name="Google Shape;3075;p41"/>
          <p:cNvGrpSpPr/>
          <p:nvPr/>
        </p:nvGrpSpPr>
        <p:grpSpPr>
          <a:xfrm rot="-5400000">
            <a:off x="2746096" y="55862"/>
            <a:ext cx="1823016" cy="296643"/>
            <a:chOff x="7857346" y="3902355"/>
            <a:chExt cx="1823016" cy="296643"/>
          </a:xfrm>
        </p:grpSpPr>
        <p:sp>
          <p:nvSpPr>
            <p:cNvPr id="3076" name="Google Shape;3076;p4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2" name="Google Shape;3082;p41"/>
          <p:cNvGrpSpPr/>
          <p:nvPr/>
        </p:nvGrpSpPr>
        <p:grpSpPr>
          <a:xfrm rot="5400000">
            <a:off x="1639375" y="1028400"/>
            <a:ext cx="98902" cy="553090"/>
            <a:chOff x="4898850" y="4820550"/>
            <a:chExt cx="98902" cy="553090"/>
          </a:xfrm>
        </p:grpSpPr>
        <p:sp>
          <p:nvSpPr>
            <p:cNvPr id="3083" name="Google Shape;3083;p4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41"/>
          <p:cNvGrpSpPr/>
          <p:nvPr/>
        </p:nvGrpSpPr>
        <p:grpSpPr>
          <a:xfrm>
            <a:off x="1609176" y="4434219"/>
            <a:ext cx="1252897" cy="51000"/>
            <a:chOff x="2915381" y="4104819"/>
            <a:chExt cx="1252897" cy="51000"/>
          </a:xfrm>
        </p:grpSpPr>
        <p:sp>
          <p:nvSpPr>
            <p:cNvPr id="3089" name="Google Shape;3089;p4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3" name="Google Shape;3103;p41"/>
          <p:cNvGrpSpPr/>
          <p:nvPr/>
        </p:nvGrpSpPr>
        <p:grpSpPr>
          <a:xfrm>
            <a:off x="5495767" y="691791"/>
            <a:ext cx="1105976" cy="133969"/>
            <a:chOff x="8183182" y="663852"/>
            <a:chExt cx="1475028" cy="178673"/>
          </a:xfrm>
        </p:grpSpPr>
        <p:grpSp>
          <p:nvGrpSpPr>
            <p:cNvPr id="3104" name="Google Shape;3104;p41"/>
            <p:cNvGrpSpPr/>
            <p:nvPr/>
          </p:nvGrpSpPr>
          <p:grpSpPr>
            <a:xfrm>
              <a:off x="8183182" y="774425"/>
              <a:ext cx="1178025" cy="68100"/>
              <a:chOff x="2024450" y="204150"/>
              <a:chExt cx="1178025" cy="68100"/>
            </a:xfrm>
          </p:grpSpPr>
          <p:sp>
            <p:nvSpPr>
              <p:cNvPr id="3105" name="Google Shape;3105;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5" name="Google Shape;3115;p41"/>
            <p:cNvGrpSpPr/>
            <p:nvPr/>
          </p:nvGrpSpPr>
          <p:grpSpPr>
            <a:xfrm>
              <a:off x="8480185" y="663852"/>
              <a:ext cx="1178025" cy="68100"/>
              <a:chOff x="2024450" y="204150"/>
              <a:chExt cx="1178025" cy="68100"/>
            </a:xfrm>
          </p:grpSpPr>
          <p:sp>
            <p:nvSpPr>
              <p:cNvPr id="3116" name="Google Shape;3116;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6" name="Google Shape;3126;p41"/>
          <p:cNvGrpSpPr/>
          <p:nvPr/>
        </p:nvGrpSpPr>
        <p:grpSpPr>
          <a:xfrm rot="5400000">
            <a:off x="5968600" y="4273462"/>
            <a:ext cx="98902" cy="553090"/>
            <a:chOff x="4898850" y="4820550"/>
            <a:chExt cx="98902" cy="553090"/>
          </a:xfrm>
        </p:grpSpPr>
        <p:sp>
          <p:nvSpPr>
            <p:cNvPr id="3127" name="Google Shape;3127;p4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811</Words>
  <Application>Microsoft Office PowerPoint</Application>
  <PresentationFormat>On-screen Show (16:9)</PresentationFormat>
  <Paragraphs>86</Paragraphs>
  <Slides>30</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Proxima Nova Semibold</vt:lpstr>
      <vt:lpstr>Roboto Condensed Light</vt:lpstr>
      <vt:lpstr>Exo</vt:lpstr>
      <vt:lpstr>Proxima Nova</vt:lpstr>
      <vt:lpstr>Arial</vt:lpstr>
      <vt:lpstr>Calibri</vt:lpstr>
      <vt:lpstr>Calibri Light</vt:lpstr>
      <vt:lpstr>PT Sans</vt:lpstr>
      <vt:lpstr>Slidesgo Final Pages</vt:lpstr>
      <vt:lpstr>Office Theme</vt:lpstr>
      <vt:lpstr>Bellabeat  Data Analysis</vt:lpstr>
      <vt:lpstr>AGENDA</vt:lpstr>
      <vt:lpstr>Background</vt:lpstr>
      <vt:lpstr>ABOUT BELLABEAT</vt:lpstr>
      <vt:lpstr>Preparing Data</vt:lpstr>
      <vt:lpstr>How to Prepare the data?</vt:lpstr>
      <vt:lpstr>Cleaning Data</vt:lpstr>
      <vt:lpstr>How to Clean the data?</vt:lpstr>
      <vt:lpstr>Participant</vt:lpstr>
      <vt:lpstr>Facts</vt:lpstr>
      <vt:lpstr>Daily Step &amp; Calories</vt:lpstr>
      <vt:lpstr>Facts</vt:lpstr>
      <vt:lpstr>Hourly Step &amp; Calories</vt:lpstr>
      <vt:lpstr>Facts</vt:lpstr>
      <vt:lpstr>Daily Weight &amp; BMI</vt:lpstr>
      <vt:lpstr>Facts</vt:lpstr>
      <vt:lpstr>SedentaryMinutes &amp; Weight</vt:lpstr>
      <vt:lpstr>Facts</vt:lpstr>
      <vt:lpstr>Visualization</vt:lpstr>
      <vt:lpstr>Daily Steps &amp; Calories </vt:lpstr>
      <vt:lpstr>Daily Average of Total Steps</vt:lpstr>
      <vt:lpstr>Hourly Steps &amp; Calories </vt:lpstr>
      <vt:lpstr>Hourly Average of Total Steps</vt:lpstr>
      <vt:lpstr>Steps &amp; Calories (Each Steps)</vt:lpstr>
      <vt:lpstr>Weight &amp; BMI</vt:lpstr>
      <vt:lpstr>Sedentary Minutes &amp; Weight </vt:lpstr>
      <vt:lpstr>Total Weight (Each Steps)</vt:lpstr>
      <vt:lpstr>Insight &amp; Recommendation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Bellabeat  Data Analysis</dc:title>
  <cp:lastModifiedBy>Sahrial Ihsani Ishak</cp:lastModifiedBy>
  <cp:revision>66</cp:revision>
  <dcterms:modified xsi:type="dcterms:W3CDTF">2023-08-18T12:54:11Z</dcterms:modified>
</cp:coreProperties>
</file>