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  <p:sldMasterId id="2147483687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IN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IN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IN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IN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IN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IN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IN" sz="4400" b="0" strike="noStrike" spc="-1">
              <a:solidFill>
                <a:srgbClr val="C7243A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IN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IN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IN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IN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IN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IN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IN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01"/>
            <a:ext cx="10080625" cy="567755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077" y="1988193"/>
            <a:ext cx="6421881" cy="1361248"/>
          </a:xfrm>
        </p:spPr>
        <p:txBody>
          <a:bodyPr anchor="b">
            <a:noAutofit/>
          </a:bodyPr>
          <a:lstStyle>
            <a:lvl1pPr algn="r">
              <a:defRPr sz="4465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077" y="3349439"/>
            <a:ext cx="6421881" cy="90697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6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919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&lt;footer&gt;</a:t>
            </a:r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EF90892-4ACE-4E3A-94DF-7EB47A42EFC3}" type="slidenum"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20498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2233217"/>
            <a:ext cx="7107922" cy="1510312"/>
          </a:xfrm>
        </p:spPr>
        <p:txBody>
          <a:bodyPr anchor="b"/>
          <a:lstStyle>
            <a:lvl1pPr algn="l">
              <a:defRPr sz="330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711423"/>
          </a:xfrm>
        </p:spPr>
        <p:txBody>
          <a:bodyPr anchor="t"/>
          <a:lstStyle>
            <a:lvl1pPr marL="0" indent="0" algn="l">
              <a:buNone/>
              <a:defRPr sz="165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&lt;footer&gt;</a:t>
            </a:r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EF90892-4ACE-4E3A-94DF-7EB47A42EFC3}" type="slidenum"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13046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036" y="1786487"/>
            <a:ext cx="3459456" cy="32088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8504" y="1786488"/>
            <a:ext cx="3459455" cy="32088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&lt;footer&gt;</a:t>
            </a:r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EF90892-4ACE-4E3A-94DF-7EB47A42EFC3}" type="slidenum"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58718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722" y="1786813"/>
            <a:ext cx="3460769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722" y="2263297"/>
            <a:ext cx="3460769" cy="273201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07192" y="1786813"/>
            <a:ext cx="3460765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07193" y="2263297"/>
            <a:ext cx="3460764" cy="273201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&lt;footer&gt;</a:t>
            </a:r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EF90892-4ACE-4E3A-94DF-7EB47A42EFC3}" type="slidenum"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074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IN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5" y="504049"/>
            <a:ext cx="7107922" cy="10921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494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&lt;footer&gt;</a:t>
            </a:r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EF90892-4ACE-4E3A-94DF-7EB47A42EFC3}" type="slidenum"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23974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5" y="1239123"/>
            <a:ext cx="3187012" cy="1057102"/>
          </a:xfrm>
        </p:spPr>
        <p:txBody>
          <a:bodyPr anchor="b">
            <a:normAutofit/>
          </a:bodyPr>
          <a:lstStyle>
            <a:lvl1pPr>
              <a:defRPr sz="165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6059" y="425766"/>
            <a:ext cx="3731899" cy="45695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035" y="2296225"/>
            <a:ext cx="3187012" cy="2136956"/>
          </a:xfrm>
        </p:spPr>
        <p:txBody>
          <a:bodyPr>
            <a:normAutofit/>
          </a:bodyPr>
          <a:lstStyle>
            <a:lvl1pPr marL="0" indent="0">
              <a:buNone/>
              <a:defRPr sz="1158"/>
            </a:lvl1pPr>
            <a:lvl2pPr marL="377900" indent="0">
              <a:buNone/>
              <a:defRPr sz="1158"/>
            </a:lvl2pPr>
            <a:lvl3pPr marL="755799" indent="0">
              <a:buNone/>
              <a:defRPr sz="992"/>
            </a:lvl3pPr>
            <a:lvl4pPr marL="1133699" indent="0">
              <a:buNone/>
              <a:defRPr sz="827"/>
            </a:lvl4pPr>
            <a:lvl5pPr marL="1511598" indent="0">
              <a:buNone/>
              <a:defRPr sz="827"/>
            </a:lvl5pPr>
            <a:lvl6pPr marL="1889498" indent="0">
              <a:buNone/>
              <a:defRPr sz="827"/>
            </a:lvl6pPr>
            <a:lvl7pPr marL="2267397" indent="0">
              <a:buNone/>
              <a:defRPr sz="827"/>
            </a:lvl7pPr>
            <a:lvl8pPr marL="2645297" indent="0">
              <a:buNone/>
              <a:defRPr sz="827"/>
            </a:lvl8pPr>
            <a:lvl9pPr marL="3023197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&lt;footer&gt;</a:t>
            </a:r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EF90892-4ACE-4E3A-94DF-7EB47A42EFC3}" type="slidenum"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63441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3969385"/>
            <a:ext cx="7107921" cy="468608"/>
          </a:xfrm>
        </p:spPr>
        <p:txBody>
          <a:bodyPr anchor="b">
            <a:normAutofit/>
          </a:bodyPr>
          <a:lstStyle>
            <a:lvl1pPr algn="l">
              <a:defRPr sz="1984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0035" y="504049"/>
            <a:ext cx="7107922" cy="3179839"/>
          </a:xfrm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036" y="4437993"/>
            <a:ext cx="7107921" cy="557318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&lt;footer&gt;</a:t>
            </a:r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EF90892-4ACE-4E3A-94DF-7EB47A42EFC3}" type="slidenum"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38533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504049"/>
            <a:ext cx="7107922" cy="2814273"/>
          </a:xfrm>
        </p:spPr>
        <p:txBody>
          <a:bodyPr anchor="ctr">
            <a:normAutofit/>
          </a:bodyPr>
          <a:lstStyle>
            <a:lvl1pPr algn="l">
              <a:defRPr sz="363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696358"/>
            <a:ext cx="7107922" cy="1298953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&lt;footer&gt;</a:t>
            </a:r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EF90892-4ACE-4E3A-94DF-7EB47A42EFC3}" type="slidenum"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03315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49" y="504049"/>
            <a:ext cx="6692415" cy="2499242"/>
          </a:xfrm>
        </p:spPr>
        <p:txBody>
          <a:bodyPr anchor="ctr">
            <a:normAutofit/>
          </a:bodyPr>
          <a:lstStyle>
            <a:lvl1pPr algn="l">
              <a:defRPr sz="363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29555" y="3003291"/>
            <a:ext cx="5973402" cy="31503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2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696358"/>
            <a:ext cx="7107922" cy="1298953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&lt;footer&gt;</a:t>
            </a:r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EF90892-4ACE-4E3A-94DF-7EB47A42EFC3}" type="slidenum"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8031" y="653526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52945" y="2386754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488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48652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1597468"/>
            <a:ext cx="7107922" cy="2146061"/>
          </a:xfrm>
        </p:spPr>
        <p:txBody>
          <a:bodyPr anchor="b">
            <a:normAutofit/>
          </a:bodyPr>
          <a:lstStyle>
            <a:lvl1pPr algn="l">
              <a:defRPr sz="363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1251783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&lt;footer&gt;</a:t>
            </a:r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EF90892-4ACE-4E3A-94DF-7EB47A42EFC3}" type="slidenum"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84925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49" y="504049"/>
            <a:ext cx="6692415" cy="2499242"/>
          </a:xfrm>
        </p:spPr>
        <p:txBody>
          <a:bodyPr anchor="ctr">
            <a:normAutofit/>
          </a:bodyPr>
          <a:lstStyle>
            <a:lvl1pPr algn="l">
              <a:defRPr sz="363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0034" y="3318322"/>
            <a:ext cx="7107923" cy="42520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1251783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&lt;footer&gt;</a:t>
            </a:r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EF90892-4ACE-4E3A-94DF-7EB47A42EFC3}" type="slidenum"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8031" y="653526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52945" y="2386754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41267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5" y="504049"/>
            <a:ext cx="7100923" cy="2499242"/>
          </a:xfrm>
        </p:spPr>
        <p:txBody>
          <a:bodyPr anchor="ctr">
            <a:normAutofit/>
          </a:bodyPr>
          <a:lstStyle>
            <a:lvl1pPr algn="l">
              <a:defRPr sz="363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0034" y="3318322"/>
            <a:ext cx="7107923" cy="42520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4">
                <a:solidFill>
                  <a:schemeClr val="accent1"/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1251783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&lt;footer&gt;</a:t>
            </a:r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EF90892-4ACE-4E3A-94DF-7EB47A42EFC3}" type="slidenum"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51505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&lt;footer&gt;</a:t>
            </a:r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EF90892-4ACE-4E3A-94DF-7EB47A42EFC3}" type="slidenum"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86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IN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7855" y="504048"/>
            <a:ext cx="1078791" cy="4342172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0036" y="504049"/>
            <a:ext cx="5837494" cy="43421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&lt;footer&gt;</a:t>
            </a:r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EF90892-4ACE-4E3A-94DF-7EB47A42EFC3}" type="slidenum"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232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IN" sz="4400" b="0" strike="noStrike" spc="-1">
              <a:solidFill>
                <a:srgbClr val="C7243A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IN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IN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IN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/>
          <p:nvPr/>
        </p:nvPicPr>
        <p:blipFill>
          <a:blip r:embed="rId14"/>
          <a:stretch/>
        </p:blipFill>
        <p:spPr>
          <a:xfrm>
            <a:off x="6120" y="0"/>
            <a:ext cx="10080000" cy="324000"/>
          </a:xfrm>
          <a:prstGeom prst="rect">
            <a:avLst/>
          </a:prstGeom>
          <a:ln>
            <a:noFill/>
          </a:ln>
        </p:spPr>
      </p:pic>
      <p:pic>
        <p:nvPicPr>
          <p:cNvPr id="44" name="Picture 43"/>
          <p:cNvPicPr/>
          <p:nvPr/>
        </p:nvPicPr>
        <p:blipFill>
          <a:blip r:embed="rId14"/>
          <a:stretch/>
        </p:blipFill>
        <p:spPr>
          <a:xfrm>
            <a:off x="6120" y="5357160"/>
            <a:ext cx="10080000" cy="32400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IN" sz="4400" b="0" strike="noStrike" spc="-1">
                <a:solidFill>
                  <a:srgbClr val="C7243A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1008000" y="5400720"/>
            <a:ext cx="2240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8" name="TextShape 4"/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49" name="TextShape 5"/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IN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50" name="TextShape 6"/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/>
            <a:fld id="{13D19BD4-7BF3-4FB7-821C-88716359AA39}" type="slidenum">
              <a:rPr lang="en-IN" sz="1400" b="0" strike="noStrike" spc="-1">
                <a:solidFill>
                  <a:srgbClr val="FFFFFF"/>
                </a:solidFill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/>
          <p:nvPr/>
        </p:nvPicPr>
        <p:blipFill>
          <a:blip r:embed="rId14"/>
          <a:stretch/>
        </p:blipFill>
        <p:spPr>
          <a:xfrm>
            <a:off x="5760" y="0"/>
            <a:ext cx="10078920" cy="323640"/>
          </a:xfrm>
          <a:prstGeom prst="rect">
            <a:avLst/>
          </a:prstGeom>
          <a:ln>
            <a:noFill/>
          </a:ln>
        </p:spPr>
      </p:pic>
      <p:pic>
        <p:nvPicPr>
          <p:cNvPr id="88" name="Picture 87"/>
          <p:cNvPicPr/>
          <p:nvPr/>
        </p:nvPicPr>
        <p:blipFill>
          <a:blip r:embed="rId14"/>
          <a:stretch/>
        </p:blipFill>
        <p:spPr>
          <a:xfrm>
            <a:off x="5760" y="5356440"/>
            <a:ext cx="10078920" cy="32364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1728000" y="5399640"/>
            <a:ext cx="2347920" cy="39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IN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221000" y="5399640"/>
            <a:ext cx="3194280" cy="39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  <a:endParaRPr lang="en-IN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59000" y="5399640"/>
            <a:ext cx="2347920" cy="39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03474680-0D11-4DBC-8B9D-3DB52A8D703E}" type="slidenum">
              <a:rPr lang="en-IN" sz="1400" b="0" strike="noStrike" spc="-1">
                <a:solidFill>
                  <a:srgbClr val="FFFFFF"/>
                </a:solid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01"/>
            <a:ext cx="10080625" cy="567755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035" y="504049"/>
            <a:ext cx="7107922" cy="1092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5" y="1786488"/>
            <a:ext cx="7107922" cy="320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7370" y="4995312"/>
            <a:ext cx="754012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35" y="4995312"/>
            <a:ext cx="520701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&lt;footer&gt;</a:t>
            </a:r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2958" y="4995312"/>
            <a:ext cx="56500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accent1"/>
                </a:solidFill>
              </a:defRPr>
            </a:lvl1pPr>
          </a:lstStyle>
          <a:p>
            <a:pPr algn="r"/>
            <a:fld id="{1EF90892-4ACE-4E3A-94DF-7EB47A42EFC3}" type="slidenum">
              <a:rPr lang="en-IN" sz="14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622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txStyles>
    <p:titleStyle>
      <a:lvl1pPr algn="l" defTabSz="378013" rtl="0" eaLnBrk="1" latinLnBrk="0" hangingPunct="1">
        <a:spcBef>
          <a:spcPct val="0"/>
        </a:spcBef>
        <a:buNone/>
        <a:defRPr sz="2976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510" indent="-283510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14271" indent="-236258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45032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23045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01058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079071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457084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835097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213110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45594" y="864000"/>
            <a:ext cx="9071640" cy="2736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tIns="0" rIns="0" bIns="0" anchor="ctr">
            <a:spAutoFit/>
          </a:bodyPr>
          <a:lstStyle/>
          <a:p>
            <a:r>
              <a:rPr lang="en-IN" sz="4400" b="0" strike="noStrike" spc="-1" dirty="0">
                <a:solidFill>
                  <a:srgbClr val="FFFFFF"/>
                </a:solidFill>
                <a:latin typeface="Arial"/>
              </a:rPr>
              <a:t>PROJECT RECYCLE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IN" sz="2600" b="0" strike="noStrike" spc="-1" dirty="0">
                <a:solidFill>
                  <a:srgbClr val="FFFFFF"/>
                </a:solidFill>
                <a:latin typeface="Arial"/>
              </a:rPr>
              <a:t>ANALYSIS OF WASTE MANAGEMENT SYSTEM IN THIRUVANANTHAPURAM MUNICIPAL CORPORATION</a:t>
            </a:r>
          </a:p>
        </p:txBody>
      </p:sp>
      <p:sp>
        <p:nvSpPr>
          <p:cNvPr id="131" name="TextShape 2"/>
          <p:cNvSpPr txBox="1"/>
          <p:nvPr/>
        </p:nvSpPr>
        <p:spPr>
          <a:xfrm>
            <a:off x="3791938" y="3600000"/>
            <a:ext cx="5255640" cy="129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IN" sz="2800" b="0" strike="noStrike" spc="-1" dirty="0">
                <a:latin typeface="Gill Sans MT"/>
              </a:rPr>
              <a:t>A Project by</a:t>
            </a:r>
            <a:endParaRPr lang="en-IN" sz="2800" b="0" strike="noStrike" spc="-1" dirty="0">
              <a:latin typeface="Arial"/>
            </a:endParaRPr>
          </a:p>
          <a:p>
            <a:pPr algn="ctr"/>
            <a:r>
              <a:rPr lang="en-IN" sz="2800" b="0" strike="noStrike" spc="-1" dirty="0">
                <a:latin typeface="Gill Sans MT"/>
              </a:rPr>
              <a:t>Team </a:t>
            </a:r>
            <a:r>
              <a:rPr lang="en-IN" sz="2800" b="0" strike="noStrike" spc="-1" dirty="0" err="1">
                <a:latin typeface="Gill Sans MT"/>
              </a:rPr>
              <a:t>BitPlease</a:t>
            </a:r>
            <a:endParaRPr lang="en-IN" sz="2800" b="0" strike="noStrike" spc="-1" dirty="0">
              <a:latin typeface="Arial"/>
            </a:endParaRPr>
          </a:p>
          <a:p>
            <a:pPr algn="ctr"/>
            <a:r>
              <a:rPr lang="en-IN" sz="2800" b="0" strike="noStrike" spc="-1" dirty="0">
                <a:latin typeface="Gill Sans MT"/>
              </a:rPr>
              <a:t>Tech Department of </a:t>
            </a:r>
            <a:r>
              <a:rPr lang="en-IN" sz="2800" b="0" strike="noStrike" spc="-1" dirty="0" err="1">
                <a:latin typeface="Gill Sans MT"/>
              </a:rPr>
              <a:t>Sahridaya</a:t>
            </a: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149"/>
          <p:cNvPicPr/>
          <p:nvPr/>
        </p:nvPicPr>
        <p:blipFill>
          <a:blip r:embed="rId2"/>
          <a:stretch/>
        </p:blipFill>
        <p:spPr>
          <a:xfrm>
            <a:off x="3600000" y="631440"/>
            <a:ext cx="6131880" cy="4336560"/>
          </a:xfrm>
          <a:prstGeom prst="rect">
            <a:avLst/>
          </a:prstGeom>
          <a:ln>
            <a:noFill/>
          </a:ln>
        </p:spPr>
      </p:pic>
      <p:sp>
        <p:nvSpPr>
          <p:cNvPr id="151" name="TextShape 1"/>
          <p:cNvSpPr txBox="1"/>
          <p:nvPr/>
        </p:nvSpPr>
        <p:spPr>
          <a:xfrm>
            <a:off x="504360" y="529200"/>
            <a:ext cx="2879640" cy="101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IN" sz="2400" b="0" strike="noStrike" spc="-1">
                <a:solidFill>
                  <a:srgbClr val="C7243A"/>
                </a:solidFill>
                <a:latin typeface="Arial"/>
              </a:rPr>
              <a:t>Waste generation density and location of aerobic bins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151"/>
          <p:cNvPicPr/>
          <p:nvPr/>
        </p:nvPicPr>
        <p:blipFill>
          <a:blip r:embed="rId2"/>
          <a:stretch/>
        </p:blipFill>
        <p:spPr>
          <a:xfrm>
            <a:off x="1512000" y="351720"/>
            <a:ext cx="7097400" cy="497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152"/>
          <p:cNvPicPr/>
          <p:nvPr/>
        </p:nvPicPr>
        <p:blipFill>
          <a:blip r:embed="rId2"/>
          <a:stretch/>
        </p:blipFill>
        <p:spPr>
          <a:xfrm>
            <a:off x="1512000" y="330120"/>
            <a:ext cx="7128000" cy="4997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153"/>
          <p:cNvPicPr/>
          <p:nvPr/>
        </p:nvPicPr>
        <p:blipFill>
          <a:blip r:embed="rId2"/>
          <a:stretch/>
        </p:blipFill>
        <p:spPr>
          <a:xfrm>
            <a:off x="3384000" y="610200"/>
            <a:ext cx="6264000" cy="4429800"/>
          </a:xfrm>
          <a:prstGeom prst="rect">
            <a:avLst/>
          </a:prstGeom>
          <a:ln>
            <a:noFill/>
          </a:ln>
        </p:spPr>
      </p:pic>
      <p:sp>
        <p:nvSpPr>
          <p:cNvPr id="155" name="TextShape 1"/>
          <p:cNvSpPr txBox="1"/>
          <p:nvPr/>
        </p:nvSpPr>
        <p:spPr>
          <a:xfrm>
            <a:off x="504720" y="1656720"/>
            <a:ext cx="2519280" cy="1079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>
              <a:spcAft>
                <a:spcPts val="1414"/>
              </a:spcAft>
              <a:buClr>
                <a:srgbClr val="3FAF46"/>
              </a:buClr>
              <a:buSzPct val="150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Arial"/>
              </a:rPr>
              <a:t>Represents the range within which the aerobin should be placed.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648000" y="2880000"/>
            <a:ext cx="2520000" cy="72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16000" indent="-216000">
              <a:spcAft>
                <a:spcPts val="1414"/>
              </a:spcAft>
              <a:buClr>
                <a:srgbClr val="FF0000"/>
              </a:buClr>
              <a:buSzPct val="250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Arial"/>
              </a:rPr>
              <a:t>Represents division of ward area.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24000" y="1032840"/>
            <a:ext cx="2340000" cy="101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IN" sz="2400" b="0" strike="noStrike" spc="-1">
                <a:solidFill>
                  <a:srgbClr val="C7243A"/>
                </a:solidFill>
                <a:latin typeface="Arial"/>
              </a:rPr>
              <a:t>Waste Inflow and Outflow with weeks</a:t>
            </a:r>
          </a:p>
        </p:txBody>
      </p:sp>
      <p:pic>
        <p:nvPicPr>
          <p:cNvPr id="133" name="Picture 132"/>
          <p:cNvPicPr/>
          <p:nvPr/>
        </p:nvPicPr>
        <p:blipFill>
          <a:blip r:embed="rId2"/>
          <a:srcRect t="12206" r="4574" b="3822"/>
          <a:stretch/>
        </p:blipFill>
        <p:spPr>
          <a:xfrm>
            <a:off x="2700000" y="540360"/>
            <a:ext cx="7307280" cy="4607640"/>
          </a:xfrm>
          <a:prstGeom prst="rect">
            <a:avLst/>
          </a:prstGeom>
          <a:ln>
            <a:noFill/>
          </a:ln>
        </p:spPr>
      </p:pic>
      <p:sp>
        <p:nvSpPr>
          <p:cNvPr id="134" name="TextShape 2"/>
          <p:cNvSpPr txBox="1"/>
          <p:nvPr/>
        </p:nvSpPr>
        <p:spPr>
          <a:xfrm>
            <a:off x="180000" y="3384000"/>
            <a:ext cx="2196000" cy="72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marL="216000" indent="-216000" algn="ctr">
              <a:buClr>
                <a:srgbClr val="FF0000"/>
              </a:buClr>
              <a:buSzPct val="250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 Average waste/ ward/ week</a:t>
            </a:r>
          </a:p>
        </p:txBody>
      </p:sp>
      <p:sp>
        <p:nvSpPr>
          <p:cNvPr id="135" name="TextShape 3"/>
          <p:cNvSpPr txBox="1"/>
          <p:nvPr/>
        </p:nvSpPr>
        <p:spPr>
          <a:xfrm>
            <a:off x="-108000" y="4068000"/>
            <a:ext cx="2592000" cy="798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marL="216000" indent="-216000" algn="ctr">
              <a:buClr>
                <a:srgbClr val="2A6099"/>
              </a:buClr>
              <a:buSzPct val="250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 Overflow limit</a:t>
            </a:r>
          </a:p>
        </p:txBody>
      </p:sp>
      <p:sp>
        <p:nvSpPr>
          <p:cNvPr id="136" name="TextShape 4"/>
          <p:cNvSpPr txBox="1"/>
          <p:nvPr/>
        </p:nvSpPr>
        <p:spPr>
          <a:xfrm>
            <a:off x="180000" y="2418840"/>
            <a:ext cx="2448000" cy="85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marL="216000" indent="-216000" algn="ctr">
              <a:buClr>
                <a:srgbClr val="000000"/>
              </a:buClr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 Waste deposited in aerobic bin/ ward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136"/>
          <p:cNvPicPr/>
          <p:nvPr/>
        </p:nvPicPr>
        <p:blipFill>
          <a:blip r:embed="rId2"/>
          <a:stretch/>
        </p:blipFill>
        <p:spPr>
          <a:xfrm>
            <a:off x="5148000" y="417240"/>
            <a:ext cx="3816000" cy="4867200"/>
          </a:xfrm>
          <a:prstGeom prst="rect">
            <a:avLst/>
          </a:prstGeom>
          <a:ln>
            <a:noFill/>
          </a:ln>
        </p:spPr>
      </p:pic>
      <p:sp>
        <p:nvSpPr>
          <p:cNvPr id="138" name="TextShape 1"/>
          <p:cNvSpPr txBox="1"/>
          <p:nvPr/>
        </p:nvSpPr>
        <p:spPr>
          <a:xfrm>
            <a:off x="540000" y="984960"/>
            <a:ext cx="3456000" cy="147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IN" sz="2600" b="0" strike="noStrike" spc="-1">
                <a:solidFill>
                  <a:srgbClr val="C7243A"/>
                </a:solidFill>
                <a:latin typeface="Arial"/>
              </a:rPr>
              <a:t>Regression analysis of Current waste generation in Medical College ward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/>
          <p:cNvPicPr/>
          <p:nvPr/>
        </p:nvPicPr>
        <p:blipFill>
          <a:blip r:embed="rId2"/>
          <a:srcRect r="1018"/>
          <a:stretch/>
        </p:blipFill>
        <p:spPr>
          <a:xfrm>
            <a:off x="4032000" y="719280"/>
            <a:ext cx="5997240" cy="4247640"/>
          </a:xfrm>
          <a:prstGeom prst="rect">
            <a:avLst/>
          </a:prstGeom>
          <a:ln>
            <a:noFill/>
          </a:ln>
        </p:spPr>
      </p:pic>
      <p:graphicFrame>
        <p:nvGraphicFramePr>
          <p:cNvPr id="140" name="Table 1"/>
          <p:cNvGraphicFramePr/>
          <p:nvPr/>
        </p:nvGraphicFramePr>
        <p:xfrm>
          <a:off x="50760" y="339480"/>
          <a:ext cx="3880800" cy="5031720"/>
        </p:xfrm>
        <a:graphic>
          <a:graphicData uri="http://schemas.openxmlformats.org/drawingml/2006/table">
            <a:tbl>
              <a:tblPr/>
              <a:tblGrid>
                <a:gridCol w="757440"/>
                <a:gridCol w="780480"/>
                <a:gridCol w="780120"/>
                <a:gridCol w="780120"/>
                <a:gridCol w="782640"/>
              </a:tblGrid>
              <a:tr h="216000"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Ward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Population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Waste generated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Waste per capita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Density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71720"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Vattiyoorkavu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9967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7200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0.722384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71720"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Ulloor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11599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5940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0.512113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mid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71720"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Palayam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5069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2148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0.423752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mid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49480"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Medical College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6817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4986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0.731407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71720"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Manacaud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7853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4476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0.569973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mid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71720"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Jagathy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8348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2850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0.341399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low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71720"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Sreekaryam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11782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6096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0.517399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mid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71720"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Kazhakkuttam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16882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2400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0.142163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low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49480"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Sasthamangalam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9810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7182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0.73211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71720"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Thirumala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8750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7470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0.853714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71720"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Thiruvallom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16580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4446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0.268154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low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71720"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Vizhinjam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8498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6300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0.741351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71720"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Karamana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9810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4182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0.4263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mid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71720"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Fort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6296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3282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0.521283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mid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71720"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Nemom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8576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5112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0.596082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mid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49480"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Kudappanakkunnu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9576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6300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0.657895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71720"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Nanthancode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9677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4692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0.484861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mid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49480"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Sreekandeswaram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7661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3936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0.513771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mid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71720"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Kadakampally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11075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3006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0.271422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low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71720"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Poonthura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7825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7434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0.950032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71720"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Chalai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7788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684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0.087827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low</a:t>
                      </a:r>
                      <a:endParaRPr lang="en-IN" sz="800" b="0" strike="noStrike" spc="-1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40"/>
          <p:cNvPicPr/>
          <p:nvPr/>
        </p:nvPicPr>
        <p:blipFill>
          <a:blip r:embed="rId2"/>
          <a:srcRect l="5348" t="30747" r="11943" b="12524"/>
          <a:stretch/>
        </p:blipFill>
        <p:spPr>
          <a:xfrm>
            <a:off x="216360" y="864360"/>
            <a:ext cx="9503640" cy="3959640"/>
          </a:xfrm>
          <a:prstGeom prst="rect">
            <a:avLst/>
          </a:prstGeom>
          <a:ln>
            <a:noFill/>
          </a:ln>
        </p:spPr>
      </p:pic>
      <p:sp>
        <p:nvSpPr>
          <p:cNvPr id="142" name="TextShape 1"/>
          <p:cNvSpPr txBox="1"/>
          <p:nvPr/>
        </p:nvSpPr>
        <p:spPr>
          <a:xfrm>
            <a:off x="576000" y="1213560"/>
            <a:ext cx="2879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IN" sz="2800" b="0" strike="noStrike" spc="-1">
                <a:solidFill>
                  <a:srgbClr val="C7243A"/>
                </a:solidFill>
                <a:latin typeface="Arial"/>
              </a:rPr>
              <a:t>Waste Processing Index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142"/>
          <p:cNvPicPr/>
          <p:nvPr/>
        </p:nvPicPr>
        <p:blipFill>
          <a:blip r:embed="rId2"/>
          <a:srcRect l="36742" t="23203" r="13390" b="20592"/>
          <a:stretch/>
        </p:blipFill>
        <p:spPr>
          <a:xfrm>
            <a:off x="2952000" y="432000"/>
            <a:ext cx="7051680" cy="4824000"/>
          </a:xfrm>
          <a:prstGeom prst="rect">
            <a:avLst/>
          </a:prstGeom>
          <a:ln>
            <a:noFill/>
          </a:ln>
        </p:spPr>
      </p:pic>
      <p:sp>
        <p:nvSpPr>
          <p:cNvPr id="144" name="TextShape 1"/>
          <p:cNvSpPr txBox="1"/>
          <p:nvPr/>
        </p:nvSpPr>
        <p:spPr>
          <a:xfrm>
            <a:off x="720000" y="637560"/>
            <a:ext cx="151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IN" sz="3200" b="0" strike="noStrike" spc="-1">
                <a:solidFill>
                  <a:srgbClr val="C7243A"/>
                </a:solidFill>
                <a:latin typeface="Arial"/>
              </a:rPr>
              <a:t>Growth Index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144"/>
          <p:cNvPicPr/>
          <p:nvPr/>
        </p:nvPicPr>
        <p:blipFill>
          <a:blip r:embed="rId2"/>
          <a:srcRect l="1148" t="2476" r="5516" b="3257"/>
          <a:stretch/>
        </p:blipFill>
        <p:spPr>
          <a:xfrm>
            <a:off x="3636360" y="648000"/>
            <a:ext cx="6047640" cy="4319640"/>
          </a:xfrm>
          <a:prstGeom prst="rect">
            <a:avLst/>
          </a:prstGeom>
          <a:ln>
            <a:noFill/>
          </a:ln>
        </p:spPr>
      </p:pic>
      <p:sp>
        <p:nvSpPr>
          <p:cNvPr id="146" name="TextShape 1"/>
          <p:cNvSpPr txBox="1"/>
          <p:nvPr/>
        </p:nvSpPr>
        <p:spPr>
          <a:xfrm>
            <a:off x="504360" y="565920"/>
            <a:ext cx="2519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IN" sz="3200" b="0" strike="noStrike" spc="-1">
                <a:solidFill>
                  <a:srgbClr val="C7243A"/>
                </a:solidFill>
                <a:latin typeface="Arial"/>
              </a:rPr>
              <a:t>Population density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146"/>
          <p:cNvPicPr/>
          <p:nvPr/>
        </p:nvPicPr>
        <p:blipFill>
          <a:blip r:embed="rId2"/>
          <a:srcRect t="8514" b="7623"/>
          <a:stretch/>
        </p:blipFill>
        <p:spPr>
          <a:xfrm>
            <a:off x="276840" y="858960"/>
            <a:ext cx="9479160" cy="4468680"/>
          </a:xfrm>
          <a:prstGeom prst="rect">
            <a:avLst/>
          </a:prstGeom>
          <a:ln>
            <a:noFill/>
          </a:ln>
        </p:spPr>
      </p:pic>
      <p:sp>
        <p:nvSpPr>
          <p:cNvPr id="148" name="TextShape 1"/>
          <p:cNvSpPr txBox="1"/>
          <p:nvPr/>
        </p:nvSpPr>
        <p:spPr>
          <a:xfrm>
            <a:off x="288000" y="313560"/>
            <a:ext cx="4392000" cy="58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IN" sz="2400" b="0" strike="noStrike" spc="-1">
                <a:solidFill>
                  <a:srgbClr val="C7243A"/>
                </a:solidFill>
                <a:latin typeface="Arial"/>
              </a:rPr>
              <a:t>R Code for Mathematical Model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148"/>
          <p:cNvPicPr/>
          <p:nvPr/>
        </p:nvPicPr>
        <p:blipFill>
          <a:blip r:embed="rId2"/>
          <a:stretch/>
        </p:blipFill>
        <p:spPr>
          <a:xfrm>
            <a:off x="1512000" y="353520"/>
            <a:ext cx="7056000" cy="4947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196</Words>
  <Application>Microsoft Office PowerPoint</Application>
  <PresentationFormat>Custom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Calibri</vt:lpstr>
      <vt:lpstr>DejaVu Sans</vt:lpstr>
      <vt:lpstr>Gill Sans MT</vt:lpstr>
      <vt:lpstr>Symbol</vt:lpstr>
      <vt:lpstr>Times New Roman</vt:lpstr>
      <vt:lpstr>Trebuchet MS</vt:lpstr>
      <vt:lpstr>Wingdings</vt:lpstr>
      <vt:lpstr>Wingdings 3</vt:lpstr>
      <vt:lpstr>Office Theme</vt:lpstr>
      <vt:lpstr>Office Theme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Classy Red</dc:title>
  <dc:subject/>
  <dc:creator/>
  <dc:description/>
  <cp:lastModifiedBy>Aswin Suresh</cp:lastModifiedBy>
  <cp:revision>16</cp:revision>
  <dcterms:created xsi:type="dcterms:W3CDTF">2019-07-19T18:59:00Z</dcterms:created>
  <dcterms:modified xsi:type="dcterms:W3CDTF">2019-07-20T12:41:30Z</dcterms:modified>
  <dc:language>en-IN</dc:language>
</cp:coreProperties>
</file>