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ooper Hewitt Bold" charset="1" panose="00000000000000000000"/>
      <p:regular r:id="rId23"/>
    </p:embeddedFont>
    <p:embeddedFont>
      <p:font typeface="DM Sans" charset="1" panose="00000000000000000000"/>
      <p:regular r:id="rId24"/>
    </p:embeddedFont>
    <p:embeddedFont>
      <p:font typeface="DM Sans Bold" charset="1" panose="00000000000000000000"/>
      <p:regular r:id="rId25"/>
    </p:embeddedFont>
    <p:embeddedFont>
      <p:font typeface="DM Sans Bold Italics" charset="1" panose="00000000000000000000"/>
      <p:regular r:id="rId26"/>
    </p:embeddedFont>
    <p:embeddedFont>
      <p:font typeface="Cooper Hewitt" charset="1" panose="00000000000000000000"/>
      <p:regular r:id="rId27"/>
    </p:embeddedFont>
    <p:embeddedFont>
      <p:font typeface="Courier Prime" charset="1" panose="00000509000000000000"/>
      <p:regular r:id="rId28"/>
    </p:embeddedFont>
    <p:embeddedFont>
      <p:font typeface="Courier Prime Bold" charset="1" panose="00000809000000000000"/>
      <p:regular r:id="rId29"/>
    </p:embeddedFont>
    <p:embeddedFont>
      <p:font typeface="Aileron"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43789" y="2159475"/>
            <a:ext cx="3701593" cy="4723610"/>
          </a:xfrm>
          <a:custGeom>
            <a:avLst/>
            <a:gdLst/>
            <a:ahLst/>
            <a:cxnLst/>
            <a:rect r="r" b="b" t="t" l="l"/>
            <a:pathLst>
              <a:path h="4723610" w="3701593">
                <a:moveTo>
                  <a:pt x="0" y="0"/>
                </a:moveTo>
                <a:lnTo>
                  <a:pt x="3701592" y="0"/>
                </a:lnTo>
                <a:lnTo>
                  <a:pt x="3701592"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60391" y="5524921"/>
            <a:ext cx="3718302" cy="2393234"/>
          </a:xfrm>
          <a:custGeom>
            <a:avLst/>
            <a:gdLst/>
            <a:ahLst/>
            <a:cxnLst/>
            <a:rect r="r" b="b" t="t" l="l"/>
            <a:pathLst>
              <a:path h="2393234" w="3718302">
                <a:moveTo>
                  <a:pt x="0" y="0"/>
                </a:moveTo>
                <a:lnTo>
                  <a:pt x="3718302" y="0"/>
                </a:lnTo>
                <a:lnTo>
                  <a:pt x="3718302" y="2393235"/>
                </a:lnTo>
                <a:lnTo>
                  <a:pt x="0" y="23932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77078" y="896245"/>
            <a:ext cx="9904619" cy="3506745"/>
          </a:xfrm>
          <a:prstGeom prst="rect">
            <a:avLst/>
          </a:prstGeom>
        </p:spPr>
        <p:txBody>
          <a:bodyPr anchor="t" rtlCol="false" tIns="0" lIns="0" bIns="0" rIns="0">
            <a:spAutoFit/>
          </a:bodyPr>
          <a:lstStyle/>
          <a:p>
            <a:pPr algn="l">
              <a:lnSpc>
                <a:spcPts val="13039"/>
              </a:lnSpc>
            </a:pPr>
            <a:r>
              <a:rPr lang="en-US" sz="9314" b="true">
                <a:solidFill>
                  <a:srgbClr val="343434"/>
                </a:solidFill>
                <a:latin typeface="Cooper Hewitt Bold"/>
                <a:ea typeface="Cooper Hewitt Bold"/>
                <a:cs typeface="Cooper Hewitt Bold"/>
                <a:sym typeface="Cooper Hewitt Bold"/>
              </a:rPr>
              <a:t>MNIST DIGIT CLASSIFICATION </a:t>
            </a:r>
          </a:p>
        </p:txBody>
      </p:sp>
      <p:sp>
        <p:nvSpPr>
          <p:cNvPr name="TextBox 7" id="7"/>
          <p:cNvSpPr txBox="true"/>
          <p:nvPr/>
        </p:nvSpPr>
        <p:spPr>
          <a:xfrm rot="0">
            <a:off x="671950" y="7756358"/>
            <a:ext cx="7793067" cy="1109346"/>
          </a:xfrm>
          <a:prstGeom prst="rect">
            <a:avLst/>
          </a:prstGeom>
        </p:spPr>
        <p:txBody>
          <a:bodyPr anchor="t" rtlCol="false" tIns="0" lIns="0" bIns="0" rIns="0">
            <a:spAutoFit/>
          </a:bodyPr>
          <a:lstStyle/>
          <a:p>
            <a:pPr algn="just">
              <a:lnSpc>
                <a:spcPts val="4479"/>
              </a:lnSpc>
            </a:pPr>
            <a:r>
              <a:rPr lang="en-US" sz="3199">
                <a:solidFill>
                  <a:srgbClr val="343434"/>
                </a:solidFill>
                <a:latin typeface="DM Sans"/>
                <a:ea typeface="DM Sans"/>
                <a:cs typeface="DM Sans"/>
                <a:sym typeface="DM Sans"/>
              </a:rPr>
              <a:t>Sahrish Mustafa 22i0977</a:t>
            </a:r>
          </a:p>
          <a:p>
            <a:pPr algn="just">
              <a:lnSpc>
                <a:spcPts val="4479"/>
              </a:lnSpc>
            </a:pPr>
            <a:r>
              <a:rPr lang="en-US" sz="3199">
                <a:solidFill>
                  <a:srgbClr val="343434"/>
                </a:solidFill>
                <a:latin typeface="DM Sans"/>
                <a:ea typeface="DM Sans"/>
                <a:cs typeface="DM Sans"/>
                <a:sym typeface="DM Sans"/>
              </a:rPr>
              <a:t>Aalyan Raza Kazmi 22i0833</a:t>
            </a:r>
          </a:p>
        </p:txBody>
      </p:sp>
      <p:sp>
        <p:nvSpPr>
          <p:cNvPr name="TextBox 8" id="8"/>
          <p:cNvSpPr txBox="true"/>
          <p:nvPr/>
        </p:nvSpPr>
        <p:spPr>
          <a:xfrm rot="0">
            <a:off x="16253563" y="9601852"/>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
        <p:nvSpPr>
          <p:cNvPr name="TextBox 9" id="9"/>
          <p:cNvSpPr txBox="true"/>
          <p:nvPr/>
        </p:nvSpPr>
        <p:spPr>
          <a:xfrm rot="0">
            <a:off x="477078" y="4235994"/>
            <a:ext cx="9904619" cy="3240045"/>
          </a:xfrm>
          <a:prstGeom prst="rect">
            <a:avLst/>
          </a:prstGeom>
        </p:spPr>
        <p:txBody>
          <a:bodyPr anchor="t" rtlCol="false" tIns="0" lIns="0" bIns="0" rIns="0">
            <a:spAutoFit/>
          </a:bodyPr>
          <a:lstStyle/>
          <a:p>
            <a:pPr algn="l">
              <a:lnSpc>
                <a:spcPts val="13039"/>
              </a:lnSpc>
            </a:pPr>
            <a:r>
              <a:rPr lang="en-US" b="true" sz="9314" i="true" u="sng">
                <a:solidFill>
                  <a:srgbClr val="343434"/>
                </a:solidFill>
                <a:latin typeface="DM Sans Bold Italics"/>
                <a:ea typeface="DM Sans Bold Italics"/>
                <a:cs typeface="DM Sans Bold Italics"/>
                <a:sym typeface="DM Sans Bold Italics"/>
              </a:rPr>
              <a:t>ACCELERATED WITH CUDA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7295896"/>
            <a:ext cx="19258069" cy="19258069"/>
          </a:xfrm>
          <a:custGeom>
            <a:avLst/>
            <a:gdLst/>
            <a:ahLst/>
            <a:cxnLst/>
            <a:rect r="r" b="b" t="t" l="l"/>
            <a:pathLst>
              <a:path h="19258069" w="19258069">
                <a:moveTo>
                  <a:pt x="0" y="0"/>
                </a:moveTo>
                <a:lnTo>
                  <a:pt x="19258070" y="0"/>
                </a:lnTo>
                <a:lnTo>
                  <a:pt x="19258070"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grpSp>
        <p:nvGrpSpPr>
          <p:cNvPr name="Group 4" id="4"/>
          <p:cNvGrpSpPr/>
          <p:nvPr/>
        </p:nvGrpSpPr>
        <p:grpSpPr>
          <a:xfrm rot="0">
            <a:off x="1231062" y="3305326"/>
            <a:ext cx="15825877" cy="3676347"/>
            <a:chOff x="0" y="0"/>
            <a:chExt cx="4168132" cy="968256"/>
          </a:xfrm>
        </p:grpSpPr>
        <p:sp>
          <p:nvSpPr>
            <p:cNvPr name="Freeform 5" id="5"/>
            <p:cNvSpPr/>
            <p:nvPr/>
          </p:nvSpPr>
          <p:spPr>
            <a:xfrm flipH="false" flipV="false" rot="0">
              <a:off x="0" y="0"/>
              <a:ext cx="4168132" cy="968256"/>
            </a:xfrm>
            <a:custGeom>
              <a:avLst/>
              <a:gdLst/>
              <a:ahLst/>
              <a:cxnLst/>
              <a:rect r="r" b="b" t="t" l="l"/>
              <a:pathLst>
                <a:path h="968256" w="4168132">
                  <a:moveTo>
                    <a:pt x="24949" y="0"/>
                  </a:moveTo>
                  <a:lnTo>
                    <a:pt x="4143183" y="0"/>
                  </a:lnTo>
                  <a:cubicBezTo>
                    <a:pt x="4156962" y="0"/>
                    <a:pt x="4168132" y="11170"/>
                    <a:pt x="4168132" y="24949"/>
                  </a:cubicBezTo>
                  <a:lnTo>
                    <a:pt x="4168132" y="943307"/>
                  </a:lnTo>
                  <a:cubicBezTo>
                    <a:pt x="4168132" y="957086"/>
                    <a:pt x="4156962" y="968256"/>
                    <a:pt x="4143183" y="968256"/>
                  </a:cubicBezTo>
                  <a:lnTo>
                    <a:pt x="24949" y="968256"/>
                  </a:lnTo>
                  <a:cubicBezTo>
                    <a:pt x="11170" y="968256"/>
                    <a:pt x="0" y="957086"/>
                    <a:pt x="0" y="943307"/>
                  </a:cubicBezTo>
                  <a:lnTo>
                    <a:pt x="0" y="24949"/>
                  </a:lnTo>
                  <a:cubicBezTo>
                    <a:pt x="0" y="11170"/>
                    <a:pt x="11170" y="0"/>
                    <a:pt x="24949" y="0"/>
                  </a:cubicBezTo>
                  <a:close/>
                </a:path>
              </a:pathLst>
            </a:custGeom>
            <a:solidFill>
              <a:srgbClr val="FABDBD"/>
            </a:solidFill>
            <a:ln w="38100" cap="rnd">
              <a:solidFill>
                <a:srgbClr val="000000"/>
              </a:solidFill>
              <a:prstDash val="solid"/>
              <a:round/>
            </a:ln>
          </p:spPr>
        </p:sp>
        <p:sp>
          <p:nvSpPr>
            <p:cNvPr name="TextBox 6" id="6"/>
            <p:cNvSpPr txBox="true"/>
            <p:nvPr/>
          </p:nvSpPr>
          <p:spPr>
            <a:xfrm>
              <a:off x="0" y="-9525"/>
              <a:ext cx="4168132" cy="977781"/>
            </a:xfrm>
            <a:prstGeom prst="rect">
              <a:avLst/>
            </a:prstGeom>
          </p:spPr>
          <p:txBody>
            <a:bodyPr anchor="ctr" rtlCol="false" tIns="50800" lIns="50800" bIns="50800" rIns="50800"/>
            <a:lstStyle/>
            <a:p>
              <a:pPr algn="ctr">
                <a:lnSpc>
                  <a:spcPts val="1874"/>
                </a:lnSpc>
              </a:pPr>
            </a:p>
          </p:txBody>
        </p:sp>
      </p:grpSp>
      <p:sp>
        <p:nvSpPr>
          <p:cNvPr name="TextBox 7" id="7"/>
          <p:cNvSpPr txBox="true"/>
          <p:nvPr/>
        </p:nvSpPr>
        <p:spPr>
          <a:xfrm rot="0">
            <a:off x="2536334" y="3569856"/>
            <a:ext cx="13215331" cy="3099663"/>
          </a:xfrm>
          <a:prstGeom prst="rect">
            <a:avLst/>
          </a:prstGeom>
        </p:spPr>
        <p:txBody>
          <a:bodyPr anchor="t" rtlCol="false" tIns="0" lIns="0" bIns="0" rIns="0">
            <a:spAutoFit/>
          </a:bodyPr>
          <a:lstStyle/>
          <a:p>
            <a:pPr algn="ctr">
              <a:lnSpc>
                <a:spcPts val="4919"/>
              </a:lnSpc>
            </a:pPr>
            <a:r>
              <a:rPr lang="en-US" b="true" sz="3813" spc="-209">
                <a:solidFill>
                  <a:srgbClr val="343434"/>
                </a:solidFill>
                <a:latin typeface="Courier Prime Bold"/>
                <a:ea typeface="Courier Prime Bold"/>
                <a:cs typeface="Courier Prime Bold"/>
                <a:sym typeface="Courier Prime Bold"/>
              </a:rPr>
              <a:t>FORWARDHIDDEN&lt;&lt;&lt;4, 32&gt;&gt;&gt;</a:t>
            </a:r>
          </a:p>
          <a:p>
            <a:pPr algn="ctr">
              <a:lnSpc>
                <a:spcPts val="4919"/>
              </a:lnSpc>
            </a:pPr>
            <a:r>
              <a:rPr lang="en-US" b="true" sz="3813" spc="-209">
                <a:solidFill>
                  <a:srgbClr val="343434"/>
                </a:solidFill>
                <a:latin typeface="Courier Prime Bold"/>
                <a:ea typeface="Courier Prime Bold"/>
                <a:cs typeface="Courier Prime Bold"/>
                <a:sym typeface="Courier Prime Bold"/>
              </a:rPr>
              <a:t>FORWARDOUTPUT&lt;&lt;&lt;1, 64&gt;&gt;&gt;</a:t>
            </a:r>
          </a:p>
          <a:p>
            <a:pPr algn="ctr">
              <a:lnSpc>
                <a:spcPts val="4919"/>
              </a:lnSpc>
            </a:pPr>
            <a:r>
              <a:rPr lang="en-US" b="true" sz="3813" spc="-209">
                <a:solidFill>
                  <a:srgbClr val="343434"/>
                </a:solidFill>
                <a:latin typeface="Courier Prime Bold"/>
                <a:ea typeface="Courier Prime Bold"/>
                <a:cs typeface="Courier Prime Bold"/>
                <a:sym typeface="Courier Prime Bold"/>
              </a:rPr>
              <a:t>COMPUTEHIDDENGRADIENTS&lt;&lt;&lt;16, 4&gt;&gt;&gt;</a:t>
            </a:r>
          </a:p>
          <a:p>
            <a:pPr algn="ctr">
              <a:lnSpc>
                <a:spcPts val="4919"/>
              </a:lnSpc>
            </a:pPr>
            <a:r>
              <a:rPr lang="en-US" b="true" sz="3813" spc="-209">
                <a:solidFill>
                  <a:srgbClr val="343434"/>
                </a:solidFill>
                <a:latin typeface="Courier Prime Bold"/>
                <a:ea typeface="Courier Prime Bold"/>
                <a:cs typeface="Courier Prime Bold"/>
                <a:sym typeface="Courier Prime Bold"/>
              </a:rPr>
              <a:t>UPDATEOUTPUTLAYER&lt;&lt;&lt;OUTPUT_SIZE, HIDDEN_SIZE&gt;&gt;&gt;</a:t>
            </a:r>
          </a:p>
          <a:p>
            <a:pPr algn="ctr">
              <a:lnSpc>
                <a:spcPts val="4919"/>
              </a:lnSpc>
            </a:pPr>
            <a:r>
              <a:rPr lang="en-US" b="true" sz="3813" spc="-209">
                <a:solidFill>
                  <a:srgbClr val="343434"/>
                </a:solidFill>
                <a:latin typeface="Courier Prime Bold"/>
                <a:ea typeface="Courier Prime Bold"/>
                <a:cs typeface="Courier Prime Bold"/>
                <a:sym typeface="Courier Prime Bold"/>
              </a:rPr>
              <a:t>UPDATEHIDDENLAYER&lt;&lt;&lt;HIDDEN_SIZE, INPUT_SIZE&gt;&gt;&gt;</a:t>
            </a:r>
          </a:p>
        </p:txBody>
      </p:sp>
      <p:sp>
        <p:nvSpPr>
          <p:cNvPr name="TextBox 8" id="8"/>
          <p:cNvSpPr txBox="true"/>
          <p:nvPr/>
        </p:nvSpPr>
        <p:spPr>
          <a:xfrm rot="0">
            <a:off x="4577358" y="1678787"/>
            <a:ext cx="9133284" cy="978562"/>
          </a:xfrm>
          <a:prstGeom prst="rect">
            <a:avLst/>
          </a:prstGeom>
        </p:spPr>
        <p:txBody>
          <a:bodyPr anchor="t" rtlCol="false" tIns="0" lIns="0" bIns="0" rIns="0">
            <a:spAutoFit/>
          </a:bodyPr>
          <a:lstStyle/>
          <a:p>
            <a:pPr algn="ctr">
              <a:lnSpc>
                <a:spcPts val="7808"/>
              </a:lnSpc>
              <a:spcBef>
                <a:spcPct val="0"/>
              </a:spcBef>
            </a:pPr>
            <a:r>
              <a:rPr lang="en-US" b="true" sz="6053" spc="-332">
                <a:solidFill>
                  <a:srgbClr val="343434"/>
                </a:solidFill>
                <a:latin typeface="DM Sans Bold"/>
                <a:ea typeface="DM Sans Bold"/>
                <a:cs typeface="DM Sans Bold"/>
                <a:sym typeface="DM Sans Bold"/>
              </a:rPr>
              <a:t>LAUNCH CONFIGURATIONS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532660"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34989">
            <a:off x="2168322" y="2027066"/>
            <a:ext cx="5567606" cy="3603760"/>
          </a:xfrm>
          <a:custGeom>
            <a:avLst/>
            <a:gdLst/>
            <a:ahLst/>
            <a:cxnLst/>
            <a:rect r="r" b="b" t="t" l="l"/>
            <a:pathLst>
              <a:path h="3603760" w="5567606">
                <a:moveTo>
                  <a:pt x="0" y="0"/>
                </a:moveTo>
                <a:lnTo>
                  <a:pt x="5567606" y="0"/>
                </a:lnTo>
                <a:lnTo>
                  <a:pt x="5567606" y="3603760"/>
                </a:lnTo>
                <a:lnTo>
                  <a:pt x="0" y="3603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572688" y="904875"/>
            <a:ext cx="11278735" cy="1045209"/>
          </a:xfrm>
          <a:prstGeom prst="rect">
            <a:avLst/>
          </a:prstGeom>
        </p:spPr>
        <p:txBody>
          <a:bodyPr anchor="t" rtlCol="false" tIns="0" lIns="0" bIns="0" rIns="0">
            <a:spAutoFit/>
          </a:bodyPr>
          <a:lstStyle/>
          <a:p>
            <a:pPr algn="l">
              <a:lnSpc>
                <a:spcPts val="8540"/>
              </a:lnSpc>
            </a:pPr>
            <a:r>
              <a:rPr lang="en-US" sz="6100" b="true">
                <a:solidFill>
                  <a:srgbClr val="343434"/>
                </a:solidFill>
                <a:latin typeface="DM Sans Bold"/>
                <a:ea typeface="DM Sans Bold"/>
                <a:cs typeface="DM Sans Bold"/>
                <a:sym typeface="DM Sans Bold"/>
              </a:rPr>
              <a:t>OPTIMIZED GPU VERSION - V3</a:t>
            </a:r>
          </a:p>
        </p:txBody>
      </p:sp>
      <p:sp>
        <p:nvSpPr>
          <p:cNvPr name="TextBox 5" id="5"/>
          <p:cNvSpPr txBox="true"/>
          <p:nvPr/>
        </p:nvSpPr>
        <p:spPr>
          <a:xfrm rot="0">
            <a:off x="16628600" y="973262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11</a:t>
            </a:r>
          </a:p>
        </p:txBody>
      </p:sp>
      <p:sp>
        <p:nvSpPr>
          <p:cNvPr name="TextBox 6" id="6"/>
          <p:cNvSpPr txBox="true"/>
          <p:nvPr/>
        </p:nvSpPr>
        <p:spPr>
          <a:xfrm rot="0">
            <a:off x="2487497" y="5284497"/>
            <a:ext cx="4235956" cy="504826"/>
          </a:xfrm>
          <a:prstGeom prst="rect">
            <a:avLst/>
          </a:prstGeom>
        </p:spPr>
        <p:txBody>
          <a:bodyPr anchor="t" rtlCol="false" tIns="0" lIns="0" bIns="0" rIns="0">
            <a:spAutoFit/>
          </a:bodyPr>
          <a:lstStyle/>
          <a:p>
            <a:pPr algn="ctr">
              <a:lnSpc>
                <a:spcPts val="4199"/>
              </a:lnSpc>
            </a:pPr>
            <a:r>
              <a:rPr lang="en-US" b="true" sz="2999">
                <a:solidFill>
                  <a:srgbClr val="343434"/>
                </a:solidFill>
                <a:latin typeface="DM Sans Bold"/>
                <a:ea typeface="DM Sans Bold"/>
                <a:cs typeface="DM Sans Bold"/>
                <a:sym typeface="DM Sans Bold"/>
              </a:rPr>
              <a:t>SHARED MEMORY</a:t>
            </a:r>
          </a:p>
        </p:txBody>
      </p:sp>
      <p:grpSp>
        <p:nvGrpSpPr>
          <p:cNvPr name="Group 7" id="7"/>
          <p:cNvGrpSpPr/>
          <p:nvPr/>
        </p:nvGrpSpPr>
        <p:grpSpPr>
          <a:xfrm rot="0">
            <a:off x="1305592" y="5989348"/>
            <a:ext cx="15825877" cy="3676347"/>
            <a:chOff x="0" y="0"/>
            <a:chExt cx="4168132" cy="968256"/>
          </a:xfrm>
        </p:grpSpPr>
        <p:sp>
          <p:nvSpPr>
            <p:cNvPr name="Freeform 8" id="8"/>
            <p:cNvSpPr/>
            <p:nvPr/>
          </p:nvSpPr>
          <p:spPr>
            <a:xfrm flipH="false" flipV="false" rot="0">
              <a:off x="0" y="0"/>
              <a:ext cx="4168132" cy="968256"/>
            </a:xfrm>
            <a:custGeom>
              <a:avLst/>
              <a:gdLst/>
              <a:ahLst/>
              <a:cxnLst/>
              <a:rect r="r" b="b" t="t" l="l"/>
              <a:pathLst>
                <a:path h="968256" w="4168132">
                  <a:moveTo>
                    <a:pt x="24949" y="0"/>
                  </a:moveTo>
                  <a:lnTo>
                    <a:pt x="4143183" y="0"/>
                  </a:lnTo>
                  <a:cubicBezTo>
                    <a:pt x="4156962" y="0"/>
                    <a:pt x="4168132" y="11170"/>
                    <a:pt x="4168132" y="24949"/>
                  </a:cubicBezTo>
                  <a:lnTo>
                    <a:pt x="4168132" y="943307"/>
                  </a:lnTo>
                  <a:cubicBezTo>
                    <a:pt x="4168132" y="957086"/>
                    <a:pt x="4156962" y="968256"/>
                    <a:pt x="4143183" y="968256"/>
                  </a:cubicBezTo>
                  <a:lnTo>
                    <a:pt x="24949" y="968256"/>
                  </a:lnTo>
                  <a:cubicBezTo>
                    <a:pt x="11170" y="968256"/>
                    <a:pt x="0" y="957086"/>
                    <a:pt x="0" y="943307"/>
                  </a:cubicBezTo>
                  <a:lnTo>
                    <a:pt x="0" y="24949"/>
                  </a:lnTo>
                  <a:cubicBezTo>
                    <a:pt x="0" y="11170"/>
                    <a:pt x="11170" y="0"/>
                    <a:pt x="24949" y="0"/>
                  </a:cubicBezTo>
                  <a:close/>
                </a:path>
              </a:pathLst>
            </a:custGeom>
            <a:solidFill>
              <a:srgbClr val="FABDBD"/>
            </a:solidFill>
            <a:ln w="38100" cap="rnd">
              <a:solidFill>
                <a:srgbClr val="000000"/>
              </a:solidFill>
              <a:prstDash val="solid"/>
              <a:round/>
            </a:ln>
          </p:spPr>
        </p:sp>
        <p:sp>
          <p:nvSpPr>
            <p:cNvPr name="TextBox 9" id="9"/>
            <p:cNvSpPr txBox="true"/>
            <p:nvPr/>
          </p:nvSpPr>
          <p:spPr>
            <a:xfrm>
              <a:off x="0" y="-9525"/>
              <a:ext cx="4168132" cy="977781"/>
            </a:xfrm>
            <a:prstGeom prst="rect">
              <a:avLst/>
            </a:prstGeom>
          </p:spPr>
          <p:txBody>
            <a:bodyPr anchor="ctr" rtlCol="false" tIns="50800" lIns="50800" bIns="50800" rIns="50800"/>
            <a:lstStyle/>
            <a:p>
              <a:pPr algn="ctr">
                <a:lnSpc>
                  <a:spcPts val="1874"/>
                </a:lnSpc>
              </a:pPr>
            </a:p>
          </p:txBody>
        </p:sp>
      </p:grpSp>
      <p:sp>
        <p:nvSpPr>
          <p:cNvPr name="TextBox 10" id="10"/>
          <p:cNvSpPr txBox="true"/>
          <p:nvPr/>
        </p:nvSpPr>
        <p:spPr>
          <a:xfrm rot="0">
            <a:off x="9754339" y="6263978"/>
            <a:ext cx="6639702" cy="3069591"/>
          </a:xfrm>
          <a:prstGeom prst="rect">
            <a:avLst/>
          </a:prstGeom>
        </p:spPr>
        <p:txBody>
          <a:bodyPr anchor="t" rtlCol="false" tIns="0" lIns="0" bIns="0" rIns="0">
            <a:spAutoFit/>
          </a:bodyPr>
          <a:lstStyle/>
          <a:p>
            <a:pPr algn="ctr">
              <a:lnSpc>
                <a:spcPts val="4059"/>
              </a:lnSpc>
            </a:pPr>
            <a:r>
              <a:rPr lang="en-US" sz="2899">
                <a:solidFill>
                  <a:srgbClr val="343434"/>
                </a:solidFill>
                <a:latin typeface="DM Sans"/>
                <a:ea typeface="DM Sans"/>
                <a:cs typeface="DM Sans"/>
                <a:sym typeface="DM Sans"/>
              </a:rPr>
              <a:t>The weight matrix is transposed to ensure memory coalescing during access by parallel threads. This improves global memory access efficiency, reducing latency during matrix multiplications.</a:t>
            </a:r>
          </a:p>
        </p:txBody>
      </p:sp>
      <p:sp>
        <p:nvSpPr>
          <p:cNvPr name="TextBox 11" id="11"/>
          <p:cNvSpPr txBox="true"/>
          <p:nvPr/>
        </p:nvSpPr>
        <p:spPr>
          <a:xfrm rot="0">
            <a:off x="11084838" y="5284497"/>
            <a:ext cx="4235956" cy="504826"/>
          </a:xfrm>
          <a:prstGeom prst="rect">
            <a:avLst/>
          </a:prstGeom>
        </p:spPr>
        <p:txBody>
          <a:bodyPr anchor="t" rtlCol="false" tIns="0" lIns="0" bIns="0" rIns="0">
            <a:spAutoFit/>
          </a:bodyPr>
          <a:lstStyle/>
          <a:p>
            <a:pPr algn="ctr">
              <a:lnSpc>
                <a:spcPts val="4199"/>
              </a:lnSpc>
            </a:pPr>
            <a:r>
              <a:rPr lang="en-US" b="true" sz="2999">
                <a:solidFill>
                  <a:srgbClr val="343434"/>
                </a:solidFill>
                <a:latin typeface="DM Sans Bold"/>
                <a:ea typeface="DM Sans Bold"/>
                <a:cs typeface="DM Sans Bold"/>
                <a:sym typeface="DM Sans Bold"/>
              </a:rPr>
              <a:t>MEMORY COALESCION</a:t>
            </a:r>
          </a:p>
        </p:txBody>
      </p:sp>
      <p:sp>
        <p:nvSpPr>
          <p:cNvPr name="Freeform 12" id="12"/>
          <p:cNvSpPr/>
          <p:nvPr/>
        </p:nvSpPr>
        <p:spPr>
          <a:xfrm flipH="false" flipV="false" rot="0">
            <a:off x="11620973" y="2394836"/>
            <a:ext cx="2632088" cy="2495075"/>
          </a:xfrm>
          <a:custGeom>
            <a:avLst/>
            <a:gdLst/>
            <a:ahLst/>
            <a:cxnLst/>
            <a:rect r="r" b="b" t="t" l="l"/>
            <a:pathLst>
              <a:path h="2495075" w="2632088">
                <a:moveTo>
                  <a:pt x="0" y="0"/>
                </a:moveTo>
                <a:lnTo>
                  <a:pt x="2632087" y="0"/>
                </a:lnTo>
                <a:lnTo>
                  <a:pt x="2632087" y="2495075"/>
                </a:lnTo>
                <a:lnTo>
                  <a:pt x="0" y="24950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638797" y="6273849"/>
            <a:ext cx="7307199" cy="3059720"/>
          </a:xfrm>
          <a:prstGeom prst="rect">
            <a:avLst/>
          </a:prstGeom>
        </p:spPr>
        <p:txBody>
          <a:bodyPr anchor="t" rtlCol="false" tIns="0" lIns="0" bIns="0" rIns="0">
            <a:spAutoFit/>
          </a:bodyPr>
          <a:lstStyle/>
          <a:p>
            <a:pPr algn="ctr">
              <a:lnSpc>
                <a:spcPts val="4079"/>
              </a:lnSpc>
            </a:pPr>
            <a:r>
              <a:rPr lang="en-US" sz="2913">
                <a:solidFill>
                  <a:srgbClr val="343434"/>
                </a:solidFill>
                <a:latin typeface="DM Sans"/>
                <a:ea typeface="DM Sans"/>
                <a:cs typeface="DM Sans"/>
                <a:sym typeface="DM Sans"/>
              </a:rPr>
              <a:t>Shared memory is used to cache input data, hidden layer activations, and output gradients within each thread block. This reduces global memory access and speeds up forward and backward passes in the neural network.</a:t>
            </a:r>
          </a:p>
        </p:txBody>
      </p:sp>
      <p:sp>
        <p:nvSpPr>
          <p:cNvPr name="AutoShape 14" id="14"/>
          <p:cNvSpPr/>
          <p:nvPr/>
        </p:nvSpPr>
        <p:spPr>
          <a:xfrm flipH="true">
            <a:off x="9218530" y="5989348"/>
            <a:ext cx="0" cy="3676347"/>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27548">
            <a:off x="13811404" y="6299802"/>
            <a:ext cx="3714098" cy="1688226"/>
          </a:xfrm>
          <a:custGeom>
            <a:avLst/>
            <a:gdLst/>
            <a:ahLst/>
            <a:cxnLst/>
            <a:rect r="r" b="b" t="t" l="l"/>
            <a:pathLst>
              <a:path h="1688226" w="3714098">
                <a:moveTo>
                  <a:pt x="3714098" y="0"/>
                </a:moveTo>
                <a:lnTo>
                  <a:pt x="0" y="0"/>
                </a:lnTo>
                <a:lnTo>
                  <a:pt x="0" y="1688226"/>
                </a:lnTo>
                <a:lnTo>
                  <a:pt x="3714098" y="1688226"/>
                </a:lnTo>
                <a:lnTo>
                  <a:pt x="3714098"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762552" y="3396607"/>
            <a:ext cx="9223887" cy="5259891"/>
            <a:chOff x="0" y="0"/>
            <a:chExt cx="2429336" cy="1385321"/>
          </a:xfrm>
        </p:grpSpPr>
        <p:sp>
          <p:nvSpPr>
            <p:cNvPr name="Freeform 5" id="5"/>
            <p:cNvSpPr/>
            <p:nvPr/>
          </p:nvSpPr>
          <p:spPr>
            <a:xfrm flipH="false" flipV="false" rot="0">
              <a:off x="0" y="0"/>
              <a:ext cx="2429336" cy="1385321"/>
            </a:xfrm>
            <a:custGeom>
              <a:avLst/>
              <a:gdLst/>
              <a:ahLst/>
              <a:cxnLst/>
              <a:rect r="r" b="b" t="t" l="l"/>
              <a:pathLst>
                <a:path h="1385321" w="2429336">
                  <a:moveTo>
                    <a:pt x="42806" y="0"/>
                  </a:moveTo>
                  <a:lnTo>
                    <a:pt x="2386530" y="0"/>
                  </a:lnTo>
                  <a:cubicBezTo>
                    <a:pt x="2397883" y="0"/>
                    <a:pt x="2408771" y="4510"/>
                    <a:pt x="2416799" y="12538"/>
                  </a:cubicBezTo>
                  <a:cubicBezTo>
                    <a:pt x="2424826" y="20565"/>
                    <a:pt x="2429336" y="31453"/>
                    <a:pt x="2429336" y="42806"/>
                  </a:cubicBezTo>
                  <a:lnTo>
                    <a:pt x="2429336" y="1342515"/>
                  </a:lnTo>
                  <a:cubicBezTo>
                    <a:pt x="2429336" y="1366156"/>
                    <a:pt x="2410171" y="1385321"/>
                    <a:pt x="2386530" y="1385321"/>
                  </a:cubicBezTo>
                  <a:lnTo>
                    <a:pt x="42806" y="1385321"/>
                  </a:lnTo>
                  <a:cubicBezTo>
                    <a:pt x="31453" y="1385321"/>
                    <a:pt x="20565" y="1380811"/>
                    <a:pt x="12538" y="1372784"/>
                  </a:cubicBezTo>
                  <a:cubicBezTo>
                    <a:pt x="4510" y="1364756"/>
                    <a:pt x="0" y="1353868"/>
                    <a:pt x="0" y="1342515"/>
                  </a:cubicBezTo>
                  <a:lnTo>
                    <a:pt x="0" y="42806"/>
                  </a:lnTo>
                  <a:cubicBezTo>
                    <a:pt x="0" y="31453"/>
                    <a:pt x="4510" y="20565"/>
                    <a:pt x="12538" y="12538"/>
                  </a:cubicBezTo>
                  <a:cubicBezTo>
                    <a:pt x="20565" y="4510"/>
                    <a:pt x="31453" y="0"/>
                    <a:pt x="42806" y="0"/>
                  </a:cubicBezTo>
                  <a:close/>
                </a:path>
              </a:pathLst>
            </a:custGeom>
            <a:solidFill>
              <a:srgbClr val="FABDBD"/>
            </a:solidFill>
            <a:ln w="38100" cap="rnd">
              <a:solidFill>
                <a:srgbClr val="000000"/>
              </a:solidFill>
              <a:prstDash val="solid"/>
              <a:round/>
            </a:ln>
          </p:spPr>
        </p:sp>
        <p:sp>
          <p:nvSpPr>
            <p:cNvPr name="TextBox 6" id="6"/>
            <p:cNvSpPr txBox="true"/>
            <p:nvPr/>
          </p:nvSpPr>
          <p:spPr>
            <a:xfrm>
              <a:off x="0" y="-9525"/>
              <a:ext cx="2429336" cy="1394846"/>
            </a:xfrm>
            <a:prstGeom prst="rect">
              <a:avLst/>
            </a:prstGeom>
          </p:spPr>
          <p:txBody>
            <a:bodyPr anchor="ctr" rtlCol="false" tIns="50800" lIns="50800" bIns="50800" rIns="50800"/>
            <a:lstStyle/>
            <a:p>
              <a:pPr algn="ctr">
                <a:lnSpc>
                  <a:spcPts val="1874"/>
                </a:lnSpc>
              </a:pPr>
            </a:p>
          </p:txBody>
        </p:sp>
      </p:grpSp>
      <p:sp>
        <p:nvSpPr>
          <p:cNvPr name="Freeform 7" id="7"/>
          <p:cNvSpPr/>
          <p:nvPr/>
        </p:nvSpPr>
        <p:spPr>
          <a:xfrm flipH="false" flipV="false" rot="-554993">
            <a:off x="10697417" y="2481592"/>
            <a:ext cx="5689727" cy="3413836"/>
          </a:xfrm>
          <a:custGeom>
            <a:avLst/>
            <a:gdLst/>
            <a:ahLst/>
            <a:cxnLst/>
            <a:rect r="r" b="b" t="t" l="l"/>
            <a:pathLst>
              <a:path h="3413836" w="5689727">
                <a:moveTo>
                  <a:pt x="0" y="0"/>
                </a:moveTo>
                <a:lnTo>
                  <a:pt x="5689727" y="0"/>
                </a:lnTo>
                <a:lnTo>
                  <a:pt x="5689727" y="3413836"/>
                </a:lnTo>
                <a:lnTo>
                  <a:pt x="0" y="3413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9033376">
            <a:off x="13384976" y="4453943"/>
            <a:ext cx="3370361" cy="1801611"/>
          </a:xfrm>
          <a:custGeom>
            <a:avLst/>
            <a:gdLst/>
            <a:ahLst/>
            <a:cxnLst/>
            <a:rect r="r" b="b" t="t" l="l"/>
            <a:pathLst>
              <a:path h="1801611" w="3370361">
                <a:moveTo>
                  <a:pt x="0" y="0"/>
                </a:moveTo>
                <a:lnTo>
                  <a:pt x="3370361" y="0"/>
                </a:lnTo>
                <a:lnTo>
                  <a:pt x="3370361" y="1801611"/>
                </a:lnTo>
                <a:lnTo>
                  <a:pt x="0" y="18016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876300"/>
            <a:ext cx="8957739" cy="1368447"/>
          </a:xfrm>
          <a:prstGeom prst="rect">
            <a:avLst/>
          </a:prstGeom>
        </p:spPr>
        <p:txBody>
          <a:bodyPr anchor="t" rtlCol="false" tIns="0" lIns="0" bIns="0" rIns="0">
            <a:spAutoFit/>
          </a:bodyPr>
          <a:lstStyle/>
          <a:p>
            <a:pPr algn="l">
              <a:lnSpc>
                <a:spcPts val="11198"/>
              </a:lnSpc>
            </a:pPr>
            <a:r>
              <a:rPr lang="en-US" sz="7999" b="true">
                <a:solidFill>
                  <a:srgbClr val="343434"/>
                </a:solidFill>
                <a:latin typeface="DM Sans Bold"/>
                <a:ea typeface="DM Sans Bold"/>
                <a:cs typeface="DM Sans Bold"/>
                <a:sym typeface="DM Sans Bold"/>
              </a:rPr>
              <a:t>FP 16</a:t>
            </a:r>
          </a:p>
        </p:txBody>
      </p:sp>
      <p:sp>
        <p:nvSpPr>
          <p:cNvPr name="TextBox 10" id="10"/>
          <p:cNvSpPr txBox="true"/>
          <p:nvPr/>
        </p:nvSpPr>
        <p:spPr>
          <a:xfrm rot="0">
            <a:off x="1028700" y="3536161"/>
            <a:ext cx="8085438" cy="5323997"/>
          </a:xfrm>
          <a:prstGeom prst="rect">
            <a:avLst/>
          </a:prstGeom>
        </p:spPr>
        <p:txBody>
          <a:bodyPr anchor="t" rtlCol="false" tIns="0" lIns="0" bIns="0" rIns="0">
            <a:spAutoFit/>
          </a:bodyPr>
          <a:lstStyle/>
          <a:p>
            <a:pPr algn="l" marL="651759" indent="-325880" lvl="1">
              <a:lnSpc>
                <a:spcPts val="4226"/>
              </a:lnSpc>
              <a:buFont typeface="Arial"/>
              <a:buChar char="•"/>
            </a:pPr>
            <a:r>
              <a:rPr lang="en-US" sz="3018">
                <a:solidFill>
                  <a:srgbClr val="343434"/>
                </a:solidFill>
                <a:latin typeface="DM Sans"/>
                <a:ea typeface="DM Sans"/>
                <a:cs typeface="DM Sans"/>
                <a:sym typeface="DM Sans"/>
              </a:rPr>
              <a:t>Uses half type to store inputs, weights, and activations.</a:t>
            </a:r>
          </a:p>
          <a:p>
            <a:pPr algn="l" marL="651759" indent="-325880" lvl="1">
              <a:lnSpc>
                <a:spcPts val="4226"/>
              </a:lnSpc>
              <a:buFont typeface="Arial"/>
              <a:buChar char="•"/>
            </a:pPr>
            <a:r>
              <a:rPr lang="en-US" sz="3018">
                <a:solidFill>
                  <a:srgbClr val="343434"/>
                </a:solidFill>
                <a:latin typeface="DM Sans"/>
                <a:ea typeface="DM Sans"/>
                <a:cs typeface="DM Sans"/>
                <a:sym typeface="DM Sans"/>
              </a:rPr>
              <a:t>Functions like __float2half() and __half2float() are used to convert between 32-bit and 16-bit values.</a:t>
            </a:r>
          </a:p>
          <a:p>
            <a:pPr algn="l" marL="651759" indent="-325880" lvl="1">
              <a:lnSpc>
                <a:spcPts val="4226"/>
              </a:lnSpc>
              <a:buFont typeface="Arial"/>
              <a:buChar char="•"/>
            </a:pPr>
            <a:r>
              <a:rPr lang="en-US" sz="3018">
                <a:solidFill>
                  <a:srgbClr val="343434"/>
                </a:solidFill>
                <a:latin typeface="DM Sans"/>
                <a:ea typeface="DM Sans"/>
                <a:cs typeface="DM Sans"/>
                <a:sym typeface="DM Sans"/>
              </a:rPr>
              <a:t>Reduces memory usage and enables faster computation on supported GPUs.</a:t>
            </a:r>
          </a:p>
          <a:p>
            <a:pPr algn="l" marL="651759" indent="-325880" lvl="1">
              <a:lnSpc>
                <a:spcPts val="4226"/>
              </a:lnSpc>
              <a:buFont typeface="Arial"/>
              <a:buChar char="•"/>
            </a:pPr>
            <a:r>
              <a:rPr lang="en-US" sz="3018">
                <a:solidFill>
                  <a:srgbClr val="343434"/>
                </a:solidFill>
                <a:latin typeface="DM Sans"/>
                <a:ea typeface="DM Sans"/>
                <a:cs typeface="DM Sans"/>
                <a:sym typeface="DM Sans"/>
              </a:rPr>
              <a:t>Ideal for deep learning workloads where precision trade-offs are acceptable.</a:t>
            </a:r>
          </a:p>
          <a:p>
            <a:pPr algn="l">
              <a:lnSpc>
                <a:spcPts val="4226"/>
              </a:lnSpc>
            </a:pPr>
          </a:p>
        </p:txBody>
      </p:sp>
      <p:sp>
        <p:nvSpPr>
          <p:cNvPr name="TextBox 11" id="11"/>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12</a:t>
            </a:r>
          </a:p>
        </p:txBody>
      </p:sp>
      <p:sp>
        <p:nvSpPr>
          <p:cNvPr name="TextBox 12" id="12"/>
          <p:cNvSpPr txBox="true"/>
          <p:nvPr/>
        </p:nvSpPr>
        <p:spPr>
          <a:xfrm rot="0">
            <a:off x="1954496" y="1882018"/>
            <a:ext cx="9127432" cy="1300823"/>
          </a:xfrm>
          <a:prstGeom prst="rect">
            <a:avLst/>
          </a:prstGeom>
        </p:spPr>
        <p:txBody>
          <a:bodyPr anchor="t" rtlCol="false" tIns="0" lIns="0" bIns="0" rIns="0">
            <a:spAutoFit/>
          </a:bodyPr>
          <a:lstStyle/>
          <a:p>
            <a:pPr algn="l">
              <a:lnSpc>
                <a:spcPts val="9151"/>
              </a:lnSpc>
            </a:pPr>
            <a:r>
              <a:rPr lang="en-US" sz="6536">
                <a:solidFill>
                  <a:srgbClr val="343434"/>
                </a:solidFill>
                <a:latin typeface="Cooper Hewitt"/>
                <a:ea typeface="Cooper Hewitt"/>
                <a:cs typeface="Cooper Hewitt"/>
                <a:sym typeface="Cooper Hewitt"/>
              </a:rPr>
              <a:t>HALF PRECISION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5157" y="214543"/>
            <a:ext cx="16937686" cy="7385801"/>
          </a:xfrm>
          <a:custGeom>
            <a:avLst/>
            <a:gdLst/>
            <a:ahLst/>
            <a:cxnLst/>
            <a:rect r="r" b="b" t="t" l="l"/>
            <a:pathLst>
              <a:path h="7385801" w="16937686">
                <a:moveTo>
                  <a:pt x="0" y="0"/>
                </a:moveTo>
                <a:lnTo>
                  <a:pt x="16937686" y="0"/>
                </a:lnTo>
                <a:lnTo>
                  <a:pt x="16937686" y="7385801"/>
                </a:lnTo>
                <a:lnTo>
                  <a:pt x="0" y="7385801"/>
                </a:lnTo>
                <a:lnTo>
                  <a:pt x="0" y="0"/>
                </a:lnTo>
                <a:close/>
              </a:path>
            </a:pathLst>
          </a:custGeom>
          <a:blipFill>
            <a:blip r:embed="rId4"/>
            <a:stretch>
              <a:fillRect l="0" t="0" r="0" b="-2624"/>
            </a:stretch>
          </a:blipFill>
          <a:ln w="38100" cap="sq">
            <a:solidFill>
              <a:srgbClr val="000000"/>
            </a:solidFill>
            <a:prstDash val="solid"/>
            <a:miter/>
          </a:ln>
        </p:spPr>
      </p:sp>
      <p:sp>
        <p:nvSpPr>
          <p:cNvPr name="TextBox 4" id="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13</a:t>
            </a:r>
          </a:p>
        </p:txBody>
      </p:sp>
      <p:grpSp>
        <p:nvGrpSpPr>
          <p:cNvPr name="Group 5" id="5"/>
          <p:cNvGrpSpPr/>
          <p:nvPr/>
        </p:nvGrpSpPr>
        <p:grpSpPr>
          <a:xfrm rot="0">
            <a:off x="675157" y="7957932"/>
            <a:ext cx="14695378" cy="2153475"/>
            <a:chOff x="0" y="0"/>
            <a:chExt cx="3870388" cy="567170"/>
          </a:xfrm>
        </p:grpSpPr>
        <p:sp>
          <p:nvSpPr>
            <p:cNvPr name="Freeform 6" id="6"/>
            <p:cNvSpPr/>
            <p:nvPr/>
          </p:nvSpPr>
          <p:spPr>
            <a:xfrm flipH="false" flipV="false" rot="0">
              <a:off x="0" y="0"/>
              <a:ext cx="3870388" cy="567170"/>
            </a:xfrm>
            <a:custGeom>
              <a:avLst/>
              <a:gdLst/>
              <a:ahLst/>
              <a:cxnLst/>
              <a:rect r="r" b="b" t="t" l="l"/>
              <a:pathLst>
                <a:path h="567170" w="3870388">
                  <a:moveTo>
                    <a:pt x="26868" y="0"/>
                  </a:moveTo>
                  <a:lnTo>
                    <a:pt x="3843520" y="0"/>
                  </a:lnTo>
                  <a:cubicBezTo>
                    <a:pt x="3850646" y="0"/>
                    <a:pt x="3857480" y="2831"/>
                    <a:pt x="3862518" y="7870"/>
                  </a:cubicBezTo>
                  <a:cubicBezTo>
                    <a:pt x="3867557" y="12908"/>
                    <a:pt x="3870388" y="19742"/>
                    <a:pt x="3870388" y="26868"/>
                  </a:cubicBezTo>
                  <a:lnTo>
                    <a:pt x="3870388" y="540302"/>
                  </a:lnTo>
                  <a:cubicBezTo>
                    <a:pt x="3870388" y="555141"/>
                    <a:pt x="3858359" y="567170"/>
                    <a:pt x="3843520" y="567170"/>
                  </a:cubicBezTo>
                  <a:lnTo>
                    <a:pt x="26868" y="567170"/>
                  </a:lnTo>
                  <a:cubicBezTo>
                    <a:pt x="12029" y="567170"/>
                    <a:pt x="0" y="555141"/>
                    <a:pt x="0" y="540302"/>
                  </a:cubicBezTo>
                  <a:lnTo>
                    <a:pt x="0" y="26868"/>
                  </a:lnTo>
                  <a:cubicBezTo>
                    <a:pt x="0" y="12029"/>
                    <a:pt x="12029" y="0"/>
                    <a:pt x="26868" y="0"/>
                  </a:cubicBezTo>
                  <a:close/>
                </a:path>
              </a:pathLst>
            </a:custGeom>
            <a:solidFill>
              <a:srgbClr val="FABDBD"/>
            </a:solidFill>
            <a:ln w="38100" cap="rnd">
              <a:solidFill>
                <a:srgbClr val="000000"/>
              </a:solidFill>
              <a:prstDash val="solid"/>
              <a:round/>
            </a:ln>
          </p:spPr>
        </p:sp>
        <p:sp>
          <p:nvSpPr>
            <p:cNvPr name="TextBox 7" id="7"/>
            <p:cNvSpPr txBox="true"/>
            <p:nvPr/>
          </p:nvSpPr>
          <p:spPr>
            <a:xfrm>
              <a:off x="0" y="-9525"/>
              <a:ext cx="3870388" cy="576695"/>
            </a:xfrm>
            <a:prstGeom prst="rect">
              <a:avLst/>
            </a:prstGeom>
          </p:spPr>
          <p:txBody>
            <a:bodyPr anchor="ctr" rtlCol="false" tIns="50800" lIns="50800" bIns="50800" rIns="50800"/>
            <a:lstStyle/>
            <a:p>
              <a:pPr algn="ctr">
                <a:lnSpc>
                  <a:spcPts val="1874"/>
                </a:lnSpc>
              </a:pPr>
            </a:p>
          </p:txBody>
        </p:sp>
      </p:grpSp>
      <p:sp>
        <p:nvSpPr>
          <p:cNvPr name="TextBox 8" id="8"/>
          <p:cNvSpPr txBox="true"/>
          <p:nvPr/>
        </p:nvSpPr>
        <p:spPr>
          <a:xfrm rot="0">
            <a:off x="1133061" y="8036497"/>
            <a:ext cx="6271731" cy="841632"/>
          </a:xfrm>
          <a:prstGeom prst="rect">
            <a:avLst/>
          </a:prstGeom>
        </p:spPr>
        <p:txBody>
          <a:bodyPr anchor="t" rtlCol="false" tIns="0" lIns="0" bIns="0" rIns="0">
            <a:spAutoFit/>
          </a:bodyPr>
          <a:lstStyle/>
          <a:p>
            <a:pPr algn="ctr">
              <a:lnSpc>
                <a:spcPts val="6818"/>
              </a:lnSpc>
              <a:spcBef>
                <a:spcPct val="0"/>
              </a:spcBef>
            </a:pPr>
            <a:r>
              <a:rPr lang="en-US" b="true" sz="5285" spc="-290">
                <a:solidFill>
                  <a:srgbClr val="343434"/>
                </a:solidFill>
                <a:latin typeface="DM Sans Bold"/>
                <a:ea typeface="DM Sans Bold"/>
                <a:cs typeface="DM Sans Bold"/>
                <a:sym typeface="DM Sans Bold"/>
              </a:rPr>
              <a:t>ACCELERATION PLAN</a:t>
            </a:r>
          </a:p>
        </p:txBody>
      </p:sp>
      <p:sp>
        <p:nvSpPr>
          <p:cNvPr name="TextBox 9" id="9"/>
          <p:cNvSpPr txBox="true"/>
          <p:nvPr/>
        </p:nvSpPr>
        <p:spPr>
          <a:xfrm rot="0">
            <a:off x="2232532" y="8840028"/>
            <a:ext cx="10299794" cy="1040671"/>
          </a:xfrm>
          <a:prstGeom prst="rect">
            <a:avLst/>
          </a:prstGeom>
        </p:spPr>
        <p:txBody>
          <a:bodyPr anchor="t" rtlCol="false" tIns="0" lIns="0" bIns="0" rIns="0">
            <a:spAutoFit/>
          </a:bodyPr>
          <a:lstStyle/>
          <a:p>
            <a:pPr algn="l" marL="673469" indent="-336734" lvl="1">
              <a:lnSpc>
                <a:spcPts val="4023"/>
              </a:lnSpc>
              <a:buFont typeface="Arial"/>
              <a:buChar char="•"/>
            </a:pPr>
            <a:r>
              <a:rPr lang="en-US" sz="3119" spc="-171">
                <a:solidFill>
                  <a:srgbClr val="343434"/>
                </a:solidFill>
                <a:latin typeface="DM Sans"/>
                <a:ea typeface="DM Sans"/>
                <a:cs typeface="DM Sans"/>
                <a:sym typeface="DM Sans"/>
              </a:rPr>
              <a:t>BATCH PROCESSING</a:t>
            </a:r>
          </a:p>
          <a:p>
            <a:pPr algn="l" marL="673469" indent="-336734" lvl="1">
              <a:lnSpc>
                <a:spcPts val="4023"/>
              </a:lnSpc>
              <a:buFont typeface="Arial"/>
              <a:buChar char="•"/>
            </a:pPr>
            <a:r>
              <a:rPr lang="en-US" sz="3119" spc="-171">
                <a:solidFill>
                  <a:srgbClr val="343434"/>
                </a:solidFill>
                <a:latin typeface="DM Sans"/>
                <a:ea typeface="DM Sans"/>
                <a:cs typeface="DM Sans"/>
                <a:sym typeface="DM Sans"/>
              </a:rPr>
              <a:t>TENSOR CORES</a:t>
            </a:r>
          </a:p>
        </p:txBody>
      </p:sp>
      <p:grpSp>
        <p:nvGrpSpPr>
          <p:cNvPr name="Group 10" id="10"/>
          <p:cNvGrpSpPr/>
          <p:nvPr/>
        </p:nvGrpSpPr>
        <p:grpSpPr>
          <a:xfrm rot="0">
            <a:off x="3925299" y="5795341"/>
            <a:ext cx="13687544" cy="1805003"/>
            <a:chOff x="0" y="0"/>
            <a:chExt cx="3604950" cy="475392"/>
          </a:xfrm>
        </p:grpSpPr>
        <p:sp>
          <p:nvSpPr>
            <p:cNvPr name="Freeform 11" id="11"/>
            <p:cNvSpPr/>
            <p:nvPr/>
          </p:nvSpPr>
          <p:spPr>
            <a:xfrm flipH="false" flipV="false" rot="0">
              <a:off x="0" y="0"/>
              <a:ext cx="3604950" cy="475392"/>
            </a:xfrm>
            <a:custGeom>
              <a:avLst/>
              <a:gdLst/>
              <a:ahLst/>
              <a:cxnLst/>
              <a:rect r="r" b="b" t="t" l="l"/>
              <a:pathLst>
                <a:path h="475392" w="3604950">
                  <a:moveTo>
                    <a:pt x="0" y="0"/>
                  </a:moveTo>
                  <a:lnTo>
                    <a:pt x="3604950" y="0"/>
                  </a:lnTo>
                  <a:lnTo>
                    <a:pt x="3604950" y="475392"/>
                  </a:lnTo>
                  <a:lnTo>
                    <a:pt x="0" y="475392"/>
                  </a:lnTo>
                  <a:close/>
                </a:path>
              </a:pathLst>
            </a:custGeom>
            <a:solidFill>
              <a:srgbClr val="000000">
                <a:alpha val="0"/>
              </a:srgbClr>
            </a:solidFill>
            <a:ln w="95250" cap="sq">
              <a:solidFill>
                <a:srgbClr val="FF3131"/>
              </a:solidFill>
              <a:prstDash val="solid"/>
              <a:miter/>
            </a:ln>
          </p:spPr>
        </p:sp>
        <p:sp>
          <p:nvSpPr>
            <p:cNvPr name="TextBox 12" id="12"/>
            <p:cNvSpPr txBox="true"/>
            <p:nvPr/>
          </p:nvSpPr>
          <p:spPr>
            <a:xfrm>
              <a:off x="0" y="-9525"/>
              <a:ext cx="3604950" cy="484917"/>
            </a:xfrm>
            <a:prstGeom prst="rect">
              <a:avLst/>
            </a:prstGeom>
          </p:spPr>
          <p:txBody>
            <a:bodyPr anchor="ctr" rtlCol="false" tIns="50800" lIns="50800" bIns="50800" rIns="50800"/>
            <a:lstStyle/>
            <a:p>
              <a:pPr algn="ctr">
                <a:lnSpc>
                  <a:spcPts val="1874"/>
                </a:lnSpc>
              </a:pPr>
            </a:p>
          </p:txBody>
        </p:sp>
      </p:grpSp>
      <p:sp>
        <p:nvSpPr>
          <p:cNvPr name="Freeform 13" id="13"/>
          <p:cNvSpPr/>
          <p:nvPr/>
        </p:nvSpPr>
        <p:spPr>
          <a:xfrm flipH="false" flipV="false" rot="-2110738">
            <a:off x="3066125" y="4940943"/>
            <a:ext cx="1718347" cy="918534"/>
          </a:xfrm>
          <a:custGeom>
            <a:avLst/>
            <a:gdLst/>
            <a:ahLst/>
            <a:cxnLst/>
            <a:rect r="r" b="b" t="t" l="l"/>
            <a:pathLst>
              <a:path h="918534" w="1718347">
                <a:moveTo>
                  <a:pt x="0" y="0"/>
                </a:moveTo>
                <a:lnTo>
                  <a:pt x="1718347" y="0"/>
                </a:lnTo>
                <a:lnTo>
                  <a:pt x="1718347" y="918534"/>
                </a:lnTo>
                <a:lnTo>
                  <a:pt x="0" y="9185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700220" y="5930695"/>
            <a:ext cx="17131418" cy="4050969"/>
            <a:chOff x="0" y="0"/>
            <a:chExt cx="4511978" cy="1066922"/>
          </a:xfrm>
        </p:grpSpPr>
        <p:sp>
          <p:nvSpPr>
            <p:cNvPr name="Freeform 3" id="3"/>
            <p:cNvSpPr/>
            <p:nvPr/>
          </p:nvSpPr>
          <p:spPr>
            <a:xfrm flipH="false" flipV="false" rot="0">
              <a:off x="0" y="0"/>
              <a:ext cx="4511978" cy="1066922"/>
            </a:xfrm>
            <a:custGeom>
              <a:avLst/>
              <a:gdLst/>
              <a:ahLst/>
              <a:cxnLst/>
              <a:rect r="r" b="b" t="t" l="l"/>
              <a:pathLst>
                <a:path h="1066922" w="4511978">
                  <a:moveTo>
                    <a:pt x="23048" y="0"/>
                  </a:moveTo>
                  <a:lnTo>
                    <a:pt x="4488931" y="0"/>
                  </a:lnTo>
                  <a:cubicBezTo>
                    <a:pt x="4501660" y="0"/>
                    <a:pt x="4511978" y="10319"/>
                    <a:pt x="4511978" y="23048"/>
                  </a:cubicBezTo>
                  <a:lnTo>
                    <a:pt x="4511978" y="1043874"/>
                  </a:lnTo>
                  <a:cubicBezTo>
                    <a:pt x="4511978" y="1056603"/>
                    <a:pt x="4501660" y="1066922"/>
                    <a:pt x="4488931" y="1066922"/>
                  </a:cubicBezTo>
                  <a:lnTo>
                    <a:pt x="23048" y="1066922"/>
                  </a:lnTo>
                  <a:cubicBezTo>
                    <a:pt x="10319" y="1066922"/>
                    <a:pt x="0" y="1056603"/>
                    <a:pt x="0" y="1043874"/>
                  </a:cubicBezTo>
                  <a:lnTo>
                    <a:pt x="0" y="23048"/>
                  </a:lnTo>
                  <a:cubicBezTo>
                    <a:pt x="0" y="10319"/>
                    <a:pt x="10319" y="0"/>
                    <a:pt x="23048" y="0"/>
                  </a:cubicBezTo>
                  <a:close/>
                </a:path>
              </a:pathLst>
            </a:custGeom>
            <a:solidFill>
              <a:srgbClr val="A067AE"/>
            </a:solidFill>
            <a:ln w="38100" cap="rnd">
              <a:solidFill>
                <a:srgbClr val="000000"/>
              </a:solidFill>
              <a:prstDash val="solid"/>
              <a:round/>
            </a:ln>
          </p:spPr>
        </p:sp>
        <p:sp>
          <p:nvSpPr>
            <p:cNvPr name="TextBox 4" id="4"/>
            <p:cNvSpPr txBox="true"/>
            <p:nvPr/>
          </p:nvSpPr>
          <p:spPr>
            <a:xfrm>
              <a:off x="0" y="-9525"/>
              <a:ext cx="4511978" cy="1076447"/>
            </a:xfrm>
            <a:prstGeom prst="rect">
              <a:avLst/>
            </a:prstGeom>
          </p:spPr>
          <p:txBody>
            <a:bodyPr anchor="ctr" rtlCol="false" tIns="50800" lIns="50800" bIns="50800" rIns="50800"/>
            <a:lstStyle/>
            <a:p>
              <a:pPr algn="ctr">
                <a:lnSpc>
                  <a:spcPts val="1874"/>
                </a:lnSpc>
              </a:pPr>
            </a:p>
          </p:txBody>
        </p:sp>
      </p:grpSp>
      <p:grpSp>
        <p:nvGrpSpPr>
          <p:cNvPr name="Group 5" id="5"/>
          <p:cNvGrpSpPr/>
          <p:nvPr/>
        </p:nvGrpSpPr>
        <p:grpSpPr>
          <a:xfrm rot="0">
            <a:off x="700220" y="962556"/>
            <a:ext cx="17131418" cy="4050969"/>
            <a:chOff x="0" y="0"/>
            <a:chExt cx="4511978" cy="1066922"/>
          </a:xfrm>
        </p:grpSpPr>
        <p:sp>
          <p:nvSpPr>
            <p:cNvPr name="Freeform 6" id="6"/>
            <p:cNvSpPr/>
            <p:nvPr/>
          </p:nvSpPr>
          <p:spPr>
            <a:xfrm flipH="false" flipV="false" rot="0">
              <a:off x="0" y="0"/>
              <a:ext cx="4511978" cy="1066922"/>
            </a:xfrm>
            <a:custGeom>
              <a:avLst/>
              <a:gdLst/>
              <a:ahLst/>
              <a:cxnLst/>
              <a:rect r="r" b="b" t="t" l="l"/>
              <a:pathLst>
                <a:path h="1066922" w="4511978">
                  <a:moveTo>
                    <a:pt x="23048" y="0"/>
                  </a:moveTo>
                  <a:lnTo>
                    <a:pt x="4488931" y="0"/>
                  </a:lnTo>
                  <a:cubicBezTo>
                    <a:pt x="4501660" y="0"/>
                    <a:pt x="4511978" y="10319"/>
                    <a:pt x="4511978" y="23048"/>
                  </a:cubicBezTo>
                  <a:lnTo>
                    <a:pt x="4511978" y="1043874"/>
                  </a:lnTo>
                  <a:cubicBezTo>
                    <a:pt x="4511978" y="1056603"/>
                    <a:pt x="4501660" y="1066922"/>
                    <a:pt x="4488931" y="1066922"/>
                  </a:cubicBezTo>
                  <a:lnTo>
                    <a:pt x="23048" y="1066922"/>
                  </a:lnTo>
                  <a:cubicBezTo>
                    <a:pt x="10319" y="1066922"/>
                    <a:pt x="0" y="1056603"/>
                    <a:pt x="0" y="1043874"/>
                  </a:cubicBezTo>
                  <a:lnTo>
                    <a:pt x="0" y="23048"/>
                  </a:lnTo>
                  <a:cubicBezTo>
                    <a:pt x="0" y="10319"/>
                    <a:pt x="10319" y="0"/>
                    <a:pt x="23048" y="0"/>
                  </a:cubicBezTo>
                  <a:close/>
                </a:path>
              </a:pathLst>
            </a:custGeom>
            <a:solidFill>
              <a:srgbClr val="A067AE"/>
            </a:solidFill>
            <a:ln w="38100" cap="rnd">
              <a:solidFill>
                <a:srgbClr val="000000"/>
              </a:solidFill>
              <a:prstDash val="solid"/>
              <a:round/>
            </a:ln>
          </p:spPr>
        </p:sp>
        <p:sp>
          <p:nvSpPr>
            <p:cNvPr name="TextBox 7" id="7"/>
            <p:cNvSpPr txBox="true"/>
            <p:nvPr/>
          </p:nvSpPr>
          <p:spPr>
            <a:xfrm>
              <a:off x="0" y="-9525"/>
              <a:ext cx="4511978" cy="1076447"/>
            </a:xfrm>
            <a:prstGeom prst="rect">
              <a:avLst/>
            </a:prstGeom>
          </p:spPr>
          <p:txBody>
            <a:bodyPr anchor="ctr" rtlCol="false" tIns="50800" lIns="50800" bIns="50800" rIns="50800"/>
            <a:lstStyle/>
            <a:p>
              <a:pPr algn="ctr">
                <a:lnSpc>
                  <a:spcPts val="1874"/>
                </a:lnSpc>
              </a:pPr>
            </a:p>
          </p:txBody>
        </p:sp>
      </p:grpSp>
      <p:sp>
        <p:nvSpPr>
          <p:cNvPr name="Freeform 8" id="8"/>
          <p:cNvSpPr/>
          <p:nvPr/>
        </p:nvSpPr>
        <p:spPr>
          <a:xfrm flipH="false" flipV="false" rot="0">
            <a:off x="-525706" y="-690180"/>
            <a:ext cx="19258069" cy="19258069"/>
          </a:xfrm>
          <a:custGeom>
            <a:avLst/>
            <a:gdLst/>
            <a:ahLst/>
            <a:cxnLst/>
            <a:rect r="r" b="b" t="t" l="l"/>
            <a:pathLst>
              <a:path h="19258069" w="19258069">
                <a:moveTo>
                  <a:pt x="0" y="0"/>
                </a:moveTo>
                <a:lnTo>
                  <a:pt x="19258070" y="0"/>
                </a:lnTo>
                <a:lnTo>
                  <a:pt x="19258070"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33030" y="1107339"/>
            <a:ext cx="2183432" cy="2169701"/>
            <a:chOff x="0" y="0"/>
            <a:chExt cx="812800" cy="807689"/>
          </a:xfrm>
        </p:grpSpPr>
        <p:sp>
          <p:nvSpPr>
            <p:cNvPr name="Freeform 10" id="10"/>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11" id="11"/>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1</a:t>
              </a:r>
            </a:p>
          </p:txBody>
        </p:sp>
      </p:grpSp>
      <p:grpSp>
        <p:nvGrpSpPr>
          <p:cNvPr name="Group 12" id="12"/>
          <p:cNvGrpSpPr/>
          <p:nvPr/>
        </p:nvGrpSpPr>
        <p:grpSpPr>
          <a:xfrm rot="0">
            <a:off x="3889860" y="1107339"/>
            <a:ext cx="2183432" cy="2169701"/>
            <a:chOff x="0" y="0"/>
            <a:chExt cx="812800" cy="807689"/>
          </a:xfrm>
        </p:grpSpPr>
        <p:sp>
          <p:nvSpPr>
            <p:cNvPr name="Freeform 13" id="13"/>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14" id="14"/>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2</a:t>
              </a:r>
            </a:p>
          </p:txBody>
        </p:sp>
      </p:grpSp>
      <p:grpSp>
        <p:nvGrpSpPr>
          <p:cNvPr name="Group 15" id="15"/>
          <p:cNvGrpSpPr/>
          <p:nvPr/>
        </p:nvGrpSpPr>
        <p:grpSpPr>
          <a:xfrm rot="0">
            <a:off x="6655293" y="1107339"/>
            <a:ext cx="2183432" cy="2169701"/>
            <a:chOff x="0" y="0"/>
            <a:chExt cx="812800" cy="807689"/>
          </a:xfrm>
        </p:grpSpPr>
        <p:sp>
          <p:nvSpPr>
            <p:cNvPr name="Freeform 16" id="16"/>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17" id="17"/>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3</a:t>
              </a:r>
            </a:p>
          </p:txBody>
        </p:sp>
      </p:grpSp>
      <p:grpSp>
        <p:nvGrpSpPr>
          <p:cNvPr name="Group 18" id="18"/>
          <p:cNvGrpSpPr/>
          <p:nvPr/>
        </p:nvGrpSpPr>
        <p:grpSpPr>
          <a:xfrm rot="0">
            <a:off x="9436826" y="1107339"/>
            <a:ext cx="2183432" cy="2169701"/>
            <a:chOff x="0" y="0"/>
            <a:chExt cx="812800" cy="807689"/>
          </a:xfrm>
        </p:grpSpPr>
        <p:sp>
          <p:nvSpPr>
            <p:cNvPr name="Freeform 19" id="19"/>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20" id="20"/>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4</a:t>
              </a:r>
            </a:p>
          </p:txBody>
        </p:sp>
      </p:grpSp>
      <p:grpSp>
        <p:nvGrpSpPr>
          <p:cNvPr name="Group 21" id="21"/>
          <p:cNvGrpSpPr/>
          <p:nvPr/>
        </p:nvGrpSpPr>
        <p:grpSpPr>
          <a:xfrm rot="0">
            <a:off x="12218358" y="1107339"/>
            <a:ext cx="2183432" cy="2169701"/>
            <a:chOff x="0" y="0"/>
            <a:chExt cx="812800" cy="807689"/>
          </a:xfrm>
        </p:grpSpPr>
        <p:sp>
          <p:nvSpPr>
            <p:cNvPr name="Freeform 22" id="22"/>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23" id="23"/>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5</a:t>
              </a:r>
            </a:p>
          </p:txBody>
        </p:sp>
      </p:grpSp>
      <p:grpSp>
        <p:nvGrpSpPr>
          <p:cNvPr name="Group 24" id="24"/>
          <p:cNvGrpSpPr/>
          <p:nvPr/>
        </p:nvGrpSpPr>
        <p:grpSpPr>
          <a:xfrm rot="0">
            <a:off x="8797920" y="1879261"/>
            <a:ext cx="468009" cy="625859"/>
            <a:chOff x="0" y="0"/>
            <a:chExt cx="607801" cy="812800"/>
          </a:xfrm>
        </p:grpSpPr>
        <p:sp>
          <p:nvSpPr>
            <p:cNvPr name="Freeform 25" id="25"/>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26" id="26"/>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27" id="27"/>
          <p:cNvGrpSpPr/>
          <p:nvPr/>
        </p:nvGrpSpPr>
        <p:grpSpPr>
          <a:xfrm rot="0">
            <a:off x="3308155" y="1879261"/>
            <a:ext cx="468009" cy="625859"/>
            <a:chOff x="0" y="0"/>
            <a:chExt cx="607801" cy="812800"/>
          </a:xfrm>
        </p:grpSpPr>
        <p:sp>
          <p:nvSpPr>
            <p:cNvPr name="Freeform 28" id="28"/>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29" id="29"/>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30" id="30"/>
          <p:cNvGrpSpPr/>
          <p:nvPr/>
        </p:nvGrpSpPr>
        <p:grpSpPr>
          <a:xfrm rot="0">
            <a:off x="11620258" y="1879261"/>
            <a:ext cx="468009" cy="625859"/>
            <a:chOff x="0" y="0"/>
            <a:chExt cx="607801" cy="812800"/>
          </a:xfrm>
        </p:grpSpPr>
        <p:sp>
          <p:nvSpPr>
            <p:cNvPr name="Freeform 31" id="31"/>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32" id="32"/>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33" id="33"/>
          <p:cNvGrpSpPr/>
          <p:nvPr/>
        </p:nvGrpSpPr>
        <p:grpSpPr>
          <a:xfrm rot="0">
            <a:off x="6054372" y="1879261"/>
            <a:ext cx="468009" cy="625859"/>
            <a:chOff x="0" y="0"/>
            <a:chExt cx="607801" cy="812800"/>
          </a:xfrm>
        </p:grpSpPr>
        <p:sp>
          <p:nvSpPr>
            <p:cNvPr name="Freeform 34" id="34"/>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35" id="35"/>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36" id="36"/>
          <p:cNvGrpSpPr/>
          <p:nvPr/>
        </p:nvGrpSpPr>
        <p:grpSpPr>
          <a:xfrm rot="0">
            <a:off x="14389229" y="1879261"/>
            <a:ext cx="468009" cy="625859"/>
            <a:chOff x="0" y="0"/>
            <a:chExt cx="607801" cy="812800"/>
          </a:xfrm>
        </p:grpSpPr>
        <p:sp>
          <p:nvSpPr>
            <p:cNvPr name="Freeform 37" id="37"/>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38" id="38"/>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sp>
        <p:nvSpPr>
          <p:cNvPr name="TextBox 39" id="39"/>
          <p:cNvSpPr txBox="true"/>
          <p:nvPr/>
        </p:nvSpPr>
        <p:spPr>
          <a:xfrm rot="0">
            <a:off x="1133030" y="3399985"/>
            <a:ext cx="2382446" cy="1186231"/>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cublasDg</a:t>
            </a:r>
            <a:r>
              <a:rPr lang="en-US" sz="2267" spc="68" u="none">
                <a:solidFill>
                  <a:srgbClr val="FFFFFF"/>
                </a:solidFill>
                <a:latin typeface="Aileron"/>
                <a:ea typeface="Aileron"/>
                <a:cs typeface="Aileron"/>
                <a:sym typeface="Aileron"/>
              </a:rPr>
              <a:t>emm (cuBLAS) for W1 @ input_batch.</a:t>
            </a:r>
          </a:p>
        </p:txBody>
      </p:sp>
      <p:sp>
        <p:nvSpPr>
          <p:cNvPr name="TextBox 40" id="40"/>
          <p:cNvSpPr txBox="true"/>
          <p:nvPr/>
        </p:nvSpPr>
        <p:spPr>
          <a:xfrm rot="0">
            <a:off x="3875739" y="3399985"/>
            <a:ext cx="2101823" cy="1186231"/>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a</a:t>
            </a:r>
            <a:r>
              <a:rPr lang="en-US" sz="2267" spc="68" u="none">
                <a:solidFill>
                  <a:srgbClr val="FFFFFF"/>
                </a:solidFill>
                <a:latin typeface="Aileron"/>
                <a:ea typeface="Aileron"/>
                <a:cs typeface="Aileron"/>
                <a:sym typeface="Aileron"/>
              </a:rPr>
              <a:t>ddBiasBatch adds biases to all samples</a:t>
            </a:r>
          </a:p>
        </p:txBody>
      </p:sp>
      <p:sp>
        <p:nvSpPr>
          <p:cNvPr name="TextBox 41" id="41"/>
          <p:cNvSpPr txBox="true"/>
          <p:nvPr/>
        </p:nvSpPr>
        <p:spPr>
          <a:xfrm rot="0">
            <a:off x="6641171" y="3399985"/>
            <a:ext cx="2101823" cy="787497"/>
          </a:xfrm>
          <a:prstGeom prst="rect">
            <a:avLst/>
          </a:prstGeom>
        </p:spPr>
        <p:txBody>
          <a:bodyPr anchor="t" rtlCol="false" tIns="0" lIns="0" bIns="0" rIns="0">
            <a:spAutoFit/>
          </a:bodyPr>
          <a:lstStyle/>
          <a:p>
            <a:pPr algn="ctr" marL="0" indent="0" lvl="0">
              <a:lnSpc>
                <a:spcPts val="3174"/>
              </a:lnSpc>
            </a:pPr>
            <a:r>
              <a:rPr lang="en-US" sz="2267" spc="68" u="none">
                <a:solidFill>
                  <a:srgbClr val="FFFFFF"/>
                </a:solidFill>
                <a:latin typeface="Aileron"/>
                <a:ea typeface="Aileron"/>
                <a:cs typeface="Aileron"/>
                <a:sym typeface="Aileron"/>
              </a:rPr>
              <a:t>reluActivation kernel</a:t>
            </a:r>
          </a:p>
        </p:txBody>
      </p:sp>
      <p:sp>
        <p:nvSpPr>
          <p:cNvPr name="TextBox 42" id="42"/>
          <p:cNvSpPr txBox="true"/>
          <p:nvPr/>
        </p:nvSpPr>
        <p:spPr>
          <a:xfrm rot="0">
            <a:off x="9422705" y="3399985"/>
            <a:ext cx="2197553" cy="1584965"/>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c</a:t>
            </a:r>
            <a:r>
              <a:rPr lang="en-US" sz="2267" spc="68" u="none">
                <a:solidFill>
                  <a:srgbClr val="FFFFFF"/>
                </a:solidFill>
                <a:latin typeface="Aileron"/>
                <a:ea typeface="Aileron"/>
                <a:cs typeface="Aileron"/>
                <a:sym typeface="Aileron"/>
              </a:rPr>
              <a:t>ublasDgemm for W2 @ hidden_activations.</a:t>
            </a:r>
          </a:p>
        </p:txBody>
      </p:sp>
      <p:sp>
        <p:nvSpPr>
          <p:cNvPr name="TextBox 43" id="43"/>
          <p:cNvSpPr txBox="true"/>
          <p:nvPr/>
        </p:nvSpPr>
        <p:spPr>
          <a:xfrm rot="0">
            <a:off x="12232481" y="3399985"/>
            <a:ext cx="2101823" cy="1186231"/>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addBiasB</a:t>
            </a:r>
            <a:r>
              <a:rPr lang="en-US" sz="2267" spc="68" u="none">
                <a:solidFill>
                  <a:srgbClr val="FFFFFF"/>
                </a:solidFill>
                <a:latin typeface="Aileron"/>
                <a:ea typeface="Aileron"/>
                <a:cs typeface="Aileron"/>
                <a:sym typeface="Aileron"/>
              </a:rPr>
              <a:t>atch adds biases to all samples</a:t>
            </a:r>
          </a:p>
        </p:txBody>
      </p:sp>
      <p:grpSp>
        <p:nvGrpSpPr>
          <p:cNvPr name="Group 44" id="44"/>
          <p:cNvGrpSpPr/>
          <p:nvPr/>
        </p:nvGrpSpPr>
        <p:grpSpPr>
          <a:xfrm rot="0">
            <a:off x="14971538" y="1107339"/>
            <a:ext cx="2183432" cy="2169701"/>
            <a:chOff x="0" y="0"/>
            <a:chExt cx="812800" cy="807689"/>
          </a:xfrm>
        </p:grpSpPr>
        <p:sp>
          <p:nvSpPr>
            <p:cNvPr name="Freeform 45" id="45"/>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46" id="46"/>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6</a:t>
              </a:r>
            </a:p>
          </p:txBody>
        </p:sp>
      </p:grpSp>
      <p:grpSp>
        <p:nvGrpSpPr>
          <p:cNvPr name="Group 47" id="47"/>
          <p:cNvGrpSpPr/>
          <p:nvPr/>
        </p:nvGrpSpPr>
        <p:grpSpPr>
          <a:xfrm rot="0">
            <a:off x="17133713" y="1879261"/>
            <a:ext cx="468009" cy="625859"/>
            <a:chOff x="0" y="0"/>
            <a:chExt cx="607801" cy="812800"/>
          </a:xfrm>
        </p:grpSpPr>
        <p:sp>
          <p:nvSpPr>
            <p:cNvPr name="Freeform 48" id="48"/>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49" id="49"/>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sp>
        <p:nvSpPr>
          <p:cNvPr name="TextBox 50" id="50"/>
          <p:cNvSpPr txBox="true"/>
          <p:nvPr/>
        </p:nvSpPr>
        <p:spPr>
          <a:xfrm rot="0">
            <a:off x="15053147" y="3399985"/>
            <a:ext cx="2101823" cy="787497"/>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softmaxB</a:t>
            </a:r>
            <a:r>
              <a:rPr lang="en-US" sz="2267" spc="68" u="none">
                <a:solidFill>
                  <a:srgbClr val="FFFFFF"/>
                </a:solidFill>
                <a:latin typeface="Aileron"/>
                <a:ea typeface="Aileron"/>
                <a:cs typeface="Aileron"/>
                <a:sym typeface="Aileron"/>
              </a:rPr>
              <a:t>atch kernel</a:t>
            </a:r>
          </a:p>
        </p:txBody>
      </p:sp>
      <p:grpSp>
        <p:nvGrpSpPr>
          <p:cNvPr name="Group 51" id="51"/>
          <p:cNvGrpSpPr/>
          <p:nvPr/>
        </p:nvGrpSpPr>
        <p:grpSpPr>
          <a:xfrm rot="0">
            <a:off x="2379850" y="6102659"/>
            <a:ext cx="2183432" cy="2169701"/>
            <a:chOff x="0" y="0"/>
            <a:chExt cx="812800" cy="807689"/>
          </a:xfrm>
        </p:grpSpPr>
        <p:sp>
          <p:nvSpPr>
            <p:cNvPr name="Freeform 52" id="52"/>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53" id="53"/>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1</a:t>
              </a:r>
            </a:p>
          </p:txBody>
        </p:sp>
      </p:grpSp>
      <p:grpSp>
        <p:nvGrpSpPr>
          <p:cNvPr name="Group 54" id="54"/>
          <p:cNvGrpSpPr/>
          <p:nvPr/>
        </p:nvGrpSpPr>
        <p:grpSpPr>
          <a:xfrm rot="0">
            <a:off x="5136680" y="6102659"/>
            <a:ext cx="2183432" cy="2169701"/>
            <a:chOff x="0" y="0"/>
            <a:chExt cx="812800" cy="807689"/>
          </a:xfrm>
        </p:grpSpPr>
        <p:sp>
          <p:nvSpPr>
            <p:cNvPr name="Freeform 55" id="55"/>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56" id="56"/>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2</a:t>
              </a:r>
            </a:p>
          </p:txBody>
        </p:sp>
      </p:grpSp>
      <p:grpSp>
        <p:nvGrpSpPr>
          <p:cNvPr name="Group 57" id="57"/>
          <p:cNvGrpSpPr/>
          <p:nvPr/>
        </p:nvGrpSpPr>
        <p:grpSpPr>
          <a:xfrm rot="0">
            <a:off x="7902113" y="6102659"/>
            <a:ext cx="2183432" cy="2169701"/>
            <a:chOff x="0" y="0"/>
            <a:chExt cx="812800" cy="807689"/>
          </a:xfrm>
        </p:grpSpPr>
        <p:sp>
          <p:nvSpPr>
            <p:cNvPr name="Freeform 58" id="58"/>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59" id="59"/>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3</a:t>
              </a:r>
            </a:p>
          </p:txBody>
        </p:sp>
      </p:grpSp>
      <p:grpSp>
        <p:nvGrpSpPr>
          <p:cNvPr name="Group 60" id="60"/>
          <p:cNvGrpSpPr/>
          <p:nvPr/>
        </p:nvGrpSpPr>
        <p:grpSpPr>
          <a:xfrm rot="0">
            <a:off x="10683646" y="6102659"/>
            <a:ext cx="2183432" cy="2169701"/>
            <a:chOff x="0" y="0"/>
            <a:chExt cx="812800" cy="807689"/>
          </a:xfrm>
        </p:grpSpPr>
        <p:sp>
          <p:nvSpPr>
            <p:cNvPr name="Freeform 61" id="61"/>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62" id="62"/>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4</a:t>
              </a:r>
            </a:p>
          </p:txBody>
        </p:sp>
      </p:grpSp>
      <p:grpSp>
        <p:nvGrpSpPr>
          <p:cNvPr name="Group 63" id="63"/>
          <p:cNvGrpSpPr/>
          <p:nvPr/>
        </p:nvGrpSpPr>
        <p:grpSpPr>
          <a:xfrm rot="0">
            <a:off x="13465178" y="6102659"/>
            <a:ext cx="2183432" cy="2169701"/>
            <a:chOff x="0" y="0"/>
            <a:chExt cx="812800" cy="807689"/>
          </a:xfrm>
        </p:grpSpPr>
        <p:sp>
          <p:nvSpPr>
            <p:cNvPr name="Freeform 64" id="64"/>
            <p:cNvSpPr/>
            <p:nvPr/>
          </p:nvSpPr>
          <p:spPr>
            <a:xfrm flipH="false" flipV="false" rot="0">
              <a:off x="0" y="0"/>
              <a:ext cx="812800" cy="807689"/>
            </a:xfrm>
            <a:custGeom>
              <a:avLst/>
              <a:gdLst/>
              <a:ahLst/>
              <a:cxnLst/>
              <a:rect r="r" b="b" t="t" l="l"/>
              <a:pathLst>
                <a:path h="807689" w="812800">
                  <a:moveTo>
                    <a:pt x="0" y="0"/>
                  </a:moveTo>
                  <a:lnTo>
                    <a:pt x="812800" y="0"/>
                  </a:lnTo>
                  <a:lnTo>
                    <a:pt x="812800" y="807689"/>
                  </a:lnTo>
                  <a:lnTo>
                    <a:pt x="0" y="807689"/>
                  </a:lnTo>
                  <a:close/>
                </a:path>
              </a:pathLst>
            </a:custGeom>
            <a:solidFill>
              <a:srgbClr val="FABDBD"/>
            </a:solidFill>
          </p:spPr>
        </p:sp>
        <p:sp>
          <p:nvSpPr>
            <p:cNvPr name="TextBox 65" id="65"/>
            <p:cNvSpPr txBox="true"/>
            <p:nvPr/>
          </p:nvSpPr>
          <p:spPr>
            <a:xfrm>
              <a:off x="0" y="-76200"/>
              <a:ext cx="812800" cy="883889"/>
            </a:xfrm>
            <a:prstGeom prst="rect">
              <a:avLst/>
            </a:prstGeom>
          </p:spPr>
          <p:txBody>
            <a:bodyPr anchor="ctr" rtlCol="false" tIns="50800" lIns="50800" bIns="50800" rIns="50800"/>
            <a:lstStyle/>
            <a:p>
              <a:pPr algn="ctr">
                <a:lnSpc>
                  <a:spcPts val="5599"/>
                </a:lnSpc>
              </a:pPr>
              <a:r>
                <a:rPr lang="en-US" sz="3999" spc="439">
                  <a:solidFill>
                    <a:srgbClr val="FFFFFF"/>
                  </a:solidFill>
                  <a:latin typeface="Aileron"/>
                  <a:ea typeface="Aileron"/>
                  <a:cs typeface="Aileron"/>
                  <a:sym typeface="Aileron"/>
                </a:rPr>
                <a:t>5</a:t>
              </a:r>
            </a:p>
          </p:txBody>
        </p:sp>
      </p:grpSp>
      <p:grpSp>
        <p:nvGrpSpPr>
          <p:cNvPr name="Group 66" id="66"/>
          <p:cNvGrpSpPr/>
          <p:nvPr/>
        </p:nvGrpSpPr>
        <p:grpSpPr>
          <a:xfrm rot="0">
            <a:off x="10044740" y="6874581"/>
            <a:ext cx="468009" cy="625859"/>
            <a:chOff x="0" y="0"/>
            <a:chExt cx="607801" cy="812800"/>
          </a:xfrm>
        </p:grpSpPr>
        <p:sp>
          <p:nvSpPr>
            <p:cNvPr name="Freeform 67" id="67"/>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68" id="68"/>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69" id="69"/>
          <p:cNvGrpSpPr/>
          <p:nvPr/>
        </p:nvGrpSpPr>
        <p:grpSpPr>
          <a:xfrm rot="0">
            <a:off x="4554975" y="6874581"/>
            <a:ext cx="468009" cy="625859"/>
            <a:chOff x="0" y="0"/>
            <a:chExt cx="607801" cy="812800"/>
          </a:xfrm>
        </p:grpSpPr>
        <p:sp>
          <p:nvSpPr>
            <p:cNvPr name="Freeform 70" id="70"/>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71" id="71"/>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72" id="72"/>
          <p:cNvGrpSpPr/>
          <p:nvPr/>
        </p:nvGrpSpPr>
        <p:grpSpPr>
          <a:xfrm rot="0">
            <a:off x="12867078" y="6874581"/>
            <a:ext cx="468009" cy="625859"/>
            <a:chOff x="0" y="0"/>
            <a:chExt cx="607801" cy="812800"/>
          </a:xfrm>
        </p:grpSpPr>
        <p:sp>
          <p:nvSpPr>
            <p:cNvPr name="Freeform 73" id="73"/>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74" id="74"/>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75" id="75"/>
          <p:cNvGrpSpPr/>
          <p:nvPr/>
        </p:nvGrpSpPr>
        <p:grpSpPr>
          <a:xfrm rot="0">
            <a:off x="7301192" y="6874581"/>
            <a:ext cx="468009" cy="625859"/>
            <a:chOff x="0" y="0"/>
            <a:chExt cx="607801" cy="812800"/>
          </a:xfrm>
        </p:grpSpPr>
        <p:sp>
          <p:nvSpPr>
            <p:cNvPr name="Freeform 76" id="76"/>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77" id="77"/>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grpSp>
        <p:nvGrpSpPr>
          <p:cNvPr name="Group 78" id="78"/>
          <p:cNvGrpSpPr/>
          <p:nvPr/>
        </p:nvGrpSpPr>
        <p:grpSpPr>
          <a:xfrm rot="0">
            <a:off x="15636049" y="6874581"/>
            <a:ext cx="468009" cy="625859"/>
            <a:chOff x="0" y="0"/>
            <a:chExt cx="607801" cy="812800"/>
          </a:xfrm>
        </p:grpSpPr>
        <p:sp>
          <p:nvSpPr>
            <p:cNvPr name="Freeform 79" id="79"/>
            <p:cNvSpPr/>
            <p:nvPr/>
          </p:nvSpPr>
          <p:spPr>
            <a:xfrm flipH="false" flipV="false" rot="0">
              <a:off x="0" y="0"/>
              <a:ext cx="607801" cy="812800"/>
            </a:xfrm>
            <a:custGeom>
              <a:avLst/>
              <a:gdLst/>
              <a:ahLst/>
              <a:cxnLst/>
              <a:rect r="r" b="b" t="t" l="l"/>
              <a:pathLst>
                <a:path h="812800" w="607801">
                  <a:moveTo>
                    <a:pt x="607801" y="406400"/>
                  </a:moveTo>
                  <a:lnTo>
                    <a:pt x="201401" y="0"/>
                  </a:lnTo>
                  <a:lnTo>
                    <a:pt x="201401" y="203200"/>
                  </a:lnTo>
                  <a:lnTo>
                    <a:pt x="0" y="203200"/>
                  </a:lnTo>
                  <a:lnTo>
                    <a:pt x="0" y="609600"/>
                  </a:lnTo>
                  <a:lnTo>
                    <a:pt x="201401" y="609600"/>
                  </a:lnTo>
                  <a:lnTo>
                    <a:pt x="201401" y="812800"/>
                  </a:lnTo>
                  <a:lnTo>
                    <a:pt x="607801" y="406400"/>
                  </a:lnTo>
                  <a:close/>
                </a:path>
              </a:pathLst>
            </a:custGeom>
            <a:solidFill>
              <a:srgbClr val="FABDBD"/>
            </a:solidFill>
          </p:spPr>
        </p:sp>
        <p:sp>
          <p:nvSpPr>
            <p:cNvPr name="TextBox 80" id="80"/>
            <p:cNvSpPr txBox="true"/>
            <p:nvPr/>
          </p:nvSpPr>
          <p:spPr>
            <a:xfrm>
              <a:off x="0" y="146050"/>
              <a:ext cx="506201" cy="463550"/>
            </a:xfrm>
            <a:prstGeom prst="rect">
              <a:avLst/>
            </a:prstGeom>
          </p:spPr>
          <p:txBody>
            <a:bodyPr anchor="ctr" rtlCol="false" tIns="50800" lIns="50800" bIns="50800" rIns="50800"/>
            <a:lstStyle/>
            <a:p>
              <a:pPr algn="ctr">
                <a:lnSpc>
                  <a:spcPts val="3640"/>
                </a:lnSpc>
              </a:pPr>
            </a:p>
          </p:txBody>
        </p:sp>
      </p:grpSp>
      <p:sp>
        <p:nvSpPr>
          <p:cNvPr name="TextBox 81" id="81"/>
          <p:cNvSpPr txBox="true"/>
          <p:nvPr/>
        </p:nvSpPr>
        <p:spPr>
          <a:xfrm rot="0">
            <a:off x="2314723" y="8304024"/>
            <a:ext cx="2382446" cy="787497"/>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co</a:t>
            </a:r>
            <a:r>
              <a:rPr lang="en-US" sz="2267" spc="68" u="none">
                <a:solidFill>
                  <a:srgbClr val="FFFFFF"/>
                </a:solidFill>
                <a:latin typeface="Aileron"/>
                <a:ea typeface="Aileron"/>
                <a:cs typeface="Aileron"/>
                <a:sym typeface="Aileron"/>
              </a:rPr>
              <a:t>mputeLossAndGradients</a:t>
            </a:r>
          </a:p>
        </p:txBody>
      </p:sp>
      <p:sp>
        <p:nvSpPr>
          <p:cNvPr name="TextBox 82" id="82"/>
          <p:cNvSpPr txBox="true"/>
          <p:nvPr/>
        </p:nvSpPr>
        <p:spPr>
          <a:xfrm rot="0">
            <a:off x="4997660" y="8224736"/>
            <a:ext cx="2524714" cy="1584965"/>
          </a:xfrm>
          <a:prstGeom prst="rect">
            <a:avLst/>
          </a:prstGeom>
        </p:spPr>
        <p:txBody>
          <a:bodyPr anchor="t" rtlCol="false" tIns="0" lIns="0" bIns="0" rIns="0">
            <a:spAutoFit/>
          </a:bodyPr>
          <a:lstStyle/>
          <a:p>
            <a:pPr algn="ctr" marL="0" indent="0" lvl="0">
              <a:lnSpc>
                <a:spcPts val="3174"/>
              </a:lnSpc>
            </a:pPr>
            <a:r>
              <a:rPr lang="en-US" sz="2267" spc="68" u="none">
                <a:solidFill>
                  <a:srgbClr val="FFFFFF"/>
                </a:solidFill>
                <a:latin typeface="Aileron"/>
                <a:ea typeface="Aileron"/>
                <a:cs typeface="Aileron"/>
                <a:sym typeface="Aileron"/>
              </a:rPr>
              <a:t>cublasDgemm computes W2^T @ output_gradients.</a:t>
            </a:r>
          </a:p>
        </p:txBody>
      </p:sp>
      <p:sp>
        <p:nvSpPr>
          <p:cNvPr name="TextBox 83" id="83"/>
          <p:cNvSpPr txBox="true"/>
          <p:nvPr/>
        </p:nvSpPr>
        <p:spPr>
          <a:xfrm rot="0">
            <a:off x="7822865" y="8304024"/>
            <a:ext cx="2101823" cy="787497"/>
          </a:xfrm>
          <a:prstGeom prst="rect">
            <a:avLst/>
          </a:prstGeom>
        </p:spPr>
        <p:txBody>
          <a:bodyPr anchor="t" rtlCol="false" tIns="0" lIns="0" bIns="0" rIns="0">
            <a:spAutoFit/>
          </a:bodyPr>
          <a:lstStyle/>
          <a:p>
            <a:pPr algn="ctr" marL="0" indent="0" lvl="0">
              <a:lnSpc>
                <a:spcPts val="3174"/>
              </a:lnSpc>
            </a:pPr>
            <a:r>
              <a:rPr lang="en-US" sz="2267" spc="68" u="none">
                <a:solidFill>
                  <a:srgbClr val="FFFFFF"/>
                </a:solidFill>
                <a:latin typeface="Aileron"/>
                <a:ea typeface="Aileron"/>
                <a:cs typeface="Aileron"/>
                <a:sym typeface="Aileron"/>
              </a:rPr>
              <a:t>reluDerivativeBatch</a:t>
            </a:r>
          </a:p>
        </p:txBody>
      </p:sp>
      <p:sp>
        <p:nvSpPr>
          <p:cNvPr name="TextBox 84" id="84"/>
          <p:cNvSpPr txBox="true"/>
          <p:nvPr/>
        </p:nvSpPr>
        <p:spPr>
          <a:xfrm rot="0">
            <a:off x="10604398" y="8304024"/>
            <a:ext cx="2197553" cy="1186231"/>
          </a:xfrm>
          <a:prstGeom prst="rect">
            <a:avLst/>
          </a:prstGeom>
        </p:spPr>
        <p:txBody>
          <a:bodyPr anchor="t" rtlCol="false" tIns="0" lIns="0" bIns="0" rIns="0">
            <a:spAutoFit/>
          </a:bodyPr>
          <a:lstStyle/>
          <a:p>
            <a:pPr algn="ctr" marL="0" indent="0" lvl="0">
              <a:lnSpc>
                <a:spcPts val="3174"/>
              </a:lnSpc>
            </a:pPr>
            <a:r>
              <a:rPr lang="en-US" sz="2267" spc="68" u="none">
                <a:solidFill>
                  <a:srgbClr val="FFFFFF"/>
                </a:solidFill>
                <a:latin typeface="Aileron"/>
                <a:ea typeface="Aileron"/>
                <a:cs typeface="Aileron"/>
                <a:sym typeface="Aileron"/>
              </a:rPr>
              <a:t>updateWeightsBatch (for W1/W2) </a:t>
            </a:r>
          </a:p>
        </p:txBody>
      </p:sp>
      <p:sp>
        <p:nvSpPr>
          <p:cNvPr name="TextBox 85" id="85"/>
          <p:cNvSpPr txBox="true"/>
          <p:nvPr/>
        </p:nvSpPr>
        <p:spPr>
          <a:xfrm rot="0">
            <a:off x="13414174" y="8304024"/>
            <a:ext cx="2101823" cy="1186231"/>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updateWeightsB</a:t>
            </a:r>
            <a:r>
              <a:rPr lang="en-US" sz="2267" spc="68" u="none">
                <a:solidFill>
                  <a:srgbClr val="FFFFFF"/>
                </a:solidFill>
                <a:latin typeface="Aileron"/>
                <a:ea typeface="Aileron"/>
                <a:cs typeface="Aileron"/>
                <a:sym typeface="Aileron"/>
              </a:rPr>
              <a:t>atch (for W1/W2) </a:t>
            </a:r>
          </a:p>
        </p:txBody>
      </p:sp>
      <p:sp>
        <p:nvSpPr>
          <p:cNvPr name="TextBox 86" id="86"/>
          <p:cNvSpPr txBox="true"/>
          <p:nvPr/>
        </p:nvSpPr>
        <p:spPr>
          <a:xfrm rot="0">
            <a:off x="3572759" y="64444"/>
            <a:ext cx="10111031" cy="879070"/>
          </a:xfrm>
          <a:prstGeom prst="rect">
            <a:avLst/>
          </a:prstGeom>
        </p:spPr>
        <p:txBody>
          <a:bodyPr anchor="t" rtlCol="false" tIns="0" lIns="0" bIns="0" rIns="0">
            <a:spAutoFit/>
          </a:bodyPr>
          <a:lstStyle/>
          <a:p>
            <a:pPr algn="ctr">
              <a:lnSpc>
                <a:spcPts val="7197"/>
              </a:lnSpc>
            </a:pPr>
            <a:r>
              <a:rPr lang="en-US" b="true" sz="5140">
                <a:solidFill>
                  <a:srgbClr val="343434"/>
                </a:solidFill>
                <a:latin typeface="DM Sans Bold"/>
                <a:ea typeface="DM Sans Bold"/>
                <a:cs typeface="DM Sans Bold"/>
                <a:sym typeface="DM Sans Bold"/>
              </a:rPr>
              <a:t>FORWARD PROPAGATION</a:t>
            </a:r>
          </a:p>
        </p:txBody>
      </p:sp>
      <p:sp>
        <p:nvSpPr>
          <p:cNvPr name="TextBox 87" id="87"/>
          <p:cNvSpPr txBox="true"/>
          <p:nvPr/>
        </p:nvSpPr>
        <p:spPr>
          <a:xfrm rot="0">
            <a:off x="3889860" y="5051625"/>
            <a:ext cx="10111031" cy="879070"/>
          </a:xfrm>
          <a:prstGeom prst="rect">
            <a:avLst/>
          </a:prstGeom>
        </p:spPr>
        <p:txBody>
          <a:bodyPr anchor="t" rtlCol="false" tIns="0" lIns="0" bIns="0" rIns="0">
            <a:spAutoFit/>
          </a:bodyPr>
          <a:lstStyle/>
          <a:p>
            <a:pPr algn="ctr">
              <a:lnSpc>
                <a:spcPts val="7197"/>
              </a:lnSpc>
            </a:pPr>
            <a:r>
              <a:rPr lang="en-US" b="true" sz="5140">
                <a:solidFill>
                  <a:srgbClr val="343434"/>
                </a:solidFill>
                <a:latin typeface="DM Sans Bold"/>
                <a:ea typeface="DM Sans Bold"/>
                <a:cs typeface="DM Sans Bold"/>
                <a:sym typeface="DM Sans Bold"/>
              </a:rPr>
              <a:t>BACKWARD PROPAGATION</a:t>
            </a:r>
          </a:p>
        </p:txBody>
      </p:sp>
      <p:sp>
        <p:nvSpPr>
          <p:cNvPr name="TextBox 88" id="88"/>
          <p:cNvSpPr txBox="true"/>
          <p:nvPr/>
        </p:nvSpPr>
        <p:spPr>
          <a:xfrm rot="0">
            <a:off x="1464659" y="5054549"/>
            <a:ext cx="2987714" cy="787497"/>
          </a:xfrm>
          <a:prstGeom prst="rect">
            <a:avLst/>
          </a:prstGeom>
        </p:spPr>
        <p:txBody>
          <a:bodyPr anchor="t" rtlCol="false" tIns="0" lIns="0" bIns="0" rIns="0">
            <a:spAutoFit/>
          </a:bodyPr>
          <a:lstStyle/>
          <a:p>
            <a:pPr algn="ctr" marL="0" indent="0" lvl="0">
              <a:lnSpc>
                <a:spcPts val="3174"/>
              </a:lnSpc>
            </a:pPr>
            <a:r>
              <a:rPr lang="en-US" sz="2267" spc="68">
                <a:solidFill>
                  <a:srgbClr val="FFFFFF"/>
                </a:solidFill>
                <a:latin typeface="Aileron"/>
                <a:ea typeface="Aileron"/>
                <a:cs typeface="Aileron"/>
                <a:sym typeface="Aileron"/>
              </a:rPr>
              <a:t>*requires atomic operations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08518" y="269398"/>
            <a:ext cx="15945045" cy="9726478"/>
          </a:xfrm>
          <a:custGeom>
            <a:avLst/>
            <a:gdLst/>
            <a:ahLst/>
            <a:cxnLst/>
            <a:rect r="r" b="b" t="t" l="l"/>
            <a:pathLst>
              <a:path h="9726478" w="15945045">
                <a:moveTo>
                  <a:pt x="0" y="0"/>
                </a:moveTo>
                <a:lnTo>
                  <a:pt x="15945045" y="0"/>
                </a:lnTo>
                <a:lnTo>
                  <a:pt x="15945045" y="9726478"/>
                </a:lnTo>
                <a:lnTo>
                  <a:pt x="0" y="9726478"/>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6582132" y="8991600"/>
            <a:ext cx="677168"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15</a:t>
            </a:r>
          </a:p>
        </p:txBody>
      </p:sp>
      <p:grpSp>
        <p:nvGrpSpPr>
          <p:cNvPr name="Group 4" id="4"/>
          <p:cNvGrpSpPr/>
          <p:nvPr/>
        </p:nvGrpSpPr>
        <p:grpSpPr>
          <a:xfrm rot="0">
            <a:off x="3358768" y="5795341"/>
            <a:ext cx="1789701" cy="3951855"/>
            <a:chOff x="0" y="0"/>
            <a:chExt cx="471362" cy="1040818"/>
          </a:xfrm>
        </p:grpSpPr>
        <p:sp>
          <p:nvSpPr>
            <p:cNvPr name="Freeform 5" id="5"/>
            <p:cNvSpPr/>
            <p:nvPr/>
          </p:nvSpPr>
          <p:spPr>
            <a:xfrm flipH="false" flipV="false" rot="0">
              <a:off x="0" y="0"/>
              <a:ext cx="471362" cy="1040818"/>
            </a:xfrm>
            <a:custGeom>
              <a:avLst/>
              <a:gdLst/>
              <a:ahLst/>
              <a:cxnLst/>
              <a:rect r="r" b="b" t="t" l="l"/>
              <a:pathLst>
                <a:path h="1040818" w="471362">
                  <a:moveTo>
                    <a:pt x="0" y="0"/>
                  </a:moveTo>
                  <a:lnTo>
                    <a:pt x="471362" y="0"/>
                  </a:lnTo>
                  <a:lnTo>
                    <a:pt x="471362" y="1040818"/>
                  </a:lnTo>
                  <a:lnTo>
                    <a:pt x="0" y="1040818"/>
                  </a:lnTo>
                  <a:close/>
                </a:path>
              </a:pathLst>
            </a:custGeom>
            <a:solidFill>
              <a:srgbClr val="000000">
                <a:alpha val="0"/>
              </a:srgbClr>
            </a:solidFill>
            <a:ln w="95250" cap="sq">
              <a:solidFill>
                <a:srgbClr val="FF3131"/>
              </a:solidFill>
              <a:prstDash val="solid"/>
              <a:miter/>
            </a:ln>
          </p:spPr>
        </p:sp>
        <p:sp>
          <p:nvSpPr>
            <p:cNvPr name="TextBox 6" id="6"/>
            <p:cNvSpPr txBox="true"/>
            <p:nvPr/>
          </p:nvSpPr>
          <p:spPr>
            <a:xfrm>
              <a:off x="0" y="-9525"/>
              <a:ext cx="471362" cy="1050343"/>
            </a:xfrm>
            <a:prstGeom prst="rect">
              <a:avLst/>
            </a:prstGeom>
          </p:spPr>
          <p:txBody>
            <a:bodyPr anchor="ctr" rtlCol="false" tIns="50800" lIns="50800" bIns="50800" rIns="50800"/>
            <a:lstStyle/>
            <a:p>
              <a:pPr algn="ctr">
                <a:lnSpc>
                  <a:spcPts val="1874"/>
                </a:lnSpc>
              </a:pPr>
            </a:p>
          </p:txBody>
        </p:sp>
      </p:grpSp>
      <p:grpSp>
        <p:nvGrpSpPr>
          <p:cNvPr name="Group 7" id="7"/>
          <p:cNvGrpSpPr/>
          <p:nvPr/>
        </p:nvGrpSpPr>
        <p:grpSpPr>
          <a:xfrm rot="0">
            <a:off x="308518" y="2946730"/>
            <a:ext cx="6739388" cy="2043542"/>
            <a:chOff x="0" y="0"/>
            <a:chExt cx="1774983" cy="538217"/>
          </a:xfrm>
        </p:grpSpPr>
        <p:sp>
          <p:nvSpPr>
            <p:cNvPr name="Freeform 8" id="8"/>
            <p:cNvSpPr/>
            <p:nvPr/>
          </p:nvSpPr>
          <p:spPr>
            <a:xfrm flipH="false" flipV="false" rot="0">
              <a:off x="0" y="0"/>
              <a:ext cx="1774983" cy="538217"/>
            </a:xfrm>
            <a:custGeom>
              <a:avLst/>
              <a:gdLst/>
              <a:ahLst/>
              <a:cxnLst/>
              <a:rect r="r" b="b" t="t" l="l"/>
              <a:pathLst>
                <a:path h="538217" w="1774983">
                  <a:moveTo>
                    <a:pt x="0" y="0"/>
                  </a:moveTo>
                  <a:lnTo>
                    <a:pt x="1774983" y="0"/>
                  </a:lnTo>
                  <a:lnTo>
                    <a:pt x="1774983" y="538217"/>
                  </a:lnTo>
                  <a:lnTo>
                    <a:pt x="0" y="538217"/>
                  </a:lnTo>
                  <a:close/>
                </a:path>
              </a:pathLst>
            </a:custGeom>
            <a:solidFill>
              <a:srgbClr val="000000">
                <a:alpha val="0"/>
              </a:srgbClr>
            </a:solidFill>
            <a:ln w="95250" cap="sq">
              <a:solidFill>
                <a:srgbClr val="FF3131"/>
              </a:solidFill>
              <a:prstDash val="solid"/>
              <a:miter/>
            </a:ln>
          </p:spPr>
        </p:sp>
        <p:sp>
          <p:nvSpPr>
            <p:cNvPr name="TextBox 9" id="9"/>
            <p:cNvSpPr txBox="true"/>
            <p:nvPr/>
          </p:nvSpPr>
          <p:spPr>
            <a:xfrm>
              <a:off x="0" y="-9525"/>
              <a:ext cx="1774983" cy="547742"/>
            </a:xfrm>
            <a:prstGeom prst="rect">
              <a:avLst/>
            </a:prstGeom>
          </p:spPr>
          <p:txBody>
            <a:bodyPr anchor="ctr" rtlCol="false" tIns="50800" lIns="50800" bIns="50800" rIns="50800"/>
            <a:lstStyle/>
            <a:p>
              <a:pPr algn="ctr">
                <a:lnSpc>
                  <a:spcPts val="1874"/>
                </a:lnSpc>
              </a:pPr>
            </a:p>
          </p:txBody>
        </p:sp>
      </p:grpSp>
      <p:sp>
        <p:nvSpPr>
          <p:cNvPr name="AutoShape 10" id="10"/>
          <p:cNvSpPr/>
          <p:nvPr/>
        </p:nvSpPr>
        <p:spPr>
          <a:xfrm flipV="true">
            <a:off x="8488017" y="1279029"/>
            <a:ext cx="0" cy="1318922"/>
          </a:xfrm>
          <a:prstGeom prst="line">
            <a:avLst/>
          </a:prstGeom>
          <a:ln cap="flat" w="95250">
            <a:solidFill>
              <a:srgbClr val="FF3131"/>
            </a:solidFill>
            <a:prstDash val="solid"/>
            <a:headEnd type="none" len="sm" w="sm"/>
            <a:tailEnd type="triangle" len="med" w="lg"/>
          </a:ln>
        </p:spPr>
      </p:sp>
      <p:sp>
        <p:nvSpPr>
          <p:cNvPr name="AutoShape 11" id="11"/>
          <p:cNvSpPr/>
          <p:nvPr/>
        </p:nvSpPr>
        <p:spPr>
          <a:xfrm flipV="true">
            <a:off x="14946796" y="1279029"/>
            <a:ext cx="0" cy="1318922"/>
          </a:xfrm>
          <a:prstGeom prst="line">
            <a:avLst/>
          </a:prstGeom>
          <a:ln cap="flat" w="95250">
            <a:solidFill>
              <a:srgbClr val="FF3131"/>
            </a:solidFill>
            <a:prstDash val="solid"/>
            <a:headEnd type="none" len="sm" w="sm"/>
            <a:tailEnd type="triangle" len="med" w="lg"/>
          </a:ln>
        </p:spPr>
      </p:sp>
      <p:sp>
        <p:nvSpPr>
          <p:cNvPr name="Freeform 12" id="12"/>
          <p:cNvSpPr/>
          <p:nvPr/>
        </p:nvSpPr>
        <p:spPr>
          <a:xfrm flipH="false" flipV="false" rot="-2110738">
            <a:off x="2427596" y="5045304"/>
            <a:ext cx="1718347" cy="918534"/>
          </a:xfrm>
          <a:custGeom>
            <a:avLst/>
            <a:gdLst/>
            <a:ahLst/>
            <a:cxnLst/>
            <a:rect r="r" b="b" t="t" l="l"/>
            <a:pathLst>
              <a:path h="918534" w="1718347">
                <a:moveTo>
                  <a:pt x="0" y="0"/>
                </a:moveTo>
                <a:lnTo>
                  <a:pt x="1718347" y="0"/>
                </a:lnTo>
                <a:lnTo>
                  <a:pt x="1718347" y="918534"/>
                </a:lnTo>
                <a:lnTo>
                  <a:pt x="0" y="9185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872941">
            <a:off x="6188733" y="2230873"/>
            <a:ext cx="1718347" cy="918534"/>
          </a:xfrm>
          <a:custGeom>
            <a:avLst/>
            <a:gdLst/>
            <a:ahLst/>
            <a:cxnLst/>
            <a:rect r="r" b="b" t="t" l="l"/>
            <a:pathLst>
              <a:path h="918534" w="1718347">
                <a:moveTo>
                  <a:pt x="0" y="0"/>
                </a:moveTo>
                <a:lnTo>
                  <a:pt x="1718346" y="0"/>
                </a:lnTo>
                <a:lnTo>
                  <a:pt x="1718346" y="918534"/>
                </a:lnTo>
                <a:lnTo>
                  <a:pt x="0" y="9185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7286445" y="4148640"/>
            <a:ext cx="8451655" cy="841632"/>
          </a:xfrm>
          <a:prstGeom prst="rect">
            <a:avLst/>
          </a:prstGeom>
        </p:spPr>
        <p:txBody>
          <a:bodyPr anchor="t" rtlCol="false" tIns="0" lIns="0" bIns="0" rIns="0">
            <a:spAutoFit/>
          </a:bodyPr>
          <a:lstStyle/>
          <a:p>
            <a:pPr algn="ctr">
              <a:lnSpc>
                <a:spcPts val="6818"/>
              </a:lnSpc>
              <a:spcBef>
                <a:spcPct val="0"/>
              </a:spcBef>
            </a:pPr>
            <a:r>
              <a:rPr lang="en-US" b="true" sz="5285" spc="-290">
                <a:solidFill>
                  <a:srgbClr val="FF3131"/>
                </a:solidFill>
                <a:latin typeface="DM Sans Bold"/>
                <a:ea typeface="DM Sans Bold"/>
                <a:cs typeface="DM Sans Bold"/>
                <a:sym typeface="DM Sans Bold"/>
              </a:rPr>
              <a:t>~2 SECOND EXECUTION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31442" y="1722360"/>
            <a:ext cx="3528097" cy="6511589"/>
          </a:xfrm>
          <a:custGeom>
            <a:avLst/>
            <a:gdLst/>
            <a:ahLst/>
            <a:cxnLst/>
            <a:rect r="r" b="b" t="t" l="l"/>
            <a:pathLst>
              <a:path h="6511589" w="3528097">
                <a:moveTo>
                  <a:pt x="0" y="0"/>
                </a:moveTo>
                <a:lnTo>
                  <a:pt x="3528098" y="0"/>
                </a:lnTo>
                <a:lnTo>
                  <a:pt x="3528098" y="6511588"/>
                </a:lnTo>
                <a:lnTo>
                  <a:pt x="0" y="6511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505351">
            <a:off x="4928675" y="2905098"/>
            <a:ext cx="6901238" cy="5094368"/>
          </a:xfrm>
          <a:custGeom>
            <a:avLst/>
            <a:gdLst/>
            <a:ahLst/>
            <a:cxnLst/>
            <a:rect r="r" b="b" t="t" l="l"/>
            <a:pathLst>
              <a:path h="5094368" w="6901238">
                <a:moveTo>
                  <a:pt x="0" y="0"/>
                </a:moveTo>
                <a:lnTo>
                  <a:pt x="6901238" y="0"/>
                </a:lnTo>
                <a:lnTo>
                  <a:pt x="6901238" y="5094368"/>
                </a:lnTo>
                <a:lnTo>
                  <a:pt x="0" y="5094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574907" y="5057775"/>
            <a:ext cx="7072639" cy="828039"/>
          </a:xfrm>
          <a:prstGeom prst="rect">
            <a:avLst/>
          </a:prstGeom>
        </p:spPr>
        <p:txBody>
          <a:bodyPr anchor="t" rtlCol="false" tIns="0" lIns="0" bIns="0" rIns="0">
            <a:spAutoFit/>
          </a:bodyPr>
          <a:lstStyle/>
          <a:p>
            <a:pPr algn="ctr">
              <a:lnSpc>
                <a:spcPts val="6860"/>
              </a:lnSpc>
            </a:pPr>
            <a:r>
              <a:rPr lang="en-US" b="true" sz="4900">
                <a:solidFill>
                  <a:srgbClr val="343434"/>
                </a:solidFill>
                <a:latin typeface="DM Sans Bold"/>
                <a:ea typeface="DM Sans Bold"/>
                <a:cs typeface="DM Sans Bold"/>
                <a:sym typeface="DM Sans Bold"/>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3983" y="3152569"/>
            <a:ext cx="16420035" cy="3874815"/>
          </a:xfrm>
          <a:prstGeom prst="rect">
            <a:avLst/>
          </a:prstGeom>
        </p:spPr>
        <p:txBody>
          <a:bodyPr anchor="t" rtlCol="false" tIns="0" lIns="0" bIns="0" rIns="0">
            <a:spAutoFit/>
          </a:bodyPr>
          <a:lstStyle/>
          <a:p>
            <a:pPr algn="ctr">
              <a:lnSpc>
                <a:spcPts val="27108"/>
              </a:lnSpc>
            </a:pPr>
            <a:r>
              <a:rPr lang="en-US" b="true" sz="19362">
                <a:solidFill>
                  <a:srgbClr val="343434"/>
                </a:solidFill>
                <a:latin typeface="Cooper Hewitt Bold"/>
                <a:ea typeface="Cooper Hewitt Bold"/>
                <a:cs typeface="Cooper Hewitt Bold"/>
                <a:sym typeface="Cooper Hewitt Bold"/>
              </a:rPr>
              <a:t>THANK YOU</a:t>
            </a:r>
          </a:p>
        </p:txBody>
      </p:sp>
      <p:sp>
        <p:nvSpPr>
          <p:cNvPr name="Freeform 4" id="4"/>
          <p:cNvSpPr/>
          <p:nvPr/>
        </p:nvSpPr>
        <p:spPr>
          <a:xfrm flipH="false" flipV="false" rot="-1354446">
            <a:off x="15843106" y="2606653"/>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85027">
            <a:off x="5092713" y="1894248"/>
            <a:ext cx="2206219" cy="1740908"/>
          </a:xfrm>
          <a:custGeom>
            <a:avLst/>
            <a:gdLst/>
            <a:ahLst/>
            <a:cxnLst/>
            <a:rect r="r" b="b" t="t" l="l"/>
            <a:pathLst>
              <a:path h="1740908" w="2206219">
                <a:moveTo>
                  <a:pt x="0" y="0"/>
                </a:moveTo>
                <a:lnTo>
                  <a:pt x="2206220" y="0"/>
                </a:lnTo>
                <a:lnTo>
                  <a:pt x="2206220" y="1740907"/>
                </a:lnTo>
                <a:lnTo>
                  <a:pt x="0" y="17409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839" y="8205407"/>
            <a:ext cx="4202073" cy="2521244"/>
          </a:xfrm>
          <a:custGeom>
            <a:avLst/>
            <a:gdLst/>
            <a:ahLst/>
            <a:cxnLst/>
            <a:rect r="r" b="b" t="t" l="l"/>
            <a:pathLst>
              <a:path h="2521244" w="4202073">
                <a:moveTo>
                  <a:pt x="0" y="0"/>
                </a:moveTo>
                <a:lnTo>
                  <a:pt x="4202074" y="0"/>
                </a:lnTo>
                <a:lnTo>
                  <a:pt x="4202074" y="2521245"/>
                </a:lnTo>
                <a:lnTo>
                  <a:pt x="0" y="2521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839221">
            <a:off x="9785300" y="7617346"/>
            <a:ext cx="1170380" cy="2030628"/>
          </a:xfrm>
          <a:custGeom>
            <a:avLst/>
            <a:gdLst/>
            <a:ahLst/>
            <a:cxnLst/>
            <a:rect r="r" b="b" t="t" l="l"/>
            <a:pathLst>
              <a:path h="2030628" w="1170380">
                <a:moveTo>
                  <a:pt x="0" y="0"/>
                </a:moveTo>
                <a:lnTo>
                  <a:pt x="1170381" y="0"/>
                </a:lnTo>
                <a:lnTo>
                  <a:pt x="1170381" y="2030628"/>
                </a:lnTo>
                <a:lnTo>
                  <a:pt x="0" y="20306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22431" y="544731"/>
            <a:ext cx="7905225" cy="7943787"/>
          </a:xfrm>
          <a:custGeom>
            <a:avLst/>
            <a:gdLst/>
            <a:ahLst/>
            <a:cxnLst/>
            <a:rect r="r" b="b" t="t" l="l"/>
            <a:pathLst>
              <a:path h="7943787" w="7905225">
                <a:moveTo>
                  <a:pt x="0" y="0"/>
                </a:moveTo>
                <a:lnTo>
                  <a:pt x="7905226" y="0"/>
                </a:lnTo>
                <a:lnTo>
                  <a:pt x="7905226" y="7943787"/>
                </a:lnTo>
                <a:lnTo>
                  <a:pt x="0" y="7943787"/>
                </a:lnTo>
                <a:lnTo>
                  <a:pt x="0" y="0"/>
                </a:lnTo>
                <a:close/>
              </a:path>
            </a:pathLst>
          </a:custGeom>
          <a:blipFill>
            <a:blip r:embed="rId4"/>
            <a:stretch>
              <a:fillRect l="0" t="0" r="0" b="0"/>
            </a:stretch>
          </a:blipFill>
        </p:spPr>
      </p:sp>
      <p:sp>
        <p:nvSpPr>
          <p:cNvPr name="TextBox 4" id="4"/>
          <p:cNvSpPr txBox="true"/>
          <p:nvPr/>
        </p:nvSpPr>
        <p:spPr>
          <a:xfrm rot="0">
            <a:off x="819978" y="163731"/>
            <a:ext cx="7072639" cy="1597028"/>
          </a:xfrm>
          <a:prstGeom prst="rect">
            <a:avLst/>
          </a:prstGeom>
        </p:spPr>
        <p:txBody>
          <a:bodyPr anchor="t" rtlCol="false" tIns="0" lIns="0" bIns="0" rIns="0">
            <a:spAutoFit/>
          </a:bodyPr>
          <a:lstStyle/>
          <a:p>
            <a:pPr algn="l">
              <a:lnSpc>
                <a:spcPts val="11199"/>
              </a:lnSpc>
            </a:pPr>
            <a:r>
              <a:rPr lang="en-US" sz="7999" b="true">
                <a:solidFill>
                  <a:srgbClr val="343434"/>
                </a:solidFill>
                <a:latin typeface="Cooper Hewitt Bold"/>
                <a:ea typeface="Cooper Hewitt Bold"/>
                <a:cs typeface="Cooper Hewitt Bold"/>
                <a:sym typeface="Cooper Hewitt Bold"/>
              </a:rPr>
              <a:t>MNIST </a:t>
            </a:r>
          </a:p>
        </p:txBody>
      </p:sp>
      <p:sp>
        <p:nvSpPr>
          <p:cNvPr name="TextBox 5" id="5"/>
          <p:cNvSpPr txBox="true"/>
          <p:nvPr/>
        </p:nvSpPr>
        <p:spPr>
          <a:xfrm rot="0">
            <a:off x="16253563" y="9710826"/>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TextBox 6" id="6"/>
          <p:cNvSpPr txBox="true"/>
          <p:nvPr/>
        </p:nvSpPr>
        <p:spPr>
          <a:xfrm rot="0">
            <a:off x="312032" y="3145154"/>
            <a:ext cx="7580585" cy="3891917"/>
          </a:xfrm>
          <a:prstGeom prst="rect">
            <a:avLst/>
          </a:prstGeom>
        </p:spPr>
        <p:txBody>
          <a:bodyPr anchor="t" rtlCol="false" tIns="0" lIns="0" bIns="0" rIns="0">
            <a:spAutoFit/>
          </a:bodyPr>
          <a:lstStyle/>
          <a:p>
            <a:pPr algn="just" marL="1165841" indent="-582920" lvl="1">
              <a:lnSpc>
                <a:spcPts val="7559"/>
              </a:lnSpc>
              <a:buFont typeface="Arial"/>
              <a:buChar char="•"/>
            </a:pPr>
            <a:r>
              <a:rPr lang="en-US" b="true" sz="5399">
                <a:solidFill>
                  <a:srgbClr val="343434"/>
                </a:solidFill>
                <a:latin typeface="DM Sans Bold"/>
                <a:ea typeface="DM Sans Bold"/>
                <a:cs typeface="DM Sans Bold"/>
                <a:sym typeface="DM Sans Bold"/>
              </a:rPr>
              <a:t>Handwritten Digits</a:t>
            </a:r>
          </a:p>
          <a:p>
            <a:pPr algn="just" marL="1165841" indent="-582920" lvl="1">
              <a:lnSpc>
                <a:spcPts val="7559"/>
              </a:lnSpc>
              <a:buFont typeface="Arial"/>
              <a:buChar char="•"/>
            </a:pPr>
            <a:r>
              <a:rPr lang="en-US" b="true" sz="5399">
                <a:solidFill>
                  <a:srgbClr val="343434"/>
                </a:solidFill>
                <a:latin typeface="DM Sans Bold"/>
                <a:ea typeface="DM Sans Bold"/>
                <a:cs typeface="DM Sans Bold"/>
                <a:sym typeface="DM Sans Bold"/>
              </a:rPr>
              <a:t>70,000 Images</a:t>
            </a:r>
          </a:p>
          <a:p>
            <a:pPr algn="just" marL="1165841" indent="-582920" lvl="1">
              <a:lnSpc>
                <a:spcPts val="7559"/>
              </a:lnSpc>
              <a:buFont typeface="Arial"/>
              <a:buChar char="•"/>
            </a:pPr>
            <a:r>
              <a:rPr lang="en-US" b="true" sz="5399">
                <a:solidFill>
                  <a:srgbClr val="343434"/>
                </a:solidFill>
                <a:latin typeface="DM Sans Bold"/>
                <a:ea typeface="DM Sans Bold"/>
                <a:cs typeface="DM Sans Bold"/>
                <a:sym typeface="DM Sans Bold"/>
              </a:rPr>
              <a:t>28x28 pixels</a:t>
            </a:r>
          </a:p>
          <a:p>
            <a:pPr algn="just" marL="1165841" indent="-582920" lvl="1">
              <a:lnSpc>
                <a:spcPts val="7559"/>
              </a:lnSpc>
              <a:buFont typeface="Arial"/>
              <a:buChar char="•"/>
            </a:pPr>
            <a:r>
              <a:rPr lang="en-US" b="true" sz="5399">
                <a:solidFill>
                  <a:srgbClr val="343434"/>
                </a:solidFill>
                <a:latin typeface="DM Sans Bold"/>
                <a:ea typeface="DM Sans Bold"/>
                <a:cs typeface="DM Sans Bold"/>
                <a:sym typeface="DM Sans Bold"/>
              </a:rPr>
              <a:t>10 classes (0-9)</a:t>
            </a:r>
          </a:p>
        </p:txBody>
      </p:sp>
      <p:sp>
        <p:nvSpPr>
          <p:cNvPr name="TextBox 7" id="7"/>
          <p:cNvSpPr txBox="true"/>
          <p:nvPr/>
        </p:nvSpPr>
        <p:spPr>
          <a:xfrm rot="0">
            <a:off x="819978" y="1828076"/>
            <a:ext cx="6313346" cy="860425"/>
          </a:xfrm>
          <a:prstGeom prst="rect">
            <a:avLst/>
          </a:prstGeom>
        </p:spPr>
        <p:txBody>
          <a:bodyPr anchor="t" rtlCol="false" tIns="0" lIns="0" bIns="0" rIns="0">
            <a:spAutoFit/>
          </a:bodyPr>
          <a:lstStyle/>
          <a:p>
            <a:pPr algn="just">
              <a:lnSpc>
                <a:spcPts val="3499"/>
              </a:lnSpc>
            </a:pPr>
            <a:r>
              <a:rPr lang="en-US" b="true" sz="2499" i="true">
                <a:solidFill>
                  <a:srgbClr val="343434"/>
                </a:solidFill>
                <a:latin typeface="DM Sans Bold Italics"/>
                <a:ea typeface="DM Sans Bold Italics"/>
                <a:cs typeface="DM Sans Bold Italics"/>
                <a:sym typeface="DM Sans Bold Italics"/>
              </a:rPr>
              <a:t>(Modified National Institute of Standards and Technology database)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80674" y="-2229455"/>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97702" y="1561301"/>
            <a:ext cx="9626422" cy="5464031"/>
          </a:xfrm>
          <a:custGeom>
            <a:avLst/>
            <a:gdLst/>
            <a:ahLst/>
            <a:cxnLst/>
            <a:rect r="r" b="b" t="t" l="l"/>
            <a:pathLst>
              <a:path h="5464031" w="9626422">
                <a:moveTo>
                  <a:pt x="0" y="0"/>
                </a:moveTo>
                <a:lnTo>
                  <a:pt x="9626422" y="0"/>
                </a:lnTo>
                <a:lnTo>
                  <a:pt x="9626422" y="5464031"/>
                </a:lnTo>
                <a:lnTo>
                  <a:pt x="0" y="5464031"/>
                </a:lnTo>
                <a:lnTo>
                  <a:pt x="0" y="0"/>
                </a:lnTo>
                <a:close/>
              </a:path>
            </a:pathLst>
          </a:custGeom>
          <a:blipFill>
            <a:blip r:embed="rId4"/>
            <a:stretch>
              <a:fillRect l="0" t="0" r="0" b="0"/>
            </a:stretch>
          </a:blipFill>
          <a:ln w="38100" cap="sq">
            <a:solidFill>
              <a:srgbClr val="000000"/>
            </a:solidFill>
            <a:prstDash val="solid"/>
            <a:miter/>
          </a:ln>
        </p:spPr>
      </p:sp>
      <p:grpSp>
        <p:nvGrpSpPr>
          <p:cNvPr name="Group 4" id="4"/>
          <p:cNvGrpSpPr/>
          <p:nvPr/>
        </p:nvGrpSpPr>
        <p:grpSpPr>
          <a:xfrm rot="0">
            <a:off x="284141" y="1485900"/>
            <a:ext cx="3531163" cy="5464031"/>
            <a:chOff x="0" y="0"/>
            <a:chExt cx="930018" cy="1439086"/>
          </a:xfrm>
        </p:grpSpPr>
        <p:sp>
          <p:nvSpPr>
            <p:cNvPr name="Freeform 5" id="5"/>
            <p:cNvSpPr/>
            <p:nvPr/>
          </p:nvSpPr>
          <p:spPr>
            <a:xfrm flipH="false" flipV="false" rot="0">
              <a:off x="0" y="0"/>
              <a:ext cx="930018" cy="1439086"/>
            </a:xfrm>
            <a:custGeom>
              <a:avLst/>
              <a:gdLst/>
              <a:ahLst/>
              <a:cxnLst/>
              <a:rect r="r" b="b" t="t" l="l"/>
              <a:pathLst>
                <a:path h="1439086" w="930018">
                  <a:moveTo>
                    <a:pt x="111815" y="0"/>
                  </a:moveTo>
                  <a:lnTo>
                    <a:pt x="818203" y="0"/>
                  </a:lnTo>
                  <a:cubicBezTo>
                    <a:pt x="879957" y="0"/>
                    <a:pt x="930018" y="50061"/>
                    <a:pt x="930018" y="111815"/>
                  </a:cubicBezTo>
                  <a:lnTo>
                    <a:pt x="930018" y="1327271"/>
                  </a:lnTo>
                  <a:cubicBezTo>
                    <a:pt x="930018" y="1389025"/>
                    <a:pt x="879957" y="1439086"/>
                    <a:pt x="818203" y="1439086"/>
                  </a:cubicBezTo>
                  <a:lnTo>
                    <a:pt x="111815" y="1439086"/>
                  </a:lnTo>
                  <a:cubicBezTo>
                    <a:pt x="50061" y="1439086"/>
                    <a:pt x="0" y="1389025"/>
                    <a:pt x="0" y="1327271"/>
                  </a:cubicBezTo>
                  <a:lnTo>
                    <a:pt x="0" y="111815"/>
                  </a:lnTo>
                  <a:cubicBezTo>
                    <a:pt x="0" y="50061"/>
                    <a:pt x="50061" y="0"/>
                    <a:pt x="111815" y="0"/>
                  </a:cubicBezTo>
                  <a:close/>
                </a:path>
              </a:pathLst>
            </a:custGeom>
            <a:solidFill>
              <a:srgbClr val="FABDBD"/>
            </a:solidFill>
            <a:ln w="38100" cap="rnd">
              <a:solidFill>
                <a:srgbClr val="000000"/>
              </a:solidFill>
              <a:prstDash val="solid"/>
              <a:round/>
            </a:ln>
          </p:spPr>
        </p:sp>
        <p:sp>
          <p:nvSpPr>
            <p:cNvPr name="TextBox 6" id="6"/>
            <p:cNvSpPr txBox="true"/>
            <p:nvPr/>
          </p:nvSpPr>
          <p:spPr>
            <a:xfrm>
              <a:off x="0" y="-9525"/>
              <a:ext cx="930018" cy="1448611"/>
            </a:xfrm>
            <a:prstGeom prst="rect">
              <a:avLst/>
            </a:prstGeom>
          </p:spPr>
          <p:txBody>
            <a:bodyPr anchor="ctr" rtlCol="false" tIns="50800" lIns="50800" bIns="50800" rIns="50800"/>
            <a:lstStyle/>
            <a:p>
              <a:pPr algn="ctr">
                <a:lnSpc>
                  <a:spcPts val="1874"/>
                </a:lnSpc>
              </a:pPr>
            </a:p>
          </p:txBody>
        </p:sp>
      </p:grpSp>
      <p:grpSp>
        <p:nvGrpSpPr>
          <p:cNvPr name="Group 7" id="7"/>
          <p:cNvGrpSpPr/>
          <p:nvPr/>
        </p:nvGrpSpPr>
        <p:grpSpPr>
          <a:xfrm rot="0">
            <a:off x="14206522" y="1410498"/>
            <a:ext cx="3678943" cy="5614834"/>
            <a:chOff x="0" y="0"/>
            <a:chExt cx="968940" cy="1478804"/>
          </a:xfrm>
        </p:grpSpPr>
        <p:sp>
          <p:nvSpPr>
            <p:cNvPr name="Freeform 8" id="8"/>
            <p:cNvSpPr/>
            <p:nvPr/>
          </p:nvSpPr>
          <p:spPr>
            <a:xfrm flipH="false" flipV="false" rot="0">
              <a:off x="0" y="0"/>
              <a:ext cx="968940" cy="1478804"/>
            </a:xfrm>
            <a:custGeom>
              <a:avLst/>
              <a:gdLst/>
              <a:ahLst/>
              <a:cxnLst/>
              <a:rect r="r" b="b" t="t" l="l"/>
              <a:pathLst>
                <a:path h="1478804" w="968940">
                  <a:moveTo>
                    <a:pt x="107324" y="0"/>
                  </a:moveTo>
                  <a:lnTo>
                    <a:pt x="861616" y="0"/>
                  </a:lnTo>
                  <a:cubicBezTo>
                    <a:pt x="890080" y="0"/>
                    <a:pt x="917378" y="11307"/>
                    <a:pt x="937505" y="31434"/>
                  </a:cubicBezTo>
                  <a:cubicBezTo>
                    <a:pt x="957632" y="51562"/>
                    <a:pt x="968940" y="78860"/>
                    <a:pt x="968940" y="107324"/>
                  </a:cubicBezTo>
                  <a:lnTo>
                    <a:pt x="968940" y="1371480"/>
                  </a:lnTo>
                  <a:cubicBezTo>
                    <a:pt x="968940" y="1399944"/>
                    <a:pt x="957632" y="1427243"/>
                    <a:pt x="937505" y="1447370"/>
                  </a:cubicBezTo>
                  <a:cubicBezTo>
                    <a:pt x="917378" y="1467497"/>
                    <a:pt x="890080" y="1478804"/>
                    <a:pt x="861616" y="1478804"/>
                  </a:cubicBezTo>
                  <a:lnTo>
                    <a:pt x="107324" y="1478804"/>
                  </a:lnTo>
                  <a:cubicBezTo>
                    <a:pt x="78860" y="1478804"/>
                    <a:pt x="51562" y="1467497"/>
                    <a:pt x="31434" y="1447370"/>
                  </a:cubicBezTo>
                  <a:cubicBezTo>
                    <a:pt x="11307" y="1427243"/>
                    <a:pt x="0" y="1399944"/>
                    <a:pt x="0" y="1371480"/>
                  </a:cubicBezTo>
                  <a:lnTo>
                    <a:pt x="0" y="107324"/>
                  </a:lnTo>
                  <a:cubicBezTo>
                    <a:pt x="0" y="78860"/>
                    <a:pt x="11307" y="51562"/>
                    <a:pt x="31434" y="31434"/>
                  </a:cubicBezTo>
                  <a:cubicBezTo>
                    <a:pt x="51562" y="11307"/>
                    <a:pt x="78860" y="0"/>
                    <a:pt x="107324" y="0"/>
                  </a:cubicBezTo>
                  <a:close/>
                </a:path>
              </a:pathLst>
            </a:custGeom>
            <a:solidFill>
              <a:srgbClr val="FABDBD"/>
            </a:solidFill>
            <a:ln w="38100" cap="rnd">
              <a:solidFill>
                <a:srgbClr val="000000"/>
              </a:solidFill>
              <a:prstDash val="solid"/>
              <a:round/>
            </a:ln>
          </p:spPr>
        </p:sp>
        <p:sp>
          <p:nvSpPr>
            <p:cNvPr name="TextBox 9" id="9"/>
            <p:cNvSpPr txBox="true"/>
            <p:nvPr/>
          </p:nvSpPr>
          <p:spPr>
            <a:xfrm>
              <a:off x="0" y="-9525"/>
              <a:ext cx="968940" cy="1488329"/>
            </a:xfrm>
            <a:prstGeom prst="rect">
              <a:avLst/>
            </a:prstGeom>
          </p:spPr>
          <p:txBody>
            <a:bodyPr anchor="ctr" rtlCol="false" tIns="50800" lIns="50800" bIns="50800" rIns="50800"/>
            <a:lstStyle/>
            <a:p>
              <a:pPr algn="ctr">
                <a:lnSpc>
                  <a:spcPts val="1874"/>
                </a:lnSpc>
              </a:pPr>
            </a:p>
          </p:txBody>
        </p:sp>
      </p:grpSp>
      <p:grpSp>
        <p:nvGrpSpPr>
          <p:cNvPr name="Group 10" id="10"/>
          <p:cNvGrpSpPr/>
          <p:nvPr/>
        </p:nvGrpSpPr>
        <p:grpSpPr>
          <a:xfrm rot="0">
            <a:off x="5627846" y="7226156"/>
            <a:ext cx="6540322" cy="2814865"/>
            <a:chOff x="0" y="0"/>
            <a:chExt cx="1722554" cy="741364"/>
          </a:xfrm>
        </p:grpSpPr>
        <p:sp>
          <p:nvSpPr>
            <p:cNvPr name="Freeform 11" id="11"/>
            <p:cNvSpPr/>
            <p:nvPr/>
          </p:nvSpPr>
          <p:spPr>
            <a:xfrm flipH="false" flipV="false" rot="0">
              <a:off x="0" y="0"/>
              <a:ext cx="1722554" cy="741364"/>
            </a:xfrm>
            <a:custGeom>
              <a:avLst/>
              <a:gdLst/>
              <a:ahLst/>
              <a:cxnLst/>
              <a:rect r="r" b="b" t="t" l="l"/>
              <a:pathLst>
                <a:path h="741364" w="1722554">
                  <a:moveTo>
                    <a:pt x="60370" y="0"/>
                  </a:moveTo>
                  <a:lnTo>
                    <a:pt x="1662184" y="0"/>
                  </a:lnTo>
                  <a:cubicBezTo>
                    <a:pt x="1695525" y="0"/>
                    <a:pt x="1722554" y="27028"/>
                    <a:pt x="1722554" y="60370"/>
                  </a:cubicBezTo>
                  <a:lnTo>
                    <a:pt x="1722554" y="680994"/>
                  </a:lnTo>
                  <a:cubicBezTo>
                    <a:pt x="1722554" y="697005"/>
                    <a:pt x="1716194" y="712360"/>
                    <a:pt x="1704872" y="723682"/>
                  </a:cubicBezTo>
                  <a:cubicBezTo>
                    <a:pt x="1693550" y="735003"/>
                    <a:pt x="1678195" y="741364"/>
                    <a:pt x="1662184" y="741364"/>
                  </a:cubicBezTo>
                  <a:lnTo>
                    <a:pt x="60370" y="741364"/>
                  </a:lnTo>
                  <a:cubicBezTo>
                    <a:pt x="44359" y="741364"/>
                    <a:pt x="29003" y="735003"/>
                    <a:pt x="17682" y="723682"/>
                  </a:cubicBezTo>
                  <a:cubicBezTo>
                    <a:pt x="6360" y="712360"/>
                    <a:pt x="0" y="697005"/>
                    <a:pt x="0" y="680994"/>
                  </a:cubicBezTo>
                  <a:lnTo>
                    <a:pt x="0" y="60370"/>
                  </a:lnTo>
                  <a:cubicBezTo>
                    <a:pt x="0" y="44359"/>
                    <a:pt x="6360" y="29003"/>
                    <a:pt x="17682" y="17682"/>
                  </a:cubicBezTo>
                  <a:cubicBezTo>
                    <a:pt x="29003" y="6360"/>
                    <a:pt x="44359" y="0"/>
                    <a:pt x="60370" y="0"/>
                  </a:cubicBezTo>
                  <a:close/>
                </a:path>
              </a:pathLst>
            </a:custGeom>
            <a:solidFill>
              <a:srgbClr val="FABDBD"/>
            </a:solidFill>
            <a:ln w="38100" cap="rnd">
              <a:solidFill>
                <a:srgbClr val="000000"/>
              </a:solidFill>
              <a:prstDash val="solid"/>
              <a:round/>
            </a:ln>
          </p:spPr>
        </p:sp>
        <p:sp>
          <p:nvSpPr>
            <p:cNvPr name="TextBox 12" id="12"/>
            <p:cNvSpPr txBox="true"/>
            <p:nvPr/>
          </p:nvSpPr>
          <p:spPr>
            <a:xfrm>
              <a:off x="0" y="-9525"/>
              <a:ext cx="1722554" cy="750889"/>
            </a:xfrm>
            <a:prstGeom prst="rect">
              <a:avLst/>
            </a:prstGeom>
          </p:spPr>
          <p:txBody>
            <a:bodyPr anchor="ctr" rtlCol="false" tIns="50800" lIns="50800" bIns="50800" rIns="50800"/>
            <a:lstStyle/>
            <a:p>
              <a:pPr algn="ctr">
                <a:lnSpc>
                  <a:spcPts val="1874"/>
                </a:lnSpc>
              </a:pPr>
            </a:p>
          </p:txBody>
        </p:sp>
      </p:grpSp>
      <p:sp>
        <p:nvSpPr>
          <p:cNvPr name="TextBox 13" id="13"/>
          <p:cNvSpPr txBox="true"/>
          <p:nvPr/>
        </p:nvSpPr>
        <p:spPr>
          <a:xfrm rot="0">
            <a:off x="4757885" y="151602"/>
            <a:ext cx="8280243"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NEURAL NETWORK - V1</a:t>
            </a:r>
          </a:p>
        </p:txBody>
      </p:sp>
      <p:sp>
        <p:nvSpPr>
          <p:cNvPr name="TextBox 14" id="14"/>
          <p:cNvSpPr txBox="true"/>
          <p:nvPr/>
        </p:nvSpPr>
        <p:spPr>
          <a:xfrm rot="0">
            <a:off x="16517216" y="9580057"/>
            <a:ext cx="742084"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TextBox 15" id="15"/>
          <p:cNvSpPr txBox="true"/>
          <p:nvPr/>
        </p:nvSpPr>
        <p:spPr>
          <a:xfrm rot="0">
            <a:off x="284141" y="2073507"/>
            <a:ext cx="3080973" cy="4197667"/>
          </a:xfrm>
          <a:prstGeom prst="rect">
            <a:avLst/>
          </a:prstGeom>
        </p:spPr>
        <p:txBody>
          <a:bodyPr anchor="t" rtlCol="false" tIns="0" lIns="0" bIns="0" rIns="0">
            <a:spAutoFit/>
          </a:bodyPr>
          <a:lstStyle/>
          <a:p>
            <a:pPr algn="l">
              <a:lnSpc>
                <a:spcPts val="3547"/>
              </a:lnSpc>
            </a:pPr>
          </a:p>
          <a:p>
            <a:pPr algn="l" marL="593726" indent="-296863" lvl="1">
              <a:lnSpc>
                <a:spcPts val="3547"/>
              </a:lnSpc>
              <a:buFont typeface="Arial"/>
              <a:buChar char="•"/>
            </a:pPr>
            <a:r>
              <a:rPr lang="en-US" sz="2750" spc="-151">
                <a:solidFill>
                  <a:srgbClr val="343434"/>
                </a:solidFill>
                <a:latin typeface="Cooper Hewitt"/>
                <a:ea typeface="Cooper Hewitt"/>
                <a:cs typeface="Cooper Hewitt"/>
                <a:sym typeface="Cooper Hewitt"/>
              </a:rPr>
              <a:t>Size: 784 neurons</a:t>
            </a:r>
          </a:p>
          <a:p>
            <a:pPr algn="l" marL="593726" indent="-296863" lvl="1">
              <a:lnSpc>
                <a:spcPts val="3547"/>
              </a:lnSpc>
              <a:buFont typeface="Arial"/>
              <a:buChar char="•"/>
            </a:pPr>
            <a:r>
              <a:rPr lang="en-US" sz="2750" spc="-151">
                <a:solidFill>
                  <a:srgbClr val="343434"/>
                </a:solidFill>
                <a:latin typeface="Cooper Hewitt"/>
                <a:ea typeface="Cooper Hewitt"/>
                <a:cs typeface="Cooper Hewitt"/>
                <a:sym typeface="Cooper Hewitt"/>
              </a:rPr>
              <a:t>28x28 pixel grayscale images. Flattened, each image becomes a 784-dimensional vector.</a:t>
            </a:r>
          </a:p>
          <a:p>
            <a:pPr algn="l">
              <a:lnSpc>
                <a:spcPts val="3547"/>
              </a:lnSpc>
            </a:pPr>
          </a:p>
        </p:txBody>
      </p:sp>
      <p:sp>
        <p:nvSpPr>
          <p:cNvPr name="TextBox 16" id="16"/>
          <p:cNvSpPr txBox="true"/>
          <p:nvPr/>
        </p:nvSpPr>
        <p:spPr>
          <a:xfrm rot="0">
            <a:off x="14087253" y="1989219"/>
            <a:ext cx="3634217" cy="4740552"/>
          </a:xfrm>
          <a:prstGeom prst="rect">
            <a:avLst/>
          </a:prstGeom>
        </p:spPr>
        <p:txBody>
          <a:bodyPr anchor="t" rtlCol="false" tIns="0" lIns="0" bIns="0" rIns="0">
            <a:spAutoFit/>
          </a:bodyPr>
          <a:lstStyle/>
          <a:p>
            <a:pPr algn="l">
              <a:lnSpc>
                <a:spcPts val="3552"/>
              </a:lnSpc>
            </a:pPr>
          </a:p>
          <a:p>
            <a:pPr algn="l" marL="594496" indent="-297248" lvl="1">
              <a:lnSpc>
                <a:spcPts val="3552"/>
              </a:lnSpc>
              <a:buFont typeface="Arial"/>
              <a:buChar char="•"/>
            </a:pPr>
            <a:r>
              <a:rPr lang="en-US" sz="2753" spc="-151">
                <a:solidFill>
                  <a:srgbClr val="343434"/>
                </a:solidFill>
                <a:latin typeface="Cooper Hewitt"/>
                <a:ea typeface="Cooper Hewitt"/>
                <a:cs typeface="Cooper Hewitt"/>
                <a:sym typeface="Cooper Hewitt"/>
              </a:rPr>
              <a:t>Size: 10 neurons</a:t>
            </a:r>
          </a:p>
          <a:p>
            <a:pPr algn="l" marL="594496" indent="-297248" lvl="1">
              <a:lnSpc>
                <a:spcPts val="3552"/>
              </a:lnSpc>
              <a:buFont typeface="Arial"/>
              <a:buChar char="•"/>
            </a:pPr>
            <a:r>
              <a:rPr lang="en-US" sz="2753" spc="-151">
                <a:solidFill>
                  <a:srgbClr val="343434"/>
                </a:solidFill>
                <a:latin typeface="Cooper Hewitt"/>
                <a:ea typeface="Cooper Hewitt"/>
                <a:cs typeface="Cooper Hewitt"/>
                <a:sym typeface="Cooper Hewitt"/>
              </a:rPr>
              <a:t>Weights (W2): A matrix of size 10 x 128</a:t>
            </a:r>
          </a:p>
          <a:p>
            <a:pPr algn="l" marL="594496" indent="-297248" lvl="1">
              <a:lnSpc>
                <a:spcPts val="3552"/>
              </a:lnSpc>
              <a:buFont typeface="Arial"/>
              <a:buChar char="•"/>
            </a:pPr>
            <a:r>
              <a:rPr lang="en-US" sz="2753" spc="-151">
                <a:solidFill>
                  <a:srgbClr val="343434"/>
                </a:solidFill>
                <a:latin typeface="Cooper Hewitt"/>
                <a:ea typeface="Cooper Hewitt"/>
                <a:cs typeface="Cooper Hewitt"/>
                <a:sym typeface="Cooper Hewitt"/>
              </a:rPr>
              <a:t>Biases (b2): A vector of size 10</a:t>
            </a:r>
          </a:p>
          <a:p>
            <a:pPr algn="l" marL="594496" indent="-297248" lvl="1">
              <a:lnSpc>
                <a:spcPts val="3552"/>
              </a:lnSpc>
              <a:buFont typeface="Arial"/>
              <a:buChar char="•"/>
            </a:pPr>
            <a:r>
              <a:rPr lang="en-US" sz="2753" spc="-151">
                <a:solidFill>
                  <a:srgbClr val="343434"/>
                </a:solidFill>
                <a:latin typeface="Cooper Hewitt"/>
                <a:ea typeface="Cooper Hewitt"/>
                <a:cs typeface="Cooper Hewitt"/>
                <a:sym typeface="Cooper Hewitt"/>
              </a:rPr>
              <a:t>Activation Function: Softmax (raw outputs to probabilities)</a:t>
            </a:r>
          </a:p>
          <a:p>
            <a:pPr algn="l">
              <a:lnSpc>
                <a:spcPts val="3552"/>
              </a:lnSpc>
            </a:pPr>
          </a:p>
        </p:txBody>
      </p:sp>
      <p:sp>
        <p:nvSpPr>
          <p:cNvPr name="TextBox 17" id="17"/>
          <p:cNvSpPr txBox="true"/>
          <p:nvPr/>
        </p:nvSpPr>
        <p:spPr>
          <a:xfrm rot="0">
            <a:off x="5627846" y="7393781"/>
            <a:ext cx="8840864" cy="2893219"/>
          </a:xfrm>
          <a:prstGeom prst="rect">
            <a:avLst/>
          </a:prstGeom>
        </p:spPr>
        <p:txBody>
          <a:bodyPr anchor="t" rtlCol="false" tIns="0" lIns="0" bIns="0" rIns="0">
            <a:spAutoFit/>
          </a:bodyPr>
          <a:lstStyle/>
          <a:p>
            <a:pPr algn="l">
              <a:lnSpc>
                <a:spcPts val="3493"/>
              </a:lnSpc>
            </a:pPr>
          </a:p>
          <a:p>
            <a:pPr algn="l" marL="584653" indent="-292326" lvl="1">
              <a:lnSpc>
                <a:spcPts val="3493"/>
              </a:lnSpc>
              <a:buFont typeface="Arial"/>
              <a:buChar char="•"/>
            </a:pPr>
            <a:r>
              <a:rPr lang="en-US" sz="2707" spc="-148">
                <a:solidFill>
                  <a:srgbClr val="343434"/>
                </a:solidFill>
                <a:latin typeface="Cooper Hewitt"/>
                <a:ea typeface="Cooper Hewitt"/>
                <a:cs typeface="Cooper Hewitt"/>
                <a:sym typeface="Cooper Hewitt"/>
              </a:rPr>
              <a:t>Size: 128 neurons</a:t>
            </a:r>
          </a:p>
          <a:p>
            <a:pPr algn="l" marL="584653" indent="-292326" lvl="1">
              <a:lnSpc>
                <a:spcPts val="3493"/>
              </a:lnSpc>
              <a:buFont typeface="Arial"/>
              <a:buChar char="•"/>
            </a:pPr>
            <a:r>
              <a:rPr lang="en-US" sz="2707" spc="-148">
                <a:solidFill>
                  <a:srgbClr val="343434"/>
                </a:solidFill>
                <a:latin typeface="Cooper Hewitt"/>
                <a:ea typeface="Cooper Hewitt"/>
                <a:cs typeface="Cooper Hewitt"/>
                <a:sym typeface="Cooper Hewitt"/>
              </a:rPr>
              <a:t>Weights (W1): A m</a:t>
            </a:r>
            <a:r>
              <a:rPr lang="en-US" sz="2707" spc="-148">
                <a:solidFill>
                  <a:srgbClr val="343434"/>
                </a:solidFill>
                <a:latin typeface="Cooper Hewitt"/>
                <a:ea typeface="Cooper Hewitt"/>
                <a:cs typeface="Cooper Hewitt"/>
                <a:sym typeface="Cooper Hewitt"/>
              </a:rPr>
              <a:t>atrix of size 128 x 784</a:t>
            </a:r>
          </a:p>
          <a:p>
            <a:pPr algn="l" marL="584653" indent="-292326" lvl="1">
              <a:lnSpc>
                <a:spcPts val="3493"/>
              </a:lnSpc>
              <a:buFont typeface="Arial"/>
              <a:buChar char="•"/>
            </a:pPr>
            <a:r>
              <a:rPr lang="en-US" sz="2707" spc="-148">
                <a:solidFill>
                  <a:srgbClr val="343434"/>
                </a:solidFill>
                <a:latin typeface="Cooper Hewitt"/>
                <a:ea typeface="Cooper Hewitt"/>
                <a:cs typeface="Cooper Hewitt"/>
                <a:sym typeface="Cooper Hewitt"/>
              </a:rPr>
              <a:t>Biases (b1): A vector of size 128</a:t>
            </a:r>
          </a:p>
          <a:p>
            <a:pPr algn="l" marL="584653" indent="-292326" lvl="1">
              <a:lnSpc>
                <a:spcPts val="3493"/>
              </a:lnSpc>
              <a:buFont typeface="Arial"/>
              <a:buChar char="•"/>
            </a:pPr>
            <a:r>
              <a:rPr lang="en-US" sz="2707" spc="-148">
                <a:solidFill>
                  <a:srgbClr val="343434"/>
                </a:solidFill>
                <a:latin typeface="Cooper Hewitt"/>
                <a:ea typeface="Cooper Hewitt"/>
                <a:cs typeface="Cooper Hewitt"/>
                <a:sym typeface="Cooper Hewitt"/>
              </a:rPr>
              <a:t>Activation Function: ReLU (max(0, x))</a:t>
            </a:r>
          </a:p>
          <a:p>
            <a:pPr algn="l">
              <a:lnSpc>
                <a:spcPts val="3493"/>
              </a:lnSpc>
            </a:pPr>
          </a:p>
        </p:txBody>
      </p:sp>
      <p:sp>
        <p:nvSpPr>
          <p:cNvPr name="TextBox 18" id="18"/>
          <p:cNvSpPr txBox="true"/>
          <p:nvPr/>
        </p:nvSpPr>
        <p:spPr>
          <a:xfrm rot="0">
            <a:off x="716491" y="1797836"/>
            <a:ext cx="2549366" cy="577368"/>
          </a:xfrm>
          <a:prstGeom prst="rect">
            <a:avLst/>
          </a:prstGeom>
        </p:spPr>
        <p:txBody>
          <a:bodyPr anchor="t" rtlCol="false" tIns="0" lIns="0" bIns="0" rIns="0">
            <a:spAutoFit/>
          </a:bodyPr>
          <a:lstStyle/>
          <a:p>
            <a:pPr algn="ctr">
              <a:lnSpc>
                <a:spcPts val="4712"/>
              </a:lnSpc>
              <a:spcBef>
                <a:spcPct val="0"/>
              </a:spcBef>
            </a:pPr>
            <a:r>
              <a:rPr lang="en-US" b="true" sz="3653" spc="-200">
                <a:solidFill>
                  <a:srgbClr val="343434"/>
                </a:solidFill>
                <a:latin typeface="DM Sans Bold"/>
                <a:ea typeface="DM Sans Bold"/>
                <a:cs typeface="DM Sans Bold"/>
                <a:sym typeface="DM Sans Bold"/>
              </a:rPr>
              <a:t>INPUT LAYER</a:t>
            </a:r>
          </a:p>
        </p:txBody>
      </p:sp>
      <p:sp>
        <p:nvSpPr>
          <p:cNvPr name="TextBox 19" id="19"/>
          <p:cNvSpPr txBox="true"/>
          <p:nvPr/>
        </p:nvSpPr>
        <p:spPr>
          <a:xfrm rot="0">
            <a:off x="11232783" y="1680622"/>
            <a:ext cx="9626422" cy="577368"/>
          </a:xfrm>
          <a:prstGeom prst="rect">
            <a:avLst/>
          </a:prstGeom>
        </p:spPr>
        <p:txBody>
          <a:bodyPr anchor="t" rtlCol="false" tIns="0" lIns="0" bIns="0" rIns="0">
            <a:spAutoFit/>
          </a:bodyPr>
          <a:lstStyle/>
          <a:p>
            <a:pPr algn="ctr">
              <a:lnSpc>
                <a:spcPts val="4712"/>
              </a:lnSpc>
              <a:spcBef>
                <a:spcPct val="0"/>
              </a:spcBef>
            </a:pPr>
            <a:r>
              <a:rPr lang="en-US" b="true" sz="3653" spc="-200">
                <a:solidFill>
                  <a:srgbClr val="343434"/>
                </a:solidFill>
                <a:latin typeface="DM Sans Bold"/>
                <a:ea typeface="DM Sans Bold"/>
                <a:cs typeface="DM Sans Bold"/>
                <a:sym typeface="DM Sans Bold"/>
              </a:rPr>
              <a:t>OUTPUT LAYER</a:t>
            </a:r>
          </a:p>
        </p:txBody>
      </p:sp>
      <p:sp>
        <p:nvSpPr>
          <p:cNvPr name="TextBox 20" id="20"/>
          <p:cNvSpPr txBox="true"/>
          <p:nvPr/>
        </p:nvSpPr>
        <p:spPr>
          <a:xfrm rot="0">
            <a:off x="5990500" y="7371004"/>
            <a:ext cx="2907506" cy="577368"/>
          </a:xfrm>
          <a:prstGeom prst="rect">
            <a:avLst/>
          </a:prstGeom>
        </p:spPr>
        <p:txBody>
          <a:bodyPr anchor="t" rtlCol="false" tIns="0" lIns="0" bIns="0" rIns="0">
            <a:spAutoFit/>
          </a:bodyPr>
          <a:lstStyle/>
          <a:p>
            <a:pPr algn="ctr">
              <a:lnSpc>
                <a:spcPts val="4712"/>
              </a:lnSpc>
              <a:spcBef>
                <a:spcPct val="0"/>
              </a:spcBef>
            </a:pPr>
            <a:r>
              <a:rPr lang="en-US" b="true" sz="3653" spc="-200">
                <a:solidFill>
                  <a:srgbClr val="343434"/>
                </a:solidFill>
                <a:latin typeface="DM Sans Bold"/>
                <a:ea typeface="DM Sans Bold"/>
                <a:cs typeface="DM Sans Bold"/>
                <a:sym typeface="DM Sans Bold"/>
              </a:rPr>
              <a:t>HIDDEN LAYER</a:t>
            </a:r>
          </a:p>
        </p:txBody>
      </p:sp>
      <p:sp>
        <p:nvSpPr>
          <p:cNvPr name="TextBox 21" id="21"/>
          <p:cNvSpPr txBox="true"/>
          <p:nvPr/>
        </p:nvSpPr>
        <p:spPr>
          <a:xfrm rot="0">
            <a:off x="8701558" y="6128795"/>
            <a:ext cx="499441" cy="275234"/>
          </a:xfrm>
          <a:prstGeom prst="rect">
            <a:avLst/>
          </a:prstGeom>
        </p:spPr>
        <p:txBody>
          <a:bodyPr anchor="t" rtlCol="false" tIns="0" lIns="0" bIns="0" rIns="0">
            <a:spAutoFit/>
          </a:bodyPr>
          <a:lstStyle/>
          <a:p>
            <a:pPr algn="ctr">
              <a:lnSpc>
                <a:spcPts val="2261"/>
              </a:lnSpc>
              <a:spcBef>
                <a:spcPct val="0"/>
              </a:spcBef>
            </a:pPr>
            <a:r>
              <a:rPr lang="en-US" b="true" sz="1753" spc="-96">
                <a:solidFill>
                  <a:srgbClr val="343434"/>
                </a:solidFill>
                <a:latin typeface="DM Sans Bold"/>
                <a:ea typeface="DM Sans Bold"/>
                <a:cs typeface="DM Sans Bold"/>
                <a:sym typeface="DM Sans Bold"/>
              </a:rPr>
              <a:t>128</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82350"/>
            <a:ext cx="6256079" cy="9122300"/>
          </a:xfrm>
          <a:custGeom>
            <a:avLst/>
            <a:gdLst/>
            <a:ahLst/>
            <a:cxnLst/>
            <a:rect r="r" b="b" t="t" l="l"/>
            <a:pathLst>
              <a:path h="9122300" w="6256079">
                <a:moveTo>
                  <a:pt x="0" y="0"/>
                </a:moveTo>
                <a:lnTo>
                  <a:pt x="6256079" y="0"/>
                </a:lnTo>
                <a:lnTo>
                  <a:pt x="6256079" y="9122300"/>
                </a:lnTo>
                <a:lnTo>
                  <a:pt x="0" y="9122300"/>
                </a:lnTo>
                <a:lnTo>
                  <a:pt x="0" y="0"/>
                </a:lnTo>
                <a:close/>
              </a:path>
            </a:pathLst>
          </a:custGeom>
          <a:blipFill>
            <a:blip r:embed="rId4"/>
            <a:stretch>
              <a:fillRect l="0" t="0" r="0" b="0"/>
            </a:stretch>
          </a:blipFill>
          <a:ln w="38100" cap="sq">
            <a:solidFill>
              <a:srgbClr val="000000"/>
            </a:solidFill>
            <a:prstDash val="solid"/>
            <a:miter/>
          </a:ln>
        </p:spPr>
      </p:sp>
      <p:sp>
        <p:nvSpPr>
          <p:cNvPr name="TextBox 4" id="4"/>
          <p:cNvSpPr txBox="true"/>
          <p:nvPr/>
        </p:nvSpPr>
        <p:spPr>
          <a:xfrm rot="0">
            <a:off x="16253563" y="955225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grpSp>
        <p:nvGrpSpPr>
          <p:cNvPr name="Group 5" id="5"/>
          <p:cNvGrpSpPr/>
          <p:nvPr/>
        </p:nvGrpSpPr>
        <p:grpSpPr>
          <a:xfrm rot="0">
            <a:off x="8297925" y="2796258"/>
            <a:ext cx="9223887" cy="5259891"/>
            <a:chOff x="0" y="0"/>
            <a:chExt cx="2429336" cy="1385321"/>
          </a:xfrm>
        </p:grpSpPr>
        <p:sp>
          <p:nvSpPr>
            <p:cNvPr name="Freeform 6" id="6"/>
            <p:cNvSpPr/>
            <p:nvPr/>
          </p:nvSpPr>
          <p:spPr>
            <a:xfrm flipH="false" flipV="false" rot="0">
              <a:off x="0" y="0"/>
              <a:ext cx="2429336" cy="1385321"/>
            </a:xfrm>
            <a:custGeom>
              <a:avLst/>
              <a:gdLst/>
              <a:ahLst/>
              <a:cxnLst/>
              <a:rect r="r" b="b" t="t" l="l"/>
              <a:pathLst>
                <a:path h="1385321" w="2429336">
                  <a:moveTo>
                    <a:pt x="42806" y="0"/>
                  </a:moveTo>
                  <a:lnTo>
                    <a:pt x="2386530" y="0"/>
                  </a:lnTo>
                  <a:cubicBezTo>
                    <a:pt x="2397883" y="0"/>
                    <a:pt x="2408771" y="4510"/>
                    <a:pt x="2416799" y="12538"/>
                  </a:cubicBezTo>
                  <a:cubicBezTo>
                    <a:pt x="2424826" y="20565"/>
                    <a:pt x="2429336" y="31453"/>
                    <a:pt x="2429336" y="42806"/>
                  </a:cubicBezTo>
                  <a:lnTo>
                    <a:pt x="2429336" y="1342515"/>
                  </a:lnTo>
                  <a:cubicBezTo>
                    <a:pt x="2429336" y="1366156"/>
                    <a:pt x="2410171" y="1385321"/>
                    <a:pt x="2386530" y="1385321"/>
                  </a:cubicBezTo>
                  <a:lnTo>
                    <a:pt x="42806" y="1385321"/>
                  </a:lnTo>
                  <a:cubicBezTo>
                    <a:pt x="31453" y="1385321"/>
                    <a:pt x="20565" y="1380811"/>
                    <a:pt x="12538" y="1372784"/>
                  </a:cubicBezTo>
                  <a:cubicBezTo>
                    <a:pt x="4510" y="1364756"/>
                    <a:pt x="0" y="1353868"/>
                    <a:pt x="0" y="1342515"/>
                  </a:cubicBezTo>
                  <a:lnTo>
                    <a:pt x="0" y="42806"/>
                  </a:lnTo>
                  <a:cubicBezTo>
                    <a:pt x="0" y="31453"/>
                    <a:pt x="4510" y="20565"/>
                    <a:pt x="12538" y="12538"/>
                  </a:cubicBezTo>
                  <a:cubicBezTo>
                    <a:pt x="20565" y="4510"/>
                    <a:pt x="31453" y="0"/>
                    <a:pt x="42806" y="0"/>
                  </a:cubicBezTo>
                  <a:close/>
                </a:path>
              </a:pathLst>
            </a:custGeom>
            <a:solidFill>
              <a:srgbClr val="FABDBD"/>
            </a:solidFill>
            <a:ln w="38100" cap="rnd">
              <a:solidFill>
                <a:srgbClr val="000000"/>
              </a:solidFill>
              <a:prstDash val="solid"/>
              <a:round/>
            </a:ln>
          </p:spPr>
        </p:sp>
        <p:sp>
          <p:nvSpPr>
            <p:cNvPr name="TextBox 7" id="7"/>
            <p:cNvSpPr txBox="true"/>
            <p:nvPr/>
          </p:nvSpPr>
          <p:spPr>
            <a:xfrm>
              <a:off x="0" y="-9525"/>
              <a:ext cx="2429336" cy="1394846"/>
            </a:xfrm>
            <a:prstGeom prst="rect">
              <a:avLst/>
            </a:prstGeom>
          </p:spPr>
          <p:txBody>
            <a:bodyPr anchor="ctr" rtlCol="false" tIns="50800" lIns="50800" bIns="50800" rIns="50800"/>
            <a:lstStyle/>
            <a:p>
              <a:pPr algn="ctr">
                <a:lnSpc>
                  <a:spcPts val="1874"/>
                </a:lnSpc>
              </a:pPr>
            </a:p>
          </p:txBody>
        </p:sp>
      </p:grpSp>
      <p:sp>
        <p:nvSpPr>
          <p:cNvPr name="TextBox 8" id="8"/>
          <p:cNvSpPr txBox="true"/>
          <p:nvPr/>
        </p:nvSpPr>
        <p:spPr>
          <a:xfrm rot="0">
            <a:off x="8676771" y="4632032"/>
            <a:ext cx="7945870" cy="1999996"/>
          </a:xfrm>
          <a:prstGeom prst="rect">
            <a:avLst/>
          </a:prstGeom>
        </p:spPr>
        <p:txBody>
          <a:bodyPr anchor="t" rtlCol="false" tIns="0" lIns="0" bIns="0" rIns="0">
            <a:spAutoFit/>
          </a:bodyPr>
          <a:lstStyle/>
          <a:p>
            <a:pPr algn="l" marL="840509" indent="-420254" lvl="1">
              <a:lnSpc>
                <a:spcPts val="5022"/>
              </a:lnSpc>
              <a:buFont typeface="Arial"/>
              <a:buChar char="•"/>
            </a:pPr>
            <a:r>
              <a:rPr lang="en-US" sz="3893" spc="-214">
                <a:solidFill>
                  <a:srgbClr val="343434"/>
                </a:solidFill>
                <a:latin typeface="Cooper Hewitt"/>
                <a:ea typeface="Cooper Hewitt"/>
                <a:cs typeface="Cooper Hewitt"/>
                <a:sym typeface="Cooper Hewitt"/>
              </a:rPr>
              <a:t>parallelize forward() and backward()  by converting loops to kernels running on the GPU</a:t>
            </a:r>
          </a:p>
        </p:txBody>
      </p:sp>
      <p:sp>
        <p:nvSpPr>
          <p:cNvPr name="TextBox 9" id="9"/>
          <p:cNvSpPr txBox="true"/>
          <p:nvPr/>
        </p:nvSpPr>
        <p:spPr>
          <a:xfrm rot="0">
            <a:off x="9144000" y="3443878"/>
            <a:ext cx="6271731" cy="841632"/>
          </a:xfrm>
          <a:prstGeom prst="rect">
            <a:avLst/>
          </a:prstGeom>
        </p:spPr>
        <p:txBody>
          <a:bodyPr anchor="t" rtlCol="false" tIns="0" lIns="0" bIns="0" rIns="0">
            <a:spAutoFit/>
          </a:bodyPr>
          <a:lstStyle/>
          <a:p>
            <a:pPr algn="ctr">
              <a:lnSpc>
                <a:spcPts val="6818"/>
              </a:lnSpc>
              <a:spcBef>
                <a:spcPct val="0"/>
              </a:spcBef>
            </a:pPr>
            <a:r>
              <a:rPr lang="en-US" b="true" sz="5285" spc="-290">
                <a:solidFill>
                  <a:srgbClr val="343434"/>
                </a:solidFill>
                <a:latin typeface="DM Sans Bold"/>
                <a:ea typeface="DM Sans Bold"/>
                <a:cs typeface="DM Sans Bold"/>
                <a:sym typeface="DM Sans Bold"/>
              </a:rPr>
              <a:t>ACCELERATION PLAN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7362913"/>
            <a:ext cx="19258069" cy="19258069"/>
          </a:xfrm>
          <a:custGeom>
            <a:avLst/>
            <a:gdLst/>
            <a:ahLst/>
            <a:cxnLst/>
            <a:rect r="r" b="b" t="t" l="l"/>
            <a:pathLst>
              <a:path h="19258069" w="19258069">
                <a:moveTo>
                  <a:pt x="0" y="0"/>
                </a:moveTo>
                <a:lnTo>
                  <a:pt x="19258070" y="0"/>
                </a:lnTo>
                <a:lnTo>
                  <a:pt x="19258070"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72272" y="1269173"/>
            <a:ext cx="1347699" cy="996949"/>
          </a:xfrm>
          <a:prstGeom prst="rect">
            <a:avLst/>
          </a:prstGeom>
        </p:spPr>
        <p:txBody>
          <a:bodyPr anchor="t" rtlCol="false" tIns="0" lIns="0" bIns="0" rIns="0">
            <a:spAutoFit/>
          </a:bodyPr>
          <a:lstStyle/>
          <a:p>
            <a:pPr algn="l">
              <a:lnSpc>
                <a:spcPts val="7000"/>
              </a:lnSpc>
            </a:pPr>
            <a:r>
              <a:rPr lang="en-US" sz="5000" b="true">
                <a:solidFill>
                  <a:srgbClr val="343434"/>
                </a:solidFill>
                <a:latin typeface="Cooper Hewitt Bold"/>
                <a:ea typeface="Cooper Hewitt Bold"/>
                <a:cs typeface="Cooper Hewitt Bold"/>
                <a:sym typeface="Cooper Hewitt Bold"/>
              </a:rPr>
              <a:t>V1</a:t>
            </a:r>
          </a:p>
        </p:txBody>
      </p:sp>
      <p:sp>
        <p:nvSpPr>
          <p:cNvPr name="TextBox 4" id="4"/>
          <p:cNvSpPr txBox="true"/>
          <p:nvPr/>
        </p:nvSpPr>
        <p:spPr>
          <a:xfrm rot="0">
            <a:off x="16253563" y="9580057"/>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grpSp>
        <p:nvGrpSpPr>
          <p:cNvPr name="Group 5" id="5"/>
          <p:cNvGrpSpPr/>
          <p:nvPr/>
        </p:nvGrpSpPr>
        <p:grpSpPr>
          <a:xfrm rot="0">
            <a:off x="757672" y="2700007"/>
            <a:ext cx="8269730" cy="5871148"/>
            <a:chOff x="0" y="0"/>
            <a:chExt cx="2178036" cy="1546311"/>
          </a:xfrm>
        </p:grpSpPr>
        <p:sp>
          <p:nvSpPr>
            <p:cNvPr name="Freeform 6" id="6"/>
            <p:cNvSpPr/>
            <p:nvPr/>
          </p:nvSpPr>
          <p:spPr>
            <a:xfrm flipH="false" flipV="false" rot="0">
              <a:off x="0" y="0"/>
              <a:ext cx="2178036" cy="1546311"/>
            </a:xfrm>
            <a:custGeom>
              <a:avLst/>
              <a:gdLst/>
              <a:ahLst/>
              <a:cxnLst/>
              <a:rect r="r" b="b" t="t" l="l"/>
              <a:pathLst>
                <a:path h="1546311" w="2178036">
                  <a:moveTo>
                    <a:pt x="47745" y="0"/>
                  </a:moveTo>
                  <a:lnTo>
                    <a:pt x="2130291" y="0"/>
                  </a:lnTo>
                  <a:cubicBezTo>
                    <a:pt x="2142954" y="0"/>
                    <a:pt x="2155098" y="5030"/>
                    <a:pt x="2164052" y="13984"/>
                  </a:cubicBezTo>
                  <a:cubicBezTo>
                    <a:pt x="2173006" y="22938"/>
                    <a:pt x="2178036" y="35082"/>
                    <a:pt x="2178036" y="47745"/>
                  </a:cubicBezTo>
                  <a:lnTo>
                    <a:pt x="2178036" y="1498566"/>
                  </a:lnTo>
                  <a:cubicBezTo>
                    <a:pt x="2178036" y="1511228"/>
                    <a:pt x="2173006" y="1523372"/>
                    <a:pt x="2164052" y="1532326"/>
                  </a:cubicBezTo>
                  <a:cubicBezTo>
                    <a:pt x="2155098" y="1541280"/>
                    <a:pt x="2142954" y="1546311"/>
                    <a:pt x="2130291" y="1546311"/>
                  </a:cubicBezTo>
                  <a:lnTo>
                    <a:pt x="47745" y="1546311"/>
                  </a:lnTo>
                  <a:cubicBezTo>
                    <a:pt x="21376" y="1546311"/>
                    <a:pt x="0" y="1524934"/>
                    <a:pt x="0" y="1498566"/>
                  </a:cubicBezTo>
                  <a:lnTo>
                    <a:pt x="0" y="47745"/>
                  </a:lnTo>
                  <a:cubicBezTo>
                    <a:pt x="0" y="21376"/>
                    <a:pt x="21376" y="0"/>
                    <a:pt x="47745" y="0"/>
                  </a:cubicBezTo>
                  <a:close/>
                </a:path>
              </a:pathLst>
            </a:custGeom>
            <a:solidFill>
              <a:srgbClr val="FABDBD"/>
            </a:solidFill>
            <a:ln w="38100" cap="rnd">
              <a:solidFill>
                <a:srgbClr val="000000"/>
              </a:solidFill>
              <a:prstDash val="solid"/>
              <a:round/>
            </a:ln>
          </p:spPr>
        </p:sp>
        <p:sp>
          <p:nvSpPr>
            <p:cNvPr name="TextBox 7" id="7"/>
            <p:cNvSpPr txBox="true"/>
            <p:nvPr/>
          </p:nvSpPr>
          <p:spPr>
            <a:xfrm>
              <a:off x="0" y="-9525"/>
              <a:ext cx="2178036" cy="1555836"/>
            </a:xfrm>
            <a:prstGeom prst="rect">
              <a:avLst/>
            </a:prstGeom>
          </p:spPr>
          <p:txBody>
            <a:bodyPr anchor="ctr" rtlCol="false" tIns="50800" lIns="50800" bIns="50800" rIns="50800"/>
            <a:lstStyle/>
            <a:p>
              <a:pPr algn="ctr">
                <a:lnSpc>
                  <a:spcPts val="1874"/>
                </a:lnSpc>
              </a:pPr>
            </a:p>
          </p:txBody>
        </p:sp>
      </p:grpSp>
      <p:sp>
        <p:nvSpPr>
          <p:cNvPr name="TextBox 8" id="8"/>
          <p:cNvSpPr txBox="true"/>
          <p:nvPr/>
        </p:nvSpPr>
        <p:spPr>
          <a:xfrm rot="0">
            <a:off x="904499" y="2969606"/>
            <a:ext cx="7976076" cy="5070604"/>
          </a:xfrm>
          <a:prstGeom prst="rect">
            <a:avLst/>
          </a:prstGeom>
        </p:spPr>
        <p:txBody>
          <a:bodyPr anchor="t" rtlCol="false" tIns="0" lIns="0" bIns="0" rIns="0">
            <a:spAutoFit/>
          </a:bodyPr>
          <a:lstStyle/>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FUNCTION FORWARD_PROPAGATION(INPUT):</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 COMPUTE HIDDEN LAYER</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I IN RANGE(HIDDEN_SIZE):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BIAS1[I]</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J IN RANGE(INPUT_SIZE):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W1[I][J] * INPUT[J]</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HIDDEN[I] = RELU(SUM)</a:t>
            </a:r>
          </a:p>
          <a:p>
            <a:pPr algn="l" marL="477344" indent="-238672" lvl="1">
              <a:lnSpc>
                <a:spcPts val="2852"/>
              </a:lnSpc>
              <a:buAutoNum type="arabicPeriod" startAt="1"/>
            </a:pP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 COMPUTE OUTPUT LAYER</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I IN RANGE(OUTPUT_SIZE):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BIAS2[I]</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J IN RANGE(HIDDEN_SIZE):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W2[I][J] * HIDDEN[J]</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OUTPUT[I] = SUM  // SOFTMAX APPLIED LATER</a:t>
            </a:r>
          </a:p>
        </p:txBody>
      </p:sp>
      <p:grpSp>
        <p:nvGrpSpPr>
          <p:cNvPr name="Group 9" id="9"/>
          <p:cNvGrpSpPr/>
          <p:nvPr/>
        </p:nvGrpSpPr>
        <p:grpSpPr>
          <a:xfrm rot="0">
            <a:off x="9260598" y="2700007"/>
            <a:ext cx="8269730" cy="5871148"/>
            <a:chOff x="0" y="0"/>
            <a:chExt cx="2178036" cy="1546311"/>
          </a:xfrm>
        </p:grpSpPr>
        <p:sp>
          <p:nvSpPr>
            <p:cNvPr name="Freeform 10" id="10"/>
            <p:cNvSpPr/>
            <p:nvPr/>
          </p:nvSpPr>
          <p:spPr>
            <a:xfrm flipH="false" flipV="false" rot="0">
              <a:off x="0" y="0"/>
              <a:ext cx="2178036" cy="1546311"/>
            </a:xfrm>
            <a:custGeom>
              <a:avLst/>
              <a:gdLst/>
              <a:ahLst/>
              <a:cxnLst/>
              <a:rect r="r" b="b" t="t" l="l"/>
              <a:pathLst>
                <a:path h="1546311" w="2178036">
                  <a:moveTo>
                    <a:pt x="47745" y="0"/>
                  </a:moveTo>
                  <a:lnTo>
                    <a:pt x="2130291" y="0"/>
                  </a:lnTo>
                  <a:cubicBezTo>
                    <a:pt x="2142954" y="0"/>
                    <a:pt x="2155098" y="5030"/>
                    <a:pt x="2164052" y="13984"/>
                  </a:cubicBezTo>
                  <a:cubicBezTo>
                    <a:pt x="2173006" y="22938"/>
                    <a:pt x="2178036" y="35082"/>
                    <a:pt x="2178036" y="47745"/>
                  </a:cubicBezTo>
                  <a:lnTo>
                    <a:pt x="2178036" y="1498566"/>
                  </a:lnTo>
                  <a:cubicBezTo>
                    <a:pt x="2178036" y="1511228"/>
                    <a:pt x="2173006" y="1523372"/>
                    <a:pt x="2164052" y="1532326"/>
                  </a:cubicBezTo>
                  <a:cubicBezTo>
                    <a:pt x="2155098" y="1541280"/>
                    <a:pt x="2142954" y="1546311"/>
                    <a:pt x="2130291" y="1546311"/>
                  </a:cubicBezTo>
                  <a:lnTo>
                    <a:pt x="47745" y="1546311"/>
                  </a:lnTo>
                  <a:cubicBezTo>
                    <a:pt x="21376" y="1546311"/>
                    <a:pt x="0" y="1524934"/>
                    <a:pt x="0" y="1498566"/>
                  </a:cubicBezTo>
                  <a:lnTo>
                    <a:pt x="0" y="47745"/>
                  </a:lnTo>
                  <a:cubicBezTo>
                    <a:pt x="0" y="21376"/>
                    <a:pt x="21376" y="0"/>
                    <a:pt x="47745" y="0"/>
                  </a:cubicBezTo>
                  <a:close/>
                </a:path>
              </a:pathLst>
            </a:custGeom>
            <a:solidFill>
              <a:srgbClr val="FABDBD"/>
            </a:solidFill>
            <a:ln w="38100" cap="rnd">
              <a:solidFill>
                <a:srgbClr val="000000"/>
              </a:solidFill>
              <a:prstDash val="solid"/>
              <a:round/>
            </a:ln>
          </p:spPr>
        </p:sp>
        <p:sp>
          <p:nvSpPr>
            <p:cNvPr name="TextBox 11" id="11"/>
            <p:cNvSpPr txBox="true"/>
            <p:nvPr/>
          </p:nvSpPr>
          <p:spPr>
            <a:xfrm>
              <a:off x="0" y="-9525"/>
              <a:ext cx="2178036" cy="1555836"/>
            </a:xfrm>
            <a:prstGeom prst="rect">
              <a:avLst/>
            </a:prstGeom>
          </p:spPr>
          <p:txBody>
            <a:bodyPr anchor="ctr" rtlCol="false" tIns="50800" lIns="50800" bIns="50800" rIns="50800"/>
            <a:lstStyle/>
            <a:p>
              <a:pPr algn="ctr">
                <a:lnSpc>
                  <a:spcPts val="1874"/>
                </a:lnSpc>
              </a:pPr>
            </a:p>
          </p:txBody>
        </p:sp>
      </p:grpSp>
      <p:sp>
        <p:nvSpPr>
          <p:cNvPr name="TextBox 12" id="12"/>
          <p:cNvSpPr txBox="true"/>
          <p:nvPr/>
        </p:nvSpPr>
        <p:spPr>
          <a:xfrm rot="0">
            <a:off x="9392495" y="2917346"/>
            <a:ext cx="7356574" cy="5432554"/>
          </a:xfrm>
          <a:prstGeom prst="rect">
            <a:avLst/>
          </a:prstGeom>
        </p:spPr>
        <p:txBody>
          <a:bodyPr anchor="t" rtlCol="false" tIns="0" lIns="0" bIns="0" rIns="0">
            <a:spAutoFit/>
          </a:bodyPr>
          <a:lstStyle/>
          <a:p>
            <a:pPr algn="l" marL="477344" indent="-238672" lvl="1">
              <a:lnSpc>
                <a:spcPts val="2852"/>
              </a:lnSpc>
              <a:buAutoNum type="arabicPeriod" startAt="1"/>
            </a:pPr>
            <a:r>
              <a:rPr lang="en-US" b="true" sz="2210" spc="-121">
                <a:solidFill>
                  <a:srgbClr val="343434"/>
                </a:solidFill>
                <a:latin typeface="Courier Prime Bold"/>
                <a:ea typeface="Courier Prime Bold"/>
                <a:cs typeface="Courier Prime Bold"/>
                <a:sym typeface="Courier Prime Bold"/>
              </a:rPr>
              <a:t>KERNEL </a:t>
            </a:r>
            <a:r>
              <a:rPr lang="en-US" sz="2210" spc="-121">
                <a:solidFill>
                  <a:srgbClr val="343434"/>
                </a:solidFill>
                <a:latin typeface="Courier Prime"/>
                <a:ea typeface="Courier Prime"/>
                <a:cs typeface="Courier Prime"/>
                <a:sym typeface="Courier Prime"/>
              </a:rPr>
              <a:t>FORWARDHIDDEN(W1, B1, INPUT, HIDDEN):</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a:t>
            </a:r>
            <a:r>
              <a:rPr lang="en-US" b="true" sz="2210" spc="-121">
                <a:solidFill>
                  <a:srgbClr val="343434"/>
                </a:solidFill>
                <a:latin typeface="Courier Prime Bold"/>
                <a:ea typeface="Courier Prime Bold"/>
                <a:cs typeface="Courier Prime Bold"/>
                <a:sym typeface="Courier Prime Bold"/>
              </a:rPr>
              <a:t>I = THREADIDX.X</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a:t>
            </a:r>
            <a:r>
              <a:rPr lang="en-US" b="true" sz="2210" spc="-121">
                <a:solidFill>
                  <a:srgbClr val="343434"/>
                </a:solidFill>
                <a:latin typeface="Courier Prime Bold"/>
                <a:ea typeface="Courier Prime Bold"/>
                <a:cs typeface="Courier Prime Bold"/>
                <a:sym typeface="Courier Prime Bold"/>
              </a:rPr>
              <a:t>IF I &lt; HIDDEN_SIZE: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B1[I]</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J IN RANGE(INPUT_SIZE):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W1[I][J] * INPUT[J]</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HIDDEN[I] = RELU(SUM)</a:t>
            </a:r>
          </a:p>
          <a:p>
            <a:pPr algn="l" marL="477344" indent="-238672" lvl="1">
              <a:lnSpc>
                <a:spcPts val="2852"/>
              </a:lnSpc>
              <a:buAutoNum type="arabicPeriod" startAt="1"/>
            </a:pPr>
          </a:p>
          <a:p>
            <a:pPr algn="l" marL="477344" indent="-238672" lvl="1">
              <a:lnSpc>
                <a:spcPts val="2852"/>
              </a:lnSpc>
              <a:buAutoNum type="arabicPeriod" startAt="1"/>
            </a:pPr>
            <a:r>
              <a:rPr lang="en-US" b="true" sz="2210" spc="-121">
                <a:solidFill>
                  <a:srgbClr val="343434"/>
                </a:solidFill>
                <a:latin typeface="Courier Prime Bold"/>
                <a:ea typeface="Courier Prime Bold"/>
                <a:cs typeface="Courier Prime Bold"/>
                <a:sym typeface="Courier Prime Bold"/>
              </a:rPr>
              <a:t>KERNEL </a:t>
            </a:r>
            <a:r>
              <a:rPr lang="en-US" sz="2210" spc="-121">
                <a:solidFill>
                  <a:srgbClr val="343434"/>
                </a:solidFill>
                <a:latin typeface="Courier Prime"/>
                <a:ea typeface="Courier Prime"/>
                <a:cs typeface="Courier Prime"/>
                <a:sym typeface="Courier Prime"/>
              </a:rPr>
              <a:t>FORWARDOUTPUT(W2, B2, HIDDEN, OUTPUT):</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a:t>
            </a:r>
            <a:r>
              <a:rPr lang="en-US" b="true" sz="2210" spc="-121">
                <a:solidFill>
                  <a:srgbClr val="343434"/>
                </a:solidFill>
                <a:latin typeface="Courier Prime Bold"/>
                <a:ea typeface="Courier Prime Bold"/>
                <a:cs typeface="Courier Prime Bold"/>
                <a:sym typeface="Courier Prime Bold"/>
              </a:rPr>
              <a:t>I = THREADIDX.X</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a:t>
            </a:r>
            <a:r>
              <a:rPr lang="en-US" b="true" sz="2210" spc="-121">
                <a:solidFill>
                  <a:srgbClr val="343434"/>
                </a:solidFill>
                <a:latin typeface="Courier Prime Bold"/>
                <a:ea typeface="Courier Prime Bold"/>
                <a:cs typeface="Courier Prime Bold"/>
                <a:sym typeface="Courier Prime Bold"/>
              </a:rPr>
              <a:t>IF I &lt; OUTPUT_SIZE: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B2[I]</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FOR J IN RANGE(HIDDEN_SIZE):</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SUM += W2[I][J] * HIDDEN[J]</a:t>
            </a:r>
          </a:p>
          <a:p>
            <a:pPr algn="l" marL="477344" indent="-238672" lvl="1">
              <a:lnSpc>
                <a:spcPts val="2852"/>
              </a:lnSpc>
              <a:buAutoNum type="arabicPeriod" startAt="1"/>
            </a:pPr>
            <a:r>
              <a:rPr lang="en-US" sz="2210" spc="-121">
                <a:solidFill>
                  <a:srgbClr val="343434"/>
                </a:solidFill>
                <a:latin typeface="Courier Prime"/>
                <a:ea typeface="Courier Prime"/>
                <a:cs typeface="Courier Prime"/>
                <a:sym typeface="Courier Prime"/>
              </a:rPr>
              <a:t>        OUTPUT[I] = SUM  // SOFTMAX ON HOST</a:t>
            </a:r>
          </a:p>
        </p:txBody>
      </p:sp>
      <p:sp>
        <p:nvSpPr>
          <p:cNvPr name="TextBox 13" id="13"/>
          <p:cNvSpPr txBox="true"/>
          <p:nvPr/>
        </p:nvSpPr>
        <p:spPr>
          <a:xfrm rot="0">
            <a:off x="12721613" y="1269173"/>
            <a:ext cx="1347699" cy="996949"/>
          </a:xfrm>
          <a:prstGeom prst="rect">
            <a:avLst/>
          </a:prstGeom>
        </p:spPr>
        <p:txBody>
          <a:bodyPr anchor="t" rtlCol="false" tIns="0" lIns="0" bIns="0" rIns="0">
            <a:spAutoFit/>
          </a:bodyPr>
          <a:lstStyle/>
          <a:p>
            <a:pPr algn="l">
              <a:lnSpc>
                <a:spcPts val="7000"/>
              </a:lnSpc>
            </a:pPr>
            <a:r>
              <a:rPr lang="en-US" sz="5000" b="true">
                <a:solidFill>
                  <a:srgbClr val="343434"/>
                </a:solidFill>
                <a:latin typeface="Cooper Hewitt Bold"/>
                <a:ea typeface="Cooper Hewitt Bold"/>
                <a:cs typeface="Cooper Hewitt Bold"/>
                <a:sym typeface="Cooper Hewitt Bold"/>
              </a:rPr>
              <a:t>V2</a:t>
            </a:r>
          </a:p>
        </p:txBody>
      </p:sp>
      <p:sp>
        <p:nvSpPr>
          <p:cNvPr name="TextBox 14" id="14"/>
          <p:cNvSpPr txBox="true"/>
          <p:nvPr/>
        </p:nvSpPr>
        <p:spPr>
          <a:xfrm rot="0">
            <a:off x="5534346" y="237591"/>
            <a:ext cx="6986111" cy="791109"/>
          </a:xfrm>
          <a:prstGeom prst="rect">
            <a:avLst/>
          </a:prstGeom>
        </p:spPr>
        <p:txBody>
          <a:bodyPr anchor="t" rtlCol="false" tIns="0" lIns="0" bIns="0" rIns="0">
            <a:spAutoFit/>
          </a:bodyPr>
          <a:lstStyle/>
          <a:p>
            <a:pPr algn="ctr">
              <a:lnSpc>
                <a:spcPts val="6389"/>
              </a:lnSpc>
              <a:spcBef>
                <a:spcPct val="0"/>
              </a:spcBef>
            </a:pPr>
            <a:r>
              <a:rPr lang="en-US" b="true" sz="4953" spc="-272">
                <a:solidFill>
                  <a:srgbClr val="343434"/>
                </a:solidFill>
                <a:latin typeface="DM Sans Bold"/>
                <a:ea typeface="DM Sans Bold"/>
                <a:cs typeface="DM Sans Bold"/>
                <a:sym typeface="DM Sans Bold"/>
              </a:rPr>
              <a:t>FORWARD PROPAGATION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604304" y="-7362913"/>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3533" y="217612"/>
            <a:ext cx="17480934" cy="6708308"/>
          </a:xfrm>
          <a:custGeom>
            <a:avLst/>
            <a:gdLst/>
            <a:ahLst/>
            <a:cxnLst/>
            <a:rect r="r" b="b" t="t" l="l"/>
            <a:pathLst>
              <a:path h="6708308" w="17480934">
                <a:moveTo>
                  <a:pt x="0" y="0"/>
                </a:moveTo>
                <a:lnTo>
                  <a:pt x="17480934" y="0"/>
                </a:lnTo>
                <a:lnTo>
                  <a:pt x="17480934" y="6708308"/>
                </a:lnTo>
                <a:lnTo>
                  <a:pt x="0" y="6708308"/>
                </a:lnTo>
                <a:lnTo>
                  <a:pt x="0" y="0"/>
                </a:lnTo>
                <a:close/>
              </a:path>
            </a:pathLst>
          </a:custGeom>
          <a:blipFill>
            <a:blip r:embed="rId4"/>
            <a:stretch>
              <a:fillRect l="0" t="0" r="0" b="0"/>
            </a:stretch>
          </a:blipFill>
          <a:ln w="38100" cap="sq">
            <a:solidFill>
              <a:srgbClr val="000000"/>
            </a:solidFill>
            <a:prstDash val="solid"/>
            <a:miter/>
          </a:ln>
        </p:spPr>
      </p:sp>
      <p:grpSp>
        <p:nvGrpSpPr>
          <p:cNvPr name="Group 4" id="4"/>
          <p:cNvGrpSpPr/>
          <p:nvPr/>
        </p:nvGrpSpPr>
        <p:grpSpPr>
          <a:xfrm rot="0">
            <a:off x="403533" y="7278345"/>
            <a:ext cx="15336452" cy="2332380"/>
            <a:chOff x="0" y="0"/>
            <a:chExt cx="4039230" cy="614289"/>
          </a:xfrm>
        </p:grpSpPr>
        <p:sp>
          <p:nvSpPr>
            <p:cNvPr name="Freeform 5" id="5"/>
            <p:cNvSpPr/>
            <p:nvPr/>
          </p:nvSpPr>
          <p:spPr>
            <a:xfrm flipH="false" flipV="false" rot="0">
              <a:off x="0" y="0"/>
              <a:ext cx="4039230" cy="614289"/>
            </a:xfrm>
            <a:custGeom>
              <a:avLst/>
              <a:gdLst/>
              <a:ahLst/>
              <a:cxnLst/>
              <a:rect r="r" b="b" t="t" l="l"/>
              <a:pathLst>
                <a:path h="614289" w="4039230">
                  <a:moveTo>
                    <a:pt x="25745" y="0"/>
                  </a:moveTo>
                  <a:lnTo>
                    <a:pt x="4013485" y="0"/>
                  </a:lnTo>
                  <a:cubicBezTo>
                    <a:pt x="4027704" y="0"/>
                    <a:pt x="4039230" y="11526"/>
                    <a:pt x="4039230" y="25745"/>
                  </a:cubicBezTo>
                  <a:lnTo>
                    <a:pt x="4039230" y="588544"/>
                  </a:lnTo>
                  <a:cubicBezTo>
                    <a:pt x="4039230" y="602763"/>
                    <a:pt x="4027704" y="614289"/>
                    <a:pt x="4013485" y="614289"/>
                  </a:cubicBezTo>
                  <a:lnTo>
                    <a:pt x="25745" y="614289"/>
                  </a:lnTo>
                  <a:cubicBezTo>
                    <a:pt x="11526" y="614289"/>
                    <a:pt x="0" y="602763"/>
                    <a:pt x="0" y="588544"/>
                  </a:cubicBezTo>
                  <a:lnTo>
                    <a:pt x="0" y="25745"/>
                  </a:lnTo>
                  <a:cubicBezTo>
                    <a:pt x="0" y="11526"/>
                    <a:pt x="11526" y="0"/>
                    <a:pt x="25745" y="0"/>
                  </a:cubicBezTo>
                  <a:close/>
                </a:path>
              </a:pathLst>
            </a:custGeom>
            <a:solidFill>
              <a:srgbClr val="FABDBD"/>
            </a:solidFill>
            <a:ln w="38100" cap="rnd">
              <a:solidFill>
                <a:srgbClr val="000000"/>
              </a:solidFill>
              <a:prstDash val="solid"/>
              <a:round/>
            </a:ln>
          </p:spPr>
        </p:sp>
        <p:sp>
          <p:nvSpPr>
            <p:cNvPr name="TextBox 6" id="6"/>
            <p:cNvSpPr txBox="true"/>
            <p:nvPr/>
          </p:nvSpPr>
          <p:spPr>
            <a:xfrm>
              <a:off x="0" y="-9525"/>
              <a:ext cx="4039230" cy="623814"/>
            </a:xfrm>
            <a:prstGeom prst="rect">
              <a:avLst/>
            </a:prstGeom>
          </p:spPr>
          <p:txBody>
            <a:bodyPr anchor="ctr" rtlCol="false" tIns="50800" lIns="50800" bIns="50800" rIns="50800"/>
            <a:lstStyle/>
            <a:p>
              <a:pPr algn="ctr">
                <a:lnSpc>
                  <a:spcPts val="1874"/>
                </a:lnSpc>
              </a:pPr>
            </a:p>
          </p:txBody>
        </p:sp>
      </p:grpSp>
      <p:grpSp>
        <p:nvGrpSpPr>
          <p:cNvPr name="Group 7" id="7"/>
          <p:cNvGrpSpPr/>
          <p:nvPr/>
        </p:nvGrpSpPr>
        <p:grpSpPr>
          <a:xfrm rot="0">
            <a:off x="403533" y="2049946"/>
            <a:ext cx="2400300" cy="700709"/>
            <a:chOff x="0" y="0"/>
            <a:chExt cx="632178" cy="184549"/>
          </a:xfrm>
        </p:grpSpPr>
        <p:sp>
          <p:nvSpPr>
            <p:cNvPr name="Freeform 8" id="8"/>
            <p:cNvSpPr/>
            <p:nvPr/>
          </p:nvSpPr>
          <p:spPr>
            <a:xfrm flipH="false" flipV="false" rot="0">
              <a:off x="0" y="0"/>
              <a:ext cx="632178" cy="184549"/>
            </a:xfrm>
            <a:custGeom>
              <a:avLst/>
              <a:gdLst/>
              <a:ahLst/>
              <a:cxnLst/>
              <a:rect r="r" b="b" t="t" l="l"/>
              <a:pathLst>
                <a:path h="184549" w="632178">
                  <a:moveTo>
                    <a:pt x="0" y="0"/>
                  </a:moveTo>
                  <a:lnTo>
                    <a:pt x="632178" y="0"/>
                  </a:lnTo>
                  <a:lnTo>
                    <a:pt x="632178" y="184549"/>
                  </a:lnTo>
                  <a:lnTo>
                    <a:pt x="0" y="184549"/>
                  </a:lnTo>
                  <a:close/>
                </a:path>
              </a:pathLst>
            </a:custGeom>
            <a:solidFill>
              <a:srgbClr val="000000">
                <a:alpha val="0"/>
              </a:srgbClr>
            </a:solidFill>
            <a:ln w="95250" cap="sq">
              <a:solidFill>
                <a:srgbClr val="FF3131"/>
              </a:solidFill>
              <a:prstDash val="solid"/>
              <a:miter/>
            </a:ln>
          </p:spPr>
        </p:sp>
        <p:sp>
          <p:nvSpPr>
            <p:cNvPr name="TextBox 9" id="9"/>
            <p:cNvSpPr txBox="true"/>
            <p:nvPr/>
          </p:nvSpPr>
          <p:spPr>
            <a:xfrm>
              <a:off x="0" y="-9525"/>
              <a:ext cx="632178" cy="194074"/>
            </a:xfrm>
            <a:prstGeom prst="rect">
              <a:avLst/>
            </a:prstGeom>
          </p:spPr>
          <p:txBody>
            <a:bodyPr anchor="ctr" rtlCol="false" tIns="50800" lIns="50800" bIns="50800" rIns="50800"/>
            <a:lstStyle/>
            <a:p>
              <a:pPr algn="ctr">
                <a:lnSpc>
                  <a:spcPts val="1874"/>
                </a:lnSpc>
              </a:pPr>
            </a:p>
          </p:txBody>
        </p:sp>
      </p:grpSp>
      <p:grpSp>
        <p:nvGrpSpPr>
          <p:cNvPr name="Group 10" id="10"/>
          <p:cNvGrpSpPr/>
          <p:nvPr/>
        </p:nvGrpSpPr>
        <p:grpSpPr>
          <a:xfrm rot="0">
            <a:off x="3925299" y="4364107"/>
            <a:ext cx="13959168" cy="849796"/>
            <a:chOff x="0" y="0"/>
            <a:chExt cx="3676489" cy="223814"/>
          </a:xfrm>
        </p:grpSpPr>
        <p:sp>
          <p:nvSpPr>
            <p:cNvPr name="Freeform 11" id="11"/>
            <p:cNvSpPr/>
            <p:nvPr/>
          </p:nvSpPr>
          <p:spPr>
            <a:xfrm flipH="false" flipV="false" rot="0">
              <a:off x="0" y="0"/>
              <a:ext cx="3676489" cy="223814"/>
            </a:xfrm>
            <a:custGeom>
              <a:avLst/>
              <a:gdLst/>
              <a:ahLst/>
              <a:cxnLst/>
              <a:rect r="r" b="b" t="t" l="l"/>
              <a:pathLst>
                <a:path h="223814" w="3676489">
                  <a:moveTo>
                    <a:pt x="0" y="0"/>
                  </a:moveTo>
                  <a:lnTo>
                    <a:pt x="3676489" y="0"/>
                  </a:lnTo>
                  <a:lnTo>
                    <a:pt x="3676489" y="223814"/>
                  </a:lnTo>
                  <a:lnTo>
                    <a:pt x="0" y="223814"/>
                  </a:lnTo>
                  <a:close/>
                </a:path>
              </a:pathLst>
            </a:custGeom>
            <a:solidFill>
              <a:srgbClr val="000000">
                <a:alpha val="0"/>
              </a:srgbClr>
            </a:solidFill>
            <a:ln w="95250" cap="sq">
              <a:solidFill>
                <a:srgbClr val="FF3131"/>
              </a:solidFill>
              <a:prstDash val="solid"/>
              <a:miter/>
            </a:ln>
          </p:spPr>
        </p:sp>
        <p:sp>
          <p:nvSpPr>
            <p:cNvPr name="TextBox 12" id="12"/>
            <p:cNvSpPr txBox="true"/>
            <p:nvPr/>
          </p:nvSpPr>
          <p:spPr>
            <a:xfrm>
              <a:off x="0" y="-9525"/>
              <a:ext cx="3676489" cy="233339"/>
            </a:xfrm>
            <a:prstGeom prst="rect">
              <a:avLst/>
            </a:prstGeom>
          </p:spPr>
          <p:txBody>
            <a:bodyPr anchor="ctr" rtlCol="false" tIns="50800" lIns="50800" bIns="50800" rIns="50800"/>
            <a:lstStyle/>
            <a:p>
              <a:pPr algn="ctr">
                <a:lnSpc>
                  <a:spcPts val="1874"/>
                </a:lnSpc>
              </a:pPr>
            </a:p>
          </p:txBody>
        </p:sp>
      </p:grpSp>
      <p:sp>
        <p:nvSpPr>
          <p:cNvPr name="Freeform 13" id="13"/>
          <p:cNvSpPr/>
          <p:nvPr/>
        </p:nvSpPr>
        <p:spPr>
          <a:xfrm flipH="false" flipV="false" rot="2519643">
            <a:off x="2214710" y="1485600"/>
            <a:ext cx="1718347" cy="918534"/>
          </a:xfrm>
          <a:custGeom>
            <a:avLst/>
            <a:gdLst/>
            <a:ahLst/>
            <a:cxnLst/>
            <a:rect r="r" b="b" t="t" l="l"/>
            <a:pathLst>
              <a:path h="918534" w="1718347">
                <a:moveTo>
                  <a:pt x="0" y="0"/>
                </a:moveTo>
                <a:lnTo>
                  <a:pt x="1718347" y="0"/>
                </a:lnTo>
                <a:lnTo>
                  <a:pt x="1718347" y="918534"/>
                </a:lnTo>
                <a:lnTo>
                  <a:pt x="0" y="9185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15" id="15"/>
          <p:cNvSpPr txBox="true"/>
          <p:nvPr/>
        </p:nvSpPr>
        <p:spPr>
          <a:xfrm rot="0">
            <a:off x="720264" y="8294010"/>
            <a:ext cx="10344520" cy="1024642"/>
          </a:xfrm>
          <a:prstGeom prst="rect">
            <a:avLst/>
          </a:prstGeom>
        </p:spPr>
        <p:txBody>
          <a:bodyPr anchor="t" rtlCol="false" tIns="0" lIns="0" bIns="0" rIns="0">
            <a:spAutoFit/>
          </a:bodyPr>
          <a:lstStyle/>
          <a:p>
            <a:pPr algn="l" marL="673469" indent="-336734" lvl="1">
              <a:lnSpc>
                <a:spcPts val="4023"/>
              </a:lnSpc>
              <a:buFont typeface="Arial"/>
              <a:buChar char="•"/>
            </a:pPr>
            <a:r>
              <a:rPr lang="en-US" sz="3119" spc="-171">
                <a:solidFill>
                  <a:srgbClr val="343434"/>
                </a:solidFill>
                <a:latin typeface="DM Sans"/>
                <a:ea typeface="DM Sans"/>
                <a:cs typeface="DM Sans"/>
                <a:sym typeface="DM Sans"/>
              </a:rPr>
              <a:t>TOO MUCH MEMORY TRANSFER TIME!</a:t>
            </a:r>
          </a:p>
          <a:p>
            <a:pPr algn="l" marL="673469" indent="-336734" lvl="1">
              <a:lnSpc>
                <a:spcPts val="4023"/>
              </a:lnSpc>
              <a:buFont typeface="Arial"/>
              <a:buChar char="•"/>
            </a:pPr>
            <a:r>
              <a:rPr lang="en-US" sz="3119" spc="-171">
                <a:solidFill>
                  <a:srgbClr val="343434"/>
                </a:solidFill>
                <a:latin typeface="DM Sans"/>
                <a:ea typeface="DM Sans"/>
                <a:cs typeface="DM Sans"/>
                <a:sym typeface="DM Sans"/>
              </a:rPr>
              <a:t>. . . . REDUCE MEMORY TRANSFER (DTH / HTD)</a:t>
            </a:r>
          </a:p>
        </p:txBody>
      </p:sp>
      <p:sp>
        <p:nvSpPr>
          <p:cNvPr name="TextBox 16" id="16"/>
          <p:cNvSpPr txBox="true"/>
          <p:nvPr/>
        </p:nvSpPr>
        <p:spPr>
          <a:xfrm rot="0">
            <a:off x="1028700" y="7320172"/>
            <a:ext cx="6271731" cy="841632"/>
          </a:xfrm>
          <a:prstGeom prst="rect">
            <a:avLst/>
          </a:prstGeom>
        </p:spPr>
        <p:txBody>
          <a:bodyPr anchor="t" rtlCol="false" tIns="0" lIns="0" bIns="0" rIns="0">
            <a:spAutoFit/>
          </a:bodyPr>
          <a:lstStyle/>
          <a:p>
            <a:pPr algn="ctr">
              <a:lnSpc>
                <a:spcPts val="6818"/>
              </a:lnSpc>
              <a:spcBef>
                <a:spcPct val="0"/>
              </a:spcBef>
            </a:pPr>
            <a:r>
              <a:rPr lang="en-US" b="true" sz="5285" spc="-290">
                <a:solidFill>
                  <a:srgbClr val="343434"/>
                </a:solidFill>
                <a:latin typeface="DM Sans Bold"/>
                <a:ea typeface="DM Sans Bold"/>
                <a:cs typeface="DM Sans Bold"/>
                <a:sym typeface="DM Sans Bold"/>
              </a:rPr>
              <a:t>ACCELERATION PLAN</a:t>
            </a:r>
          </a:p>
        </p:txBody>
      </p:sp>
      <p:sp>
        <p:nvSpPr>
          <p:cNvPr name="Freeform 17" id="17"/>
          <p:cNvSpPr/>
          <p:nvPr/>
        </p:nvSpPr>
        <p:spPr>
          <a:xfrm flipH="false" flipV="false" rot="-2110738">
            <a:off x="3066125" y="3616107"/>
            <a:ext cx="1718347" cy="918534"/>
          </a:xfrm>
          <a:custGeom>
            <a:avLst/>
            <a:gdLst/>
            <a:ahLst/>
            <a:cxnLst/>
            <a:rect r="r" b="b" t="t" l="l"/>
            <a:pathLst>
              <a:path h="918534" w="1718347">
                <a:moveTo>
                  <a:pt x="0" y="0"/>
                </a:moveTo>
                <a:lnTo>
                  <a:pt x="1718347" y="0"/>
                </a:lnTo>
                <a:lnTo>
                  <a:pt x="1718347" y="918535"/>
                </a:lnTo>
                <a:lnTo>
                  <a:pt x="0" y="9185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5271003"/>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56157" y="3966590"/>
            <a:ext cx="7700472" cy="2235428"/>
            <a:chOff x="0" y="0"/>
            <a:chExt cx="2291907" cy="665335"/>
          </a:xfrm>
        </p:grpSpPr>
        <p:sp>
          <p:nvSpPr>
            <p:cNvPr name="Freeform 4" id="4"/>
            <p:cNvSpPr/>
            <p:nvPr/>
          </p:nvSpPr>
          <p:spPr>
            <a:xfrm flipH="false" flipV="false" rot="0">
              <a:off x="0" y="0"/>
              <a:ext cx="2291906" cy="665335"/>
            </a:xfrm>
            <a:custGeom>
              <a:avLst/>
              <a:gdLst/>
              <a:ahLst/>
              <a:cxnLst/>
              <a:rect r="r" b="b" t="t" l="l"/>
              <a:pathLst>
                <a:path h="665335" w="2291906">
                  <a:moveTo>
                    <a:pt x="51275" y="0"/>
                  </a:moveTo>
                  <a:lnTo>
                    <a:pt x="2240632" y="0"/>
                  </a:lnTo>
                  <a:cubicBezTo>
                    <a:pt x="2254231" y="0"/>
                    <a:pt x="2267273" y="5402"/>
                    <a:pt x="2276889" y="15018"/>
                  </a:cubicBezTo>
                  <a:cubicBezTo>
                    <a:pt x="2286504" y="24634"/>
                    <a:pt x="2291906" y="37676"/>
                    <a:pt x="2291906" y="51275"/>
                  </a:cubicBezTo>
                  <a:lnTo>
                    <a:pt x="2291906" y="614060"/>
                  </a:lnTo>
                  <a:cubicBezTo>
                    <a:pt x="2291906" y="627659"/>
                    <a:pt x="2286504" y="640701"/>
                    <a:pt x="2276889" y="650317"/>
                  </a:cubicBezTo>
                  <a:cubicBezTo>
                    <a:pt x="2267273" y="659933"/>
                    <a:pt x="2254231" y="665335"/>
                    <a:pt x="2240632" y="665335"/>
                  </a:cubicBezTo>
                  <a:lnTo>
                    <a:pt x="51275" y="665335"/>
                  </a:lnTo>
                  <a:cubicBezTo>
                    <a:pt x="37676" y="665335"/>
                    <a:pt x="24634" y="659933"/>
                    <a:pt x="15018" y="650317"/>
                  </a:cubicBezTo>
                  <a:cubicBezTo>
                    <a:pt x="5402" y="640701"/>
                    <a:pt x="0" y="627659"/>
                    <a:pt x="0" y="614060"/>
                  </a:cubicBezTo>
                  <a:lnTo>
                    <a:pt x="0" y="51275"/>
                  </a:lnTo>
                  <a:cubicBezTo>
                    <a:pt x="0" y="37676"/>
                    <a:pt x="5402" y="24634"/>
                    <a:pt x="15018" y="15018"/>
                  </a:cubicBezTo>
                  <a:cubicBezTo>
                    <a:pt x="24634" y="5402"/>
                    <a:pt x="37676" y="0"/>
                    <a:pt x="51275" y="0"/>
                  </a:cubicBezTo>
                  <a:close/>
                </a:path>
              </a:pathLst>
            </a:custGeom>
            <a:solidFill>
              <a:srgbClr val="FABDBD"/>
            </a:solidFill>
            <a:ln w="38100" cap="rnd">
              <a:solidFill>
                <a:srgbClr val="000000"/>
              </a:solidFill>
              <a:prstDash val="solid"/>
              <a:round/>
            </a:ln>
          </p:spPr>
        </p:sp>
        <p:sp>
          <p:nvSpPr>
            <p:cNvPr name="TextBox 5" id="5"/>
            <p:cNvSpPr txBox="true"/>
            <p:nvPr/>
          </p:nvSpPr>
          <p:spPr>
            <a:xfrm>
              <a:off x="0" y="-9525"/>
              <a:ext cx="2291907" cy="674860"/>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1824785">
            <a:off x="77039" y="3573069"/>
            <a:ext cx="4455678" cy="2884039"/>
          </a:xfrm>
          <a:custGeom>
            <a:avLst/>
            <a:gdLst/>
            <a:ahLst/>
            <a:cxnLst/>
            <a:rect r="r" b="b" t="t" l="l"/>
            <a:pathLst>
              <a:path h="2884039" w="4455678">
                <a:moveTo>
                  <a:pt x="0" y="0"/>
                </a:moveTo>
                <a:lnTo>
                  <a:pt x="4455679" y="0"/>
                </a:lnTo>
                <a:lnTo>
                  <a:pt x="4455679" y="2884039"/>
                </a:lnTo>
                <a:lnTo>
                  <a:pt x="0" y="28840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true" rot="4673929">
            <a:off x="7890295" y="-917827"/>
            <a:ext cx="1832197" cy="5476677"/>
          </a:xfrm>
          <a:custGeom>
            <a:avLst/>
            <a:gdLst/>
            <a:ahLst/>
            <a:cxnLst/>
            <a:rect r="r" b="b" t="t" l="l"/>
            <a:pathLst>
              <a:path h="5476677" w="1832197">
                <a:moveTo>
                  <a:pt x="0" y="5476677"/>
                </a:moveTo>
                <a:lnTo>
                  <a:pt x="1832197" y="5476677"/>
                </a:lnTo>
                <a:lnTo>
                  <a:pt x="1832197" y="0"/>
                </a:lnTo>
                <a:lnTo>
                  <a:pt x="0" y="0"/>
                </a:lnTo>
                <a:lnTo>
                  <a:pt x="0" y="547667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4673929">
            <a:off x="8106786" y="5609757"/>
            <a:ext cx="1832197" cy="5476677"/>
          </a:xfrm>
          <a:custGeom>
            <a:avLst/>
            <a:gdLst/>
            <a:ahLst/>
            <a:cxnLst/>
            <a:rect r="r" b="b" t="t" l="l"/>
            <a:pathLst>
              <a:path h="5476677" w="1832197">
                <a:moveTo>
                  <a:pt x="1832198" y="0"/>
                </a:moveTo>
                <a:lnTo>
                  <a:pt x="0" y="0"/>
                </a:lnTo>
                <a:lnTo>
                  <a:pt x="0" y="5476677"/>
                </a:lnTo>
                <a:lnTo>
                  <a:pt x="1832198" y="5476677"/>
                </a:lnTo>
                <a:lnTo>
                  <a:pt x="183219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p:txBody>
      </p:sp>
      <p:sp>
        <p:nvSpPr>
          <p:cNvPr name="TextBox 10" id="10"/>
          <p:cNvSpPr txBox="true"/>
          <p:nvPr/>
        </p:nvSpPr>
        <p:spPr>
          <a:xfrm rot="0">
            <a:off x="5074491" y="4276197"/>
            <a:ext cx="7463803" cy="1651787"/>
          </a:xfrm>
          <a:prstGeom prst="rect">
            <a:avLst/>
          </a:prstGeom>
        </p:spPr>
        <p:txBody>
          <a:bodyPr anchor="t" rtlCol="false" tIns="0" lIns="0" bIns="0" rIns="0">
            <a:spAutoFit/>
          </a:bodyPr>
          <a:lstStyle/>
          <a:p>
            <a:pPr algn="ctr">
              <a:lnSpc>
                <a:spcPts val="3361"/>
              </a:lnSpc>
            </a:pPr>
            <a:r>
              <a:rPr lang="en-US" sz="2400" spc="-74">
                <a:solidFill>
                  <a:srgbClr val="343434"/>
                </a:solidFill>
                <a:latin typeface="DM Sans"/>
                <a:ea typeface="DM Sans"/>
                <a:cs typeface="DM Sans"/>
                <a:sym typeface="DM Sans"/>
              </a:rPr>
              <a:t>previously, we were copying each image from the host to the device 60,000 times per epoch during training. </a:t>
            </a:r>
            <a:r>
              <a:rPr lang="en-US" b="true" sz="2400" spc="-74">
                <a:solidFill>
                  <a:srgbClr val="343434"/>
                </a:solidFill>
                <a:latin typeface="DM Sans Bold"/>
                <a:ea typeface="DM Sans Bold"/>
                <a:cs typeface="DM Sans Bold"/>
                <a:sym typeface="DM Sans Bold"/>
              </a:rPr>
              <a:t>Now, we copy the entire dataset in the beginning only once</a:t>
            </a:r>
          </a:p>
        </p:txBody>
      </p:sp>
      <p:sp>
        <p:nvSpPr>
          <p:cNvPr name="TextBox 11" id="11"/>
          <p:cNvSpPr txBox="true"/>
          <p:nvPr/>
        </p:nvSpPr>
        <p:spPr>
          <a:xfrm rot="0">
            <a:off x="-215361" y="6003580"/>
            <a:ext cx="423595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CPU RAM (HOST STORAGE)</a:t>
            </a:r>
          </a:p>
        </p:txBody>
      </p:sp>
      <p:sp>
        <p:nvSpPr>
          <p:cNvPr name="Freeform 12" id="12"/>
          <p:cNvSpPr/>
          <p:nvPr/>
        </p:nvSpPr>
        <p:spPr>
          <a:xfrm flipH="true" flipV="false" rot="127548">
            <a:off x="13225109" y="3784786"/>
            <a:ext cx="4912946" cy="2233157"/>
          </a:xfrm>
          <a:custGeom>
            <a:avLst/>
            <a:gdLst/>
            <a:ahLst/>
            <a:cxnLst/>
            <a:rect r="r" b="b" t="t" l="l"/>
            <a:pathLst>
              <a:path h="2233157" w="4912946">
                <a:moveTo>
                  <a:pt x="4912946" y="0"/>
                </a:moveTo>
                <a:lnTo>
                  <a:pt x="0" y="0"/>
                </a:lnTo>
                <a:lnTo>
                  <a:pt x="0" y="2233157"/>
                </a:lnTo>
                <a:lnTo>
                  <a:pt x="4912946" y="2233157"/>
                </a:lnTo>
                <a:lnTo>
                  <a:pt x="4912946"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3" id="13"/>
          <p:cNvSpPr txBox="true"/>
          <p:nvPr/>
        </p:nvSpPr>
        <p:spPr>
          <a:xfrm rot="0">
            <a:off x="12740079" y="6060669"/>
            <a:ext cx="5547921"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GPU GLOBAL MEMORY (DEVICE STORAGE)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7362913"/>
            <a:ext cx="19258069" cy="19258069"/>
          </a:xfrm>
          <a:custGeom>
            <a:avLst/>
            <a:gdLst/>
            <a:ahLst/>
            <a:cxnLst/>
            <a:rect r="r" b="b" t="t" l="l"/>
            <a:pathLst>
              <a:path h="19258069" w="19258069">
                <a:moveTo>
                  <a:pt x="0" y="0"/>
                </a:moveTo>
                <a:lnTo>
                  <a:pt x="19258070" y="0"/>
                </a:lnTo>
                <a:lnTo>
                  <a:pt x="19258070"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7636" y="305632"/>
            <a:ext cx="17518034" cy="6678751"/>
          </a:xfrm>
          <a:custGeom>
            <a:avLst/>
            <a:gdLst/>
            <a:ahLst/>
            <a:cxnLst/>
            <a:rect r="r" b="b" t="t" l="l"/>
            <a:pathLst>
              <a:path h="6678751" w="17518034">
                <a:moveTo>
                  <a:pt x="0" y="0"/>
                </a:moveTo>
                <a:lnTo>
                  <a:pt x="17518034" y="0"/>
                </a:lnTo>
                <a:lnTo>
                  <a:pt x="17518034" y="6678751"/>
                </a:lnTo>
                <a:lnTo>
                  <a:pt x="0" y="6678751"/>
                </a:lnTo>
                <a:lnTo>
                  <a:pt x="0" y="0"/>
                </a:lnTo>
                <a:close/>
              </a:path>
            </a:pathLst>
          </a:custGeom>
          <a:blipFill>
            <a:blip r:embed="rId4"/>
            <a:stretch>
              <a:fillRect l="0" t="0" r="0" b="0"/>
            </a:stretch>
          </a:blipFill>
          <a:ln w="38100" cap="sq">
            <a:solidFill>
              <a:srgbClr val="000000"/>
            </a:solidFill>
            <a:prstDash val="solid"/>
            <a:miter/>
          </a:ln>
        </p:spPr>
      </p:sp>
      <p:sp>
        <p:nvSpPr>
          <p:cNvPr name="TextBox 4" id="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grpSp>
        <p:nvGrpSpPr>
          <p:cNvPr name="Group 5" id="5"/>
          <p:cNvGrpSpPr/>
          <p:nvPr/>
        </p:nvGrpSpPr>
        <p:grpSpPr>
          <a:xfrm rot="0">
            <a:off x="403533" y="7278345"/>
            <a:ext cx="15336452" cy="2332380"/>
            <a:chOff x="0" y="0"/>
            <a:chExt cx="4039230" cy="614289"/>
          </a:xfrm>
        </p:grpSpPr>
        <p:sp>
          <p:nvSpPr>
            <p:cNvPr name="Freeform 6" id="6"/>
            <p:cNvSpPr/>
            <p:nvPr/>
          </p:nvSpPr>
          <p:spPr>
            <a:xfrm flipH="false" flipV="false" rot="0">
              <a:off x="0" y="0"/>
              <a:ext cx="4039230" cy="614289"/>
            </a:xfrm>
            <a:custGeom>
              <a:avLst/>
              <a:gdLst/>
              <a:ahLst/>
              <a:cxnLst/>
              <a:rect r="r" b="b" t="t" l="l"/>
              <a:pathLst>
                <a:path h="614289" w="4039230">
                  <a:moveTo>
                    <a:pt x="25745" y="0"/>
                  </a:moveTo>
                  <a:lnTo>
                    <a:pt x="4013485" y="0"/>
                  </a:lnTo>
                  <a:cubicBezTo>
                    <a:pt x="4027704" y="0"/>
                    <a:pt x="4039230" y="11526"/>
                    <a:pt x="4039230" y="25745"/>
                  </a:cubicBezTo>
                  <a:lnTo>
                    <a:pt x="4039230" y="588544"/>
                  </a:lnTo>
                  <a:cubicBezTo>
                    <a:pt x="4039230" y="602763"/>
                    <a:pt x="4027704" y="614289"/>
                    <a:pt x="4013485" y="614289"/>
                  </a:cubicBezTo>
                  <a:lnTo>
                    <a:pt x="25745" y="614289"/>
                  </a:lnTo>
                  <a:cubicBezTo>
                    <a:pt x="11526" y="614289"/>
                    <a:pt x="0" y="602763"/>
                    <a:pt x="0" y="588544"/>
                  </a:cubicBezTo>
                  <a:lnTo>
                    <a:pt x="0" y="25745"/>
                  </a:lnTo>
                  <a:cubicBezTo>
                    <a:pt x="0" y="11526"/>
                    <a:pt x="11526" y="0"/>
                    <a:pt x="25745" y="0"/>
                  </a:cubicBezTo>
                  <a:close/>
                </a:path>
              </a:pathLst>
            </a:custGeom>
            <a:solidFill>
              <a:srgbClr val="FABDBD"/>
            </a:solidFill>
            <a:ln w="38100" cap="rnd">
              <a:solidFill>
                <a:srgbClr val="000000"/>
              </a:solidFill>
              <a:prstDash val="solid"/>
              <a:round/>
            </a:ln>
          </p:spPr>
        </p:sp>
        <p:sp>
          <p:nvSpPr>
            <p:cNvPr name="TextBox 7" id="7"/>
            <p:cNvSpPr txBox="true"/>
            <p:nvPr/>
          </p:nvSpPr>
          <p:spPr>
            <a:xfrm>
              <a:off x="0" y="-9525"/>
              <a:ext cx="4039230" cy="623814"/>
            </a:xfrm>
            <a:prstGeom prst="rect">
              <a:avLst/>
            </a:prstGeom>
          </p:spPr>
          <p:txBody>
            <a:bodyPr anchor="ctr" rtlCol="false" tIns="50800" lIns="50800" bIns="50800" rIns="50800"/>
            <a:lstStyle/>
            <a:p>
              <a:pPr algn="ctr">
                <a:lnSpc>
                  <a:spcPts val="1874"/>
                </a:lnSpc>
              </a:pPr>
            </a:p>
          </p:txBody>
        </p:sp>
      </p:grpSp>
      <p:sp>
        <p:nvSpPr>
          <p:cNvPr name="TextBox 8" id="8"/>
          <p:cNvSpPr txBox="true"/>
          <p:nvPr/>
        </p:nvSpPr>
        <p:spPr>
          <a:xfrm rot="0">
            <a:off x="2300908" y="8307081"/>
            <a:ext cx="10344520" cy="1040671"/>
          </a:xfrm>
          <a:prstGeom prst="rect">
            <a:avLst/>
          </a:prstGeom>
        </p:spPr>
        <p:txBody>
          <a:bodyPr anchor="t" rtlCol="false" tIns="0" lIns="0" bIns="0" rIns="0">
            <a:spAutoFit/>
          </a:bodyPr>
          <a:lstStyle/>
          <a:p>
            <a:pPr algn="l" marL="673469" indent="-336734" lvl="1">
              <a:lnSpc>
                <a:spcPts val="4023"/>
              </a:lnSpc>
              <a:buFont typeface="Arial"/>
              <a:buChar char="•"/>
            </a:pPr>
            <a:r>
              <a:rPr lang="en-US" b="true" sz="3119" spc="-171">
                <a:solidFill>
                  <a:srgbClr val="343434"/>
                </a:solidFill>
                <a:latin typeface="DM Sans Bold"/>
                <a:ea typeface="DM Sans Bold"/>
                <a:cs typeface="DM Sans Bold"/>
                <a:sym typeface="DM Sans Bold"/>
              </a:rPr>
              <a:t>&gt; 13 SECONDS</a:t>
            </a:r>
            <a:r>
              <a:rPr lang="en-US" sz="3119" spc="-171">
                <a:solidFill>
                  <a:srgbClr val="343434"/>
                </a:solidFill>
                <a:latin typeface="DM Sans"/>
                <a:ea typeface="DM Sans"/>
                <a:cs typeface="DM Sans"/>
                <a:sym typeface="DM Sans"/>
              </a:rPr>
              <a:t> ON KERNELS</a:t>
            </a:r>
          </a:p>
          <a:p>
            <a:pPr algn="l" marL="673469" indent="-336734" lvl="1">
              <a:lnSpc>
                <a:spcPts val="4023"/>
              </a:lnSpc>
              <a:buFont typeface="Arial"/>
              <a:buChar char="•"/>
            </a:pPr>
            <a:r>
              <a:rPr lang="en-US" sz="3119" spc="-171">
                <a:solidFill>
                  <a:srgbClr val="343434"/>
                </a:solidFill>
                <a:latin typeface="DM Sans"/>
                <a:ea typeface="DM Sans"/>
                <a:cs typeface="DM Sans"/>
                <a:sym typeface="DM Sans"/>
              </a:rPr>
              <a:t> . . . SPEED UP KERNELS</a:t>
            </a:r>
          </a:p>
        </p:txBody>
      </p:sp>
      <p:sp>
        <p:nvSpPr>
          <p:cNvPr name="TextBox 9" id="9"/>
          <p:cNvSpPr txBox="true"/>
          <p:nvPr/>
        </p:nvSpPr>
        <p:spPr>
          <a:xfrm rot="0">
            <a:off x="1028700" y="7320172"/>
            <a:ext cx="6271731" cy="841632"/>
          </a:xfrm>
          <a:prstGeom prst="rect">
            <a:avLst/>
          </a:prstGeom>
        </p:spPr>
        <p:txBody>
          <a:bodyPr anchor="t" rtlCol="false" tIns="0" lIns="0" bIns="0" rIns="0">
            <a:spAutoFit/>
          </a:bodyPr>
          <a:lstStyle/>
          <a:p>
            <a:pPr algn="ctr">
              <a:lnSpc>
                <a:spcPts val="6818"/>
              </a:lnSpc>
              <a:spcBef>
                <a:spcPct val="0"/>
              </a:spcBef>
            </a:pPr>
            <a:r>
              <a:rPr lang="en-US" b="true" sz="5285" spc="-290">
                <a:solidFill>
                  <a:srgbClr val="343434"/>
                </a:solidFill>
                <a:latin typeface="DM Sans Bold"/>
                <a:ea typeface="DM Sans Bold"/>
                <a:cs typeface="DM Sans Bold"/>
                <a:sym typeface="DM Sans Bold"/>
              </a:rPr>
              <a:t>ACCELERATION PLAN</a:t>
            </a:r>
          </a:p>
        </p:txBody>
      </p:sp>
      <p:grpSp>
        <p:nvGrpSpPr>
          <p:cNvPr name="Group 10" id="10"/>
          <p:cNvGrpSpPr/>
          <p:nvPr/>
        </p:nvGrpSpPr>
        <p:grpSpPr>
          <a:xfrm rot="0">
            <a:off x="403533" y="2049946"/>
            <a:ext cx="2400300" cy="626165"/>
            <a:chOff x="0" y="0"/>
            <a:chExt cx="632178" cy="164916"/>
          </a:xfrm>
        </p:grpSpPr>
        <p:sp>
          <p:nvSpPr>
            <p:cNvPr name="Freeform 11" id="11"/>
            <p:cNvSpPr/>
            <p:nvPr/>
          </p:nvSpPr>
          <p:spPr>
            <a:xfrm flipH="false" flipV="false" rot="0">
              <a:off x="0" y="0"/>
              <a:ext cx="632178" cy="164916"/>
            </a:xfrm>
            <a:custGeom>
              <a:avLst/>
              <a:gdLst/>
              <a:ahLst/>
              <a:cxnLst/>
              <a:rect r="r" b="b" t="t" l="l"/>
              <a:pathLst>
                <a:path h="164916" w="632178">
                  <a:moveTo>
                    <a:pt x="0" y="0"/>
                  </a:moveTo>
                  <a:lnTo>
                    <a:pt x="632178" y="0"/>
                  </a:lnTo>
                  <a:lnTo>
                    <a:pt x="632178" y="164916"/>
                  </a:lnTo>
                  <a:lnTo>
                    <a:pt x="0" y="164916"/>
                  </a:lnTo>
                  <a:close/>
                </a:path>
              </a:pathLst>
            </a:custGeom>
            <a:solidFill>
              <a:srgbClr val="000000">
                <a:alpha val="0"/>
              </a:srgbClr>
            </a:solidFill>
            <a:ln w="95250" cap="sq">
              <a:solidFill>
                <a:srgbClr val="FF3131"/>
              </a:solidFill>
              <a:prstDash val="solid"/>
              <a:miter/>
            </a:ln>
          </p:spPr>
        </p:sp>
        <p:sp>
          <p:nvSpPr>
            <p:cNvPr name="TextBox 12" id="12"/>
            <p:cNvSpPr txBox="true"/>
            <p:nvPr/>
          </p:nvSpPr>
          <p:spPr>
            <a:xfrm>
              <a:off x="0" y="-9525"/>
              <a:ext cx="632178" cy="174441"/>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3925299" y="5795341"/>
            <a:ext cx="13940371" cy="1189041"/>
            <a:chOff x="0" y="0"/>
            <a:chExt cx="3671538" cy="313163"/>
          </a:xfrm>
        </p:grpSpPr>
        <p:sp>
          <p:nvSpPr>
            <p:cNvPr name="Freeform 14" id="14"/>
            <p:cNvSpPr/>
            <p:nvPr/>
          </p:nvSpPr>
          <p:spPr>
            <a:xfrm flipH="false" flipV="false" rot="0">
              <a:off x="0" y="0"/>
              <a:ext cx="3671538" cy="313163"/>
            </a:xfrm>
            <a:custGeom>
              <a:avLst/>
              <a:gdLst/>
              <a:ahLst/>
              <a:cxnLst/>
              <a:rect r="r" b="b" t="t" l="l"/>
              <a:pathLst>
                <a:path h="313163" w="3671538">
                  <a:moveTo>
                    <a:pt x="0" y="0"/>
                  </a:moveTo>
                  <a:lnTo>
                    <a:pt x="3671538" y="0"/>
                  </a:lnTo>
                  <a:lnTo>
                    <a:pt x="3671538" y="313163"/>
                  </a:lnTo>
                  <a:lnTo>
                    <a:pt x="0" y="313163"/>
                  </a:lnTo>
                  <a:close/>
                </a:path>
              </a:pathLst>
            </a:custGeom>
            <a:solidFill>
              <a:srgbClr val="000000">
                <a:alpha val="0"/>
              </a:srgbClr>
            </a:solidFill>
            <a:ln w="95250" cap="sq">
              <a:solidFill>
                <a:srgbClr val="FF3131"/>
              </a:solidFill>
              <a:prstDash val="solid"/>
              <a:miter/>
            </a:ln>
          </p:spPr>
        </p:sp>
        <p:sp>
          <p:nvSpPr>
            <p:cNvPr name="TextBox 15" id="15"/>
            <p:cNvSpPr txBox="true"/>
            <p:nvPr/>
          </p:nvSpPr>
          <p:spPr>
            <a:xfrm>
              <a:off x="0" y="-9525"/>
              <a:ext cx="3671538" cy="322688"/>
            </a:xfrm>
            <a:prstGeom prst="rect">
              <a:avLst/>
            </a:prstGeom>
          </p:spPr>
          <p:txBody>
            <a:bodyPr anchor="ctr" rtlCol="false" tIns="50800" lIns="50800" bIns="50800" rIns="50800"/>
            <a:lstStyle/>
            <a:p>
              <a:pPr algn="ctr">
                <a:lnSpc>
                  <a:spcPts val="1874"/>
                </a:lnSpc>
              </a:pPr>
            </a:p>
          </p:txBody>
        </p:sp>
      </p:grpSp>
      <p:sp>
        <p:nvSpPr>
          <p:cNvPr name="Freeform 16" id="16"/>
          <p:cNvSpPr/>
          <p:nvPr/>
        </p:nvSpPr>
        <p:spPr>
          <a:xfrm flipH="false" flipV="false" rot="2519643">
            <a:off x="2214710" y="1485600"/>
            <a:ext cx="1718347" cy="918534"/>
          </a:xfrm>
          <a:custGeom>
            <a:avLst/>
            <a:gdLst/>
            <a:ahLst/>
            <a:cxnLst/>
            <a:rect r="r" b="b" t="t" l="l"/>
            <a:pathLst>
              <a:path h="918534" w="1718347">
                <a:moveTo>
                  <a:pt x="0" y="0"/>
                </a:moveTo>
                <a:lnTo>
                  <a:pt x="1718347" y="0"/>
                </a:lnTo>
                <a:lnTo>
                  <a:pt x="1718347" y="918534"/>
                </a:lnTo>
                <a:lnTo>
                  <a:pt x="0" y="9185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2110738">
            <a:off x="2812677" y="5060212"/>
            <a:ext cx="1718347" cy="918534"/>
          </a:xfrm>
          <a:custGeom>
            <a:avLst/>
            <a:gdLst/>
            <a:ahLst/>
            <a:cxnLst/>
            <a:rect r="r" b="b" t="t" l="l"/>
            <a:pathLst>
              <a:path h="918534" w="1718347">
                <a:moveTo>
                  <a:pt x="0" y="0"/>
                </a:moveTo>
                <a:lnTo>
                  <a:pt x="1718347" y="0"/>
                </a:lnTo>
                <a:lnTo>
                  <a:pt x="1718347" y="918535"/>
                </a:lnTo>
                <a:lnTo>
                  <a:pt x="0" y="9185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34247" y="-4385009"/>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69262" y="704850"/>
            <a:ext cx="11907568" cy="1367790"/>
          </a:xfrm>
          <a:prstGeom prst="rect">
            <a:avLst/>
          </a:prstGeom>
        </p:spPr>
        <p:txBody>
          <a:bodyPr anchor="t" rtlCol="false" tIns="0" lIns="0" bIns="0" rIns="0">
            <a:spAutoFit/>
          </a:bodyPr>
          <a:lstStyle/>
          <a:p>
            <a:pPr algn="ctr">
              <a:lnSpc>
                <a:spcPts val="9659"/>
              </a:lnSpc>
            </a:pPr>
            <a:r>
              <a:rPr lang="en-US" b="true" sz="6899">
                <a:solidFill>
                  <a:srgbClr val="343434"/>
                </a:solidFill>
                <a:latin typeface="Cooper Hewitt Bold"/>
                <a:ea typeface="Cooper Hewitt Bold"/>
                <a:cs typeface="Cooper Hewitt Bold"/>
                <a:sym typeface="Cooper Hewitt Bold"/>
              </a:rPr>
              <a:t>OPTIMIZED GPU VERSION - V3</a:t>
            </a:r>
          </a:p>
        </p:txBody>
      </p:sp>
      <p:sp>
        <p:nvSpPr>
          <p:cNvPr name="TextBox 4" id="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grpSp>
        <p:nvGrpSpPr>
          <p:cNvPr name="Group 5" id="5"/>
          <p:cNvGrpSpPr/>
          <p:nvPr/>
        </p:nvGrpSpPr>
        <p:grpSpPr>
          <a:xfrm rot="0">
            <a:off x="1931589" y="2861340"/>
            <a:ext cx="13982914" cy="4564320"/>
            <a:chOff x="0" y="0"/>
            <a:chExt cx="3682743" cy="1202125"/>
          </a:xfrm>
        </p:grpSpPr>
        <p:sp>
          <p:nvSpPr>
            <p:cNvPr name="Freeform 6" id="6"/>
            <p:cNvSpPr/>
            <p:nvPr/>
          </p:nvSpPr>
          <p:spPr>
            <a:xfrm flipH="false" flipV="false" rot="0">
              <a:off x="0" y="0"/>
              <a:ext cx="3682743" cy="1202125"/>
            </a:xfrm>
            <a:custGeom>
              <a:avLst/>
              <a:gdLst/>
              <a:ahLst/>
              <a:cxnLst/>
              <a:rect r="r" b="b" t="t" l="l"/>
              <a:pathLst>
                <a:path h="1202125" w="3682743">
                  <a:moveTo>
                    <a:pt x="28237" y="0"/>
                  </a:moveTo>
                  <a:lnTo>
                    <a:pt x="3654506" y="0"/>
                  </a:lnTo>
                  <a:cubicBezTo>
                    <a:pt x="3661995" y="0"/>
                    <a:pt x="3669177" y="2975"/>
                    <a:pt x="3674473" y="8270"/>
                  </a:cubicBezTo>
                  <a:cubicBezTo>
                    <a:pt x="3679768" y="13566"/>
                    <a:pt x="3682743" y="20748"/>
                    <a:pt x="3682743" y="28237"/>
                  </a:cubicBezTo>
                  <a:lnTo>
                    <a:pt x="3682743" y="1173888"/>
                  </a:lnTo>
                  <a:cubicBezTo>
                    <a:pt x="3682743" y="1189483"/>
                    <a:pt x="3670101" y="1202125"/>
                    <a:pt x="3654506" y="1202125"/>
                  </a:cubicBezTo>
                  <a:lnTo>
                    <a:pt x="28237" y="1202125"/>
                  </a:lnTo>
                  <a:cubicBezTo>
                    <a:pt x="12642" y="1202125"/>
                    <a:pt x="0" y="1189483"/>
                    <a:pt x="0" y="1173888"/>
                  </a:cubicBezTo>
                  <a:lnTo>
                    <a:pt x="0" y="28237"/>
                  </a:lnTo>
                  <a:cubicBezTo>
                    <a:pt x="0" y="12642"/>
                    <a:pt x="12642" y="0"/>
                    <a:pt x="28237" y="0"/>
                  </a:cubicBezTo>
                  <a:close/>
                </a:path>
              </a:pathLst>
            </a:custGeom>
            <a:solidFill>
              <a:srgbClr val="FABDBD"/>
            </a:solidFill>
            <a:ln w="38100" cap="rnd">
              <a:solidFill>
                <a:srgbClr val="000000"/>
              </a:solidFill>
              <a:prstDash val="solid"/>
              <a:round/>
            </a:ln>
          </p:spPr>
        </p:sp>
        <p:sp>
          <p:nvSpPr>
            <p:cNvPr name="TextBox 7" id="7"/>
            <p:cNvSpPr txBox="true"/>
            <p:nvPr/>
          </p:nvSpPr>
          <p:spPr>
            <a:xfrm>
              <a:off x="0" y="-9525"/>
              <a:ext cx="3682743" cy="1211650"/>
            </a:xfrm>
            <a:prstGeom prst="rect">
              <a:avLst/>
            </a:prstGeom>
          </p:spPr>
          <p:txBody>
            <a:bodyPr anchor="ctr" rtlCol="false" tIns="50800" lIns="50800" bIns="50800" rIns="50800"/>
            <a:lstStyle/>
            <a:p>
              <a:pPr algn="ctr">
                <a:lnSpc>
                  <a:spcPts val="1874"/>
                </a:lnSpc>
              </a:pPr>
            </a:p>
          </p:txBody>
        </p:sp>
      </p:grpSp>
      <p:sp>
        <p:nvSpPr>
          <p:cNvPr name="TextBox 8" id="8"/>
          <p:cNvSpPr txBox="true"/>
          <p:nvPr/>
        </p:nvSpPr>
        <p:spPr>
          <a:xfrm rot="0">
            <a:off x="1849656" y="3487004"/>
            <a:ext cx="14146780" cy="3428316"/>
          </a:xfrm>
          <a:prstGeom prst="rect">
            <a:avLst/>
          </a:prstGeom>
        </p:spPr>
        <p:txBody>
          <a:bodyPr anchor="t" rtlCol="false" tIns="0" lIns="0" bIns="0" rIns="0">
            <a:spAutoFit/>
          </a:bodyPr>
          <a:lstStyle/>
          <a:p>
            <a:pPr algn="ctr" marL="1058322" indent="-529161" lvl="1">
              <a:lnSpc>
                <a:spcPts val="6862"/>
              </a:lnSpc>
              <a:buAutoNum type="arabicPeriod" startAt="1"/>
            </a:pPr>
            <a:r>
              <a:rPr lang="en-US" b="true" sz="4901">
                <a:solidFill>
                  <a:srgbClr val="343434"/>
                </a:solidFill>
                <a:latin typeface="DM Sans Bold"/>
                <a:ea typeface="DM Sans Bold"/>
                <a:cs typeface="DM Sans Bold"/>
                <a:sym typeface="DM Sans Bold"/>
              </a:rPr>
              <a:t>Optimizing launch configurations </a:t>
            </a:r>
          </a:p>
          <a:p>
            <a:pPr algn="ctr" marL="1058322" indent="-529161" lvl="1">
              <a:lnSpc>
                <a:spcPts val="6862"/>
              </a:lnSpc>
              <a:buAutoNum type="arabicPeriod" startAt="1"/>
            </a:pPr>
            <a:r>
              <a:rPr lang="en-US" b="true" sz="4901">
                <a:solidFill>
                  <a:srgbClr val="343434"/>
                </a:solidFill>
                <a:latin typeface="DM Sans Bold"/>
                <a:ea typeface="DM Sans Bold"/>
                <a:cs typeface="DM Sans Bold"/>
                <a:sym typeface="DM Sans Bold"/>
              </a:rPr>
              <a:t>Shared memory</a:t>
            </a:r>
          </a:p>
          <a:p>
            <a:pPr algn="ctr" marL="1058322" indent="-529161" lvl="1">
              <a:lnSpc>
                <a:spcPts val="6862"/>
              </a:lnSpc>
              <a:buAutoNum type="arabicPeriod" startAt="1"/>
            </a:pPr>
            <a:r>
              <a:rPr lang="en-US" b="true" sz="4901">
                <a:solidFill>
                  <a:srgbClr val="343434"/>
                </a:solidFill>
                <a:latin typeface="DM Sans Bold"/>
                <a:ea typeface="DM Sans Bold"/>
                <a:cs typeface="DM Sans Bold"/>
                <a:sym typeface="DM Sans Bold"/>
              </a:rPr>
              <a:t>Half-precision (FP16) datatype</a:t>
            </a:r>
          </a:p>
          <a:p>
            <a:pPr algn="ctr" marL="1058322" indent="-529161" lvl="1">
              <a:lnSpc>
                <a:spcPts val="6862"/>
              </a:lnSpc>
              <a:buAutoNum type="arabicPeriod" startAt="1"/>
            </a:pPr>
            <a:r>
              <a:rPr lang="en-US" b="true" sz="4901">
                <a:solidFill>
                  <a:srgbClr val="343434"/>
                </a:solidFill>
                <a:latin typeface="DM Sans Bold"/>
                <a:ea typeface="DM Sans Bold"/>
                <a:cs typeface="DM Sans Bold"/>
                <a:sym typeface="DM Sans Bold"/>
              </a:rPr>
              <a:t>Coalesced memory access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DAGk9RuRnm4</dc:identifier>
  <dcterms:modified xsi:type="dcterms:W3CDTF">2011-08-01T06:04:30Z</dcterms:modified>
  <cp:revision>1</cp:revision>
  <dc:title>HPC Presentation</dc:title>
</cp:coreProperties>
</file>