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27"/>
  </p:notesMasterIdLst>
  <p:sldIdLst>
    <p:sldId id="256" r:id="rId3"/>
    <p:sldId id="295" r:id="rId4"/>
    <p:sldId id="296" r:id="rId5"/>
    <p:sldId id="297" r:id="rId6"/>
    <p:sldId id="298" r:id="rId7"/>
    <p:sldId id="257" r:id="rId8"/>
    <p:sldId id="262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36" r:id="rId24"/>
    <p:sldId id="272" r:id="rId25"/>
    <p:sldId id="293" r:id="rId26"/>
  </p:sldIdLst>
  <p:sldSz cx="9144000" cy="5143500" type="screen16x9"/>
  <p:notesSz cx="6858000" cy="9144000"/>
  <p:embeddedFontLst>
    <p:embeddedFont>
      <p:font typeface="Bree Serif" panose="020B0604020202020204" charset="0"/>
      <p:regular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Proxima Nova Semibold" panose="020B0604020202020204" charset="0"/>
      <p:regular r:id="rId33"/>
      <p:bold r:id="rId34"/>
      <p:boldItalic r:id="rId35"/>
    </p:embeddedFont>
    <p:embeddedFont>
      <p:font typeface="Roboto Black" panose="02000000000000000000" pitchFamily="2" charset="0"/>
      <p:bold r:id="rId36"/>
      <p:boldItalic r:id="rId37"/>
    </p:embeddedFont>
    <p:embeddedFont>
      <p:font typeface="Roboto Light" panose="02000000000000000000" pitchFamily="2" charset="0"/>
      <p:regular r:id="rId38"/>
      <p:bold r:id="rId39"/>
      <p:italic r:id="rId40"/>
      <p:boldItalic r:id="rId41"/>
    </p:embeddedFont>
    <p:embeddedFont>
      <p:font typeface="Roboto Medium" panose="02000000000000000000" pitchFamily="2" charset="0"/>
      <p:regular r:id="rId42"/>
      <p:bold r:id="rId43"/>
      <p:italic r:id="rId44"/>
      <p:boldItalic r:id="rId45"/>
    </p:embeddedFont>
    <p:embeddedFont>
      <p:font typeface="Sylfaen" panose="010A0502050306030303" pitchFamily="18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706CFF-AE92-4F0D-92D3-64CEE9E2525A}">
  <a:tblStyle styleId="{B0706CFF-AE92-4F0D-92D3-64CEE9E252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501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69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90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347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38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93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49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70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243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40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758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76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965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472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89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604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084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76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3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67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38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99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12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81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0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005014" y="-180270"/>
            <a:ext cx="5081438" cy="2265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accent1"/>
                </a:solidFill>
              </a:rPr>
              <a:t>PROJECT II</a:t>
            </a:r>
            <a:br>
              <a:rPr lang="es" sz="1800" dirty="0">
                <a:solidFill>
                  <a:schemeClr val="accent1"/>
                </a:solidFill>
              </a:rPr>
            </a:br>
            <a:r>
              <a:rPr lang="es" sz="1800" dirty="0">
                <a:solidFill>
                  <a:schemeClr val="accent1"/>
                </a:solidFill>
              </a:rPr>
              <a:t>SISTEM PENDATAAN PENGELOLAAN PEMINJAMAN &amp; PENGEMBALIAN BUKU PADA</a:t>
            </a:r>
            <a:br>
              <a:rPr lang="es" sz="1800" dirty="0">
                <a:solidFill>
                  <a:schemeClr val="accent1"/>
                </a:solidFill>
              </a:rPr>
            </a:br>
            <a:r>
              <a:rPr lang="es" sz="1800" dirty="0">
                <a:solidFill>
                  <a:schemeClr val="accent1"/>
                </a:solidFill>
              </a:rPr>
              <a:t>PERPUSTAKAAN YAYASAN DARULPALAH RANDIKA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070309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301949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390586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456285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210264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323492" y="952622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-131688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486559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863097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825800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825800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825800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825800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825800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825800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825800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825800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-11028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-11028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11028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1940400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392459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-143925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437049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216991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170528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574293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742041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052586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410430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159826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591233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038499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734387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190396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072212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454749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022975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162603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21699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794623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790943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170257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315427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768004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245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81263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277498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040643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89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520471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706888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610620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699258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482271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482271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604502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737458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3900960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15613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4184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633541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74788" y="2976427"/>
            <a:ext cx="6680520" cy="1169668"/>
          </a:xfrm>
        </p:spPr>
        <p:txBody>
          <a:bodyPr/>
          <a:lstStyle/>
          <a:p>
            <a:pPr algn="ctr"/>
            <a:r>
              <a:rPr lang="es" sz="2400" b="1" dirty="0">
                <a:solidFill>
                  <a:schemeClr val="accent1"/>
                </a:solidFill>
              </a:rPr>
              <a:t>D3 TEKNIK INFORMATIKA</a:t>
            </a:r>
          </a:p>
          <a:p>
            <a:pPr algn="ctr"/>
            <a:r>
              <a:rPr lang="es" sz="2400" b="1" dirty="0">
                <a:solidFill>
                  <a:schemeClr val="accent1"/>
                </a:solidFill>
              </a:rPr>
              <a:t>2021-2022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244" name="image2.jpeg" descr="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376" y="1104720"/>
            <a:ext cx="4389120" cy="3486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9191" y="666927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76861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4" name="image3.jpeg" descr="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988" y="1414678"/>
            <a:ext cx="5026660" cy="23831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1658" y="95549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401504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6" name="image5.jpeg" descr="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742" y="0"/>
            <a:ext cx="3996972" cy="50229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36387" y="965771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FLOWCHART ADMIN</a:t>
            </a:r>
          </a:p>
        </p:txBody>
      </p:sp>
    </p:spTree>
    <p:extLst>
      <p:ext uri="{BB962C8B-B14F-4D97-AF65-F5344CB8AC3E}">
        <p14:creationId xmlns:p14="http://schemas.microsoft.com/office/powerpoint/2010/main" val="130016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4" name="image7.png" descr="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979" y="544938"/>
            <a:ext cx="3452183" cy="41478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56935" y="1212351"/>
            <a:ext cx="217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FLOWCHAR  PETUGAS</a:t>
            </a:r>
          </a:p>
        </p:txBody>
      </p:sp>
    </p:spTree>
    <p:extLst>
      <p:ext uri="{BB962C8B-B14F-4D97-AF65-F5344CB8AC3E}">
        <p14:creationId xmlns:p14="http://schemas.microsoft.com/office/powerpoint/2010/main" val="205871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5" name="image8.png" descr="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645" y="1102288"/>
            <a:ext cx="5071110" cy="3525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32980" y="1102288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DIAGRAM CLASS</a:t>
            </a:r>
          </a:p>
        </p:txBody>
      </p:sp>
    </p:spTree>
    <p:extLst>
      <p:ext uri="{BB962C8B-B14F-4D97-AF65-F5344CB8AC3E}">
        <p14:creationId xmlns:p14="http://schemas.microsoft.com/office/powerpoint/2010/main" val="16182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4" name="image9.png" descr="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810" y="666927"/>
            <a:ext cx="5327015" cy="2047875"/>
          </a:xfrm>
          <a:prstGeom prst="rect">
            <a:avLst/>
          </a:prstGeom>
        </p:spPr>
      </p:pic>
      <p:pic>
        <p:nvPicPr>
          <p:cNvPr id="6" name="image10.png" descr="Diagram&#10;&#10;Description automatically generated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850" y="2945291"/>
            <a:ext cx="5387975" cy="20478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51479" y="1006867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DIAGRAM SEQUENENCE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4076" y="209592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6544" y="372951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PETUGAS</a:t>
            </a:r>
          </a:p>
        </p:txBody>
      </p:sp>
    </p:spTree>
    <p:extLst>
      <p:ext uri="{BB962C8B-B14F-4D97-AF65-F5344CB8AC3E}">
        <p14:creationId xmlns:p14="http://schemas.microsoft.com/office/powerpoint/2010/main" val="67562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5" name="image11.jpeg" descr="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715" y="832504"/>
            <a:ext cx="5323205" cy="37890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17915" y="108906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Kerja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1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6" name="image12.jpeg" descr="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626" y="666927"/>
            <a:ext cx="3859530" cy="40919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5016" y="1047964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ALUR KERJA</a:t>
            </a:r>
          </a:p>
        </p:txBody>
      </p:sp>
    </p:spTree>
    <p:extLst>
      <p:ext uri="{BB962C8B-B14F-4D97-AF65-F5344CB8AC3E}">
        <p14:creationId xmlns:p14="http://schemas.microsoft.com/office/powerpoint/2010/main" val="73068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7" name="image13.jpeg" descr="Diagram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584" y="1021314"/>
            <a:ext cx="4093210" cy="34804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95982" y="1232899"/>
            <a:ext cx="33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ALUR KERJA PENGEMBALIAN BUKU</a:t>
            </a:r>
          </a:p>
        </p:txBody>
      </p:sp>
    </p:spTree>
    <p:extLst>
      <p:ext uri="{BB962C8B-B14F-4D97-AF65-F5344CB8AC3E}">
        <p14:creationId xmlns:p14="http://schemas.microsoft.com/office/powerpoint/2010/main" val="383542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8" name="image14.png" descr="C:\Users\dell 7270\Downloads\act.drawio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590" y="809859"/>
            <a:ext cx="5037455" cy="39033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97366" y="1150706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ALUR KERJA</a:t>
            </a:r>
          </a:p>
        </p:txBody>
      </p:sp>
    </p:spTree>
    <p:extLst>
      <p:ext uri="{BB962C8B-B14F-4D97-AF65-F5344CB8AC3E}">
        <p14:creationId xmlns:p14="http://schemas.microsoft.com/office/powerpoint/2010/main" val="393528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1849850" y="32296"/>
            <a:ext cx="8566437" cy="505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News706 BT" panose="02040804060705020204" pitchFamily="18" charset="0"/>
              </a:rPr>
              <a:t>Kelompok</a:t>
            </a:r>
            <a:r>
              <a:rPr lang="en-US" dirty="0">
                <a:latin typeface="News706 BT" panose="02040804060705020204" pitchFamily="18" charset="0"/>
              </a:rPr>
              <a:t> 4 “TI2C”</a:t>
            </a:r>
            <a:endParaRPr dirty="0">
              <a:latin typeface="News706 BT" panose="02040804060705020204" pitchFamily="18" charset="0"/>
            </a:endParaRP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5616631" y="10772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" sz="1600" dirty="0">
                <a:latin typeface="Sylfaen" panose="010A0502050306030303" pitchFamily="18" charset="0"/>
              </a:rPr>
              <a:t>Sahrul Fajri Udin</a:t>
            </a:r>
          </a:p>
          <a:p>
            <a:pPr marL="0" lvl="0" indent="0"/>
            <a:r>
              <a:rPr lang="id-ID" sz="1600" dirty="0">
                <a:latin typeface="Sylfaen" panose="010A0502050306030303" pitchFamily="18" charset="0"/>
              </a:rPr>
              <a:t>2003086</a:t>
            </a:r>
            <a:endParaRPr lang="es" sz="1600" dirty="0">
              <a:latin typeface="Sylfaen" panose="010A0502050306030303" pitchFamily="18" charset="0"/>
            </a:endParaRP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5914480" y="4246037"/>
            <a:ext cx="3392905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sz="1400" dirty="0">
                <a:latin typeface="Sylfaen" panose="010A0502050306030303" pitchFamily="18" charset="0"/>
              </a:rPr>
              <a:t>Muhammad Ridzal Maaulana</a:t>
            </a:r>
            <a:endParaRPr lang="en-US" sz="1400" dirty="0">
              <a:latin typeface="Sylfaen" panose="010A0502050306030303" pitchFamily="18" charset="0"/>
            </a:endParaRPr>
          </a:p>
          <a:p>
            <a:pPr marL="0" lvl="0" indent="0"/>
            <a:r>
              <a:rPr lang="id-ID" sz="1400" dirty="0">
                <a:latin typeface="Sylfaen" panose="010A0502050306030303" pitchFamily="18" charset="0"/>
              </a:rPr>
              <a:t>2003079</a:t>
            </a:r>
            <a:endParaRPr sz="1400" dirty="0">
              <a:latin typeface="Sylfaen" panose="010A0502050306030303" pitchFamily="18" charset="0"/>
            </a:endParaRP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4671931" y="2577546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sz="1400" dirty="0">
                <a:latin typeface="Sylfaen" panose="010A0502050306030303" pitchFamily="18" charset="0"/>
              </a:rPr>
              <a:t>Andita Farah Salsabila</a:t>
            </a:r>
            <a:endParaRPr lang="en-US" sz="1400" dirty="0">
              <a:latin typeface="Sylfaen" panose="010A0502050306030303" pitchFamily="18" charset="0"/>
            </a:endParaRPr>
          </a:p>
          <a:p>
            <a:pPr marL="0" lvl="0" indent="0"/>
            <a:r>
              <a:rPr lang="id-ID" sz="1400" dirty="0">
                <a:latin typeface="Sylfaen" panose="010A0502050306030303" pitchFamily="18" charset="0"/>
              </a:rPr>
              <a:t>2003064</a:t>
            </a:r>
            <a:endParaRPr sz="1400" dirty="0">
              <a:latin typeface="Sylfaen" panose="010A0502050306030303" pitchFamily="18" charset="0"/>
            </a:endParaRP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5534933" y="923493"/>
            <a:ext cx="2076000" cy="279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Sylfaen" panose="010A0502050306030303" pitchFamily="18" charset="0"/>
              </a:rPr>
              <a:t>Ketua Kelompok</a:t>
            </a:r>
            <a:endParaRPr sz="1800" b="1" dirty="0">
              <a:latin typeface="Sylfaen" panose="010A0502050306030303" pitchFamily="18" charset="0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561331" y="4084974"/>
            <a:ext cx="2076000" cy="270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Sylfaen" panose="010A0502050306030303" pitchFamily="18" charset="0"/>
              </a:rPr>
              <a:t>Anggota</a:t>
            </a:r>
            <a:r>
              <a:rPr lang="en-US" sz="1800" dirty="0">
                <a:latin typeface="Sylfaen" panose="010A0502050306030303" pitchFamily="18" charset="0"/>
              </a:rPr>
              <a:t> </a:t>
            </a:r>
            <a:r>
              <a:rPr lang="en-US" sz="1800" dirty="0" err="1">
                <a:latin typeface="Sylfaen" panose="010A0502050306030303" pitchFamily="18" charset="0"/>
              </a:rPr>
              <a:t>Kelompok</a:t>
            </a:r>
            <a:endParaRPr sz="1800" dirty="0">
              <a:latin typeface="Sylfaen" panose="010A0502050306030303" pitchFamily="18" charset="0"/>
            </a:endParaRP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4601835" y="2485408"/>
            <a:ext cx="2076000" cy="250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Sylfaen" panose="010A0502050306030303" pitchFamily="18" charset="0"/>
              </a:rPr>
              <a:t>Anggota Kelompok</a:t>
            </a:r>
            <a:endParaRPr sz="1800" dirty="0">
              <a:latin typeface="Sylfaen" panose="010A0502050306030303" pitchFamily="18" charset="0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315475" y="513952"/>
            <a:ext cx="563518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84;p25"/>
          <p:cNvSpPr/>
          <p:nvPr/>
        </p:nvSpPr>
        <p:spPr>
          <a:xfrm>
            <a:off x="331435" y="554568"/>
            <a:ext cx="1420472" cy="127426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84;p25"/>
          <p:cNvSpPr/>
          <p:nvPr/>
        </p:nvSpPr>
        <p:spPr>
          <a:xfrm>
            <a:off x="331435" y="2134243"/>
            <a:ext cx="1420472" cy="127426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4;p25"/>
          <p:cNvSpPr/>
          <p:nvPr/>
        </p:nvSpPr>
        <p:spPr>
          <a:xfrm>
            <a:off x="331435" y="3713918"/>
            <a:ext cx="1420472" cy="1274264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1112;p39"/>
          <p:cNvCxnSpPr/>
          <p:nvPr/>
        </p:nvCxnSpPr>
        <p:spPr>
          <a:xfrm>
            <a:off x="1901340" y="1191700"/>
            <a:ext cx="3738495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1112;p39"/>
          <p:cNvCxnSpPr/>
          <p:nvPr/>
        </p:nvCxnSpPr>
        <p:spPr>
          <a:xfrm>
            <a:off x="1901340" y="2676398"/>
            <a:ext cx="2759418" cy="10379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" name="Google Shape;1112;p39"/>
          <p:cNvCxnSpPr/>
          <p:nvPr/>
        </p:nvCxnSpPr>
        <p:spPr>
          <a:xfrm>
            <a:off x="1901340" y="4220104"/>
            <a:ext cx="4659991" cy="275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83" name="Picture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12837" r="5829" b="18461"/>
          <a:stretch/>
        </p:blipFill>
        <p:spPr>
          <a:xfrm>
            <a:off x="409073" y="637673"/>
            <a:ext cx="1275347" cy="902370"/>
          </a:xfrm>
          <a:prstGeom prst="rect">
            <a:avLst/>
          </a:prstGeom>
        </p:spPr>
      </p:pic>
      <p:sp>
        <p:nvSpPr>
          <p:cNvPr id="225" name="Google Shape;379;p27"/>
          <p:cNvSpPr/>
          <p:nvPr/>
        </p:nvSpPr>
        <p:spPr>
          <a:xfrm>
            <a:off x="7506031" y="466979"/>
            <a:ext cx="3395289" cy="350879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t="31831" r="4579" b="11386"/>
          <a:stretch/>
        </p:blipFill>
        <p:spPr>
          <a:xfrm>
            <a:off x="397041" y="2201778"/>
            <a:ext cx="1287379" cy="914401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1" t="7196" r="5195" b="35640"/>
          <a:stretch/>
        </p:blipFill>
        <p:spPr>
          <a:xfrm>
            <a:off x="385011" y="3789947"/>
            <a:ext cx="1299411" cy="9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8902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7055911-FAC8-4FFF-93AE-DE9AB0C0B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19" y="1318577"/>
            <a:ext cx="5975350" cy="25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2917318" y="6032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</a:t>
            </a:r>
            <a:r>
              <a:rPr lang="en-US" dirty="0" err="1"/>
              <a:t>Aplikasi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D8851-94EC-4429-AFDC-99BDC5B3B0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5" y="1324610"/>
            <a:ext cx="5975350" cy="24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4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Kesimpulan &amp; Saran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67" name="Google Shape;1067;p38"/>
          <p:cNvSpPr/>
          <p:nvPr/>
        </p:nvSpPr>
        <p:spPr>
          <a:xfrm>
            <a:off x="107322" y="1217952"/>
            <a:ext cx="4128840" cy="2324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8" name="Google Shape;1068;p38"/>
          <p:cNvSpPr/>
          <p:nvPr/>
        </p:nvSpPr>
        <p:spPr>
          <a:xfrm>
            <a:off x="2842591" y="3217207"/>
            <a:ext cx="3691639" cy="17525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9" name="Google Shape;1069;p38"/>
          <p:cNvSpPr/>
          <p:nvPr/>
        </p:nvSpPr>
        <p:spPr>
          <a:xfrm>
            <a:off x="5228916" y="1291356"/>
            <a:ext cx="3807762" cy="16473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3259472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4743531" y="2174475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>
            <a:cxnSpLocks/>
          </p:cNvCxnSpPr>
          <p:nvPr/>
        </p:nvCxnSpPr>
        <p:spPr>
          <a:xfrm flipH="1">
            <a:off x="0" y="2543175"/>
            <a:ext cx="1285875" cy="462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6509135" y="2600240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490719" y="1641463"/>
            <a:ext cx="39469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id-ID" dirty="0"/>
              <a:t>Dengan aplikasi sistem perpustakaan ini, petugas bisa dengan mudah</a:t>
            </a:r>
            <a:endParaRPr lang="en-US" dirty="0"/>
          </a:p>
          <a:p>
            <a:pPr lvl="3"/>
            <a:r>
              <a:rPr lang="id-ID" dirty="0"/>
              <a:t>melakukan input data anggota,</a:t>
            </a:r>
            <a:endParaRPr lang="en-US" dirty="0"/>
          </a:p>
          <a:p>
            <a:pPr lvl="3"/>
            <a:r>
              <a:rPr lang="id-ID" dirty="0"/>
              <a:t>data buku, dan penyimpanan arsip </a:t>
            </a:r>
            <a:endParaRPr lang="en-US" dirty="0"/>
          </a:p>
          <a:p>
            <a:pPr lvl="3"/>
            <a:r>
              <a:rPr lang="en-US" dirty="0" err="1"/>
              <a:t>peminjaman</a:t>
            </a:r>
            <a:r>
              <a:rPr lang="en-US" dirty="0"/>
              <a:t> dan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65031" y="3518302"/>
            <a:ext cx="3344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id-ID" dirty="0"/>
              <a:t>Dengan adanya web ini petugas</a:t>
            </a:r>
            <a:endParaRPr lang="en-US" dirty="0"/>
          </a:p>
          <a:p>
            <a:pPr lvl="3"/>
            <a:r>
              <a:rPr lang="id-ID" dirty="0"/>
              <a:t>perpustakaan</a:t>
            </a:r>
            <a:r>
              <a:rPr lang="en-US" dirty="0"/>
              <a:t> </a:t>
            </a:r>
            <a:r>
              <a:rPr lang="id-ID" dirty="0"/>
              <a:t>menjadi lebih mudah </a:t>
            </a:r>
            <a:endParaRPr lang="en-US" dirty="0"/>
          </a:p>
          <a:p>
            <a:pPr lvl="3"/>
            <a:r>
              <a:rPr lang="id-ID" dirty="0"/>
              <a:t>mendapat informasi tentang data buku</a:t>
            </a:r>
            <a:endParaRPr lang="en-US" dirty="0"/>
          </a:p>
          <a:p>
            <a:pPr lvl="3"/>
            <a:r>
              <a:rPr lang="id-ID" dirty="0"/>
              <a:t>tanpa harus melihat buku tersebut di rak buku.</a:t>
            </a:r>
            <a:endParaRPr lang="en-US" dirty="0"/>
          </a:p>
          <a:p>
            <a:endParaRPr lang="en-US" dirty="0"/>
          </a:p>
        </p:txBody>
      </p:sp>
      <p:sp>
        <p:nvSpPr>
          <p:cNvPr id="21" name="Google Shape;1069;p38">
            <a:extLst>
              <a:ext uri="{FF2B5EF4-FFF2-40B4-BE49-F238E27FC236}">
                <a16:creationId xmlns:a16="http://schemas.microsoft.com/office/drawing/2014/main" id="{8A46E00B-F72B-436E-9225-096B1518023E}"/>
              </a:ext>
            </a:extLst>
          </p:cNvPr>
          <p:cNvSpPr/>
          <p:nvPr/>
        </p:nvSpPr>
        <p:spPr>
          <a:xfrm>
            <a:off x="6584863" y="3187171"/>
            <a:ext cx="2618772" cy="12756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45BE6-7471-4459-A93D-CA8B3419EE8C}"/>
              </a:ext>
            </a:extLst>
          </p:cNvPr>
          <p:cNvSpPr txBox="1"/>
          <p:nvPr/>
        </p:nvSpPr>
        <p:spPr>
          <a:xfrm>
            <a:off x="6971431" y="3508719"/>
            <a:ext cx="2534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 meningkatkan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kinerja dan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d-ID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petugas perpustakaan.</a:t>
            </a:r>
            <a:endParaRPr lang="en-ID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0B039-982B-423C-AB81-A8DAB95C6037}"/>
              </a:ext>
            </a:extLst>
          </p:cNvPr>
          <p:cNvSpPr txBox="1"/>
          <p:nvPr/>
        </p:nvSpPr>
        <p:spPr>
          <a:xfrm>
            <a:off x="5512284" y="1617466"/>
            <a:ext cx="34163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 yang terkomputerisasi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 efisien dibandingkan dengan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 yang masih manual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A4FFA-6D20-4F83-9E08-3A19877C8AB5}"/>
              </a:ext>
            </a:extLst>
          </p:cNvPr>
          <p:cNvSpPr txBox="1"/>
          <p:nvPr/>
        </p:nvSpPr>
        <p:spPr>
          <a:xfrm>
            <a:off x="1992573" y="129135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CE7F5-1CB5-4BE9-92DE-B3BEC0D6FEB1}"/>
              </a:ext>
            </a:extLst>
          </p:cNvPr>
          <p:cNvSpPr txBox="1"/>
          <p:nvPr/>
        </p:nvSpPr>
        <p:spPr>
          <a:xfrm>
            <a:off x="4448487" y="32398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79104-52EF-45BB-B8E6-B77A85B680BF}"/>
              </a:ext>
            </a:extLst>
          </p:cNvPr>
          <p:cNvSpPr txBox="1"/>
          <p:nvPr/>
        </p:nvSpPr>
        <p:spPr>
          <a:xfrm>
            <a:off x="7672423" y="32680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AB80E-816B-437A-9D81-FE393E1E4083}"/>
              </a:ext>
            </a:extLst>
          </p:cNvPr>
          <p:cNvSpPr txBox="1"/>
          <p:nvPr/>
        </p:nvSpPr>
        <p:spPr>
          <a:xfrm>
            <a:off x="6925712" y="1369138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D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246AB-C8E9-46EB-AB49-DD00F03B4A80}"/>
              </a:ext>
            </a:extLst>
          </p:cNvPr>
          <p:cNvSpPr txBox="1"/>
          <p:nvPr/>
        </p:nvSpPr>
        <p:spPr>
          <a:xfrm>
            <a:off x="4277542" y="217124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THX U </a:t>
            </a: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5481339" y="1653004"/>
            <a:ext cx="2911716" cy="71724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481338" y="2816521"/>
            <a:ext cx="3382245" cy="71494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46709" y="600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Latar Belakang Masalah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5484618" y="1569783"/>
            <a:ext cx="2781507" cy="873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Isu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Pengelolaan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buku,peminjaman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masih</a:t>
            </a:r>
            <a:r>
              <a:rPr lang="en-US" sz="1200" dirty="0">
                <a:solidFill>
                  <a:schemeClr val="tx1"/>
                </a:solidFill>
              </a:rPr>
              <a:t> manual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5481338" y="2966405"/>
            <a:ext cx="4662303" cy="714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Menjadi</a:t>
            </a:r>
            <a:r>
              <a:rPr lang="en-US" sz="1200" dirty="0">
                <a:solidFill>
                  <a:schemeClr val="tx1"/>
                </a:solidFill>
              </a:rPr>
              <a:t> alternative </a:t>
            </a:r>
            <a:r>
              <a:rPr lang="en-US" sz="1200" dirty="0" err="1">
                <a:solidFill>
                  <a:schemeClr val="tx1"/>
                </a:solidFill>
              </a:rPr>
              <a:t>peminjaman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pengembalian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buku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mengikuti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pengembangan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TIK</a:t>
            </a:r>
            <a:br>
              <a:rPr lang="en-US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068;p38">
            <a:extLst>
              <a:ext uri="{FF2B5EF4-FFF2-40B4-BE49-F238E27FC236}">
                <a16:creationId xmlns:a16="http://schemas.microsoft.com/office/drawing/2014/main" id="{6D3BEFFB-B79E-4306-8A02-C49DF24EA3EC}"/>
              </a:ext>
            </a:extLst>
          </p:cNvPr>
          <p:cNvSpPr/>
          <p:nvPr/>
        </p:nvSpPr>
        <p:spPr>
          <a:xfrm>
            <a:off x="1330800" y="2114641"/>
            <a:ext cx="2131728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Latar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Belakang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Masalah</a:t>
            </a:r>
            <a:endParaRPr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46" name="Google Shape;400;p28">
            <a:extLst>
              <a:ext uri="{FF2B5EF4-FFF2-40B4-BE49-F238E27FC236}">
                <a16:creationId xmlns:a16="http://schemas.microsoft.com/office/drawing/2014/main" id="{0A5A900D-6E23-497E-AF09-CD3AFAE1EB46}"/>
              </a:ext>
            </a:extLst>
          </p:cNvPr>
          <p:cNvSpPr/>
          <p:nvPr/>
        </p:nvSpPr>
        <p:spPr>
          <a:xfrm>
            <a:off x="5481338" y="3906233"/>
            <a:ext cx="2911716" cy="71724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Memenuhi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tugas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Proyek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2</a:t>
            </a:r>
          </a:p>
        </p:txBody>
      </p:sp>
      <p:cxnSp>
        <p:nvCxnSpPr>
          <p:cNvPr id="49" name="Google Shape;696;p34">
            <a:extLst>
              <a:ext uri="{FF2B5EF4-FFF2-40B4-BE49-F238E27FC236}">
                <a16:creationId xmlns:a16="http://schemas.microsoft.com/office/drawing/2014/main" id="{71B59638-53E1-40F0-BCA6-91117154FAC2}"/>
              </a:ext>
            </a:extLst>
          </p:cNvPr>
          <p:cNvCxnSpPr>
            <a:cxnSpLocks/>
            <a:stCxn id="44" idx="7"/>
            <a:endCxn id="405" idx="1"/>
          </p:cNvCxnSpPr>
          <p:nvPr/>
        </p:nvCxnSpPr>
        <p:spPr>
          <a:xfrm rot="5400000" flipH="1" flipV="1">
            <a:off x="4116175" y="1040512"/>
            <a:ext cx="402613" cy="2334274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696;p34">
            <a:extLst>
              <a:ext uri="{FF2B5EF4-FFF2-40B4-BE49-F238E27FC236}">
                <a16:creationId xmlns:a16="http://schemas.microsoft.com/office/drawing/2014/main" id="{C39C99B3-C02A-4DEC-9CC9-993CD724353C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3462528" y="3115563"/>
            <a:ext cx="2018811" cy="392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696;p34">
            <a:extLst>
              <a:ext uri="{FF2B5EF4-FFF2-40B4-BE49-F238E27FC236}">
                <a16:creationId xmlns:a16="http://schemas.microsoft.com/office/drawing/2014/main" id="{93F3FF10-BAC1-4C3A-B4EB-EB37418A2EF5}"/>
              </a:ext>
            </a:extLst>
          </p:cNvPr>
          <p:cNvCxnSpPr>
            <a:cxnSpLocks/>
            <a:stCxn id="44" idx="5"/>
          </p:cNvCxnSpPr>
          <p:nvPr/>
        </p:nvCxnSpPr>
        <p:spPr>
          <a:xfrm rot="16200000" flipH="1">
            <a:off x="4102843" y="2877527"/>
            <a:ext cx="425996" cy="2330995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938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5282071" y="1282934"/>
            <a:ext cx="3815219" cy="83170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</a:t>
            </a:r>
            <a:r>
              <a:rPr lang="id-ID" dirty="0">
                <a:latin typeface="Roboto Black" panose="02000000000000000000" pitchFamily="2" charset="0"/>
                <a:ea typeface="Roboto Black" panose="02000000000000000000" pitchFamily="2" charset="0"/>
              </a:rPr>
              <a:t>agaimana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mengelola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buku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jadi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lebih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efisien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46709" y="600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Rumusan Masalah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068;p38">
            <a:extLst>
              <a:ext uri="{FF2B5EF4-FFF2-40B4-BE49-F238E27FC236}">
                <a16:creationId xmlns:a16="http://schemas.microsoft.com/office/drawing/2014/main" id="{6D3BEFFB-B79E-4306-8A02-C49DF24EA3EC}"/>
              </a:ext>
            </a:extLst>
          </p:cNvPr>
          <p:cNvSpPr/>
          <p:nvPr/>
        </p:nvSpPr>
        <p:spPr>
          <a:xfrm>
            <a:off x="1330800" y="2114641"/>
            <a:ext cx="2131728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Rumusan</a:t>
            </a:r>
            <a:r>
              <a:rPr lang="en-US" dirty="0">
                <a:latin typeface="Roboto Black" panose="020B0604020202020204" charset="0"/>
                <a:ea typeface="Roboto Black" panose="020B0604020202020204" charset="0"/>
              </a:rPr>
              <a:t> </a:t>
            </a: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Masalah</a:t>
            </a:r>
            <a:endParaRPr dirty="0"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46" name="Google Shape;400;p28">
            <a:extLst>
              <a:ext uri="{FF2B5EF4-FFF2-40B4-BE49-F238E27FC236}">
                <a16:creationId xmlns:a16="http://schemas.microsoft.com/office/drawing/2014/main" id="{0A5A900D-6E23-497E-AF09-CD3AFAE1EB46}"/>
              </a:ext>
            </a:extLst>
          </p:cNvPr>
          <p:cNvSpPr/>
          <p:nvPr/>
        </p:nvSpPr>
        <p:spPr>
          <a:xfrm>
            <a:off x="5481337" y="3413052"/>
            <a:ext cx="3194829" cy="1210422"/>
          </a:xfrm>
          <a:prstGeom prst="homePlate">
            <a:avLst>
              <a:gd name="adj" fmla="val 488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Bagaimana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cara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mengatasi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ketidak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efisien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dalam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pendataan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peminjaman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dan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pengembalian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serta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denda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US" dirty="0" err="1">
                <a:latin typeface="Roboto Black" panose="02000000000000000000" pitchFamily="2" charset="0"/>
                <a:ea typeface="Roboto Black" panose="02000000000000000000" pitchFamily="2" charset="0"/>
              </a:rPr>
              <a:t>buku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?</a:t>
            </a:r>
          </a:p>
          <a:p>
            <a:pPr algn="ctr"/>
            <a:endParaRPr lang="en-US" dirty="0"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49" name="Google Shape;696;p34">
            <a:extLst>
              <a:ext uri="{FF2B5EF4-FFF2-40B4-BE49-F238E27FC236}">
                <a16:creationId xmlns:a16="http://schemas.microsoft.com/office/drawing/2014/main" id="{71B59638-53E1-40F0-BCA6-91117154FAC2}"/>
              </a:ext>
            </a:extLst>
          </p:cNvPr>
          <p:cNvCxnSpPr>
            <a:cxnSpLocks/>
            <a:stCxn id="44" idx="7"/>
            <a:endCxn id="400" idx="1"/>
          </p:cNvCxnSpPr>
          <p:nvPr/>
        </p:nvCxnSpPr>
        <p:spPr>
          <a:xfrm rot="5400000" flipH="1" flipV="1">
            <a:off x="3861124" y="988009"/>
            <a:ext cx="710167" cy="2131727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696;p34">
            <a:extLst>
              <a:ext uri="{FF2B5EF4-FFF2-40B4-BE49-F238E27FC236}">
                <a16:creationId xmlns:a16="http://schemas.microsoft.com/office/drawing/2014/main" id="{93F3FF10-BAC1-4C3A-B4EB-EB37418A2EF5}"/>
              </a:ext>
            </a:extLst>
          </p:cNvPr>
          <p:cNvCxnSpPr>
            <a:cxnSpLocks/>
            <a:stCxn id="44" idx="5"/>
          </p:cNvCxnSpPr>
          <p:nvPr/>
        </p:nvCxnSpPr>
        <p:spPr>
          <a:xfrm rot="16200000" flipH="1">
            <a:off x="4102843" y="2877527"/>
            <a:ext cx="425996" cy="2330995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01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46709" y="600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Tujan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068;p38">
            <a:extLst>
              <a:ext uri="{FF2B5EF4-FFF2-40B4-BE49-F238E27FC236}">
                <a16:creationId xmlns:a16="http://schemas.microsoft.com/office/drawing/2014/main" id="{6D3BEFFB-B79E-4306-8A02-C49DF24EA3EC}"/>
              </a:ext>
            </a:extLst>
          </p:cNvPr>
          <p:cNvSpPr/>
          <p:nvPr/>
        </p:nvSpPr>
        <p:spPr>
          <a:xfrm>
            <a:off x="3159600" y="1769048"/>
            <a:ext cx="2131728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 Black" panose="020B0604020202020204" charset="0"/>
                <a:ea typeface="Roboto Black" panose="020B0604020202020204" charset="0"/>
              </a:rPr>
              <a:t>Tujuan</a:t>
            </a:r>
            <a:endParaRPr dirty="0">
              <a:latin typeface="Roboto Black" panose="020B0604020202020204" charset="0"/>
              <a:ea typeface="Roboto Black" panose="020B0604020202020204" charset="0"/>
            </a:endParaRPr>
          </a:p>
        </p:txBody>
      </p:sp>
      <p:cxnSp>
        <p:nvCxnSpPr>
          <p:cNvPr id="49" name="Google Shape;696;p34">
            <a:extLst>
              <a:ext uri="{FF2B5EF4-FFF2-40B4-BE49-F238E27FC236}">
                <a16:creationId xmlns:a16="http://schemas.microsoft.com/office/drawing/2014/main" id="{71B59638-53E1-40F0-BCA6-91117154FAC2}"/>
              </a:ext>
            </a:extLst>
          </p:cNvPr>
          <p:cNvCxnSpPr>
            <a:cxnSpLocks/>
            <a:stCxn id="44" idx="1"/>
          </p:cNvCxnSpPr>
          <p:nvPr/>
        </p:nvCxnSpPr>
        <p:spPr>
          <a:xfrm rot="16200000" flipH="1" flipV="1">
            <a:off x="1652005" y="1057533"/>
            <a:ext cx="813950" cy="2825608"/>
          </a:xfrm>
          <a:prstGeom prst="bentConnector4">
            <a:avLst>
              <a:gd name="adj1" fmla="val -32579"/>
              <a:gd name="adj2" fmla="val 69331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696;p34">
            <a:extLst>
              <a:ext uri="{FF2B5EF4-FFF2-40B4-BE49-F238E27FC236}">
                <a16:creationId xmlns:a16="http://schemas.microsoft.com/office/drawing/2014/main" id="{C39C99B3-C02A-4DEC-9CC9-993CD724353C}"/>
              </a:ext>
            </a:extLst>
          </p:cNvPr>
          <p:cNvCxnSpPr>
            <a:cxnSpLocks/>
            <a:stCxn id="44" idx="7"/>
          </p:cNvCxnSpPr>
          <p:nvPr/>
        </p:nvCxnSpPr>
        <p:spPr>
          <a:xfrm rot="16200000" flipH="1">
            <a:off x="5870373" y="1172133"/>
            <a:ext cx="903422" cy="2685880"/>
          </a:xfrm>
          <a:prstGeom prst="bentConnector4">
            <a:avLst>
              <a:gd name="adj1" fmla="val -25304"/>
              <a:gd name="adj2" fmla="val 5581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696;p34">
            <a:extLst>
              <a:ext uri="{FF2B5EF4-FFF2-40B4-BE49-F238E27FC236}">
                <a16:creationId xmlns:a16="http://schemas.microsoft.com/office/drawing/2014/main" id="{93F3FF10-BAC1-4C3A-B4EB-EB37418A2E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0076" y="3935254"/>
            <a:ext cx="297627" cy="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6;p29">
            <a:extLst>
              <a:ext uri="{FF2B5EF4-FFF2-40B4-BE49-F238E27FC236}">
                <a16:creationId xmlns:a16="http://schemas.microsoft.com/office/drawing/2014/main" id="{125D1B97-0AFB-4F14-B355-288D2CE56326}"/>
              </a:ext>
            </a:extLst>
          </p:cNvPr>
          <p:cNvSpPr/>
          <p:nvPr/>
        </p:nvSpPr>
        <p:spPr>
          <a:xfrm>
            <a:off x="451104" y="2372779"/>
            <a:ext cx="2345423" cy="1338207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D" sz="1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Membuat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rancang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bangun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sistem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informasi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perpustakaan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berbasis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web pada Yayasan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Darulpalah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Randika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Pengembangan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sisttem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perpustakaan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pendataan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anggota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dari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manual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menjadi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lebih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modern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dengan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menggunakan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aplikasi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berbasis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web.</a:t>
            </a:r>
            <a:endParaRPr lang="en-US" sz="1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33" name="Google Shape;486;p29">
            <a:extLst>
              <a:ext uri="{FF2B5EF4-FFF2-40B4-BE49-F238E27FC236}">
                <a16:creationId xmlns:a16="http://schemas.microsoft.com/office/drawing/2014/main" id="{FCCEE4FC-EC1C-4D56-B1BA-26714888E8E5}"/>
              </a:ext>
            </a:extLst>
          </p:cNvPr>
          <p:cNvSpPr/>
          <p:nvPr/>
        </p:nvSpPr>
        <p:spPr>
          <a:xfrm>
            <a:off x="5505023" y="2372778"/>
            <a:ext cx="2345423" cy="1338207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D" sz="1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Akses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peminjaman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buku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yang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sudah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bisa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diakses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melalui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aplikasi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web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berbasis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 web oleh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pustakawan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agar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memudahkan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anggota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yang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ingin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meminjamkan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buku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di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perpustakaan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2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tersebut</a:t>
            </a:r>
            <a:r>
              <a:rPr lang="en-ID" sz="1200" dirty="0"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  <a:endParaRPr lang="en-US" sz="1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68;p29">
            <a:extLst>
              <a:ext uri="{FF2B5EF4-FFF2-40B4-BE49-F238E27FC236}">
                <a16:creationId xmlns:a16="http://schemas.microsoft.com/office/drawing/2014/main" id="{D819E2BD-C0A6-448E-9A1B-5BB259BE21E5}"/>
              </a:ext>
            </a:extLst>
          </p:cNvPr>
          <p:cNvSpPr/>
          <p:nvPr/>
        </p:nvSpPr>
        <p:spPr>
          <a:xfrm>
            <a:off x="2870838" y="4091762"/>
            <a:ext cx="2685879" cy="684220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Mempermudah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dalam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melakukan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proses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pencarian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,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peminjaman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,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pengembalian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, dan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denda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buku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 yang di </a:t>
            </a:r>
            <a:r>
              <a:rPr lang="en-ID" sz="1000" dirty="0" err="1">
                <a:latin typeface="Roboto Black" panose="02000000000000000000" pitchFamily="2" charset="0"/>
                <a:ea typeface="Roboto Black" panose="02000000000000000000" pitchFamily="2" charset="0"/>
              </a:rPr>
              <a:t>pinjam</a:t>
            </a:r>
            <a:r>
              <a:rPr lang="en-ID" sz="1000" dirty="0"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  <a:endParaRPr lang="en-US" sz="1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5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Yayasan </a:t>
            </a:r>
            <a:r>
              <a:rPr lang="en-US" dirty="0" err="1"/>
              <a:t>Darulpalah</a:t>
            </a:r>
            <a:r>
              <a:rPr lang="en-US" dirty="0"/>
              <a:t> </a:t>
            </a:r>
            <a:r>
              <a:rPr lang="en-US" dirty="0" err="1"/>
              <a:t>Randika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7C0F057D-A1CB-4856-A03D-1C6D6F3E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38" y="60960"/>
            <a:ext cx="1123914" cy="103801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D19E54A-E845-4A1F-A28B-15F1554EE895}"/>
              </a:ext>
            </a:extLst>
          </p:cNvPr>
          <p:cNvSpPr txBox="1"/>
          <p:nvPr/>
        </p:nvSpPr>
        <p:spPr>
          <a:xfrm>
            <a:off x="1854792" y="1343880"/>
            <a:ext cx="852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Yayasan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Darulpalah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Randika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menaungi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Tk,Paud,MDTA</a:t>
            </a:r>
            <a:endParaRPr lang="en-US" sz="1600" dirty="0">
              <a:solidFill>
                <a:schemeClr val="bg1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Yang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berada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Desa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Panyingkiran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Lor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Kecamatan</a:t>
            </a:r>
            <a:endParaRPr lang="en-US" sz="1600" dirty="0">
              <a:solidFill>
                <a:schemeClr val="bg1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Cantigi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Kabupaten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Indramayu.Sebelum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menjadi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yaysan</a:t>
            </a:r>
            <a:endParaRPr lang="en-US" sz="1600" dirty="0">
              <a:solidFill>
                <a:schemeClr val="bg1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tk,paud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dan MDTA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terpisah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digabungkan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menjadi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yayasan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resmi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pada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tahun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2017 yang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diberi</a:t>
            </a:r>
            <a:endParaRPr lang="en-US" sz="1600" dirty="0">
              <a:solidFill>
                <a:schemeClr val="bg1"/>
              </a:solidFill>
              <a:latin typeface="Roboto Medium" panose="020B0604020202020204" charset="0"/>
              <a:ea typeface="Roboto Medium" panose="020B0604020202020204" charset="0"/>
            </a:endParaRPr>
          </a:p>
          <a:p>
            <a:pPr algn="just"/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nama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YAYASAN DARULPALAH RANDIKA yang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diketuai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 oleh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Bapak </a:t>
            </a:r>
            <a:r>
              <a:rPr lang="en-US" sz="1600" dirty="0" err="1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Takrodin</a:t>
            </a:r>
            <a:r>
              <a:rPr lang="en-US" sz="1600" dirty="0">
                <a:solidFill>
                  <a:schemeClr val="bg1"/>
                </a:solidFill>
                <a:latin typeface="Roboto Medium" panose="020B0604020202020204" charset="0"/>
                <a:ea typeface="Roboto Medium" panose="020B0604020202020204" charset="0"/>
              </a:rPr>
              <a:t>.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318A898-21AC-4D76-847C-D287C8C77A7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38" r="18072" b="56162"/>
          <a:stretch/>
        </p:blipFill>
        <p:spPr bwMode="auto">
          <a:xfrm>
            <a:off x="103988" y="3173756"/>
            <a:ext cx="2952328" cy="1872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54BF99C-89E0-40EE-8E88-6AD6E6AE133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t="18049" r="14982" b="29160"/>
          <a:stretch/>
        </p:blipFill>
        <p:spPr bwMode="auto">
          <a:xfrm>
            <a:off x="3203848" y="3172595"/>
            <a:ext cx="2880320" cy="18772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E48C7E16-ED14-4FF6-AB69-D10E9269B187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0" t="16392" r="19684" b="42515"/>
          <a:stretch/>
        </p:blipFill>
        <p:spPr bwMode="auto">
          <a:xfrm>
            <a:off x="6171164" y="3174486"/>
            <a:ext cx="2880321" cy="1872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0" y="590975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Pembagian Tugas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82F75B6-5ED2-4C81-BFE5-ED272E46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57" y="1096079"/>
            <a:ext cx="5025976" cy="3730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E8195-A5E7-4212-87B0-48F6279A9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229" y="2113803"/>
            <a:ext cx="163830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Tautan Repository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2810425" y="2671025"/>
            <a:ext cx="354325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2829118" y="2945761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https://github.com/sahrul1610/proyek_2.git</a:t>
            </a:r>
          </a:p>
        </p:txBody>
      </p:sp>
    </p:spTree>
    <p:extLst>
      <p:ext uri="{BB962C8B-B14F-4D97-AF65-F5344CB8AC3E}">
        <p14:creationId xmlns:p14="http://schemas.microsoft.com/office/powerpoint/2010/main" val="140176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flipH="1">
            <a:off x="1675125" y="38305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5518825" y="3967072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4540517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376</Words>
  <Application>Microsoft Office PowerPoint</Application>
  <PresentationFormat>On-screen Show (16:9)</PresentationFormat>
  <Paragraphs>86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Proxima Nova Semibold</vt:lpstr>
      <vt:lpstr>Proxima Nova</vt:lpstr>
      <vt:lpstr>Roboto Light</vt:lpstr>
      <vt:lpstr>Sylfaen</vt:lpstr>
      <vt:lpstr>Roboto Black</vt:lpstr>
      <vt:lpstr>Roboto Medium</vt:lpstr>
      <vt:lpstr>Arial</vt:lpstr>
      <vt:lpstr>Bree Serif</vt:lpstr>
      <vt:lpstr>Times New Roman</vt:lpstr>
      <vt:lpstr>News706 BT</vt:lpstr>
      <vt:lpstr>WEB PROPOSAL</vt:lpstr>
      <vt:lpstr>Slidesgo Final Pages</vt:lpstr>
      <vt:lpstr>PROJECT II SISTEM PENDATAAN PENGELOLAAN PEMINJAMAN &amp; PENGEMBALIAN BUKU PADA PERPUSTAKAAN YAYASAN DARULPALAH RANDIKA</vt:lpstr>
      <vt:lpstr>Kelompok 4 “TI2C”</vt:lpstr>
      <vt:lpstr>Latar Belakang Masalah</vt:lpstr>
      <vt:lpstr>Rumusan Masalah</vt:lpstr>
      <vt:lpstr>Tujan</vt:lpstr>
      <vt:lpstr>Yayasan Darulpalah Randika</vt:lpstr>
      <vt:lpstr>Pembagian Tugas</vt:lpstr>
      <vt:lpstr>Tautan Repository</vt:lpstr>
      <vt:lpstr>Perancang Aplikasi</vt:lpstr>
      <vt:lpstr>Perancang Aplikasi</vt:lpstr>
      <vt:lpstr>Perancang Aplikasi</vt:lpstr>
      <vt:lpstr>Perancang Aplikasi</vt:lpstr>
      <vt:lpstr>Perancang Aplikasi</vt:lpstr>
      <vt:lpstr>Perancang Aplikasi</vt:lpstr>
      <vt:lpstr>Perancang Aplikasi</vt:lpstr>
      <vt:lpstr>Perancang Aplikasi</vt:lpstr>
      <vt:lpstr>Perancang Aplikasi</vt:lpstr>
      <vt:lpstr>Perancang Aplikasi</vt:lpstr>
      <vt:lpstr>Perancang Aplikasi</vt:lpstr>
      <vt:lpstr>Hasil Aplikasi</vt:lpstr>
      <vt:lpstr>Hasil Aplikasi</vt:lpstr>
      <vt:lpstr>Hasil Aplikasi</vt:lpstr>
      <vt:lpstr>Kesimpulan &amp; 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andita farah</dc:creator>
  <cp:lastModifiedBy>andita farah</cp:lastModifiedBy>
  <cp:revision>18</cp:revision>
  <dcterms:modified xsi:type="dcterms:W3CDTF">2021-12-21T10:48:07Z</dcterms:modified>
</cp:coreProperties>
</file>