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4"/>
  </p:notesMasterIdLst>
  <p:sldIdLst>
    <p:sldId id="256" r:id="rId3"/>
    <p:sldId id="295" r:id="rId4"/>
    <p:sldId id="296" r:id="rId5"/>
    <p:sldId id="297" r:id="rId6"/>
    <p:sldId id="298" r:id="rId7"/>
    <p:sldId id="257" r:id="rId8"/>
    <p:sldId id="262" r:id="rId9"/>
    <p:sldId id="300" r:id="rId10"/>
    <p:sldId id="301" r:id="rId11"/>
    <p:sldId id="272" r:id="rId12"/>
    <p:sldId id="293" r:id="rId13"/>
  </p:sldIdLst>
  <p:sldSz cx="9144000" cy="5143500" type="screen16x9"/>
  <p:notesSz cx="6858000" cy="9144000"/>
  <p:embeddedFontLst>
    <p:embeddedFont>
      <p:font typeface="Bree Serif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  <p:embeddedFont>
      <p:font typeface="Roboto Black" panose="020B0604020202020204" pitchFamily="2" charset="0"/>
      <p:bold r:id="rId23"/>
      <p:boldItalic r:id="rId24"/>
    </p:embeddedFont>
    <p:embeddedFont>
      <p:font typeface="Roboto Light" panose="020B0604020202020204" pitchFamily="2" charset="0"/>
      <p:regular r:id="rId25"/>
      <p:bold r:id="rId26"/>
      <p:italic r:id="rId27"/>
      <p:boldItalic r:id="rId28"/>
    </p:embeddedFont>
    <p:embeddedFont>
      <p:font typeface="Roboto Medium" panose="020B0604020202020204" pitchFamily="2" charset="0"/>
      <p:regular r:id="rId29"/>
      <p:bold r:id="rId30"/>
      <p:italic r:id="rId31"/>
      <p:boldItalic r:id="rId32"/>
    </p:embeddedFont>
    <p:embeddedFont>
      <p:font typeface="Sylfaen" panose="010A0502050306030303" pitchFamily="18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706CFF-AE92-4F0D-92D3-64CEE9E2525A}">
  <a:tblStyle styleId="{B0706CFF-AE92-4F0D-92D3-64CEE9E25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0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9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08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6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6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38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9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2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1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005014" y="-180270"/>
            <a:ext cx="5081438" cy="226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accent1"/>
                </a:solidFill>
              </a:rPr>
              <a:t>PROJECT II</a:t>
            </a:r>
            <a:br>
              <a:rPr lang="es" sz="1800" dirty="0">
                <a:solidFill>
                  <a:schemeClr val="accent1"/>
                </a:solidFill>
              </a:rPr>
            </a:br>
            <a:r>
              <a:rPr lang="es" sz="1800" dirty="0">
                <a:solidFill>
                  <a:schemeClr val="accent1"/>
                </a:solidFill>
              </a:rPr>
              <a:t>SISTEM PENDATAAN PENGELOLAAN PEMINJAMAN &amp; PENGEMBALIAN BUKU PADA</a:t>
            </a:r>
            <a:br>
              <a:rPr lang="es" sz="1800" dirty="0">
                <a:solidFill>
                  <a:schemeClr val="accent1"/>
                </a:solidFill>
              </a:rPr>
            </a:br>
            <a:r>
              <a:rPr lang="es" sz="1800" dirty="0">
                <a:solidFill>
                  <a:schemeClr val="accent1"/>
                </a:solidFill>
              </a:rPr>
              <a:t>PERPUSTAKAAN YAYASAN DARULPALAH RANDIKA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070309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301949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390586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456285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210264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323492" y="952622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131688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486559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63097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825800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825800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825800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825800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825800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825800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825800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825800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11028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11028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11028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940400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92459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143925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437049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216991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70528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574293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742041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052586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410430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159826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591233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038499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734387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190396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072212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454749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022975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162603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21699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794623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790943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170257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315427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768004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245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81263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277498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040643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89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520471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706888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610620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699258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482271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482271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604502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737458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900960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15613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4184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633541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74788" y="2976427"/>
            <a:ext cx="6680520" cy="1169668"/>
          </a:xfrm>
        </p:spPr>
        <p:txBody>
          <a:bodyPr/>
          <a:lstStyle/>
          <a:p>
            <a:pPr algn="ctr"/>
            <a:r>
              <a:rPr lang="es" sz="2400" b="1" dirty="0">
                <a:solidFill>
                  <a:schemeClr val="accent1"/>
                </a:solidFill>
              </a:rPr>
              <a:t>D3 TEKNIK INFORMATIKA</a:t>
            </a:r>
          </a:p>
          <a:p>
            <a:pPr algn="ctr"/>
            <a:r>
              <a:rPr lang="es" sz="2400" b="1" dirty="0">
                <a:solidFill>
                  <a:schemeClr val="accent1"/>
                </a:solidFill>
              </a:rPr>
              <a:t>2021-2022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Kesimpulan &amp; Saran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8"/>
          <p:cNvSpPr/>
          <p:nvPr/>
        </p:nvSpPr>
        <p:spPr>
          <a:xfrm>
            <a:off x="1785109" y="242364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6985490" y="2462014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MARS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MERCURY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6" y="28227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VENUS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Despite being red, Mars is a cold place, not hot. It’s full of iron oxide dust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Mercury is the closest planet to the Sun and the smallest one in our Solar System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Venus has a beautiful name and is the second planet from the Sun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246AB-C8E9-46EB-AB49-DD00F03B4A80}"/>
              </a:ext>
            </a:extLst>
          </p:cNvPr>
          <p:cNvSpPr txBox="1"/>
          <p:nvPr/>
        </p:nvSpPr>
        <p:spPr>
          <a:xfrm>
            <a:off x="3629273" y="218488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PENUTUPPPPPPPP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1849850" y="32296"/>
            <a:ext cx="8566437" cy="505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ews706 BT" panose="02040804060705020204" pitchFamily="18" charset="0"/>
              </a:rPr>
              <a:t>Kelompok</a:t>
            </a:r>
            <a:r>
              <a:rPr lang="en-US" dirty="0">
                <a:latin typeface="News706 BT" panose="02040804060705020204" pitchFamily="18" charset="0"/>
              </a:rPr>
              <a:t> 4 “TI2C”</a:t>
            </a:r>
            <a:endParaRPr dirty="0">
              <a:latin typeface="News706 BT" panose="02040804060705020204" pitchFamily="18" charset="0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5616631" y="10772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 sz="1600" dirty="0">
                <a:latin typeface="Sylfaen" panose="010A0502050306030303" pitchFamily="18" charset="0"/>
              </a:rPr>
              <a:t>Sahrul Fajri Udin</a:t>
            </a:r>
          </a:p>
          <a:p>
            <a:pPr marL="0" lvl="0" indent="0"/>
            <a:r>
              <a:rPr lang="id-ID" sz="1600" dirty="0">
                <a:latin typeface="Sylfaen" panose="010A0502050306030303" pitchFamily="18" charset="0"/>
              </a:rPr>
              <a:t>2003086</a:t>
            </a:r>
            <a:endParaRPr lang="es" sz="1600" dirty="0">
              <a:latin typeface="Sylfaen" panose="010A0502050306030303" pitchFamily="18" charset="0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5914480" y="4246037"/>
            <a:ext cx="339290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Muhammad Ridzal Maaulana</a:t>
            </a:r>
            <a:endParaRPr lang="en-US" sz="1400" dirty="0">
              <a:latin typeface="Sylfaen" panose="010A0502050306030303" pitchFamily="18" charset="0"/>
            </a:endParaRPr>
          </a:p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2003079</a:t>
            </a:r>
            <a:endParaRPr sz="1400" dirty="0">
              <a:latin typeface="Sylfaen" panose="010A0502050306030303" pitchFamily="18" charset="0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4671931" y="2577546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Andita Farah Salsabila</a:t>
            </a:r>
            <a:endParaRPr lang="en-US" sz="1400" dirty="0">
              <a:latin typeface="Sylfaen" panose="010A0502050306030303" pitchFamily="18" charset="0"/>
            </a:endParaRPr>
          </a:p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2003064</a:t>
            </a:r>
            <a:endParaRPr sz="1400" dirty="0">
              <a:latin typeface="Sylfaen" panose="010A0502050306030303" pitchFamily="18" charset="0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5534933" y="923493"/>
            <a:ext cx="2076000" cy="279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Sylfaen" panose="010A0502050306030303" pitchFamily="18" charset="0"/>
              </a:rPr>
              <a:t>Ketua Kelompok</a:t>
            </a:r>
            <a:endParaRPr sz="1800" b="1" dirty="0">
              <a:latin typeface="Sylfaen" panose="010A0502050306030303" pitchFamily="18" charset="0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561331" y="4084974"/>
            <a:ext cx="2076000" cy="27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Sylfaen" panose="010A0502050306030303" pitchFamily="18" charset="0"/>
              </a:rPr>
              <a:t>Anggota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Kelompok</a:t>
            </a:r>
            <a:endParaRPr sz="1800" dirty="0">
              <a:latin typeface="Sylfaen" panose="010A0502050306030303" pitchFamily="18" charset="0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4601835" y="2485408"/>
            <a:ext cx="2076000" cy="250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Sylfaen" panose="010A0502050306030303" pitchFamily="18" charset="0"/>
              </a:rPr>
              <a:t>Anggota Kelompok</a:t>
            </a:r>
            <a:endParaRPr sz="1800" dirty="0">
              <a:latin typeface="Sylfaen" panose="010A0502050306030303" pitchFamily="18" charset="0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315475" y="513952"/>
            <a:ext cx="563518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84;p25"/>
          <p:cNvSpPr/>
          <p:nvPr/>
        </p:nvSpPr>
        <p:spPr>
          <a:xfrm>
            <a:off x="331435" y="554568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84;p25"/>
          <p:cNvSpPr/>
          <p:nvPr/>
        </p:nvSpPr>
        <p:spPr>
          <a:xfrm>
            <a:off x="331435" y="2134243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4;p25"/>
          <p:cNvSpPr/>
          <p:nvPr/>
        </p:nvSpPr>
        <p:spPr>
          <a:xfrm>
            <a:off x="331435" y="3713918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1112;p39"/>
          <p:cNvCxnSpPr/>
          <p:nvPr/>
        </p:nvCxnSpPr>
        <p:spPr>
          <a:xfrm>
            <a:off x="1901340" y="1191700"/>
            <a:ext cx="3738495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112;p39"/>
          <p:cNvCxnSpPr/>
          <p:nvPr/>
        </p:nvCxnSpPr>
        <p:spPr>
          <a:xfrm>
            <a:off x="1901340" y="2676398"/>
            <a:ext cx="2759418" cy="10379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" name="Google Shape;1112;p39"/>
          <p:cNvCxnSpPr/>
          <p:nvPr/>
        </p:nvCxnSpPr>
        <p:spPr>
          <a:xfrm>
            <a:off x="1901340" y="4220104"/>
            <a:ext cx="4659991" cy="27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3" name="Picture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2837" r="5829" b="18461"/>
          <a:stretch/>
        </p:blipFill>
        <p:spPr>
          <a:xfrm>
            <a:off x="409073" y="637673"/>
            <a:ext cx="1275347" cy="902370"/>
          </a:xfrm>
          <a:prstGeom prst="rect">
            <a:avLst/>
          </a:prstGeom>
        </p:spPr>
      </p:pic>
      <p:sp>
        <p:nvSpPr>
          <p:cNvPr id="225" name="Google Shape;379;p27"/>
          <p:cNvSpPr/>
          <p:nvPr/>
        </p:nvSpPr>
        <p:spPr>
          <a:xfrm>
            <a:off x="7506031" y="466979"/>
            <a:ext cx="3395289" cy="350879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31831" r="4579" b="11386"/>
          <a:stretch/>
        </p:blipFill>
        <p:spPr>
          <a:xfrm>
            <a:off x="397041" y="2201778"/>
            <a:ext cx="1287379" cy="914401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1" t="7196" r="5195" b="35640"/>
          <a:stretch/>
        </p:blipFill>
        <p:spPr>
          <a:xfrm>
            <a:off x="385011" y="3789947"/>
            <a:ext cx="1299411" cy="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481339" y="1653004"/>
            <a:ext cx="2911716" cy="7172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481338" y="2816521"/>
            <a:ext cx="3382245" cy="7149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 Masalah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484618" y="1569783"/>
            <a:ext cx="2781507" cy="873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Isu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Pengelolaan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buku,peminjaman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masih</a:t>
            </a:r>
            <a:r>
              <a:rPr lang="en-US" sz="1200" dirty="0">
                <a:solidFill>
                  <a:schemeClr val="tx1"/>
                </a:solidFill>
              </a:rPr>
              <a:t> manual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481338" y="2966405"/>
            <a:ext cx="4662303" cy="714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Menjadi</a:t>
            </a:r>
            <a:r>
              <a:rPr lang="en-US" sz="1200" dirty="0">
                <a:solidFill>
                  <a:schemeClr val="tx1"/>
                </a:solidFill>
              </a:rPr>
              <a:t> alternative </a:t>
            </a:r>
            <a:r>
              <a:rPr lang="en-US" sz="1200" dirty="0" err="1">
                <a:solidFill>
                  <a:schemeClr val="tx1"/>
                </a:solidFill>
              </a:rPr>
              <a:t>peminjaman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pengembalian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buku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mengikuti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pengembangan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TIK</a:t>
            </a: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1330800" y="2114641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Latar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Belakang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Masalah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6" name="Google Shape;400;p28">
            <a:extLst>
              <a:ext uri="{FF2B5EF4-FFF2-40B4-BE49-F238E27FC236}">
                <a16:creationId xmlns:a16="http://schemas.microsoft.com/office/drawing/2014/main" id="{0A5A900D-6E23-497E-AF09-CD3AFAE1EB46}"/>
              </a:ext>
            </a:extLst>
          </p:cNvPr>
          <p:cNvSpPr/>
          <p:nvPr/>
        </p:nvSpPr>
        <p:spPr>
          <a:xfrm>
            <a:off x="5481338" y="3906233"/>
            <a:ext cx="2911716" cy="7172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Memenuhi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tugas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Proyek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2</a:t>
            </a: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7"/>
            <a:endCxn id="405" idx="1"/>
          </p:cNvCxnSpPr>
          <p:nvPr/>
        </p:nvCxnSpPr>
        <p:spPr>
          <a:xfrm rot="5400000" flipH="1" flipV="1">
            <a:off x="4116175" y="1040512"/>
            <a:ext cx="402613" cy="2334274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96;p34">
            <a:extLst>
              <a:ext uri="{FF2B5EF4-FFF2-40B4-BE49-F238E27FC236}">
                <a16:creationId xmlns:a16="http://schemas.microsoft.com/office/drawing/2014/main" id="{C39C99B3-C02A-4DEC-9CC9-993CD724353C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3462528" y="3115563"/>
            <a:ext cx="2018811" cy="392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  <a:stCxn id="44" idx="5"/>
          </p:cNvCxnSpPr>
          <p:nvPr/>
        </p:nvCxnSpPr>
        <p:spPr>
          <a:xfrm rot="16200000" flipH="1">
            <a:off x="4102843" y="2877527"/>
            <a:ext cx="425996" cy="2330995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93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282071" y="778163"/>
            <a:ext cx="3815219" cy="17277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Bagiamana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mengembangkan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system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perpustakaan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masa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mendata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manual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pendataan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lewat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buku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system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aplikasi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pendataanya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bantuan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berbasis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web agar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memudahkan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anggota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pustakawan</a:t>
            </a:r>
            <a:endParaRPr lang="en-ID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3807436" y="2759299"/>
            <a:ext cx="3382245" cy="7149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Agar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mempermudah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pengaksesan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peminjaman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web.</a:t>
            </a:r>
            <a:r>
              <a:rPr lang="en-US" dirty="0" err="1">
                <a:solidFill>
                  <a:srgbClr val="48FFD5"/>
                </a:solidFill>
                <a:latin typeface="Roboto Black" panose="020B0604020202020204" charset="0"/>
                <a:ea typeface="Roboto Black" panose="020B0604020202020204" charset="0"/>
              </a:rPr>
              <a:t>r</a:t>
            </a:r>
            <a:endParaRPr dirty="0">
              <a:solidFill>
                <a:srgbClr val="48FFD5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Rumusan Masalah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1330800" y="2114641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Rumusan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Masalah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6" name="Google Shape;400;p28">
            <a:extLst>
              <a:ext uri="{FF2B5EF4-FFF2-40B4-BE49-F238E27FC236}">
                <a16:creationId xmlns:a16="http://schemas.microsoft.com/office/drawing/2014/main" id="{0A5A900D-6E23-497E-AF09-CD3AFAE1EB46}"/>
              </a:ext>
            </a:extLst>
          </p:cNvPr>
          <p:cNvSpPr/>
          <p:nvPr/>
        </p:nvSpPr>
        <p:spPr>
          <a:xfrm>
            <a:off x="5481338" y="3906233"/>
            <a:ext cx="2911716" cy="7172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Mempermudah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proses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peminjaman,Pengembalian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dan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Denda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buku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yang di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pinjam</a:t>
            </a:r>
            <a:endParaRPr lang="en-US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7"/>
            <a:endCxn id="400" idx="1"/>
          </p:cNvCxnSpPr>
          <p:nvPr/>
        </p:nvCxnSpPr>
        <p:spPr>
          <a:xfrm rot="5400000" flipH="1" flipV="1">
            <a:off x="3832759" y="959644"/>
            <a:ext cx="766896" cy="2131727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96;p34">
            <a:extLst>
              <a:ext uri="{FF2B5EF4-FFF2-40B4-BE49-F238E27FC236}">
                <a16:creationId xmlns:a16="http://schemas.microsoft.com/office/drawing/2014/main" id="{C39C99B3-C02A-4DEC-9CC9-993CD724353C}"/>
              </a:ext>
            </a:extLst>
          </p:cNvPr>
          <p:cNvCxnSpPr>
            <a:cxnSpLocks/>
            <a:stCxn id="44" idx="6"/>
            <a:endCxn id="402" idx="1"/>
          </p:cNvCxnSpPr>
          <p:nvPr/>
        </p:nvCxnSpPr>
        <p:spPr>
          <a:xfrm flipV="1">
            <a:off x="3462528" y="3116773"/>
            <a:ext cx="344908" cy="271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  <a:stCxn id="44" idx="5"/>
          </p:cNvCxnSpPr>
          <p:nvPr/>
        </p:nvCxnSpPr>
        <p:spPr>
          <a:xfrm rot="16200000" flipH="1">
            <a:off x="4102843" y="2877527"/>
            <a:ext cx="425996" cy="2330995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0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Tujan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3159600" y="1769048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Tujuan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1652005" y="1057533"/>
            <a:ext cx="813950" cy="2825608"/>
          </a:xfrm>
          <a:prstGeom prst="bentConnector4">
            <a:avLst>
              <a:gd name="adj1" fmla="val -32579"/>
              <a:gd name="adj2" fmla="val 6933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96;p34">
            <a:extLst>
              <a:ext uri="{FF2B5EF4-FFF2-40B4-BE49-F238E27FC236}">
                <a16:creationId xmlns:a16="http://schemas.microsoft.com/office/drawing/2014/main" id="{C39C99B3-C02A-4DEC-9CC9-993CD724353C}"/>
              </a:ext>
            </a:extLst>
          </p:cNvPr>
          <p:cNvCxnSpPr>
            <a:cxnSpLocks/>
            <a:stCxn id="44" idx="7"/>
          </p:cNvCxnSpPr>
          <p:nvPr/>
        </p:nvCxnSpPr>
        <p:spPr>
          <a:xfrm rot="16200000" flipH="1">
            <a:off x="5870373" y="1172133"/>
            <a:ext cx="903422" cy="2685880"/>
          </a:xfrm>
          <a:prstGeom prst="bentConnector4">
            <a:avLst>
              <a:gd name="adj1" fmla="val -25304"/>
              <a:gd name="adj2" fmla="val 5581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0076" y="3935254"/>
            <a:ext cx="297627" cy="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6;p29">
            <a:extLst>
              <a:ext uri="{FF2B5EF4-FFF2-40B4-BE49-F238E27FC236}">
                <a16:creationId xmlns:a16="http://schemas.microsoft.com/office/drawing/2014/main" id="{125D1B97-0AFB-4F14-B355-288D2CE56326}"/>
              </a:ext>
            </a:extLst>
          </p:cNvPr>
          <p:cNvSpPr/>
          <p:nvPr/>
        </p:nvSpPr>
        <p:spPr>
          <a:xfrm>
            <a:off x="451104" y="2372779"/>
            <a:ext cx="2345423" cy="1338207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D" sz="1000" dirty="0"/>
          </a:p>
          <a:p>
            <a:r>
              <a:rPr lang="en-ID" sz="1000" dirty="0" err="1"/>
              <a:t>Membuat</a:t>
            </a:r>
            <a:r>
              <a:rPr lang="en-ID" sz="1000" dirty="0"/>
              <a:t> </a:t>
            </a:r>
            <a:r>
              <a:rPr lang="en-ID" sz="1000" dirty="0" err="1"/>
              <a:t>rancang</a:t>
            </a:r>
            <a:r>
              <a:rPr lang="en-ID" sz="1000" dirty="0"/>
              <a:t> </a:t>
            </a:r>
            <a:r>
              <a:rPr lang="en-ID" sz="1000" dirty="0" err="1"/>
              <a:t>bangun</a:t>
            </a:r>
            <a:r>
              <a:rPr lang="en-ID" sz="1000" dirty="0"/>
              <a:t> </a:t>
            </a:r>
            <a:r>
              <a:rPr lang="en-ID" sz="1000" dirty="0" err="1"/>
              <a:t>sistem</a:t>
            </a:r>
            <a:r>
              <a:rPr lang="en-ID" sz="1000" dirty="0"/>
              <a:t>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perpustakaan</a:t>
            </a:r>
            <a:r>
              <a:rPr lang="en-ID" sz="1000" dirty="0"/>
              <a:t> </a:t>
            </a:r>
            <a:r>
              <a:rPr lang="en-ID" sz="1000" dirty="0" err="1"/>
              <a:t>berbasis</a:t>
            </a:r>
            <a:r>
              <a:rPr lang="en-ID" sz="1000" dirty="0"/>
              <a:t> web pada Yayasan </a:t>
            </a:r>
            <a:r>
              <a:rPr lang="en-ID" sz="1000" dirty="0" err="1"/>
              <a:t>Darulpalah</a:t>
            </a:r>
            <a:r>
              <a:rPr lang="en-ID" sz="1000" dirty="0"/>
              <a:t> </a:t>
            </a:r>
            <a:r>
              <a:rPr lang="en-ID" sz="1000" dirty="0" err="1"/>
              <a:t>Randika</a:t>
            </a:r>
            <a:r>
              <a:rPr lang="en-ID" sz="1000" dirty="0"/>
              <a:t> </a:t>
            </a:r>
            <a:r>
              <a:rPr lang="en-ID" sz="1000" dirty="0" err="1"/>
              <a:t>Pengembangan</a:t>
            </a:r>
            <a:r>
              <a:rPr lang="en-ID" sz="1000" dirty="0"/>
              <a:t> </a:t>
            </a:r>
            <a:r>
              <a:rPr lang="en-ID" sz="1000" dirty="0" err="1"/>
              <a:t>sisttem</a:t>
            </a:r>
            <a:r>
              <a:rPr lang="en-ID" sz="1000" dirty="0"/>
              <a:t> </a:t>
            </a:r>
            <a:r>
              <a:rPr lang="en-ID" sz="1000" dirty="0" err="1"/>
              <a:t>perpustakaan</a:t>
            </a:r>
            <a:r>
              <a:rPr lang="en-ID" sz="1000" dirty="0"/>
              <a:t> </a:t>
            </a:r>
            <a:r>
              <a:rPr lang="en-ID" sz="1000" dirty="0" err="1"/>
              <a:t>pendataan</a:t>
            </a:r>
            <a:r>
              <a:rPr lang="en-ID" sz="1000" dirty="0"/>
              <a:t> </a:t>
            </a:r>
            <a:r>
              <a:rPr lang="en-ID" sz="1000" dirty="0" err="1"/>
              <a:t>anggota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manual </a:t>
            </a:r>
            <a:r>
              <a:rPr lang="en-ID" sz="1000" dirty="0" err="1"/>
              <a:t>menjadi</a:t>
            </a:r>
            <a:r>
              <a:rPr lang="en-ID" sz="1000" dirty="0"/>
              <a:t>  </a:t>
            </a:r>
            <a:r>
              <a:rPr lang="en-ID" sz="1000" dirty="0" err="1"/>
              <a:t>lebih</a:t>
            </a:r>
            <a:r>
              <a:rPr lang="en-ID" sz="1000" dirty="0"/>
              <a:t> modern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r>
              <a:rPr lang="en-ID" sz="1000" dirty="0"/>
              <a:t> </a:t>
            </a:r>
            <a:r>
              <a:rPr lang="en-ID" sz="1000" dirty="0" err="1"/>
              <a:t>berbasis</a:t>
            </a:r>
            <a:r>
              <a:rPr lang="en-ID" sz="1000" dirty="0"/>
              <a:t> web.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33" name="Google Shape;486;p29">
            <a:extLst>
              <a:ext uri="{FF2B5EF4-FFF2-40B4-BE49-F238E27FC236}">
                <a16:creationId xmlns:a16="http://schemas.microsoft.com/office/drawing/2014/main" id="{FCCEE4FC-EC1C-4D56-B1BA-26714888E8E5}"/>
              </a:ext>
            </a:extLst>
          </p:cNvPr>
          <p:cNvSpPr/>
          <p:nvPr/>
        </p:nvSpPr>
        <p:spPr>
          <a:xfrm>
            <a:off x="5505023" y="2372778"/>
            <a:ext cx="2345423" cy="1338207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D" sz="1200" dirty="0"/>
          </a:p>
          <a:p>
            <a:r>
              <a:rPr lang="en-ID" sz="1200" dirty="0" err="1"/>
              <a:t>Akses</a:t>
            </a:r>
            <a:r>
              <a:rPr lang="en-ID" sz="1200" dirty="0"/>
              <a:t> </a:t>
            </a:r>
            <a:r>
              <a:rPr lang="en-ID" sz="1200" dirty="0" err="1"/>
              <a:t>peminjaman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diakses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web </a:t>
            </a:r>
            <a:r>
              <a:rPr lang="en-ID" sz="1200" dirty="0" err="1"/>
              <a:t>berbasis</a:t>
            </a:r>
            <a:r>
              <a:rPr lang="en-ID" sz="1200" dirty="0"/>
              <a:t>  web oleh </a:t>
            </a:r>
            <a:r>
              <a:rPr lang="en-ID" sz="1200" dirty="0" err="1"/>
              <a:t>pustakawan</a:t>
            </a:r>
            <a:r>
              <a:rPr lang="en-ID" sz="1200" dirty="0"/>
              <a:t> agar </a:t>
            </a:r>
            <a:r>
              <a:rPr lang="en-ID" sz="1200" dirty="0" err="1"/>
              <a:t>memudahkan</a:t>
            </a:r>
            <a:r>
              <a:rPr lang="en-ID" sz="1200" dirty="0"/>
              <a:t> </a:t>
            </a:r>
            <a:r>
              <a:rPr lang="en-ID" sz="1200" dirty="0" err="1"/>
              <a:t>anggota</a:t>
            </a:r>
            <a:r>
              <a:rPr lang="en-ID" sz="1200" dirty="0"/>
              <a:t> yang </a:t>
            </a:r>
            <a:r>
              <a:rPr lang="en-ID" sz="1200" dirty="0" err="1"/>
              <a:t>ingin</a:t>
            </a:r>
            <a:r>
              <a:rPr lang="en-ID" sz="1200" dirty="0"/>
              <a:t> </a:t>
            </a:r>
            <a:r>
              <a:rPr lang="en-ID" sz="1200" dirty="0" err="1"/>
              <a:t>meminjamkan</a:t>
            </a:r>
            <a:r>
              <a:rPr lang="en-ID" sz="1200" dirty="0"/>
              <a:t> </a:t>
            </a:r>
            <a:r>
              <a:rPr lang="en-ID" sz="1200" dirty="0" err="1"/>
              <a:t>buku</a:t>
            </a:r>
            <a:r>
              <a:rPr lang="en-ID" sz="1200" dirty="0"/>
              <a:t> di </a:t>
            </a:r>
            <a:r>
              <a:rPr lang="en-ID" sz="1200" dirty="0" err="1"/>
              <a:t>perpustakaan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68;p29">
            <a:extLst>
              <a:ext uri="{FF2B5EF4-FFF2-40B4-BE49-F238E27FC236}">
                <a16:creationId xmlns:a16="http://schemas.microsoft.com/office/drawing/2014/main" id="{D819E2BD-C0A6-448E-9A1B-5BB259BE21E5}"/>
              </a:ext>
            </a:extLst>
          </p:cNvPr>
          <p:cNvSpPr/>
          <p:nvPr/>
        </p:nvSpPr>
        <p:spPr>
          <a:xfrm>
            <a:off x="2870838" y="4091762"/>
            <a:ext cx="2685879" cy="684220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D" sz="1000" dirty="0" err="1"/>
              <a:t>Mempermudah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proses </a:t>
            </a:r>
            <a:r>
              <a:rPr lang="en-ID" sz="1000" dirty="0" err="1"/>
              <a:t>pencarian</a:t>
            </a:r>
            <a:r>
              <a:rPr lang="en-ID" sz="1000" dirty="0"/>
              <a:t>, </a:t>
            </a:r>
            <a:r>
              <a:rPr lang="en-ID" sz="1000" dirty="0" err="1"/>
              <a:t>peminjaman</a:t>
            </a:r>
            <a:r>
              <a:rPr lang="en-ID" sz="1000" dirty="0"/>
              <a:t>, </a:t>
            </a:r>
            <a:r>
              <a:rPr lang="en-ID" sz="1000" dirty="0" err="1"/>
              <a:t>pengembalian</a:t>
            </a:r>
            <a:r>
              <a:rPr lang="en-ID" sz="1000" dirty="0"/>
              <a:t>, dan </a:t>
            </a:r>
            <a:r>
              <a:rPr lang="en-ID" sz="1000" dirty="0" err="1"/>
              <a:t>denda</a:t>
            </a:r>
            <a:r>
              <a:rPr lang="en-ID" sz="1000" dirty="0"/>
              <a:t> </a:t>
            </a:r>
            <a:r>
              <a:rPr lang="en-ID" sz="1000" dirty="0" err="1"/>
              <a:t>buku</a:t>
            </a:r>
            <a:r>
              <a:rPr lang="en-ID" sz="1000" dirty="0"/>
              <a:t> yang di </a:t>
            </a:r>
            <a:r>
              <a:rPr lang="en-ID" sz="1000" dirty="0" err="1"/>
              <a:t>pinjam</a:t>
            </a:r>
            <a:r>
              <a:rPr lang="en-ID" sz="10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695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Yayasan </a:t>
            </a:r>
            <a:r>
              <a:rPr lang="en-US" dirty="0" err="1"/>
              <a:t>Darulpalah</a:t>
            </a:r>
            <a:r>
              <a:rPr lang="en-US" dirty="0"/>
              <a:t> </a:t>
            </a:r>
            <a:r>
              <a:rPr lang="en-US" dirty="0" err="1"/>
              <a:t>Randika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7C0F057D-A1CB-4856-A03D-1C6D6F3E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8" y="60960"/>
            <a:ext cx="1123914" cy="103801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D19E54A-E845-4A1F-A28B-15F1554EE895}"/>
              </a:ext>
            </a:extLst>
          </p:cNvPr>
          <p:cNvSpPr txBox="1"/>
          <p:nvPr/>
        </p:nvSpPr>
        <p:spPr>
          <a:xfrm>
            <a:off x="1854792" y="1343880"/>
            <a:ext cx="852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Yayasan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Darulpalah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Randika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menaungi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Tk,Paud,MDTA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berada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Desa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Panyingkiran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Lor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Kecamatan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Cantigi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Indramayu.Sebelum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yaysan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tk,paud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dan MDTA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terpisah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digabungkan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yayasan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resmi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tahun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2017 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diberi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YAYASAN DARULPALAH RANDIKA 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diketuai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oleh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Bapak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Takrodin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.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318A898-21AC-4D76-847C-D287C8C77A7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38" r="18072" b="56162"/>
          <a:stretch/>
        </p:blipFill>
        <p:spPr bwMode="auto">
          <a:xfrm>
            <a:off x="103988" y="3173756"/>
            <a:ext cx="2952328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54BF99C-89E0-40EE-8E88-6AD6E6AE133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18049" r="14982" b="29160"/>
          <a:stretch/>
        </p:blipFill>
        <p:spPr bwMode="auto">
          <a:xfrm>
            <a:off x="3203848" y="3172595"/>
            <a:ext cx="2880320" cy="1877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48C7E16-ED14-4FF6-AB69-D10E9269B187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0" t="16392" r="19684" b="42515"/>
          <a:stretch/>
        </p:blipFill>
        <p:spPr bwMode="auto">
          <a:xfrm>
            <a:off x="6171164" y="3174486"/>
            <a:ext cx="2880321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0" y="590975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Pembagian Tugas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2F75B6-5ED2-4C81-BFE5-ED272E46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57" y="1096079"/>
            <a:ext cx="5025976" cy="373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E8195-A5E7-4212-87B0-48F6279A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29" y="2113803"/>
            <a:ext cx="16383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Tautan Repository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17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4540517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317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Roboto Light</vt:lpstr>
      <vt:lpstr>Bree Serif</vt:lpstr>
      <vt:lpstr>Proxima Nova</vt:lpstr>
      <vt:lpstr>Arial</vt:lpstr>
      <vt:lpstr>News706 BT</vt:lpstr>
      <vt:lpstr>Roboto Medium</vt:lpstr>
      <vt:lpstr>Proxima Nova Semibold</vt:lpstr>
      <vt:lpstr>Roboto Black</vt:lpstr>
      <vt:lpstr>Sylfaen</vt:lpstr>
      <vt:lpstr>WEB PROPOSAL</vt:lpstr>
      <vt:lpstr>Slidesgo Final Pages</vt:lpstr>
      <vt:lpstr>PROJECT II SISTEM PENDATAAN PENGELOLAAN PEMINJAMAN &amp; PENGEMBALIAN BUKU PADA PERPUSTAKAAN YAYASAN DARULPALAH RANDIKA</vt:lpstr>
      <vt:lpstr>Kelompok 4 “TI2C”</vt:lpstr>
      <vt:lpstr>Latar Belakang Masalah</vt:lpstr>
      <vt:lpstr>Rumusan Masalah</vt:lpstr>
      <vt:lpstr>Tujan</vt:lpstr>
      <vt:lpstr>Yayasan Darulpalah Randika</vt:lpstr>
      <vt:lpstr>Pembagian Tugas</vt:lpstr>
      <vt:lpstr>Tautan Repository</vt:lpstr>
      <vt:lpstr>Perancang Aplikasi</vt:lpstr>
      <vt:lpstr>Kesimpulan &amp;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anditafarahsalsabila18@gmail.com</cp:lastModifiedBy>
  <cp:revision>7</cp:revision>
  <dcterms:modified xsi:type="dcterms:W3CDTF">2021-12-20T04:43:19Z</dcterms:modified>
</cp:coreProperties>
</file>