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rimo" charset="1" panose="020B0604020202020204"/>
      <p:regular r:id="rId29"/>
    </p:embeddedFont>
    <p:embeddedFont>
      <p:font typeface="Arimo Bold" charset="1" panose="020B07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445383"/>
            <a:ext cx="19457342" cy="4374603"/>
          </a:xfrm>
          <a:custGeom>
            <a:avLst/>
            <a:gdLst/>
            <a:ahLst/>
            <a:cxnLst/>
            <a:rect r="r" b="b" t="t" l="l"/>
            <a:pathLst>
              <a:path h="4374603" w="19457342">
                <a:moveTo>
                  <a:pt x="0" y="0"/>
                </a:moveTo>
                <a:lnTo>
                  <a:pt x="19457342" y="0"/>
                </a:lnTo>
                <a:lnTo>
                  <a:pt x="19457342" y="4374603"/>
                </a:lnTo>
                <a:lnTo>
                  <a:pt x="0" y="43746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5114" r="0" b="-45114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274726" cy="221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772859" y="1349173"/>
            <a:ext cx="1955812" cy="19558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400000">
            <a:off x="797071" y="-294492"/>
            <a:ext cx="651198" cy="1846180"/>
          </a:xfrm>
          <a:custGeom>
            <a:avLst/>
            <a:gdLst/>
            <a:ahLst/>
            <a:cxnLst/>
            <a:rect r="r" b="b" t="t" l="l"/>
            <a:pathLst>
              <a:path h="1846180" w="651198">
                <a:moveTo>
                  <a:pt x="0" y="0"/>
                </a:moveTo>
                <a:lnTo>
                  <a:pt x="651198" y="0"/>
                </a:lnTo>
                <a:lnTo>
                  <a:pt x="651198" y="1846180"/>
                </a:lnTo>
                <a:lnTo>
                  <a:pt x="0" y="184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332631" y="1090889"/>
            <a:ext cx="2206258" cy="4239803"/>
          </a:xfrm>
          <a:custGeom>
            <a:avLst/>
            <a:gdLst/>
            <a:ahLst/>
            <a:cxnLst/>
            <a:rect r="r" b="b" t="t" l="l"/>
            <a:pathLst>
              <a:path h="4239803" w="2206258">
                <a:moveTo>
                  <a:pt x="0" y="0"/>
                </a:moveTo>
                <a:lnTo>
                  <a:pt x="2206258" y="0"/>
                </a:lnTo>
                <a:lnTo>
                  <a:pt x="2206258" y="4239803"/>
                </a:lnTo>
                <a:lnTo>
                  <a:pt x="0" y="423980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5400000">
            <a:off x="16805143" y="511879"/>
            <a:ext cx="2175528" cy="708035"/>
          </a:xfrm>
          <a:custGeom>
            <a:avLst/>
            <a:gdLst/>
            <a:ahLst/>
            <a:cxnLst/>
            <a:rect r="r" b="b" t="t" l="l"/>
            <a:pathLst>
              <a:path h="708035" w="2175528">
                <a:moveTo>
                  <a:pt x="0" y="0"/>
                </a:moveTo>
                <a:lnTo>
                  <a:pt x="2175528" y="0"/>
                </a:lnTo>
                <a:lnTo>
                  <a:pt x="2175528" y="708036"/>
                </a:lnTo>
                <a:lnTo>
                  <a:pt x="0" y="70803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475625" y="5911657"/>
            <a:ext cx="2206258" cy="4239803"/>
          </a:xfrm>
          <a:custGeom>
            <a:avLst/>
            <a:gdLst/>
            <a:ahLst/>
            <a:cxnLst/>
            <a:rect r="r" b="b" t="t" l="l"/>
            <a:pathLst>
              <a:path h="4239803" w="2206258">
                <a:moveTo>
                  <a:pt x="2206258" y="0"/>
                </a:moveTo>
                <a:lnTo>
                  <a:pt x="0" y="0"/>
                </a:lnTo>
                <a:lnTo>
                  <a:pt x="0" y="4239803"/>
                </a:lnTo>
                <a:lnTo>
                  <a:pt x="2206258" y="4239803"/>
                </a:lnTo>
                <a:lnTo>
                  <a:pt x="2206258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true" rot="5400000">
            <a:off x="16644218" y="8709595"/>
            <a:ext cx="651198" cy="1846180"/>
          </a:xfrm>
          <a:custGeom>
            <a:avLst/>
            <a:gdLst/>
            <a:ahLst/>
            <a:cxnLst/>
            <a:rect r="r" b="b" t="t" l="l"/>
            <a:pathLst>
              <a:path h="1846180" w="651198">
                <a:moveTo>
                  <a:pt x="651198" y="1846179"/>
                </a:moveTo>
                <a:lnTo>
                  <a:pt x="0" y="1846179"/>
                </a:lnTo>
                <a:lnTo>
                  <a:pt x="0" y="0"/>
                </a:lnTo>
                <a:lnTo>
                  <a:pt x="651198" y="0"/>
                </a:lnTo>
                <a:lnTo>
                  <a:pt x="651198" y="184617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5400000">
            <a:off x="-612139" y="9604266"/>
            <a:ext cx="2175528" cy="708035"/>
          </a:xfrm>
          <a:custGeom>
            <a:avLst/>
            <a:gdLst/>
            <a:ahLst/>
            <a:cxnLst/>
            <a:rect r="r" b="b" t="t" l="l"/>
            <a:pathLst>
              <a:path h="708035" w="2175528">
                <a:moveTo>
                  <a:pt x="0" y="0"/>
                </a:moveTo>
                <a:lnTo>
                  <a:pt x="2175528" y="0"/>
                </a:lnTo>
                <a:lnTo>
                  <a:pt x="2175528" y="708035"/>
                </a:lnTo>
                <a:lnTo>
                  <a:pt x="0" y="70803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685868" y="1571550"/>
            <a:ext cx="2129793" cy="1511059"/>
          </a:xfrm>
          <a:custGeom>
            <a:avLst/>
            <a:gdLst/>
            <a:ahLst/>
            <a:cxnLst/>
            <a:rect r="r" b="b" t="t" l="l"/>
            <a:pathLst>
              <a:path h="1511059" w="2129793">
                <a:moveTo>
                  <a:pt x="0" y="0"/>
                </a:moveTo>
                <a:lnTo>
                  <a:pt x="2129793" y="0"/>
                </a:lnTo>
                <a:lnTo>
                  <a:pt x="2129793" y="1511059"/>
                </a:lnTo>
                <a:lnTo>
                  <a:pt x="0" y="151105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400670" y="3536371"/>
            <a:ext cx="2700189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Presentasi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44496" y="4669155"/>
            <a:ext cx="12612539" cy="1158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0"/>
              </a:lnSpc>
            </a:pPr>
            <a:r>
              <a:rPr lang="en-US" b="true" sz="90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Djikstra ALGORTIHM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317173" y="6055995"/>
            <a:ext cx="12867184" cy="1600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Oleh: Syahrul Akbar Ramdhani (11230940000027)</a:t>
            </a:r>
          </a:p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Dosen Pengampu: M. Irvan Septiar Musti, M.si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0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866170" y="1636679"/>
            <a:ext cx="10110449" cy="7621621"/>
            <a:chOff x="0" y="0"/>
            <a:chExt cx="2662834" cy="20073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62834" cy="2007340"/>
            </a:xfrm>
            <a:custGeom>
              <a:avLst/>
              <a:gdLst/>
              <a:ahLst/>
              <a:cxnLst/>
              <a:rect r="r" b="b" t="t" l="l"/>
              <a:pathLst>
                <a:path h="2007340" w="2662834">
                  <a:moveTo>
                    <a:pt x="0" y="0"/>
                  </a:moveTo>
                  <a:lnTo>
                    <a:pt x="2662834" y="0"/>
                  </a:lnTo>
                  <a:lnTo>
                    <a:pt x="2662834" y="2007340"/>
                  </a:lnTo>
                  <a:lnTo>
                    <a:pt x="0" y="2007340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662834" cy="2054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6456168" y="1869982"/>
            <a:ext cx="8930454" cy="7155016"/>
          </a:xfrm>
          <a:custGeom>
            <a:avLst/>
            <a:gdLst/>
            <a:ahLst/>
            <a:cxnLst/>
            <a:rect r="r" b="b" t="t" l="l"/>
            <a:pathLst>
              <a:path h="7155016" w="8930454">
                <a:moveTo>
                  <a:pt x="0" y="0"/>
                </a:moveTo>
                <a:lnTo>
                  <a:pt x="8930453" y="0"/>
                </a:lnTo>
                <a:lnTo>
                  <a:pt x="8930453" y="7155015"/>
                </a:lnTo>
                <a:lnTo>
                  <a:pt x="0" y="71550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5003529" y="230221"/>
            <a:ext cx="11403707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Implementasi di Python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7054453" y="2538404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720906" y="3849612"/>
            <a:ext cx="684618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Dijkstra’s algorithm starting at 0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273364" y="6306446"/>
            <a:ext cx="1178243" cy="62594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869501" y="6306446"/>
            <a:ext cx="1178243" cy="625941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3511463" y="6306446"/>
            <a:ext cx="1178243" cy="625941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4827483" y="6306446"/>
            <a:ext cx="1178243" cy="625941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179244" y="6306446"/>
            <a:ext cx="1178243" cy="6259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04784" y="2550345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443874" y="3861553"/>
            <a:ext cx="5246781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first iteration (v = 0)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827483" y="6306446"/>
            <a:ext cx="1178243" cy="625941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6179244" y="6306446"/>
            <a:ext cx="1178243" cy="6259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04784" y="2538404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87522" y="3849612"/>
            <a:ext cx="521361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first iteration (v = 3)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827483" y="6306446"/>
            <a:ext cx="1178243" cy="62594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04784" y="2538404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87522" y="3849612"/>
            <a:ext cx="521361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first iteration (v = 2)</a:t>
            </a:r>
          </a:p>
        </p:txBody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827483" y="6306446"/>
            <a:ext cx="1178243" cy="62594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04784" y="2538404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87522" y="3849612"/>
            <a:ext cx="521361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first iteration (v = 5)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04784" y="2538404"/>
            <a:ext cx="417909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Example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293731" y="4519706"/>
            <a:ext cx="6319591" cy="5194918"/>
          </a:xfrm>
          <a:custGeom>
            <a:avLst/>
            <a:gdLst/>
            <a:ahLst/>
            <a:cxnLst/>
            <a:rect r="r" b="b" t="t" l="l"/>
            <a:pathLst>
              <a:path h="5194918" w="6319591">
                <a:moveTo>
                  <a:pt x="0" y="0"/>
                </a:moveTo>
                <a:lnTo>
                  <a:pt x="6319592" y="0"/>
                </a:lnTo>
                <a:lnTo>
                  <a:pt x="6319592" y="5194919"/>
                </a:lnTo>
                <a:lnTo>
                  <a:pt x="0" y="51949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6187522" y="3861553"/>
            <a:ext cx="521361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first iteration (v = 1)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68219" y="2538404"/>
            <a:ext cx="6151563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Finding Path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497216" y="4659992"/>
            <a:ext cx="5241968" cy="4885185"/>
          </a:xfrm>
          <a:custGeom>
            <a:avLst/>
            <a:gdLst/>
            <a:ahLst/>
            <a:cxnLst/>
            <a:rect r="r" b="b" t="t" l="l"/>
            <a:pathLst>
              <a:path h="4885185" w="5241968">
                <a:moveTo>
                  <a:pt x="0" y="0"/>
                </a:moveTo>
                <a:lnTo>
                  <a:pt x="5241969" y="0"/>
                </a:lnTo>
                <a:lnTo>
                  <a:pt x="5241969" y="4885185"/>
                </a:lnTo>
                <a:lnTo>
                  <a:pt x="0" y="48851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749124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Example: Shortest path from 0 to 4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68219" y="2538404"/>
            <a:ext cx="6151563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Finding Path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732837" y="4382208"/>
            <a:ext cx="4770726" cy="4903987"/>
          </a:xfrm>
          <a:custGeom>
            <a:avLst/>
            <a:gdLst/>
            <a:ahLst/>
            <a:cxnLst/>
            <a:rect r="r" b="b" t="t" l="l"/>
            <a:pathLst>
              <a:path h="4903987" w="4770726">
                <a:moveTo>
                  <a:pt x="0" y="0"/>
                </a:moveTo>
                <a:lnTo>
                  <a:pt x="4770726" y="0"/>
                </a:lnTo>
                <a:lnTo>
                  <a:pt x="4770726" y="4903986"/>
                </a:lnTo>
                <a:lnTo>
                  <a:pt x="0" y="49039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749124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Example: Shortest path from 0 to 4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68219" y="2538404"/>
            <a:ext cx="6151563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Finding Path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655879" y="4170551"/>
            <a:ext cx="4924644" cy="4897733"/>
          </a:xfrm>
          <a:custGeom>
            <a:avLst/>
            <a:gdLst/>
            <a:ahLst/>
            <a:cxnLst/>
            <a:rect r="r" b="b" t="t" l="l"/>
            <a:pathLst>
              <a:path h="4897733" w="4924644">
                <a:moveTo>
                  <a:pt x="0" y="0"/>
                </a:moveTo>
                <a:lnTo>
                  <a:pt x="4924643" y="0"/>
                </a:lnTo>
                <a:lnTo>
                  <a:pt x="4924643" y="4897733"/>
                </a:lnTo>
                <a:lnTo>
                  <a:pt x="0" y="48977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749124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Example: Shortest path from 0 to 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Djiksrta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83489" y="2717968"/>
            <a:ext cx="12675811" cy="6540332"/>
            <a:chOff x="0" y="0"/>
            <a:chExt cx="3338485" cy="17225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38485" cy="1722556"/>
            </a:xfrm>
            <a:custGeom>
              <a:avLst/>
              <a:gdLst/>
              <a:ahLst/>
              <a:cxnLst/>
              <a:rect r="r" b="b" t="t" l="l"/>
              <a:pathLst>
                <a:path h="1722556" w="3338485">
                  <a:moveTo>
                    <a:pt x="0" y="0"/>
                  </a:moveTo>
                  <a:lnTo>
                    <a:pt x="3338485" y="0"/>
                  </a:lnTo>
                  <a:lnTo>
                    <a:pt x="3338485" y="1722556"/>
                  </a:lnTo>
                  <a:lnTo>
                    <a:pt x="0" y="1722556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338485" cy="1770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025718" y="3574499"/>
            <a:ext cx="11791353" cy="476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0" indent="-291465" lvl="1">
              <a:lnSpc>
                <a:spcPts val="3779"/>
              </a:lnSpc>
              <a:buAutoNum type="arabicPeriod" startAt="1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Menemukan jalur terpendek atau termurah dari satu simpul asal ke semua simpul lain dalam graf berbobot positif.</a:t>
            </a:r>
          </a:p>
          <a:p>
            <a:pPr algn="just" marL="582930" indent="-291465" lvl="1">
              <a:lnSpc>
                <a:spcPts val="3779"/>
              </a:lnSpc>
              <a:buAutoNum type="arabicPeriod" startAt="1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Algoritma Dijkstra digunakan dalam berbagai bidang, seperti: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Routing jaringan komputer, untuk menentukan rute tercepat pengiriman data.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Distribusi logistik, guna mengoptimalkan rute pengiriman barang.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Simulasi penyebaran penyakit, untuk memodelkan jalur infeksi dalam suatu wilayah.</a:t>
            </a:r>
          </a:p>
          <a:p>
            <a:pPr algn="just" marL="582930" indent="-291465" lvl="1">
              <a:lnSpc>
                <a:spcPts val="3779"/>
              </a:lnSpc>
              <a:buFont typeface="Arial"/>
              <a:buChar char="•"/>
            </a:pPr>
            <a:r>
              <a:rPr lang="en-US" sz="27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Jaringan sosial, dalam menganalisis kedekatan atau pengaruh antar pengguna.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906915" y="1258921"/>
            <a:ext cx="9596934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Tujuan dan Aplikasi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068219" y="2538404"/>
            <a:ext cx="6151563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Finding Path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8375836" y="5143500"/>
          <a:ext cx="8973298" cy="3381402"/>
        </p:xfrm>
        <a:graphic>
          <a:graphicData uri="http://schemas.openxmlformats.org/drawingml/2006/table">
            <a:tbl>
              <a:tblPr/>
              <a:tblGrid>
                <a:gridCol w="1113812"/>
                <a:gridCol w="1309914"/>
                <a:gridCol w="1309914"/>
                <a:gridCol w="1309914"/>
                <a:gridCol w="1309914"/>
                <a:gridCol w="1309914"/>
                <a:gridCol w="1309914"/>
              </a:tblGrid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[0]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[1]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[2]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[3]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[4]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[5]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85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42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577356" y="4388468"/>
            <a:ext cx="5081689" cy="4891466"/>
          </a:xfrm>
          <a:custGeom>
            <a:avLst/>
            <a:gdLst/>
            <a:ahLst/>
            <a:cxnLst/>
            <a:rect r="r" b="b" t="t" l="l"/>
            <a:pathLst>
              <a:path h="4891466" w="5081689">
                <a:moveTo>
                  <a:pt x="0" y="0"/>
                </a:moveTo>
                <a:lnTo>
                  <a:pt x="5081689" y="0"/>
                </a:lnTo>
                <a:lnTo>
                  <a:pt x="5081689" y="4891466"/>
                </a:lnTo>
                <a:lnTo>
                  <a:pt x="0" y="48914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749124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Example: Shortest path from 0 to 4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247754" y="0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5114" r="0" b="-45114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73754" y="7361060"/>
            <a:ext cx="11186041" cy="2118710"/>
            <a:chOff x="0" y="0"/>
            <a:chExt cx="14914721" cy="2824947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14914721" cy="2824947"/>
              <a:chOff x="0" y="0"/>
              <a:chExt cx="2946118" cy="55801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946118" cy="558014"/>
              </a:xfrm>
              <a:custGeom>
                <a:avLst/>
                <a:gdLst/>
                <a:ahLst/>
                <a:cxnLst/>
                <a:rect r="r" b="b" t="t" l="l"/>
                <a:pathLst>
                  <a:path h="558014" w="2946118">
                    <a:moveTo>
                      <a:pt x="0" y="0"/>
                    </a:moveTo>
                    <a:lnTo>
                      <a:pt x="2946118" y="0"/>
                    </a:lnTo>
                    <a:lnTo>
                      <a:pt x="2946118" y="558014"/>
                    </a:lnTo>
                    <a:lnTo>
                      <a:pt x="0" y="558014"/>
                    </a:lnTo>
                    <a:close/>
                  </a:path>
                </a:pathLst>
              </a:custGeom>
              <a:solidFill>
                <a:srgbClr val="1B3D65"/>
              </a:solidFill>
              <a:ln w="762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47625"/>
                <a:ext cx="2946118" cy="6056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439470" y="283019"/>
              <a:ext cx="13872232" cy="23096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Simpan semua simpul dalam array atau linked list.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Setelah simpul v diproses, hapus v dari array/list.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Di tiap iterasi, cari simpul di list dengan dist terkecil.</a:t>
              </a:r>
            </a:p>
            <a:p>
              <a:pPr algn="just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 🕒 Kompleksitas pencarian minimum: O(V)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244507" y="230221"/>
            <a:ext cx="8921750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Implementasi vSet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5773754" y="3427285"/>
            <a:ext cx="11186041" cy="2556926"/>
            <a:chOff x="0" y="0"/>
            <a:chExt cx="14914721" cy="3409235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14914721" cy="3409235"/>
              <a:chOff x="0" y="0"/>
              <a:chExt cx="2946118" cy="67342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2946118" cy="673429"/>
              </a:xfrm>
              <a:custGeom>
                <a:avLst/>
                <a:gdLst/>
                <a:ahLst/>
                <a:cxnLst/>
                <a:rect r="r" b="b" t="t" l="l"/>
                <a:pathLst>
                  <a:path h="673429" w="2946118">
                    <a:moveTo>
                      <a:pt x="0" y="0"/>
                    </a:moveTo>
                    <a:lnTo>
                      <a:pt x="2946118" y="0"/>
                    </a:lnTo>
                    <a:lnTo>
                      <a:pt x="2946118" y="673429"/>
                    </a:lnTo>
                    <a:lnTo>
                      <a:pt x="0" y="673429"/>
                    </a:lnTo>
                    <a:close/>
                  </a:path>
                </a:pathLst>
              </a:custGeom>
              <a:solidFill>
                <a:srgbClr val="FFFFFF"/>
              </a:solidFill>
              <a:ln w="76200" cap="sq">
                <a:solidFill>
                  <a:srgbClr val="384C64"/>
                </a:solidFill>
                <a:prstDash val="solid"/>
                <a:miter/>
              </a:ln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57150"/>
                <a:ext cx="2946118" cy="7305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521244" y="260350"/>
              <a:ext cx="13872232" cy="28939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1B3D65"/>
                  </a:solidFill>
                  <a:latin typeface="Arimo"/>
                  <a:ea typeface="Arimo"/>
                  <a:cs typeface="Arimo"/>
                  <a:sym typeface="Arimo"/>
                </a:rPr>
                <a:t>mirip dengan visited[] di BFS/DFS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1B3D65"/>
                  </a:solidFill>
                  <a:latin typeface="Arimo"/>
                  <a:ea typeface="Arimo"/>
                  <a:cs typeface="Arimo"/>
                  <a:sym typeface="Arimo"/>
                </a:rPr>
                <a:t>Gunakan array boolean sebanyak V simpul, inisialisasi ke false.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1B3D65"/>
                  </a:solidFill>
                  <a:latin typeface="Arimo"/>
                  <a:ea typeface="Arimo"/>
                  <a:cs typeface="Arimo"/>
                  <a:sym typeface="Arimo"/>
                </a:rPr>
                <a:t>Setelah simpul v diproses, tandai visited[v] = true.</a:t>
              </a:r>
            </a:p>
            <a:p>
              <a:pPr algn="just" marL="539749" indent="-269875" lvl="1">
                <a:lnSpc>
                  <a:spcPts val="3499"/>
                </a:lnSpc>
                <a:buFont typeface="Arial"/>
                <a:buChar char="•"/>
              </a:pPr>
              <a:r>
                <a:rPr lang="en-US" sz="2499">
                  <a:solidFill>
                    <a:srgbClr val="1B3D65"/>
                  </a:solidFill>
                  <a:latin typeface="Arimo"/>
                  <a:ea typeface="Arimo"/>
                  <a:cs typeface="Arimo"/>
                  <a:sym typeface="Arimo"/>
                </a:rPr>
                <a:t>Di tiap iterasi, cari simpul dengan visited = false dan dist terkecil.</a:t>
              </a:r>
            </a:p>
            <a:p>
              <a:pPr algn="just" marL="539749" indent="-269875" lvl="1">
                <a:lnSpc>
                  <a:spcPts val="3499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499">
                  <a:solidFill>
                    <a:srgbClr val="1B3D65"/>
                  </a:solidFill>
                  <a:latin typeface="Arimo"/>
                  <a:ea typeface="Arimo"/>
                  <a:cs typeface="Arimo"/>
                  <a:sym typeface="Arimo"/>
                </a:rPr>
                <a:t> 🕒 Kompleksitas pencarian minimum: O(V)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773754" y="2544602"/>
            <a:ext cx="4270871" cy="88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Vissited Array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773754" y="6478377"/>
            <a:ext cx="5610655" cy="88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Array / List Simpul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5114" r="0" b="-45114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219188" y="482060"/>
            <a:ext cx="8921750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Implementasi vSet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622255" y="3427285"/>
            <a:ext cx="12683517" cy="5403668"/>
            <a:chOff x="0" y="0"/>
            <a:chExt cx="3340515" cy="142318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0515" cy="1423188"/>
            </a:xfrm>
            <a:custGeom>
              <a:avLst/>
              <a:gdLst/>
              <a:ahLst/>
              <a:cxnLst/>
              <a:rect r="r" b="b" t="t" l="l"/>
              <a:pathLst>
                <a:path h="1423188" w="3340515">
                  <a:moveTo>
                    <a:pt x="0" y="0"/>
                  </a:moveTo>
                  <a:lnTo>
                    <a:pt x="3340515" y="0"/>
                  </a:lnTo>
                  <a:lnTo>
                    <a:pt x="3340515" y="1423188"/>
                  </a:lnTo>
                  <a:lnTo>
                    <a:pt x="0" y="1423188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340515" cy="1470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209870" y="3733502"/>
            <a:ext cx="11508286" cy="4801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Struktur data di mana setiap item punya prioritas.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Dua operasi utama: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- </a:t>
            </a: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Insert(item, priority)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- Delete() i</a:t>
            </a: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tem dengan prioritas tertinggi (jarak terkecil)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Dalam Dijkstra: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- Simpul disimpan dalam priority queue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- </a:t>
            </a: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Prioritas = dist[v] (semakin kecil, semakin </a:t>
            </a: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tinggi prioritas)</a:t>
            </a:r>
          </a:p>
          <a:p>
            <a:pPr algn="just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Heap akan otomatis mengatur agar simpul dengan dist terkecil selalu di atas.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583489" y="2154648"/>
            <a:ext cx="7762379" cy="88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Priority Queue / Min-Heap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61355" y="7474062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5400000">
            <a:off x="7163057" y="-1028700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-120869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0800000">
            <a:off x="-9853041" y="-683007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5325980" y="-683007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497141">
            <a:off x="2310376" y="1763421"/>
            <a:ext cx="2291438" cy="1953972"/>
          </a:xfrm>
          <a:custGeom>
            <a:avLst/>
            <a:gdLst/>
            <a:ahLst/>
            <a:cxnLst/>
            <a:rect r="r" b="b" t="t" l="l"/>
            <a:pathLst>
              <a:path h="1953972" w="2291438">
                <a:moveTo>
                  <a:pt x="0" y="0"/>
                </a:moveTo>
                <a:lnTo>
                  <a:pt x="2291438" y="0"/>
                </a:lnTo>
                <a:lnTo>
                  <a:pt x="2291438" y="1953972"/>
                </a:lnTo>
                <a:lnTo>
                  <a:pt x="0" y="19539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true" rot="-1112582">
            <a:off x="13172013" y="7304328"/>
            <a:ext cx="2291438" cy="1953972"/>
          </a:xfrm>
          <a:custGeom>
            <a:avLst/>
            <a:gdLst/>
            <a:ahLst/>
            <a:cxnLst/>
            <a:rect r="r" b="b" t="t" l="l"/>
            <a:pathLst>
              <a:path h="1953972" w="2291438">
                <a:moveTo>
                  <a:pt x="2291438" y="1953972"/>
                </a:moveTo>
                <a:lnTo>
                  <a:pt x="0" y="1953972"/>
                </a:lnTo>
                <a:lnTo>
                  <a:pt x="0" y="0"/>
                </a:lnTo>
                <a:lnTo>
                  <a:pt x="2291438" y="0"/>
                </a:lnTo>
                <a:lnTo>
                  <a:pt x="2291438" y="1953972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28700" y="7304328"/>
            <a:ext cx="651198" cy="1846180"/>
          </a:xfrm>
          <a:custGeom>
            <a:avLst/>
            <a:gdLst/>
            <a:ahLst/>
            <a:cxnLst/>
            <a:rect r="r" b="b" t="t" l="l"/>
            <a:pathLst>
              <a:path h="1846180" w="651198">
                <a:moveTo>
                  <a:pt x="0" y="0"/>
                </a:moveTo>
                <a:lnTo>
                  <a:pt x="651198" y="0"/>
                </a:lnTo>
                <a:lnTo>
                  <a:pt x="651198" y="1846180"/>
                </a:lnTo>
                <a:lnTo>
                  <a:pt x="0" y="184618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362216" y="4416676"/>
            <a:ext cx="9410098" cy="207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7"/>
              </a:lnSpc>
              <a:spcBef>
                <a:spcPct val="0"/>
              </a:spcBef>
            </a:pPr>
            <a:r>
              <a:rPr lang="en-US" b="true" sz="11798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Terima Kasih</a:t>
            </a:r>
          </a:p>
        </p:txBody>
      </p:sp>
      <p:sp>
        <p:nvSpPr>
          <p:cNvPr name="Freeform 18" id="18"/>
          <p:cNvSpPr/>
          <p:nvPr/>
        </p:nvSpPr>
        <p:spPr>
          <a:xfrm flipH="true" flipV="true" rot="0">
            <a:off x="16608102" y="1028700"/>
            <a:ext cx="651198" cy="1846180"/>
          </a:xfrm>
          <a:custGeom>
            <a:avLst/>
            <a:gdLst/>
            <a:ahLst/>
            <a:cxnLst/>
            <a:rect r="r" b="b" t="t" l="l"/>
            <a:pathLst>
              <a:path h="1846180" w="651198">
                <a:moveTo>
                  <a:pt x="651198" y="1846180"/>
                </a:moveTo>
                <a:lnTo>
                  <a:pt x="0" y="1846180"/>
                </a:lnTo>
                <a:lnTo>
                  <a:pt x="0" y="0"/>
                </a:lnTo>
                <a:lnTo>
                  <a:pt x="651198" y="0"/>
                </a:lnTo>
                <a:lnTo>
                  <a:pt x="651198" y="184618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66" y="-286583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Djiksrta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583489" y="2717968"/>
            <a:ext cx="12675811" cy="4828625"/>
            <a:chOff x="0" y="0"/>
            <a:chExt cx="3338485" cy="127173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338485" cy="1271737"/>
            </a:xfrm>
            <a:custGeom>
              <a:avLst/>
              <a:gdLst/>
              <a:ahLst/>
              <a:cxnLst/>
              <a:rect r="r" b="b" t="t" l="l"/>
              <a:pathLst>
                <a:path h="1271737" w="3338485">
                  <a:moveTo>
                    <a:pt x="0" y="0"/>
                  </a:moveTo>
                  <a:lnTo>
                    <a:pt x="3338485" y="0"/>
                  </a:lnTo>
                  <a:lnTo>
                    <a:pt x="3338485" y="1271737"/>
                  </a:lnTo>
                  <a:lnTo>
                    <a:pt x="0" y="1271737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338485" cy="13193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4799501" y="2914543"/>
            <a:ext cx="12243787" cy="434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Algoritma Dijkstra bekerja pada graf berbobot dengan bobot non-negatif.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Jalur terpendek di sini berarti total bobot terkecil, bukan jumlah simpul yang paling sedikit.</a:t>
            </a:r>
          </a:p>
          <a:p>
            <a:pPr algn="just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Dijkstra menggunakan pendekatan greedy, yaitu selalu memilih simpul dengan jarak (bobot total) terkecil yang belum dikunjungi pada setiap langkah.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84566" y="838200"/>
            <a:ext cx="10841634" cy="140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Konsep Dasar Djikstra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5114" r="0" b="-4511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4583489" y="2717968"/>
            <a:ext cx="12675811" cy="5008711"/>
            <a:chOff x="0" y="0"/>
            <a:chExt cx="3338485" cy="131916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338485" cy="1319167"/>
            </a:xfrm>
            <a:custGeom>
              <a:avLst/>
              <a:gdLst/>
              <a:ahLst/>
              <a:cxnLst/>
              <a:rect r="r" b="b" t="t" l="l"/>
              <a:pathLst>
                <a:path h="1319167" w="3338485">
                  <a:moveTo>
                    <a:pt x="0" y="0"/>
                  </a:moveTo>
                  <a:lnTo>
                    <a:pt x="3338485" y="0"/>
                  </a:lnTo>
                  <a:lnTo>
                    <a:pt x="3338485" y="1319167"/>
                  </a:lnTo>
                  <a:lnTo>
                    <a:pt x="0" y="1319167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3338485" cy="13667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043052" y="3242979"/>
            <a:ext cx="11756686" cy="372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Struktur Data yang Digunakan 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• dist[]: jarak minimum sementara dari sumber 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• pred[]: pelacak simpul sebelumnya (seperti BFS) </a:t>
            </a:r>
          </a:p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• vSet atau visited[]: mencatat simpul yang sudah dikunjungi 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• Priority queue (min-heap): untuk efisiens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99695" y="650942"/>
            <a:ext cx="14339095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Struktur data yang digunakan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4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087043" y="2057400"/>
            <a:ext cx="11186041" cy="4487322"/>
            <a:chOff x="0" y="0"/>
            <a:chExt cx="2946118" cy="118184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46118" cy="1181846"/>
            </a:xfrm>
            <a:custGeom>
              <a:avLst/>
              <a:gdLst/>
              <a:ahLst/>
              <a:cxnLst/>
              <a:rect r="r" b="b" t="t" l="l"/>
              <a:pathLst>
                <a:path h="1181846" w="2946118">
                  <a:moveTo>
                    <a:pt x="0" y="0"/>
                  </a:moveTo>
                  <a:lnTo>
                    <a:pt x="2946118" y="0"/>
                  </a:lnTo>
                  <a:lnTo>
                    <a:pt x="2946118" y="1181846"/>
                  </a:lnTo>
                  <a:lnTo>
                    <a:pt x="0" y="1181846"/>
                  </a:lnTo>
                  <a:close/>
                </a:path>
              </a:pathLst>
            </a:custGeom>
            <a:solidFill>
              <a:srgbClr val="1B3D65"/>
            </a:solidFill>
            <a:ln w="762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2946118" cy="1229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477976" y="2598256"/>
            <a:ext cx="10404174" cy="3348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Inisialisasi dist[v] = ∞ untuk semua simpul, dan dist[src] = 0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Inisialisasi pred[v] = -1 dan masukkan semua simpul ke priority queue</a:t>
            </a:r>
          </a:p>
          <a:p>
            <a:pPr algn="just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Selama priority queue tidak kosong: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Ambil simpul v dengan dist[v] terkecil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Untuk setiap tetangga w dari v: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- </a:t>
            </a: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Lakukan edge relaxation: update dist[w] jika jalur melalui v lebih pendek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- Update pred[w] ke v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Tandai v sebagai visited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08209" y="482060"/>
            <a:ext cx="13943708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Langkah-langkah Algoritma  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3550980" y="6716172"/>
            <a:ext cx="12722103" cy="2666810"/>
            <a:chOff x="0" y="0"/>
            <a:chExt cx="3350677" cy="7023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350677" cy="702370"/>
            </a:xfrm>
            <a:custGeom>
              <a:avLst/>
              <a:gdLst/>
              <a:ahLst/>
              <a:cxnLst/>
              <a:rect r="r" b="b" t="t" l="l"/>
              <a:pathLst>
                <a:path h="702370" w="3350677">
                  <a:moveTo>
                    <a:pt x="0" y="0"/>
                  </a:moveTo>
                  <a:lnTo>
                    <a:pt x="3350677" y="0"/>
                  </a:lnTo>
                  <a:lnTo>
                    <a:pt x="3350677" y="702370"/>
                  </a:lnTo>
                  <a:lnTo>
                    <a:pt x="0" y="702370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3350677" cy="749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941913" y="6747907"/>
            <a:ext cx="11940237" cy="251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dist[] menyimpan jarak terpendek sementara dari simpul asal ke setiap simpul lain.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pred[] mencatat simpul sebelumnya, berguna untuk merekonstruksi jalur terpendek.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Priority queue (min-heap) membantu memilih simpul dengan jarak terkecil secara efisien.</a:t>
            </a:r>
          </a:p>
          <a:p>
            <a:pPr algn="just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Edge relaxation adalah proses membandingkan dan memperbarui dist[] &amp; pred[] jika ditemukan jalur yang lebih pendek.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409402" y="2538404"/>
            <a:ext cx="8186539" cy="1406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Edge Relaxation 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28700" y="4466894"/>
            <a:ext cx="16230600" cy="2803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Jika dist[v] + weight(v,w) &lt; dist[w], maka: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→ dist[w] = dist[v] + weight(v,w) </a:t>
            </a:r>
          </a:p>
          <a:p>
            <a:pPr algn="just">
              <a:lnSpc>
                <a:spcPts val="5599"/>
              </a:lnSpc>
            </a:pPr>
            <a:r>
              <a:rPr lang="en-US" sz="3999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→ pred[w] = v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Inti dari proses update jarak selama algoritma berlangsung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273475" y="2538404"/>
            <a:ext cx="11741051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Contoh Edge Relaxation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10915879" y="4964797"/>
          <a:ext cx="6369410" cy="2948994"/>
        </p:xfrm>
        <a:graphic>
          <a:graphicData uri="http://schemas.openxmlformats.org/drawingml/2006/table">
            <a:tbl>
              <a:tblPr/>
              <a:tblGrid>
                <a:gridCol w="1273882"/>
                <a:gridCol w="1273882"/>
                <a:gridCol w="1273882"/>
                <a:gridCol w="1273882"/>
                <a:gridCol w="1273882"/>
              </a:tblGrid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[v]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[w]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028700" y="4507765"/>
            <a:ext cx="9220443" cy="4395408"/>
          </a:xfrm>
          <a:custGeom>
            <a:avLst/>
            <a:gdLst/>
            <a:ahLst/>
            <a:cxnLst/>
            <a:rect r="r" b="b" t="t" l="l"/>
            <a:pathLst>
              <a:path h="4395408" w="9220443">
                <a:moveTo>
                  <a:pt x="0" y="0"/>
                </a:moveTo>
                <a:lnTo>
                  <a:pt x="9220443" y="0"/>
                </a:lnTo>
                <a:lnTo>
                  <a:pt x="9220443" y="4395409"/>
                </a:lnTo>
                <a:lnTo>
                  <a:pt x="0" y="439540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684618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Before relaxation along (v, w, 3)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3471" y="-221867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5400000">
            <a:off x="1389296" y="-5805312"/>
            <a:ext cx="5457808" cy="12344400"/>
            <a:chOff x="0" y="0"/>
            <a:chExt cx="7277077" cy="1645920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273475" y="2538404"/>
            <a:ext cx="11741051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Contoh Edge Relaxation</a:t>
            </a:r>
          </a:p>
        </p:txBody>
      </p:sp>
      <p:grpSp>
        <p:nvGrpSpPr>
          <p:cNvPr name="Group 12" id="12"/>
          <p:cNvGrpSpPr/>
          <p:nvPr/>
        </p:nvGrpSpPr>
        <p:grpSpPr>
          <a:xfrm rot="5400000">
            <a:off x="11371680" y="-5805312"/>
            <a:ext cx="5457808" cy="12344400"/>
            <a:chOff x="0" y="0"/>
            <a:chExt cx="7277077" cy="16459200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474894" y="0"/>
              <a:ext cx="5320384" cy="13716000"/>
              <a:chOff x="0" y="0"/>
              <a:chExt cx="1050940" cy="270933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050940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050940">
                    <a:moveTo>
                      <a:pt x="0" y="0"/>
                    </a:moveTo>
                    <a:lnTo>
                      <a:pt x="1050940" y="0"/>
                    </a:lnTo>
                    <a:lnTo>
                      <a:pt x="1050940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1B3D65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47625"/>
                <a:ext cx="1050940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0" y="54864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006906" y="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505810" y="10972800"/>
              <a:ext cx="6270171" cy="5486400"/>
            </a:xfrm>
            <a:custGeom>
              <a:avLst/>
              <a:gdLst/>
              <a:ahLst/>
              <a:cxnLst/>
              <a:rect r="r" b="b" t="t" l="l"/>
              <a:pathLst>
                <a:path h="5486400" w="6270171">
                  <a:moveTo>
                    <a:pt x="0" y="0"/>
                  </a:moveTo>
                  <a:lnTo>
                    <a:pt x="6270171" y="0"/>
                  </a:lnTo>
                  <a:lnTo>
                    <a:pt x="6270171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alphaModFix amt="41000"/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7613323" y="366888"/>
            <a:ext cx="2362016" cy="236201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515997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6" y="0"/>
                </a:lnTo>
                <a:lnTo>
                  <a:pt x="15226646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10915879" y="4964797"/>
          <a:ext cx="6369410" cy="2948994"/>
        </p:xfrm>
        <a:graphic>
          <a:graphicData uri="http://schemas.openxmlformats.org/drawingml/2006/table">
            <a:tbl>
              <a:tblPr/>
              <a:tblGrid>
                <a:gridCol w="1273882"/>
                <a:gridCol w="1273882"/>
                <a:gridCol w="1273882"/>
                <a:gridCol w="1273882"/>
                <a:gridCol w="1273882"/>
              </a:tblGrid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[v]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[w]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29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...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4" id="24"/>
          <p:cNvSpPr/>
          <p:nvPr/>
        </p:nvSpPr>
        <p:spPr>
          <a:xfrm flipH="false" flipV="false" rot="0">
            <a:off x="1028700" y="4964797"/>
            <a:ext cx="9195205" cy="4765398"/>
          </a:xfrm>
          <a:custGeom>
            <a:avLst/>
            <a:gdLst/>
            <a:ahLst/>
            <a:cxnLst/>
            <a:rect r="r" b="b" t="t" l="l"/>
            <a:pathLst>
              <a:path h="4765398" w="9195205">
                <a:moveTo>
                  <a:pt x="0" y="0"/>
                </a:moveTo>
                <a:lnTo>
                  <a:pt x="9195205" y="0"/>
                </a:lnTo>
                <a:lnTo>
                  <a:pt x="9195205" y="4765398"/>
                </a:lnTo>
                <a:lnTo>
                  <a:pt x="0" y="476539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371237" y="3849612"/>
            <a:ext cx="6846188" cy="65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95"/>
              </a:lnSpc>
              <a:spcBef>
                <a:spcPct val="0"/>
              </a:spcBef>
            </a:pPr>
            <a:r>
              <a:rPr lang="en-US" sz="371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After relaxation along (v, w, 3)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92060" y="7546593"/>
            <a:ext cx="15226645" cy="3423414"/>
          </a:xfrm>
          <a:custGeom>
            <a:avLst/>
            <a:gdLst/>
            <a:ahLst/>
            <a:cxnLst/>
            <a:rect r="r" b="b" t="t" l="l"/>
            <a:pathLst>
              <a:path h="3423414" w="15226645">
                <a:moveTo>
                  <a:pt x="0" y="0"/>
                </a:moveTo>
                <a:lnTo>
                  <a:pt x="15226645" y="0"/>
                </a:lnTo>
                <a:lnTo>
                  <a:pt x="15226645" y="3423414"/>
                </a:lnTo>
                <a:lnTo>
                  <a:pt x="0" y="3423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46763" y="0"/>
            <a:ext cx="3990288" cy="10287000"/>
            <a:chOff x="0" y="0"/>
            <a:chExt cx="1050940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094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050940">
                  <a:moveTo>
                    <a:pt x="0" y="0"/>
                  </a:moveTo>
                  <a:lnTo>
                    <a:pt x="1050940" y="0"/>
                  </a:lnTo>
                  <a:lnTo>
                    <a:pt x="105094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B3D6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0940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1002934" y="41148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9" y="0"/>
                </a:lnTo>
                <a:lnTo>
                  <a:pt x="47026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03560" y="3903535"/>
            <a:ext cx="2479929" cy="247992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39330" y="3970146"/>
            <a:ext cx="2362016" cy="23620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1B3D6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179"/>
                </a:lnSpc>
              </a:pPr>
              <a:r>
                <a:rPr lang="en-US" b="true" sz="3699">
                  <a:solidFill>
                    <a:srgbClr val="1B3D65"/>
                  </a:solidFill>
                  <a:latin typeface="Arimo Bold"/>
                  <a:ea typeface="Arimo Bold"/>
                  <a:cs typeface="Arimo Bold"/>
                  <a:sym typeface="Arimo Bold"/>
                </a:rPr>
                <a:t>Djikstra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-247754" y="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0" y="0"/>
            <a:ext cx="18441471" cy="10373327"/>
          </a:xfrm>
          <a:custGeom>
            <a:avLst/>
            <a:gdLst/>
            <a:ahLst/>
            <a:cxnLst/>
            <a:rect r="r" b="b" t="t" l="l"/>
            <a:pathLst>
              <a:path h="10373327" w="18441471">
                <a:moveTo>
                  <a:pt x="0" y="0"/>
                </a:moveTo>
                <a:lnTo>
                  <a:pt x="18441471" y="0"/>
                </a:lnTo>
                <a:lnTo>
                  <a:pt x="18441471" y="10373327"/>
                </a:lnTo>
                <a:lnTo>
                  <a:pt x="0" y="103733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45114" r="0" b="-4511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623576" y="8229600"/>
            <a:ext cx="4702629" cy="4114800"/>
          </a:xfrm>
          <a:custGeom>
            <a:avLst/>
            <a:gdLst/>
            <a:ahLst/>
            <a:cxnLst/>
            <a:rect r="r" b="b" t="t" l="l"/>
            <a:pathLst>
              <a:path h="4114800" w="4702629">
                <a:moveTo>
                  <a:pt x="0" y="0"/>
                </a:moveTo>
                <a:lnTo>
                  <a:pt x="4702628" y="0"/>
                </a:lnTo>
                <a:lnTo>
                  <a:pt x="47026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459441" y="230221"/>
            <a:ext cx="6491883" cy="1406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1B3D65"/>
                </a:solidFill>
                <a:latin typeface="Arimo Bold"/>
                <a:ea typeface="Arimo Bold"/>
                <a:cs typeface="Arimo Bold"/>
                <a:sym typeface="Arimo Bold"/>
              </a:rPr>
              <a:t>Pseudo Code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5866170" y="1636679"/>
            <a:ext cx="10110449" cy="7621621"/>
            <a:chOff x="0" y="0"/>
            <a:chExt cx="2662834" cy="200734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662834" cy="2007340"/>
            </a:xfrm>
            <a:custGeom>
              <a:avLst/>
              <a:gdLst/>
              <a:ahLst/>
              <a:cxnLst/>
              <a:rect r="r" b="b" t="t" l="l"/>
              <a:pathLst>
                <a:path h="2007340" w="2662834">
                  <a:moveTo>
                    <a:pt x="0" y="0"/>
                  </a:moveTo>
                  <a:lnTo>
                    <a:pt x="2662834" y="0"/>
                  </a:lnTo>
                  <a:lnTo>
                    <a:pt x="2662834" y="2007340"/>
                  </a:lnTo>
                  <a:lnTo>
                    <a:pt x="0" y="2007340"/>
                  </a:lnTo>
                  <a:close/>
                </a:path>
              </a:pathLst>
            </a:custGeom>
            <a:solidFill>
              <a:srgbClr val="FFFFFF"/>
            </a:solidFill>
            <a:ln w="76200" cap="sq">
              <a:solidFill>
                <a:srgbClr val="384C64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662834" cy="2054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474562" y="1901345"/>
            <a:ext cx="8893666" cy="7044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Input: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G = (V, E) → graf berbobot positif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src        → simpul asal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Output: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d</a:t>
            </a: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ist[v]    → jarak terpendek dari src ke v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pred[v]    → simpul sebelumnya dalam jalur terpendek ke v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1.  for setiap simpul v ∈ V: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dist[v] ← ∞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pred[v] ← undefined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2.  dist[src] ← 0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3.  Buat priority queue Q berisi semua simpul V,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dengan prioritas berdasarkan dist[v]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4.  while Q tidak kosong: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v ← simpul dalam Q dengan dist[v] terkecil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hapus v dari Q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for setiap tetangga w dari v: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    if dist[v] + weight(v, w) &lt; dist[w]: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        dist[w] ← dist[v] + weight(v, w)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        pred[w] ← v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B3D65"/>
                </a:solidFill>
                <a:latin typeface="Arimo"/>
                <a:ea typeface="Arimo"/>
                <a:cs typeface="Arimo"/>
                <a:sym typeface="Arimo"/>
              </a:rPr>
              <a:t>                perbarui prioritas w dalam 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DAGs_0lAdwQ</dc:identifier>
  <dcterms:modified xsi:type="dcterms:W3CDTF">2011-08-01T06:04:30Z</dcterms:modified>
  <cp:revision>1</cp:revision>
  <dc:title>Biru Putih Abstrak Minimalis Seminar Proposal Presentasi</dc:title>
</cp:coreProperties>
</file>