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Canva Sans Bold" charset="1" panose="020B0803030501040103"/>
      <p:regular r:id="rId45"/>
    </p:embeddedFont>
    <p:embeddedFont>
      <p:font typeface="Canva Sans" charset="1" panose="020B0503030501040103"/>
      <p:regular r:id="rId46"/>
    </p:embeddedFont>
    <p:embeddedFont>
      <p:font typeface="Canva Sans Italics" charset="1" panose="020B0503030501040103"/>
      <p:regular r:id="rId47"/>
    </p:embeddedFont>
    <p:embeddedFont>
      <p:font typeface="Neo Tech Light" charset="1" panose="020B0304030504040204"/>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4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4.png" Type="http://schemas.openxmlformats.org/officeDocument/2006/relationships/image"/><Relationship Id="rId5" Target="../media/image45.png" Type="http://schemas.openxmlformats.org/officeDocument/2006/relationships/image"/><Relationship Id="rId6" Target="../media/image4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8.png" Type="http://schemas.openxmlformats.org/officeDocument/2006/relationships/image"/><Relationship Id="rId5" Target="../media/image59.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0.png" Type="http://schemas.openxmlformats.org/officeDocument/2006/relationships/image"/><Relationship Id="rId5" Target="../media/image6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62.png" Type="http://schemas.openxmlformats.org/officeDocument/2006/relationships/image"/><Relationship Id="rId5" Target="../media/image63.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3928558" y="-309004"/>
            <a:ext cx="5769741" cy="10905009"/>
          </a:xfrm>
          <a:custGeom>
            <a:avLst/>
            <a:gdLst/>
            <a:ahLst/>
            <a:cxnLst/>
            <a:rect r="r" b="b" t="t" l="l"/>
            <a:pathLst>
              <a:path h="10905009" w="5769741">
                <a:moveTo>
                  <a:pt x="5769741" y="0"/>
                </a:moveTo>
                <a:lnTo>
                  <a:pt x="0" y="0"/>
                </a:lnTo>
                <a:lnTo>
                  <a:pt x="0" y="10905008"/>
                </a:lnTo>
                <a:lnTo>
                  <a:pt x="5769741" y="10905008"/>
                </a:lnTo>
                <a:lnTo>
                  <a:pt x="576974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5458" y="1067401"/>
            <a:ext cx="1377654" cy="977427"/>
          </a:xfrm>
          <a:custGeom>
            <a:avLst/>
            <a:gdLst/>
            <a:ahLst/>
            <a:cxnLst/>
            <a:rect r="r" b="b" t="t" l="l"/>
            <a:pathLst>
              <a:path h="977427" w="1377654">
                <a:moveTo>
                  <a:pt x="0" y="0"/>
                </a:moveTo>
                <a:lnTo>
                  <a:pt x="1377654" y="0"/>
                </a:lnTo>
                <a:lnTo>
                  <a:pt x="1377654" y="977427"/>
                </a:lnTo>
                <a:lnTo>
                  <a:pt x="0" y="977427"/>
                </a:lnTo>
                <a:lnTo>
                  <a:pt x="0" y="0"/>
                </a:lnTo>
                <a:close/>
              </a:path>
            </a:pathLst>
          </a:custGeom>
          <a:blipFill>
            <a:blip r:embed="rId4"/>
            <a:stretch>
              <a:fillRect l="0" t="0" r="0" b="0"/>
            </a:stretch>
          </a:blipFill>
        </p:spPr>
      </p:sp>
      <p:sp>
        <p:nvSpPr>
          <p:cNvPr name="TextBox 4" id="4"/>
          <p:cNvSpPr txBox="true"/>
          <p:nvPr/>
        </p:nvSpPr>
        <p:spPr>
          <a:xfrm rot="0">
            <a:off x="1686846" y="3929779"/>
            <a:ext cx="10570918" cy="1651124"/>
          </a:xfrm>
          <a:prstGeom prst="rect">
            <a:avLst/>
          </a:prstGeom>
        </p:spPr>
        <p:txBody>
          <a:bodyPr anchor="t" rtlCol="false" tIns="0" lIns="0" bIns="0" rIns="0">
            <a:spAutoFit/>
          </a:bodyPr>
          <a:lstStyle/>
          <a:p>
            <a:pPr algn="l">
              <a:lnSpc>
                <a:spcPts val="12497"/>
              </a:lnSpc>
            </a:pPr>
            <a:r>
              <a:rPr lang="en-US" sz="12373" b="true">
                <a:solidFill>
                  <a:srgbClr val="FFFFFF"/>
                </a:solidFill>
                <a:latin typeface="Canva Sans Bold"/>
                <a:ea typeface="Canva Sans Bold"/>
                <a:cs typeface="Canva Sans Bold"/>
                <a:sym typeface="Canva Sans Bold"/>
              </a:rPr>
              <a:t>RECURSION</a:t>
            </a:r>
          </a:p>
        </p:txBody>
      </p:sp>
      <p:sp>
        <p:nvSpPr>
          <p:cNvPr name="TextBox 5" id="5"/>
          <p:cNvSpPr txBox="true"/>
          <p:nvPr/>
        </p:nvSpPr>
        <p:spPr>
          <a:xfrm rot="0">
            <a:off x="2703112" y="1128774"/>
            <a:ext cx="4946856" cy="807055"/>
          </a:xfrm>
          <a:prstGeom prst="rect">
            <a:avLst/>
          </a:prstGeom>
        </p:spPr>
        <p:txBody>
          <a:bodyPr anchor="t" rtlCol="false" tIns="0" lIns="0" bIns="0" rIns="0">
            <a:spAutoFit/>
          </a:bodyPr>
          <a:lstStyle/>
          <a:p>
            <a:pPr algn="l">
              <a:lnSpc>
                <a:spcPts val="3234"/>
              </a:lnSpc>
            </a:pPr>
            <a:r>
              <a:rPr lang="en-US" sz="2310" b="true">
                <a:solidFill>
                  <a:srgbClr val="FFFFFF"/>
                </a:solidFill>
                <a:latin typeface="Canva Sans Bold"/>
                <a:ea typeface="Canva Sans Bold"/>
                <a:cs typeface="Canva Sans Bold"/>
                <a:sym typeface="Canva Sans Bold"/>
              </a:rPr>
              <a:t>UNIVERSITAS ISLAM NEGERI</a:t>
            </a:r>
          </a:p>
          <a:p>
            <a:pPr algn="l">
              <a:lnSpc>
                <a:spcPts val="3234"/>
              </a:lnSpc>
            </a:pPr>
            <a:r>
              <a:rPr lang="en-US" sz="2310" b="true">
                <a:solidFill>
                  <a:srgbClr val="FFFFFF"/>
                </a:solidFill>
                <a:latin typeface="Canva Sans Bold"/>
                <a:ea typeface="Canva Sans Bold"/>
                <a:cs typeface="Canva Sans Bold"/>
                <a:sym typeface="Canva Sans Bold"/>
              </a:rPr>
              <a:t>SYARIF HIDAYATULLAH JAKARTA</a:t>
            </a:r>
          </a:p>
        </p:txBody>
      </p:sp>
      <p:sp>
        <p:nvSpPr>
          <p:cNvPr name="TextBox 6" id="6"/>
          <p:cNvSpPr txBox="true"/>
          <p:nvPr/>
        </p:nvSpPr>
        <p:spPr>
          <a:xfrm rot="0">
            <a:off x="1686846" y="7459792"/>
            <a:ext cx="7842256" cy="789305"/>
          </a:xfrm>
          <a:prstGeom prst="rect">
            <a:avLst/>
          </a:prstGeom>
        </p:spPr>
        <p:txBody>
          <a:bodyPr anchor="t" rtlCol="false" tIns="0" lIns="0" bIns="0" rIns="0">
            <a:spAutoFit/>
          </a:bodyPr>
          <a:lstStyle/>
          <a:p>
            <a:pPr algn="l">
              <a:lnSpc>
                <a:spcPts val="3220"/>
              </a:lnSpc>
            </a:pPr>
            <a:r>
              <a:rPr lang="en-US" sz="2300" b="true">
                <a:solidFill>
                  <a:srgbClr val="FFFFFF"/>
                </a:solidFill>
                <a:latin typeface="Canva Sans Bold"/>
                <a:ea typeface="Canva Sans Bold"/>
                <a:cs typeface="Canva Sans Bold"/>
                <a:sym typeface="Canva Sans Bold"/>
              </a:rPr>
              <a:t>DISUSUN OLEH : </a:t>
            </a:r>
          </a:p>
          <a:p>
            <a:pPr algn="l">
              <a:lnSpc>
                <a:spcPts val="3220"/>
              </a:lnSpc>
            </a:pPr>
            <a:r>
              <a:rPr lang="en-US" sz="2300" b="true">
                <a:solidFill>
                  <a:srgbClr val="FFFFFF"/>
                </a:solidFill>
                <a:latin typeface="Canva Sans Bold"/>
                <a:ea typeface="Canva Sans Bold"/>
                <a:cs typeface="Canva Sans Bold"/>
                <a:sym typeface="Canva Sans Bold"/>
              </a:rPr>
              <a:t>SYAHRUL AKBAR RAMDHANI (11230940000027)</a:t>
            </a:r>
          </a:p>
        </p:txBody>
      </p:sp>
      <p:sp>
        <p:nvSpPr>
          <p:cNvPr name="TextBox 7" id="7"/>
          <p:cNvSpPr txBox="true"/>
          <p:nvPr/>
        </p:nvSpPr>
        <p:spPr>
          <a:xfrm rot="0">
            <a:off x="1686846" y="2673748"/>
            <a:ext cx="7842256" cy="465457"/>
          </a:xfrm>
          <a:prstGeom prst="rect">
            <a:avLst/>
          </a:prstGeom>
        </p:spPr>
        <p:txBody>
          <a:bodyPr anchor="t" rtlCol="false" tIns="0" lIns="0" bIns="0" rIns="0">
            <a:spAutoFit/>
          </a:bodyPr>
          <a:lstStyle/>
          <a:p>
            <a:pPr algn="l">
              <a:lnSpc>
                <a:spcPts val="3535"/>
              </a:lnSpc>
            </a:pPr>
            <a:r>
              <a:rPr lang="en-US" sz="3500" b="true">
                <a:solidFill>
                  <a:srgbClr val="FFFFFF"/>
                </a:solidFill>
                <a:latin typeface="Canva Sans Bold"/>
                <a:ea typeface="Canva Sans Bold"/>
                <a:cs typeface="Canva Sans Bold"/>
                <a:sym typeface="Canva Sans Bold"/>
              </a:rPr>
              <a:t>ALGORITMA DAN STRUKTUR DATA</a:t>
            </a:r>
          </a:p>
        </p:txBody>
      </p:sp>
      <p:sp>
        <p:nvSpPr>
          <p:cNvPr name="TextBox 8" id="8"/>
          <p:cNvSpPr txBox="true"/>
          <p:nvPr/>
        </p:nvSpPr>
        <p:spPr>
          <a:xfrm rot="0">
            <a:off x="1686846" y="6487441"/>
            <a:ext cx="7842256" cy="789305"/>
          </a:xfrm>
          <a:prstGeom prst="rect">
            <a:avLst/>
          </a:prstGeom>
        </p:spPr>
        <p:txBody>
          <a:bodyPr anchor="t" rtlCol="false" tIns="0" lIns="0" bIns="0" rIns="0">
            <a:spAutoFit/>
          </a:bodyPr>
          <a:lstStyle/>
          <a:p>
            <a:pPr algn="l">
              <a:lnSpc>
                <a:spcPts val="3220"/>
              </a:lnSpc>
            </a:pPr>
            <a:r>
              <a:rPr lang="en-US" sz="2300" b="true">
                <a:solidFill>
                  <a:srgbClr val="FFFFFF"/>
                </a:solidFill>
                <a:latin typeface="Canva Sans Bold"/>
                <a:ea typeface="Canva Sans Bold"/>
                <a:cs typeface="Canva Sans Bold"/>
                <a:sym typeface="Canva Sans Bold"/>
              </a:rPr>
              <a:t>DOSEN PENGAMPU: </a:t>
            </a:r>
          </a:p>
          <a:p>
            <a:pPr algn="l">
              <a:lnSpc>
                <a:spcPts val="3220"/>
              </a:lnSpc>
            </a:pPr>
            <a:r>
              <a:rPr lang="en-US" sz="2300" b="true">
                <a:solidFill>
                  <a:srgbClr val="FFFFFF"/>
                </a:solidFill>
                <a:latin typeface="Canva Sans Bold"/>
                <a:ea typeface="Canva Sans Bold"/>
                <a:cs typeface="Canva Sans Bold"/>
                <a:sym typeface="Canva Sans Bold"/>
              </a:rPr>
              <a:t>MOHAMAD IRVAN SEPTIAR MUSTI, S.SI, M.SI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86528"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58838" y="2456498"/>
            <a:ext cx="14453152" cy="1470660"/>
          </a:xfrm>
          <a:prstGeom prst="rect">
            <a:avLst/>
          </a:prstGeom>
        </p:spPr>
        <p:txBody>
          <a:bodyPr anchor="t" rtlCol="false" tIns="0" lIns="0" bIns="0" rIns="0">
            <a:spAutoFit/>
          </a:bodyPr>
          <a:lstStyle/>
          <a:p>
            <a:pPr algn="l">
              <a:lnSpc>
                <a:spcPts val="2940"/>
              </a:lnSpc>
            </a:pPr>
            <a:r>
              <a:rPr lang="en-US" sz="2100">
                <a:solidFill>
                  <a:srgbClr val="FFFFFF"/>
                </a:solidFill>
                <a:latin typeface="Canva Sans"/>
                <a:ea typeface="Canva Sans"/>
                <a:cs typeface="Canva Sans"/>
                <a:sym typeface="Canva Sans"/>
              </a:rPr>
              <a:t>Binary search adalah algoritma efisien untuk mencari nilai </a:t>
            </a:r>
            <a:r>
              <a:rPr lang="en-US" sz="2100">
                <a:solidFill>
                  <a:srgbClr val="FFFFFF"/>
                </a:solidFill>
                <a:latin typeface="Canva Sans"/>
                <a:ea typeface="Canva Sans"/>
                <a:cs typeface="Canva Sans"/>
                <a:sym typeface="Canva Sans"/>
              </a:rPr>
              <a:t>dalam urutan data yang telah terurut, dengan kompleksitas waktu O(log n). Berbeda dari sequential search yang memeriksa elemen satu per satu (O(n)), binary search memanfaatkan sifat data yang terurut dengan membagi ruang pencarian menjadi dua pada setiap langkah.</a:t>
            </a:r>
          </a:p>
        </p:txBody>
      </p:sp>
      <p:sp>
        <p:nvSpPr>
          <p:cNvPr name="TextBox 5" id="5"/>
          <p:cNvSpPr txBox="true"/>
          <p:nvPr/>
        </p:nvSpPr>
        <p:spPr>
          <a:xfrm rot="0">
            <a:off x="3097697" y="1402270"/>
            <a:ext cx="11423723" cy="720853"/>
          </a:xfrm>
          <a:prstGeom prst="rect">
            <a:avLst/>
          </a:prstGeom>
        </p:spPr>
        <p:txBody>
          <a:bodyPr anchor="t" rtlCol="false" tIns="0" lIns="0" bIns="0" rIns="0">
            <a:spAutoFit/>
          </a:bodyPr>
          <a:lstStyle/>
          <a:p>
            <a:pPr algn="ctr">
              <a:lnSpc>
                <a:spcPts val="5454"/>
              </a:lnSpc>
            </a:pPr>
            <a:r>
              <a:rPr lang="en-US" b="true" sz="5400">
                <a:solidFill>
                  <a:srgbClr val="FFFFFF"/>
                </a:solidFill>
                <a:latin typeface="Canva Sans Bold"/>
                <a:ea typeface="Canva Sans Bold"/>
                <a:cs typeface="Canva Sans Bold"/>
                <a:sym typeface="Canva Sans Bold"/>
              </a:rPr>
              <a:t>4.1.3 BINARY SEARCH </a:t>
            </a:r>
          </a:p>
        </p:txBody>
      </p:sp>
      <p:sp>
        <p:nvSpPr>
          <p:cNvPr name="Freeform 6" id="6"/>
          <p:cNvSpPr/>
          <p:nvPr/>
        </p:nvSpPr>
        <p:spPr>
          <a:xfrm flipH="false" flipV="false" rot="0">
            <a:off x="4602380" y="4123787"/>
            <a:ext cx="9083240" cy="1651498"/>
          </a:xfrm>
          <a:custGeom>
            <a:avLst/>
            <a:gdLst/>
            <a:ahLst/>
            <a:cxnLst/>
            <a:rect r="r" b="b" t="t" l="l"/>
            <a:pathLst>
              <a:path h="1651498" w="9083240">
                <a:moveTo>
                  <a:pt x="0" y="0"/>
                </a:moveTo>
                <a:lnTo>
                  <a:pt x="9083240" y="0"/>
                </a:lnTo>
                <a:lnTo>
                  <a:pt x="9083240" y="1651498"/>
                </a:lnTo>
                <a:lnTo>
                  <a:pt x="0" y="1651498"/>
                </a:lnTo>
                <a:lnTo>
                  <a:pt x="0" y="0"/>
                </a:lnTo>
                <a:close/>
              </a:path>
            </a:pathLst>
          </a:custGeom>
          <a:blipFill>
            <a:blip r:embed="rId4"/>
            <a:stretch>
              <a:fillRect l="0" t="0" r="0" b="0"/>
            </a:stretch>
          </a:blipFill>
        </p:spPr>
      </p:sp>
      <p:sp>
        <p:nvSpPr>
          <p:cNvPr name="TextBox 7" id="7"/>
          <p:cNvSpPr txBox="true"/>
          <p:nvPr/>
        </p:nvSpPr>
        <p:spPr>
          <a:xfrm rot="0">
            <a:off x="2358838" y="6118185"/>
            <a:ext cx="12901442" cy="3126105"/>
          </a:xfrm>
          <a:prstGeom prst="rect">
            <a:avLst/>
          </a:prstGeom>
        </p:spPr>
        <p:txBody>
          <a:bodyPr anchor="t" rtlCol="false" tIns="0" lIns="0" bIns="0" rIns="0">
            <a:spAutoFit/>
          </a:bodyPr>
          <a:lstStyle/>
          <a:p>
            <a:pPr algn="l">
              <a:lnSpc>
                <a:spcPts val="2520"/>
              </a:lnSpc>
            </a:pPr>
            <a:r>
              <a:rPr lang="en-US" sz="1800" spc="19">
                <a:solidFill>
                  <a:srgbClr val="FFFFFF"/>
                </a:solidFill>
                <a:latin typeface="Canva Sans"/>
                <a:ea typeface="Canva Sans"/>
                <a:cs typeface="Canva Sans"/>
                <a:sym typeface="Canva Sans"/>
              </a:rPr>
              <a:t>Langkah-langkah pencarian biner:</a:t>
            </a:r>
          </a:p>
          <a:p>
            <a:pPr algn="l" marL="388623" indent="-194312" lvl="1">
              <a:lnSpc>
                <a:spcPts val="2520"/>
              </a:lnSpc>
              <a:buAutoNum type="arabicPeriod" startAt="1"/>
            </a:pPr>
            <a:r>
              <a:rPr lang="en-US" sz="1800" spc="19">
                <a:solidFill>
                  <a:srgbClr val="FFFFFF"/>
                </a:solidFill>
                <a:latin typeface="Canva Sans"/>
                <a:ea typeface="Canva Sans"/>
                <a:cs typeface="Canva Sans"/>
                <a:sym typeface="Canva Sans"/>
              </a:rPr>
              <a:t>Tetapkan dua parameter: low =</a:t>
            </a:r>
            <a:r>
              <a:rPr lang="en-US" sz="1800" spc="19">
                <a:solidFill>
                  <a:srgbClr val="FFFFFF"/>
                </a:solidFill>
                <a:latin typeface="Canva Sans"/>
                <a:ea typeface="Canva Sans"/>
                <a:cs typeface="Canva Sans"/>
                <a:sym typeface="Canva Sans"/>
              </a:rPr>
              <a:t> 0 dan high = n−1.</a:t>
            </a:r>
          </a:p>
          <a:p>
            <a:pPr algn="l" marL="388623" indent="-194312" lvl="1">
              <a:lnSpc>
                <a:spcPts val="2520"/>
              </a:lnSpc>
              <a:buAutoNum type="arabicPeriod" startAt="1"/>
            </a:pPr>
            <a:r>
              <a:rPr lang="en-US" sz="1800" spc="19">
                <a:solidFill>
                  <a:srgbClr val="FFFFFF"/>
                </a:solidFill>
                <a:latin typeface="Canva Sans"/>
                <a:ea typeface="Canva Sans"/>
                <a:cs typeface="Canva Sans"/>
                <a:sym typeface="Canva Sans"/>
              </a:rPr>
              <a:t>Hitung indeks tengah: mid = (low + high) // 2.</a:t>
            </a:r>
          </a:p>
          <a:p>
            <a:pPr algn="l" marL="388623" indent="-194312" lvl="1">
              <a:lnSpc>
                <a:spcPts val="2520"/>
              </a:lnSpc>
              <a:buAutoNum type="arabicPeriod" startAt="1"/>
            </a:pPr>
            <a:r>
              <a:rPr lang="en-US" sz="1800" spc="19">
                <a:solidFill>
                  <a:srgbClr val="FFFFFF"/>
                </a:solidFill>
                <a:latin typeface="Canva Sans"/>
                <a:ea typeface="Canva Sans"/>
                <a:cs typeface="Canva Sans"/>
                <a:sym typeface="Canva Sans"/>
              </a:rPr>
              <a:t>Bandingkan data[mid] dengan target:</a:t>
            </a:r>
          </a:p>
          <a:p>
            <a:pPr algn="l" marL="777246" indent="-259082" lvl="2">
              <a:lnSpc>
                <a:spcPts val="2520"/>
              </a:lnSpc>
              <a:buFont typeface="Arial"/>
              <a:buChar char="⚬"/>
            </a:pPr>
            <a:r>
              <a:rPr lang="en-US" sz="1800" spc="19">
                <a:solidFill>
                  <a:srgbClr val="FFFFFF"/>
                </a:solidFill>
                <a:latin typeface="Canva Sans"/>
                <a:ea typeface="Canva Sans"/>
                <a:cs typeface="Canva Sans"/>
                <a:sym typeface="Canva Sans"/>
              </a:rPr>
              <a:t>Jika sama, pencarian berhasil.</a:t>
            </a:r>
          </a:p>
          <a:p>
            <a:pPr algn="l" marL="777246" indent="-259082" lvl="2">
              <a:lnSpc>
                <a:spcPts val="2520"/>
              </a:lnSpc>
              <a:buFont typeface="Arial"/>
              <a:buChar char="⚬"/>
            </a:pPr>
            <a:r>
              <a:rPr lang="en-US" sz="1800" spc="19">
                <a:solidFill>
                  <a:srgbClr val="FFFFFF"/>
                </a:solidFill>
                <a:latin typeface="Canva Sans"/>
                <a:ea typeface="Canva Sans"/>
                <a:cs typeface="Canva Sans"/>
                <a:sym typeface="Canva Sans"/>
              </a:rPr>
              <a:t>Jika target &lt; data[mid], lanjutkan pencarian di bagian kiri (low hingga mid−1).</a:t>
            </a:r>
          </a:p>
          <a:p>
            <a:pPr algn="l" marL="777246" indent="-259082" lvl="2">
              <a:lnSpc>
                <a:spcPts val="2520"/>
              </a:lnSpc>
              <a:buFont typeface="Arial"/>
              <a:buChar char="⚬"/>
            </a:pPr>
            <a:r>
              <a:rPr lang="en-US" sz="1800" spc="19">
                <a:solidFill>
                  <a:srgbClr val="FFFFFF"/>
                </a:solidFill>
                <a:latin typeface="Canva Sans"/>
                <a:ea typeface="Canva Sans"/>
                <a:cs typeface="Canva Sans"/>
                <a:sym typeface="Canva Sans"/>
              </a:rPr>
              <a:t>Jika target &gt; data[mid], lanjutkan pencarian di bagian kanan (mid+1 hingga high).</a:t>
            </a:r>
          </a:p>
          <a:p>
            <a:pPr algn="l" marL="388623" indent="-194312" lvl="1">
              <a:lnSpc>
                <a:spcPts val="2520"/>
              </a:lnSpc>
              <a:buAutoNum type="arabicPeriod" startAt="1"/>
            </a:pPr>
            <a:r>
              <a:rPr lang="en-US" sz="1800" spc="19">
                <a:solidFill>
                  <a:srgbClr val="FFFFFF"/>
                </a:solidFill>
                <a:latin typeface="Canva Sans"/>
                <a:ea typeface="Canva Sans"/>
                <a:cs typeface="Canva Sans"/>
                <a:sym typeface="Canva Sans"/>
              </a:rPr>
              <a:t>Jika low &gt; high, artinya target tidak ditemukan</a:t>
            </a:r>
          </a:p>
          <a:p>
            <a:pPr algn="l">
              <a:lnSpc>
                <a:spcPts val="2520"/>
              </a:lnSpc>
            </a:pPr>
            <a:r>
              <a:rPr lang="en-US" sz="1800">
                <a:solidFill>
                  <a:srgbClr val="FFFFFF"/>
                </a:solidFill>
                <a:latin typeface="Canva Sans"/>
                <a:ea typeface="Canva Sans"/>
                <a:cs typeface="Canva Sans"/>
                <a:sym typeface="Canva Sans"/>
              </a:rPr>
              <a:t>Proses ini dilakukan secara rekursif atau iteratif hingga target ditemukan atau rentang pencarian habis. Binary search sangat efektif untuk data terurut yang dapat diakses melalui indeks.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1077550" y="-622924"/>
            <a:ext cx="3762884" cy="3543953"/>
          </a:xfrm>
          <a:custGeom>
            <a:avLst/>
            <a:gdLst/>
            <a:ahLst/>
            <a:cxnLst/>
            <a:rect r="r" b="b" t="t" l="l"/>
            <a:pathLst>
              <a:path h="3543953" w="3762884">
                <a:moveTo>
                  <a:pt x="0" y="0"/>
                </a:moveTo>
                <a:lnTo>
                  <a:pt x="3762884" y="0"/>
                </a:lnTo>
                <a:lnTo>
                  <a:pt x="3762884" y="3543953"/>
                </a:lnTo>
                <a:lnTo>
                  <a:pt x="0" y="35439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60043" y="2394588"/>
            <a:ext cx="15199449" cy="1153795"/>
          </a:xfrm>
          <a:prstGeom prst="rect">
            <a:avLst/>
          </a:prstGeom>
        </p:spPr>
        <p:txBody>
          <a:bodyPr anchor="t" rtlCol="false" tIns="0" lIns="0" bIns="0" rIns="0">
            <a:spAutoFit/>
          </a:bodyPr>
          <a:lstStyle/>
          <a:p>
            <a:pPr algn="l">
              <a:lnSpc>
                <a:spcPts val="3080"/>
              </a:lnSpc>
            </a:pPr>
            <a:r>
              <a:rPr lang="en-US" sz="2200" spc="24">
                <a:solidFill>
                  <a:srgbClr val="000000"/>
                </a:solidFill>
                <a:latin typeface="Canva Sans"/>
                <a:ea typeface="Canva Sans"/>
                <a:cs typeface="Canva Sans"/>
                <a:sym typeface="Canva Sans"/>
              </a:rPr>
              <a:t>Pencarian bi</a:t>
            </a:r>
            <a:r>
              <a:rPr lang="en-US" sz="2200" spc="24">
                <a:solidFill>
                  <a:srgbClr val="000000"/>
                </a:solidFill>
                <a:latin typeface="Canva Sans"/>
                <a:ea typeface="Canva Sans"/>
                <a:cs typeface="Canva Sans"/>
                <a:sym typeface="Canva Sans"/>
              </a:rPr>
              <a:t>n</a:t>
            </a:r>
            <a:r>
              <a:rPr lang="en-US" sz="2200" spc="24">
                <a:solidFill>
                  <a:srgbClr val="000000"/>
                </a:solidFill>
                <a:latin typeface="Canva Sans"/>
                <a:ea typeface="Canva Sans"/>
                <a:cs typeface="Canva Sans"/>
                <a:sym typeface="Canva Sans"/>
              </a:rPr>
              <a:t>er</a:t>
            </a:r>
            <a:r>
              <a:rPr lang="en-US" sz="2200" spc="24">
                <a:solidFill>
                  <a:srgbClr val="000000"/>
                </a:solidFill>
                <a:latin typeface="Canva Sans"/>
                <a:ea typeface="Canva Sans"/>
                <a:cs typeface="Canva Sans"/>
                <a:sym typeface="Canva Sans"/>
              </a:rPr>
              <a:t> </a:t>
            </a:r>
            <a:r>
              <a:rPr lang="en-US" sz="2200" spc="24">
                <a:solidFill>
                  <a:srgbClr val="000000"/>
                </a:solidFill>
                <a:latin typeface="Canva Sans"/>
                <a:ea typeface="Canva Sans"/>
                <a:cs typeface="Canva Sans"/>
                <a:sym typeface="Canva Sans"/>
              </a:rPr>
              <a:t>memiliki kompleksitas waktu O(log n), yang jauh lebih cepat dibanding pencarian sekuensial. Misalnya, untuk satu miliar elemen, log n hanya sekitar 30, menunjukkan efisiensi yang sangat tinggi.</a:t>
            </a:r>
          </a:p>
          <a:p>
            <a:pPr algn="l">
              <a:lnSpc>
                <a:spcPts val="3080"/>
              </a:lnSpc>
            </a:pPr>
            <a:r>
              <a:rPr lang="en-US" sz="2200" spc="24">
                <a:solidFill>
                  <a:srgbClr val="000000"/>
                </a:solidFill>
                <a:latin typeface="Canva Sans"/>
                <a:ea typeface="Canva Sans"/>
                <a:cs typeface="Canva Sans"/>
                <a:sym typeface="Canva Sans"/>
              </a:rPr>
              <a:t>Berikut contoh implementasi pada Pytho</a:t>
            </a:r>
            <a:r>
              <a:rPr lang="en-US" sz="2200" spc="24">
                <a:solidFill>
                  <a:srgbClr val="000000"/>
                </a:solidFill>
                <a:latin typeface="Canva Sans"/>
                <a:ea typeface="Canva Sans"/>
                <a:cs typeface="Canva Sans"/>
                <a:sym typeface="Canva Sans"/>
              </a:rPr>
              <a:t>n</a:t>
            </a:r>
            <a:r>
              <a:rPr lang="en-US" sz="2200" spc="24">
                <a:solidFill>
                  <a:srgbClr val="000000"/>
                </a:solidFill>
                <a:latin typeface="Canva Sans"/>
                <a:ea typeface="Canva Sans"/>
                <a:cs typeface="Canva Sans"/>
                <a:sym typeface="Canva Sans"/>
              </a:rPr>
              <a:t>:</a:t>
            </a:r>
          </a:p>
        </p:txBody>
      </p:sp>
      <p:sp>
        <p:nvSpPr>
          <p:cNvPr name="TextBox 5" id="5"/>
          <p:cNvSpPr txBox="true"/>
          <p:nvPr/>
        </p:nvSpPr>
        <p:spPr>
          <a:xfrm rot="0">
            <a:off x="3500760" y="1640968"/>
            <a:ext cx="12214070" cy="4773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IMPLEMENTASI DALAM PYTHON</a:t>
            </a:r>
          </a:p>
        </p:txBody>
      </p:sp>
      <p:sp>
        <p:nvSpPr>
          <p:cNvPr name="Freeform 6" id="6"/>
          <p:cNvSpPr/>
          <p:nvPr/>
        </p:nvSpPr>
        <p:spPr>
          <a:xfrm flipH="false" flipV="false" rot="0">
            <a:off x="1524227" y="3864336"/>
            <a:ext cx="8335540" cy="4857096"/>
          </a:xfrm>
          <a:custGeom>
            <a:avLst/>
            <a:gdLst/>
            <a:ahLst/>
            <a:cxnLst/>
            <a:rect r="r" b="b" t="t" l="l"/>
            <a:pathLst>
              <a:path h="4857096" w="8335540">
                <a:moveTo>
                  <a:pt x="0" y="0"/>
                </a:moveTo>
                <a:lnTo>
                  <a:pt x="8335540" y="0"/>
                </a:lnTo>
                <a:lnTo>
                  <a:pt x="8335540" y="4857096"/>
                </a:lnTo>
                <a:lnTo>
                  <a:pt x="0" y="4857096"/>
                </a:lnTo>
                <a:lnTo>
                  <a:pt x="0" y="0"/>
                </a:lnTo>
                <a:close/>
              </a:path>
            </a:pathLst>
          </a:custGeom>
          <a:blipFill>
            <a:blip r:embed="rId4"/>
            <a:stretch>
              <a:fillRect l="0" t="0" r="0" b="0"/>
            </a:stretch>
          </a:blipFill>
        </p:spPr>
      </p:sp>
      <p:sp>
        <p:nvSpPr>
          <p:cNvPr name="Freeform 7" id="7"/>
          <p:cNvSpPr/>
          <p:nvPr/>
        </p:nvSpPr>
        <p:spPr>
          <a:xfrm flipH="false" flipV="false" rot="0">
            <a:off x="9607795" y="3945437"/>
            <a:ext cx="7404055" cy="4775994"/>
          </a:xfrm>
          <a:custGeom>
            <a:avLst/>
            <a:gdLst/>
            <a:ahLst/>
            <a:cxnLst/>
            <a:rect r="r" b="b" t="t" l="l"/>
            <a:pathLst>
              <a:path h="4775994" w="7404055">
                <a:moveTo>
                  <a:pt x="0" y="0"/>
                </a:moveTo>
                <a:lnTo>
                  <a:pt x="7404054" y="0"/>
                </a:lnTo>
                <a:lnTo>
                  <a:pt x="7404054" y="4775995"/>
                </a:lnTo>
                <a:lnTo>
                  <a:pt x="0" y="4775995"/>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15019" y="2679700"/>
            <a:ext cx="14577367" cy="2463800"/>
          </a:xfrm>
          <a:prstGeom prst="rect">
            <a:avLst/>
          </a:prstGeom>
        </p:spPr>
        <p:txBody>
          <a:bodyPr anchor="t" rtlCol="false" tIns="0" lIns="0" bIns="0" rIns="0">
            <a:spAutoFit/>
          </a:bodyPr>
          <a:lstStyle/>
          <a:p>
            <a:pPr algn="l">
              <a:lnSpc>
                <a:spcPts val="2800"/>
              </a:lnSpc>
            </a:pPr>
            <a:r>
              <a:rPr lang="en-US" sz="2000">
                <a:solidFill>
                  <a:srgbClr val="FFFFFF"/>
                </a:solidFill>
                <a:latin typeface="Canva Sans"/>
                <a:ea typeface="Canva Sans"/>
                <a:cs typeface="Canva Sans"/>
                <a:sym typeface="Canva Sans"/>
              </a:rPr>
              <a:t>Sistem operasi modern mengelola sistem file secara rekursif, di mana sebuah direktori (folder) dapat berisi berkas maupun subdirektori, yang pada gilirannya juga dapat berisi berkas dan direktori</a:t>
            </a:r>
            <a:r>
              <a:rPr lang="en-US" sz="2000">
                <a:solidFill>
                  <a:srgbClr val="FFFFFF"/>
                </a:solidFill>
                <a:latin typeface="Canva Sans"/>
                <a:ea typeface="Canva Sans"/>
                <a:cs typeface="Canva Sans"/>
                <a:sym typeface="Canva Sans"/>
              </a:rPr>
              <a:t> </a:t>
            </a:r>
            <a:r>
              <a:rPr lang="en-US" sz="2000">
                <a:solidFill>
                  <a:srgbClr val="FFFFFF"/>
                </a:solidFill>
                <a:latin typeface="Canva Sans"/>
                <a:ea typeface="Canva Sans"/>
                <a:cs typeface="Canva Sans"/>
                <a:sym typeface="Canva Sans"/>
              </a:rPr>
              <a:t>lain</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ya,</a:t>
            </a:r>
            <a:r>
              <a:rPr lang="en-US" sz="2000">
                <a:solidFill>
                  <a:srgbClr val="FFFFFF"/>
                </a:solidFill>
                <a:latin typeface="Canva Sans"/>
                <a:ea typeface="Canva Sans"/>
                <a:cs typeface="Canva Sans"/>
                <a:sym typeface="Canva Sans"/>
              </a:rPr>
              <a:t> </a:t>
            </a:r>
            <a:r>
              <a:rPr lang="en-US" sz="2000">
                <a:solidFill>
                  <a:srgbClr val="FFFFFF"/>
                </a:solidFill>
                <a:latin typeface="Canva Sans"/>
                <a:ea typeface="Canva Sans"/>
                <a:cs typeface="Canva Sans"/>
                <a:sym typeface="Canva Sans"/>
              </a:rPr>
              <a:t>ta</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pa batas kedalaman tertentu. Struktur ini mencerminkan hierarki poho</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 dengan direktori tingkat atas sebagai akar, dan setiap cabang</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ya berpotensi mengandung struktur serupa secara berulang.</a:t>
            </a:r>
          </a:p>
          <a:p>
            <a:pPr algn="l">
              <a:lnSpc>
                <a:spcPts val="2800"/>
              </a:lnSpc>
            </a:pPr>
            <a:r>
              <a:rPr lang="en-US" sz="2000">
                <a:solidFill>
                  <a:srgbClr val="FFFFFF"/>
                </a:solidFill>
                <a:latin typeface="Canva Sans"/>
                <a:ea typeface="Canva Sans"/>
                <a:cs typeface="Canva Sans"/>
                <a:sym typeface="Canva Sans"/>
              </a:rPr>
              <a:t>Untuk keperluan analisis ruang penyimpanan, sistem dapat menghitung ruang disk kumulatif yang digunakan oleh sebuah direktori dengan me</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jumlahkan rua</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g dari semua berkas dan subdirektori di dalamnya, termasuk yan</a:t>
            </a:r>
            <a:r>
              <a:rPr lang="en-US" sz="2000">
                <a:solidFill>
                  <a:srgbClr val="FFFFFF"/>
                </a:solidFill>
                <a:latin typeface="Canva Sans"/>
                <a:ea typeface="Canva Sans"/>
                <a:cs typeface="Canva Sans"/>
                <a:sym typeface="Canva Sans"/>
              </a:rPr>
              <a:t>g </a:t>
            </a:r>
            <a:r>
              <a:rPr lang="en-US" sz="2000">
                <a:solidFill>
                  <a:srgbClr val="FFFFFF"/>
                </a:solidFill>
                <a:latin typeface="Canva Sans"/>
                <a:ea typeface="Canva Sans"/>
                <a:cs typeface="Canva Sans"/>
                <a:sym typeface="Canva Sans"/>
              </a:rPr>
              <a:t>bersarang secara rekursif. Informasi ini penting untuk pemantauan da</a:t>
            </a:r>
            <a:r>
              <a:rPr lang="en-US" sz="2000">
                <a:solidFill>
                  <a:srgbClr val="FFFFFF"/>
                </a:solidFill>
                <a:latin typeface="Canva Sans"/>
                <a:ea typeface="Canva Sans"/>
                <a:cs typeface="Canva Sans"/>
                <a:sym typeface="Canva Sans"/>
              </a:rPr>
              <a:t>n</a:t>
            </a:r>
            <a:r>
              <a:rPr lang="en-US" sz="2000">
                <a:solidFill>
                  <a:srgbClr val="FFFFFF"/>
                </a:solidFill>
                <a:latin typeface="Canva Sans"/>
                <a:ea typeface="Canva Sans"/>
                <a:cs typeface="Canva Sans"/>
                <a:sym typeface="Canva Sans"/>
              </a:rPr>
              <a:t> manajemen kapasitas disk.</a:t>
            </a:r>
          </a:p>
        </p:txBody>
      </p:sp>
      <p:sp>
        <p:nvSpPr>
          <p:cNvPr name="TextBox 5" id="5"/>
          <p:cNvSpPr txBox="true"/>
          <p:nvPr/>
        </p:nvSpPr>
        <p:spPr>
          <a:xfrm rot="0">
            <a:off x="4102231" y="1273048"/>
            <a:ext cx="11423723" cy="720853"/>
          </a:xfrm>
          <a:prstGeom prst="rect">
            <a:avLst/>
          </a:prstGeom>
        </p:spPr>
        <p:txBody>
          <a:bodyPr anchor="t" rtlCol="false" tIns="0" lIns="0" bIns="0" rIns="0">
            <a:spAutoFit/>
          </a:bodyPr>
          <a:lstStyle/>
          <a:p>
            <a:pPr algn="ctr">
              <a:lnSpc>
                <a:spcPts val="5454"/>
              </a:lnSpc>
            </a:pPr>
            <a:r>
              <a:rPr lang="en-US" b="true" sz="5400">
                <a:solidFill>
                  <a:srgbClr val="FFFFFF"/>
                </a:solidFill>
                <a:latin typeface="Canva Sans Bold"/>
                <a:ea typeface="Canva Sans Bold"/>
                <a:cs typeface="Canva Sans Bold"/>
                <a:sym typeface="Canva Sans Bold"/>
              </a:rPr>
              <a:t>4.1.4 FILE SYSTEMS</a:t>
            </a:r>
          </a:p>
        </p:txBody>
      </p:sp>
      <p:sp>
        <p:nvSpPr>
          <p:cNvPr name="Freeform 6" id="6"/>
          <p:cNvSpPr/>
          <p:nvPr/>
        </p:nvSpPr>
        <p:spPr>
          <a:xfrm flipH="false" flipV="false" rot="0">
            <a:off x="4137910" y="5450316"/>
            <a:ext cx="5175338" cy="3807984"/>
          </a:xfrm>
          <a:custGeom>
            <a:avLst/>
            <a:gdLst/>
            <a:ahLst/>
            <a:cxnLst/>
            <a:rect r="r" b="b" t="t" l="l"/>
            <a:pathLst>
              <a:path h="3807984" w="5175338">
                <a:moveTo>
                  <a:pt x="0" y="0"/>
                </a:moveTo>
                <a:lnTo>
                  <a:pt x="5175338" y="0"/>
                </a:lnTo>
                <a:lnTo>
                  <a:pt x="5175338" y="3807984"/>
                </a:lnTo>
                <a:lnTo>
                  <a:pt x="0" y="3807984"/>
                </a:lnTo>
                <a:lnTo>
                  <a:pt x="0" y="0"/>
                </a:lnTo>
                <a:close/>
              </a:path>
            </a:pathLst>
          </a:custGeom>
          <a:blipFill>
            <a:blip r:embed="rId4"/>
            <a:stretch>
              <a:fillRect l="0" t="-2289" r="0" b="-2289"/>
            </a:stretch>
          </a:blipFill>
        </p:spPr>
      </p:sp>
      <p:sp>
        <p:nvSpPr>
          <p:cNvPr name="Freeform 7" id="7"/>
          <p:cNvSpPr/>
          <p:nvPr/>
        </p:nvSpPr>
        <p:spPr>
          <a:xfrm flipH="false" flipV="false" rot="0">
            <a:off x="9814092" y="5450316"/>
            <a:ext cx="5041769" cy="3921376"/>
          </a:xfrm>
          <a:custGeom>
            <a:avLst/>
            <a:gdLst/>
            <a:ahLst/>
            <a:cxnLst/>
            <a:rect r="r" b="b" t="t" l="l"/>
            <a:pathLst>
              <a:path h="3921376" w="5041769">
                <a:moveTo>
                  <a:pt x="0" y="0"/>
                </a:moveTo>
                <a:lnTo>
                  <a:pt x="5041770" y="0"/>
                </a:lnTo>
                <a:lnTo>
                  <a:pt x="5041770" y="3921376"/>
                </a:lnTo>
                <a:lnTo>
                  <a:pt x="0" y="3921376"/>
                </a:lnTo>
                <a:lnTo>
                  <a:pt x="0" y="0"/>
                </a:lnTo>
                <a:close/>
              </a:path>
            </a:pathLst>
          </a:custGeom>
          <a:blipFill>
            <a:blip r:embed="rId5"/>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1534311" y="-1640660"/>
            <a:ext cx="5126023" cy="4827781"/>
          </a:xfrm>
          <a:custGeom>
            <a:avLst/>
            <a:gdLst/>
            <a:ahLst/>
            <a:cxnLst/>
            <a:rect r="r" b="b" t="t" l="l"/>
            <a:pathLst>
              <a:path h="4827781" w="5126023">
                <a:moveTo>
                  <a:pt x="0" y="0"/>
                </a:moveTo>
                <a:lnTo>
                  <a:pt x="5126022" y="0"/>
                </a:lnTo>
                <a:lnTo>
                  <a:pt x="5126022" y="4827782"/>
                </a:lnTo>
                <a:lnTo>
                  <a:pt x="0" y="4827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149693" y="8726798"/>
            <a:ext cx="3507686" cy="3303603"/>
          </a:xfrm>
          <a:custGeom>
            <a:avLst/>
            <a:gdLst/>
            <a:ahLst/>
            <a:cxnLst/>
            <a:rect r="r" b="b" t="t" l="l"/>
            <a:pathLst>
              <a:path h="3303603" w="3507686">
                <a:moveTo>
                  <a:pt x="0" y="0"/>
                </a:moveTo>
                <a:lnTo>
                  <a:pt x="3507686" y="0"/>
                </a:lnTo>
                <a:lnTo>
                  <a:pt x="3507686" y="3303603"/>
                </a:lnTo>
                <a:lnTo>
                  <a:pt x="0" y="3303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87306" y="1897274"/>
            <a:ext cx="13223720" cy="4773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PERHITUNGAN PENGGUNAAN DISK SECARA REKURSIF</a:t>
            </a:r>
          </a:p>
        </p:txBody>
      </p:sp>
      <p:sp>
        <p:nvSpPr>
          <p:cNvPr name="TextBox 5" id="5"/>
          <p:cNvSpPr txBox="true"/>
          <p:nvPr/>
        </p:nvSpPr>
        <p:spPr>
          <a:xfrm rot="0">
            <a:off x="1542754" y="2498325"/>
            <a:ext cx="15202493" cy="31686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Penggunaan disk kumulatif dalam sistem berkas dihitung dengan menjumlahkan ukuran langsung suatu entri (file atau direktori) dan total penggunaan disk dari seluruh isi di dalamnya jika entri tersebut adalah direktori. Proses ini dilakukan secara rekursif.</a:t>
            </a:r>
          </a:p>
          <a:p>
            <a:pPr algn="l">
              <a:lnSpc>
                <a:spcPts val="2800"/>
              </a:lnSpc>
            </a:pPr>
            <a:r>
              <a:rPr lang="en-US" sz="2000">
                <a:solidFill>
                  <a:srgbClr val="000000"/>
                </a:solidFill>
                <a:latin typeface="Canva Sans"/>
                <a:ea typeface="Canva Sans"/>
                <a:cs typeface="Canva Sans"/>
                <a:sym typeface="Canva Sans"/>
              </a:rPr>
              <a:t>Contoh: Direktori cs016 berukuran total 249K, hasil dari penjumlahan ukuran langsung (2K) dan ukuran semua subdirektorinya (grades, homeworks, programs).</a:t>
            </a:r>
          </a:p>
          <a:p>
            <a:pPr algn="l">
              <a:lnSpc>
                <a:spcPts val="2800"/>
              </a:lnSpc>
            </a:pPr>
            <a:r>
              <a:rPr lang="en-US" sz="2000">
                <a:solidFill>
                  <a:srgbClr val="000000"/>
                </a:solidFill>
                <a:latin typeface="Canva Sans"/>
                <a:ea typeface="Canva Sans"/>
                <a:cs typeface="Canva Sans"/>
                <a:sym typeface="Canva Sans"/>
              </a:rPr>
              <a:t>Algoritma DiskUsage(path):</a:t>
            </a:r>
          </a:p>
          <a:p>
            <a:pPr algn="l" marL="431802" indent="-215901" lvl="1">
              <a:lnSpc>
                <a:spcPts val="2800"/>
              </a:lnSpc>
              <a:buFont typeface="Arial"/>
              <a:buChar char="•"/>
            </a:pPr>
            <a:r>
              <a:rPr lang="en-US" sz="2000">
                <a:solidFill>
                  <a:srgbClr val="000000"/>
                </a:solidFill>
                <a:latin typeface="Canva Sans"/>
                <a:ea typeface="Canva Sans"/>
                <a:cs typeface="Canva Sans"/>
                <a:sym typeface="Canva Sans"/>
              </a:rPr>
              <a:t>Hitung ukuran langsung dari path.</a:t>
            </a:r>
          </a:p>
          <a:p>
            <a:pPr algn="l" marL="431802" indent="-215901" lvl="1">
              <a:lnSpc>
                <a:spcPts val="2800"/>
              </a:lnSpc>
              <a:buFont typeface="Arial"/>
              <a:buChar char="•"/>
            </a:pPr>
            <a:r>
              <a:rPr lang="en-US" sz="2000">
                <a:solidFill>
                  <a:srgbClr val="000000"/>
                </a:solidFill>
                <a:latin typeface="Canva Sans"/>
                <a:ea typeface="Canva Sans"/>
                <a:cs typeface="Canva Sans"/>
                <a:sym typeface="Canva Sans"/>
              </a:rPr>
              <a:t>Jika path adalah direktori, lakukan pemanggilan DiskUsage pada setiap isi di dalamnya dan tambahkan ke total.</a:t>
            </a:r>
          </a:p>
          <a:p>
            <a:pPr algn="l" marL="431802" indent="-215901" lvl="1">
              <a:lnSpc>
                <a:spcPts val="2800"/>
              </a:lnSpc>
              <a:buFont typeface="Arial"/>
              <a:buChar char="•"/>
            </a:pPr>
            <a:r>
              <a:rPr lang="en-US" sz="2000">
                <a:solidFill>
                  <a:srgbClr val="000000"/>
                </a:solidFill>
                <a:latin typeface="Canva Sans"/>
                <a:ea typeface="Canva Sans"/>
                <a:cs typeface="Canva Sans"/>
                <a:sym typeface="Canva Sans"/>
              </a:rPr>
              <a:t>Kembalikan total ukuran.</a:t>
            </a:r>
          </a:p>
        </p:txBody>
      </p:sp>
      <p:sp>
        <p:nvSpPr>
          <p:cNvPr name="Freeform 6" id="6"/>
          <p:cNvSpPr/>
          <p:nvPr/>
        </p:nvSpPr>
        <p:spPr>
          <a:xfrm flipH="false" flipV="false" rot="0">
            <a:off x="3972647" y="5849927"/>
            <a:ext cx="9853038" cy="3408373"/>
          </a:xfrm>
          <a:custGeom>
            <a:avLst/>
            <a:gdLst/>
            <a:ahLst/>
            <a:cxnLst/>
            <a:rect r="r" b="b" t="t" l="l"/>
            <a:pathLst>
              <a:path h="3408373" w="9853038">
                <a:moveTo>
                  <a:pt x="0" y="0"/>
                </a:moveTo>
                <a:lnTo>
                  <a:pt x="9853038" y="0"/>
                </a:lnTo>
                <a:lnTo>
                  <a:pt x="9853038" y="3408373"/>
                </a:lnTo>
                <a:lnTo>
                  <a:pt x="0" y="3408373"/>
                </a:lnTo>
                <a:lnTo>
                  <a:pt x="0" y="0"/>
                </a:lnTo>
                <a:close/>
              </a:path>
            </a:pathLst>
          </a:custGeom>
          <a:blipFill>
            <a:blip r:embed="rId4"/>
            <a:stretch>
              <a:fillRect l="0" t="0" r="-4338"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70634" y="-3552074"/>
            <a:ext cx="3758740" cy="7104148"/>
          </a:xfrm>
          <a:custGeom>
            <a:avLst/>
            <a:gdLst/>
            <a:ahLst/>
            <a:cxnLst/>
            <a:rect r="r" b="b" t="t" l="l"/>
            <a:pathLst>
              <a:path h="7104148" w="3758740">
                <a:moveTo>
                  <a:pt x="3758740" y="0"/>
                </a:moveTo>
                <a:lnTo>
                  <a:pt x="0" y="0"/>
                </a:lnTo>
                <a:lnTo>
                  <a:pt x="0" y="7104148"/>
                </a:lnTo>
                <a:lnTo>
                  <a:pt x="3758740" y="7104148"/>
                </a:lnTo>
                <a:lnTo>
                  <a:pt x="37587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5011556" y="7261026"/>
            <a:ext cx="2998894" cy="5668012"/>
          </a:xfrm>
          <a:custGeom>
            <a:avLst/>
            <a:gdLst/>
            <a:ahLst/>
            <a:cxnLst/>
            <a:rect r="r" b="b" t="t" l="l"/>
            <a:pathLst>
              <a:path h="5668012" w="2998894">
                <a:moveTo>
                  <a:pt x="2998893" y="0"/>
                </a:moveTo>
                <a:lnTo>
                  <a:pt x="0" y="0"/>
                </a:lnTo>
                <a:lnTo>
                  <a:pt x="0" y="5668012"/>
                </a:lnTo>
                <a:lnTo>
                  <a:pt x="2998893" y="5668012"/>
                </a:lnTo>
                <a:lnTo>
                  <a:pt x="29988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46133" y="2820107"/>
            <a:ext cx="8121149" cy="6323965"/>
          </a:xfrm>
          <a:prstGeom prst="rect">
            <a:avLst/>
          </a:prstGeom>
        </p:spPr>
        <p:txBody>
          <a:bodyPr anchor="t" rtlCol="false" tIns="0" lIns="0" bIns="0" rIns="0">
            <a:spAutoFit/>
          </a:bodyPr>
          <a:lstStyle/>
          <a:p>
            <a:pPr algn="l">
              <a:lnSpc>
                <a:spcPts val="2659"/>
              </a:lnSpc>
            </a:pPr>
            <a:r>
              <a:rPr lang="en-US" sz="1899">
                <a:solidFill>
                  <a:srgbClr val="FFFFFF"/>
                </a:solidFill>
                <a:latin typeface="Canva Sans"/>
                <a:ea typeface="Canva Sans"/>
                <a:cs typeface="Canva Sans"/>
                <a:sym typeface="Canva Sans"/>
              </a:rPr>
              <a:t>Modul os dalam Python untuk Perhitungan Ruang Disk</a:t>
            </a:r>
          </a:p>
          <a:p>
            <a:pPr algn="l">
              <a:lnSpc>
                <a:spcPts val="2659"/>
              </a:lnSpc>
            </a:pPr>
            <a:r>
              <a:rPr lang="en-US" sz="1899">
                <a:solidFill>
                  <a:srgbClr val="FFFFFF"/>
                </a:solidFill>
                <a:latin typeface="Canva Sans"/>
                <a:ea typeface="Canva Sans"/>
                <a:cs typeface="Canva Sans"/>
                <a:sym typeface="Canva Sans"/>
              </a:rPr>
              <a:t>Python menyediakan modul os yang sangat berguna untuk berinteraksi dengan sistem file. Dalam konteks perhitungan ruang disk secara rekursif, hanya beberapa fungsi kunci yang diperlukan:</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os.path.getsize</a:t>
            </a:r>
            <a:r>
              <a:rPr lang="en-US" sz="1899">
                <a:solidFill>
                  <a:srgbClr val="FFFFFF"/>
                </a:solidFill>
                <a:latin typeface="Canva Sans"/>
                <a:ea typeface="Canva Sans"/>
                <a:cs typeface="Canva Sans"/>
                <a:sym typeface="Canva Sans"/>
              </a:rPr>
              <a:t>(</a:t>
            </a:r>
            <a:r>
              <a:rPr lang="en-US" sz="1899">
                <a:solidFill>
                  <a:srgbClr val="FFFFFF"/>
                </a:solidFill>
                <a:latin typeface="Canva Sans"/>
                <a:ea typeface="Canva Sans"/>
                <a:cs typeface="Canva Sans"/>
                <a:sym typeface="Canva Sans"/>
              </a:rPr>
              <a:t>path</a:t>
            </a:r>
            <a:r>
              <a:rPr lang="en-US" sz="1899">
                <a:solidFill>
                  <a:srgbClr val="FFFFFF"/>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 Mengembalikan ukuran (dalam byte) dari file atau direktori pada path tertentu.</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os.path.isdir</a:t>
            </a:r>
            <a:r>
              <a:rPr lang="en-US" sz="1899">
                <a:solidFill>
                  <a:srgbClr val="FFFFFF"/>
                </a:solidFill>
                <a:latin typeface="Canva Sans"/>
                <a:ea typeface="Canva Sans"/>
                <a:cs typeface="Canva Sans"/>
                <a:sym typeface="Canva Sans"/>
              </a:rPr>
              <a:t>(</a:t>
            </a:r>
            <a:r>
              <a:rPr lang="en-US" sz="1899">
                <a:solidFill>
                  <a:srgbClr val="FFFFFF"/>
                </a:solidFill>
                <a:latin typeface="Canva Sans"/>
                <a:ea typeface="Canva Sans"/>
                <a:cs typeface="Canva Sans"/>
                <a:sym typeface="Canva Sans"/>
              </a:rPr>
              <a:t>path</a:t>
            </a:r>
            <a:r>
              <a:rPr lang="en-US" sz="1899">
                <a:solidFill>
                  <a:srgbClr val="FFFFFF"/>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 Mengembalikan True jika path adalah direktori, False jika sebaliknya.</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os.listdir(path)</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 Mengembalikan daftar semua nama entri (file atau direktori) yang ada dalam direktori pada path.</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os.path.join(path, filename)</a:t>
            </a:r>
          </a:p>
          <a:p>
            <a:pPr algn="l" marL="410209" indent="-205105" lvl="1">
              <a:lnSpc>
                <a:spcPts val="2659"/>
              </a:lnSpc>
              <a:buFont typeface="Arial"/>
              <a:buChar char="•"/>
            </a:pPr>
            <a:r>
              <a:rPr lang="en-US" sz="1899">
                <a:solidFill>
                  <a:srgbClr val="FFFFFF"/>
                </a:solidFill>
                <a:latin typeface="Canva Sans"/>
                <a:ea typeface="Canva Sans"/>
                <a:cs typeface="Canva Sans"/>
                <a:sym typeface="Canva Sans"/>
              </a:rPr>
              <a:t> Menggabungkan path direktori dan </a:t>
            </a:r>
            <a:r>
              <a:rPr lang="en-US" sz="1899">
                <a:solidFill>
                  <a:srgbClr val="FFFFFF"/>
                </a:solidFill>
                <a:latin typeface="Canva Sans"/>
                <a:ea typeface="Canva Sans"/>
                <a:cs typeface="Canva Sans"/>
                <a:sym typeface="Canva Sans"/>
              </a:rPr>
              <a:t>n</a:t>
            </a:r>
            <a:r>
              <a:rPr lang="en-US" sz="1899">
                <a:solidFill>
                  <a:srgbClr val="FFFFFF"/>
                </a:solidFill>
                <a:latin typeface="Canva Sans"/>
                <a:ea typeface="Canva Sans"/>
                <a:cs typeface="Canva Sans"/>
                <a:sym typeface="Canva Sans"/>
              </a:rPr>
              <a:t>ama</a:t>
            </a:r>
            <a:r>
              <a:rPr lang="en-US" sz="1899">
                <a:solidFill>
                  <a:srgbClr val="FFFFFF"/>
                </a:solidFill>
                <a:latin typeface="Canva Sans"/>
                <a:ea typeface="Canva Sans"/>
                <a:cs typeface="Canva Sans"/>
                <a:sym typeface="Canva Sans"/>
              </a:rPr>
              <a:t> </a:t>
            </a:r>
            <a:r>
              <a:rPr lang="en-US" sz="1899">
                <a:solidFill>
                  <a:srgbClr val="FFFFFF"/>
                </a:solidFill>
                <a:latin typeface="Canva Sans"/>
                <a:ea typeface="Canva Sans"/>
                <a:cs typeface="Canva Sans"/>
                <a:sym typeface="Canva Sans"/>
              </a:rPr>
              <a:t>file</a:t>
            </a:r>
            <a:r>
              <a:rPr lang="en-US" sz="1899">
                <a:solidFill>
                  <a:srgbClr val="FFFFFF"/>
                </a:solidFill>
                <a:latin typeface="Canva Sans"/>
                <a:ea typeface="Canva Sans"/>
                <a:cs typeface="Canva Sans"/>
                <a:sym typeface="Canva Sans"/>
              </a:rPr>
              <a:t> </a:t>
            </a:r>
            <a:r>
              <a:rPr lang="en-US" sz="1899">
                <a:solidFill>
                  <a:srgbClr val="FFFFFF"/>
                </a:solidFill>
                <a:latin typeface="Canva Sans"/>
                <a:ea typeface="Canva Sans"/>
                <a:cs typeface="Canva Sans"/>
                <a:sym typeface="Canva Sans"/>
              </a:rPr>
              <a:t>me</a:t>
            </a:r>
            <a:r>
              <a:rPr lang="en-US" sz="1899">
                <a:solidFill>
                  <a:srgbClr val="FFFFFF"/>
                </a:solidFill>
                <a:latin typeface="Canva Sans"/>
                <a:ea typeface="Canva Sans"/>
                <a:cs typeface="Canva Sans"/>
                <a:sym typeface="Canva Sans"/>
              </a:rPr>
              <a:t>n</a:t>
            </a:r>
            <a:r>
              <a:rPr lang="en-US" sz="1899">
                <a:solidFill>
                  <a:srgbClr val="FFFFFF"/>
                </a:solidFill>
                <a:latin typeface="Canva Sans"/>
                <a:ea typeface="Canva Sans"/>
                <a:cs typeface="Canva Sans"/>
                <a:sym typeface="Canva Sans"/>
              </a:rPr>
              <a:t>jadi path lengkap, sesuai de</a:t>
            </a:r>
            <a:r>
              <a:rPr lang="en-US" sz="1899">
                <a:solidFill>
                  <a:srgbClr val="FFFFFF"/>
                </a:solidFill>
                <a:latin typeface="Canva Sans"/>
                <a:ea typeface="Canva Sans"/>
                <a:cs typeface="Canva Sans"/>
                <a:sym typeface="Canva Sans"/>
              </a:rPr>
              <a:t>n</a:t>
            </a:r>
            <a:r>
              <a:rPr lang="en-US" sz="1899">
                <a:solidFill>
                  <a:srgbClr val="FFFFFF"/>
                </a:solidFill>
                <a:latin typeface="Canva Sans"/>
                <a:ea typeface="Canva Sans"/>
                <a:cs typeface="Canva Sans"/>
                <a:sym typeface="Canva Sans"/>
              </a:rPr>
              <a:t>gan sistem operasi yang digunakan.</a:t>
            </a:r>
          </a:p>
          <a:p>
            <a:pPr algn="l">
              <a:lnSpc>
                <a:spcPts val="2659"/>
              </a:lnSpc>
            </a:pPr>
            <a:r>
              <a:rPr lang="en-US" sz="1899">
                <a:solidFill>
                  <a:srgbClr val="FFFFFF"/>
                </a:solidFill>
                <a:latin typeface="Canva Sans"/>
                <a:ea typeface="Canva Sans"/>
                <a:cs typeface="Canva Sans"/>
                <a:sym typeface="Canva Sans"/>
              </a:rPr>
              <a:t>Fungsi-fungsi ini memungkinkan pen</a:t>
            </a:r>
            <a:r>
              <a:rPr lang="en-US" sz="1899">
                <a:solidFill>
                  <a:srgbClr val="FFFFFF"/>
                </a:solidFill>
                <a:latin typeface="Canva Sans"/>
                <a:ea typeface="Canva Sans"/>
                <a:cs typeface="Canva Sans"/>
                <a:sym typeface="Canva Sans"/>
              </a:rPr>
              <a:t>g</a:t>
            </a:r>
            <a:r>
              <a:rPr lang="en-US" sz="1899">
                <a:solidFill>
                  <a:srgbClr val="FFFFFF"/>
                </a:solidFill>
                <a:latin typeface="Canva Sans"/>
                <a:ea typeface="Canva Sans"/>
                <a:cs typeface="Canva Sans"/>
                <a:sym typeface="Canva Sans"/>
              </a:rPr>
              <a:t>embangan algoritma rekursif yang efisien untuk menavigasi da</a:t>
            </a:r>
            <a:r>
              <a:rPr lang="en-US" sz="1899">
                <a:solidFill>
                  <a:srgbClr val="FFFFFF"/>
                </a:solidFill>
                <a:latin typeface="Canva Sans"/>
                <a:ea typeface="Canva Sans"/>
                <a:cs typeface="Canva Sans"/>
                <a:sym typeface="Canva Sans"/>
              </a:rPr>
              <a:t>n</a:t>
            </a:r>
            <a:r>
              <a:rPr lang="en-US" sz="1899">
                <a:solidFill>
                  <a:srgbClr val="FFFFFF"/>
                </a:solidFill>
                <a:latin typeface="Canva Sans"/>
                <a:ea typeface="Canva Sans"/>
                <a:cs typeface="Canva Sans"/>
                <a:sym typeface="Canva Sans"/>
              </a:rPr>
              <a:t> menghitung penggunaan disk dari seluruh struktur sistem file.</a:t>
            </a:r>
          </a:p>
        </p:txBody>
      </p:sp>
      <p:sp>
        <p:nvSpPr>
          <p:cNvPr name="TextBox 5" id="5"/>
          <p:cNvSpPr txBox="true"/>
          <p:nvPr/>
        </p:nvSpPr>
        <p:spPr>
          <a:xfrm rot="0">
            <a:off x="3432138" y="1811506"/>
            <a:ext cx="11423723"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IMPLEMENTASI PADA PYTHON</a:t>
            </a:r>
          </a:p>
        </p:txBody>
      </p:sp>
      <p:sp>
        <p:nvSpPr>
          <p:cNvPr name="Freeform 6" id="6"/>
          <p:cNvSpPr/>
          <p:nvPr/>
        </p:nvSpPr>
        <p:spPr>
          <a:xfrm flipH="false" flipV="false" rot="0">
            <a:off x="9544760" y="4249705"/>
            <a:ext cx="8145222" cy="3502868"/>
          </a:xfrm>
          <a:custGeom>
            <a:avLst/>
            <a:gdLst/>
            <a:ahLst/>
            <a:cxnLst/>
            <a:rect r="r" b="b" t="t" l="l"/>
            <a:pathLst>
              <a:path h="3502868" w="8145222">
                <a:moveTo>
                  <a:pt x="0" y="0"/>
                </a:moveTo>
                <a:lnTo>
                  <a:pt x="8145223" y="0"/>
                </a:lnTo>
                <a:lnTo>
                  <a:pt x="8145223" y="3502868"/>
                </a:lnTo>
                <a:lnTo>
                  <a:pt x="0" y="3502868"/>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772774" y="-1008386"/>
            <a:ext cx="3602947" cy="3393321"/>
          </a:xfrm>
          <a:custGeom>
            <a:avLst/>
            <a:gdLst/>
            <a:ahLst/>
            <a:cxnLst/>
            <a:rect r="r" b="b" t="t" l="l"/>
            <a:pathLst>
              <a:path h="3393321" w="3602947">
                <a:moveTo>
                  <a:pt x="0" y="0"/>
                </a:moveTo>
                <a:lnTo>
                  <a:pt x="3602948" y="0"/>
                </a:lnTo>
                <a:lnTo>
                  <a:pt x="3602948" y="3393321"/>
                </a:lnTo>
                <a:lnTo>
                  <a:pt x="0" y="339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38814" y="2820272"/>
            <a:ext cx="6689751" cy="5387892"/>
          </a:xfrm>
          <a:custGeom>
            <a:avLst/>
            <a:gdLst/>
            <a:ahLst/>
            <a:cxnLst/>
            <a:rect r="r" b="b" t="t" l="l"/>
            <a:pathLst>
              <a:path h="5387892" w="6689751">
                <a:moveTo>
                  <a:pt x="0" y="0"/>
                </a:moveTo>
                <a:lnTo>
                  <a:pt x="6689751" y="0"/>
                </a:lnTo>
                <a:lnTo>
                  <a:pt x="6689751" y="5387891"/>
                </a:lnTo>
                <a:lnTo>
                  <a:pt x="0" y="5387891"/>
                </a:lnTo>
                <a:lnTo>
                  <a:pt x="0" y="0"/>
                </a:lnTo>
                <a:close/>
              </a:path>
            </a:pathLst>
          </a:custGeom>
          <a:blipFill>
            <a:blip r:embed="rId4"/>
            <a:stretch>
              <a:fillRect l="0" t="0" r="0" b="0"/>
            </a:stretch>
          </a:blipFill>
        </p:spPr>
      </p:sp>
      <p:sp>
        <p:nvSpPr>
          <p:cNvPr name="TextBox 5" id="5"/>
          <p:cNvSpPr txBox="true"/>
          <p:nvPr/>
        </p:nvSpPr>
        <p:spPr>
          <a:xfrm rot="0">
            <a:off x="1028700" y="2184595"/>
            <a:ext cx="8607642" cy="6621145"/>
          </a:xfrm>
          <a:prstGeom prst="rect">
            <a:avLst/>
          </a:prstGeom>
        </p:spPr>
        <p:txBody>
          <a:bodyPr anchor="t" rtlCol="false" tIns="0" lIns="0" bIns="0" rIns="0">
            <a:spAutoFit/>
          </a:bodyPr>
          <a:lstStyle/>
          <a:p>
            <a:pPr algn="l">
              <a:lnSpc>
                <a:spcPts val="3080"/>
              </a:lnSpc>
            </a:pPr>
            <a:r>
              <a:rPr lang="en-US" sz="2200">
                <a:solidFill>
                  <a:srgbClr val="000000"/>
                </a:solidFill>
                <a:latin typeface="Canva Sans"/>
                <a:ea typeface="Canva Sans"/>
                <a:cs typeface="Canva Sans"/>
                <a:sym typeface="Canva Sans"/>
              </a:rPr>
              <a:t>Dalam implementasi perhitungan penggunaan disk dengan rekursi, pernyataan print sengaja dimasukkan untuk menghasilkan jejak rekursi yang menyerupai output dari utilitas Unix/Linux klasik du. Fungsi ini melaporkan jumlah ruang disk yang digunakan oleh sebuah direktori dan semua kontennya, dengan opsi verbose yang menunjukkan rincian penggunaan ruang.</a:t>
            </a:r>
          </a:p>
          <a:p>
            <a:pPr algn="l">
              <a:lnSpc>
                <a:spcPts val="3080"/>
              </a:lnSpc>
            </a:pPr>
            <a:r>
              <a:rPr lang="en-US" sz="2200">
                <a:solidFill>
                  <a:srgbClr val="000000"/>
                </a:solidFill>
                <a:latin typeface="Canva Sans"/>
                <a:ea typeface="Canva Sans"/>
                <a:cs typeface="Canva Sans"/>
                <a:sym typeface="Canva Sans"/>
              </a:rPr>
              <a:t>Output yang dihasilkan oleh fungsi rekursif ini mengikuti urutan penyelesaian panggilan rekursif. Setiap panggilan rekursif menghitung dan melaporkan total ruang disk untuk entri direktori setelah menghitung total ruang disk dari entri-entri di dalamnya. Sebagai contoh, total ruang disk untuk /user/rt/courses/cs016 hanya dapat dihitung setelah rua</a:t>
            </a:r>
            <a:r>
              <a:rPr lang="en-US" sz="2200">
                <a:solidFill>
                  <a:srgbClr val="000000"/>
                </a:solidFill>
                <a:latin typeface="Canva Sans"/>
                <a:ea typeface="Canva Sans"/>
                <a:cs typeface="Canva Sans"/>
                <a:sym typeface="Canva Sans"/>
              </a:rPr>
              <a:t>n</a:t>
            </a:r>
            <a:r>
              <a:rPr lang="en-US" sz="2200">
                <a:solidFill>
                  <a:srgbClr val="000000"/>
                </a:solidFill>
                <a:latin typeface="Canva Sans"/>
                <a:ea typeface="Canva Sans"/>
                <a:cs typeface="Canva Sans"/>
                <a:sym typeface="Canva Sans"/>
              </a:rPr>
              <a:t>g disk untuk sub-direktori grades, homeworks, dan programs dihitung dan selesai. Dengan demikian, algoritma rekursif menghitung total ruang disk secara kumulatif dari entri terdalam hingga entri ya</a:t>
            </a:r>
            <a:r>
              <a:rPr lang="en-US" sz="2200">
                <a:solidFill>
                  <a:srgbClr val="000000"/>
                </a:solidFill>
                <a:latin typeface="Canva Sans"/>
                <a:ea typeface="Canva Sans"/>
                <a:cs typeface="Canva Sans"/>
                <a:sym typeface="Canva Sans"/>
              </a:rPr>
              <a:t>n</a:t>
            </a:r>
            <a:r>
              <a:rPr lang="en-US" sz="2200">
                <a:solidFill>
                  <a:srgbClr val="000000"/>
                </a:solidFill>
                <a:latin typeface="Canva Sans"/>
                <a:ea typeface="Canva Sans"/>
                <a:cs typeface="Canva Sans"/>
                <a:sym typeface="Canva Sans"/>
              </a:rPr>
              <a:t>g lebih besar.</a:t>
            </a:r>
          </a:p>
        </p:txBody>
      </p:sp>
      <p:sp>
        <p:nvSpPr>
          <p:cNvPr name="TextBox 6" id="6"/>
          <p:cNvSpPr txBox="true"/>
          <p:nvPr/>
        </p:nvSpPr>
        <p:spPr>
          <a:xfrm rot="0">
            <a:off x="3036965" y="1343726"/>
            <a:ext cx="12214070" cy="4773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JEJAK REKURSI DALAM PENGGUNAAN DISK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88170" y="4275583"/>
            <a:ext cx="13711660" cy="1869184"/>
          </a:xfrm>
          <a:prstGeom prst="rect">
            <a:avLst/>
          </a:prstGeom>
        </p:spPr>
        <p:txBody>
          <a:bodyPr anchor="t" rtlCol="false" tIns="0" lIns="0" bIns="0" rIns="0">
            <a:spAutoFit/>
          </a:bodyPr>
          <a:lstStyle/>
          <a:p>
            <a:pPr algn="ctr">
              <a:lnSpc>
                <a:spcPts val="7271"/>
              </a:lnSpc>
            </a:pPr>
            <a:r>
              <a:rPr lang="en-US" b="true" sz="7199">
                <a:solidFill>
                  <a:srgbClr val="FFFFFF"/>
                </a:solidFill>
                <a:latin typeface="Canva Sans Bold"/>
                <a:ea typeface="Canva Sans Bold"/>
                <a:cs typeface="Canva Sans Bold"/>
                <a:sym typeface="Canva Sans Bold"/>
              </a:rPr>
              <a:t>4.2 ANALYZING RECURSIVE ALGORITHMS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107436"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92311" y="3179119"/>
            <a:ext cx="16230600" cy="4365625"/>
          </a:xfrm>
          <a:prstGeom prst="rect">
            <a:avLst/>
          </a:prstGeom>
        </p:spPr>
        <p:txBody>
          <a:bodyPr anchor="t" rtlCol="false" tIns="0" lIns="0" bIns="0" rIns="0">
            <a:spAutoFit/>
          </a:bodyPr>
          <a:lstStyle/>
          <a:p>
            <a:pPr algn="l">
              <a:lnSpc>
                <a:spcPts val="3499"/>
              </a:lnSpc>
            </a:pPr>
            <a:r>
              <a:rPr lang="en-US" sz="2499">
                <a:solidFill>
                  <a:srgbClr val="000000"/>
                </a:solidFill>
                <a:latin typeface="Canva Sans"/>
                <a:ea typeface="Canva Sans"/>
                <a:cs typeface="Canva Sans"/>
                <a:sym typeface="Canva Sans"/>
              </a:rPr>
              <a:t>Fungsi faktorial rekursif memiliki karakteristik yang mudah dianalisis. Untuk input sebesar n, fungsi ini melakukan tepat n+1 pemanggilan (aktivasi), mulai dari n dan berlanjut hingga mencapai kasus dasar</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(0).</a:t>
            </a:r>
          </a:p>
          <a:p>
            <a:pPr algn="l">
              <a:lnSpc>
                <a:spcPts val="3499"/>
              </a:lnSpc>
            </a:pPr>
            <a:r>
              <a:rPr lang="en-US" sz="2499">
                <a:solidFill>
                  <a:srgbClr val="000000"/>
                </a:solidFill>
                <a:latin typeface="Canva Sans"/>
                <a:ea typeface="Canva Sans"/>
                <a:cs typeface="Canva Sans"/>
                <a:sym typeface="Canva Sans"/>
              </a:rPr>
              <a:t>Setiap</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aktivasi</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membutuhkan waktu</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konstan</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O</a:t>
            </a:r>
            <a:r>
              <a:rPr lang="en-US" sz="2499">
                <a:solidFill>
                  <a:srgbClr val="000000"/>
                </a:solidFill>
                <a:latin typeface="Canva Sans"/>
                <a:ea typeface="Canva Sans"/>
                <a:cs typeface="Canva Sans"/>
                <a:sym typeface="Canva Sans"/>
              </a:rPr>
              <a:t>(1)</a:t>
            </a:r>
            <a:r>
              <a:rPr lang="en-US" sz="2499">
                <a:solidFill>
                  <a:srgbClr val="000000"/>
                </a:solidFill>
                <a:latin typeface="Canva Sans"/>
                <a:ea typeface="Canva Sans"/>
                <a:cs typeface="Canva Sans"/>
                <a:sym typeface="Canva Sans"/>
              </a:rPr>
              <a:t>, karena hanya melibatkan:</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Satu operasi perbandingan untuk memeriksa ko</a:t>
            </a:r>
            <a:r>
              <a:rPr lang="en-US" sz="2499">
                <a:solidFill>
                  <a:srgbClr val="000000"/>
                </a:solidFill>
                <a:latin typeface="Canva Sans"/>
                <a:ea typeface="Canva Sans"/>
                <a:cs typeface="Canva Sans"/>
                <a:sym typeface="Canva Sans"/>
              </a:rPr>
              <a:t>n</a:t>
            </a:r>
            <a:r>
              <a:rPr lang="en-US" sz="2499">
                <a:solidFill>
                  <a:srgbClr val="000000"/>
                </a:solidFill>
                <a:latin typeface="Canva Sans"/>
                <a:ea typeface="Canva Sans"/>
                <a:cs typeface="Canva Sans"/>
                <a:sym typeface="Canva Sans"/>
              </a:rPr>
              <a:t>disi dasar</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Satu operasi perkalian</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Satu pemanggilan rekursif</a:t>
            </a:r>
          </a:p>
          <a:p>
            <a:pPr algn="l">
              <a:lnSpc>
                <a:spcPts val="3499"/>
              </a:lnSpc>
            </a:pPr>
            <a:r>
              <a:rPr lang="en-US" sz="2499">
                <a:solidFill>
                  <a:srgbClr val="000000"/>
                </a:solidFill>
                <a:latin typeface="Canva Sans"/>
                <a:ea typeface="Canva Sans"/>
                <a:cs typeface="Canva Sans"/>
                <a:sym typeface="Canva Sans"/>
              </a:rPr>
              <a:t>Dengan demikian, total waktu eksekusi bersifat linear terhadap input, menghasilkan kompleksitas waktu</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O</a:t>
            </a:r>
            <a:r>
              <a:rPr lang="en-US" sz="2499">
                <a:solidFill>
                  <a:srgbClr val="000000"/>
                </a:solidFill>
                <a:latin typeface="Canva Sans"/>
                <a:ea typeface="Canva Sans"/>
                <a:cs typeface="Canva Sans"/>
                <a:sym typeface="Canva Sans"/>
              </a:rPr>
              <a:t>(n)</a:t>
            </a:r>
            <a:r>
              <a:rPr lang="en-US" sz="2499">
                <a:solidFill>
                  <a:srgbClr val="000000"/>
                </a:solidFill>
                <a:latin typeface="Canva Sans"/>
                <a:ea typeface="Canva Sans"/>
                <a:cs typeface="Canva Sans"/>
                <a:sym typeface="Canva Sans"/>
              </a:rPr>
              <a:t>. Pola eksekusi i</a:t>
            </a:r>
            <a:r>
              <a:rPr lang="en-US" sz="2499">
                <a:solidFill>
                  <a:srgbClr val="000000"/>
                </a:solidFill>
                <a:latin typeface="Canva Sans"/>
                <a:ea typeface="Canva Sans"/>
                <a:cs typeface="Canva Sans"/>
                <a:sym typeface="Canva Sans"/>
              </a:rPr>
              <a:t>n</a:t>
            </a:r>
            <a:r>
              <a:rPr lang="en-US" sz="2499">
                <a:solidFill>
                  <a:srgbClr val="000000"/>
                </a:solidFill>
                <a:latin typeface="Canva Sans"/>
                <a:ea typeface="Canva Sans"/>
                <a:cs typeface="Canva Sans"/>
                <a:sym typeface="Canva Sans"/>
              </a:rPr>
              <a:t>i membentuk deret pemanggila</a:t>
            </a:r>
            <a:r>
              <a:rPr lang="en-US" sz="2499">
                <a:solidFill>
                  <a:srgbClr val="000000"/>
                </a:solidFill>
                <a:latin typeface="Canva Sans"/>
                <a:ea typeface="Canva Sans"/>
                <a:cs typeface="Canva Sans"/>
                <a:sym typeface="Canva Sans"/>
              </a:rPr>
              <a:t>n</a:t>
            </a:r>
            <a:r>
              <a:rPr lang="en-US" sz="2499">
                <a:solidFill>
                  <a:srgbClr val="000000"/>
                </a:solidFill>
                <a:latin typeface="Canva Sans"/>
                <a:ea typeface="Canva Sans"/>
                <a:cs typeface="Canva Sans"/>
                <a:sym typeface="Canva Sans"/>
              </a:rPr>
              <a:t> bersarang sebanyak n+1 lapisan, di mana setiap </a:t>
            </a:r>
            <a:r>
              <a:rPr lang="en-US" sz="2499">
                <a:solidFill>
                  <a:srgbClr val="000000"/>
                </a:solidFill>
                <a:latin typeface="Canva Sans"/>
                <a:ea typeface="Canva Sans"/>
                <a:cs typeface="Canva Sans"/>
                <a:sym typeface="Canva Sans"/>
              </a:rPr>
              <a:t>l</a:t>
            </a:r>
            <a:r>
              <a:rPr lang="en-US" sz="2499">
                <a:solidFill>
                  <a:srgbClr val="000000"/>
                </a:solidFill>
                <a:latin typeface="Canva Sans"/>
                <a:ea typeface="Canva Sans"/>
                <a:cs typeface="Canva Sans"/>
                <a:sym typeface="Canva Sans"/>
              </a:rPr>
              <a:t>apisa</a:t>
            </a:r>
            <a:r>
              <a:rPr lang="en-US" sz="2499">
                <a:solidFill>
                  <a:srgbClr val="000000"/>
                </a:solidFill>
                <a:latin typeface="Canva Sans"/>
                <a:ea typeface="Canva Sans"/>
                <a:cs typeface="Canva Sans"/>
                <a:sym typeface="Canva Sans"/>
              </a:rPr>
              <a:t>n</a:t>
            </a:r>
            <a:r>
              <a:rPr lang="en-US" sz="2499">
                <a:solidFill>
                  <a:srgbClr val="000000"/>
                </a:solidFill>
                <a:latin typeface="Canva Sans"/>
                <a:ea typeface="Canva Sans"/>
                <a:cs typeface="Canva Sans"/>
                <a:sym typeface="Canva Sans"/>
              </a:rPr>
              <a:t> menyumbang operasi konstan sebelum perhitungan selesai secara beruntun dari lapisan terdalam.</a:t>
            </a:r>
          </a:p>
          <a:p>
            <a:pPr algn="l">
              <a:lnSpc>
                <a:spcPts val="3499"/>
              </a:lnSpc>
            </a:pPr>
          </a:p>
        </p:txBody>
      </p:sp>
      <p:sp>
        <p:nvSpPr>
          <p:cNvPr name="TextBox 5" id="5"/>
          <p:cNvSpPr txBox="true"/>
          <p:nvPr/>
        </p:nvSpPr>
        <p:spPr>
          <a:xfrm rot="0">
            <a:off x="3432138" y="2070165"/>
            <a:ext cx="11423723" cy="4773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KOMPUTASI FAKTORIAL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72160">
            <a:off x="-791077" y="-685199"/>
            <a:ext cx="3639553" cy="3427797"/>
          </a:xfrm>
          <a:custGeom>
            <a:avLst/>
            <a:gdLst/>
            <a:ahLst/>
            <a:cxnLst/>
            <a:rect r="r" b="b" t="t" l="l"/>
            <a:pathLst>
              <a:path h="3427797" w="3639553">
                <a:moveTo>
                  <a:pt x="0" y="0"/>
                </a:moveTo>
                <a:lnTo>
                  <a:pt x="3639554" y="0"/>
                </a:lnTo>
                <a:lnTo>
                  <a:pt x="3639554" y="3427798"/>
                </a:lnTo>
                <a:lnTo>
                  <a:pt x="0" y="3427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54438" y="2473959"/>
            <a:ext cx="16104862" cy="5989955"/>
          </a:xfrm>
          <a:prstGeom prst="rect">
            <a:avLst/>
          </a:prstGeom>
        </p:spPr>
        <p:txBody>
          <a:bodyPr anchor="t" rtlCol="false" tIns="0" lIns="0" bIns="0" rIns="0">
            <a:spAutoFit/>
          </a:bodyPr>
          <a:lstStyle/>
          <a:p>
            <a:pPr algn="l">
              <a:lnSpc>
                <a:spcPts val="3220"/>
              </a:lnSpc>
            </a:pPr>
            <a:r>
              <a:rPr lang="en-US" sz="2300">
                <a:solidFill>
                  <a:srgbClr val="FFFFFF"/>
                </a:solidFill>
                <a:latin typeface="Canva Sans"/>
                <a:ea typeface="Canva Sans"/>
                <a:cs typeface="Canva Sans"/>
                <a:sym typeface="Canva Sans"/>
              </a:rPr>
              <a:t>Pada algoritma penggaris I</a:t>
            </a:r>
            <a:r>
              <a:rPr lang="en-US" sz="2300">
                <a:solidFill>
                  <a:srgbClr val="FFFFFF"/>
                </a:solidFill>
                <a:latin typeface="Canva Sans"/>
                <a:ea typeface="Canva Sans"/>
                <a:cs typeface="Canva Sans"/>
                <a:sym typeface="Canva Sans"/>
              </a:rPr>
              <a:t>n</a:t>
            </a:r>
            <a:r>
              <a:rPr lang="en-US" sz="2300">
                <a:solidFill>
                  <a:srgbClr val="FFFFFF"/>
                </a:solidFill>
                <a:latin typeface="Canva Sans"/>
                <a:ea typeface="Canva Sans"/>
                <a:cs typeface="Canva Sans"/>
                <a:sym typeface="Canva Sans"/>
              </a:rPr>
              <a:t>ggris,</a:t>
            </a:r>
            <a:r>
              <a:rPr lang="en-US" sz="2300">
                <a:solidFill>
                  <a:srgbClr val="FFFFFF"/>
                </a:solidFill>
                <a:latin typeface="Canva Sans"/>
                <a:ea typeface="Canva Sans"/>
                <a:cs typeface="Canva Sans"/>
                <a:sym typeface="Canva Sans"/>
              </a:rPr>
              <a:t> </a:t>
            </a:r>
            <a:r>
              <a:rPr lang="en-US" sz="2300">
                <a:solidFill>
                  <a:srgbClr val="FFFFFF"/>
                </a:solidFill>
                <a:latin typeface="Canva Sans"/>
                <a:ea typeface="Canva Sans"/>
                <a:cs typeface="Canva Sans"/>
                <a:sym typeface="Canva Sans"/>
              </a:rPr>
              <a:t>pemanggilan fungsi draw_interval(c) menghasilkan sejumlah garis output yang mengikuti pola pertumbuhan eksponensial. Secara matematis, untuk setiap nilai c ≥ 0, fungsi ini menghasilkan tepat 2^c - 1 garis output.</a:t>
            </a:r>
          </a:p>
          <a:p>
            <a:pPr algn="l">
              <a:lnSpc>
                <a:spcPts val="3220"/>
              </a:lnSpc>
            </a:pPr>
            <a:r>
              <a:rPr lang="en-US" sz="2300">
                <a:solidFill>
                  <a:srgbClr val="FFFFFF"/>
                </a:solidFill>
                <a:latin typeface="Canva Sans"/>
                <a:ea typeface="Canva Sans"/>
                <a:cs typeface="Canva Sans"/>
                <a:sym typeface="Canva Sans"/>
              </a:rPr>
              <a:t>Kasus dasar (c = 0):</a:t>
            </a:r>
          </a:p>
          <a:p>
            <a:pPr algn="l">
              <a:lnSpc>
                <a:spcPts val="3220"/>
              </a:lnSpc>
            </a:pPr>
            <a:r>
              <a:rPr lang="en-US" sz="2300">
                <a:solidFill>
                  <a:srgbClr val="FFFFFF"/>
                </a:solidFill>
                <a:latin typeface="Canva Sans"/>
                <a:ea typeface="Canva Sans"/>
                <a:cs typeface="Canva Sans"/>
                <a:sym typeface="Canva Sans"/>
              </a:rPr>
              <a:t> Pada c = 0, tidak ada garis yang digambar (2⁰ - 1 = 0).</a:t>
            </a:r>
          </a:p>
          <a:p>
            <a:pPr algn="l">
              <a:lnSpc>
                <a:spcPts val="3220"/>
              </a:lnSpc>
            </a:pPr>
            <a:r>
              <a:rPr lang="en-US" sz="2300">
                <a:solidFill>
                  <a:srgbClr val="FFFFFF"/>
                </a:solidFill>
                <a:latin typeface="Canva Sans"/>
                <a:ea typeface="Canva Sans"/>
                <a:cs typeface="Canva Sans"/>
                <a:sym typeface="Canva Sans"/>
              </a:rPr>
              <a:t>Kasus rekursif (c &gt; 0):</a:t>
            </a:r>
          </a:p>
          <a:p>
            <a:pPr algn="l">
              <a:lnSpc>
                <a:spcPts val="3220"/>
              </a:lnSpc>
            </a:pPr>
            <a:r>
              <a:rPr lang="en-US" sz="2300">
                <a:solidFill>
                  <a:srgbClr val="FFFFFF"/>
                </a:solidFill>
                <a:latin typeface="Canva Sans"/>
                <a:ea typeface="Canva Sans"/>
                <a:cs typeface="Canva Sans"/>
                <a:sym typeface="Canva Sans"/>
              </a:rPr>
              <a:t> Setiap pemanggilan draw_interval(c) memicu dua pemanggilan rekursif ke draw_interval(c-1) serta satu pemanggilan ke draw_line. Ini menciptakan hubungan rekursif, di mana jumlah garis total dihitung dengan rumus 2^c - 1, yang menunjukkan pertumbuhan eksponensial.</a:t>
            </a:r>
          </a:p>
          <a:p>
            <a:pPr algn="l">
              <a:lnSpc>
                <a:spcPts val="3220"/>
              </a:lnSpc>
            </a:pPr>
            <a:r>
              <a:rPr lang="en-US" sz="2300">
                <a:solidFill>
                  <a:srgbClr val="FFFFFF"/>
                </a:solidFill>
                <a:latin typeface="Canva Sans"/>
                <a:ea typeface="Canva Sans"/>
                <a:cs typeface="Canva Sans"/>
                <a:sym typeface="Canva Sans"/>
              </a:rPr>
              <a:t>Bukti formal:</a:t>
            </a:r>
          </a:p>
          <a:p>
            <a:pPr algn="l">
              <a:lnSpc>
                <a:spcPts val="3220"/>
              </a:lnSpc>
            </a:pPr>
            <a:r>
              <a:rPr lang="en-US" sz="2300">
                <a:solidFill>
                  <a:srgbClr val="FFFFFF"/>
                </a:solidFill>
                <a:latin typeface="Canva Sans"/>
                <a:ea typeface="Canva Sans"/>
                <a:cs typeface="Canva Sans"/>
                <a:sym typeface="Canva Sans"/>
              </a:rPr>
              <a:t> Bukti melalui induksi matematika menunjukkan bahwa jumlah garis yang digambar mengikuti rumus:</a:t>
            </a:r>
          </a:p>
          <a:p>
            <a:pPr algn="l">
              <a:lnSpc>
                <a:spcPts val="3220"/>
              </a:lnSpc>
            </a:pPr>
            <a:r>
              <a:rPr lang="en-US" sz="2300">
                <a:solidFill>
                  <a:srgbClr val="FFFFFF"/>
                </a:solidFill>
                <a:latin typeface="Canva Sans"/>
                <a:ea typeface="Canva Sans"/>
                <a:cs typeface="Canva Sans"/>
                <a:sym typeface="Canva Sans"/>
              </a:rPr>
              <a:t>1+2×(2^(c−1)−1)=2^c−1</a:t>
            </a:r>
          </a:p>
          <a:p>
            <a:pPr algn="l">
              <a:lnSpc>
                <a:spcPts val="3220"/>
              </a:lnSpc>
            </a:pPr>
            <a:r>
              <a:rPr lang="en-US" sz="2300">
                <a:solidFill>
                  <a:srgbClr val="FFFFFF"/>
                </a:solidFill>
                <a:latin typeface="Canva Sans"/>
                <a:ea typeface="Canva Sans"/>
                <a:cs typeface="Canva Sans"/>
                <a:sym typeface="Canva Sans"/>
              </a:rPr>
              <a:t>Analisis ini menunjukkan kompleksitas output yang tumbuh eksponensial seiring dengan peningkatan nilai c. Selain menjelaskan algoritma penggaris Inggris, analisis ini juga memperkenalkan konsep dasar persamaan rekurensi yang berguna untuk menganalisis algoritma rekursif lai</a:t>
            </a:r>
            <a:r>
              <a:rPr lang="en-US" sz="2300">
                <a:solidFill>
                  <a:srgbClr val="FFFFFF"/>
                </a:solidFill>
                <a:latin typeface="Canva Sans"/>
                <a:ea typeface="Canva Sans"/>
                <a:cs typeface="Canva Sans"/>
                <a:sym typeface="Canva Sans"/>
              </a:rPr>
              <a:t>n</a:t>
            </a:r>
            <a:r>
              <a:rPr lang="en-US" sz="2300">
                <a:solidFill>
                  <a:srgbClr val="FFFFFF"/>
                </a:solidFill>
                <a:latin typeface="Canva Sans"/>
                <a:ea typeface="Canva Sans"/>
                <a:cs typeface="Canva Sans"/>
                <a:sym typeface="Canva Sans"/>
              </a:rPr>
              <a:t>nya.</a:t>
            </a:r>
          </a:p>
        </p:txBody>
      </p:sp>
      <p:sp>
        <p:nvSpPr>
          <p:cNvPr name="TextBox 5" id="5"/>
          <p:cNvSpPr txBox="true"/>
          <p:nvPr/>
        </p:nvSpPr>
        <p:spPr>
          <a:xfrm rot="0">
            <a:off x="3036965" y="1838078"/>
            <a:ext cx="12214070"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MENGGAMBAR PENGGARIS INGGRIS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107436"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139818"/>
            <a:ext cx="16230600" cy="5844540"/>
          </a:xfrm>
          <a:prstGeom prst="rect">
            <a:avLst/>
          </a:prstGeom>
        </p:spPr>
        <p:txBody>
          <a:bodyPr anchor="t" rtlCol="false" tIns="0" lIns="0" bIns="0" rIns="0">
            <a:spAutoFit/>
          </a:bodyPr>
          <a:lstStyle/>
          <a:p>
            <a:pPr algn="l">
              <a:lnSpc>
                <a:spcPts val="3359"/>
              </a:lnSpc>
            </a:pPr>
            <a:r>
              <a:rPr lang="en-US" sz="2400">
                <a:solidFill>
                  <a:srgbClr val="000000"/>
                </a:solidFill>
                <a:latin typeface="Canva Sans"/>
                <a:ea typeface="Canva Sans"/>
                <a:cs typeface="Canva Sans"/>
                <a:sym typeface="Canva Sans"/>
              </a:rPr>
              <a:t>Algoritma binary search memiliki efisiensi waktu yang tinggi karena setiap pemanggilan rekursif hanya melakukan operasi primitif dalam waktu konstan. Kompleksitas waktu algoritma ini adalah O(log n), yang tergantung pada jumlah pemanggilan rekursif, tidak lebih dari</a:t>
            </a:r>
            <a:r>
              <a:rPr lang="en-US" sz="2400">
                <a:solidFill>
                  <a:srgbClr val="000000"/>
                </a:solidFill>
                <a:latin typeface="Canva Sans"/>
                <a:ea typeface="Canva Sans"/>
                <a:cs typeface="Canva Sans"/>
                <a:sym typeface="Canva Sans"/>
              </a:rPr>
              <a:t> floor</a:t>
            </a:r>
            <a:r>
              <a:rPr lang="en-US" sz="2400">
                <a:solidFill>
                  <a:srgbClr val="000000"/>
                </a:solidFill>
                <a:latin typeface="Canva Sans"/>
                <a:ea typeface="Canva Sans"/>
                <a:cs typeface="Canva Sans"/>
                <a:sym typeface="Canva Sans"/>
              </a:rPr>
              <a:t>(log n) + 1 untuk deret</a:t>
            </a:r>
            <a:r>
              <a:rPr lang="en-US" sz="2400">
                <a:solidFill>
                  <a:srgbClr val="000000"/>
                </a:solidFill>
                <a:latin typeface="Canva Sans"/>
                <a:ea typeface="Canva Sans"/>
                <a:cs typeface="Canva Sans"/>
                <a:sym typeface="Canva Sans"/>
              </a:rPr>
              <a:t> beru</a:t>
            </a:r>
            <a:r>
              <a:rPr lang="en-US" sz="2400">
                <a:solidFill>
                  <a:srgbClr val="000000"/>
                </a:solidFill>
                <a:latin typeface="Canva Sans"/>
                <a:ea typeface="Canva Sans"/>
                <a:cs typeface="Canva Sans"/>
                <a:sym typeface="Canva Sans"/>
              </a:rPr>
              <a:t>kuran</a:t>
            </a:r>
            <a:r>
              <a:rPr lang="en-US" sz="2400">
                <a:solidFill>
                  <a:srgbClr val="000000"/>
                </a:solidFill>
                <a:latin typeface="Canva Sans"/>
                <a:ea typeface="Canva Sans"/>
                <a:cs typeface="Canva Sans"/>
                <a:sym typeface="Canva Sans"/>
              </a:rPr>
              <a:t> n ele</a:t>
            </a:r>
            <a:r>
              <a:rPr lang="en-US" sz="2400">
                <a:solidFill>
                  <a:srgbClr val="000000"/>
                </a:solidFill>
                <a:latin typeface="Canva Sans"/>
                <a:ea typeface="Canva Sans"/>
                <a:cs typeface="Canva Sans"/>
                <a:sym typeface="Canva Sans"/>
              </a:rPr>
              <a:t>men.</a:t>
            </a:r>
          </a:p>
          <a:p>
            <a:pPr algn="l">
              <a:lnSpc>
                <a:spcPts val="3359"/>
              </a:lnSpc>
            </a:pPr>
            <a:r>
              <a:rPr lang="en-US" sz="2400">
                <a:solidFill>
                  <a:srgbClr val="000000"/>
                </a:solidFill>
                <a:latin typeface="Canva Sans"/>
                <a:ea typeface="Canva Sans"/>
                <a:cs typeface="Canva Sans"/>
                <a:sym typeface="Canva Sans"/>
              </a:rPr>
              <a:t>Pembuktian Kompleksitas Waktu:</a:t>
            </a:r>
            <a:r>
              <a:rPr lang="en-US" sz="2400">
                <a:solidFill>
                  <a:srgbClr val="000000"/>
                </a:solidFill>
                <a:latin typeface="Canva Sans"/>
                <a:ea typeface="Canva Sans"/>
                <a:cs typeface="Canva Sans"/>
                <a:sym typeface="Canva Sans"/>
              </a:rPr>
              <a:t> Bi</a:t>
            </a:r>
            <a:r>
              <a:rPr lang="en-US" sz="2400">
                <a:solidFill>
                  <a:srgbClr val="000000"/>
                </a:solidFill>
                <a:latin typeface="Canva Sans"/>
                <a:ea typeface="Canva Sans"/>
                <a:cs typeface="Canva Sans"/>
                <a:sym typeface="Canva Sans"/>
              </a:rPr>
              <a:t>nary</a:t>
            </a:r>
            <a:r>
              <a:rPr lang="en-US" sz="2400">
                <a:solidFill>
                  <a:srgbClr val="000000"/>
                </a:solidFill>
                <a:latin typeface="Canva Sans"/>
                <a:ea typeface="Canva Sans"/>
                <a:cs typeface="Canva Sans"/>
                <a:sym typeface="Canva Sans"/>
              </a:rPr>
              <a:t> se</a:t>
            </a:r>
            <a:r>
              <a:rPr lang="en-US" sz="2400">
                <a:solidFill>
                  <a:srgbClr val="000000"/>
                </a:solidFill>
                <a:latin typeface="Canva Sans"/>
                <a:ea typeface="Canva Sans"/>
                <a:cs typeface="Canva Sans"/>
                <a:sym typeface="Canva Sans"/>
              </a:rPr>
              <a:t>arch mengurangi jumlah elemen yang perlu diperiksa setidaknya menjadi separuh pada setiap langkah rekursif. Setelah menghitung mid = floor((low + high) / 2), jumlah elemen yang tersisa pada salah satu dari dua bagian adalah kurang dari separuh dari jumlah elemen sebelumnya. Hal ini dijelaskan melalui dua kondisi:</a:t>
            </a:r>
          </a:p>
          <a:p>
            <a:pPr algn="l" marL="518160" indent="-259080" lvl="1">
              <a:lnSpc>
                <a:spcPts val="3359"/>
              </a:lnSpc>
              <a:buAutoNum type="arabicPeriod" startAt="1"/>
            </a:pPr>
            <a:r>
              <a:rPr lang="en-US" sz="2400">
                <a:solidFill>
                  <a:srgbClr val="000000"/>
                </a:solidFill>
                <a:latin typeface="Canva Sans"/>
                <a:ea typeface="Canva Sans"/>
                <a:cs typeface="Canva Sans"/>
                <a:sym typeface="Canva Sans"/>
              </a:rPr>
              <a:t>Elemen yang berada di sebelah kiri mid berjumlah (mid − 1) − low + 1 ≤ (high − low + 1) / 2.</a:t>
            </a:r>
          </a:p>
          <a:p>
            <a:pPr algn="l" marL="518160" indent="-259080" lvl="1">
              <a:lnSpc>
                <a:spcPts val="3359"/>
              </a:lnSpc>
              <a:buAutoNum type="arabicPeriod" startAt="1"/>
            </a:pPr>
            <a:r>
              <a:rPr lang="en-US" sz="2400">
                <a:solidFill>
                  <a:srgbClr val="000000"/>
                </a:solidFill>
                <a:latin typeface="Canva Sans"/>
                <a:ea typeface="Canva Sans"/>
                <a:cs typeface="Canva Sans"/>
                <a:sym typeface="Canva Sans"/>
              </a:rPr>
              <a:t>Elemen yang berada di sebelah kanan mid berjumlah high −</a:t>
            </a:r>
            <a:r>
              <a:rPr lang="en-US" sz="2400">
                <a:solidFill>
                  <a:srgbClr val="000000"/>
                </a:solidFill>
                <a:latin typeface="Canva Sans"/>
                <a:ea typeface="Canva Sans"/>
                <a:cs typeface="Canva Sans"/>
                <a:sym typeface="Canva Sans"/>
              </a:rPr>
              <a:t> (mid + 1) + 1 ≤ (high</a:t>
            </a:r>
            <a:r>
              <a:rPr lang="en-US" sz="2400">
                <a:solidFill>
                  <a:srgbClr val="000000"/>
                </a:solidFill>
                <a:latin typeface="Canva Sans"/>
                <a:ea typeface="Canva Sans"/>
                <a:cs typeface="Canva Sans"/>
                <a:sym typeface="Canva Sans"/>
              </a:rPr>
              <a:t> − low + 1) / 2.</a:t>
            </a:r>
          </a:p>
          <a:p>
            <a:pPr algn="l">
              <a:lnSpc>
                <a:spcPts val="3359"/>
              </a:lnSpc>
            </a:pPr>
          </a:p>
          <a:p>
            <a:pPr algn="l">
              <a:lnSpc>
                <a:spcPts val="3359"/>
              </a:lnSpc>
            </a:pPr>
            <a:r>
              <a:rPr lang="en-US" sz="2400">
                <a:solidFill>
                  <a:srgbClr val="000000"/>
                </a:solidFill>
                <a:latin typeface="Canva Sans"/>
                <a:ea typeface="Canva Sans"/>
                <a:cs typeface="Canva Sans"/>
                <a:sym typeface="Canva Sans"/>
              </a:rPr>
              <a:t> Pada kasus terburuk (pencarian gagal), proses berhenti ketika tidak ada kandidat yang tersisa, dan jumlah maksimum pemanggilan rekursif r adalah bilangan bulat terkecil dimana n/(2^r) &lt; 1, yang berarti r &gt; log n (basis 2), atau secara ekuivalen r = f</a:t>
            </a:r>
            <a:r>
              <a:rPr lang="en-US" sz="2400">
                <a:solidFill>
                  <a:srgbClr val="000000"/>
                </a:solidFill>
                <a:latin typeface="Canva Sans"/>
                <a:ea typeface="Canva Sans"/>
                <a:cs typeface="Canva Sans"/>
                <a:sym typeface="Canva Sans"/>
              </a:rPr>
              <a:t>loor(log n) + 1. Ini</a:t>
            </a:r>
            <a:r>
              <a:rPr lang="en-US" sz="2400">
                <a:solidFill>
                  <a:srgbClr val="000000"/>
                </a:solidFill>
                <a:latin typeface="Canva Sans"/>
                <a:ea typeface="Canva Sans"/>
                <a:cs typeface="Canva Sans"/>
                <a:sym typeface="Canva Sans"/>
              </a:rPr>
              <a:t> menunjukkan bahwa algoritma binary search bekerja dalam waktu O(log n), menjadikannya sangat efisien untuk pencarian dalam data yang sudah terurut.</a:t>
            </a:r>
          </a:p>
        </p:txBody>
      </p:sp>
      <p:sp>
        <p:nvSpPr>
          <p:cNvPr name="TextBox 5" id="5"/>
          <p:cNvSpPr txBox="true"/>
          <p:nvPr/>
        </p:nvSpPr>
        <p:spPr>
          <a:xfrm rot="0">
            <a:off x="3432138" y="2070165"/>
            <a:ext cx="11423723" cy="4773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MELAKUKAN PENCARIAN BINER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292271" y="1533087"/>
            <a:ext cx="13568948" cy="1267650"/>
          </a:xfrm>
          <a:prstGeom prst="rect">
            <a:avLst/>
          </a:prstGeom>
        </p:spPr>
        <p:txBody>
          <a:bodyPr anchor="t" rtlCol="false" tIns="0" lIns="0" bIns="0" rIns="0">
            <a:spAutoFit/>
          </a:bodyPr>
          <a:lstStyle/>
          <a:p>
            <a:pPr algn="l">
              <a:lnSpc>
                <a:spcPts val="9504"/>
              </a:lnSpc>
            </a:pPr>
            <a:r>
              <a:rPr lang="en-US" sz="9410" b="true">
                <a:solidFill>
                  <a:srgbClr val="FFFFFF"/>
                </a:solidFill>
                <a:latin typeface="Canva Sans Bold"/>
                <a:ea typeface="Canva Sans Bold"/>
                <a:cs typeface="Canva Sans Bold"/>
                <a:sym typeface="Canva Sans Bold"/>
              </a:rPr>
              <a:t>DAFTAR ISI</a:t>
            </a:r>
          </a:p>
        </p:txBody>
      </p:sp>
      <p:sp>
        <p:nvSpPr>
          <p:cNvPr name="TextBox 5" id="5"/>
          <p:cNvSpPr txBox="true"/>
          <p:nvPr/>
        </p:nvSpPr>
        <p:spPr>
          <a:xfrm rot="0">
            <a:off x="2507378" y="3068277"/>
            <a:ext cx="5144309" cy="372365"/>
          </a:xfrm>
          <a:prstGeom prst="rect">
            <a:avLst/>
          </a:prstGeom>
        </p:spPr>
        <p:txBody>
          <a:bodyPr anchor="t" rtlCol="false" tIns="0" lIns="0" bIns="0" rIns="0">
            <a:spAutoFit/>
          </a:bodyPr>
          <a:lstStyle/>
          <a:p>
            <a:pPr algn="ctr">
              <a:lnSpc>
                <a:spcPts val="2828"/>
              </a:lnSpc>
            </a:pPr>
            <a:r>
              <a:rPr lang="en-US" b="true" sz="2800">
                <a:solidFill>
                  <a:srgbClr val="FFFFFF"/>
                </a:solidFill>
                <a:latin typeface="Canva Sans Bold"/>
                <a:ea typeface="Canva Sans Bold"/>
                <a:cs typeface="Canva Sans Bold"/>
                <a:sym typeface="Canva Sans Bold"/>
              </a:rPr>
              <a:t>4.1 ILLUSTRATIVE EXAMPLES</a:t>
            </a:r>
          </a:p>
        </p:txBody>
      </p:sp>
      <p:sp>
        <p:nvSpPr>
          <p:cNvPr name="TextBox 6" id="6"/>
          <p:cNvSpPr txBox="true"/>
          <p:nvPr/>
        </p:nvSpPr>
        <p:spPr>
          <a:xfrm rot="0">
            <a:off x="2248916" y="5638229"/>
            <a:ext cx="5144309" cy="724789"/>
          </a:xfrm>
          <a:prstGeom prst="rect">
            <a:avLst/>
          </a:prstGeom>
        </p:spPr>
        <p:txBody>
          <a:bodyPr anchor="t" rtlCol="false" tIns="0" lIns="0" bIns="0" rIns="0">
            <a:spAutoFit/>
          </a:bodyPr>
          <a:lstStyle/>
          <a:p>
            <a:pPr algn="ctr">
              <a:lnSpc>
                <a:spcPts val="2827"/>
              </a:lnSpc>
            </a:pPr>
            <a:r>
              <a:rPr lang="en-US" b="true" sz="2799">
                <a:solidFill>
                  <a:srgbClr val="FFFFFF"/>
                </a:solidFill>
                <a:latin typeface="Canva Sans Bold"/>
                <a:ea typeface="Canva Sans Bold"/>
                <a:cs typeface="Canva Sans Bold"/>
                <a:sym typeface="Canva Sans Bold"/>
              </a:rPr>
              <a:t>4.2 ANALYZING RECURSIVE ALGORITHMS </a:t>
            </a:r>
          </a:p>
        </p:txBody>
      </p:sp>
      <p:sp>
        <p:nvSpPr>
          <p:cNvPr name="TextBox 7" id="7"/>
          <p:cNvSpPr txBox="true"/>
          <p:nvPr/>
        </p:nvSpPr>
        <p:spPr>
          <a:xfrm rot="0">
            <a:off x="2545478" y="3612091"/>
            <a:ext cx="5106209" cy="1589405"/>
          </a:xfrm>
          <a:prstGeom prst="rect">
            <a:avLst/>
          </a:prstGeom>
        </p:spPr>
        <p:txBody>
          <a:bodyPr anchor="t" rtlCol="false" tIns="0" lIns="0" bIns="0" rIns="0">
            <a:spAutoFit/>
          </a:bodyPr>
          <a:lstStyle/>
          <a:p>
            <a:pPr algn="l">
              <a:lnSpc>
                <a:spcPts val="3220"/>
              </a:lnSpc>
            </a:pPr>
            <a:r>
              <a:rPr lang="en-US" sz="2300" spc="25">
                <a:solidFill>
                  <a:srgbClr val="FFFFFF"/>
                </a:solidFill>
                <a:latin typeface="Canva Sans"/>
                <a:ea typeface="Canva Sans"/>
                <a:cs typeface="Canva Sans"/>
                <a:sym typeface="Canva Sans"/>
              </a:rPr>
              <a:t>4.1.1 The Factorial Function</a:t>
            </a:r>
          </a:p>
          <a:p>
            <a:pPr algn="l">
              <a:lnSpc>
                <a:spcPts val="3220"/>
              </a:lnSpc>
            </a:pPr>
            <a:r>
              <a:rPr lang="en-US" sz="2300" spc="25">
                <a:solidFill>
                  <a:srgbClr val="FFFFFF"/>
                </a:solidFill>
                <a:latin typeface="Canva Sans"/>
                <a:ea typeface="Canva Sans"/>
                <a:cs typeface="Canva Sans"/>
                <a:sym typeface="Canva Sans"/>
              </a:rPr>
              <a:t>4.1.2 Drawing an English Ruler</a:t>
            </a:r>
          </a:p>
          <a:p>
            <a:pPr algn="l">
              <a:lnSpc>
                <a:spcPts val="3220"/>
              </a:lnSpc>
            </a:pPr>
            <a:r>
              <a:rPr lang="en-US" sz="2300" spc="25">
                <a:solidFill>
                  <a:srgbClr val="FFFFFF"/>
                </a:solidFill>
                <a:latin typeface="Canva Sans"/>
                <a:ea typeface="Canva Sans"/>
                <a:cs typeface="Canva Sans"/>
                <a:sym typeface="Canva Sans"/>
              </a:rPr>
              <a:t>4.1.3 Binary Search</a:t>
            </a:r>
          </a:p>
          <a:p>
            <a:pPr algn="l">
              <a:lnSpc>
                <a:spcPts val="3220"/>
              </a:lnSpc>
            </a:pPr>
            <a:r>
              <a:rPr lang="en-US" sz="2300" spc="25">
                <a:solidFill>
                  <a:srgbClr val="FFFFFF"/>
                </a:solidFill>
                <a:latin typeface="Canva Sans"/>
                <a:ea typeface="Canva Sans"/>
                <a:cs typeface="Canva Sans"/>
                <a:sym typeface="Canva Sans"/>
              </a:rPr>
              <a:t>4.1.4 File Systems</a:t>
            </a:r>
          </a:p>
        </p:txBody>
      </p:sp>
      <p:sp>
        <p:nvSpPr>
          <p:cNvPr name="TextBox 8" id="8"/>
          <p:cNvSpPr txBox="true"/>
          <p:nvPr/>
        </p:nvSpPr>
        <p:spPr>
          <a:xfrm rot="0">
            <a:off x="9603830" y="3068277"/>
            <a:ext cx="4722919" cy="724790"/>
          </a:xfrm>
          <a:prstGeom prst="rect">
            <a:avLst/>
          </a:prstGeom>
        </p:spPr>
        <p:txBody>
          <a:bodyPr anchor="t" rtlCol="false" tIns="0" lIns="0" bIns="0" rIns="0">
            <a:spAutoFit/>
          </a:bodyPr>
          <a:lstStyle/>
          <a:p>
            <a:pPr algn="ctr">
              <a:lnSpc>
                <a:spcPts val="2828"/>
              </a:lnSpc>
            </a:pPr>
            <a:r>
              <a:rPr lang="en-US" b="true" sz="2800">
                <a:solidFill>
                  <a:srgbClr val="FFFFFF"/>
                </a:solidFill>
                <a:latin typeface="Canva Sans Bold"/>
                <a:ea typeface="Canva Sans Bold"/>
                <a:cs typeface="Canva Sans Bold"/>
                <a:sym typeface="Canva Sans Bold"/>
              </a:rPr>
              <a:t>4.4 FURTHER EXAMPLES OF RECURSION </a:t>
            </a:r>
          </a:p>
        </p:txBody>
      </p:sp>
      <p:sp>
        <p:nvSpPr>
          <p:cNvPr name="TextBox 9" id="9"/>
          <p:cNvSpPr txBox="true"/>
          <p:nvPr/>
        </p:nvSpPr>
        <p:spPr>
          <a:xfrm rot="0">
            <a:off x="9603830" y="5638229"/>
            <a:ext cx="5106209" cy="724789"/>
          </a:xfrm>
          <a:prstGeom prst="rect">
            <a:avLst/>
          </a:prstGeom>
        </p:spPr>
        <p:txBody>
          <a:bodyPr anchor="t" rtlCol="false" tIns="0" lIns="0" bIns="0" rIns="0">
            <a:spAutoFit/>
          </a:bodyPr>
          <a:lstStyle/>
          <a:p>
            <a:pPr algn="ctr">
              <a:lnSpc>
                <a:spcPts val="2827"/>
              </a:lnSpc>
            </a:pPr>
            <a:r>
              <a:rPr lang="en-US" b="true" sz="2799">
                <a:solidFill>
                  <a:srgbClr val="FFFFFF"/>
                </a:solidFill>
                <a:latin typeface="Canva Sans Bold"/>
                <a:ea typeface="Canva Sans Bold"/>
                <a:cs typeface="Canva Sans Bold"/>
                <a:sym typeface="Canva Sans Bold"/>
              </a:rPr>
              <a:t>4.5 DESIGNING RECURSIVE ALGORITHMS </a:t>
            </a:r>
          </a:p>
        </p:txBody>
      </p:sp>
      <p:sp>
        <p:nvSpPr>
          <p:cNvPr name="TextBox 10" id="10"/>
          <p:cNvSpPr txBox="true"/>
          <p:nvPr/>
        </p:nvSpPr>
        <p:spPr>
          <a:xfrm rot="0">
            <a:off x="9933343" y="3812116"/>
            <a:ext cx="5106209" cy="1189355"/>
          </a:xfrm>
          <a:prstGeom prst="rect">
            <a:avLst/>
          </a:prstGeom>
        </p:spPr>
        <p:txBody>
          <a:bodyPr anchor="t" rtlCol="false" tIns="0" lIns="0" bIns="0" rIns="0">
            <a:spAutoFit/>
          </a:bodyPr>
          <a:lstStyle/>
          <a:p>
            <a:pPr algn="l">
              <a:lnSpc>
                <a:spcPts val="3220"/>
              </a:lnSpc>
            </a:pPr>
            <a:r>
              <a:rPr lang="en-US" sz="2300" spc="25">
                <a:solidFill>
                  <a:srgbClr val="FFFFFF"/>
                </a:solidFill>
                <a:latin typeface="Canva Sans"/>
                <a:ea typeface="Canva Sans"/>
                <a:cs typeface="Canva Sans"/>
                <a:sym typeface="Canva Sans"/>
              </a:rPr>
              <a:t>4.4.1 Linear Recursion </a:t>
            </a:r>
          </a:p>
          <a:p>
            <a:pPr algn="l">
              <a:lnSpc>
                <a:spcPts val="3220"/>
              </a:lnSpc>
            </a:pPr>
            <a:r>
              <a:rPr lang="en-US" sz="2300" spc="25">
                <a:solidFill>
                  <a:srgbClr val="FFFFFF"/>
                </a:solidFill>
                <a:latin typeface="Canva Sans"/>
                <a:ea typeface="Canva Sans"/>
                <a:cs typeface="Canva Sans"/>
                <a:sym typeface="Canva Sans"/>
              </a:rPr>
              <a:t>4.4.2 Binary Recursion</a:t>
            </a:r>
          </a:p>
          <a:p>
            <a:pPr algn="l">
              <a:lnSpc>
                <a:spcPts val="3220"/>
              </a:lnSpc>
            </a:pPr>
            <a:r>
              <a:rPr lang="en-US" sz="2300" spc="25">
                <a:solidFill>
                  <a:srgbClr val="FFFFFF"/>
                </a:solidFill>
                <a:latin typeface="Canva Sans"/>
                <a:ea typeface="Canva Sans"/>
                <a:cs typeface="Canva Sans"/>
                <a:sym typeface="Canva Sans"/>
              </a:rPr>
              <a:t>4.4.3 Multiple Recursion </a:t>
            </a:r>
          </a:p>
        </p:txBody>
      </p:sp>
      <p:sp>
        <p:nvSpPr>
          <p:cNvPr name="TextBox 11" id="11"/>
          <p:cNvSpPr txBox="true"/>
          <p:nvPr/>
        </p:nvSpPr>
        <p:spPr>
          <a:xfrm rot="0">
            <a:off x="2248916" y="6748825"/>
            <a:ext cx="5144309" cy="372364"/>
          </a:xfrm>
          <a:prstGeom prst="rect">
            <a:avLst/>
          </a:prstGeom>
        </p:spPr>
        <p:txBody>
          <a:bodyPr anchor="t" rtlCol="false" tIns="0" lIns="0" bIns="0" rIns="0">
            <a:spAutoFit/>
          </a:bodyPr>
          <a:lstStyle/>
          <a:p>
            <a:pPr algn="ctr">
              <a:lnSpc>
                <a:spcPts val="2827"/>
              </a:lnSpc>
            </a:pPr>
            <a:r>
              <a:rPr lang="en-US" b="true" sz="2799">
                <a:solidFill>
                  <a:srgbClr val="FFFFFF"/>
                </a:solidFill>
                <a:latin typeface="Canva Sans Bold"/>
                <a:ea typeface="Canva Sans Bold"/>
                <a:cs typeface="Canva Sans Bold"/>
                <a:sym typeface="Canva Sans Bold"/>
              </a:rPr>
              <a:t>4.3 RECURSION RUN AMOK </a:t>
            </a:r>
          </a:p>
        </p:txBody>
      </p:sp>
      <p:sp>
        <p:nvSpPr>
          <p:cNvPr name="TextBox 12" id="12"/>
          <p:cNvSpPr txBox="true"/>
          <p:nvPr/>
        </p:nvSpPr>
        <p:spPr>
          <a:xfrm rot="0">
            <a:off x="9603830" y="6748825"/>
            <a:ext cx="4084717" cy="724789"/>
          </a:xfrm>
          <a:prstGeom prst="rect">
            <a:avLst/>
          </a:prstGeom>
        </p:spPr>
        <p:txBody>
          <a:bodyPr anchor="t" rtlCol="false" tIns="0" lIns="0" bIns="0" rIns="0">
            <a:spAutoFit/>
          </a:bodyPr>
          <a:lstStyle/>
          <a:p>
            <a:pPr algn="ctr">
              <a:lnSpc>
                <a:spcPts val="2827"/>
              </a:lnSpc>
            </a:pPr>
            <a:r>
              <a:rPr lang="en-US" b="true" sz="2799">
                <a:solidFill>
                  <a:srgbClr val="FFFFFF"/>
                </a:solidFill>
                <a:latin typeface="Canva Sans Bold"/>
                <a:ea typeface="Canva Sans Bold"/>
                <a:cs typeface="Canva Sans Bold"/>
                <a:sym typeface="Canva Sans Bold"/>
              </a:rPr>
              <a:t>4.6 ELIMINATING TAIL RECURSION </a:t>
            </a:r>
          </a:p>
        </p:txBody>
      </p:sp>
      <p:sp>
        <p:nvSpPr>
          <p:cNvPr name="TextBox 13" id="13"/>
          <p:cNvSpPr txBox="true"/>
          <p:nvPr/>
        </p:nvSpPr>
        <p:spPr>
          <a:xfrm rot="0">
            <a:off x="2507378" y="7292639"/>
            <a:ext cx="4615050" cy="789305"/>
          </a:xfrm>
          <a:prstGeom prst="rect">
            <a:avLst/>
          </a:prstGeom>
        </p:spPr>
        <p:txBody>
          <a:bodyPr anchor="t" rtlCol="false" tIns="0" lIns="0" bIns="0" rIns="0">
            <a:spAutoFit/>
          </a:bodyPr>
          <a:lstStyle/>
          <a:p>
            <a:pPr algn="ctr">
              <a:lnSpc>
                <a:spcPts val="3220"/>
              </a:lnSpc>
            </a:pPr>
            <a:r>
              <a:rPr lang="en-US" sz="2300" spc="25">
                <a:solidFill>
                  <a:srgbClr val="FFFFFF"/>
                </a:solidFill>
                <a:latin typeface="Canva Sans"/>
                <a:ea typeface="Canva Sans"/>
                <a:cs typeface="Canva Sans"/>
                <a:sym typeface="Canva Sans"/>
              </a:rPr>
              <a:t>4.3.1 Maximum Recursive Depth in Python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768943" y="-706872"/>
            <a:ext cx="3081878" cy="2902569"/>
          </a:xfrm>
          <a:custGeom>
            <a:avLst/>
            <a:gdLst/>
            <a:ahLst/>
            <a:cxnLst/>
            <a:rect r="r" b="b" t="t" l="l"/>
            <a:pathLst>
              <a:path h="2902569" w="3081878">
                <a:moveTo>
                  <a:pt x="0" y="0"/>
                </a:moveTo>
                <a:lnTo>
                  <a:pt x="3081878" y="0"/>
                </a:lnTo>
                <a:lnTo>
                  <a:pt x="3081878" y="2902568"/>
                </a:lnTo>
                <a:lnTo>
                  <a:pt x="0" y="2902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731865" y="7870109"/>
            <a:ext cx="3507686" cy="3303603"/>
          </a:xfrm>
          <a:custGeom>
            <a:avLst/>
            <a:gdLst/>
            <a:ahLst/>
            <a:cxnLst/>
            <a:rect r="r" b="b" t="t" l="l"/>
            <a:pathLst>
              <a:path h="3303603" w="3507686">
                <a:moveTo>
                  <a:pt x="0" y="0"/>
                </a:moveTo>
                <a:lnTo>
                  <a:pt x="3507686" y="0"/>
                </a:lnTo>
                <a:lnTo>
                  <a:pt x="3507686" y="3303603"/>
                </a:lnTo>
                <a:lnTo>
                  <a:pt x="0" y="3303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277373"/>
            <a:ext cx="16104862" cy="6671310"/>
          </a:xfrm>
          <a:prstGeom prst="rect">
            <a:avLst/>
          </a:prstGeom>
        </p:spPr>
        <p:txBody>
          <a:bodyPr anchor="t" rtlCol="false" tIns="0" lIns="0" bIns="0" rIns="0">
            <a:spAutoFit/>
          </a:bodyPr>
          <a:lstStyle/>
          <a:p>
            <a:pPr algn="l">
              <a:lnSpc>
                <a:spcPts val="2940"/>
              </a:lnSpc>
            </a:pPr>
            <a:r>
              <a:rPr lang="en-US" sz="2100">
                <a:solidFill>
                  <a:srgbClr val="FFFFFF"/>
                </a:solidFill>
                <a:latin typeface="Canva Sans"/>
                <a:ea typeface="Canva Sans"/>
                <a:cs typeface="Canva Sans"/>
                <a:sym typeface="Canva Sans"/>
              </a:rPr>
              <a:t>Algoritma rekursif untuk me</a:t>
            </a:r>
            <a:r>
              <a:rPr lang="en-US" sz="2100">
                <a:solidFill>
                  <a:srgbClr val="FFFFFF"/>
                </a:solidFill>
                <a:latin typeface="Canva Sans"/>
                <a:ea typeface="Canva Sans"/>
                <a:cs typeface="Canva Sans"/>
                <a:sym typeface="Canva Sans"/>
              </a:rPr>
              <a:t>n</a:t>
            </a:r>
            <a:r>
              <a:rPr lang="en-US" sz="2100">
                <a:solidFill>
                  <a:srgbClr val="FFFFFF"/>
                </a:solidFill>
                <a:latin typeface="Canva Sans"/>
                <a:ea typeface="Canva Sans"/>
                <a:cs typeface="Canva Sans"/>
                <a:sym typeface="Canva Sans"/>
              </a:rPr>
              <a:t>ghitung</a:t>
            </a:r>
            <a:r>
              <a:rPr lang="en-US" sz="2100">
                <a:solidFill>
                  <a:srgbClr val="FFFFFF"/>
                </a:solidFill>
                <a:latin typeface="Canva Sans"/>
                <a:ea typeface="Canva Sans"/>
                <a:cs typeface="Canva Sans"/>
                <a:sym typeface="Canva Sans"/>
              </a:rPr>
              <a:t> </a:t>
            </a:r>
            <a:r>
              <a:rPr lang="en-US" sz="2100">
                <a:solidFill>
                  <a:srgbClr val="FFFFFF"/>
                </a:solidFill>
                <a:latin typeface="Canva Sans"/>
                <a:ea typeface="Canva Sans"/>
                <a:cs typeface="Canva Sans"/>
                <a:sym typeface="Canva Sans"/>
              </a:rPr>
              <a:t>penggunaan ruang disk di sistem file adalah contoh aplikasi rekursi pada struktur data hierarkis. Setiap pemanggilan fungsi memproses satu entri (file atau direktori) dan secara rekursif menangani entri-entri dalam direktori jika ada. Meskipun pada awalnya tampak memiliki kompleksitas kuadratik O(n²) karena banyaknya pemanggilan rekursif dan pemrosesan entri, analisis lebih lanjut menunjukkan bahwa total operasi sebenarnya bersifat linear O(n).</a:t>
            </a:r>
          </a:p>
          <a:p>
            <a:pPr algn="l">
              <a:lnSpc>
                <a:spcPts val="2940"/>
              </a:lnSpc>
            </a:pPr>
          </a:p>
          <a:p>
            <a:pPr algn="l">
              <a:lnSpc>
                <a:spcPts val="2940"/>
              </a:lnSpc>
            </a:pPr>
            <a:r>
              <a:rPr lang="en-US" sz="2100">
                <a:solidFill>
                  <a:srgbClr val="FFFFFF"/>
                </a:solidFill>
                <a:latin typeface="Canva Sans"/>
                <a:ea typeface="Canva Sans"/>
                <a:cs typeface="Canva Sans"/>
                <a:sym typeface="Canva Sans"/>
              </a:rPr>
              <a:t>Pemahaman dan Pembelajaran:</a:t>
            </a:r>
          </a:p>
          <a:p>
            <a:pPr algn="l" marL="453392" indent="-226696" lvl="1">
              <a:lnSpc>
                <a:spcPts val="2940"/>
              </a:lnSpc>
              <a:buFont typeface="Arial"/>
              <a:buChar char="•"/>
            </a:pPr>
            <a:r>
              <a:rPr lang="en-US" sz="2100">
                <a:solidFill>
                  <a:srgbClr val="FFFFFF"/>
                </a:solidFill>
                <a:latin typeface="Canva Sans"/>
                <a:ea typeface="Canva Sans"/>
                <a:cs typeface="Canva Sans"/>
                <a:sym typeface="Canva Sans"/>
              </a:rPr>
              <a:t>Algoritma ini menunjukkan bahwa meskipun direktori dapat berisi banyak entri, setiap entri hanya diproses satu kali, yang menjamin kompleksitas waktu linear.</a:t>
            </a:r>
          </a:p>
          <a:p>
            <a:pPr algn="l" marL="453392" indent="-226696" lvl="1">
              <a:lnSpc>
                <a:spcPts val="2940"/>
              </a:lnSpc>
              <a:buFont typeface="Arial"/>
              <a:buChar char="•"/>
            </a:pPr>
            <a:r>
              <a:rPr lang="en-US" sz="2100">
                <a:solidFill>
                  <a:srgbClr val="FFFFFF"/>
                </a:solidFill>
                <a:latin typeface="Canva Sans"/>
                <a:ea typeface="Canva Sans"/>
                <a:cs typeface="Canva Sans"/>
                <a:sym typeface="Canva Sans"/>
              </a:rPr>
              <a:t>Proses rekursif ini mendistribusikan beban komputasi secara merata, sebuah fenomena yang dikenal sebagai amortisasi.</a:t>
            </a:r>
          </a:p>
          <a:p>
            <a:pPr algn="l" marL="453392" indent="-226696" lvl="1">
              <a:lnSpc>
                <a:spcPts val="2940"/>
              </a:lnSpc>
              <a:buFont typeface="Arial"/>
              <a:buChar char="•"/>
            </a:pPr>
            <a:r>
              <a:rPr lang="en-US" sz="2100">
                <a:solidFill>
                  <a:srgbClr val="FFFFFF"/>
                </a:solidFill>
                <a:latin typeface="Canva Sans"/>
                <a:ea typeface="Canva Sans"/>
                <a:cs typeface="Canva Sans"/>
                <a:sym typeface="Canva Sans"/>
              </a:rPr>
              <a:t>Dengan pendekatan ini, dapat dibuktikan bahwa total iterasi adalah n-1, menghasilkan kompleksitas waktu keseluruha</a:t>
            </a:r>
            <a:r>
              <a:rPr lang="en-US" sz="2100">
                <a:solidFill>
                  <a:srgbClr val="FFFFFF"/>
                </a:solidFill>
                <a:latin typeface="Canva Sans"/>
                <a:ea typeface="Canva Sans"/>
                <a:cs typeface="Canva Sans"/>
                <a:sym typeface="Canva Sans"/>
              </a:rPr>
              <a:t>n O(</a:t>
            </a:r>
            <a:r>
              <a:rPr lang="en-US" sz="2100">
                <a:solidFill>
                  <a:srgbClr val="FFFFFF"/>
                </a:solidFill>
                <a:latin typeface="Canva Sans"/>
                <a:ea typeface="Canva Sans"/>
                <a:cs typeface="Canva Sans"/>
                <a:sym typeface="Canva Sans"/>
              </a:rPr>
              <a:t>n).</a:t>
            </a:r>
          </a:p>
          <a:p>
            <a:pPr algn="l">
              <a:lnSpc>
                <a:spcPts val="2940"/>
              </a:lnSpc>
            </a:pPr>
          </a:p>
          <a:p>
            <a:pPr algn="l">
              <a:lnSpc>
                <a:spcPts val="2940"/>
              </a:lnSpc>
            </a:pPr>
            <a:r>
              <a:rPr lang="en-US" sz="2100">
                <a:solidFill>
                  <a:srgbClr val="FFFFFF"/>
                </a:solidFill>
                <a:latin typeface="Canva Sans"/>
                <a:ea typeface="Canva Sans"/>
                <a:cs typeface="Canva Sans"/>
                <a:sym typeface="Canva Sans"/>
              </a:rPr>
              <a:t>Analisis algoritma penghitungan disk usage ini memberikan beberapa wawasan penting dalam ilmu komputer. Pertama, algoritma ini merupakan contoh konkret dari teknik amortisasi, di mana analisis kumulatif memberikan hasil yang lebih akurat daripada asumsi kasus terburuk untuk setiap langkah. Kedua, struktur sistem file secara alami membentuk pohon (tree structure), menjadikan algoritma ini sebagai implementasi spesifik dari tree traversal. Dalam konteks yang lebih luas, pemahaman ini mengarah pada generalisasi bahwa semua algoritma tree traversal memiliki kompleksitas waktu O(n) untuk n node.</a:t>
            </a:r>
          </a:p>
        </p:txBody>
      </p:sp>
      <p:sp>
        <p:nvSpPr>
          <p:cNvPr name="TextBox 5" id="5"/>
          <p:cNvSpPr txBox="true"/>
          <p:nvPr/>
        </p:nvSpPr>
        <p:spPr>
          <a:xfrm rot="0">
            <a:off x="3036965" y="1541516"/>
            <a:ext cx="12214070"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KOMPUTASI PENGGUNAAN RUANG DISK</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427214" y="-3405070"/>
            <a:ext cx="4287519" cy="8103558"/>
          </a:xfrm>
          <a:custGeom>
            <a:avLst/>
            <a:gdLst/>
            <a:ahLst/>
            <a:cxnLst/>
            <a:rect r="r" b="b" t="t" l="l"/>
            <a:pathLst>
              <a:path h="8103558" w="4287519">
                <a:moveTo>
                  <a:pt x="4287519" y="0"/>
                </a:moveTo>
                <a:lnTo>
                  <a:pt x="0" y="0"/>
                </a:lnTo>
                <a:lnTo>
                  <a:pt x="0" y="8103559"/>
                </a:lnTo>
                <a:lnTo>
                  <a:pt x="4287519" y="8103559"/>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88170" y="4732783"/>
            <a:ext cx="13711660" cy="954784"/>
          </a:xfrm>
          <a:prstGeom prst="rect">
            <a:avLst/>
          </a:prstGeom>
        </p:spPr>
        <p:txBody>
          <a:bodyPr anchor="t" rtlCol="false" tIns="0" lIns="0" bIns="0" rIns="0">
            <a:spAutoFit/>
          </a:bodyPr>
          <a:lstStyle/>
          <a:p>
            <a:pPr algn="ctr">
              <a:lnSpc>
                <a:spcPts val="7271"/>
              </a:lnSpc>
            </a:pPr>
            <a:r>
              <a:rPr lang="en-US" b="true" sz="7199">
                <a:solidFill>
                  <a:srgbClr val="000000"/>
                </a:solidFill>
                <a:latin typeface="Canva Sans Bold"/>
                <a:ea typeface="Canva Sans Bold"/>
                <a:cs typeface="Canva Sans Bold"/>
                <a:sym typeface="Canva Sans Bold"/>
              </a:rPr>
              <a:t>4.3 RECURSION RUN AMOK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768943" y="-706872"/>
            <a:ext cx="3081878" cy="2902569"/>
          </a:xfrm>
          <a:custGeom>
            <a:avLst/>
            <a:gdLst/>
            <a:ahLst/>
            <a:cxnLst/>
            <a:rect r="r" b="b" t="t" l="l"/>
            <a:pathLst>
              <a:path h="2902569" w="3081878">
                <a:moveTo>
                  <a:pt x="0" y="0"/>
                </a:moveTo>
                <a:lnTo>
                  <a:pt x="3081878" y="0"/>
                </a:lnTo>
                <a:lnTo>
                  <a:pt x="3081878" y="2902568"/>
                </a:lnTo>
                <a:lnTo>
                  <a:pt x="0" y="2902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731865" y="7870109"/>
            <a:ext cx="3507686" cy="3303603"/>
          </a:xfrm>
          <a:custGeom>
            <a:avLst/>
            <a:gdLst/>
            <a:ahLst/>
            <a:cxnLst/>
            <a:rect r="r" b="b" t="t" l="l"/>
            <a:pathLst>
              <a:path h="3303603" w="3507686">
                <a:moveTo>
                  <a:pt x="0" y="0"/>
                </a:moveTo>
                <a:lnTo>
                  <a:pt x="3507686" y="0"/>
                </a:lnTo>
                <a:lnTo>
                  <a:pt x="3507686" y="3303603"/>
                </a:lnTo>
                <a:lnTo>
                  <a:pt x="0" y="3303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480759"/>
            <a:ext cx="16230600" cy="5640705"/>
          </a:xfrm>
          <a:prstGeom prst="rect">
            <a:avLst/>
          </a:prstGeom>
        </p:spPr>
        <p:txBody>
          <a:bodyPr anchor="t" rtlCol="false" tIns="0" lIns="0" bIns="0" rIns="0">
            <a:spAutoFit/>
          </a:bodyPr>
          <a:lstStyle/>
          <a:p>
            <a:pPr algn="l">
              <a:lnSpc>
                <a:spcPts val="2520"/>
              </a:lnSpc>
            </a:pPr>
            <a:r>
              <a:rPr lang="en-US" sz="1800">
                <a:solidFill>
                  <a:srgbClr val="FFFFFF"/>
                </a:solidFill>
                <a:latin typeface="Canva Sans"/>
                <a:ea typeface="Canva Sans"/>
                <a:cs typeface="Canva Sans"/>
                <a:sym typeface="Canva Sans"/>
              </a:rPr>
              <a:t>Rekursi adalah alat yang sangat berguna dalam pemrograman, tetapi jika tidak diterapkan dengan bijak, dapat menyebabkan ketidakefisienan yang signifikan. Salah satu contoh masalah ini adalah fungsi unique3 yang digunakan untuk memeriksa keunikan elemen dalam sebuah rangkaian. Meskipun logika rekursif yang digunakan dalam fungsi ini benar — yaitu memastikan bahwa bagian pertama dan terakhir dari rangkaian bersifat unik, dan elemen pertama tidak sama dengan elemen terakhir — implementasi rekursif ini sangat tidak efisien.</a:t>
            </a:r>
          </a:p>
          <a:p>
            <a:pPr algn="l">
              <a:lnSpc>
                <a:spcPts val="2520"/>
              </a:lnSpc>
            </a:pPr>
            <a:r>
              <a:rPr lang="en-US" sz="1800">
                <a:solidFill>
                  <a:srgbClr val="FFFFFF"/>
                </a:solidFill>
                <a:latin typeface="Canva Sans"/>
                <a:ea typeface="Canva Sans"/>
                <a:cs typeface="Canva Sans"/>
                <a:sym typeface="Canva Sans"/>
              </a:rPr>
              <a:t>Analisis Masalah:</a:t>
            </a:r>
          </a:p>
          <a:p>
            <a:pPr algn="l" marL="388620" indent="-194310" lvl="1">
              <a:lnSpc>
                <a:spcPts val="2520"/>
              </a:lnSpc>
              <a:buFont typeface="Arial"/>
              <a:buChar char="•"/>
            </a:pPr>
            <a:r>
              <a:rPr lang="en-US" sz="1800">
                <a:solidFill>
                  <a:srgbClr val="FFFFFF"/>
                </a:solidFill>
                <a:latin typeface="Canva Sans"/>
                <a:ea typeface="Canva Sans"/>
                <a:cs typeface="Canva Sans"/>
                <a:sym typeface="Canva Sans"/>
              </a:rPr>
              <a:t>Setiap pemanggilan untuk ukuran n menghasilkan dua pemanggilan rekursif untuk ukuran n-1, yang kemudian berkembang menjadi empat pemanggilan untuk n-2, delapan untuk n-3, dan seterusnya, secara eksponensial.</a:t>
            </a:r>
          </a:p>
          <a:p>
            <a:pPr algn="l" marL="388620" indent="-194310" lvl="1">
              <a:lnSpc>
                <a:spcPts val="2520"/>
              </a:lnSpc>
              <a:buFont typeface="Arial"/>
              <a:buChar char="•"/>
            </a:pPr>
            <a:r>
              <a:rPr lang="en-US" sz="1800">
                <a:solidFill>
                  <a:srgbClr val="FFFFFF"/>
                </a:solidFill>
                <a:latin typeface="Canva Sans"/>
                <a:ea typeface="Canva Sans"/>
                <a:cs typeface="Canva Sans"/>
                <a:sym typeface="Canva Sans"/>
              </a:rPr>
              <a:t>Hal ini menciptakan total pemanggilan fungsi yang membentuk deret geometri: 1 + 2 + 4 + ... + 2^(n-1), yang hasilnya setara dengan 2^n - 1.</a:t>
            </a:r>
          </a:p>
          <a:p>
            <a:pPr algn="l" marL="388620" indent="-194310" lvl="1">
              <a:lnSpc>
                <a:spcPts val="2520"/>
              </a:lnSpc>
              <a:buFont typeface="Arial"/>
              <a:buChar char="•"/>
            </a:pPr>
            <a:r>
              <a:rPr lang="en-US" sz="1800">
                <a:solidFill>
                  <a:srgbClr val="FFFFFF"/>
                </a:solidFill>
                <a:latin typeface="Canva Sans"/>
                <a:ea typeface="Canva Sans"/>
                <a:cs typeface="Canva Sans"/>
                <a:sym typeface="Canva Sans"/>
              </a:rPr>
              <a:t>Kompleksitas waktu yang dihasilkan adalah O(2^n), yang sangat tinggi dan tidak efisien, terutama jika dibandingkan dengan solusi yang lebih optimal.</a:t>
            </a:r>
          </a:p>
          <a:p>
            <a:pPr algn="l">
              <a:lnSpc>
                <a:spcPts val="2520"/>
              </a:lnSpc>
            </a:pPr>
            <a:r>
              <a:rPr lang="en-US" sz="1800">
                <a:solidFill>
                  <a:srgbClr val="FFFFFF"/>
                </a:solidFill>
                <a:latin typeface="Canva Sans"/>
                <a:ea typeface="Canva Sans"/>
                <a:cs typeface="Canva Sans"/>
                <a:sym typeface="Canva Sans"/>
              </a:rPr>
              <a:t>Penyebab Ketidakefisienan: Masalah utama dalam pendekatan rekursif ini bukanlah penggunaan rekursi itu sendiri, melainkan pola rekursi yang berulang dan redundan. Fungsi tersebut melakukan pemeriksaan yang sama berulang kali, yang mengarah pada pertumbuhan pemanggilan yang eksponensial.</a:t>
            </a:r>
          </a:p>
          <a:p>
            <a:pPr algn="l">
              <a:lnSpc>
                <a:spcPts val="2520"/>
              </a:lnSpc>
            </a:pPr>
            <a:r>
              <a:rPr lang="en-US" sz="1800">
                <a:solidFill>
                  <a:srgbClr val="FFFFFF"/>
                </a:solidFill>
                <a:latin typeface="Canva Sans"/>
                <a:ea typeface="Canva Sans"/>
                <a:cs typeface="Canva Sans"/>
                <a:sym typeface="Canva Sans"/>
              </a:rPr>
              <a:t>Alternatif yang Lebih Efisien: Sebagai perbandingan, solusi yang lebih efisien dapat diterapkan menggunakan pendekatan iteratif atau rekursif dengan algoritma yang memiliki kompleksitas waktu O(n) atau O(n log n). Dengan menggunakan struktur data yang lebih efisien seperti set atau memanfaatkan teknik pembagian dan penaklukan (divide and conquer), kita dapat mengurangi jumlah pemanggilan dan mencapai hasil yang lebih cepat.</a:t>
            </a:r>
          </a:p>
          <a:p>
            <a:pPr algn="l">
              <a:lnSpc>
                <a:spcPts val="2520"/>
              </a:lnSpc>
            </a:pPr>
          </a:p>
        </p:txBody>
      </p:sp>
      <p:sp>
        <p:nvSpPr>
          <p:cNvPr name="TextBox 5" id="5"/>
          <p:cNvSpPr txBox="true"/>
          <p:nvPr/>
        </p:nvSpPr>
        <p:spPr>
          <a:xfrm rot="0">
            <a:off x="3036965" y="811087"/>
            <a:ext cx="12214070"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EFISIENSI REKURSI: KASUS FUNGSI UNIQUE3</a:t>
            </a:r>
          </a:p>
        </p:txBody>
      </p:sp>
      <p:sp>
        <p:nvSpPr>
          <p:cNvPr name="Freeform 6" id="6"/>
          <p:cNvSpPr/>
          <p:nvPr/>
        </p:nvSpPr>
        <p:spPr>
          <a:xfrm flipH="false" flipV="false" rot="0">
            <a:off x="4429568" y="7116726"/>
            <a:ext cx="9428865" cy="2776138"/>
          </a:xfrm>
          <a:custGeom>
            <a:avLst/>
            <a:gdLst/>
            <a:ahLst/>
            <a:cxnLst/>
            <a:rect r="r" b="b" t="t" l="l"/>
            <a:pathLst>
              <a:path h="2776138" w="9428865">
                <a:moveTo>
                  <a:pt x="0" y="0"/>
                </a:moveTo>
                <a:lnTo>
                  <a:pt x="9428864" y="0"/>
                </a:lnTo>
                <a:lnTo>
                  <a:pt x="9428864" y="2776138"/>
                </a:lnTo>
                <a:lnTo>
                  <a:pt x="0" y="2776138"/>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349976" y="-4118883"/>
            <a:ext cx="3641001" cy="6881616"/>
          </a:xfrm>
          <a:custGeom>
            <a:avLst/>
            <a:gdLst/>
            <a:ahLst/>
            <a:cxnLst/>
            <a:rect r="r" b="b" t="t" l="l"/>
            <a:pathLst>
              <a:path h="6881616" w="3641001">
                <a:moveTo>
                  <a:pt x="3641000" y="0"/>
                </a:moveTo>
                <a:lnTo>
                  <a:pt x="0" y="0"/>
                </a:lnTo>
                <a:lnTo>
                  <a:pt x="0" y="6881617"/>
                </a:lnTo>
                <a:lnTo>
                  <a:pt x="3641000" y="6881617"/>
                </a:lnTo>
                <a:lnTo>
                  <a:pt x="3641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141844"/>
            <a:ext cx="10200503" cy="396240"/>
          </a:xfrm>
          <a:prstGeom prst="rect">
            <a:avLst/>
          </a:prstGeom>
        </p:spPr>
        <p:txBody>
          <a:bodyPr anchor="t" rtlCol="false" tIns="0" lIns="0" bIns="0" rIns="0">
            <a:spAutoFit/>
          </a:bodyPr>
          <a:lstStyle/>
          <a:p>
            <a:pPr algn="l">
              <a:lnSpc>
                <a:spcPts val="3359"/>
              </a:lnSpc>
            </a:pPr>
            <a:r>
              <a:rPr lang="en-US" sz="2400">
                <a:solidFill>
                  <a:srgbClr val="000000"/>
                </a:solidFill>
                <a:latin typeface="Canva Sans"/>
                <a:ea typeface="Canva Sans"/>
                <a:cs typeface="Canva Sans"/>
                <a:sym typeface="Canva Sans"/>
              </a:rPr>
              <a:t>Fungsi Fibonacci dapat didefinisikan secara rekursif sebagai berikut:</a:t>
            </a:r>
          </a:p>
        </p:txBody>
      </p:sp>
      <p:sp>
        <p:nvSpPr>
          <p:cNvPr name="TextBox 5" id="5"/>
          <p:cNvSpPr txBox="true"/>
          <p:nvPr/>
        </p:nvSpPr>
        <p:spPr>
          <a:xfrm rot="0">
            <a:off x="3432138" y="850965"/>
            <a:ext cx="11423723" cy="9345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REKURSI YANG TIDAK EFISIEN UNTUK MENGHITUNG BILANGAN FIBONACCI</a:t>
            </a:r>
          </a:p>
        </p:txBody>
      </p:sp>
      <p:sp>
        <p:nvSpPr>
          <p:cNvPr name="Freeform 6" id="6"/>
          <p:cNvSpPr/>
          <p:nvPr/>
        </p:nvSpPr>
        <p:spPr>
          <a:xfrm flipH="false" flipV="false" rot="0">
            <a:off x="11199868" y="2279110"/>
            <a:ext cx="4133823" cy="1205114"/>
          </a:xfrm>
          <a:custGeom>
            <a:avLst/>
            <a:gdLst/>
            <a:ahLst/>
            <a:cxnLst/>
            <a:rect r="r" b="b" t="t" l="l"/>
            <a:pathLst>
              <a:path h="1205114" w="4133823">
                <a:moveTo>
                  <a:pt x="0" y="0"/>
                </a:moveTo>
                <a:lnTo>
                  <a:pt x="4133823" y="0"/>
                </a:lnTo>
                <a:lnTo>
                  <a:pt x="4133823" y="1205115"/>
                </a:lnTo>
                <a:lnTo>
                  <a:pt x="0" y="1205115"/>
                </a:lnTo>
                <a:lnTo>
                  <a:pt x="0" y="0"/>
                </a:lnTo>
                <a:close/>
              </a:path>
            </a:pathLst>
          </a:custGeom>
          <a:blipFill>
            <a:blip r:embed="rId6"/>
            <a:stretch>
              <a:fillRect l="0" t="0" r="0" b="0"/>
            </a:stretch>
          </a:blipFill>
        </p:spPr>
      </p:sp>
      <p:sp>
        <p:nvSpPr>
          <p:cNvPr name="TextBox 7" id="7"/>
          <p:cNvSpPr txBox="true"/>
          <p:nvPr/>
        </p:nvSpPr>
        <p:spPr>
          <a:xfrm rot="0">
            <a:off x="1028700" y="3731875"/>
            <a:ext cx="15364830" cy="451485"/>
          </a:xfrm>
          <a:prstGeom prst="rect">
            <a:avLst/>
          </a:prstGeom>
        </p:spPr>
        <p:txBody>
          <a:bodyPr anchor="t" rtlCol="false" tIns="0" lIns="0" bIns="0" rIns="0">
            <a:spAutoFit/>
          </a:bodyPr>
          <a:lstStyle/>
          <a:p>
            <a:pPr algn="l">
              <a:lnSpc>
                <a:spcPts val="3420"/>
              </a:lnSpc>
            </a:pPr>
            <a:r>
              <a:rPr lang="en-US" sz="2000" spc="22">
                <a:solidFill>
                  <a:srgbClr val="000000"/>
                </a:solidFill>
                <a:latin typeface="Neo Tech Light"/>
                <a:ea typeface="Neo Tech Light"/>
                <a:cs typeface="Neo Tech Light"/>
                <a:sym typeface="Neo Tech Light"/>
              </a:rPr>
              <a:t>Ironisnya, implementasi langsung dari definisi ini menghasilkan fungsi yang sangat tidak efisien, seperti pada Code berikut: </a:t>
            </a:r>
          </a:p>
        </p:txBody>
      </p:sp>
      <p:sp>
        <p:nvSpPr>
          <p:cNvPr name="Freeform 8" id="8"/>
          <p:cNvSpPr/>
          <p:nvPr/>
        </p:nvSpPr>
        <p:spPr>
          <a:xfrm flipH="false" flipV="false" rot="0">
            <a:off x="3432138" y="4317421"/>
            <a:ext cx="4479596" cy="1391965"/>
          </a:xfrm>
          <a:custGeom>
            <a:avLst/>
            <a:gdLst/>
            <a:ahLst/>
            <a:cxnLst/>
            <a:rect r="r" b="b" t="t" l="l"/>
            <a:pathLst>
              <a:path h="1391965" w="4479596">
                <a:moveTo>
                  <a:pt x="0" y="0"/>
                </a:moveTo>
                <a:lnTo>
                  <a:pt x="4479596" y="0"/>
                </a:lnTo>
                <a:lnTo>
                  <a:pt x="4479596" y="1391965"/>
                </a:lnTo>
                <a:lnTo>
                  <a:pt x="0" y="1391965"/>
                </a:lnTo>
                <a:lnTo>
                  <a:pt x="0" y="0"/>
                </a:lnTo>
                <a:close/>
              </a:path>
            </a:pathLst>
          </a:custGeom>
          <a:blipFill>
            <a:blip r:embed="rId7"/>
            <a:stretch>
              <a:fillRect l="0" t="0" r="0" b="0"/>
            </a:stretch>
          </a:blipFill>
        </p:spPr>
      </p:sp>
      <p:sp>
        <p:nvSpPr>
          <p:cNvPr name="TextBox 9" id="9"/>
          <p:cNvSpPr txBox="true"/>
          <p:nvPr/>
        </p:nvSpPr>
        <p:spPr>
          <a:xfrm rot="0">
            <a:off x="1028700" y="5732973"/>
            <a:ext cx="15364830" cy="889635"/>
          </a:xfrm>
          <a:prstGeom prst="rect">
            <a:avLst/>
          </a:prstGeom>
        </p:spPr>
        <p:txBody>
          <a:bodyPr anchor="t" rtlCol="false" tIns="0" lIns="0" bIns="0" rIns="0">
            <a:spAutoFit/>
          </a:bodyPr>
          <a:lstStyle/>
          <a:p>
            <a:pPr algn="l">
              <a:lnSpc>
                <a:spcPts val="3420"/>
              </a:lnSpc>
            </a:pPr>
            <a:r>
              <a:rPr lang="en-US" sz="2000" spc="22">
                <a:solidFill>
                  <a:srgbClr val="000000"/>
                </a:solidFill>
                <a:latin typeface="Neo Tech Light"/>
                <a:ea typeface="Neo Tech Light"/>
                <a:cs typeface="Neo Tech Light"/>
                <a:sym typeface="Neo Tech Light"/>
              </a:rPr>
              <a:t>Sayangnya, pendekatan ini menyebabkan jumlah pemanggilan rekursif yang eksponensial. Misalkan cn menyatakan jumlah pemanggilan fungsi dalam eksekusi `bad_fibonacci(n)`. Berikut adalah perhitungan untuk beberapa nilai cn: </a:t>
            </a:r>
          </a:p>
        </p:txBody>
      </p:sp>
      <p:sp>
        <p:nvSpPr>
          <p:cNvPr name="Freeform 10" id="10"/>
          <p:cNvSpPr/>
          <p:nvPr/>
        </p:nvSpPr>
        <p:spPr>
          <a:xfrm flipH="false" flipV="false" rot="0">
            <a:off x="3432138" y="6784533"/>
            <a:ext cx="3086436" cy="1472428"/>
          </a:xfrm>
          <a:custGeom>
            <a:avLst/>
            <a:gdLst/>
            <a:ahLst/>
            <a:cxnLst/>
            <a:rect r="r" b="b" t="t" l="l"/>
            <a:pathLst>
              <a:path h="1472428" w="3086436">
                <a:moveTo>
                  <a:pt x="0" y="0"/>
                </a:moveTo>
                <a:lnTo>
                  <a:pt x="3086436" y="0"/>
                </a:lnTo>
                <a:lnTo>
                  <a:pt x="3086436" y="1472428"/>
                </a:lnTo>
                <a:lnTo>
                  <a:pt x="0" y="1472428"/>
                </a:lnTo>
                <a:lnTo>
                  <a:pt x="0" y="0"/>
                </a:lnTo>
                <a:close/>
              </a:path>
            </a:pathLst>
          </a:custGeom>
          <a:blipFill>
            <a:blip r:embed="rId8"/>
            <a:stretch>
              <a:fillRect l="0" t="0" r="0" b="0"/>
            </a:stretch>
          </a:blipFill>
        </p:spPr>
      </p:sp>
      <p:sp>
        <p:nvSpPr>
          <p:cNvPr name="Freeform 11" id="11"/>
          <p:cNvSpPr/>
          <p:nvPr/>
        </p:nvSpPr>
        <p:spPr>
          <a:xfrm flipH="false" flipV="false" rot="0">
            <a:off x="7602028" y="6755958"/>
            <a:ext cx="4581298" cy="1527099"/>
          </a:xfrm>
          <a:custGeom>
            <a:avLst/>
            <a:gdLst/>
            <a:ahLst/>
            <a:cxnLst/>
            <a:rect r="r" b="b" t="t" l="l"/>
            <a:pathLst>
              <a:path h="1527099" w="4581298">
                <a:moveTo>
                  <a:pt x="0" y="0"/>
                </a:moveTo>
                <a:lnTo>
                  <a:pt x="4581298" y="0"/>
                </a:lnTo>
                <a:lnTo>
                  <a:pt x="4581298" y="1527099"/>
                </a:lnTo>
                <a:lnTo>
                  <a:pt x="0" y="1527099"/>
                </a:lnTo>
                <a:lnTo>
                  <a:pt x="0" y="0"/>
                </a:lnTo>
                <a:close/>
              </a:path>
            </a:pathLst>
          </a:custGeom>
          <a:blipFill>
            <a:blip r:embed="rId9"/>
            <a:stretch>
              <a:fillRect l="0" t="0" r="0" b="0"/>
            </a:stretch>
          </a:blipFill>
        </p:spPr>
      </p:sp>
      <p:sp>
        <p:nvSpPr>
          <p:cNvPr name="TextBox 12" id="12"/>
          <p:cNvSpPr txBox="true"/>
          <p:nvPr/>
        </p:nvSpPr>
        <p:spPr>
          <a:xfrm rot="0">
            <a:off x="1028700" y="8292582"/>
            <a:ext cx="15364830" cy="1464543"/>
          </a:xfrm>
          <a:prstGeom prst="rect">
            <a:avLst/>
          </a:prstGeom>
        </p:spPr>
        <p:txBody>
          <a:bodyPr anchor="t" rtlCol="false" tIns="0" lIns="0" bIns="0" rIns="0">
            <a:spAutoFit/>
          </a:bodyPr>
          <a:lstStyle/>
          <a:p>
            <a:pPr algn="l">
              <a:lnSpc>
                <a:spcPts val="3832"/>
              </a:lnSpc>
            </a:pPr>
            <a:r>
              <a:rPr lang="en-US" sz="2241" spc="24">
                <a:solidFill>
                  <a:srgbClr val="000000"/>
                </a:solidFill>
                <a:latin typeface="Neo Tech Light"/>
                <a:ea typeface="Neo Tech Light"/>
                <a:cs typeface="Neo Tech Light"/>
                <a:sym typeface="Neo Tech Light"/>
              </a:rPr>
              <a:t>Pola ini menunjukkan bahwa jumlah pemanggilan lebih dari dua kali lipat setiap dua indeks berturut-turut. Misalnya, c4 &gt; 2 x c2 , c5 &gt; 2 x c3, dan seterusnya. Dengan demikian, cn &gt; 2^{n/2}, yang berarti `bad_fibonacci(n)` memerlukan waktu eksponensial terhadap n.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2004863" y="-1385191"/>
            <a:ext cx="5126023" cy="4827781"/>
          </a:xfrm>
          <a:custGeom>
            <a:avLst/>
            <a:gdLst/>
            <a:ahLst/>
            <a:cxnLst/>
            <a:rect r="r" b="b" t="t" l="l"/>
            <a:pathLst>
              <a:path h="4827781" w="5126023">
                <a:moveTo>
                  <a:pt x="0" y="0"/>
                </a:moveTo>
                <a:lnTo>
                  <a:pt x="5126023" y="0"/>
                </a:lnTo>
                <a:lnTo>
                  <a:pt x="5126023" y="4827782"/>
                </a:lnTo>
                <a:lnTo>
                  <a:pt x="0" y="4827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7630" y="2658948"/>
            <a:ext cx="16467327" cy="3749040"/>
          </a:xfrm>
          <a:prstGeom prst="rect">
            <a:avLst/>
          </a:prstGeom>
        </p:spPr>
        <p:txBody>
          <a:bodyPr anchor="t" rtlCol="false" tIns="0" lIns="0" bIns="0" rIns="0">
            <a:spAutoFit/>
          </a:bodyPr>
          <a:lstStyle/>
          <a:p>
            <a:pPr algn="l">
              <a:lnSpc>
                <a:spcPts val="3359"/>
              </a:lnSpc>
            </a:pPr>
            <a:r>
              <a:rPr lang="en-US" sz="2400" spc="26">
                <a:solidFill>
                  <a:srgbClr val="FFFFFF"/>
                </a:solidFill>
                <a:latin typeface="Canva Sans"/>
                <a:ea typeface="Canva Sans"/>
                <a:cs typeface="Canva Sans"/>
                <a:sym typeface="Canva Sans"/>
              </a:rPr>
              <a:t>Kita sering tergoda menggunakan pendekatan rekursif yang tidak efisien untuk menghitung bilangan Fibonacci karena rumus Fn=Fn−2+Fn−1 terlihat sederhana. Namun, masalah muncul saat Fn−1​ juga memanggil Fn−2​ secara terpisah, sehingga terjadi perhitungan berulang yang sama. Bahkan, Fn−3​ akan dihitung ulang berkali-kali, menyebabkan efek bola salju yang menghasilkan waktu eksponensial O(2^n) pada fungsi bad_fibonacci.</a:t>
            </a:r>
          </a:p>
          <a:p>
            <a:pPr algn="l">
              <a:lnSpc>
                <a:spcPts val="3359"/>
              </a:lnSpc>
            </a:pPr>
            <a:r>
              <a:rPr lang="en-US" sz="2400" spc="26">
                <a:solidFill>
                  <a:srgbClr val="FFFFFF"/>
                </a:solidFill>
                <a:latin typeface="Canva Sans"/>
                <a:ea typeface="Canva Sans"/>
                <a:cs typeface="Canva Sans"/>
                <a:sym typeface="Canva Sans"/>
              </a:rPr>
              <a:t>Solusi yang lebih baik adalah mengubah pendekatan rekursif sehingga setiap pemanggilan hanya melakukan satu rekursi, bukan dua. Caranya adalah dengan mengembalikan sepasang bilangan Fibonacci berurutan (Fn,Fn−1), di mana F−1=0. Meskipu</a:t>
            </a:r>
            <a:r>
              <a:rPr lang="en-US" sz="2400" spc="26">
                <a:solidFill>
                  <a:srgbClr val="FFFFFF"/>
                </a:solidFill>
                <a:latin typeface="Canva Sans"/>
                <a:ea typeface="Canva Sans"/>
                <a:cs typeface="Canva Sans"/>
                <a:sym typeface="Canva Sans"/>
              </a:rPr>
              <a:t>n</a:t>
            </a:r>
            <a:r>
              <a:rPr lang="en-US" sz="2400" spc="26">
                <a:solidFill>
                  <a:srgbClr val="FFFFFF"/>
                </a:solidFill>
                <a:latin typeface="Canva Sans"/>
                <a:ea typeface="Canva Sans"/>
                <a:cs typeface="Canva Sans"/>
                <a:sym typeface="Canva Sans"/>
              </a:rPr>
              <a:t> terkesan lebih rumit, pendekatan ini menghindari perhitungan ulang dengan memanfaatkan nilai yang sudah diperoleh dari rekursi sebelumnya. Implementasinya ditunjukkan pada Code Fragment 4.8:</a:t>
            </a:r>
          </a:p>
        </p:txBody>
      </p:sp>
      <p:sp>
        <p:nvSpPr>
          <p:cNvPr name="TextBox 5" id="5"/>
          <p:cNvSpPr txBox="true"/>
          <p:nvPr/>
        </p:nvSpPr>
        <p:spPr>
          <a:xfrm rot="0">
            <a:off x="3514259" y="1317327"/>
            <a:ext cx="12214070" cy="9345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REKURSI YANG EFISIEN UNTUK MENGHITUNG BILANGAN FIBONACCI</a:t>
            </a:r>
          </a:p>
        </p:txBody>
      </p:sp>
      <p:sp>
        <p:nvSpPr>
          <p:cNvPr name="Freeform 6" id="6"/>
          <p:cNvSpPr/>
          <p:nvPr/>
        </p:nvSpPr>
        <p:spPr>
          <a:xfrm flipH="false" flipV="false" rot="0">
            <a:off x="1028700" y="6853115"/>
            <a:ext cx="6566211" cy="2166516"/>
          </a:xfrm>
          <a:custGeom>
            <a:avLst/>
            <a:gdLst/>
            <a:ahLst/>
            <a:cxnLst/>
            <a:rect r="r" b="b" t="t" l="l"/>
            <a:pathLst>
              <a:path h="2166516" w="6566211">
                <a:moveTo>
                  <a:pt x="0" y="0"/>
                </a:moveTo>
                <a:lnTo>
                  <a:pt x="6566211" y="0"/>
                </a:lnTo>
                <a:lnTo>
                  <a:pt x="6566211" y="2166516"/>
                </a:lnTo>
                <a:lnTo>
                  <a:pt x="0" y="2166516"/>
                </a:lnTo>
                <a:lnTo>
                  <a:pt x="0" y="0"/>
                </a:lnTo>
                <a:close/>
              </a:path>
            </a:pathLst>
          </a:custGeom>
          <a:blipFill>
            <a:blip r:embed="rId4"/>
            <a:stretch>
              <a:fillRect l="0" t="0" r="0" b="0"/>
            </a:stretch>
          </a:blipFill>
        </p:spPr>
      </p:sp>
      <p:sp>
        <p:nvSpPr>
          <p:cNvPr name="TextBox 7" id="7"/>
          <p:cNvSpPr txBox="true"/>
          <p:nvPr/>
        </p:nvSpPr>
        <p:spPr>
          <a:xfrm rot="0">
            <a:off x="8146192" y="6396181"/>
            <a:ext cx="8445046" cy="2975610"/>
          </a:xfrm>
          <a:prstGeom prst="rect">
            <a:avLst/>
          </a:prstGeom>
        </p:spPr>
        <p:txBody>
          <a:bodyPr anchor="t" rtlCol="false" tIns="0" lIns="0" bIns="0" rIns="0">
            <a:spAutoFit/>
          </a:bodyPr>
          <a:lstStyle/>
          <a:p>
            <a:pPr algn="l">
              <a:lnSpc>
                <a:spcPts val="3420"/>
              </a:lnSpc>
            </a:pPr>
            <a:r>
              <a:rPr lang="en-US" sz="2000" spc="22">
                <a:solidFill>
                  <a:srgbClr val="FFFFFF"/>
                </a:solidFill>
                <a:latin typeface="Canva Sans"/>
                <a:ea typeface="Canva Sans"/>
                <a:cs typeface="Canva Sans"/>
                <a:sym typeface="Canva Sans"/>
              </a:rPr>
              <a:t>Dalam hal efisiensi, perbedaan antara rekursi buruk (bad_fibonacci) dan rekursi baik (good_fibonacci) sangat mencolok. Fungsi good_fibonacci hanya memerlukan waktu linear O(n) karena setiap rekursi mengurangi nilai n sebanyak 1, menghasilkan total n pemanggilan. Setiap langkah non-rekursif hanya membutuhkan waktu konstan, sehingga keseluruhan proses berjalan jauh lebih cepat dibandingkan pendekatan eksponensial.</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349976" y="-4118883"/>
            <a:ext cx="3641001" cy="6881616"/>
          </a:xfrm>
          <a:custGeom>
            <a:avLst/>
            <a:gdLst/>
            <a:ahLst/>
            <a:cxnLst/>
            <a:rect r="r" b="b" t="t" l="l"/>
            <a:pathLst>
              <a:path h="6881616" w="3641001">
                <a:moveTo>
                  <a:pt x="3641000" y="0"/>
                </a:moveTo>
                <a:lnTo>
                  <a:pt x="0" y="0"/>
                </a:lnTo>
                <a:lnTo>
                  <a:pt x="0" y="6881617"/>
                </a:lnTo>
                <a:lnTo>
                  <a:pt x="3641000" y="6881617"/>
                </a:lnTo>
                <a:lnTo>
                  <a:pt x="3641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56561" y="780686"/>
            <a:ext cx="13827162" cy="1406653"/>
          </a:xfrm>
          <a:prstGeom prst="rect">
            <a:avLst/>
          </a:prstGeom>
        </p:spPr>
        <p:txBody>
          <a:bodyPr anchor="t" rtlCol="false" tIns="0" lIns="0" bIns="0" rIns="0">
            <a:spAutoFit/>
          </a:bodyPr>
          <a:lstStyle/>
          <a:p>
            <a:pPr algn="ctr">
              <a:lnSpc>
                <a:spcPts val="5454"/>
              </a:lnSpc>
            </a:pPr>
            <a:r>
              <a:rPr lang="en-US" b="true" sz="5400">
                <a:solidFill>
                  <a:srgbClr val="000000"/>
                </a:solidFill>
                <a:latin typeface="Canva Sans Bold"/>
                <a:ea typeface="Canva Sans Bold"/>
                <a:cs typeface="Canva Sans Bold"/>
                <a:sym typeface="Canva Sans Bold"/>
              </a:rPr>
              <a:t>4.3.1</a:t>
            </a:r>
            <a:r>
              <a:rPr lang="en-US" b="true" sz="5400">
                <a:solidFill>
                  <a:srgbClr val="000000"/>
                </a:solidFill>
                <a:latin typeface="Canva Sans Bold"/>
                <a:ea typeface="Canva Sans Bold"/>
                <a:cs typeface="Canva Sans Bold"/>
                <a:sym typeface="Canva Sans Bold"/>
              </a:rPr>
              <a:t> KEDALAMAN MAKSIMUM REKURSI PADA PYTHON</a:t>
            </a:r>
          </a:p>
        </p:txBody>
      </p:sp>
      <p:sp>
        <p:nvSpPr>
          <p:cNvPr name="TextBox 5" id="5"/>
          <p:cNvSpPr txBox="true"/>
          <p:nvPr/>
        </p:nvSpPr>
        <p:spPr>
          <a:xfrm rot="0">
            <a:off x="1028700" y="2425065"/>
            <a:ext cx="16682884" cy="6404610"/>
          </a:xfrm>
          <a:prstGeom prst="rect">
            <a:avLst/>
          </a:prstGeom>
        </p:spPr>
        <p:txBody>
          <a:bodyPr anchor="t" rtlCol="false" tIns="0" lIns="0" bIns="0" rIns="0">
            <a:spAutoFit/>
          </a:bodyPr>
          <a:lstStyle/>
          <a:p>
            <a:pPr algn="l">
              <a:lnSpc>
                <a:spcPts val="3420"/>
              </a:lnSpc>
            </a:pPr>
            <a:r>
              <a:rPr lang="en-US" sz="2000" spc="22">
                <a:solidFill>
                  <a:srgbClr val="000000"/>
                </a:solidFill>
                <a:latin typeface="Canva Sans"/>
                <a:ea typeface="Canva Sans"/>
                <a:cs typeface="Canva Sans"/>
                <a:sym typeface="Canva Sans"/>
              </a:rPr>
              <a:t>Salah satu risiko utama dalam penggunaan rekursi adalah rekursi tak terbatas, yakni kondisi di mana fungsi terus memanggil dirinya sendiri tanpa pernah mencapai base case. Hal ini menyebabkan konsumsi sumber daya yang ekstrem karena setiap pemanggilan menciptakan activation record baru di memori. Contoh ekstremnya adalah fungsi fib(n) yang memanggil dirinya sendiri tanpa syarat penghentian. Namun, kesalahan semacam ini juga bisa muncul dalam bentuk yang lebih halus—misalnya dalam implementasi binary search—jika indeks batas rekursif tidak dikurangi dengan benar, sehingga menghasilkan pemanggilan dengan rentang yang sama secara berulang.</a:t>
            </a:r>
          </a:p>
          <a:p>
            <a:pPr algn="l">
              <a:lnSpc>
                <a:spcPts val="3420"/>
              </a:lnSpc>
            </a:pPr>
            <a:r>
              <a:rPr lang="en-US" sz="2000" spc="22">
                <a:solidFill>
                  <a:srgbClr val="000000"/>
                </a:solidFill>
                <a:latin typeface="Canva Sans"/>
                <a:ea typeface="Canva Sans"/>
                <a:cs typeface="Canva Sans"/>
                <a:sym typeface="Canva Sans"/>
              </a:rPr>
              <a:t>Untuk menghindari efek fatal dari rekursi tak terbatas, Python menetapkan batas maksimum kedalaman rekursi, umumnya 1000 level. Jika batas ini dilampaui, Python akan menghasilkan RuntimeError: maximum recursion depth exceeded. Batas ini cukup untuk kebanyakan algoritma dengan kedalaman rekursi O(log n), seperti binary search, namun bisa menjadi kendala bagi algoritma dengan rekursi linear O(n).</a:t>
            </a:r>
          </a:p>
          <a:p>
            <a:pPr algn="l">
              <a:lnSpc>
                <a:spcPts val="3420"/>
              </a:lnSpc>
            </a:pPr>
          </a:p>
          <a:p>
            <a:pPr algn="l">
              <a:lnSpc>
                <a:spcPts val="3420"/>
              </a:lnSpc>
            </a:pPr>
            <a:r>
              <a:rPr lang="en-US" sz="2000" spc="22">
                <a:solidFill>
                  <a:srgbClr val="000000"/>
                </a:solidFill>
                <a:latin typeface="Canva Sans"/>
                <a:ea typeface="Canva Sans"/>
                <a:cs typeface="Canva Sans"/>
                <a:sym typeface="Canva Sans"/>
              </a:rPr>
              <a:t>Untungnya, batas rekursi di Python dapat diubah secara dinamis menggunakan modul `sys`. Contoh penggunaannya adalah:</a:t>
            </a:r>
          </a:p>
          <a:p>
            <a:pPr algn="l">
              <a:lnSpc>
                <a:spcPts val="3420"/>
              </a:lnSpc>
            </a:pPr>
            <a:r>
              <a:rPr lang="en-US" sz="2000" spc="22">
                <a:solidFill>
                  <a:srgbClr val="000000"/>
                </a:solidFill>
                <a:latin typeface="Canva Sans"/>
                <a:ea typeface="Canva Sans"/>
                <a:cs typeface="Canva Sans"/>
                <a:sym typeface="Canva Sans"/>
              </a:rPr>
              <a:t>import sys</a:t>
            </a:r>
          </a:p>
          <a:p>
            <a:pPr algn="l">
              <a:lnSpc>
                <a:spcPts val="3420"/>
              </a:lnSpc>
            </a:pPr>
            <a:r>
              <a:rPr lang="en-US" sz="2000" spc="22">
                <a:solidFill>
                  <a:srgbClr val="000000"/>
                </a:solidFill>
                <a:latin typeface="Canva Sans"/>
                <a:ea typeface="Canva Sans"/>
                <a:cs typeface="Canva Sans"/>
                <a:sym typeface="Canva Sans"/>
              </a:rPr>
              <a:t>old = sys.getrecursionlimit() # mendapatkan batas saat ini (misalnya 1000)</a:t>
            </a:r>
          </a:p>
          <a:p>
            <a:pPr algn="l">
              <a:lnSpc>
                <a:spcPts val="3420"/>
              </a:lnSpc>
            </a:pPr>
            <a:r>
              <a:rPr lang="en-US" sz="2000" spc="22">
                <a:solidFill>
                  <a:srgbClr val="000000"/>
                </a:solidFill>
                <a:latin typeface="Canva Sans"/>
                <a:ea typeface="Canva Sans"/>
                <a:cs typeface="Canva Sans"/>
                <a:sym typeface="Canva Sans"/>
              </a:rPr>
              <a:t>sys.setrecursionlimit(1000000) # mengubah batas menjadi 1 juta pemanggilan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88170" y="4275583"/>
            <a:ext cx="13711660" cy="1869184"/>
          </a:xfrm>
          <a:prstGeom prst="rect">
            <a:avLst/>
          </a:prstGeom>
        </p:spPr>
        <p:txBody>
          <a:bodyPr anchor="t" rtlCol="false" tIns="0" lIns="0" bIns="0" rIns="0">
            <a:spAutoFit/>
          </a:bodyPr>
          <a:lstStyle/>
          <a:p>
            <a:pPr algn="ctr">
              <a:lnSpc>
                <a:spcPts val="7271"/>
              </a:lnSpc>
            </a:pPr>
            <a:r>
              <a:rPr lang="en-US" b="true" sz="7199">
                <a:solidFill>
                  <a:srgbClr val="FFFFFF"/>
                </a:solidFill>
                <a:latin typeface="Canva Sans Bold"/>
                <a:ea typeface="Canva Sans Bold"/>
                <a:cs typeface="Canva Sans Bold"/>
                <a:sym typeface="Canva Sans Bold"/>
              </a:rPr>
              <a:t>4.4 FURTHER EXAMPLES OF RECURSION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1049273" y="-1385191"/>
            <a:ext cx="5126023" cy="4827781"/>
          </a:xfrm>
          <a:custGeom>
            <a:avLst/>
            <a:gdLst/>
            <a:ahLst/>
            <a:cxnLst/>
            <a:rect r="r" b="b" t="t" l="l"/>
            <a:pathLst>
              <a:path h="4827781" w="5126023">
                <a:moveTo>
                  <a:pt x="0" y="0"/>
                </a:moveTo>
                <a:lnTo>
                  <a:pt x="5126022" y="0"/>
                </a:lnTo>
                <a:lnTo>
                  <a:pt x="5126022" y="4827782"/>
                </a:lnTo>
                <a:lnTo>
                  <a:pt x="0" y="4827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23134" y="2514600"/>
            <a:ext cx="14041731" cy="5210175"/>
          </a:xfrm>
          <a:prstGeom prst="rect">
            <a:avLst/>
          </a:prstGeom>
        </p:spPr>
        <p:txBody>
          <a:bodyPr anchor="t" rtlCol="false" tIns="0" lIns="0" bIns="0" rIns="0">
            <a:spAutoFit/>
          </a:bodyPr>
          <a:lstStyle/>
          <a:p>
            <a:pPr algn="l">
              <a:lnSpc>
                <a:spcPts val="4199"/>
              </a:lnSpc>
            </a:pPr>
            <a:r>
              <a:rPr lang="en-US" sz="2999" spc="32">
                <a:solidFill>
                  <a:srgbClr val="000000"/>
                </a:solidFill>
                <a:latin typeface="Canva Sans"/>
                <a:ea typeface="Canva Sans"/>
                <a:cs typeface="Canva Sans"/>
                <a:sym typeface="Canva Sans"/>
              </a:rPr>
              <a:t>Dalam sisa bab ini, kami memberikan co</a:t>
            </a:r>
            <a:r>
              <a:rPr lang="en-US" sz="2999" spc="32">
                <a:solidFill>
                  <a:srgbClr val="000000"/>
                </a:solidFill>
                <a:latin typeface="Canva Sans"/>
                <a:ea typeface="Canva Sans"/>
                <a:cs typeface="Canva Sans"/>
                <a:sym typeface="Canva Sans"/>
              </a:rPr>
              <a:t>n</a:t>
            </a:r>
            <a:r>
              <a:rPr lang="en-US" sz="2999" spc="32">
                <a:solidFill>
                  <a:srgbClr val="000000"/>
                </a:solidFill>
                <a:latin typeface="Canva Sans"/>
                <a:ea typeface="Canva Sans"/>
                <a:cs typeface="Canva Sans"/>
                <a:sym typeface="Canva Sans"/>
              </a:rPr>
              <a:t>toh</a:t>
            </a:r>
            <a:r>
              <a:rPr lang="en-US" sz="2999" spc="32">
                <a:solidFill>
                  <a:srgbClr val="000000"/>
                </a:solidFill>
                <a:latin typeface="Canva Sans"/>
                <a:ea typeface="Canva Sans"/>
                <a:cs typeface="Canva Sans"/>
                <a:sym typeface="Canva Sans"/>
              </a:rPr>
              <a:t> </a:t>
            </a:r>
            <a:r>
              <a:rPr lang="en-US" sz="2999" spc="32">
                <a:solidFill>
                  <a:srgbClr val="000000"/>
                </a:solidFill>
                <a:latin typeface="Canva Sans"/>
                <a:ea typeface="Canva Sans"/>
                <a:cs typeface="Canva Sans"/>
                <a:sym typeface="Canva Sans"/>
              </a:rPr>
              <a:t>tambahan tentang penggunaan rekursi. Kami mengatur presentasi kami dengan mempertimbangkan jumlah maksimum pemanggilan rekursif yang dapat dimulai dari dalam tubuh sebuah aktivasi.</a:t>
            </a:r>
          </a:p>
          <a:p>
            <a:pPr algn="l" marL="647697" indent="-323848" lvl="1">
              <a:lnSpc>
                <a:spcPts val="4199"/>
              </a:lnSpc>
              <a:buFont typeface="Arial"/>
              <a:buChar char="•"/>
            </a:pPr>
            <a:r>
              <a:rPr lang="en-US" sz="2999" spc="32">
                <a:solidFill>
                  <a:srgbClr val="000000"/>
                </a:solidFill>
                <a:latin typeface="Canva Sans"/>
                <a:ea typeface="Canva Sans"/>
                <a:cs typeface="Canva Sans"/>
                <a:sym typeface="Canva Sans"/>
              </a:rPr>
              <a:t>Jika sebuah pemanggilan rekursif dimulai dari satu pemanggilan lainnya, kita menyebutnya sebagai rekursi linier.</a:t>
            </a:r>
          </a:p>
          <a:p>
            <a:pPr algn="l" marL="647697" indent="-323848" lvl="1">
              <a:lnSpc>
                <a:spcPts val="4199"/>
              </a:lnSpc>
              <a:buFont typeface="Arial"/>
              <a:buChar char="•"/>
            </a:pPr>
            <a:r>
              <a:rPr lang="en-US" sz="2999" spc="32">
                <a:solidFill>
                  <a:srgbClr val="000000"/>
                </a:solidFill>
                <a:latin typeface="Canva Sans"/>
                <a:ea typeface="Canva Sans"/>
                <a:cs typeface="Canva Sans"/>
                <a:sym typeface="Canva Sans"/>
              </a:rPr>
              <a:t>Jika sebuah pemanggilan rekursif dapat memulai dua pemanggilan lainnya, kita menyebutnya sebagai rekursi biner.</a:t>
            </a:r>
          </a:p>
          <a:p>
            <a:pPr algn="l" marL="647697" indent="-323848" lvl="1">
              <a:lnSpc>
                <a:spcPts val="4199"/>
              </a:lnSpc>
              <a:buFont typeface="Arial"/>
              <a:buChar char="•"/>
            </a:pPr>
            <a:r>
              <a:rPr lang="en-US" sz="2999" spc="32">
                <a:solidFill>
                  <a:srgbClr val="000000"/>
                </a:solidFill>
                <a:latin typeface="Canva Sans"/>
                <a:ea typeface="Canva Sans"/>
                <a:cs typeface="Canva Sans"/>
                <a:sym typeface="Canva Sans"/>
              </a:rPr>
              <a:t>Jika sebuah pemanggilan rekursif dapat memulai tiga atau lebih pemanggilan lainnya, ini adalah rekursi multipel.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690825"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60509" y="3104101"/>
            <a:ext cx="14966983" cy="4031173"/>
          </a:xfrm>
          <a:prstGeom prst="rect">
            <a:avLst/>
          </a:prstGeom>
        </p:spPr>
        <p:txBody>
          <a:bodyPr anchor="t" rtlCol="false" tIns="0" lIns="0" bIns="0" rIns="0">
            <a:spAutoFit/>
          </a:bodyPr>
          <a:lstStyle/>
          <a:p>
            <a:pPr algn="l">
              <a:lnSpc>
                <a:spcPts val="3593"/>
              </a:lnSpc>
            </a:pPr>
            <a:r>
              <a:rPr lang="en-US" sz="2566" spc="28">
                <a:solidFill>
                  <a:srgbClr val="FFFFFF"/>
                </a:solidFill>
                <a:latin typeface="Canva Sans"/>
                <a:ea typeface="Canva Sans"/>
                <a:cs typeface="Canva Sans"/>
                <a:sym typeface="Canva Sans"/>
              </a:rPr>
              <a:t>Rekursi linear terjadi ketika sebuah fungsi rekursif melakukan maksimal satu pemanggilan rekursi baru dalam setiap eksekusi. Contohnya termasuk fungsi faktorial</a:t>
            </a:r>
            <a:r>
              <a:rPr lang="en-US" sz="2566" spc="28">
                <a:solidFill>
                  <a:srgbClr val="FFFFFF"/>
                </a:solidFill>
                <a:latin typeface="Canva Sans"/>
                <a:ea typeface="Canva Sans"/>
                <a:cs typeface="Canva Sans"/>
                <a:sym typeface="Canva Sans"/>
              </a:rPr>
              <a:t> </a:t>
            </a:r>
            <a:r>
              <a:rPr lang="en-US" sz="2566" spc="28">
                <a:solidFill>
                  <a:srgbClr val="FFFFFF"/>
                </a:solidFill>
                <a:latin typeface="Canva Sans"/>
                <a:ea typeface="Canva Sans"/>
                <a:cs typeface="Canva Sans"/>
                <a:sym typeface="Canva Sans"/>
              </a:rPr>
              <a:t>da</a:t>
            </a:r>
            <a:r>
              <a:rPr lang="en-US" sz="2566" spc="28">
                <a:solidFill>
                  <a:srgbClr val="FFFFFF"/>
                </a:solidFill>
                <a:latin typeface="Canva Sans"/>
                <a:ea typeface="Canva Sans"/>
                <a:cs typeface="Canva Sans"/>
                <a:sym typeface="Canva Sans"/>
              </a:rPr>
              <a:t>n </a:t>
            </a:r>
            <a:r>
              <a:rPr lang="en-US" sz="2566" spc="28">
                <a:solidFill>
                  <a:srgbClr val="FFFFFF"/>
                </a:solidFill>
                <a:latin typeface="Canva Sans"/>
                <a:ea typeface="Canva Sans"/>
                <a:cs typeface="Canva Sans"/>
                <a:sym typeface="Canva Sans"/>
              </a:rPr>
              <a:t>implementasi</a:t>
            </a:r>
            <a:r>
              <a:rPr lang="en-US" sz="2566" spc="28">
                <a:solidFill>
                  <a:srgbClr val="FFFFFF"/>
                </a:solidFill>
                <a:latin typeface="Canva Sans"/>
                <a:ea typeface="Canva Sans"/>
                <a:cs typeface="Canva Sans"/>
                <a:sym typeface="Canva Sans"/>
              </a:rPr>
              <a:t> </a:t>
            </a:r>
            <a:r>
              <a:rPr lang="en-US" sz="2566" spc="28">
                <a:solidFill>
                  <a:srgbClr val="FFFFFF"/>
                </a:solidFill>
                <a:latin typeface="Canva Sans"/>
                <a:ea typeface="Canva Sans"/>
                <a:cs typeface="Canva Sans"/>
                <a:sym typeface="Canva Sans"/>
              </a:rPr>
              <a:t>Fibo</a:t>
            </a:r>
            <a:r>
              <a:rPr lang="en-US" sz="2566" spc="28">
                <a:solidFill>
                  <a:srgbClr val="FFFFFF"/>
                </a:solidFill>
                <a:latin typeface="Canva Sans"/>
                <a:ea typeface="Canva Sans"/>
                <a:cs typeface="Canva Sans"/>
                <a:sym typeface="Canva Sans"/>
              </a:rPr>
              <a:t>n</a:t>
            </a:r>
            <a:r>
              <a:rPr lang="en-US" sz="2566" spc="28">
                <a:solidFill>
                  <a:srgbClr val="FFFFFF"/>
                </a:solidFill>
                <a:latin typeface="Canva Sans"/>
                <a:ea typeface="Canva Sans"/>
                <a:cs typeface="Canva Sans"/>
                <a:sym typeface="Canva Sans"/>
              </a:rPr>
              <a:t>acci yang efisien (good_fibonacci). Meskipun dinamakan "binary", algoritma binary search juga termasuk rekursi linear karena hanya satu dari dua cabang rekursif yang dieksekusi setiap kali.</a:t>
            </a:r>
          </a:p>
          <a:p>
            <a:pPr algn="l">
              <a:lnSpc>
                <a:spcPts val="3593"/>
              </a:lnSpc>
            </a:pPr>
          </a:p>
          <a:p>
            <a:pPr algn="l">
              <a:lnSpc>
                <a:spcPts val="3593"/>
              </a:lnSpc>
            </a:pPr>
            <a:r>
              <a:rPr lang="en-US" sz="2566" spc="28">
                <a:solidFill>
                  <a:srgbClr val="FFFFFF"/>
                </a:solidFill>
                <a:latin typeface="Canva Sans"/>
                <a:ea typeface="Canva Sans"/>
                <a:cs typeface="Canva Sans"/>
                <a:sym typeface="Canva Sans"/>
              </a:rPr>
              <a:t>Ciri khas rekursi linear adalah jejak pemanggilan berbentuk satu rangkaian lurus, seperti pada rekursi faktorial. Istilah i</a:t>
            </a:r>
            <a:r>
              <a:rPr lang="en-US" sz="2566" spc="28">
                <a:solidFill>
                  <a:srgbClr val="FFFFFF"/>
                </a:solidFill>
                <a:latin typeface="Canva Sans"/>
                <a:ea typeface="Canva Sans"/>
                <a:cs typeface="Canva Sans"/>
                <a:sym typeface="Canva Sans"/>
              </a:rPr>
              <a:t>n</a:t>
            </a:r>
            <a:r>
              <a:rPr lang="en-US" sz="2566" spc="28">
                <a:solidFill>
                  <a:srgbClr val="FFFFFF"/>
                </a:solidFill>
                <a:latin typeface="Canva Sans"/>
                <a:ea typeface="Canva Sans"/>
                <a:cs typeface="Canva Sans"/>
                <a:sym typeface="Canva Sans"/>
              </a:rPr>
              <a:t>i</a:t>
            </a:r>
            <a:r>
              <a:rPr lang="en-US" sz="2566" spc="28">
                <a:solidFill>
                  <a:srgbClr val="FFFFFF"/>
                </a:solidFill>
                <a:latin typeface="Canva Sans"/>
                <a:ea typeface="Canva Sans"/>
                <a:cs typeface="Canva Sans"/>
                <a:sym typeface="Canva Sans"/>
              </a:rPr>
              <a:t> </a:t>
            </a:r>
            <a:r>
              <a:rPr lang="en-US" sz="2566" spc="28">
                <a:solidFill>
                  <a:srgbClr val="FFFFFF"/>
                </a:solidFill>
                <a:latin typeface="Canva Sans"/>
                <a:ea typeface="Canva Sans"/>
                <a:cs typeface="Canva Sans"/>
                <a:sym typeface="Canva Sans"/>
              </a:rPr>
              <a:t>merujuk pada struktur</a:t>
            </a:r>
            <a:r>
              <a:rPr lang="en-US" sz="2566" spc="28">
                <a:solidFill>
                  <a:srgbClr val="FFFFFF"/>
                </a:solidFill>
                <a:latin typeface="Canva Sans"/>
                <a:ea typeface="Canva Sans"/>
                <a:cs typeface="Canva Sans"/>
                <a:sym typeface="Canva Sans"/>
              </a:rPr>
              <a:t> </a:t>
            </a:r>
            <a:r>
              <a:rPr lang="en-US" sz="2566" spc="28">
                <a:solidFill>
                  <a:srgbClr val="FFFFFF"/>
                </a:solidFill>
                <a:latin typeface="Canva Sans"/>
                <a:ea typeface="Canva Sans"/>
                <a:cs typeface="Canva Sans"/>
                <a:sym typeface="Canva Sans"/>
              </a:rPr>
              <a:t>jejak rekursi, buka</a:t>
            </a:r>
            <a:r>
              <a:rPr lang="en-US" sz="2566" spc="28">
                <a:solidFill>
                  <a:srgbClr val="FFFFFF"/>
                </a:solidFill>
                <a:latin typeface="Canva Sans"/>
                <a:ea typeface="Canva Sans"/>
                <a:cs typeface="Canva Sans"/>
                <a:sym typeface="Canva Sans"/>
              </a:rPr>
              <a:t>n</a:t>
            </a:r>
            <a:r>
              <a:rPr lang="en-US" sz="2566" spc="28">
                <a:solidFill>
                  <a:srgbClr val="FFFFFF"/>
                </a:solidFill>
                <a:latin typeface="Canva Sans"/>
                <a:ea typeface="Canva Sans"/>
                <a:cs typeface="Canva Sans"/>
                <a:sym typeface="Canva Sans"/>
              </a:rPr>
              <a:t> analisis waktu. Misalnya, binary search tetap memiliki kompleksitas waktu </a:t>
            </a:r>
            <a:r>
              <a:rPr lang="en-US" sz="2566" spc="28">
                <a:solidFill>
                  <a:srgbClr val="FFFFFF"/>
                </a:solidFill>
                <a:latin typeface="Canva Sans"/>
                <a:ea typeface="Canva Sans"/>
                <a:cs typeface="Canva Sans"/>
                <a:sym typeface="Canva Sans"/>
              </a:rPr>
              <a:t>O(log n</a:t>
            </a:r>
            <a:r>
              <a:rPr lang="en-US" sz="2566" spc="28">
                <a:solidFill>
                  <a:srgbClr val="FFFFFF"/>
                </a:solidFill>
                <a:latin typeface="Canva Sans"/>
                <a:ea typeface="Canva Sans"/>
                <a:cs typeface="Canva Sans"/>
                <a:sym typeface="Canva Sans"/>
              </a:rPr>
              <a:t>) meskipun bersifat rekursi linear.</a:t>
            </a:r>
          </a:p>
        </p:txBody>
      </p:sp>
      <p:sp>
        <p:nvSpPr>
          <p:cNvPr name="TextBox 5" id="5"/>
          <p:cNvSpPr txBox="true"/>
          <p:nvPr/>
        </p:nvSpPr>
        <p:spPr>
          <a:xfrm rot="0">
            <a:off x="3432138" y="1438299"/>
            <a:ext cx="11423723" cy="720853"/>
          </a:xfrm>
          <a:prstGeom prst="rect">
            <a:avLst/>
          </a:prstGeom>
        </p:spPr>
        <p:txBody>
          <a:bodyPr anchor="t" rtlCol="false" tIns="0" lIns="0" bIns="0" rIns="0">
            <a:spAutoFit/>
          </a:bodyPr>
          <a:lstStyle/>
          <a:p>
            <a:pPr algn="ctr">
              <a:lnSpc>
                <a:spcPts val="5454"/>
              </a:lnSpc>
            </a:pPr>
            <a:r>
              <a:rPr lang="en-US" b="true" sz="5400">
                <a:solidFill>
                  <a:srgbClr val="FFFFFF"/>
                </a:solidFill>
                <a:latin typeface="Canva Sans Bold"/>
                <a:ea typeface="Canva Sans Bold"/>
                <a:cs typeface="Canva Sans Bold"/>
                <a:sym typeface="Canva Sans Bold"/>
              </a:rPr>
              <a:t>4.4.1 REKURSI LINIER</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300498" y="-223163"/>
            <a:ext cx="2658395" cy="2503725"/>
          </a:xfrm>
          <a:custGeom>
            <a:avLst/>
            <a:gdLst/>
            <a:ahLst/>
            <a:cxnLst/>
            <a:rect r="r" b="b" t="t" l="l"/>
            <a:pathLst>
              <a:path h="2503725" w="2658395">
                <a:moveTo>
                  <a:pt x="0" y="0"/>
                </a:moveTo>
                <a:lnTo>
                  <a:pt x="2658396" y="0"/>
                </a:lnTo>
                <a:lnTo>
                  <a:pt x="2658396" y="2503726"/>
                </a:lnTo>
                <a:lnTo>
                  <a:pt x="0" y="25037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797768" y="8192313"/>
            <a:ext cx="3507686" cy="3303603"/>
          </a:xfrm>
          <a:custGeom>
            <a:avLst/>
            <a:gdLst/>
            <a:ahLst/>
            <a:cxnLst/>
            <a:rect r="r" b="b" t="t" l="l"/>
            <a:pathLst>
              <a:path h="3303603" w="3507686">
                <a:moveTo>
                  <a:pt x="0" y="0"/>
                </a:moveTo>
                <a:lnTo>
                  <a:pt x="3507686" y="0"/>
                </a:lnTo>
                <a:lnTo>
                  <a:pt x="3507686" y="3303603"/>
                </a:lnTo>
                <a:lnTo>
                  <a:pt x="0" y="3303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4611707"/>
            <a:ext cx="8115300" cy="1063585"/>
          </a:xfrm>
          <a:custGeom>
            <a:avLst/>
            <a:gdLst/>
            <a:ahLst/>
            <a:cxnLst/>
            <a:rect r="r" b="b" t="t" l="l"/>
            <a:pathLst>
              <a:path h="1063585" w="8115300">
                <a:moveTo>
                  <a:pt x="0" y="0"/>
                </a:moveTo>
                <a:lnTo>
                  <a:pt x="8115300" y="0"/>
                </a:lnTo>
                <a:lnTo>
                  <a:pt x="8115300" y="1063586"/>
                </a:lnTo>
                <a:lnTo>
                  <a:pt x="0" y="1063586"/>
                </a:lnTo>
                <a:lnTo>
                  <a:pt x="0" y="0"/>
                </a:lnTo>
                <a:close/>
              </a:path>
            </a:pathLst>
          </a:custGeom>
          <a:blipFill>
            <a:blip r:embed="rId4"/>
            <a:stretch>
              <a:fillRect l="0" t="0" r="0" b="0"/>
            </a:stretch>
          </a:blipFill>
        </p:spPr>
      </p:sp>
      <p:sp>
        <p:nvSpPr>
          <p:cNvPr name="Freeform 5" id="5"/>
          <p:cNvSpPr/>
          <p:nvPr/>
        </p:nvSpPr>
        <p:spPr>
          <a:xfrm flipH="false" flipV="false" rot="0">
            <a:off x="11201912" y="4045719"/>
            <a:ext cx="6278435" cy="1868217"/>
          </a:xfrm>
          <a:custGeom>
            <a:avLst/>
            <a:gdLst/>
            <a:ahLst/>
            <a:cxnLst/>
            <a:rect r="r" b="b" t="t" l="l"/>
            <a:pathLst>
              <a:path h="1868217" w="6278435">
                <a:moveTo>
                  <a:pt x="0" y="0"/>
                </a:moveTo>
                <a:lnTo>
                  <a:pt x="6278435" y="0"/>
                </a:lnTo>
                <a:lnTo>
                  <a:pt x="6278435" y="1868217"/>
                </a:lnTo>
                <a:lnTo>
                  <a:pt x="0" y="1868217"/>
                </a:lnTo>
                <a:lnTo>
                  <a:pt x="0" y="0"/>
                </a:lnTo>
                <a:close/>
              </a:path>
            </a:pathLst>
          </a:custGeom>
          <a:blipFill>
            <a:blip r:embed="rId5"/>
            <a:stretch>
              <a:fillRect l="0" t="0" r="0" b="0"/>
            </a:stretch>
          </a:blipFill>
        </p:spPr>
      </p:sp>
      <p:sp>
        <p:nvSpPr>
          <p:cNvPr name="TextBox 6" id="6"/>
          <p:cNvSpPr txBox="true"/>
          <p:nvPr/>
        </p:nvSpPr>
        <p:spPr>
          <a:xfrm rot="0">
            <a:off x="1266399" y="2163952"/>
            <a:ext cx="15755202" cy="1934845"/>
          </a:xfrm>
          <a:prstGeom prst="rect">
            <a:avLst/>
          </a:prstGeom>
        </p:spPr>
        <p:txBody>
          <a:bodyPr anchor="t" rtlCol="false" tIns="0" lIns="0" bIns="0" rIns="0">
            <a:spAutoFit/>
          </a:bodyPr>
          <a:lstStyle/>
          <a:p>
            <a:pPr algn="l">
              <a:lnSpc>
                <a:spcPts val="3080"/>
              </a:lnSpc>
            </a:pPr>
            <a:r>
              <a:rPr lang="en-US" sz="2200">
                <a:solidFill>
                  <a:srgbClr val="000000"/>
                </a:solidFill>
                <a:latin typeface="Canva Sans"/>
                <a:ea typeface="Canva Sans"/>
                <a:cs typeface="Canva Sans"/>
                <a:sym typeface="Canva Sans"/>
              </a:rPr>
              <a:t>Rekursi li</a:t>
            </a:r>
            <a:r>
              <a:rPr lang="en-US" sz="2200">
                <a:solidFill>
                  <a:srgbClr val="000000"/>
                </a:solidFill>
                <a:latin typeface="Canva Sans"/>
                <a:ea typeface="Canva Sans"/>
                <a:cs typeface="Canva Sans"/>
                <a:sym typeface="Canva Sans"/>
              </a:rPr>
              <a:t>n</a:t>
            </a:r>
            <a:r>
              <a:rPr lang="en-US" sz="2200">
                <a:solidFill>
                  <a:srgbClr val="000000"/>
                </a:solidFill>
                <a:latin typeface="Canva Sans"/>
                <a:ea typeface="Canva Sans"/>
                <a:cs typeface="Canva Sans"/>
                <a:sym typeface="Canva Sans"/>
              </a:rPr>
              <a:t>ear merupakan alat yang berguna untuk memproses rangkaian data, seperti daftar (list) dalam Python. Sebagai contoh, jika kita ingin menghitung jumlah dari suatu rangkaian bilangan bulat S dengan panjang n, masalah ini dapat diselesaikan menggunakan rekursi linear. Observasinya adalah jumlah semua n bilangan dalam S adalah 0 jika n = 0, dan jika tidak, jumlah tersebut adalah hasil penjumlahan dari n−1 bilangan pertama dalam S ditambah elemen terakhir S. (Lihat Gambar 4.9).</a:t>
            </a:r>
          </a:p>
        </p:txBody>
      </p:sp>
      <p:sp>
        <p:nvSpPr>
          <p:cNvPr name="TextBox 7" id="7"/>
          <p:cNvSpPr txBox="true"/>
          <p:nvPr/>
        </p:nvSpPr>
        <p:spPr>
          <a:xfrm rot="0">
            <a:off x="3036965" y="1095375"/>
            <a:ext cx="12214070" cy="9345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MENJUMLAHKAN ELEMEN-ELEMEN DARI SUATU BARISAN SECARA REKURSIF</a:t>
            </a:r>
          </a:p>
        </p:txBody>
      </p:sp>
      <p:sp>
        <p:nvSpPr>
          <p:cNvPr name="TextBox 8" id="8"/>
          <p:cNvSpPr txBox="true"/>
          <p:nvPr/>
        </p:nvSpPr>
        <p:spPr>
          <a:xfrm rot="0">
            <a:off x="1028700" y="6805490"/>
            <a:ext cx="9725104" cy="2463800"/>
          </a:xfrm>
          <a:prstGeom prst="rect">
            <a:avLst/>
          </a:prstGeom>
        </p:spPr>
        <p:txBody>
          <a:bodyPr anchor="t" rtlCol="false" tIns="0" lIns="0" bIns="0" rIns="0">
            <a:spAutoFit/>
          </a:bodyPr>
          <a:lstStyle/>
          <a:p>
            <a:pPr algn="l">
              <a:lnSpc>
                <a:spcPts val="2800"/>
              </a:lnSpc>
            </a:pPr>
            <a:r>
              <a:rPr lang="en-US" sz="2000" spc="22">
                <a:solidFill>
                  <a:srgbClr val="000000"/>
                </a:solidFill>
                <a:latin typeface="Canva Sans"/>
                <a:ea typeface="Canva Sans"/>
                <a:cs typeface="Canva Sans"/>
                <a:sym typeface="Canva Sans"/>
              </a:rPr>
              <a:t>Jejak rekursi dari fungsi linear_sum untuk contoh kecil ditunjukkan pada Gambar 4.10. Untuk masukan berukuran n, algoritma linear_sum melakukan n+1 panggilan fungsi. Oleh karena itu, waktu yang dibutuhkan adalah O(n), karena setiap panggilan non-rekursif memerlukan waktu konstan. Selain itu, ruang memori yang digunakan oleh algoritma (selain rangkaian S) juga O(n), karena setiap dari n+1 catatan aktivasi dalam jejak memerlukan ruang memori konstan pada panggilan rekursif terakhir (dengan n=0)</a:t>
            </a:r>
          </a:p>
        </p:txBody>
      </p:sp>
      <p:sp>
        <p:nvSpPr>
          <p:cNvPr name="Freeform 9" id="9"/>
          <p:cNvSpPr/>
          <p:nvPr/>
        </p:nvSpPr>
        <p:spPr>
          <a:xfrm flipH="false" flipV="false" rot="0">
            <a:off x="11597328" y="6278290"/>
            <a:ext cx="4971936" cy="3565825"/>
          </a:xfrm>
          <a:custGeom>
            <a:avLst/>
            <a:gdLst/>
            <a:ahLst/>
            <a:cxnLst/>
            <a:rect r="r" b="b" t="t" l="l"/>
            <a:pathLst>
              <a:path h="3565825" w="4971936">
                <a:moveTo>
                  <a:pt x="0" y="0"/>
                </a:moveTo>
                <a:lnTo>
                  <a:pt x="4971936" y="0"/>
                </a:lnTo>
                <a:lnTo>
                  <a:pt x="4971936" y="3565825"/>
                </a:lnTo>
                <a:lnTo>
                  <a:pt x="0" y="3565825"/>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81933" y="2868966"/>
            <a:ext cx="14577367" cy="5033646"/>
          </a:xfrm>
          <a:prstGeom prst="rect">
            <a:avLst/>
          </a:prstGeom>
        </p:spPr>
        <p:txBody>
          <a:bodyPr anchor="t" rtlCol="false" tIns="0" lIns="0" bIns="0" rIns="0">
            <a:spAutoFit/>
          </a:bodyPr>
          <a:lstStyle/>
          <a:p>
            <a:pPr algn="l">
              <a:lnSpc>
                <a:spcPts val="4479"/>
              </a:lnSpc>
            </a:pPr>
            <a:r>
              <a:rPr lang="en-US" sz="3199">
                <a:solidFill>
                  <a:srgbClr val="000000"/>
                </a:solidFill>
                <a:latin typeface="Canva Sans"/>
                <a:ea typeface="Canva Sans"/>
                <a:cs typeface="Canva Sans"/>
                <a:sym typeface="Canva Sans"/>
              </a:rPr>
              <a:t>Rekursi adalah teknik pemrograman di mana sebuah fungsi memanggil dirinya sendiri untuk menyelesaikan masalah melalui pendekatan berbasis submasalah. Konsep ini mencerminkan pola</a:t>
            </a:r>
            <a:r>
              <a:rPr lang="en-US" sz="3199">
                <a:solidFill>
                  <a:srgbClr val="000000"/>
                </a:solidFill>
                <a:latin typeface="Canva Sans"/>
                <a:ea typeface="Canva Sans"/>
                <a:cs typeface="Canva Sans"/>
                <a:sym typeface="Canva Sans"/>
              </a:rPr>
              <a:t> </a:t>
            </a:r>
            <a:r>
              <a:rPr lang="en-US" sz="3199">
                <a:solidFill>
                  <a:srgbClr val="000000"/>
                </a:solidFill>
                <a:latin typeface="Canva Sans"/>
                <a:ea typeface="Canva Sans"/>
                <a:cs typeface="Canva Sans"/>
                <a:sym typeface="Canva Sans"/>
              </a:rPr>
              <a:t>berula</a:t>
            </a:r>
            <a:r>
              <a:rPr lang="en-US" sz="3199">
                <a:solidFill>
                  <a:srgbClr val="000000"/>
                </a:solidFill>
                <a:latin typeface="Canva Sans"/>
                <a:ea typeface="Canva Sans"/>
                <a:cs typeface="Canva Sans"/>
                <a:sym typeface="Canva Sans"/>
              </a:rPr>
              <a:t>n</a:t>
            </a:r>
            <a:r>
              <a:rPr lang="en-US" sz="3199">
                <a:solidFill>
                  <a:srgbClr val="000000"/>
                </a:solidFill>
                <a:latin typeface="Canva Sans"/>
                <a:ea typeface="Canva Sans"/>
                <a:cs typeface="Canva Sans"/>
                <a:sym typeface="Canva Sans"/>
              </a:rPr>
              <a:t>g yang juga ditemukan di alam dan seni, seperti fraktal atau bo</a:t>
            </a:r>
            <a:r>
              <a:rPr lang="en-US" sz="3199">
                <a:solidFill>
                  <a:srgbClr val="000000"/>
                </a:solidFill>
                <a:latin typeface="Canva Sans"/>
                <a:ea typeface="Canva Sans"/>
                <a:cs typeface="Canva Sans"/>
                <a:sym typeface="Canva Sans"/>
              </a:rPr>
              <a:t>n</a:t>
            </a:r>
            <a:r>
              <a:rPr lang="en-US" sz="3199">
                <a:solidFill>
                  <a:srgbClr val="000000"/>
                </a:solidFill>
                <a:latin typeface="Canva Sans"/>
                <a:ea typeface="Canva Sans"/>
                <a:cs typeface="Canva Sans"/>
                <a:sym typeface="Canva Sans"/>
              </a:rPr>
              <a:t>eka Matryoshka. Rekursi memainkan peran penting dalam struktur data dan algoritma, karena menyederhanakan pemrosesa</a:t>
            </a:r>
            <a:r>
              <a:rPr lang="en-US" sz="3199">
                <a:solidFill>
                  <a:srgbClr val="000000"/>
                </a:solidFill>
                <a:latin typeface="Canva Sans"/>
                <a:ea typeface="Canva Sans"/>
                <a:cs typeface="Canva Sans"/>
                <a:sym typeface="Canva Sans"/>
              </a:rPr>
              <a:t>n </a:t>
            </a:r>
            <a:r>
              <a:rPr lang="en-US" sz="3199">
                <a:solidFill>
                  <a:srgbClr val="000000"/>
                </a:solidFill>
                <a:latin typeface="Canva Sans"/>
                <a:ea typeface="Canva Sans"/>
                <a:cs typeface="Canva Sans"/>
                <a:sym typeface="Canva Sans"/>
              </a:rPr>
              <a:t>masalah</a:t>
            </a:r>
            <a:r>
              <a:rPr lang="en-US" sz="3199">
                <a:solidFill>
                  <a:srgbClr val="000000"/>
                </a:solidFill>
                <a:latin typeface="Canva Sans"/>
                <a:ea typeface="Canva Sans"/>
                <a:cs typeface="Canva Sans"/>
                <a:sym typeface="Canva Sans"/>
              </a:rPr>
              <a:t> </a:t>
            </a:r>
            <a:r>
              <a:rPr lang="en-US" sz="3199">
                <a:solidFill>
                  <a:srgbClr val="000000"/>
                </a:solidFill>
                <a:latin typeface="Canva Sans"/>
                <a:ea typeface="Canva Sans"/>
                <a:cs typeface="Canva Sans"/>
                <a:sym typeface="Canva Sans"/>
              </a:rPr>
              <a:t>kompleks secara elegan. Co</a:t>
            </a:r>
            <a:r>
              <a:rPr lang="en-US" sz="3199">
                <a:solidFill>
                  <a:srgbClr val="000000"/>
                </a:solidFill>
                <a:latin typeface="Canva Sans"/>
                <a:ea typeface="Canva Sans"/>
                <a:cs typeface="Canva Sans"/>
                <a:sym typeface="Canva Sans"/>
              </a:rPr>
              <a:t>n</a:t>
            </a:r>
            <a:r>
              <a:rPr lang="en-US" sz="3199">
                <a:solidFill>
                  <a:srgbClr val="000000"/>
                </a:solidFill>
                <a:latin typeface="Canva Sans"/>
                <a:ea typeface="Canva Sans"/>
                <a:cs typeface="Canva Sans"/>
                <a:sym typeface="Canva Sans"/>
              </a:rPr>
              <a:t>toh</a:t>
            </a:r>
            <a:r>
              <a:rPr lang="en-US" sz="3199">
                <a:solidFill>
                  <a:srgbClr val="000000"/>
                </a:solidFill>
                <a:latin typeface="Canva Sans"/>
                <a:ea typeface="Canva Sans"/>
                <a:cs typeface="Canva Sans"/>
                <a:sym typeface="Canva Sans"/>
              </a:rPr>
              <a:t> </a:t>
            </a:r>
            <a:r>
              <a:rPr lang="en-US" sz="3199">
                <a:solidFill>
                  <a:srgbClr val="000000"/>
                </a:solidFill>
                <a:latin typeface="Canva Sans"/>
                <a:ea typeface="Canva Sans"/>
                <a:cs typeface="Canva Sans"/>
                <a:sym typeface="Canva Sans"/>
              </a:rPr>
              <a:t>umum</a:t>
            </a:r>
            <a:r>
              <a:rPr lang="en-US" sz="3199">
                <a:solidFill>
                  <a:srgbClr val="000000"/>
                </a:solidFill>
                <a:latin typeface="Canva Sans"/>
                <a:ea typeface="Canva Sans"/>
                <a:cs typeface="Canva Sans"/>
                <a:sym typeface="Canva Sans"/>
              </a:rPr>
              <a:t> </a:t>
            </a:r>
            <a:r>
              <a:rPr lang="en-US" sz="3199">
                <a:solidFill>
                  <a:srgbClr val="000000"/>
                </a:solidFill>
                <a:latin typeface="Canva Sans"/>
                <a:ea typeface="Canva Sans"/>
                <a:cs typeface="Canva Sans"/>
                <a:sym typeface="Canva Sans"/>
              </a:rPr>
              <a:t>pe</a:t>
            </a:r>
            <a:r>
              <a:rPr lang="en-US" sz="3199">
                <a:solidFill>
                  <a:srgbClr val="000000"/>
                </a:solidFill>
                <a:latin typeface="Canva Sans"/>
                <a:ea typeface="Canva Sans"/>
                <a:cs typeface="Canva Sans"/>
                <a:sym typeface="Canva Sans"/>
              </a:rPr>
              <a:t>n</a:t>
            </a:r>
            <a:r>
              <a:rPr lang="en-US" sz="3199">
                <a:solidFill>
                  <a:srgbClr val="000000"/>
                </a:solidFill>
                <a:latin typeface="Canva Sans"/>
                <a:ea typeface="Canva Sans"/>
                <a:cs typeface="Canva Sans"/>
                <a:sym typeface="Canva Sans"/>
              </a:rPr>
              <a:t>ggunaannya meliputi: perhitungan faktoria</a:t>
            </a:r>
            <a:r>
              <a:rPr lang="en-US" sz="3199">
                <a:solidFill>
                  <a:srgbClr val="000000"/>
                </a:solidFill>
                <a:latin typeface="Canva Sans"/>
                <a:ea typeface="Canva Sans"/>
                <a:cs typeface="Canva Sans"/>
                <a:sym typeface="Canva Sans"/>
              </a:rPr>
              <a:t>l</a:t>
            </a:r>
            <a:r>
              <a:rPr lang="en-US" sz="3199">
                <a:solidFill>
                  <a:srgbClr val="000000"/>
                </a:solidFill>
                <a:latin typeface="Canva Sans"/>
                <a:ea typeface="Canva Sans"/>
                <a:cs typeface="Canva Sans"/>
                <a:sym typeface="Canva Sans"/>
              </a:rPr>
              <a:t>,</a:t>
            </a:r>
            <a:r>
              <a:rPr lang="en-US" sz="3199">
                <a:solidFill>
                  <a:srgbClr val="000000"/>
                </a:solidFill>
                <a:latin typeface="Canva Sans"/>
                <a:ea typeface="Canva Sans"/>
                <a:cs typeface="Canva Sans"/>
                <a:sym typeface="Canva Sans"/>
              </a:rPr>
              <a:t> </a:t>
            </a:r>
            <a:r>
              <a:rPr lang="en-US" sz="3199">
                <a:solidFill>
                  <a:srgbClr val="000000"/>
                </a:solidFill>
                <a:latin typeface="Canva Sans"/>
                <a:ea typeface="Canva Sans"/>
                <a:cs typeface="Canva Sans"/>
                <a:sym typeface="Canva Sans"/>
              </a:rPr>
              <a:t>represe</a:t>
            </a:r>
            <a:r>
              <a:rPr lang="en-US" sz="3199">
                <a:solidFill>
                  <a:srgbClr val="000000"/>
                </a:solidFill>
                <a:latin typeface="Canva Sans"/>
                <a:ea typeface="Canva Sans"/>
                <a:cs typeface="Canva Sans"/>
                <a:sym typeface="Canva Sans"/>
              </a:rPr>
              <a:t>n</a:t>
            </a:r>
            <a:r>
              <a:rPr lang="en-US" sz="3199">
                <a:solidFill>
                  <a:srgbClr val="000000"/>
                </a:solidFill>
                <a:latin typeface="Canva Sans"/>
                <a:ea typeface="Canva Sans"/>
                <a:cs typeface="Canva Sans"/>
                <a:sym typeface="Canva Sans"/>
              </a:rPr>
              <a:t>tasi penggaris Inggris, pencarian biner, dan navigasi struktur sistem berkas yang bersifat hierarkis dan rekursif.</a:t>
            </a:r>
          </a:p>
        </p:txBody>
      </p:sp>
      <p:sp>
        <p:nvSpPr>
          <p:cNvPr name="TextBox 5" id="5"/>
          <p:cNvSpPr txBox="true"/>
          <p:nvPr/>
        </p:nvSpPr>
        <p:spPr>
          <a:xfrm rot="0">
            <a:off x="5771684" y="1380129"/>
            <a:ext cx="6744631" cy="859282"/>
          </a:xfrm>
          <a:prstGeom prst="rect">
            <a:avLst/>
          </a:prstGeom>
        </p:spPr>
        <p:txBody>
          <a:bodyPr anchor="t" rtlCol="false" tIns="0" lIns="0" bIns="0" rIns="0">
            <a:spAutoFit/>
          </a:bodyPr>
          <a:lstStyle/>
          <a:p>
            <a:pPr algn="just">
              <a:lnSpc>
                <a:spcPts val="6463"/>
              </a:lnSpc>
            </a:pPr>
            <a:r>
              <a:rPr lang="en-US" b="true" sz="6399">
                <a:solidFill>
                  <a:srgbClr val="000000"/>
                </a:solidFill>
                <a:latin typeface="Canva Sans Bold"/>
                <a:ea typeface="Canva Sans Bold"/>
                <a:cs typeface="Canva Sans Bold"/>
                <a:sym typeface="Canva Sans Bold"/>
              </a:rPr>
              <a:t>PENDAHULUAN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522052" y="-366041"/>
            <a:ext cx="5126023" cy="4827781"/>
          </a:xfrm>
          <a:custGeom>
            <a:avLst/>
            <a:gdLst/>
            <a:ahLst/>
            <a:cxnLst/>
            <a:rect r="r" b="b" t="t" l="l"/>
            <a:pathLst>
              <a:path h="4827781" w="5126023">
                <a:moveTo>
                  <a:pt x="0" y="0"/>
                </a:moveTo>
                <a:lnTo>
                  <a:pt x="5126023" y="0"/>
                </a:lnTo>
                <a:lnTo>
                  <a:pt x="5126023"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6176563"/>
            <a:ext cx="10914398" cy="2323145"/>
          </a:xfrm>
          <a:custGeom>
            <a:avLst/>
            <a:gdLst/>
            <a:ahLst/>
            <a:cxnLst/>
            <a:rect r="r" b="b" t="t" l="l"/>
            <a:pathLst>
              <a:path h="2323145" w="10914398">
                <a:moveTo>
                  <a:pt x="0" y="0"/>
                </a:moveTo>
                <a:lnTo>
                  <a:pt x="10914398" y="0"/>
                </a:lnTo>
                <a:lnTo>
                  <a:pt x="10914398" y="2323145"/>
                </a:lnTo>
                <a:lnTo>
                  <a:pt x="0" y="2323145"/>
                </a:lnTo>
                <a:lnTo>
                  <a:pt x="0" y="0"/>
                </a:lnTo>
                <a:close/>
              </a:path>
            </a:pathLst>
          </a:custGeom>
          <a:blipFill>
            <a:blip r:embed="rId6"/>
            <a:stretch>
              <a:fillRect l="0" t="0" r="0" b="0"/>
            </a:stretch>
          </a:blipFill>
        </p:spPr>
      </p:sp>
      <p:sp>
        <p:nvSpPr>
          <p:cNvPr name="Freeform 5" id="5"/>
          <p:cNvSpPr/>
          <p:nvPr/>
        </p:nvSpPr>
        <p:spPr>
          <a:xfrm flipH="false" flipV="false" rot="0">
            <a:off x="12359942" y="5737687"/>
            <a:ext cx="3865062" cy="3682747"/>
          </a:xfrm>
          <a:custGeom>
            <a:avLst/>
            <a:gdLst/>
            <a:ahLst/>
            <a:cxnLst/>
            <a:rect r="r" b="b" t="t" l="l"/>
            <a:pathLst>
              <a:path h="3682747" w="3865062">
                <a:moveTo>
                  <a:pt x="0" y="0"/>
                </a:moveTo>
                <a:lnTo>
                  <a:pt x="3865061" y="0"/>
                </a:lnTo>
                <a:lnTo>
                  <a:pt x="3865061" y="3682748"/>
                </a:lnTo>
                <a:lnTo>
                  <a:pt x="0" y="3682748"/>
                </a:lnTo>
                <a:lnTo>
                  <a:pt x="0" y="0"/>
                </a:lnTo>
                <a:close/>
              </a:path>
            </a:pathLst>
          </a:custGeom>
          <a:blipFill>
            <a:blip r:embed="rId7"/>
            <a:stretch>
              <a:fillRect l="0" t="0" r="0" b="0"/>
            </a:stretch>
          </a:blipFill>
        </p:spPr>
      </p:sp>
      <p:sp>
        <p:nvSpPr>
          <p:cNvPr name="TextBox 6" id="6"/>
          <p:cNvSpPr txBox="true"/>
          <p:nvPr/>
        </p:nvSpPr>
        <p:spPr>
          <a:xfrm rot="0">
            <a:off x="3217569" y="2826847"/>
            <a:ext cx="14041731" cy="2910840"/>
          </a:xfrm>
          <a:prstGeom prst="rect">
            <a:avLst/>
          </a:prstGeom>
        </p:spPr>
        <p:txBody>
          <a:bodyPr anchor="t" rtlCol="false" tIns="0" lIns="0" bIns="0" rIns="0">
            <a:spAutoFit/>
          </a:bodyPr>
          <a:lstStyle/>
          <a:p>
            <a:pPr algn="l">
              <a:lnSpc>
                <a:spcPts val="3359"/>
              </a:lnSpc>
            </a:pPr>
            <a:r>
              <a:rPr lang="en-US" sz="2400">
                <a:solidFill>
                  <a:srgbClr val="FFFFFF"/>
                </a:solidFill>
                <a:latin typeface="Canva Sans"/>
                <a:ea typeface="Canva Sans"/>
                <a:cs typeface="Canva Sans"/>
                <a:sym typeface="Canva Sans"/>
              </a:rPr>
              <a:t>Untuk membalik urutan </a:t>
            </a:r>
            <a:r>
              <a:rPr lang="en-US" sz="2400" i="true">
                <a:solidFill>
                  <a:srgbClr val="FFFFFF"/>
                </a:solidFill>
                <a:latin typeface="Canva Sans Italics"/>
                <a:ea typeface="Canva Sans Italics"/>
                <a:cs typeface="Canva Sans Italics"/>
                <a:sym typeface="Canva Sans Italics"/>
              </a:rPr>
              <a:t>n </a:t>
            </a:r>
            <a:r>
              <a:rPr lang="en-US" sz="2400">
                <a:solidFill>
                  <a:srgbClr val="FFFFFF"/>
                </a:solidFill>
                <a:latin typeface="Canva Sans"/>
                <a:ea typeface="Canva Sans"/>
                <a:cs typeface="Canva Sans"/>
                <a:sym typeface="Canva Sans"/>
              </a:rPr>
              <a:t>elemen dalam list S menggunakan rekursi linear, kita bisa menukar elemen pertama dan terakhir, lalu secara rekursif membalik elemen-elemen di antaranya. Terdapat dua kasus dasar: (1) jika start == stop, artinya tidak ada elemen; (2) jika start == stop - 1, hanya satu elemen — keduanya tidak memerlukan tindakan. Rekursi dijamin berhenti karena setiap panggilan mengurangi jarak stop - start sebesar 2, hingga mencapai kasus dasar. Total panggilan rekursif adalah 1 + ⌊</a:t>
            </a:r>
            <a:r>
              <a:rPr lang="en-US" sz="2400" i="true">
                <a:solidFill>
                  <a:srgbClr val="FFFFFF"/>
                </a:solidFill>
                <a:latin typeface="Canva Sans Italics"/>
                <a:ea typeface="Canva Sans Italics"/>
                <a:cs typeface="Canva Sans Italics"/>
                <a:sym typeface="Canva Sans Italics"/>
              </a:rPr>
              <a:t>n</a:t>
            </a:r>
            <a:r>
              <a:rPr lang="en-US" sz="2400">
                <a:solidFill>
                  <a:srgbClr val="FFFFFF"/>
                </a:solidFill>
                <a:latin typeface="Canva Sans"/>
                <a:ea typeface="Canva Sans"/>
                <a:cs typeface="Canva Sans"/>
                <a:sym typeface="Canva Sans"/>
              </a:rPr>
              <a:t>/2⌋, dan karena setiap panggilan hanya melakukan kerja konstan, algoritma ini berjalan dalam waktu </a:t>
            </a:r>
            <a:r>
              <a:rPr lang="en-US" sz="2400" i="true">
                <a:solidFill>
                  <a:srgbClr val="FFFFFF"/>
                </a:solidFill>
                <a:latin typeface="Canva Sans Italics"/>
                <a:ea typeface="Canva Sans Italics"/>
                <a:cs typeface="Canva Sans Italics"/>
                <a:sym typeface="Canva Sans Italics"/>
              </a:rPr>
              <a:t>O</a:t>
            </a:r>
            <a:r>
              <a:rPr lang="en-US" sz="2400">
                <a:solidFill>
                  <a:srgbClr val="FFFFFF"/>
                </a:solidFill>
                <a:latin typeface="Canva Sans"/>
                <a:ea typeface="Canva Sans"/>
                <a:cs typeface="Canva Sans"/>
                <a:sym typeface="Canva Sans"/>
              </a:rPr>
              <a:t>(</a:t>
            </a:r>
            <a:r>
              <a:rPr lang="en-US" sz="2400" i="true">
                <a:solidFill>
                  <a:srgbClr val="FFFFFF"/>
                </a:solidFill>
                <a:latin typeface="Canva Sans Italics"/>
                <a:ea typeface="Canva Sans Italics"/>
                <a:cs typeface="Canva Sans Italics"/>
                <a:sym typeface="Canva Sans Italics"/>
              </a:rPr>
              <a:t>n</a:t>
            </a:r>
            <a:r>
              <a:rPr lang="en-US" sz="2400">
                <a:solidFill>
                  <a:srgbClr val="FFFFFF"/>
                </a:solidFill>
                <a:latin typeface="Canva Sans"/>
                <a:ea typeface="Canva Sans"/>
                <a:cs typeface="Canva Sans"/>
                <a:sym typeface="Canva Sans"/>
              </a:rPr>
              <a:t>).</a:t>
            </a:r>
          </a:p>
        </p:txBody>
      </p:sp>
      <p:sp>
        <p:nvSpPr>
          <p:cNvPr name="TextBox 7" id="7"/>
          <p:cNvSpPr txBox="true"/>
          <p:nvPr/>
        </p:nvSpPr>
        <p:spPr>
          <a:xfrm rot="0">
            <a:off x="5045230" y="1639340"/>
            <a:ext cx="12214070"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MEMBALIK URUTAN DENGAN REKURSIF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6510584"/>
            <a:ext cx="6120228" cy="2556870"/>
            <a:chOff x="0" y="0"/>
            <a:chExt cx="1945551" cy="812800"/>
          </a:xfrm>
        </p:grpSpPr>
        <p:sp>
          <p:nvSpPr>
            <p:cNvPr name="Freeform 5" id="5"/>
            <p:cNvSpPr/>
            <p:nvPr/>
          </p:nvSpPr>
          <p:spPr>
            <a:xfrm flipH="false" flipV="false" rot="0">
              <a:off x="0" y="0"/>
              <a:ext cx="1945551" cy="812800"/>
            </a:xfrm>
            <a:custGeom>
              <a:avLst/>
              <a:gdLst/>
              <a:ahLst/>
              <a:cxnLst/>
              <a:rect r="r" b="b" t="t" l="l"/>
              <a:pathLst>
                <a:path h="812800" w="1945551">
                  <a:moveTo>
                    <a:pt x="29094" y="0"/>
                  </a:moveTo>
                  <a:lnTo>
                    <a:pt x="1916457" y="0"/>
                  </a:lnTo>
                  <a:cubicBezTo>
                    <a:pt x="1932525" y="0"/>
                    <a:pt x="1945551" y="13026"/>
                    <a:pt x="1945551" y="29094"/>
                  </a:cubicBezTo>
                  <a:lnTo>
                    <a:pt x="1945551" y="783706"/>
                  </a:lnTo>
                  <a:cubicBezTo>
                    <a:pt x="1945551" y="799774"/>
                    <a:pt x="1932525" y="812800"/>
                    <a:pt x="1916457" y="812800"/>
                  </a:cubicBezTo>
                  <a:lnTo>
                    <a:pt x="29094" y="812800"/>
                  </a:lnTo>
                  <a:cubicBezTo>
                    <a:pt x="13026" y="812800"/>
                    <a:pt x="0" y="799774"/>
                    <a:pt x="0" y="783706"/>
                  </a:cubicBezTo>
                  <a:lnTo>
                    <a:pt x="0" y="29094"/>
                  </a:lnTo>
                  <a:cubicBezTo>
                    <a:pt x="0" y="13026"/>
                    <a:pt x="13026" y="0"/>
                    <a:pt x="29094" y="0"/>
                  </a:cubicBezTo>
                  <a:close/>
                </a:path>
              </a:pathLst>
            </a:custGeom>
            <a:blipFill>
              <a:blip r:embed="rId4"/>
              <a:stretch>
                <a:fillRect l="-4961" t="0" r="-4961" b="0"/>
              </a:stretch>
            </a:blipFill>
          </p:spPr>
        </p:sp>
      </p:grpSp>
      <p:sp>
        <p:nvSpPr>
          <p:cNvPr name="Freeform 6" id="6"/>
          <p:cNvSpPr/>
          <p:nvPr/>
        </p:nvSpPr>
        <p:spPr>
          <a:xfrm flipH="false" flipV="false" rot="0">
            <a:off x="7489788" y="6319739"/>
            <a:ext cx="8115300" cy="2938561"/>
          </a:xfrm>
          <a:custGeom>
            <a:avLst/>
            <a:gdLst/>
            <a:ahLst/>
            <a:cxnLst/>
            <a:rect r="r" b="b" t="t" l="l"/>
            <a:pathLst>
              <a:path h="2938561" w="8115300">
                <a:moveTo>
                  <a:pt x="0" y="0"/>
                </a:moveTo>
                <a:lnTo>
                  <a:pt x="8115300" y="0"/>
                </a:lnTo>
                <a:lnTo>
                  <a:pt x="8115300" y="2938561"/>
                </a:lnTo>
                <a:lnTo>
                  <a:pt x="0" y="2938561"/>
                </a:lnTo>
                <a:lnTo>
                  <a:pt x="0" y="0"/>
                </a:lnTo>
                <a:close/>
              </a:path>
            </a:pathLst>
          </a:custGeom>
          <a:blipFill>
            <a:blip r:embed="rId5"/>
            <a:stretch>
              <a:fillRect l="0" t="0" r="0" b="0"/>
            </a:stretch>
          </a:blipFill>
        </p:spPr>
      </p:sp>
      <p:sp>
        <p:nvSpPr>
          <p:cNvPr name="TextBox 7" id="7"/>
          <p:cNvSpPr txBox="true"/>
          <p:nvPr/>
        </p:nvSpPr>
        <p:spPr>
          <a:xfrm rot="0">
            <a:off x="2959601" y="2953919"/>
            <a:ext cx="14577367" cy="2910840"/>
          </a:xfrm>
          <a:prstGeom prst="rect">
            <a:avLst/>
          </a:prstGeom>
        </p:spPr>
        <p:txBody>
          <a:bodyPr anchor="t" rtlCol="false" tIns="0" lIns="0" bIns="0" rIns="0">
            <a:spAutoFit/>
          </a:bodyPr>
          <a:lstStyle/>
          <a:p>
            <a:pPr algn="l">
              <a:lnSpc>
                <a:spcPts val="3359"/>
              </a:lnSpc>
            </a:pPr>
            <a:r>
              <a:rPr lang="en-US" sz="2400">
                <a:solidFill>
                  <a:srgbClr val="000000"/>
                </a:solidFill>
                <a:latin typeface="Canva Sans"/>
                <a:ea typeface="Canva Sans"/>
                <a:cs typeface="Canva Sans"/>
                <a:sym typeface="Canva Sans"/>
              </a:rPr>
              <a:t>Masalah menghitung pangkat power(x, n) dapat diselesaikan secara rekursif dengan dua pendekatan berbeda. Pendekatan pertama menggunakan definisi dasar</a:t>
            </a:r>
            <a:r>
              <a:rPr lang="en-US" sz="2400" i="true">
                <a:solidFill>
                  <a:srgbClr val="000000"/>
                </a:solidFill>
                <a:latin typeface="Canva Sans Italics"/>
                <a:ea typeface="Canva Sans Italics"/>
                <a:cs typeface="Canva Sans Italics"/>
                <a:sym typeface="Canva Sans Italics"/>
              </a:rPr>
              <a:t> x^n = x * x^(n-1)</a:t>
            </a:r>
            <a:r>
              <a:rPr lang="en-US" sz="2400">
                <a:solidFill>
                  <a:srgbClr val="000000"/>
                </a:solidFill>
                <a:latin typeface="Canva Sans"/>
                <a:ea typeface="Canva Sans"/>
                <a:cs typeface="Canva Sans"/>
                <a:sym typeface="Canva Sans"/>
              </a:rPr>
              <a:t> yang menghasilkan kompleksitas waktu dan memori sebesar </a:t>
            </a:r>
            <a:r>
              <a:rPr lang="en-US" sz="2400" i="true">
                <a:solidFill>
                  <a:srgbClr val="000000"/>
                </a:solidFill>
                <a:latin typeface="Canva Sans Italics"/>
                <a:ea typeface="Canva Sans Italics"/>
                <a:cs typeface="Canva Sans Italics"/>
                <a:sym typeface="Canva Sans Italics"/>
              </a:rPr>
              <a:t>O(n)</a:t>
            </a:r>
            <a:r>
              <a:rPr lang="en-US" sz="2400">
                <a:solidFill>
                  <a:srgbClr val="000000"/>
                </a:solidFill>
                <a:latin typeface="Canva Sans"/>
                <a:ea typeface="Canva Sans"/>
                <a:cs typeface="Canva Sans"/>
                <a:sym typeface="Canva Sans"/>
              </a:rPr>
              <a:t>, karena membutuhkan </a:t>
            </a:r>
            <a:r>
              <a:rPr lang="en-US" sz="2400" i="true">
                <a:solidFill>
                  <a:srgbClr val="000000"/>
                </a:solidFill>
                <a:latin typeface="Canva Sans Italics"/>
                <a:ea typeface="Canva Sans Italics"/>
                <a:cs typeface="Canva Sans Italics"/>
                <a:sym typeface="Canva Sans Italics"/>
              </a:rPr>
              <a:t>n</a:t>
            </a:r>
            <a:r>
              <a:rPr lang="en-US" sz="2400">
                <a:solidFill>
                  <a:srgbClr val="000000"/>
                </a:solidFill>
                <a:latin typeface="Canva Sans"/>
                <a:ea typeface="Canva Sans"/>
                <a:cs typeface="Canva Sans"/>
                <a:sym typeface="Canva Sans"/>
              </a:rPr>
              <a:t> pemanggilan rekursif. Sebaliknya, pendekatan yang lebih efisien adalah exponentiation by squaring, yang memanfaatkan bahwa </a:t>
            </a:r>
            <a:r>
              <a:rPr lang="en-US" sz="2400" i="true">
                <a:solidFill>
                  <a:srgbClr val="000000"/>
                </a:solidFill>
                <a:latin typeface="Canva Sans Italics"/>
                <a:ea typeface="Canva Sans Italics"/>
                <a:cs typeface="Canva Sans Italics"/>
                <a:sym typeface="Canva Sans Italics"/>
              </a:rPr>
              <a:t>x^n = (x^(n//2))^2</a:t>
            </a:r>
            <a:r>
              <a:rPr lang="en-US" sz="2400">
                <a:solidFill>
                  <a:srgbClr val="000000"/>
                </a:solidFill>
                <a:latin typeface="Canva Sans"/>
                <a:ea typeface="Canva Sans"/>
                <a:cs typeface="Canva Sans"/>
                <a:sym typeface="Canva Sans"/>
              </a:rPr>
              <a:t> jika </a:t>
            </a:r>
            <a:r>
              <a:rPr lang="en-US" sz="2400" i="true">
                <a:solidFill>
                  <a:srgbClr val="000000"/>
                </a:solidFill>
                <a:latin typeface="Canva Sans Italics"/>
                <a:ea typeface="Canva Sans Italics"/>
                <a:cs typeface="Canva Sans Italics"/>
                <a:sym typeface="Canva Sans Italics"/>
              </a:rPr>
              <a:t>n</a:t>
            </a:r>
            <a:r>
              <a:rPr lang="en-US" sz="2400">
                <a:solidFill>
                  <a:srgbClr val="000000"/>
                </a:solidFill>
                <a:latin typeface="Canva Sans"/>
                <a:ea typeface="Canva Sans"/>
                <a:cs typeface="Canva Sans"/>
                <a:sym typeface="Canva Sans"/>
              </a:rPr>
              <a:t> genap, dan </a:t>
            </a:r>
            <a:r>
              <a:rPr lang="en-US" sz="2400" i="true">
                <a:solidFill>
                  <a:srgbClr val="000000"/>
                </a:solidFill>
                <a:latin typeface="Canva Sans Italics"/>
                <a:ea typeface="Canva Sans Italics"/>
                <a:cs typeface="Canva Sans Italics"/>
                <a:sym typeface="Canva Sans Italics"/>
              </a:rPr>
              <a:t>x^n = x * (x^(n//2))^2</a:t>
            </a:r>
            <a:r>
              <a:rPr lang="en-US" sz="2400">
                <a:solidFill>
                  <a:srgbClr val="000000"/>
                </a:solidFill>
                <a:latin typeface="Canva Sans"/>
                <a:ea typeface="Canva Sans"/>
                <a:cs typeface="Canva Sans"/>
                <a:sym typeface="Canva Sans"/>
              </a:rPr>
              <a:t> jika </a:t>
            </a:r>
            <a:r>
              <a:rPr lang="en-US" sz="2400" i="true">
                <a:solidFill>
                  <a:srgbClr val="000000"/>
                </a:solidFill>
                <a:latin typeface="Canva Sans Italics"/>
                <a:ea typeface="Canva Sans Italics"/>
                <a:cs typeface="Canva Sans Italics"/>
                <a:sym typeface="Canva Sans Italics"/>
              </a:rPr>
              <a:t>n</a:t>
            </a:r>
            <a:r>
              <a:rPr lang="en-US" sz="2400">
                <a:solidFill>
                  <a:srgbClr val="000000"/>
                </a:solidFill>
                <a:latin typeface="Canva Sans"/>
                <a:ea typeface="Canva Sans"/>
                <a:cs typeface="Canva Sans"/>
                <a:sym typeface="Canva Sans"/>
              </a:rPr>
              <a:t> ganjil. Pendekatan ini hanya membutuhkan </a:t>
            </a:r>
            <a:r>
              <a:rPr lang="en-US" sz="2400" i="true">
                <a:solidFill>
                  <a:srgbClr val="000000"/>
                </a:solidFill>
                <a:latin typeface="Canva Sans Italics"/>
                <a:ea typeface="Canva Sans Italics"/>
                <a:cs typeface="Canva Sans Italics"/>
                <a:sym typeface="Canva Sans Italics"/>
              </a:rPr>
              <a:t>O(log n</a:t>
            </a:r>
            <a:r>
              <a:rPr lang="en-US" sz="2400">
                <a:solidFill>
                  <a:srgbClr val="000000"/>
                </a:solidFill>
                <a:latin typeface="Canva Sans"/>
                <a:ea typeface="Canva Sans"/>
                <a:cs typeface="Canva Sans"/>
                <a:sym typeface="Canva Sans"/>
              </a:rPr>
              <a:t>) pemanggilan rekursif dan memori, sehingga jauh lebih efisien untuk nilai </a:t>
            </a:r>
            <a:r>
              <a:rPr lang="en-US" sz="2400" i="true">
                <a:solidFill>
                  <a:srgbClr val="000000"/>
                </a:solidFill>
                <a:latin typeface="Canva Sans Italics"/>
                <a:ea typeface="Canva Sans Italics"/>
                <a:cs typeface="Canva Sans Italics"/>
                <a:sym typeface="Canva Sans Italics"/>
              </a:rPr>
              <a:t>n</a:t>
            </a:r>
            <a:r>
              <a:rPr lang="en-US" sz="2400">
                <a:solidFill>
                  <a:srgbClr val="000000"/>
                </a:solidFill>
                <a:latin typeface="Canva Sans"/>
                <a:ea typeface="Canva Sans"/>
                <a:cs typeface="Canva Sans"/>
                <a:sym typeface="Canva Sans"/>
              </a:rPr>
              <a:t> yang besar.</a:t>
            </a:r>
          </a:p>
        </p:txBody>
      </p:sp>
      <p:sp>
        <p:nvSpPr>
          <p:cNvPr name="TextBox 8" id="8"/>
          <p:cNvSpPr txBox="true"/>
          <p:nvPr/>
        </p:nvSpPr>
        <p:spPr>
          <a:xfrm rot="0">
            <a:off x="3432138" y="1409724"/>
            <a:ext cx="11423723" cy="9345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ALGORITMA REKURASIF </a:t>
            </a:r>
          </a:p>
          <a:p>
            <a:pPr algn="ctr">
              <a:lnSpc>
                <a:spcPts val="3636"/>
              </a:lnSpc>
            </a:pPr>
            <a:r>
              <a:rPr lang="en-US" b="true" sz="3600">
                <a:solidFill>
                  <a:srgbClr val="000000"/>
                </a:solidFill>
                <a:latin typeface="Canva Sans Bold"/>
                <a:ea typeface="Canva Sans Bold"/>
                <a:cs typeface="Canva Sans Bold"/>
                <a:sym typeface="Canva Sans Bold"/>
              </a:rPr>
              <a:t>UNTUK MENGHITUNG PANGKAT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723776"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805951" y="7551167"/>
            <a:ext cx="3253465" cy="6149161"/>
          </a:xfrm>
          <a:custGeom>
            <a:avLst/>
            <a:gdLst/>
            <a:ahLst/>
            <a:cxnLst/>
            <a:rect r="r" b="b" t="t" l="l"/>
            <a:pathLst>
              <a:path h="6149161" w="3253465">
                <a:moveTo>
                  <a:pt x="3253465" y="0"/>
                </a:moveTo>
                <a:lnTo>
                  <a:pt x="0" y="0"/>
                </a:lnTo>
                <a:lnTo>
                  <a:pt x="0" y="6149161"/>
                </a:lnTo>
                <a:lnTo>
                  <a:pt x="3253465" y="6149161"/>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3588720"/>
            <a:ext cx="7677256" cy="4544056"/>
          </a:xfrm>
          <a:custGeom>
            <a:avLst/>
            <a:gdLst/>
            <a:ahLst/>
            <a:cxnLst/>
            <a:rect r="r" b="b" t="t" l="l"/>
            <a:pathLst>
              <a:path h="4544056" w="7677256">
                <a:moveTo>
                  <a:pt x="0" y="0"/>
                </a:moveTo>
                <a:lnTo>
                  <a:pt x="7677256" y="0"/>
                </a:lnTo>
                <a:lnTo>
                  <a:pt x="7677256" y="4544056"/>
                </a:lnTo>
                <a:lnTo>
                  <a:pt x="0" y="4544056"/>
                </a:lnTo>
                <a:lnTo>
                  <a:pt x="0" y="0"/>
                </a:lnTo>
                <a:close/>
              </a:path>
            </a:pathLst>
          </a:custGeom>
          <a:blipFill>
            <a:blip r:embed="rId4"/>
            <a:stretch>
              <a:fillRect l="0" t="0" r="0" b="0"/>
            </a:stretch>
          </a:blipFill>
        </p:spPr>
      </p:sp>
      <p:sp>
        <p:nvSpPr>
          <p:cNvPr name="TextBox 5" id="5"/>
          <p:cNvSpPr txBox="true"/>
          <p:nvPr/>
        </p:nvSpPr>
        <p:spPr>
          <a:xfrm rot="0">
            <a:off x="1855316" y="1537011"/>
            <a:ext cx="14577367" cy="815340"/>
          </a:xfrm>
          <a:prstGeom prst="rect">
            <a:avLst/>
          </a:prstGeom>
        </p:spPr>
        <p:txBody>
          <a:bodyPr anchor="t" rtlCol="false" tIns="0" lIns="0" bIns="0" rIns="0">
            <a:spAutoFit/>
          </a:bodyPr>
          <a:lstStyle/>
          <a:p>
            <a:pPr algn="l">
              <a:lnSpc>
                <a:spcPts val="3359"/>
              </a:lnSpc>
            </a:pPr>
            <a:r>
              <a:rPr lang="en-US" sz="2400">
                <a:solidFill>
                  <a:srgbClr val="FFFFFF"/>
                </a:solidFill>
                <a:latin typeface="Canva Sans"/>
                <a:ea typeface="Canva Sans"/>
                <a:cs typeface="Canva Sans"/>
                <a:sym typeface="Canva Sans"/>
              </a:rPr>
              <a:t>Untuk mengilustrasikan eksekusi algoritma yang telah diperbaiki, Gambar 4.12 memberikan jejak rekursi untuk perhitungan </a:t>
            </a:r>
            <a:r>
              <a:rPr lang="en-US" sz="2400">
                <a:solidFill>
                  <a:srgbClr val="FFFFFF"/>
                </a:solidFill>
                <a:latin typeface="Canva Sans"/>
                <a:ea typeface="Canva Sans"/>
                <a:cs typeface="Canva Sans"/>
                <a:sym typeface="Canva Sans"/>
              </a:rPr>
              <a:t>power(2,13).</a:t>
            </a:r>
          </a:p>
        </p:txBody>
      </p:sp>
      <p:sp>
        <p:nvSpPr>
          <p:cNvPr name="TextBox 6" id="6"/>
          <p:cNvSpPr txBox="true"/>
          <p:nvPr/>
        </p:nvSpPr>
        <p:spPr>
          <a:xfrm rot="0">
            <a:off x="8922504" y="3116913"/>
            <a:ext cx="8732213" cy="5449570"/>
          </a:xfrm>
          <a:prstGeom prst="rect">
            <a:avLst/>
          </a:prstGeom>
        </p:spPr>
        <p:txBody>
          <a:bodyPr anchor="t" rtlCol="false" tIns="0" lIns="0" bIns="0" rIns="0">
            <a:spAutoFit/>
          </a:bodyPr>
          <a:lstStyle/>
          <a:p>
            <a:pPr algn="l">
              <a:lnSpc>
                <a:spcPts val="3080"/>
              </a:lnSpc>
            </a:pPr>
            <a:r>
              <a:rPr lang="en-US" sz="2200">
                <a:solidFill>
                  <a:srgbClr val="FFFFFF"/>
                </a:solidFill>
                <a:latin typeface="Canva Sans"/>
                <a:ea typeface="Canva Sans"/>
                <a:cs typeface="Canva Sans"/>
                <a:sym typeface="Canva Sans"/>
              </a:rPr>
              <a:t>Pada versi yang telah direvisi, fungsi power(x, n) memanfaatkan pembagian eksponen secara rekursif, sehingga setiap pemanggilan hanya memproses setengah dari nilai sebelumnya. Pola ini menghasilkan kedalaman rekursi sebesar O(log n), menjadikan total waktu eksekusi algoritma juga O(log n), karena setiap aktivasi fungsi memerlukan waktu konstan. Ini merupakan peningkatan signifikan dibandingkan versi awal dengan kompleksitas O(n). Selain efisiensi waktu, versi ini juga lebih hemat memori. Jika sebelumnya dibutuhkan O(n) catatan aktivasi dalam memori karena kedalaman rekursi linear, kini hanya diperlukan O(log n), sejalan dengan kedalaman rekursi yang jauh lebih dangkal. Optimasi ini menunjukkan pentingnya desain rekursif yang cermat untuk menca</a:t>
            </a:r>
            <a:r>
              <a:rPr lang="en-US" sz="2200">
                <a:solidFill>
                  <a:srgbClr val="FFFFFF"/>
                </a:solidFill>
                <a:latin typeface="Canva Sans"/>
                <a:ea typeface="Canva Sans"/>
                <a:cs typeface="Canva Sans"/>
                <a:sym typeface="Canva Sans"/>
              </a:rPr>
              <a:t>pai efisiensi maksimal dalam hal waktu dan ruang.</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522052" y="-366041"/>
            <a:ext cx="5126023" cy="4827781"/>
          </a:xfrm>
          <a:custGeom>
            <a:avLst/>
            <a:gdLst/>
            <a:ahLst/>
            <a:cxnLst/>
            <a:rect r="r" b="b" t="t" l="l"/>
            <a:pathLst>
              <a:path h="4827781" w="5126023">
                <a:moveTo>
                  <a:pt x="0" y="0"/>
                </a:moveTo>
                <a:lnTo>
                  <a:pt x="5126023" y="0"/>
                </a:lnTo>
                <a:lnTo>
                  <a:pt x="5126023"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149693" y="8726798"/>
            <a:ext cx="3507686" cy="3303603"/>
          </a:xfrm>
          <a:custGeom>
            <a:avLst/>
            <a:gdLst/>
            <a:ahLst/>
            <a:cxnLst/>
            <a:rect r="r" b="b" t="t" l="l"/>
            <a:pathLst>
              <a:path h="3303603" w="3507686">
                <a:moveTo>
                  <a:pt x="0" y="0"/>
                </a:moveTo>
                <a:lnTo>
                  <a:pt x="3507686" y="0"/>
                </a:lnTo>
                <a:lnTo>
                  <a:pt x="3507686" y="3303603"/>
                </a:lnTo>
                <a:lnTo>
                  <a:pt x="0" y="3303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6050187"/>
            <a:ext cx="8903531" cy="3092244"/>
          </a:xfrm>
          <a:custGeom>
            <a:avLst/>
            <a:gdLst/>
            <a:ahLst/>
            <a:cxnLst/>
            <a:rect r="r" b="b" t="t" l="l"/>
            <a:pathLst>
              <a:path h="3092244" w="8903531">
                <a:moveTo>
                  <a:pt x="0" y="0"/>
                </a:moveTo>
                <a:lnTo>
                  <a:pt x="8903531" y="0"/>
                </a:lnTo>
                <a:lnTo>
                  <a:pt x="8903531" y="3092245"/>
                </a:lnTo>
                <a:lnTo>
                  <a:pt x="0" y="3092245"/>
                </a:lnTo>
                <a:lnTo>
                  <a:pt x="0" y="0"/>
                </a:lnTo>
                <a:close/>
              </a:path>
            </a:pathLst>
          </a:custGeom>
          <a:blipFill>
            <a:blip r:embed="rId4"/>
            <a:stretch>
              <a:fillRect l="0" t="0" r="0" b="0"/>
            </a:stretch>
          </a:blipFill>
        </p:spPr>
      </p:sp>
      <p:sp>
        <p:nvSpPr>
          <p:cNvPr name="Freeform 5" id="5"/>
          <p:cNvSpPr/>
          <p:nvPr/>
        </p:nvSpPr>
        <p:spPr>
          <a:xfrm flipH="false" flipV="false" rot="0">
            <a:off x="10116818" y="6552891"/>
            <a:ext cx="7462173" cy="2705409"/>
          </a:xfrm>
          <a:custGeom>
            <a:avLst/>
            <a:gdLst/>
            <a:ahLst/>
            <a:cxnLst/>
            <a:rect r="r" b="b" t="t" l="l"/>
            <a:pathLst>
              <a:path h="2705409" w="7462173">
                <a:moveTo>
                  <a:pt x="0" y="0"/>
                </a:moveTo>
                <a:lnTo>
                  <a:pt x="7462173" y="0"/>
                </a:lnTo>
                <a:lnTo>
                  <a:pt x="7462173" y="2705409"/>
                </a:lnTo>
                <a:lnTo>
                  <a:pt x="0" y="2705409"/>
                </a:lnTo>
                <a:lnTo>
                  <a:pt x="0" y="0"/>
                </a:lnTo>
                <a:close/>
              </a:path>
            </a:pathLst>
          </a:custGeom>
          <a:blipFill>
            <a:blip r:embed="rId5"/>
            <a:stretch>
              <a:fillRect l="0" t="0" r="0" b="0"/>
            </a:stretch>
          </a:blipFill>
        </p:spPr>
      </p:sp>
      <p:sp>
        <p:nvSpPr>
          <p:cNvPr name="TextBox 6" id="6"/>
          <p:cNvSpPr txBox="true"/>
          <p:nvPr/>
        </p:nvSpPr>
        <p:spPr>
          <a:xfrm rot="0">
            <a:off x="4508114" y="1326997"/>
            <a:ext cx="13223720" cy="720853"/>
          </a:xfrm>
          <a:prstGeom prst="rect">
            <a:avLst/>
          </a:prstGeom>
        </p:spPr>
        <p:txBody>
          <a:bodyPr anchor="t" rtlCol="false" tIns="0" lIns="0" bIns="0" rIns="0">
            <a:spAutoFit/>
          </a:bodyPr>
          <a:lstStyle/>
          <a:p>
            <a:pPr algn="ctr">
              <a:lnSpc>
                <a:spcPts val="5454"/>
              </a:lnSpc>
            </a:pPr>
            <a:r>
              <a:rPr lang="en-US" b="true" sz="5400">
                <a:solidFill>
                  <a:srgbClr val="000000"/>
                </a:solidFill>
                <a:latin typeface="Canva Sans Bold"/>
                <a:ea typeface="Canva Sans Bold"/>
                <a:cs typeface="Canva Sans Bold"/>
                <a:sym typeface="Canva Sans Bold"/>
              </a:rPr>
              <a:t>4.4.2 REKURSI BINER</a:t>
            </a:r>
          </a:p>
        </p:txBody>
      </p:sp>
      <p:sp>
        <p:nvSpPr>
          <p:cNvPr name="TextBox 7" id="7"/>
          <p:cNvSpPr txBox="true"/>
          <p:nvPr/>
        </p:nvSpPr>
        <p:spPr>
          <a:xfrm rot="0">
            <a:off x="5064280" y="2431957"/>
            <a:ext cx="12514711" cy="3189605"/>
          </a:xfrm>
          <a:prstGeom prst="rect">
            <a:avLst/>
          </a:prstGeom>
        </p:spPr>
        <p:txBody>
          <a:bodyPr anchor="t" rtlCol="false" tIns="0" lIns="0" bIns="0" rIns="0">
            <a:spAutoFit/>
          </a:bodyPr>
          <a:lstStyle/>
          <a:p>
            <a:pPr algn="l">
              <a:lnSpc>
                <a:spcPts val="3220"/>
              </a:lnSpc>
            </a:pPr>
            <a:r>
              <a:rPr lang="en-US" sz="2300">
                <a:solidFill>
                  <a:srgbClr val="000000"/>
                </a:solidFill>
                <a:latin typeface="Canva Sans"/>
                <a:ea typeface="Canva Sans"/>
                <a:cs typeface="Canva Sans"/>
                <a:sym typeface="Canva Sans"/>
              </a:rPr>
              <a:t>Rekursi biner terjadi ketika sebuah fungsi membuat dua pemanggilan rekursif dalam satu eksekusi. Salah satu penerapannya adalah dalam fungsi binary_sum, yang menghitung jumlah n elemen dalam urutan S dengan membagi urutan menjadi dua bagian, menghitung jumlah masing-masing secara rekursif, lalu menjumlahkan hasilnya. Jika </a:t>
            </a:r>
            <a:r>
              <a:rPr lang="en-US" sz="2300" i="true">
                <a:solidFill>
                  <a:srgbClr val="000000"/>
                </a:solidFill>
                <a:latin typeface="Canva Sans Italics"/>
                <a:ea typeface="Canva Sans Italics"/>
                <a:cs typeface="Canva Sans Italics"/>
                <a:sym typeface="Canva Sans Italics"/>
              </a:rPr>
              <a:t>n</a:t>
            </a:r>
            <a:r>
              <a:rPr lang="en-US" sz="2300">
                <a:solidFill>
                  <a:srgbClr val="000000"/>
                </a:solidFill>
                <a:latin typeface="Canva Sans"/>
                <a:ea typeface="Canva Sans"/>
                <a:cs typeface="Canva Sans"/>
                <a:sym typeface="Canva Sans"/>
              </a:rPr>
              <a:t> merupakan pangkat dua, kedalaman rekursinya mencapai </a:t>
            </a:r>
            <a:r>
              <a:rPr lang="en-US" sz="2300" i="true">
                <a:solidFill>
                  <a:srgbClr val="000000"/>
                </a:solidFill>
                <a:latin typeface="Canva Sans Italics"/>
                <a:ea typeface="Canva Sans Italics"/>
                <a:cs typeface="Canva Sans Italics"/>
                <a:sym typeface="Canva Sans Italics"/>
              </a:rPr>
              <a:t>1 + log₂n</a:t>
            </a:r>
            <a:r>
              <a:rPr lang="en-US" sz="2300">
                <a:solidFill>
                  <a:srgbClr val="000000"/>
                </a:solidFill>
                <a:latin typeface="Canva Sans"/>
                <a:ea typeface="Canva Sans"/>
                <a:cs typeface="Canva Sans"/>
                <a:sym typeface="Canva Sans"/>
              </a:rPr>
              <a:t>, sehingga penggunaan ruang hanya </a:t>
            </a:r>
            <a:r>
              <a:rPr lang="en-US" sz="2300" i="true">
                <a:solidFill>
                  <a:srgbClr val="000000"/>
                </a:solidFill>
                <a:latin typeface="Canva Sans Italics"/>
                <a:ea typeface="Canva Sans Italics"/>
                <a:cs typeface="Canva Sans Italics"/>
                <a:sym typeface="Canva Sans Italics"/>
              </a:rPr>
              <a:t>O(log n)</a:t>
            </a:r>
            <a:r>
              <a:rPr lang="en-US" sz="2300">
                <a:solidFill>
                  <a:srgbClr val="000000"/>
                </a:solidFill>
                <a:latin typeface="Canva Sans"/>
                <a:ea typeface="Canva Sans"/>
                <a:cs typeface="Canva Sans"/>
                <a:sym typeface="Canva Sans"/>
              </a:rPr>
              <a:t>, jauh lebih efisien dibandingkan versi linear yang menggunakan </a:t>
            </a:r>
            <a:r>
              <a:rPr lang="en-US" sz="2300" i="true">
                <a:solidFill>
                  <a:srgbClr val="000000"/>
                </a:solidFill>
                <a:latin typeface="Canva Sans Italics"/>
                <a:ea typeface="Canva Sans Italics"/>
                <a:cs typeface="Canva Sans Italics"/>
                <a:sym typeface="Canva Sans Italics"/>
              </a:rPr>
              <a:t>O(n)</a:t>
            </a:r>
            <a:r>
              <a:rPr lang="en-US" sz="2300">
                <a:solidFill>
                  <a:srgbClr val="000000"/>
                </a:solidFill>
                <a:latin typeface="Canva Sans"/>
                <a:ea typeface="Canva Sans"/>
                <a:cs typeface="Canva Sans"/>
                <a:sym typeface="Canva Sans"/>
              </a:rPr>
              <a:t> ruang. Meski begitu, karena total jumlah pemanggilan fungsi adalah </a:t>
            </a:r>
            <a:r>
              <a:rPr lang="en-US" sz="2300" i="true">
                <a:solidFill>
                  <a:srgbClr val="000000"/>
                </a:solidFill>
                <a:latin typeface="Canva Sans Italics"/>
                <a:ea typeface="Canva Sans Italics"/>
                <a:cs typeface="Canva Sans Italics"/>
                <a:sym typeface="Canva Sans Italics"/>
              </a:rPr>
              <a:t>2n - 1</a:t>
            </a:r>
            <a:r>
              <a:rPr lang="en-US" sz="2300">
                <a:solidFill>
                  <a:srgbClr val="000000"/>
                </a:solidFill>
                <a:latin typeface="Canva Sans"/>
                <a:ea typeface="Canva Sans"/>
                <a:cs typeface="Canva Sans"/>
                <a:sym typeface="Canva Sans"/>
              </a:rPr>
              <a:t> dan setiap pemanggilan membutuhkan waktu konstan, kompleksitas waktunya tetap </a:t>
            </a:r>
            <a:r>
              <a:rPr lang="en-US" sz="2300" i="true">
                <a:solidFill>
                  <a:srgbClr val="000000"/>
                </a:solidFill>
                <a:latin typeface="Canva Sans Italics"/>
                <a:ea typeface="Canva Sans Italics"/>
                <a:cs typeface="Canva Sans Italics"/>
                <a:sym typeface="Canva Sans Italics"/>
              </a:rPr>
              <a:t>O(n)</a:t>
            </a:r>
            <a:r>
              <a:rPr lang="en-US" sz="2300">
                <a:solidFill>
                  <a:srgbClr val="000000"/>
                </a:solidFill>
                <a:latin typeface="Canva Sans"/>
                <a:ea typeface="Canva Sans"/>
                <a:cs typeface="Canva Sans"/>
                <a:sym typeface="Canva Sans"/>
              </a:rPr>
              <a:t>.</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13329" y="-3438699"/>
            <a:ext cx="3963516" cy="7491182"/>
          </a:xfrm>
          <a:custGeom>
            <a:avLst/>
            <a:gdLst/>
            <a:ahLst/>
            <a:cxnLst/>
            <a:rect r="r" b="b" t="t" l="l"/>
            <a:pathLst>
              <a:path h="7491182" w="3963516">
                <a:moveTo>
                  <a:pt x="3963516" y="0"/>
                </a:moveTo>
                <a:lnTo>
                  <a:pt x="0" y="0"/>
                </a:lnTo>
                <a:lnTo>
                  <a:pt x="0" y="7491182"/>
                </a:lnTo>
                <a:lnTo>
                  <a:pt x="3963516" y="7491182"/>
                </a:lnTo>
                <a:lnTo>
                  <a:pt x="396351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65894" y="6815628"/>
            <a:ext cx="4614288" cy="2620529"/>
          </a:xfrm>
          <a:custGeom>
            <a:avLst/>
            <a:gdLst/>
            <a:ahLst/>
            <a:cxnLst/>
            <a:rect r="r" b="b" t="t" l="l"/>
            <a:pathLst>
              <a:path h="2620529" w="4614288">
                <a:moveTo>
                  <a:pt x="0" y="0"/>
                </a:moveTo>
                <a:lnTo>
                  <a:pt x="4614288" y="0"/>
                </a:lnTo>
                <a:lnTo>
                  <a:pt x="4614288" y="2620529"/>
                </a:lnTo>
                <a:lnTo>
                  <a:pt x="0" y="2620529"/>
                </a:lnTo>
                <a:lnTo>
                  <a:pt x="0" y="0"/>
                </a:lnTo>
                <a:close/>
              </a:path>
            </a:pathLst>
          </a:custGeom>
          <a:blipFill>
            <a:blip r:embed="rId4"/>
            <a:stretch>
              <a:fillRect l="0" t="0" r="-1027" b="0"/>
            </a:stretch>
          </a:blipFill>
        </p:spPr>
      </p:sp>
      <p:sp>
        <p:nvSpPr>
          <p:cNvPr name="TextBox 5" id="5"/>
          <p:cNvSpPr txBox="true"/>
          <p:nvPr/>
        </p:nvSpPr>
        <p:spPr>
          <a:xfrm rot="0">
            <a:off x="1965894" y="2327090"/>
            <a:ext cx="14835913" cy="4225925"/>
          </a:xfrm>
          <a:prstGeom prst="rect">
            <a:avLst/>
          </a:prstGeom>
        </p:spPr>
        <p:txBody>
          <a:bodyPr anchor="t" rtlCol="false" tIns="0" lIns="0" bIns="0" rIns="0">
            <a:spAutoFit/>
          </a:bodyPr>
          <a:lstStyle/>
          <a:p>
            <a:pPr algn="l">
              <a:lnSpc>
                <a:spcPts val="2800"/>
              </a:lnSpc>
            </a:pPr>
            <a:r>
              <a:rPr lang="en-US" sz="2000">
                <a:solidFill>
                  <a:srgbClr val="FFFFFF"/>
                </a:solidFill>
                <a:latin typeface="Canva Sans"/>
                <a:ea typeface="Canva Sans"/>
                <a:cs typeface="Canva Sans"/>
                <a:sym typeface="Canva Sans"/>
              </a:rPr>
              <a:t>Rekursi berganda adalah bentuk rekursi di mana suatu fungsi dapat membuat lebih dari dua panggilan rekursif dalam satu eksekusi. Contohnya adalah saat menganalisis penggunaan ruang disk dalam sistem berkas, di mana fungsi memanggil dirinya sendiri untuk setiap entri dalam direktori. Rekursi berganda juga umum digunakan dalam penyelesaian teka-teki kombinatorial, seperti teka-teki penjumlahan kata contohnya:</a:t>
            </a:r>
            <a:r>
              <a:rPr lang="en-US" sz="2000" i="true">
                <a:solidFill>
                  <a:srgbClr val="FFFFFF"/>
                </a:solidFill>
                <a:latin typeface="Canva Sans Italics"/>
                <a:ea typeface="Canva Sans Italics"/>
                <a:cs typeface="Canva Sans Italics"/>
                <a:sym typeface="Canva Sans Italics"/>
              </a:rPr>
              <a:t> pot+pan=bib, dog+cat=pig, boy+girl=baby</a:t>
            </a:r>
            <a:r>
              <a:rPr lang="en-US" sz="2000">
                <a:solidFill>
                  <a:srgbClr val="FFFFFF"/>
                </a:solidFill>
                <a:latin typeface="Canva Sans"/>
                <a:ea typeface="Canva Sans"/>
                <a:cs typeface="Canva Sans"/>
                <a:sym typeface="Canva Sans"/>
              </a:rPr>
              <a:t> , yang mengharuskan kita menetapkan digit unik ke setiap huruf agar persamaan aritmatika valid.</a:t>
            </a:r>
          </a:p>
          <a:p>
            <a:pPr algn="l">
              <a:lnSpc>
                <a:spcPts val="2800"/>
              </a:lnSpc>
            </a:pPr>
            <a:r>
              <a:rPr lang="en-US" sz="2000">
                <a:solidFill>
                  <a:srgbClr val="FFFFFF"/>
                </a:solidFill>
                <a:latin typeface="Canva Sans"/>
                <a:ea typeface="Canva Sans"/>
                <a:cs typeface="Canva Sans"/>
                <a:sym typeface="Canva Sans"/>
              </a:rPr>
              <a:t>Untuk menyelesaikan masalah ini secara komputasional, kita dapat menggunakan rekursi berganda untuk menghasilkan dan menguji semua kemungkinan penetapan digit ke huruf. Algoritma semacam ini bekerja dengan membangun semua urutan elemen sepanjang </a:t>
            </a:r>
            <a:r>
              <a:rPr lang="en-US" sz="2000" i="true">
                <a:solidFill>
                  <a:srgbClr val="FFFFFF"/>
                </a:solidFill>
                <a:latin typeface="Canva Sans Italics"/>
                <a:ea typeface="Canva Sans Italics"/>
                <a:cs typeface="Canva Sans Italics"/>
                <a:sym typeface="Canva Sans Italics"/>
              </a:rPr>
              <a:t>k </a:t>
            </a:r>
            <a:r>
              <a:rPr lang="en-US" sz="2000">
                <a:solidFill>
                  <a:srgbClr val="FFFFFF"/>
                </a:solidFill>
                <a:latin typeface="Canva Sans"/>
                <a:ea typeface="Canva Sans"/>
                <a:cs typeface="Canva Sans"/>
                <a:sym typeface="Canva Sans"/>
              </a:rPr>
              <a:t>tanpa pengulangan dari himpunan</a:t>
            </a:r>
            <a:r>
              <a:rPr lang="en-US" sz="2000" i="true">
                <a:solidFill>
                  <a:srgbClr val="FFFFFF"/>
                </a:solidFill>
                <a:latin typeface="Canva Sans Italics"/>
                <a:ea typeface="Canva Sans Italics"/>
                <a:cs typeface="Canva Sans Italics"/>
                <a:sym typeface="Canva Sans Italics"/>
              </a:rPr>
              <a:t> U (misalnya, {0,1,…,9})</a:t>
            </a:r>
            <a:r>
              <a:rPr lang="en-US" sz="2000">
                <a:solidFill>
                  <a:srgbClr val="FFFFFF"/>
                </a:solidFill>
                <a:latin typeface="Canva Sans"/>
                <a:ea typeface="Canva Sans"/>
                <a:cs typeface="Canva Sans"/>
                <a:sym typeface="Canva Sans"/>
              </a:rPr>
              <a:t>, dan menguji setiap urutan sebagai solusi potensial. Pada setiap langkah, algoritma secara rekursif memperluas urutan yang ada dengan elemen baru yang belum digunakan. Proses ini pada dasarnya menghasilkan semua permutasi dari ukuran</a:t>
            </a:r>
            <a:r>
              <a:rPr lang="en-US" sz="2000" i="true">
                <a:solidFill>
                  <a:srgbClr val="FFFFFF"/>
                </a:solidFill>
                <a:latin typeface="Canva Sans Italics"/>
                <a:ea typeface="Canva Sans Italics"/>
                <a:cs typeface="Canva Sans Italics"/>
                <a:sym typeface="Canva Sans Italics"/>
              </a:rPr>
              <a:t> k</a:t>
            </a:r>
            <a:r>
              <a:rPr lang="en-US" sz="2000">
                <a:solidFill>
                  <a:srgbClr val="FFFFFF"/>
                </a:solidFill>
                <a:latin typeface="Canva Sans"/>
                <a:ea typeface="Canva Sans"/>
                <a:cs typeface="Canva Sans"/>
                <a:sym typeface="Canva Sans"/>
              </a:rPr>
              <a:t> dari </a:t>
            </a:r>
            <a:r>
              <a:rPr lang="en-US" sz="2000" i="true">
                <a:solidFill>
                  <a:srgbClr val="FFFFFF"/>
                </a:solidFill>
                <a:latin typeface="Canva Sans Italics"/>
                <a:ea typeface="Canva Sans Italics"/>
                <a:cs typeface="Canva Sans Italics"/>
                <a:sym typeface="Canva Sans Italics"/>
              </a:rPr>
              <a:t>U</a:t>
            </a:r>
            <a:r>
              <a:rPr lang="en-US" sz="2000">
                <a:solidFill>
                  <a:srgbClr val="FFFFFF"/>
                </a:solidFill>
                <a:latin typeface="Canva Sans"/>
                <a:ea typeface="Canva Sans"/>
                <a:cs typeface="Canva Sans"/>
                <a:sym typeface="Canva Sans"/>
              </a:rPr>
              <a:t>, dan memeriksa validitas setiap permutasi terhadap teka-teki. Karena jumlah percabangan dapat sangat banyak, algoritma ini menunjukkan struktur khas dari rekursi berganda, dengan jejak rekursi yang tumbuh eksponensial tergantung pada ukuran </a:t>
            </a:r>
            <a:r>
              <a:rPr lang="en-US" sz="2000" i="true">
                <a:solidFill>
                  <a:srgbClr val="FFFFFF"/>
                </a:solidFill>
                <a:latin typeface="Canva Sans Italics"/>
                <a:ea typeface="Canva Sans Italics"/>
                <a:cs typeface="Canva Sans Italics"/>
                <a:sym typeface="Canva Sans Italics"/>
              </a:rPr>
              <a:t>U</a:t>
            </a:r>
            <a:r>
              <a:rPr lang="en-US" sz="2000">
                <a:solidFill>
                  <a:srgbClr val="FFFFFF"/>
                </a:solidFill>
                <a:latin typeface="Canva Sans"/>
                <a:ea typeface="Canva Sans"/>
                <a:cs typeface="Canva Sans"/>
                <a:sym typeface="Canva Sans"/>
              </a:rPr>
              <a:t> dan nilai </a:t>
            </a:r>
            <a:r>
              <a:rPr lang="en-US" sz="2000" i="true">
                <a:solidFill>
                  <a:srgbClr val="FFFFFF"/>
                </a:solidFill>
                <a:latin typeface="Canva Sans Italics"/>
                <a:ea typeface="Canva Sans Italics"/>
                <a:cs typeface="Canva Sans Italics"/>
                <a:sym typeface="Canva Sans Italics"/>
              </a:rPr>
              <a:t>k</a:t>
            </a:r>
          </a:p>
        </p:txBody>
      </p:sp>
      <p:sp>
        <p:nvSpPr>
          <p:cNvPr name="Freeform 6" id="6"/>
          <p:cNvSpPr/>
          <p:nvPr/>
        </p:nvSpPr>
        <p:spPr>
          <a:xfrm flipH="false" flipV="false" rot="0">
            <a:off x="7578333" y="6993485"/>
            <a:ext cx="7197078" cy="2264815"/>
          </a:xfrm>
          <a:custGeom>
            <a:avLst/>
            <a:gdLst/>
            <a:ahLst/>
            <a:cxnLst/>
            <a:rect r="r" b="b" t="t" l="l"/>
            <a:pathLst>
              <a:path h="2264815" w="7197078">
                <a:moveTo>
                  <a:pt x="0" y="0"/>
                </a:moveTo>
                <a:lnTo>
                  <a:pt x="7197078" y="0"/>
                </a:lnTo>
                <a:lnTo>
                  <a:pt x="7197078" y="2264815"/>
                </a:lnTo>
                <a:lnTo>
                  <a:pt x="0" y="2264815"/>
                </a:lnTo>
                <a:lnTo>
                  <a:pt x="0" y="0"/>
                </a:lnTo>
                <a:close/>
              </a:path>
            </a:pathLst>
          </a:custGeom>
          <a:blipFill>
            <a:blip r:embed="rId5"/>
            <a:stretch>
              <a:fillRect l="0" t="0" r="0" b="0"/>
            </a:stretch>
          </a:blipFill>
        </p:spPr>
      </p:sp>
      <p:sp>
        <p:nvSpPr>
          <p:cNvPr name="TextBox 7" id="7"/>
          <p:cNvSpPr txBox="true"/>
          <p:nvPr/>
        </p:nvSpPr>
        <p:spPr>
          <a:xfrm rot="0">
            <a:off x="2359526" y="715899"/>
            <a:ext cx="13568948" cy="720852"/>
          </a:xfrm>
          <a:prstGeom prst="rect">
            <a:avLst/>
          </a:prstGeom>
        </p:spPr>
        <p:txBody>
          <a:bodyPr anchor="t" rtlCol="false" tIns="0" lIns="0" bIns="0" rIns="0">
            <a:spAutoFit/>
          </a:bodyPr>
          <a:lstStyle/>
          <a:p>
            <a:pPr algn="ctr">
              <a:lnSpc>
                <a:spcPts val="5454"/>
              </a:lnSpc>
            </a:pPr>
            <a:r>
              <a:rPr lang="en-US" b="true" sz="5400">
                <a:solidFill>
                  <a:srgbClr val="FFFFFF"/>
                </a:solidFill>
                <a:latin typeface="Canva Sans Bold"/>
                <a:ea typeface="Canva Sans Bold"/>
                <a:cs typeface="Canva Sans Bold"/>
                <a:sym typeface="Canva Sans Bold"/>
              </a:rPr>
              <a:t>4.4.3 REKURSI BERGANDA</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522052" y="-366041"/>
            <a:ext cx="5126023" cy="4827781"/>
          </a:xfrm>
          <a:custGeom>
            <a:avLst/>
            <a:gdLst/>
            <a:ahLst/>
            <a:cxnLst/>
            <a:rect r="r" b="b" t="t" l="l"/>
            <a:pathLst>
              <a:path h="4827781" w="5126023">
                <a:moveTo>
                  <a:pt x="0" y="0"/>
                </a:moveTo>
                <a:lnTo>
                  <a:pt x="5126023" y="0"/>
                </a:lnTo>
                <a:lnTo>
                  <a:pt x="5126023"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32833" y="4275582"/>
            <a:ext cx="14222335" cy="1869185"/>
          </a:xfrm>
          <a:prstGeom prst="rect">
            <a:avLst/>
          </a:prstGeom>
        </p:spPr>
        <p:txBody>
          <a:bodyPr anchor="t" rtlCol="false" tIns="0" lIns="0" bIns="0" rIns="0">
            <a:spAutoFit/>
          </a:bodyPr>
          <a:lstStyle/>
          <a:p>
            <a:pPr algn="ctr">
              <a:lnSpc>
                <a:spcPts val="7271"/>
              </a:lnSpc>
            </a:pPr>
            <a:r>
              <a:rPr lang="en-US" b="true" sz="7199">
                <a:solidFill>
                  <a:srgbClr val="000000"/>
                </a:solidFill>
                <a:latin typeface="Canva Sans Bold"/>
                <a:ea typeface="Canva Sans Bold"/>
                <a:cs typeface="Canva Sans Bold"/>
                <a:sym typeface="Canva Sans Bold"/>
              </a:rPr>
              <a:t>4.5 MERANCANG ALGORITMA REKURSIF</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1411742" y="-1687147"/>
            <a:ext cx="4373237" cy="4118794"/>
          </a:xfrm>
          <a:custGeom>
            <a:avLst/>
            <a:gdLst/>
            <a:ahLst/>
            <a:cxnLst/>
            <a:rect r="r" b="b" t="t" l="l"/>
            <a:pathLst>
              <a:path h="4118794" w="4373237">
                <a:moveTo>
                  <a:pt x="0" y="0"/>
                </a:moveTo>
                <a:lnTo>
                  <a:pt x="4373237" y="0"/>
                </a:lnTo>
                <a:lnTo>
                  <a:pt x="4373237" y="4118794"/>
                </a:lnTo>
                <a:lnTo>
                  <a:pt x="0" y="4118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013103" y="8408654"/>
            <a:ext cx="3507686" cy="3303603"/>
          </a:xfrm>
          <a:custGeom>
            <a:avLst/>
            <a:gdLst/>
            <a:ahLst/>
            <a:cxnLst/>
            <a:rect r="r" b="b" t="t" l="l"/>
            <a:pathLst>
              <a:path h="3303603" w="3507686">
                <a:moveTo>
                  <a:pt x="0" y="0"/>
                </a:moveTo>
                <a:lnTo>
                  <a:pt x="3507687" y="0"/>
                </a:lnTo>
                <a:lnTo>
                  <a:pt x="3507687"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74877" y="2316414"/>
            <a:ext cx="16738247" cy="6230620"/>
          </a:xfrm>
          <a:prstGeom prst="rect">
            <a:avLst/>
          </a:prstGeom>
        </p:spPr>
        <p:txBody>
          <a:bodyPr anchor="t" rtlCol="false" tIns="0" lIns="0" bIns="0" rIns="0">
            <a:spAutoFit/>
          </a:bodyPr>
          <a:lstStyle/>
          <a:p>
            <a:pPr algn="l">
              <a:lnSpc>
                <a:spcPts val="3080"/>
              </a:lnSpc>
            </a:pPr>
            <a:r>
              <a:rPr lang="en-US" sz="2200">
                <a:solidFill>
                  <a:srgbClr val="FFFFFF"/>
                </a:solidFill>
                <a:latin typeface="Canva Sans"/>
                <a:ea typeface="Canva Sans"/>
                <a:cs typeface="Canva Sans"/>
                <a:sym typeface="Canva Sans"/>
              </a:rPr>
              <a:t>Algoritma rekursif umumnya terdiri dari dua komponen utama: pengujian kasus dasar dan langkah rekursif. Kasus dasar harus ditangani tanpa rekursi dan menjamin bahwa setiap rantai pemanggilan akhirnya akan berhenti. Langkah rekursif dilakukan jika kondisi dasar tidak terpenuhi, dengan memastikan bahwa setiap pemanggilan membawa kita lebih dekat ke kasus dasar.</a:t>
            </a:r>
          </a:p>
          <a:p>
            <a:pPr algn="l">
              <a:lnSpc>
                <a:spcPts val="3080"/>
              </a:lnSpc>
            </a:pPr>
          </a:p>
          <a:p>
            <a:pPr algn="l">
              <a:lnSpc>
                <a:spcPts val="3080"/>
              </a:lnSpc>
            </a:pPr>
            <a:r>
              <a:rPr lang="en-US" sz="2200">
                <a:solidFill>
                  <a:srgbClr val="FFFFFF"/>
                </a:solidFill>
                <a:latin typeface="Canva Sans"/>
                <a:ea typeface="Canva Sans"/>
                <a:cs typeface="Canva Sans"/>
                <a:sym typeface="Canva Sans"/>
              </a:rPr>
              <a:t>Dalam merancang algoritma rekursif, sering kali kita perlu memikirkan ulang cara mendefinisikan submasalah—dikenal sebagai reparameterisasi rekursi. Pendekatan ini memungkinkan kita mempertahankan struktur masalah yang serupa sepanjang rekursi. Contoh klasiknya adalah pencarian biner, di mana kita menambahkan parameter </a:t>
            </a:r>
            <a:r>
              <a:rPr lang="en-US" sz="2200">
                <a:solidFill>
                  <a:srgbClr val="FFFFFF"/>
                </a:solidFill>
                <a:latin typeface="Canva Sans"/>
                <a:ea typeface="Canva Sans"/>
                <a:cs typeface="Canva Sans"/>
                <a:sym typeface="Canva Sans"/>
              </a:rPr>
              <a:t>low</a:t>
            </a:r>
            <a:r>
              <a:rPr lang="en-US" sz="2200">
                <a:solidFill>
                  <a:srgbClr val="FFFFFF"/>
                </a:solidFill>
                <a:latin typeface="Canva Sans"/>
                <a:ea typeface="Canva Sans"/>
                <a:cs typeface="Canva Sans"/>
                <a:sym typeface="Canva Sans"/>
              </a:rPr>
              <a:t> dan </a:t>
            </a:r>
            <a:r>
              <a:rPr lang="en-US" sz="2200">
                <a:solidFill>
                  <a:srgbClr val="FFFFFF"/>
                </a:solidFill>
                <a:latin typeface="Canva Sans"/>
                <a:ea typeface="Canva Sans"/>
                <a:cs typeface="Canva Sans"/>
                <a:sym typeface="Canva Sans"/>
              </a:rPr>
              <a:t>high</a:t>
            </a:r>
            <a:r>
              <a:rPr lang="en-US" sz="2200">
                <a:solidFill>
                  <a:srgbClr val="FFFFFF"/>
                </a:solidFill>
                <a:latin typeface="Canva Sans"/>
                <a:ea typeface="Canva Sans"/>
                <a:cs typeface="Canva Sans"/>
                <a:sym typeface="Canva Sans"/>
              </a:rPr>
              <a:t> ke dalam fungsi untuk menunjuk batas subdaftar, alih-alih membuat salinan baru yang mahal secara komputasi. Meskipun menambahkan parameter ini membuat fungsi lebih kompleks, kita dapat menyembunyikannya dari pengguna dengan menyediakan antarmuka publik yang lebih sederhana, seperti binary_search(data, target), dan menyimpan logika rekursif dalam fungsi utilitas internal.</a:t>
            </a:r>
          </a:p>
          <a:p>
            <a:pPr algn="l">
              <a:lnSpc>
                <a:spcPts val="3080"/>
              </a:lnSpc>
            </a:pPr>
          </a:p>
          <a:p>
            <a:pPr algn="l">
              <a:lnSpc>
                <a:spcPts val="3080"/>
              </a:lnSpc>
            </a:pPr>
            <a:r>
              <a:rPr lang="en-US" sz="2200">
                <a:solidFill>
                  <a:srgbClr val="FFFFFF"/>
                </a:solidFill>
                <a:latin typeface="Canva Sans"/>
                <a:ea typeface="Canva Sans"/>
                <a:cs typeface="Canva Sans"/>
                <a:sym typeface="Canva Sans"/>
              </a:rPr>
              <a:t>Prinsip reparameterisasi ini juga muncul dalam berbagai algoritma lain seperti</a:t>
            </a:r>
            <a:r>
              <a:rPr lang="en-US" sz="2200">
                <a:solidFill>
                  <a:srgbClr val="FFFFFF"/>
                </a:solidFill>
                <a:latin typeface="Canva Sans"/>
                <a:ea typeface="Canva Sans"/>
                <a:cs typeface="Canva Sans"/>
                <a:sym typeface="Canva Sans"/>
              </a:rPr>
              <a:t> reverse, linear_sum, dan binary_sum,</a:t>
            </a:r>
            <a:r>
              <a:rPr lang="en-US" sz="2200">
                <a:solidFill>
                  <a:srgbClr val="FFFFFF"/>
                </a:solidFill>
                <a:latin typeface="Canva Sans"/>
                <a:ea typeface="Canva Sans"/>
                <a:cs typeface="Canva Sans"/>
                <a:sym typeface="Canva Sans"/>
              </a:rPr>
              <a:t> serta dalam </a:t>
            </a:r>
            <a:r>
              <a:rPr lang="en-US" sz="2200">
                <a:solidFill>
                  <a:srgbClr val="FFFFFF"/>
                </a:solidFill>
                <a:latin typeface="Canva Sans"/>
                <a:ea typeface="Canva Sans"/>
                <a:cs typeface="Canva Sans"/>
                <a:sym typeface="Canva Sans"/>
              </a:rPr>
              <a:t>good_fibonacci </a:t>
            </a:r>
            <a:r>
              <a:rPr lang="en-US" sz="2200">
                <a:solidFill>
                  <a:srgbClr val="FFFFFF"/>
                </a:solidFill>
                <a:latin typeface="Canva Sans"/>
                <a:ea typeface="Canva Sans"/>
                <a:cs typeface="Canva Sans"/>
                <a:sym typeface="Canva Sans"/>
              </a:rPr>
              <a:t>yang secara eksplisit mengubah struktur nilai kembalian untuk meningkatkan efisiensi. Pendekatan ini menunjukkan bahwa desain rekursif yang efektif sering kali membutuhkan fleksibilitas dalam mendefinisikan ulang masalah agar lebih mudah dipecahkan secara rekursif.</a:t>
            </a:r>
          </a:p>
        </p:txBody>
      </p:sp>
      <p:sp>
        <p:nvSpPr>
          <p:cNvPr name="TextBox 5" id="5"/>
          <p:cNvSpPr txBox="true"/>
          <p:nvPr/>
        </p:nvSpPr>
        <p:spPr>
          <a:xfrm rot="0">
            <a:off x="3036965" y="1415800"/>
            <a:ext cx="12214070" cy="4773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MEMPARAMETERKAN REKURSI</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522052" y="-366041"/>
            <a:ext cx="5126023" cy="4827781"/>
          </a:xfrm>
          <a:custGeom>
            <a:avLst/>
            <a:gdLst/>
            <a:ahLst/>
            <a:cxnLst/>
            <a:rect r="r" b="b" t="t" l="l"/>
            <a:pathLst>
              <a:path h="4827781" w="5126023">
                <a:moveTo>
                  <a:pt x="0" y="0"/>
                </a:moveTo>
                <a:lnTo>
                  <a:pt x="5126023" y="0"/>
                </a:lnTo>
                <a:lnTo>
                  <a:pt x="5126023"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32833" y="4275582"/>
            <a:ext cx="14222335" cy="1869185"/>
          </a:xfrm>
          <a:prstGeom prst="rect">
            <a:avLst/>
          </a:prstGeom>
        </p:spPr>
        <p:txBody>
          <a:bodyPr anchor="t" rtlCol="false" tIns="0" lIns="0" bIns="0" rIns="0">
            <a:spAutoFit/>
          </a:bodyPr>
          <a:lstStyle/>
          <a:p>
            <a:pPr algn="ctr">
              <a:lnSpc>
                <a:spcPts val="7271"/>
              </a:lnSpc>
            </a:pPr>
            <a:r>
              <a:rPr lang="en-US" b="true" sz="7199">
                <a:solidFill>
                  <a:srgbClr val="000000"/>
                </a:solidFill>
                <a:latin typeface="Canva Sans Bold"/>
                <a:ea typeface="Canva Sans Bold"/>
                <a:cs typeface="Canva Sans Bold"/>
                <a:sym typeface="Canva Sans Bold"/>
              </a:rPr>
              <a:t>4.6 MENGHILANGKAN REKURSI EKOR</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72160">
            <a:off x="-1534311" y="-2082721"/>
            <a:ext cx="5126023" cy="4827781"/>
          </a:xfrm>
          <a:custGeom>
            <a:avLst/>
            <a:gdLst/>
            <a:ahLst/>
            <a:cxnLst/>
            <a:rect r="r" b="b" t="t" l="l"/>
            <a:pathLst>
              <a:path h="4827781" w="5126023">
                <a:moveTo>
                  <a:pt x="0" y="0"/>
                </a:moveTo>
                <a:lnTo>
                  <a:pt x="5126022" y="0"/>
                </a:lnTo>
                <a:lnTo>
                  <a:pt x="5126022"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013103" y="8408654"/>
            <a:ext cx="3507686" cy="3303603"/>
          </a:xfrm>
          <a:custGeom>
            <a:avLst/>
            <a:gdLst/>
            <a:ahLst/>
            <a:cxnLst/>
            <a:rect r="r" b="b" t="t" l="l"/>
            <a:pathLst>
              <a:path h="3303603" w="3507686">
                <a:moveTo>
                  <a:pt x="0" y="0"/>
                </a:moveTo>
                <a:lnTo>
                  <a:pt x="3507687" y="0"/>
                </a:lnTo>
                <a:lnTo>
                  <a:pt x="3507687"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43019" y="1405418"/>
            <a:ext cx="15821129" cy="4990465"/>
          </a:xfrm>
          <a:prstGeom prst="rect">
            <a:avLst/>
          </a:prstGeom>
        </p:spPr>
        <p:txBody>
          <a:bodyPr anchor="t" rtlCol="false" tIns="0" lIns="0" bIns="0" rIns="0">
            <a:spAutoFit/>
          </a:bodyPr>
          <a:lstStyle/>
          <a:p>
            <a:pPr algn="l">
              <a:lnSpc>
                <a:spcPts val="2660"/>
              </a:lnSpc>
            </a:pPr>
            <a:r>
              <a:rPr lang="en-US" sz="1900">
                <a:solidFill>
                  <a:srgbClr val="FFFFFF"/>
                </a:solidFill>
                <a:latin typeface="Canva Sans"/>
                <a:ea typeface="Canva Sans"/>
                <a:cs typeface="Canva Sans"/>
                <a:sym typeface="Canva Sans"/>
              </a:rPr>
              <a:t>Pendekatan rekursif dalam desain algoritma menawarkan manfaat signifikan dalam hal kesederhanaan dan kejelasan, karena memungkinkan kita memanfaatkan struktur berulang dalam masalah tanpa perlu penanganan kasus yang kompleks atau loop bersarang. Namun, rekursi membawa overhead memori karena setiap panggilan fungsi membutuhkan penyimpanan jejak aktivasi, sehingga dalam situasi memori terbatas, konversi ke versi non-rekursif dapat lebih efisien.</a:t>
            </a:r>
          </a:p>
          <a:p>
            <a:pPr algn="l">
              <a:lnSpc>
                <a:spcPts val="2660"/>
              </a:lnSpc>
            </a:pPr>
          </a:p>
          <a:p>
            <a:pPr algn="l">
              <a:lnSpc>
                <a:spcPts val="2660"/>
              </a:lnSpc>
            </a:pPr>
            <a:r>
              <a:rPr lang="en-US" sz="1900">
                <a:solidFill>
                  <a:srgbClr val="FFFFFF"/>
                </a:solidFill>
                <a:latin typeface="Canva Sans"/>
                <a:ea typeface="Canva Sans"/>
                <a:cs typeface="Canva Sans"/>
                <a:sym typeface="Canva Sans"/>
              </a:rPr>
              <a:t>Konversi ini biasanya dilakukan menggunakan struktur data stack untuk mensimulasikan pemanggilan rekursif, atau lebih efisien lagi, dengan memanfaatkan rekursi ekor—yakni ketika panggilan rekursif adalah instruksi terakhir dalam fungsi. Fungsi seperti binary_search dan reverse adalah contoh rekursi ekor yang dapat dengan mudah ditransformasikan ke dalam bentuk iteratif tanpa kehilangan efisiensi.</a:t>
            </a:r>
          </a:p>
          <a:p>
            <a:pPr algn="l">
              <a:lnSpc>
                <a:spcPts val="2660"/>
              </a:lnSpc>
            </a:pPr>
          </a:p>
          <a:p>
            <a:pPr algn="l">
              <a:lnSpc>
                <a:spcPts val="2660"/>
              </a:lnSpc>
            </a:pPr>
            <a:r>
              <a:rPr lang="en-US" sz="1900">
                <a:solidFill>
                  <a:srgbClr val="FFFFFF"/>
                </a:solidFill>
                <a:latin typeface="Canva Sans"/>
                <a:ea typeface="Canva Sans"/>
                <a:cs typeface="Canva Sans"/>
                <a:sym typeface="Canva Sans"/>
              </a:rPr>
              <a:t>Sebaliknya, fungsi seperti factorial atau linear_sum bukanlah rekursi ekor karena mereka masih melakukan operasi tambahan setelah panggilan rekursif selesai. Meskipun demikian, algoritma-algoritma tersebut juga bisa diubah ke bentuk iteratif dengan efisiensi serupa.</a:t>
            </a:r>
          </a:p>
          <a:p>
            <a:pPr algn="l">
              <a:lnSpc>
                <a:spcPts val="2660"/>
              </a:lnSpc>
            </a:pPr>
          </a:p>
          <a:p>
            <a:pPr algn="l">
              <a:lnSpc>
                <a:spcPts val="2660"/>
              </a:lnSpc>
            </a:pPr>
            <a:r>
              <a:rPr lang="en-US" sz="1900">
                <a:solidFill>
                  <a:srgbClr val="FFFFFF"/>
                </a:solidFill>
                <a:latin typeface="Canva Sans"/>
                <a:ea typeface="Canva Sans"/>
                <a:cs typeface="Canva Sans"/>
                <a:sym typeface="Canva Sans"/>
              </a:rPr>
              <a:t>Transformasi semacam ini tidak hanya mengurangi konsumsi memori stack, tetapi juga meningkatkan kinerja dalam beberapa kasus, tanpa mengorbankan kejelasan algoritma—terutama bila disertai dengan fungsi pembungkus yang menyederhanakan antarmuka pemanggilan bagi pengguna.</a:t>
            </a:r>
          </a:p>
        </p:txBody>
      </p:sp>
      <p:sp>
        <p:nvSpPr>
          <p:cNvPr name="Freeform 5" id="5"/>
          <p:cNvSpPr/>
          <p:nvPr/>
        </p:nvSpPr>
        <p:spPr>
          <a:xfrm flipH="false" flipV="false" rot="0">
            <a:off x="1643019" y="6714920"/>
            <a:ext cx="5121647" cy="2355000"/>
          </a:xfrm>
          <a:custGeom>
            <a:avLst/>
            <a:gdLst/>
            <a:ahLst/>
            <a:cxnLst/>
            <a:rect r="r" b="b" t="t" l="l"/>
            <a:pathLst>
              <a:path h="2355000" w="5121647">
                <a:moveTo>
                  <a:pt x="0" y="0"/>
                </a:moveTo>
                <a:lnTo>
                  <a:pt x="5121647" y="0"/>
                </a:lnTo>
                <a:lnTo>
                  <a:pt x="5121647" y="2355000"/>
                </a:lnTo>
                <a:lnTo>
                  <a:pt x="0" y="2355000"/>
                </a:lnTo>
                <a:lnTo>
                  <a:pt x="0" y="0"/>
                </a:lnTo>
                <a:close/>
              </a:path>
            </a:pathLst>
          </a:custGeom>
          <a:blipFill>
            <a:blip r:embed="rId4"/>
            <a:stretch>
              <a:fillRect l="0" t="0" r="0" b="0"/>
            </a:stretch>
          </a:blipFill>
        </p:spPr>
      </p:sp>
      <p:sp>
        <p:nvSpPr>
          <p:cNvPr name="Freeform 6" id="6"/>
          <p:cNvSpPr/>
          <p:nvPr/>
        </p:nvSpPr>
        <p:spPr>
          <a:xfrm flipH="false" flipV="false" rot="0">
            <a:off x="7543263" y="6820397"/>
            <a:ext cx="8488312" cy="2144046"/>
          </a:xfrm>
          <a:custGeom>
            <a:avLst/>
            <a:gdLst/>
            <a:ahLst/>
            <a:cxnLst/>
            <a:rect r="r" b="b" t="t" l="l"/>
            <a:pathLst>
              <a:path h="2144046" w="8488312">
                <a:moveTo>
                  <a:pt x="0" y="0"/>
                </a:moveTo>
                <a:lnTo>
                  <a:pt x="8488312" y="0"/>
                </a:lnTo>
                <a:lnTo>
                  <a:pt x="8488312" y="2144046"/>
                </a:lnTo>
                <a:lnTo>
                  <a:pt x="0" y="2144046"/>
                </a:lnTo>
                <a:lnTo>
                  <a:pt x="0" y="0"/>
                </a:lnTo>
                <a:close/>
              </a:path>
            </a:pathLst>
          </a:custGeom>
          <a:blipFill>
            <a:blip r:embed="rId5"/>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928558" y="-309004"/>
            <a:ext cx="5769741" cy="10905009"/>
          </a:xfrm>
          <a:custGeom>
            <a:avLst/>
            <a:gdLst/>
            <a:ahLst/>
            <a:cxnLst/>
            <a:rect r="r" b="b" t="t" l="l"/>
            <a:pathLst>
              <a:path h="10905009" w="5769741">
                <a:moveTo>
                  <a:pt x="5769741" y="0"/>
                </a:moveTo>
                <a:lnTo>
                  <a:pt x="0" y="0"/>
                </a:lnTo>
                <a:lnTo>
                  <a:pt x="0" y="10905008"/>
                </a:lnTo>
                <a:lnTo>
                  <a:pt x="5769741" y="10905008"/>
                </a:lnTo>
                <a:lnTo>
                  <a:pt x="576974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14285" y="3833395"/>
            <a:ext cx="11914272" cy="1651124"/>
          </a:xfrm>
          <a:prstGeom prst="rect">
            <a:avLst/>
          </a:prstGeom>
        </p:spPr>
        <p:txBody>
          <a:bodyPr anchor="t" rtlCol="false" tIns="0" lIns="0" bIns="0" rIns="0">
            <a:spAutoFit/>
          </a:bodyPr>
          <a:lstStyle/>
          <a:p>
            <a:pPr algn="l">
              <a:lnSpc>
                <a:spcPts val="12497"/>
              </a:lnSpc>
            </a:pPr>
            <a:r>
              <a:rPr lang="en-US" sz="12373" b="true">
                <a:solidFill>
                  <a:srgbClr val="000000"/>
                </a:solidFill>
                <a:latin typeface="Canva Sans Bold"/>
                <a:ea typeface="Canva Sans Bold"/>
                <a:cs typeface="Canva Sans Bold"/>
                <a:sym typeface="Canva Sans Bold"/>
              </a:rPr>
              <a:t>TERIMAKASIH</a:t>
            </a:r>
          </a:p>
        </p:txBody>
      </p:sp>
      <p:sp>
        <p:nvSpPr>
          <p:cNvPr name="TextBox 4" id="4"/>
          <p:cNvSpPr txBox="true"/>
          <p:nvPr/>
        </p:nvSpPr>
        <p:spPr>
          <a:xfrm rot="0">
            <a:off x="2014285" y="6849961"/>
            <a:ext cx="9152014" cy="1012190"/>
          </a:xfrm>
          <a:prstGeom prst="rect">
            <a:avLst/>
          </a:prstGeom>
        </p:spPr>
        <p:txBody>
          <a:bodyPr anchor="t" rtlCol="false" tIns="0" lIns="0" bIns="0" rIns="0">
            <a:spAutoFit/>
          </a:bodyPr>
          <a:lstStyle/>
          <a:p>
            <a:pPr algn="l">
              <a:lnSpc>
                <a:spcPts val="4059"/>
              </a:lnSpc>
            </a:pPr>
            <a:r>
              <a:rPr lang="en-US" sz="2899" b="true">
                <a:solidFill>
                  <a:srgbClr val="000000"/>
                </a:solidFill>
                <a:latin typeface="Canva Sans Bold"/>
                <a:ea typeface="Canva Sans Bold"/>
                <a:cs typeface="Canva Sans Bold"/>
                <a:sym typeface="Canva Sans Bold"/>
              </a:rPr>
              <a:t>DISUSUN OLEH : </a:t>
            </a:r>
          </a:p>
          <a:p>
            <a:pPr algn="l">
              <a:lnSpc>
                <a:spcPts val="4059"/>
              </a:lnSpc>
            </a:pPr>
            <a:r>
              <a:rPr lang="en-US" sz="2899" b="true">
                <a:solidFill>
                  <a:srgbClr val="000000"/>
                </a:solidFill>
                <a:latin typeface="Canva Sans Bold"/>
                <a:ea typeface="Canva Sans Bold"/>
                <a:cs typeface="Canva Sans Bold"/>
                <a:sym typeface="Canva Sans Bold"/>
              </a:rPr>
              <a:t>SYAHRUL AKBAR RAMDHANI (11230940000027)</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363618" y="-3405070"/>
            <a:ext cx="4287519" cy="8103558"/>
          </a:xfrm>
          <a:custGeom>
            <a:avLst/>
            <a:gdLst/>
            <a:ahLst/>
            <a:cxnLst/>
            <a:rect r="r" b="b" t="t" l="l"/>
            <a:pathLst>
              <a:path h="8103558" w="4287519">
                <a:moveTo>
                  <a:pt x="4287520" y="0"/>
                </a:moveTo>
                <a:lnTo>
                  <a:pt x="0" y="0"/>
                </a:lnTo>
                <a:lnTo>
                  <a:pt x="0" y="8103559"/>
                </a:lnTo>
                <a:lnTo>
                  <a:pt x="4287520" y="8103559"/>
                </a:lnTo>
                <a:lnTo>
                  <a:pt x="42875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638099" y="5826932"/>
            <a:ext cx="3631012" cy="6862737"/>
          </a:xfrm>
          <a:custGeom>
            <a:avLst/>
            <a:gdLst/>
            <a:ahLst/>
            <a:cxnLst/>
            <a:rect r="r" b="b" t="t" l="l"/>
            <a:pathLst>
              <a:path h="6862737" w="3631012">
                <a:moveTo>
                  <a:pt x="3631012" y="0"/>
                </a:moveTo>
                <a:lnTo>
                  <a:pt x="0" y="0"/>
                </a:lnTo>
                <a:lnTo>
                  <a:pt x="0" y="6862736"/>
                </a:lnTo>
                <a:lnTo>
                  <a:pt x="3631012" y="6862736"/>
                </a:lnTo>
                <a:lnTo>
                  <a:pt x="363101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07378" y="4732783"/>
            <a:ext cx="13711660" cy="954784"/>
          </a:xfrm>
          <a:prstGeom prst="rect">
            <a:avLst/>
          </a:prstGeom>
        </p:spPr>
        <p:txBody>
          <a:bodyPr anchor="t" rtlCol="false" tIns="0" lIns="0" bIns="0" rIns="0">
            <a:spAutoFit/>
          </a:bodyPr>
          <a:lstStyle/>
          <a:p>
            <a:pPr algn="ctr">
              <a:lnSpc>
                <a:spcPts val="7271"/>
              </a:lnSpc>
            </a:pPr>
            <a:r>
              <a:rPr lang="en-US" b="true" sz="7199">
                <a:solidFill>
                  <a:srgbClr val="FFFFFF"/>
                </a:solidFill>
                <a:latin typeface="Canva Sans Bold"/>
                <a:ea typeface="Canva Sans Bold"/>
                <a:cs typeface="Canva Sans Bold"/>
                <a:sym typeface="Canva Sans Bold"/>
              </a:rPr>
              <a:t>4.1 ILLUSTRATIVE EXAMPLES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522052" y="-366041"/>
            <a:ext cx="5126023" cy="4827781"/>
          </a:xfrm>
          <a:custGeom>
            <a:avLst/>
            <a:gdLst/>
            <a:ahLst/>
            <a:cxnLst/>
            <a:rect r="r" b="b" t="t" l="l"/>
            <a:pathLst>
              <a:path h="4827781" w="5126023">
                <a:moveTo>
                  <a:pt x="0" y="0"/>
                </a:moveTo>
                <a:lnTo>
                  <a:pt x="5126023" y="0"/>
                </a:lnTo>
                <a:lnTo>
                  <a:pt x="5126023" y="4827781"/>
                </a:lnTo>
                <a:lnTo>
                  <a:pt x="0" y="482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508114" y="2569759"/>
            <a:ext cx="12888434" cy="5434330"/>
          </a:xfrm>
          <a:prstGeom prst="rect">
            <a:avLst/>
          </a:prstGeom>
        </p:spPr>
        <p:txBody>
          <a:bodyPr anchor="t" rtlCol="false" tIns="0" lIns="0" bIns="0" rIns="0">
            <a:spAutoFit/>
          </a:bodyPr>
          <a:lstStyle/>
          <a:p>
            <a:pPr algn="l">
              <a:lnSpc>
                <a:spcPts val="3919"/>
              </a:lnSpc>
            </a:pPr>
            <a:r>
              <a:rPr lang="en-US" sz="2799">
                <a:solidFill>
                  <a:srgbClr val="000000"/>
                </a:solidFill>
                <a:latin typeface="Canva Sans"/>
                <a:ea typeface="Canva Sans"/>
                <a:cs typeface="Canva Sans"/>
                <a:sym typeface="Canva Sans"/>
              </a:rPr>
              <a:t>Faktorial adalah co</a:t>
            </a:r>
            <a:r>
              <a:rPr lang="en-US" sz="2799">
                <a:solidFill>
                  <a:srgbClr val="000000"/>
                </a:solidFill>
                <a:latin typeface="Canva Sans"/>
                <a:ea typeface="Canva Sans"/>
                <a:cs typeface="Canva Sans"/>
                <a:sym typeface="Canva Sans"/>
              </a:rPr>
              <a:t>n</a:t>
            </a:r>
            <a:r>
              <a:rPr lang="en-US" sz="2799">
                <a:solidFill>
                  <a:srgbClr val="000000"/>
                </a:solidFill>
                <a:latin typeface="Canva Sans"/>
                <a:ea typeface="Canva Sans"/>
                <a:cs typeface="Canva Sans"/>
                <a:sym typeface="Canva Sans"/>
              </a:rPr>
              <a:t>toh</a:t>
            </a:r>
            <a:r>
              <a:rPr lang="en-US" sz="2799">
                <a:solidFill>
                  <a:srgbClr val="000000"/>
                </a:solidFill>
                <a:latin typeface="Canva Sans"/>
                <a:ea typeface="Canva Sans"/>
                <a:cs typeface="Canva Sans"/>
                <a:sym typeface="Canva Sans"/>
              </a:rPr>
              <a:t> </a:t>
            </a:r>
            <a:r>
              <a:rPr lang="en-US" sz="2799">
                <a:solidFill>
                  <a:srgbClr val="000000"/>
                </a:solidFill>
                <a:latin typeface="Canva Sans"/>
                <a:ea typeface="Canva Sans"/>
                <a:cs typeface="Canva Sans"/>
                <a:sym typeface="Canva Sans"/>
              </a:rPr>
              <a:t>klasik untuk menjelaskan konsep rekursi. Faktorial dari bilangan bulat positif n, ditulis</a:t>
            </a:r>
            <a:r>
              <a:rPr lang="en-US" sz="2799" i="true">
                <a:solidFill>
                  <a:srgbClr val="000000"/>
                </a:solidFill>
                <a:latin typeface="Canva Sans Italics"/>
                <a:ea typeface="Canva Sans Italics"/>
                <a:cs typeface="Canva Sans Italics"/>
                <a:sym typeface="Canva Sans Italics"/>
              </a:rPr>
              <a:t> n</a:t>
            </a:r>
            <a:r>
              <a:rPr lang="en-US" sz="2799">
                <a:solidFill>
                  <a:srgbClr val="000000"/>
                </a:solidFill>
                <a:latin typeface="Canva Sans"/>
                <a:ea typeface="Canva Sans"/>
                <a:cs typeface="Canva Sans"/>
                <a:sym typeface="Canva Sans"/>
              </a:rPr>
              <a:t>!, merupakan hasil perkalian semua bilangan bulat dari 1 hingga </a:t>
            </a:r>
            <a:r>
              <a:rPr lang="en-US" sz="2799" i="true">
                <a:solidFill>
                  <a:srgbClr val="000000"/>
                </a:solidFill>
                <a:latin typeface="Canva Sans Italics"/>
                <a:ea typeface="Canva Sans Italics"/>
                <a:cs typeface="Canva Sans Italics"/>
                <a:sym typeface="Canva Sans Italics"/>
              </a:rPr>
              <a:t>n.</a:t>
            </a:r>
            <a:r>
              <a:rPr lang="en-US" sz="2799">
                <a:solidFill>
                  <a:srgbClr val="000000"/>
                </a:solidFill>
                <a:latin typeface="Canva Sans"/>
                <a:ea typeface="Canva Sans"/>
                <a:cs typeface="Canva Sans"/>
                <a:sym typeface="Canva Sans"/>
              </a:rPr>
              <a:t> Secara konvensional, </a:t>
            </a:r>
            <a:r>
              <a:rPr lang="en-US" sz="2799" i="true">
                <a:solidFill>
                  <a:srgbClr val="000000"/>
                </a:solidFill>
                <a:latin typeface="Canva Sans Italics"/>
                <a:ea typeface="Canva Sans Italics"/>
                <a:cs typeface="Canva Sans Italics"/>
                <a:sym typeface="Canva Sans Italics"/>
              </a:rPr>
              <a:t>0!</a:t>
            </a:r>
            <a:r>
              <a:rPr lang="en-US" sz="2799">
                <a:solidFill>
                  <a:srgbClr val="000000"/>
                </a:solidFill>
                <a:latin typeface="Canva Sans"/>
                <a:ea typeface="Canva Sans"/>
                <a:cs typeface="Canva Sans"/>
                <a:sym typeface="Canva Sans"/>
              </a:rPr>
              <a:t> didefinisikan sebagai 1.</a:t>
            </a:r>
          </a:p>
          <a:p>
            <a:pPr algn="l">
              <a:lnSpc>
                <a:spcPts val="3919"/>
              </a:lnSpc>
            </a:pPr>
            <a:r>
              <a:rPr lang="en-US" sz="2799">
                <a:solidFill>
                  <a:srgbClr val="000000"/>
                </a:solidFill>
                <a:latin typeface="Canva Sans"/>
                <a:ea typeface="Canva Sans"/>
                <a:cs typeface="Canva Sans"/>
                <a:sym typeface="Canva Sans"/>
              </a:rPr>
              <a:t>Definisi formal:</a:t>
            </a:r>
          </a:p>
          <a:p>
            <a:pPr algn="l" marL="604518" indent="-302259" lvl="1">
              <a:lnSpc>
                <a:spcPts val="3919"/>
              </a:lnSpc>
              <a:buFont typeface="Arial"/>
              <a:buChar char="•"/>
            </a:pPr>
            <a:r>
              <a:rPr lang="en-US" sz="2799">
                <a:solidFill>
                  <a:srgbClr val="000000"/>
                </a:solidFill>
                <a:latin typeface="Canva Sans"/>
                <a:ea typeface="Canva Sans"/>
                <a:cs typeface="Canva Sans"/>
                <a:sym typeface="Canva Sans"/>
              </a:rPr>
              <a:t>n! = 1, jika n = 0 (kasus dasar)</a:t>
            </a:r>
          </a:p>
          <a:p>
            <a:pPr algn="l" marL="604518" indent="-302259" lvl="1">
              <a:lnSpc>
                <a:spcPts val="3919"/>
              </a:lnSpc>
              <a:buFont typeface="Arial"/>
              <a:buChar char="•"/>
            </a:pPr>
            <a:r>
              <a:rPr lang="en-US" sz="2799">
                <a:solidFill>
                  <a:srgbClr val="000000"/>
                </a:solidFill>
                <a:latin typeface="Canva Sans"/>
                <a:ea typeface="Canva Sans"/>
                <a:cs typeface="Canva Sans"/>
                <a:sym typeface="Canva Sans"/>
              </a:rPr>
              <a:t>n! = n × (n − 1)!, jika n ≥ 1 (kasus rekursif)</a:t>
            </a:r>
          </a:p>
          <a:p>
            <a:pPr algn="l">
              <a:lnSpc>
                <a:spcPts val="3919"/>
              </a:lnSpc>
            </a:pPr>
            <a:r>
              <a:rPr lang="en-US" sz="2799">
                <a:solidFill>
                  <a:srgbClr val="000000"/>
                </a:solidFill>
                <a:latin typeface="Canva Sans"/>
                <a:ea typeface="Canva Sans"/>
                <a:cs typeface="Canva Sans"/>
                <a:sym typeface="Canva Sans"/>
              </a:rPr>
              <a:t>Sebagai contoh, 5! = 5 × 4 × 3 × 2 × 1 = 120.</a:t>
            </a:r>
          </a:p>
          <a:p>
            <a:pPr algn="l">
              <a:lnSpc>
                <a:spcPts val="3919"/>
              </a:lnSpc>
            </a:pPr>
            <a:r>
              <a:rPr lang="en-US" sz="2799">
                <a:solidFill>
                  <a:srgbClr val="000000"/>
                </a:solidFill>
                <a:latin typeface="Canva Sans"/>
                <a:ea typeface="Canva Sans"/>
                <a:cs typeface="Canva Sans"/>
                <a:sym typeface="Canva Sans"/>
              </a:rPr>
              <a:t>Faktorial sering digunakan dalam menghitung permutasi, yaitu jumlah cara menyusun </a:t>
            </a:r>
            <a:r>
              <a:rPr lang="en-US" sz="2799" i="true">
                <a:solidFill>
                  <a:srgbClr val="000000"/>
                </a:solidFill>
                <a:latin typeface="Canva Sans Italics"/>
                <a:ea typeface="Canva Sans Italics"/>
                <a:cs typeface="Canva Sans Italics"/>
                <a:sym typeface="Canva Sans Italics"/>
              </a:rPr>
              <a:t>n</a:t>
            </a:r>
            <a:r>
              <a:rPr lang="en-US" sz="2799">
                <a:solidFill>
                  <a:srgbClr val="000000"/>
                </a:solidFill>
                <a:latin typeface="Canva Sans"/>
                <a:ea typeface="Canva Sans"/>
                <a:cs typeface="Canva Sans"/>
                <a:sym typeface="Canva Sans"/>
              </a:rPr>
              <a:t> objek berbeda. Misalnya, untuk tiga huruf {a, b, c}, terdapat 3! = 6 susunan berbeda: abc, acb, bac, bca, cab, cba.</a:t>
            </a:r>
          </a:p>
        </p:txBody>
      </p:sp>
      <p:sp>
        <p:nvSpPr>
          <p:cNvPr name="TextBox 5" id="5"/>
          <p:cNvSpPr txBox="true"/>
          <p:nvPr/>
        </p:nvSpPr>
        <p:spPr>
          <a:xfrm rot="0">
            <a:off x="4905582" y="1326997"/>
            <a:ext cx="12093498" cy="720853"/>
          </a:xfrm>
          <a:prstGeom prst="rect">
            <a:avLst/>
          </a:prstGeom>
        </p:spPr>
        <p:txBody>
          <a:bodyPr anchor="t" rtlCol="false" tIns="0" lIns="0" bIns="0" rIns="0">
            <a:spAutoFit/>
          </a:bodyPr>
          <a:lstStyle/>
          <a:p>
            <a:pPr algn="l">
              <a:lnSpc>
                <a:spcPts val="5454"/>
              </a:lnSpc>
            </a:pPr>
            <a:r>
              <a:rPr lang="en-US" sz="5400" b="true">
                <a:solidFill>
                  <a:srgbClr val="000000"/>
                </a:solidFill>
                <a:latin typeface="Canva Sans Bold"/>
                <a:ea typeface="Canva Sans Bold"/>
                <a:cs typeface="Canva Sans Bold"/>
                <a:sym typeface="Canva Sans Bold"/>
              </a:rPr>
              <a:t>4.1.1 THE FACTORIAL FUNCTION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1013310" y="-3768596"/>
            <a:ext cx="3721711" cy="7034161"/>
          </a:xfrm>
          <a:custGeom>
            <a:avLst/>
            <a:gdLst/>
            <a:ahLst/>
            <a:cxnLst/>
            <a:rect r="r" b="b" t="t" l="l"/>
            <a:pathLst>
              <a:path h="7034161" w="3721711">
                <a:moveTo>
                  <a:pt x="3721710" y="0"/>
                </a:moveTo>
                <a:lnTo>
                  <a:pt x="0" y="0"/>
                </a:lnTo>
                <a:lnTo>
                  <a:pt x="0" y="7034161"/>
                </a:lnTo>
                <a:lnTo>
                  <a:pt x="3721710" y="7034161"/>
                </a:lnTo>
                <a:lnTo>
                  <a:pt x="37217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25439" y="3245196"/>
            <a:ext cx="11533861" cy="5189855"/>
          </a:xfrm>
          <a:prstGeom prst="rect">
            <a:avLst/>
          </a:prstGeom>
        </p:spPr>
        <p:txBody>
          <a:bodyPr anchor="t" rtlCol="false" tIns="0" lIns="0" bIns="0" rIns="0">
            <a:spAutoFit/>
          </a:bodyPr>
          <a:lstStyle/>
          <a:p>
            <a:pPr algn="l">
              <a:lnSpc>
                <a:spcPts val="3220"/>
              </a:lnSpc>
            </a:pPr>
            <a:r>
              <a:rPr lang="en-US" sz="2300">
                <a:solidFill>
                  <a:srgbClr val="FFFFFF"/>
                </a:solidFill>
                <a:latin typeface="Canva Sans"/>
                <a:ea typeface="Canva Sans"/>
                <a:cs typeface="Canva Sans"/>
                <a:sym typeface="Canva Sans"/>
              </a:rPr>
              <a:t>Rekursi bukan sekadar notasi matematika, tetapi</a:t>
            </a:r>
            <a:r>
              <a:rPr lang="en-US" sz="2300">
                <a:solidFill>
                  <a:srgbClr val="FFFFFF"/>
                </a:solidFill>
                <a:latin typeface="Canva Sans"/>
                <a:ea typeface="Canva Sans"/>
                <a:cs typeface="Canva Sans"/>
                <a:sym typeface="Canva Sans"/>
              </a:rPr>
              <a:t> </a:t>
            </a:r>
            <a:r>
              <a:rPr lang="en-US" sz="2300">
                <a:solidFill>
                  <a:srgbClr val="FFFFFF"/>
                </a:solidFill>
                <a:latin typeface="Canva Sans"/>
                <a:ea typeface="Canva Sans"/>
                <a:cs typeface="Canva Sans"/>
                <a:sym typeface="Canva Sans"/>
              </a:rPr>
              <a:t>juga tek</a:t>
            </a:r>
            <a:r>
              <a:rPr lang="en-US" sz="2300">
                <a:solidFill>
                  <a:srgbClr val="FFFFFF"/>
                </a:solidFill>
                <a:latin typeface="Canva Sans"/>
                <a:ea typeface="Canva Sans"/>
                <a:cs typeface="Canva Sans"/>
                <a:sym typeface="Canva Sans"/>
              </a:rPr>
              <a:t>n</a:t>
            </a:r>
            <a:r>
              <a:rPr lang="en-US" sz="2300">
                <a:solidFill>
                  <a:srgbClr val="FFFFFF"/>
                </a:solidFill>
                <a:latin typeface="Canva Sans"/>
                <a:ea typeface="Canva Sans"/>
                <a:cs typeface="Canva Sans"/>
                <a:sym typeface="Canva Sans"/>
              </a:rPr>
              <a:t>ik penting dalam pemrograman. Sebagai contoh, kita dapat menggunaka</a:t>
            </a:r>
            <a:r>
              <a:rPr lang="en-US" sz="2300">
                <a:solidFill>
                  <a:srgbClr val="FFFFFF"/>
                </a:solidFill>
                <a:latin typeface="Canva Sans"/>
                <a:ea typeface="Canva Sans"/>
                <a:cs typeface="Canva Sans"/>
                <a:sym typeface="Canva Sans"/>
              </a:rPr>
              <a:t>n</a:t>
            </a:r>
            <a:r>
              <a:rPr lang="en-US" sz="2300">
                <a:solidFill>
                  <a:srgbClr val="FFFFFF"/>
                </a:solidFill>
                <a:latin typeface="Canva Sans"/>
                <a:ea typeface="Canva Sans"/>
                <a:cs typeface="Canva Sans"/>
                <a:sym typeface="Canva Sans"/>
              </a:rPr>
              <a:t> rekursi untuk mengimplementasikan fungsi faktorial dalam Python.</a:t>
            </a:r>
          </a:p>
          <a:p>
            <a:pPr algn="l">
              <a:lnSpc>
                <a:spcPts val="3220"/>
              </a:lnSpc>
            </a:pPr>
          </a:p>
          <a:p>
            <a:pPr algn="l">
              <a:lnSpc>
                <a:spcPts val="3220"/>
              </a:lnSpc>
            </a:pPr>
            <a:r>
              <a:rPr lang="en-US" sz="2300">
                <a:solidFill>
                  <a:srgbClr val="FFFFFF"/>
                </a:solidFill>
                <a:latin typeface="Canva Sans"/>
                <a:ea typeface="Canva Sans"/>
                <a:cs typeface="Canva Sans"/>
                <a:sym typeface="Canva Sans"/>
              </a:rPr>
              <a:t>F</a:t>
            </a:r>
            <a:r>
              <a:rPr lang="en-US" sz="2300">
                <a:solidFill>
                  <a:srgbClr val="FFFFFF"/>
                </a:solidFill>
                <a:latin typeface="Canva Sans"/>
                <a:ea typeface="Canva Sans"/>
                <a:cs typeface="Canva Sans"/>
                <a:sym typeface="Canva Sans"/>
              </a:rPr>
              <a:t>ungsi rekursif tidak menggunakan perulangan eksplisit (for atau while). Sebaliknya, pengulangan terjadi melalui pemanggilan fungsi itu se</a:t>
            </a:r>
            <a:r>
              <a:rPr lang="en-US" sz="2300">
                <a:solidFill>
                  <a:srgbClr val="FFFFFF"/>
                </a:solidFill>
                <a:latin typeface="Canva Sans"/>
                <a:ea typeface="Canva Sans"/>
                <a:cs typeface="Canva Sans"/>
                <a:sym typeface="Canva Sans"/>
              </a:rPr>
              <a:t>n</a:t>
            </a:r>
            <a:r>
              <a:rPr lang="en-US" sz="2300">
                <a:solidFill>
                  <a:srgbClr val="FFFFFF"/>
                </a:solidFill>
                <a:latin typeface="Canva Sans"/>
                <a:ea typeface="Canva Sans"/>
                <a:cs typeface="Canva Sans"/>
                <a:sym typeface="Canva Sans"/>
              </a:rPr>
              <a:t>diri. Setiap pemanggilan membawa nilai argumen yang lebih kecil, hingga mencapai kasus dasar di mana rekursi berhenti.</a:t>
            </a:r>
          </a:p>
          <a:p>
            <a:pPr algn="l">
              <a:lnSpc>
                <a:spcPts val="3220"/>
              </a:lnSpc>
            </a:pPr>
          </a:p>
          <a:p>
            <a:pPr algn="l">
              <a:lnSpc>
                <a:spcPts val="3220"/>
              </a:lnSpc>
            </a:pPr>
            <a:r>
              <a:rPr lang="en-US" sz="2300">
                <a:solidFill>
                  <a:srgbClr val="FFFFFF"/>
                </a:solidFill>
                <a:latin typeface="Canva Sans"/>
                <a:ea typeface="Canva Sans"/>
                <a:cs typeface="Canva Sans"/>
                <a:sym typeface="Canva Sans"/>
              </a:rPr>
              <a:t>Untuk memahami bagaimana fungsi rekursif bekerja, digunakan jejak rekursi, yang memperlihatkan setiap pemanggilan fungsi dan pengembalian nilainya. Setiap pemanggilan baru digambarkan sebagai panah ke bawah, dan setiap pengembalian nilai sebagai panah ke atas.</a:t>
            </a:r>
          </a:p>
        </p:txBody>
      </p:sp>
      <p:sp>
        <p:nvSpPr>
          <p:cNvPr name="Freeform 5" id="5"/>
          <p:cNvSpPr/>
          <p:nvPr/>
        </p:nvSpPr>
        <p:spPr>
          <a:xfrm flipH="false" flipV="false" rot="0">
            <a:off x="1526614" y="3292821"/>
            <a:ext cx="3943934" cy="1694953"/>
          </a:xfrm>
          <a:custGeom>
            <a:avLst/>
            <a:gdLst/>
            <a:ahLst/>
            <a:cxnLst/>
            <a:rect r="r" b="b" t="t" l="l"/>
            <a:pathLst>
              <a:path h="1694953" w="3943934">
                <a:moveTo>
                  <a:pt x="0" y="0"/>
                </a:moveTo>
                <a:lnTo>
                  <a:pt x="3943935" y="0"/>
                </a:lnTo>
                <a:lnTo>
                  <a:pt x="3943935" y="1694954"/>
                </a:lnTo>
                <a:lnTo>
                  <a:pt x="0" y="1694954"/>
                </a:lnTo>
                <a:lnTo>
                  <a:pt x="0" y="0"/>
                </a:lnTo>
                <a:close/>
              </a:path>
            </a:pathLst>
          </a:custGeom>
          <a:blipFill>
            <a:blip r:embed="rId4"/>
            <a:stretch>
              <a:fillRect l="0" t="-2171" r="0" b="-2171"/>
            </a:stretch>
          </a:blipFill>
        </p:spPr>
      </p:sp>
      <p:sp>
        <p:nvSpPr>
          <p:cNvPr name="Freeform 6" id="6"/>
          <p:cNvSpPr/>
          <p:nvPr/>
        </p:nvSpPr>
        <p:spPr>
          <a:xfrm flipH="false" flipV="false" rot="0">
            <a:off x="1460171" y="5405488"/>
            <a:ext cx="4076820" cy="3029564"/>
          </a:xfrm>
          <a:custGeom>
            <a:avLst/>
            <a:gdLst/>
            <a:ahLst/>
            <a:cxnLst/>
            <a:rect r="r" b="b" t="t" l="l"/>
            <a:pathLst>
              <a:path h="3029564" w="4076820">
                <a:moveTo>
                  <a:pt x="0" y="0"/>
                </a:moveTo>
                <a:lnTo>
                  <a:pt x="4076820" y="0"/>
                </a:lnTo>
                <a:lnTo>
                  <a:pt x="4076820" y="3029563"/>
                </a:lnTo>
                <a:lnTo>
                  <a:pt x="0" y="3029563"/>
                </a:lnTo>
                <a:lnTo>
                  <a:pt x="0" y="0"/>
                </a:lnTo>
                <a:close/>
              </a:path>
            </a:pathLst>
          </a:custGeom>
          <a:blipFill>
            <a:blip r:embed="rId5"/>
            <a:stretch>
              <a:fillRect l="0" t="0" r="0" b="0"/>
            </a:stretch>
          </a:blipFill>
        </p:spPr>
      </p:sp>
      <p:sp>
        <p:nvSpPr>
          <p:cNvPr name="TextBox 7" id="7"/>
          <p:cNvSpPr txBox="true"/>
          <p:nvPr/>
        </p:nvSpPr>
        <p:spPr>
          <a:xfrm rot="0">
            <a:off x="3432138" y="1737656"/>
            <a:ext cx="11423723" cy="9345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IMPLEMENTASI REKURSIF DARI FUNGSI FAKTORIAL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997179" y="-676263"/>
            <a:ext cx="4051758" cy="3816020"/>
          </a:xfrm>
          <a:custGeom>
            <a:avLst/>
            <a:gdLst/>
            <a:ahLst/>
            <a:cxnLst/>
            <a:rect r="r" b="b" t="t" l="l"/>
            <a:pathLst>
              <a:path h="3816020" w="4051758">
                <a:moveTo>
                  <a:pt x="0" y="0"/>
                </a:moveTo>
                <a:lnTo>
                  <a:pt x="4051758" y="0"/>
                </a:lnTo>
                <a:lnTo>
                  <a:pt x="4051758" y="3816020"/>
                </a:lnTo>
                <a:lnTo>
                  <a:pt x="0" y="3816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58116" y="3249602"/>
            <a:ext cx="15371768" cy="4803775"/>
          </a:xfrm>
          <a:prstGeom prst="rect">
            <a:avLst/>
          </a:prstGeom>
        </p:spPr>
        <p:txBody>
          <a:bodyPr anchor="t" rtlCol="false" tIns="0" lIns="0" bIns="0" rIns="0">
            <a:spAutoFit/>
          </a:bodyPr>
          <a:lstStyle/>
          <a:p>
            <a:pPr algn="l">
              <a:lnSpc>
                <a:spcPts val="3499"/>
              </a:lnSpc>
            </a:pPr>
            <a:r>
              <a:rPr lang="en-US" sz="2499">
                <a:solidFill>
                  <a:srgbClr val="000000"/>
                </a:solidFill>
                <a:latin typeface="Canva Sans"/>
                <a:ea typeface="Canva Sans"/>
                <a:cs typeface="Canva Sans"/>
                <a:sym typeface="Canva Sans"/>
              </a:rPr>
              <a:t>Menghitung faktorial memang bisa dilakukan secara iteratif menggunakan loop, sehingga rekursi tidak selalu diperlukan. Namun, ada banyak kasus kompleks di mana rekursi menawarkan solusi yang lebih sederhana dan elegan — salah satunya adalah pembuatan penggaris Inggris (English ruler).</a:t>
            </a:r>
          </a:p>
          <a:p>
            <a:pPr algn="l">
              <a:lnSpc>
                <a:spcPts val="3499"/>
              </a:lnSpc>
            </a:pPr>
          </a:p>
          <a:p>
            <a:pPr algn="l">
              <a:lnSpc>
                <a:spcPts val="3499"/>
              </a:lnSpc>
            </a:pPr>
            <a:r>
              <a:rPr lang="en-US" sz="2499">
                <a:solidFill>
                  <a:srgbClr val="000000"/>
                </a:solidFill>
                <a:latin typeface="Canva Sans"/>
                <a:ea typeface="Canva Sans"/>
                <a:cs typeface="Canva Sans"/>
                <a:sym typeface="Canva Sans"/>
              </a:rPr>
              <a:t>Penggaris Inggris adalah contoh pola fraktal sederhana. Struktur garisnya dibentuk oleh pola berulang:</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Garis utama (major tick) tiap 1 inci, biasanya dengan label angka (0, 1, 2, ...).</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Garis minor (minor tick) di antara garis utama, seperti untuk 1/2, 1/4, 1/8 inci.</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Semakin kecil fraksi, semakin pendek garisnya.</a:t>
            </a:r>
          </a:p>
          <a:p>
            <a:pPr algn="l" marL="539749" indent="-269875" lvl="1">
              <a:lnSpc>
                <a:spcPts val="3499"/>
              </a:lnSpc>
              <a:buFont typeface="Arial"/>
              <a:buChar char="•"/>
            </a:pPr>
            <a:r>
              <a:rPr lang="en-US" sz="2499">
                <a:solidFill>
                  <a:srgbClr val="000000"/>
                </a:solidFill>
                <a:latin typeface="Canva Sans"/>
                <a:ea typeface="Canva Sans"/>
                <a:cs typeface="Canva Sans"/>
                <a:sym typeface="Canva Sans"/>
              </a:rPr>
              <a:t>Pola garis-garis ini bersifat rekursif: setiap interval di antara dua garis utama mengikuti pola yang serupa dalam skala lebih kecil..</a:t>
            </a:r>
          </a:p>
        </p:txBody>
      </p:sp>
      <p:sp>
        <p:nvSpPr>
          <p:cNvPr name="TextBox 5" id="5"/>
          <p:cNvSpPr txBox="true"/>
          <p:nvPr/>
        </p:nvSpPr>
        <p:spPr>
          <a:xfrm rot="0">
            <a:off x="3036965" y="1955223"/>
            <a:ext cx="12214070" cy="720853"/>
          </a:xfrm>
          <a:prstGeom prst="rect">
            <a:avLst/>
          </a:prstGeom>
        </p:spPr>
        <p:txBody>
          <a:bodyPr anchor="t" rtlCol="false" tIns="0" lIns="0" bIns="0" rIns="0">
            <a:spAutoFit/>
          </a:bodyPr>
          <a:lstStyle/>
          <a:p>
            <a:pPr algn="l">
              <a:lnSpc>
                <a:spcPts val="5454"/>
              </a:lnSpc>
            </a:pPr>
            <a:r>
              <a:rPr lang="en-US" sz="5400" b="true">
                <a:solidFill>
                  <a:srgbClr val="000000"/>
                </a:solidFill>
                <a:latin typeface="Canva Sans Bold"/>
                <a:ea typeface="Canva Sans Bold"/>
                <a:cs typeface="Canva Sans Bold"/>
                <a:sym typeface="Canva Sans Bold"/>
              </a:rPr>
              <a:t>4.1.2 DRAWING AN ENGLISH RULER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8455561">
            <a:off x="86528" y="-4051779"/>
            <a:ext cx="4287519" cy="8103558"/>
          </a:xfrm>
          <a:custGeom>
            <a:avLst/>
            <a:gdLst/>
            <a:ahLst/>
            <a:cxnLst/>
            <a:rect r="r" b="b" t="t" l="l"/>
            <a:pathLst>
              <a:path h="8103558" w="4287519">
                <a:moveTo>
                  <a:pt x="4287519" y="0"/>
                </a:moveTo>
                <a:lnTo>
                  <a:pt x="0" y="0"/>
                </a:lnTo>
                <a:lnTo>
                  <a:pt x="0" y="8103558"/>
                </a:lnTo>
                <a:lnTo>
                  <a:pt x="4287519" y="8103558"/>
                </a:lnTo>
                <a:lnTo>
                  <a:pt x="42875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00000">
            <a:off x="14964377" y="6760334"/>
            <a:ext cx="3253465" cy="6149161"/>
          </a:xfrm>
          <a:custGeom>
            <a:avLst/>
            <a:gdLst/>
            <a:ahLst/>
            <a:cxnLst/>
            <a:rect r="r" b="b" t="t" l="l"/>
            <a:pathLst>
              <a:path h="6149161" w="3253465">
                <a:moveTo>
                  <a:pt x="3253465" y="0"/>
                </a:moveTo>
                <a:lnTo>
                  <a:pt x="0" y="0"/>
                </a:lnTo>
                <a:lnTo>
                  <a:pt x="0" y="6149162"/>
                </a:lnTo>
                <a:lnTo>
                  <a:pt x="3253465" y="6149162"/>
                </a:lnTo>
                <a:lnTo>
                  <a:pt x="32534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5933" y="3438083"/>
            <a:ext cx="6340980" cy="4579597"/>
          </a:xfrm>
          <a:custGeom>
            <a:avLst/>
            <a:gdLst/>
            <a:ahLst/>
            <a:cxnLst/>
            <a:rect r="r" b="b" t="t" l="l"/>
            <a:pathLst>
              <a:path h="4579597" w="6340980">
                <a:moveTo>
                  <a:pt x="0" y="0"/>
                </a:moveTo>
                <a:lnTo>
                  <a:pt x="6340980" y="0"/>
                </a:lnTo>
                <a:lnTo>
                  <a:pt x="6340980" y="4579597"/>
                </a:lnTo>
                <a:lnTo>
                  <a:pt x="0" y="4579597"/>
                </a:lnTo>
                <a:lnTo>
                  <a:pt x="0" y="0"/>
                </a:lnTo>
                <a:close/>
              </a:path>
            </a:pathLst>
          </a:custGeom>
          <a:blipFill>
            <a:blip r:embed="rId4"/>
            <a:stretch>
              <a:fillRect l="0" t="0" r="0" b="0"/>
            </a:stretch>
          </a:blipFill>
        </p:spPr>
      </p:sp>
      <p:sp>
        <p:nvSpPr>
          <p:cNvPr name="TextBox 5" id="5"/>
          <p:cNvSpPr txBox="true"/>
          <p:nvPr/>
        </p:nvSpPr>
        <p:spPr>
          <a:xfrm rot="0">
            <a:off x="8070699" y="3207567"/>
            <a:ext cx="8686665" cy="5012055"/>
          </a:xfrm>
          <a:prstGeom prst="rect">
            <a:avLst/>
          </a:prstGeom>
        </p:spPr>
        <p:txBody>
          <a:bodyPr anchor="t" rtlCol="false" tIns="0" lIns="0" bIns="0" rIns="0">
            <a:spAutoFit/>
          </a:bodyPr>
          <a:lstStyle/>
          <a:p>
            <a:pPr algn="l">
              <a:lnSpc>
                <a:spcPts val="2520"/>
              </a:lnSpc>
            </a:pPr>
            <a:r>
              <a:rPr lang="en-US" sz="1800">
                <a:solidFill>
                  <a:srgbClr val="FFFFFF"/>
                </a:solidFill>
                <a:latin typeface="Canva Sans"/>
                <a:ea typeface="Canva Sans"/>
                <a:cs typeface="Canva Sans"/>
                <a:sym typeface="Canva Sans"/>
              </a:rPr>
              <a:t>Secara umum, interval dengan garis tengah sepanjang L (dengan L ≥ 1) terdiri dari:</a:t>
            </a:r>
          </a:p>
          <a:p>
            <a:pPr algn="l">
              <a:lnSpc>
                <a:spcPts val="2520"/>
              </a:lnSpc>
            </a:pPr>
            <a:r>
              <a:rPr lang="en-US" sz="1800">
                <a:solidFill>
                  <a:srgbClr val="FFFFFF"/>
                </a:solidFill>
                <a:latin typeface="Canva Sans"/>
                <a:ea typeface="Canva Sans"/>
                <a:cs typeface="Canva Sans"/>
                <a:sym typeface="Canva Sans"/>
              </a:rPr>
              <a:t>Interval dengan garis tengah L - 1</a:t>
            </a:r>
          </a:p>
          <a:p>
            <a:pPr algn="l">
              <a:lnSpc>
                <a:spcPts val="2520"/>
              </a:lnSpc>
            </a:pPr>
            <a:r>
              <a:rPr lang="en-US" sz="1800">
                <a:solidFill>
                  <a:srgbClr val="FFFFFF"/>
                </a:solidFill>
                <a:latin typeface="Canva Sans"/>
                <a:ea typeface="Canva Sans"/>
                <a:cs typeface="Canva Sans"/>
                <a:sym typeface="Canva Sans"/>
              </a:rPr>
              <a:t>Satu garis tengah sepanjang L</a:t>
            </a:r>
          </a:p>
          <a:p>
            <a:pPr algn="l">
              <a:lnSpc>
                <a:spcPts val="2520"/>
              </a:lnSpc>
            </a:pPr>
            <a:r>
              <a:rPr lang="en-US" sz="1800">
                <a:solidFill>
                  <a:srgbClr val="FFFFFF"/>
                </a:solidFill>
                <a:latin typeface="Canva Sans"/>
                <a:ea typeface="Canva Sans"/>
                <a:cs typeface="Canva Sans"/>
                <a:sym typeface="Canva Sans"/>
              </a:rPr>
              <a:t>Interval dengan garis tengah L - 1</a:t>
            </a:r>
          </a:p>
          <a:p>
            <a:pPr algn="l">
              <a:lnSpc>
                <a:spcPts val="2520"/>
              </a:lnSpc>
            </a:pPr>
            <a:r>
              <a:rPr lang="en-US" sz="1800">
                <a:solidFill>
                  <a:srgbClr val="FFFFFF"/>
                </a:solidFill>
                <a:latin typeface="Canva Sans"/>
                <a:ea typeface="Canva Sans"/>
                <a:cs typeface="Canva Sans"/>
                <a:sym typeface="Canva Sans"/>
              </a:rPr>
              <a:t>Meskipun bisa dibuat secara iteratif, menggunakan rekursi jauh lebih mudah.</a:t>
            </a:r>
          </a:p>
          <a:p>
            <a:pPr algn="l">
              <a:lnSpc>
                <a:spcPts val="2520"/>
              </a:lnSpc>
            </a:pPr>
          </a:p>
          <a:p>
            <a:pPr algn="l">
              <a:lnSpc>
                <a:spcPts val="2520"/>
              </a:lnSpc>
            </a:pPr>
            <a:r>
              <a:rPr lang="en-US" sz="1800">
                <a:solidFill>
                  <a:srgbClr val="FFFFFF"/>
                </a:solidFill>
                <a:latin typeface="Canva Sans"/>
                <a:ea typeface="Canva Sans"/>
                <a:cs typeface="Canva Sans"/>
                <a:sym typeface="Canva Sans"/>
              </a:rPr>
              <a:t>Implementasi terdiri dari tiga fungsi:</a:t>
            </a:r>
          </a:p>
          <a:p>
            <a:pPr algn="l">
              <a:lnSpc>
                <a:spcPts val="2520"/>
              </a:lnSpc>
            </a:pPr>
            <a:r>
              <a:rPr lang="en-US" sz="1800">
                <a:solidFill>
                  <a:srgbClr val="FFFFFF"/>
                </a:solidFill>
                <a:latin typeface="Canva Sans"/>
                <a:ea typeface="Canva Sans"/>
                <a:cs typeface="Canva Sans"/>
                <a:sym typeface="Canva Sans"/>
              </a:rPr>
              <a:t>draw_ruler: fungsi utama yang mengatur pembuatan seluruh penggaris.</a:t>
            </a:r>
          </a:p>
          <a:p>
            <a:pPr algn="l">
              <a:lnSpc>
                <a:spcPts val="2520"/>
              </a:lnSpc>
            </a:pPr>
            <a:r>
              <a:rPr lang="en-US" sz="1800">
                <a:solidFill>
                  <a:srgbClr val="FFFFFF"/>
                </a:solidFill>
                <a:latin typeface="Canva Sans"/>
                <a:ea typeface="Canva Sans"/>
                <a:cs typeface="Canva Sans"/>
                <a:sym typeface="Canva Sans"/>
              </a:rPr>
              <a:t>draw_line: menggambar satu garis (tick) dengan panjang tertentu dan label opsional.</a:t>
            </a:r>
          </a:p>
          <a:p>
            <a:pPr algn="l">
              <a:lnSpc>
                <a:spcPts val="2520"/>
              </a:lnSpc>
            </a:pPr>
            <a:r>
              <a:rPr lang="en-US" sz="1800">
                <a:solidFill>
                  <a:srgbClr val="FFFFFF"/>
                </a:solidFill>
                <a:latin typeface="Canva Sans"/>
                <a:ea typeface="Canva Sans"/>
                <a:cs typeface="Canva Sans"/>
                <a:sym typeface="Canva Sans"/>
              </a:rPr>
              <a:t>draw_interval: fungsi rekursif yang menggambar garis-garis kecil di antara dua garis utama, berdasarkan panjang garis tengah.</a:t>
            </a:r>
          </a:p>
          <a:p>
            <a:pPr algn="l">
              <a:lnSpc>
                <a:spcPts val="2520"/>
              </a:lnSpc>
            </a:pPr>
            <a:r>
              <a:rPr lang="en-US" sz="1800">
                <a:solidFill>
                  <a:srgbClr val="FFFFFF"/>
                </a:solidFill>
                <a:latin typeface="Canva Sans"/>
                <a:ea typeface="Canva Sans"/>
                <a:cs typeface="Canva Sans"/>
                <a:sym typeface="Canva Sans"/>
              </a:rPr>
              <a:t>Basis kasusnya adalah ketika L = 0, yang berarti tidak menggambar apa pun. Untuk L ≥ 1, draw_interval dipanggil secara rekursif dua kali (atas dan bawah), dan draw_line dipanggil di tengah.</a:t>
            </a:r>
          </a:p>
        </p:txBody>
      </p:sp>
      <p:sp>
        <p:nvSpPr>
          <p:cNvPr name="TextBox 6" id="6"/>
          <p:cNvSpPr txBox="true"/>
          <p:nvPr/>
        </p:nvSpPr>
        <p:spPr>
          <a:xfrm rot="0">
            <a:off x="3432138" y="1571401"/>
            <a:ext cx="11423723" cy="934595"/>
          </a:xfrm>
          <a:prstGeom prst="rect">
            <a:avLst/>
          </a:prstGeom>
        </p:spPr>
        <p:txBody>
          <a:bodyPr anchor="t" rtlCol="false" tIns="0" lIns="0" bIns="0" rIns="0">
            <a:spAutoFit/>
          </a:bodyPr>
          <a:lstStyle/>
          <a:p>
            <a:pPr algn="ctr">
              <a:lnSpc>
                <a:spcPts val="3636"/>
              </a:lnSpc>
            </a:pPr>
            <a:r>
              <a:rPr lang="en-US" b="true" sz="3600">
                <a:solidFill>
                  <a:srgbClr val="FFFFFF"/>
                </a:solidFill>
                <a:latin typeface="Canva Sans Bold"/>
                <a:ea typeface="Canva Sans Bold"/>
                <a:cs typeface="Canva Sans Bold"/>
                <a:sym typeface="Canva Sans Bold"/>
              </a:rPr>
              <a:t>PENDEKATAN REKURSIF UNTUK MENGGAMBAR PENGGARIS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72160">
            <a:off x="-791077" y="-685199"/>
            <a:ext cx="3639553" cy="3427797"/>
          </a:xfrm>
          <a:custGeom>
            <a:avLst/>
            <a:gdLst/>
            <a:ahLst/>
            <a:cxnLst/>
            <a:rect r="r" b="b" t="t" l="l"/>
            <a:pathLst>
              <a:path h="3427797" w="3639553">
                <a:moveTo>
                  <a:pt x="0" y="0"/>
                </a:moveTo>
                <a:lnTo>
                  <a:pt x="3639554" y="0"/>
                </a:lnTo>
                <a:lnTo>
                  <a:pt x="3639554" y="3427798"/>
                </a:lnTo>
                <a:lnTo>
                  <a:pt x="0" y="3427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02332">
            <a:off x="16534157" y="7606499"/>
            <a:ext cx="3507686" cy="3303603"/>
          </a:xfrm>
          <a:custGeom>
            <a:avLst/>
            <a:gdLst/>
            <a:ahLst/>
            <a:cxnLst/>
            <a:rect r="r" b="b" t="t" l="l"/>
            <a:pathLst>
              <a:path h="3303603" w="3507686">
                <a:moveTo>
                  <a:pt x="0" y="0"/>
                </a:moveTo>
                <a:lnTo>
                  <a:pt x="3507686" y="0"/>
                </a:lnTo>
                <a:lnTo>
                  <a:pt x="3507686" y="3303602"/>
                </a:lnTo>
                <a:lnTo>
                  <a:pt x="0" y="330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906901" y="2855474"/>
            <a:ext cx="9899768" cy="925830"/>
          </a:xfrm>
          <a:prstGeom prst="rect">
            <a:avLst/>
          </a:prstGeom>
        </p:spPr>
        <p:txBody>
          <a:bodyPr anchor="t" rtlCol="false" tIns="0" lIns="0" bIns="0" rIns="0">
            <a:spAutoFit/>
          </a:bodyPr>
          <a:lstStyle/>
          <a:p>
            <a:pPr algn="l">
              <a:lnSpc>
                <a:spcPts val="2520"/>
              </a:lnSpc>
            </a:pPr>
            <a:r>
              <a:rPr lang="en-US" sz="1800" spc="19">
                <a:solidFill>
                  <a:srgbClr val="000000"/>
                </a:solidFill>
                <a:latin typeface="Canva Sans"/>
                <a:ea typeface="Canva Sans"/>
                <a:cs typeface="Canva Sans"/>
                <a:sym typeface="Canva Sans"/>
              </a:rPr>
              <a:t>Eksekusi fungsi rekursif draw_interval dapat divisualisasikan dengan penelusuran ulang, namun jejaknya lebih kompleks dibanding contoh faktorial karena ada dua pemanggilan rekursif. Jejak i</a:t>
            </a:r>
            <a:r>
              <a:rPr lang="en-US" sz="1800" spc="19">
                <a:solidFill>
                  <a:srgbClr val="000000"/>
                </a:solidFill>
                <a:latin typeface="Canva Sans"/>
                <a:ea typeface="Canva Sans"/>
                <a:cs typeface="Canva Sans"/>
                <a:sym typeface="Canva Sans"/>
              </a:rPr>
              <a:t>n</a:t>
            </a:r>
            <a:r>
              <a:rPr lang="en-US" sz="1800" spc="19">
                <a:solidFill>
                  <a:srgbClr val="000000"/>
                </a:solidFill>
                <a:latin typeface="Canva Sans"/>
                <a:ea typeface="Canva Sans"/>
                <a:cs typeface="Canva Sans"/>
                <a:sym typeface="Canva Sans"/>
              </a:rPr>
              <a:t>i dapat digambarkan seperti outline dokume</a:t>
            </a:r>
            <a:r>
              <a:rPr lang="en-US" sz="1800" spc="19">
                <a:solidFill>
                  <a:srgbClr val="000000"/>
                </a:solidFill>
                <a:latin typeface="Canva Sans"/>
                <a:ea typeface="Canva Sans"/>
                <a:cs typeface="Canva Sans"/>
                <a:sym typeface="Canva Sans"/>
              </a:rPr>
              <a:t>n</a:t>
            </a:r>
            <a:r>
              <a:rPr lang="en-US" sz="1800" spc="19">
                <a:solidFill>
                  <a:srgbClr val="000000"/>
                </a:solidFill>
                <a:latin typeface="Canva Sans"/>
                <a:ea typeface="Canva Sans"/>
                <a:cs typeface="Canva Sans"/>
                <a:sym typeface="Canva Sans"/>
              </a:rPr>
              <a:t>.</a:t>
            </a:r>
          </a:p>
        </p:txBody>
      </p:sp>
      <p:sp>
        <p:nvSpPr>
          <p:cNvPr name="TextBox 5" id="5"/>
          <p:cNvSpPr txBox="true"/>
          <p:nvPr/>
        </p:nvSpPr>
        <p:spPr>
          <a:xfrm rot="0">
            <a:off x="3036965" y="1570455"/>
            <a:ext cx="12214070" cy="934595"/>
          </a:xfrm>
          <a:prstGeom prst="rect">
            <a:avLst/>
          </a:prstGeom>
        </p:spPr>
        <p:txBody>
          <a:bodyPr anchor="t" rtlCol="false" tIns="0" lIns="0" bIns="0" rIns="0">
            <a:spAutoFit/>
          </a:bodyPr>
          <a:lstStyle/>
          <a:p>
            <a:pPr algn="ctr">
              <a:lnSpc>
                <a:spcPts val="3636"/>
              </a:lnSpc>
            </a:pPr>
            <a:r>
              <a:rPr lang="en-US" b="true" sz="3600">
                <a:solidFill>
                  <a:srgbClr val="000000"/>
                </a:solidFill>
                <a:latin typeface="Canva Sans Bold"/>
                <a:ea typeface="Canva Sans Bold"/>
                <a:cs typeface="Canva Sans Bold"/>
                <a:sym typeface="Canva Sans Bold"/>
              </a:rPr>
              <a:t>MENGILUSTRASIKAN GAMBAR PENGGARIS MENGGUNAKAN JEJAK REKURSI</a:t>
            </a:r>
          </a:p>
        </p:txBody>
      </p:sp>
      <p:sp>
        <p:nvSpPr>
          <p:cNvPr name="Freeform 6" id="6"/>
          <p:cNvSpPr/>
          <p:nvPr/>
        </p:nvSpPr>
        <p:spPr>
          <a:xfrm flipH="false" flipV="false" rot="0">
            <a:off x="1028700" y="2505049"/>
            <a:ext cx="6878201" cy="6785502"/>
          </a:xfrm>
          <a:custGeom>
            <a:avLst/>
            <a:gdLst/>
            <a:ahLst/>
            <a:cxnLst/>
            <a:rect r="r" b="b" t="t" l="l"/>
            <a:pathLst>
              <a:path h="6785502" w="6878201">
                <a:moveTo>
                  <a:pt x="0" y="0"/>
                </a:moveTo>
                <a:lnTo>
                  <a:pt x="6878201" y="0"/>
                </a:lnTo>
                <a:lnTo>
                  <a:pt x="6878201" y="6785503"/>
                </a:lnTo>
                <a:lnTo>
                  <a:pt x="0" y="6785503"/>
                </a:lnTo>
                <a:lnTo>
                  <a:pt x="0" y="0"/>
                </a:lnTo>
                <a:close/>
              </a:path>
            </a:pathLst>
          </a:custGeom>
          <a:blipFill>
            <a:blip r:embed="rId4"/>
            <a:stretch>
              <a:fillRect l="0" t="0" r="0" b="0"/>
            </a:stretch>
          </a:blipFill>
        </p:spPr>
      </p:sp>
      <p:sp>
        <p:nvSpPr>
          <p:cNvPr name="TextBox 7" id="7"/>
          <p:cNvSpPr txBox="true"/>
          <p:nvPr/>
        </p:nvSpPr>
        <p:spPr>
          <a:xfrm rot="0">
            <a:off x="7906901" y="4037648"/>
            <a:ext cx="9899768" cy="1868805"/>
          </a:xfrm>
          <a:prstGeom prst="rect">
            <a:avLst/>
          </a:prstGeom>
        </p:spPr>
        <p:txBody>
          <a:bodyPr anchor="t" rtlCol="false" tIns="0" lIns="0" bIns="0" rIns="0">
            <a:spAutoFit/>
          </a:bodyPr>
          <a:lstStyle/>
          <a:p>
            <a:pPr algn="l">
              <a:lnSpc>
                <a:spcPts val="2520"/>
              </a:lnSpc>
            </a:pPr>
            <a:r>
              <a:rPr lang="en-US" sz="1800" spc="19">
                <a:solidFill>
                  <a:srgbClr val="000000"/>
                </a:solidFill>
                <a:latin typeface="Canva Sans"/>
                <a:ea typeface="Canva Sans"/>
                <a:cs typeface="Canva Sans"/>
                <a:sym typeface="Canva Sans"/>
              </a:rPr>
              <a:t>Penjelasan Alur Rekursi</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draw_interval(L) memanggil dirinya dua kali:</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Pertama untuk bagian atas (sebelum draw_line(L))</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Kedua untuk bagian bawah (setelah draw_line(L))</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Di antara dua pemanggilan tersebut, digambar satu garis tengah dengan panjang L.</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Ketika mencapai draw_i</a:t>
            </a:r>
            <a:r>
              <a:rPr lang="en-US" sz="1800" spc="19">
                <a:solidFill>
                  <a:srgbClr val="000000"/>
                </a:solidFill>
                <a:latin typeface="Canva Sans"/>
                <a:ea typeface="Canva Sans"/>
                <a:cs typeface="Canva Sans"/>
                <a:sym typeface="Canva Sans"/>
              </a:rPr>
              <a:t>nterval(0), t</a:t>
            </a:r>
            <a:r>
              <a:rPr lang="en-US" sz="1800" spc="19">
                <a:solidFill>
                  <a:srgbClr val="000000"/>
                </a:solidFill>
                <a:latin typeface="Canva Sans"/>
                <a:ea typeface="Canva Sans"/>
                <a:cs typeface="Canva Sans"/>
                <a:sym typeface="Canva Sans"/>
              </a:rPr>
              <a:t>idak ada yang digambar (basis kasus).</a:t>
            </a:r>
          </a:p>
        </p:txBody>
      </p:sp>
      <p:sp>
        <p:nvSpPr>
          <p:cNvPr name="TextBox 8" id="8"/>
          <p:cNvSpPr txBox="true"/>
          <p:nvPr/>
        </p:nvSpPr>
        <p:spPr>
          <a:xfrm rot="0">
            <a:off x="7906901" y="6258877"/>
            <a:ext cx="9899768" cy="2183130"/>
          </a:xfrm>
          <a:prstGeom prst="rect">
            <a:avLst/>
          </a:prstGeom>
        </p:spPr>
        <p:txBody>
          <a:bodyPr anchor="t" rtlCol="false" tIns="0" lIns="0" bIns="0" rIns="0">
            <a:spAutoFit/>
          </a:bodyPr>
          <a:lstStyle/>
          <a:p>
            <a:pPr algn="l">
              <a:lnSpc>
                <a:spcPts val="2520"/>
              </a:lnSpc>
            </a:pPr>
            <a:r>
              <a:rPr lang="en-US" sz="1800" spc="19">
                <a:solidFill>
                  <a:srgbClr val="000000"/>
                </a:solidFill>
                <a:latin typeface="Canva Sans"/>
                <a:ea typeface="Canva Sans"/>
                <a:cs typeface="Canva Sans"/>
                <a:sym typeface="Canva Sans"/>
              </a:rPr>
              <a:t>Perbandingan dengan Rekursi Faktorial</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R</a:t>
            </a:r>
            <a:r>
              <a:rPr lang="en-US" sz="1800" spc="19">
                <a:solidFill>
                  <a:srgbClr val="000000"/>
                </a:solidFill>
                <a:latin typeface="Canva Sans"/>
                <a:ea typeface="Canva Sans"/>
                <a:cs typeface="Canva Sans"/>
                <a:sym typeface="Canva Sans"/>
              </a:rPr>
              <a:t>ekursi faktorial (factorial(n)) hanya memiliki satu pemanggilan rekursif.</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draw_interval(L) lebih kompleks karena memiliki dua cabang rekursif (mirip struktur pohon biner).</a:t>
            </a:r>
          </a:p>
          <a:p>
            <a:pPr algn="l" marL="388623" indent="-194312" lvl="1">
              <a:lnSpc>
                <a:spcPts val="2520"/>
              </a:lnSpc>
              <a:buFont typeface="Arial"/>
              <a:buChar char="•"/>
            </a:pPr>
            <a:r>
              <a:rPr lang="en-US" sz="1800" spc="19">
                <a:solidFill>
                  <a:srgbClr val="000000"/>
                </a:solidFill>
                <a:latin typeface="Canva Sans"/>
                <a:ea typeface="Canva Sans"/>
                <a:cs typeface="Canva Sans"/>
                <a:sym typeface="Canva Sans"/>
              </a:rPr>
              <a:t>Hasilnya adalah pola simetris, dengan garis-garis yang lebih pendek diapi</a:t>
            </a:r>
            <a:r>
              <a:rPr lang="en-US" sz="1800" spc="19">
                <a:solidFill>
                  <a:srgbClr val="000000"/>
                </a:solidFill>
                <a:latin typeface="Canva Sans"/>
                <a:ea typeface="Canva Sans"/>
                <a:cs typeface="Canva Sans"/>
                <a:sym typeface="Canva Sans"/>
              </a:rPr>
              <a:t>t oleh</a:t>
            </a:r>
            <a:r>
              <a:rPr lang="en-US" sz="1800" spc="19">
                <a:solidFill>
                  <a:srgbClr val="000000"/>
                </a:solidFill>
                <a:latin typeface="Canva Sans"/>
                <a:ea typeface="Canva Sans"/>
                <a:cs typeface="Canva Sans"/>
                <a:sym typeface="Canva Sans"/>
              </a:rPr>
              <a:t> garis yang lebih panjang di tengah.</a:t>
            </a:r>
          </a:p>
          <a:p>
            <a:pPr algn="l" marL="388623" indent="-194312" lvl="1">
              <a:lnSpc>
                <a:spcPts val="2520"/>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DAGlXMy3IOE</dc:identifier>
  <dcterms:modified xsi:type="dcterms:W3CDTF">2011-08-01T06:04:30Z</dcterms:modified>
  <cp:revision>1</cp:revision>
  <dc:title>T3_ALSTRUKDAT_KELAS_11230940000027_Syahrul Akbar Ramdhani</dc:title>
</cp:coreProperties>
</file>