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x="18288000" cy="10287000"/>
  <p:notesSz cx="6858000" cy="9144000"/>
  <p:embeddedFontLst>
    <p:embeddedFont>
      <p:font typeface="Canva Sans Bold" charset="1" panose="020B0803030501040103"/>
      <p:regular r:id="rId62"/>
    </p:embeddedFont>
    <p:embeddedFont>
      <p:font typeface="Open Sans" charset="1" panose="020B0606030504020204"/>
      <p:regular r:id="rId63"/>
    </p:embeddedFont>
    <p:embeddedFont>
      <p:font typeface="Open Sans Light" charset="1" panose="020B0306030504020204"/>
      <p:regular r:id="rId64"/>
    </p:embeddedFont>
    <p:embeddedFont>
      <p:font typeface="Open Sans Italics" charset="1" panose="020B0606030504020204"/>
      <p:regular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fonts/font62.fntdata" Type="http://schemas.openxmlformats.org/officeDocument/2006/relationships/font"/><Relationship Id="rId63" Target="fonts/font63.fntdata" Type="http://schemas.openxmlformats.org/officeDocument/2006/relationships/font"/><Relationship Id="rId64" Target="fonts/font64.fntdata" Type="http://schemas.openxmlformats.org/officeDocument/2006/relationships/font"/><Relationship Id="rId65" Target="fonts/font65.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png" Type="http://schemas.openxmlformats.org/officeDocument/2006/relationships/image"/><Relationship Id="rId12" Target="../media/image28.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7.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8.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39.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40.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41.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43.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44.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45.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47.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48.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50.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52.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53.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6.png" Type="http://schemas.openxmlformats.org/officeDocument/2006/relationships/image"/><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55.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false" flipV="false" rot="0">
            <a:off x="16511283" y="8407075"/>
            <a:ext cx="1776717" cy="1819729"/>
          </a:xfrm>
          <a:custGeom>
            <a:avLst/>
            <a:gdLst/>
            <a:ahLst/>
            <a:cxnLst/>
            <a:rect r="r" b="b" t="t" l="l"/>
            <a:pathLst>
              <a:path h="1819729" w="1776717">
                <a:moveTo>
                  <a:pt x="0" y="0"/>
                </a:moveTo>
                <a:lnTo>
                  <a:pt x="1776717" y="0"/>
                </a:lnTo>
                <a:lnTo>
                  <a:pt x="1776717" y="1819730"/>
                </a:lnTo>
                <a:lnTo>
                  <a:pt x="0" y="18197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974605" y="-480817"/>
            <a:ext cx="3780600" cy="3753105"/>
          </a:xfrm>
          <a:custGeom>
            <a:avLst/>
            <a:gdLst/>
            <a:ahLst/>
            <a:cxnLst/>
            <a:rect r="r" b="b" t="t" l="l"/>
            <a:pathLst>
              <a:path h="3753105" w="3780600">
                <a:moveTo>
                  <a:pt x="0" y="0"/>
                </a:moveTo>
                <a:lnTo>
                  <a:pt x="3780600" y="0"/>
                </a:lnTo>
                <a:lnTo>
                  <a:pt x="3780600" y="3753105"/>
                </a:lnTo>
                <a:lnTo>
                  <a:pt x="0" y="37531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true" rot="0">
            <a:off x="16511283" y="0"/>
            <a:ext cx="1776717" cy="1819729"/>
          </a:xfrm>
          <a:custGeom>
            <a:avLst/>
            <a:gdLst/>
            <a:ahLst/>
            <a:cxnLst/>
            <a:rect r="r" b="b" t="t" l="l"/>
            <a:pathLst>
              <a:path h="1819729" w="1776717">
                <a:moveTo>
                  <a:pt x="0" y="1819729"/>
                </a:moveTo>
                <a:lnTo>
                  <a:pt x="1776717" y="1819729"/>
                </a:lnTo>
                <a:lnTo>
                  <a:pt x="1776717" y="0"/>
                </a:lnTo>
                <a:lnTo>
                  <a:pt x="0" y="0"/>
                </a:lnTo>
                <a:lnTo>
                  <a:pt x="0" y="181972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025750" y="337887"/>
            <a:ext cx="4649722" cy="700990"/>
            <a:chOff x="0" y="0"/>
            <a:chExt cx="6199630" cy="934653"/>
          </a:xfrm>
        </p:grpSpPr>
        <p:grpSp>
          <p:nvGrpSpPr>
            <p:cNvPr name="Group 7" id="7"/>
            <p:cNvGrpSpPr/>
            <p:nvPr/>
          </p:nvGrpSpPr>
          <p:grpSpPr>
            <a:xfrm rot="0">
              <a:off x="116287" y="223020"/>
              <a:ext cx="5967055" cy="711633"/>
              <a:chOff x="0" y="0"/>
              <a:chExt cx="1566732" cy="186849"/>
            </a:xfrm>
          </p:grpSpPr>
          <p:sp>
            <p:nvSpPr>
              <p:cNvPr name="Freeform 8" id="8"/>
              <p:cNvSpPr/>
              <p:nvPr/>
            </p:nvSpPr>
            <p:spPr>
              <a:xfrm flipH="false" flipV="false" rot="0">
                <a:off x="0" y="0"/>
                <a:ext cx="1566732" cy="186849"/>
              </a:xfrm>
              <a:custGeom>
                <a:avLst/>
                <a:gdLst/>
                <a:ahLst/>
                <a:cxnLst/>
                <a:rect r="r" b="b" t="t" l="l"/>
                <a:pathLst>
                  <a:path h="186849" w="1566732">
                    <a:moveTo>
                      <a:pt x="93424" y="0"/>
                    </a:moveTo>
                    <a:lnTo>
                      <a:pt x="1473307" y="0"/>
                    </a:lnTo>
                    <a:cubicBezTo>
                      <a:pt x="1498085" y="0"/>
                      <a:pt x="1521848" y="9843"/>
                      <a:pt x="1539369" y="27363"/>
                    </a:cubicBezTo>
                    <a:cubicBezTo>
                      <a:pt x="1556889" y="44884"/>
                      <a:pt x="1566732" y="68647"/>
                      <a:pt x="1566732" y="93424"/>
                    </a:cubicBezTo>
                    <a:lnTo>
                      <a:pt x="1566732" y="93424"/>
                    </a:lnTo>
                    <a:cubicBezTo>
                      <a:pt x="1566732" y="118202"/>
                      <a:pt x="1556889" y="141965"/>
                      <a:pt x="1539369" y="159486"/>
                    </a:cubicBezTo>
                    <a:cubicBezTo>
                      <a:pt x="1521848" y="177006"/>
                      <a:pt x="1498085" y="186849"/>
                      <a:pt x="1473307" y="186849"/>
                    </a:cubicBezTo>
                    <a:lnTo>
                      <a:pt x="93424" y="186849"/>
                    </a:lnTo>
                    <a:cubicBezTo>
                      <a:pt x="68647" y="186849"/>
                      <a:pt x="44884" y="177006"/>
                      <a:pt x="27363" y="159486"/>
                    </a:cubicBezTo>
                    <a:cubicBezTo>
                      <a:pt x="9843" y="141965"/>
                      <a:pt x="0" y="118202"/>
                      <a:pt x="0" y="93424"/>
                    </a:cubicBezTo>
                    <a:lnTo>
                      <a:pt x="0" y="93424"/>
                    </a:lnTo>
                    <a:cubicBezTo>
                      <a:pt x="0" y="68647"/>
                      <a:pt x="9843" y="44884"/>
                      <a:pt x="27363" y="27363"/>
                    </a:cubicBezTo>
                    <a:cubicBezTo>
                      <a:pt x="44884" y="9843"/>
                      <a:pt x="68647" y="0"/>
                      <a:pt x="93424" y="0"/>
                    </a:cubicBezTo>
                    <a:close/>
                  </a:path>
                </a:pathLst>
              </a:custGeom>
              <a:solidFill>
                <a:srgbClr val="EF8126"/>
              </a:solidFill>
            </p:spPr>
          </p:sp>
          <p:sp>
            <p:nvSpPr>
              <p:cNvPr name="TextBox 9" id="9"/>
              <p:cNvSpPr txBox="true"/>
              <p:nvPr/>
            </p:nvSpPr>
            <p:spPr>
              <a:xfrm>
                <a:off x="0" y="-38100"/>
                <a:ext cx="1566732" cy="224949"/>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0"/>
              <a:ext cx="6199630" cy="868202"/>
              <a:chOff x="0" y="0"/>
              <a:chExt cx="1627798" cy="227958"/>
            </a:xfrm>
          </p:grpSpPr>
          <p:sp>
            <p:nvSpPr>
              <p:cNvPr name="Freeform 11" id="11"/>
              <p:cNvSpPr/>
              <p:nvPr/>
            </p:nvSpPr>
            <p:spPr>
              <a:xfrm flipH="false" flipV="false" rot="0">
                <a:off x="0" y="0"/>
                <a:ext cx="1627798" cy="227958"/>
              </a:xfrm>
              <a:custGeom>
                <a:avLst/>
                <a:gdLst/>
                <a:ahLst/>
                <a:cxnLst/>
                <a:rect r="r" b="b" t="t" l="l"/>
                <a:pathLst>
                  <a:path h="227958" w="1627798">
                    <a:moveTo>
                      <a:pt x="113979" y="0"/>
                    </a:moveTo>
                    <a:lnTo>
                      <a:pt x="1513818" y="0"/>
                    </a:lnTo>
                    <a:cubicBezTo>
                      <a:pt x="1544048" y="0"/>
                      <a:pt x="1573039" y="12008"/>
                      <a:pt x="1594414" y="33384"/>
                    </a:cubicBezTo>
                    <a:cubicBezTo>
                      <a:pt x="1615789" y="54759"/>
                      <a:pt x="1627798" y="83750"/>
                      <a:pt x="1627798" y="113979"/>
                    </a:cubicBezTo>
                    <a:lnTo>
                      <a:pt x="1627798" y="113979"/>
                    </a:lnTo>
                    <a:cubicBezTo>
                      <a:pt x="1627798" y="176928"/>
                      <a:pt x="1576767" y="227958"/>
                      <a:pt x="1513818" y="227958"/>
                    </a:cubicBezTo>
                    <a:lnTo>
                      <a:pt x="113979" y="227958"/>
                    </a:lnTo>
                    <a:cubicBezTo>
                      <a:pt x="51030" y="227958"/>
                      <a:pt x="0" y="176928"/>
                      <a:pt x="0" y="113979"/>
                    </a:cubicBezTo>
                    <a:lnTo>
                      <a:pt x="0" y="113979"/>
                    </a:lnTo>
                    <a:cubicBezTo>
                      <a:pt x="0" y="51030"/>
                      <a:pt x="51030" y="0"/>
                      <a:pt x="113979" y="0"/>
                    </a:cubicBezTo>
                    <a:close/>
                  </a:path>
                </a:pathLst>
              </a:custGeom>
              <a:solidFill>
                <a:srgbClr val="FCB50F"/>
              </a:solidFill>
            </p:spPr>
          </p:sp>
          <p:sp>
            <p:nvSpPr>
              <p:cNvPr name="TextBox 12" id="12"/>
              <p:cNvSpPr txBox="true"/>
              <p:nvPr/>
            </p:nvSpPr>
            <p:spPr>
              <a:xfrm>
                <a:off x="0" y="-38100"/>
                <a:ext cx="1627798" cy="26605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551786" y="176942"/>
              <a:ext cx="671601" cy="515301"/>
            </a:xfrm>
            <a:custGeom>
              <a:avLst/>
              <a:gdLst/>
              <a:ahLst/>
              <a:cxnLst/>
              <a:rect r="r" b="b" t="t" l="l"/>
              <a:pathLst>
                <a:path h="515301" w="671601">
                  <a:moveTo>
                    <a:pt x="0" y="0"/>
                  </a:moveTo>
                  <a:lnTo>
                    <a:pt x="671602" y="0"/>
                  </a:lnTo>
                  <a:lnTo>
                    <a:pt x="671602" y="515301"/>
                  </a:lnTo>
                  <a:lnTo>
                    <a:pt x="0" y="515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Freeform 14" id="14"/>
          <p:cNvSpPr/>
          <p:nvPr/>
        </p:nvSpPr>
        <p:spPr>
          <a:xfrm flipH="true" flipV="true" rot="0">
            <a:off x="0" y="0"/>
            <a:ext cx="1776717" cy="1819729"/>
          </a:xfrm>
          <a:custGeom>
            <a:avLst/>
            <a:gdLst/>
            <a:ahLst/>
            <a:cxnLst/>
            <a:rect r="r" b="b" t="t" l="l"/>
            <a:pathLst>
              <a:path h="1819729" w="1776717">
                <a:moveTo>
                  <a:pt x="1776717" y="1819729"/>
                </a:moveTo>
                <a:lnTo>
                  <a:pt x="0" y="1819729"/>
                </a:lnTo>
                <a:lnTo>
                  <a:pt x="0" y="0"/>
                </a:lnTo>
                <a:lnTo>
                  <a:pt x="1776717" y="0"/>
                </a:lnTo>
                <a:lnTo>
                  <a:pt x="1776717" y="18197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true" rot="0">
            <a:off x="-429105" y="6828898"/>
            <a:ext cx="3950064" cy="3921336"/>
          </a:xfrm>
          <a:custGeom>
            <a:avLst/>
            <a:gdLst/>
            <a:ahLst/>
            <a:cxnLst/>
            <a:rect r="r" b="b" t="t" l="l"/>
            <a:pathLst>
              <a:path h="3921336" w="3950064">
                <a:moveTo>
                  <a:pt x="0" y="3921336"/>
                </a:moveTo>
                <a:lnTo>
                  <a:pt x="3950064" y="3921336"/>
                </a:lnTo>
                <a:lnTo>
                  <a:pt x="3950064" y="0"/>
                </a:lnTo>
                <a:lnTo>
                  <a:pt x="0" y="0"/>
                </a:lnTo>
                <a:lnTo>
                  <a:pt x="0" y="3921336"/>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true" flipV="false" rot="0">
            <a:off x="0" y="8467271"/>
            <a:ext cx="1776717" cy="1819729"/>
          </a:xfrm>
          <a:custGeom>
            <a:avLst/>
            <a:gdLst/>
            <a:ahLst/>
            <a:cxnLst/>
            <a:rect r="r" b="b" t="t" l="l"/>
            <a:pathLst>
              <a:path h="1819729" w="1776717">
                <a:moveTo>
                  <a:pt x="1776717" y="0"/>
                </a:moveTo>
                <a:lnTo>
                  <a:pt x="0" y="0"/>
                </a:lnTo>
                <a:lnTo>
                  <a:pt x="0" y="1819729"/>
                </a:lnTo>
                <a:lnTo>
                  <a:pt x="1776717" y="1819729"/>
                </a:lnTo>
                <a:lnTo>
                  <a:pt x="177671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2535834" y="8778559"/>
            <a:ext cx="3484451" cy="2363091"/>
          </a:xfrm>
          <a:custGeom>
            <a:avLst/>
            <a:gdLst/>
            <a:ahLst/>
            <a:cxnLst/>
            <a:rect r="r" b="b" t="t" l="l"/>
            <a:pathLst>
              <a:path h="2363091" w="3484451">
                <a:moveTo>
                  <a:pt x="0" y="0"/>
                </a:moveTo>
                <a:lnTo>
                  <a:pt x="3484451" y="0"/>
                </a:lnTo>
                <a:lnTo>
                  <a:pt x="3484451" y="2363091"/>
                </a:lnTo>
                <a:lnTo>
                  <a:pt x="0" y="2363091"/>
                </a:lnTo>
                <a:lnTo>
                  <a:pt x="0" y="0"/>
                </a:lnTo>
                <a:close/>
              </a:path>
            </a:pathLst>
          </a:custGeom>
          <a:blipFill>
            <a:blip r:embed="rId9">
              <a:alphaModFix amt="25000"/>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true" rot="0">
            <a:off x="12420115" y="-843658"/>
            <a:ext cx="3484451" cy="2363091"/>
          </a:xfrm>
          <a:custGeom>
            <a:avLst/>
            <a:gdLst/>
            <a:ahLst/>
            <a:cxnLst/>
            <a:rect r="r" b="b" t="t" l="l"/>
            <a:pathLst>
              <a:path h="2363091" w="3484451">
                <a:moveTo>
                  <a:pt x="0" y="2363091"/>
                </a:moveTo>
                <a:lnTo>
                  <a:pt x="3484451" y="2363091"/>
                </a:lnTo>
                <a:lnTo>
                  <a:pt x="3484451" y="0"/>
                </a:lnTo>
                <a:lnTo>
                  <a:pt x="0" y="0"/>
                </a:lnTo>
                <a:lnTo>
                  <a:pt x="0" y="2363091"/>
                </a:lnTo>
                <a:close/>
              </a:path>
            </a:pathLst>
          </a:custGeom>
          <a:blipFill>
            <a:blip r:embed="rId9">
              <a:alphaModFix amt="25000"/>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2914242" y="2083878"/>
            <a:ext cx="12990324" cy="2529218"/>
          </a:xfrm>
          <a:prstGeom prst="rect">
            <a:avLst/>
          </a:prstGeom>
        </p:spPr>
        <p:txBody>
          <a:bodyPr anchor="t" rtlCol="false" tIns="0" lIns="0" bIns="0" rIns="0">
            <a:spAutoFit/>
          </a:bodyPr>
          <a:lstStyle/>
          <a:p>
            <a:pPr algn="ctr">
              <a:lnSpc>
                <a:spcPts val="9785"/>
              </a:lnSpc>
            </a:pPr>
            <a:r>
              <a:rPr lang="en-US" b="true" sz="9500">
                <a:solidFill>
                  <a:srgbClr val="29455B"/>
                </a:solidFill>
                <a:latin typeface="Canva Sans Bold"/>
                <a:ea typeface="Canva Sans Bold"/>
                <a:cs typeface="Canva Sans Bold"/>
                <a:sym typeface="Canva Sans Bold"/>
              </a:rPr>
              <a:t>URUTAN BERBASIS ARRAY</a:t>
            </a:r>
          </a:p>
        </p:txBody>
      </p:sp>
      <p:sp>
        <p:nvSpPr>
          <p:cNvPr name="Freeform 20" id="20"/>
          <p:cNvSpPr/>
          <p:nvPr/>
        </p:nvSpPr>
        <p:spPr>
          <a:xfrm flipH="false" flipV="false" rot="0">
            <a:off x="75888" y="1028700"/>
            <a:ext cx="1795277" cy="2605283"/>
          </a:xfrm>
          <a:custGeom>
            <a:avLst/>
            <a:gdLst/>
            <a:ahLst/>
            <a:cxnLst/>
            <a:rect r="r" b="b" t="t" l="l"/>
            <a:pathLst>
              <a:path h="2605283" w="1795277">
                <a:moveTo>
                  <a:pt x="0" y="0"/>
                </a:moveTo>
                <a:lnTo>
                  <a:pt x="1795276" y="0"/>
                </a:lnTo>
                <a:lnTo>
                  <a:pt x="1795276" y="2605283"/>
                </a:lnTo>
                <a:lnTo>
                  <a:pt x="0" y="260528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1" id="21"/>
          <p:cNvSpPr txBox="true"/>
          <p:nvPr/>
        </p:nvSpPr>
        <p:spPr>
          <a:xfrm rot="0">
            <a:off x="3795926" y="4955997"/>
            <a:ext cx="11226956" cy="4780915"/>
          </a:xfrm>
          <a:prstGeom prst="rect">
            <a:avLst/>
          </a:prstGeom>
        </p:spPr>
        <p:txBody>
          <a:bodyPr anchor="t" rtlCol="false" tIns="0" lIns="0" bIns="0" rIns="0">
            <a:spAutoFit/>
          </a:bodyPr>
          <a:lstStyle/>
          <a:p>
            <a:pPr algn="ctr">
              <a:lnSpc>
                <a:spcPts val="4759"/>
              </a:lnSpc>
            </a:pPr>
            <a:r>
              <a:rPr lang="en-US" sz="3399">
                <a:solidFill>
                  <a:srgbClr val="29455B"/>
                </a:solidFill>
                <a:latin typeface="Open Sans"/>
                <a:ea typeface="Open Sans"/>
                <a:cs typeface="Open Sans"/>
                <a:sym typeface="Open Sans"/>
              </a:rPr>
              <a:t>Syahrul Akbar Ramdhani</a:t>
            </a:r>
          </a:p>
          <a:p>
            <a:pPr algn="ctr">
              <a:lnSpc>
                <a:spcPts val="4759"/>
              </a:lnSpc>
            </a:pPr>
            <a:r>
              <a:rPr lang="en-US" sz="3399">
                <a:solidFill>
                  <a:srgbClr val="29455B"/>
                </a:solidFill>
                <a:latin typeface="Open Sans"/>
                <a:ea typeface="Open Sans"/>
                <a:cs typeface="Open Sans"/>
                <a:sym typeface="Open Sans"/>
              </a:rPr>
              <a:t>11230940000027</a:t>
            </a:r>
          </a:p>
          <a:p>
            <a:pPr algn="ctr">
              <a:lnSpc>
                <a:spcPts val="4759"/>
              </a:lnSpc>
            </a:pPr>
            <a:r>
              <a:rPr lang="en-US" sz="3399">
                <a:solidFill>
                  <a:srgbClr val="29455B"/>
                </a:solidFill>
                <a:latin typeface="Open Sans"/>
                <a:ea typeface="Open Sans"/>
                <a:cs typeface="Open Sans"/>
                <a:sym typeface="Open Sans"/>
              </a:rPr>
              <a:t>Dos</a:t>
            </a:r>
            <a:r>
              <a:rPr lang="en-US" sz="3399">
                <a:solidFill>
                  <a:srgbClr val="29455B"/>
                </a:solidFill>
                <a:latin typeface="Open Sans"/>
                <a:ea typeface="Open Sans"/>
                <a:cs typeface="Open Sans"/>
                <a:sym typeface="Open Sans"/>
              </a:rPr>
              <a:t>en Pengampu: M. Irvan Septiar Musti, S. Si., M. Si.</a:t>
            </a:r>
          </a:p>
          <a:p>
            <a:pPr algn="ctr">
              <a:lnSpc>
                <a:spcPts val="4759"/>
              </a:lnSpc>
            </a:pPr>
            <a:r>
              <a:rPr lang="en-US" sz="3399">
                <a:solidFill>
                  <a:srgbClr val="29455B"/>
                </a:solidFill>
                <a:latin typeface="Open Sans"/>
                <a:ea typeface="Open Sans"/>
                <a:cs typeface="Open Sans"/>
                <a:sym typeface="Open Sans"/>
              </a:rPr>
              <a:t>Kelas 4A</a:t>
            </a:r>
          </a:p>
          <a:p>
            <a:pPr algn="ctr">
              <a:lnSpc>
                <a:spcPts val="4759"/>
              </a:lnSpc>
            </a:pPr>
            <a:r>
              <a:rPr lang="en-US" sz="3399">
                <a:solidFill>
                  <a:srgbClr val="29455B"/>
                </a:solidFill>
                <a:latin typeface="Open Sans"/>
                <a:ea typeface="Open Sans"/>
                <a:cs typeface="Open Sans"/>
                <a:sym typeface="Open Sans"/>
              </a:rPr>
              <a:t>Program Studi Matematika</a:t>
            </a:r>
          </a:p>
          <a:p>
            <a:pPr algn="ctr">
              <a:lnSpc>
                <a:spcPts val="4759"/>
              </a:lnSpc>
            </a:pPr>
            <a:r>
              <a:rPr lang="en-US" sz="3399">
                <a:solidFill>
                  <a:srgbClr val="29455B"/>
                </a:solidFill>
                <a:latin typeface="Open Sans"/>
                <a:ea typeface="Open Sans"/>
                <a:cs typeface="Open Sans"/>
                <a:sym typeface="Open Sans"/>
              </a:rPr>
              <a:t>Fakultas Sains dan Teknologi</a:t>
            </a:r>
          </a:p>
          <a:p>
            <a:pPr algn="ctr">
              <a:lnSpc>
                <a:spcPts val="4759"/>
              </a:lnSpc>
            </a:pPr>
            <a:r>
              <a:rPr lang="en-US" sz="3399">
                <a:solidFill>
                  <a:srgbClr val="29455B"/>
                </a:solidFill>
                <a:latin typeface="Open Sans"/>
                <a:ea typeface="Open Sans"/>
                <a:cs typeface="Open Sans"/>
                <a:sym typeface="Open Sans"/>
              </a:rPr>
              <a:t>Universitas Islam Negeri Syarif Hidayatullah Jakarta</a:t>
            </a:r>
          </a:p>
          <a:p>
            <a:pPr algn="ctr">
              <a:lnSpc>
                <a:spcPts val="4759"/>
              </a:lnSpc>
            </a:pPr>
          </a:p>
        </p:txBody>
      </p:sp>
      <p:sp>
        <p:nvSpPr>
          <p:cNvPr name="TextBox 22" id="22"/>
          <p:cNvSpPr txBox="true"/>
          <p:nvPr/>
        </p:nvSpPr>
        <p:spPr>
          <a:xfrm rot="0">
            <a:off x="7816370" y="537641"/>
            <a:ext cx="3786928" cy="272908"/>
          </a:xfrm>
          <a:prstGeom prst="rect">
            <a:avLst/>
          </a:prstGeom>
        </p:spPr>
        <p:txBody>
          <a:bodyPr anchor="t" rtlCol="false" tIns="0" lIns="0" bIns="0" rIns="0">
            <a:spAutoFit/>
          </a:bodyPr>
          <a:lstStyle/>
          <a:p>
            <a:pPr algn="ctr">
              <a:lnSpc>
                <a:spcPts val="2282"/>
              </a:lnSpc>
            </a:pPr>
            <a:r>
              <a:rPr lang="en-US" sz="1630">
                <a:solidFill>
                  <a:srgbClr val="000000"/>
                </a:solidFill>
                <a:latin typeface="Open Sans"/>
                <a:ea typeface="Open Sans"/>
                <a:cs typeface="Open Sans"/>
                <a:sym typeface="Open Sans"/>
              </a:rPr>
              <a:t>UIN SYARIF HIDAYATULLAH JAKARTA</a:t>
            </a:r>
          </a:p>
        </p:txBody>
      </p:sp>
      <p:sp>
        <p:nvSpPr>
          <p:cNvPr name="Freeform 23" id="23"/>
          <p:cNvSpPr/>
          <p:nvPr/>
        </p:nvSpPr>
        <p:spPr>
          <a:xfrm flipH="true" flipV="true" rot="0">
            <a:off x="16361662" y="6590719"/>
            <a:ext cx="1795277" cy="2605283"/>
          </a:xfrm>
          <a:custGeom>
            <a:avLst/>
            <a:gdLst/>
            <a:ahLst/>
            <a:cxnLst/>
            <a:rect r="r" b="b" t="t" l="l"/>
            <a:pathLst>
              <a:path h="2605283" w="1795277">
                <a:moveTo>
                  <a:pt x="1795276" y="2605283"/>
                </a:moveTo>
                <a:lnTo>
                  <a:pt x="0" y="2605283"/>
                </a:lnTo>
                <a:lnTo>
                  <a:pt x="0" y="0"/>
                </a:lnTo>
                <a:lnTo>
                  <a:pt x="1795276" y="0"/>
                </a:lnTo>
                <a:lnTo>
                  <a:pt x="1795276" y="2605283"/>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69791" y="871850"/>
            <a:ext cx="16230600" cy="735720"/>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5.2.1 array</a:t>
            </a:r>
            <a:r>
              <a:rPr lang="en-US" b="true" sz="5400">
                <a:solidFill>
                  <a:srgbClr val="29455B"/>
                </a:solidFill>
                <a:latin typeface="Canva Sans Bold"/>
                <a:ea typeface="Canva Sans Bold"/>
                <a:cs typeface="Canva Sans Bold"/>
                <a:sym typeface="Canva Sans Bold"/>
              </a:rPr>
              <a:t> REFERENSIAL</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1945241" y="2259988"/>
            <a:ext cx="14425435" cy="1758949"/>
          </a:xfrm>
          <a:prstGeom prst="rect">
            <a:avLst/>
          </a:prstGeom>
        </p:spPr>
        <p:txBody>
          <a:bodyPr anchor="t" rtlCol="false" tIns="0" lIns="0" bIns="0" rIns="0">
            <a:spAutoFit/>
          </a:bodyPr>
          <a:lstStyle/>
          <a:p>
            <a:pPr algn="l">
              <a:lnSpc>
                <a:spcPts val="2800"/>
              </a:lnSpc>
            </a:pPr>
            <a:r>
              <a:rPr lang="en-US" sz="2000">
                <a:solidFill>
                  <a:srgbClr val="F9EEE1"/>
                </a:solidFill>
                <a:latin typeface="Open Sans"/>
                <a:ea typeface="Open Sans"/>
                <a:cs typeface="Open Sans"/>
                <a:sym typeface="Open Sans"/>
              </a:rPr>
              <a:t>Untuk menyimpan daftar pasien di 200 tempat tidur rumah sakit yang diberi nomor 0 hingga 199, Python bisa menggunakan list misalnya seperti: ["Rene", "Joseph", "Janet", "Jonas", "Helen", "Virginia", ...] . Karena string memiliki panjang berbeda, Python tidak menyi</a:t>
            </a:r>
            <a:r>
              <a:rPr lang="en-US" sz="2000">
                <a:solidFill>
                  <a:srgbClr val="F9EEE1"/>
                </a:solidFill>
                <a:latin typeface="Open Sans"/>
                <a:ea typeface="Open Sans"/>
                <a:cs typeface="Open Sans"/>
                <a:sym typeface="Open Sans"/>
              </a:rPr>
              <a:t>mpan s</a:t>
            </a:r>
            <a:r>
              <a:rPr lang="en-US" sz="2000">
                <a:solidFill>
                  <a:srgbClr val="F9EEE1"/>
                </a:solidFill>
                <a:latin typeface="Open Sans"/>
                <a:ea typeface="Open Sans"/>
                <a:cs typeface="Open Sans"/>
                <a:sym typeface="Open Sans"/>
              </a:rPr>
              <a:t>t</a:t>
            </a:r>
            <a:r>
              <a:rPr lang="en-US" sz="2000">
                <a:solidFill>
                  <a:srgbClr val="F9EEE1"/>
                </a:solidFill>
                <a:latin typeface="Open Sans"/>
                <a:ea typeface="Open Sans"/>
                <a:cs typeface="Open Sans"/>
                <a:sym typeface="Open Sans"/>
              </a:rPr>
              <a:t>ring </a:t>
            </a:r>
            <a:r>
              <a:rPr lang="en-US" sz="2000">
                <a:solidFill>
                  <a:srgbClr val="F9EEE1"/>
                </a:solidFill>
                <a:latin typeface="Open Sans"/>
                <a:ea typeface="Open Sans"/>
                <a:cs typeface="Open Sans"/>
                <a:sym typeface="Open Sans"/>
              </a:rPr>
              <a:t>l</a:t>
            </a:r>
            <a:r>
              <a:rPr lang="en-US" sz="2000">
                <a:solidFill>
                  <a:srgbClr val="F9EEE1"/>
                </a:solidFill>
                <a:latin typeface="Open Sans"/>
                <a:ea typeface="Open Sans"/>
                <a:cs typeface="Open Sans"/>
                <a:sym typeface="Open Sans"/>
              </a:rPr>
              <a:t>angs</a:t>
            </a:r>
            <a:r>
              <a:rPr lang="en-US" sz="2000">
                <a:solidFill>
                  <a:srgbClr val="F9EEE1"/>
                </a:solidFill>
                <a:latin typeface="Open Sans"/>
                <a:ea typeface="Open Sans"/>
                <a:cs typeface="Open Sans"/>
                <a:sym typeface="Open Sans"/>
              </a:rPr>
              <a:t>ung</a:t>
            </a:r>
            <a:r>
              <a:rPr lang="en-US" sz="2000">
                <a:solidFill>
                  <a:srgbClr val="F9EEE1"/>
                </a:solidFill>
                <a:latin typeface="Open Sans"/>
                <a:ea typeface="Open Sans"/>
                <a:cs typeface="Open Sans"/>
                <a:sym typeface="Open Sans"/>
              </a:rPr>
              <a:t> dal</a:t>
            </a:r>
            <a:r>
              <a:rPr lang="en-US" sz="2000">
                <a:solidFill>
                  <a:srgbClr val="F9EEE1"/>
                </a:solidFill>
                <a:latin typeface="Open Sans"/>
                <a:ea typeface="Open Sans"/>
                <a:cs typeface="Open Sans"/>
                <a:sym typeface="Open Sans"/>
              </a:rPr>
              <a:t>am</a:t>
            </a:r>
            <a:r>
              <a:rPr lang="en-US" sz="2000">
                <a:solidFill>
                  <a:srgbClr val="F9EEE1"/>
                </a:solidFill>
                <a:latin typeface="Open Sans"/>
                <a:ea typeface="Open Sans"/>
                <a:cs typeface="Open Sans"/>
                <a:sym typeface="Open Sans"/>
              </a:rPr>
              <a:t> ar</a:t>
            </a:r>
            <a:r>
              <a:rPr lang="en-US" sz="2000">
                <a:solidFill>
                  <a:srgbClr val="F9EEE1"/>
                </a:solidFill>
                <a:latin typeface="Open Sans"/>
                <a:ea typeface="Open Sans"/>
                <a:cs typeface="Open Sans"/>
                <a:sym typeface="Open Sans"/>
              </a:rPr>
              <a:t>r</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y.</a:t>
            </a:r>
            <a:r>
              <a:rPr lang="en-US" sz="2000">
                <a:solidFill>
                  <a:srgbClr val="F9EEE1"/>
                </a:solidFill>
                <a:latin typeface="Open Sans"/>
                <a:ea typeface="Open Sans"/>
                <a:cs typeface="Open Sans"/>
                <a:sym typeface="Open Sans"/>
              </a:rPr>
              <a:t> Sebaga</a:t>
            </a:r>
            <a:r>
              <a:rPr lang="en-US" sz="2000">
                <a:solidFill>
                  <a:srgbClr val="F9EEE1"/>
                </a:solidFill>
                <a:latin typeface="Open Sans"/>
                <a:ea typeface="Open Sans"/>
                <a:cs typeface="Open Sans"/>
                <a:sym typeface="Open Sans"/>
              </a:rPr>
              <a:t>i</a:t>
            </a:r>
            <a:r>
              <a:rPr lang="en-US" sz="2000">
                <a:solidFill>
                  <a:srgbClr val="F9EEE1"/>
                </a:solidFill>
                <a:latin typeface="Open Sans"/>
                <a:ea typeface="Open Sans"/>
                <a:cs typeface="Open Sans"/>
                <a:sym typeface="Open Sans"/>
              </a:rPr>
              <a:t> gan</a:t>
            </a:r>
            <a:r>
              <a:rPr lang="en-US" sz="2000">
                <a:solidFill>
                  <a:srgbClr val="F9EEE1"/>
                </a:solidFill>
                <a:latin typeface="Open Sans"/>
                <a:ea typeface="Open Sans"/>
                <a:cs typeface="Open Sans"/>
                <a:sym typeface="Open Sans"/>
              </a:rPr>
              <a:t>tinya,</a:t>
            </a:r>
            <a:r>
              <a:rPr lang="en-US" sz="2000">
                <a:solidFill>
                  <a:srgbClr val="F9EEE1"/>
                </a:solidFill>
                <a:latin typeface="Open Sans"/>
                <a:ea typeface="Open Sans"/>
                <a:cs typeface="Open Sans"/>
                <a:sym typeface="Open Sans"/>
              </a:rPr>
              <a:t> Pytho</a:t>
            </a:r>
            <a:r>
              <a:rPr lang="en-US" sz="2000">
                <a:solidFill>
                  <a:srgbClr val="F9EEE1"/>
                </a:solidFill>
                <a:latin typeface="Open Sans"/>
                <a:ea typeface="Open Sans"/>
                <a:cs typeface="Open Sans"/>
                <a:sym typeface="Open Sans"/>
              </a:rPr>
              <a:t>n</a:t>
            </a:r>
            <a:r>
              <a:rPr lang="en-US" sz="2000">
                <a:solidFill>
                  <a:srgbClr val="F9EEE1"/>
                </a:solidFill>
                <a:latin typeface="Open Sans"/>
                <a:ea typeface="Open Sans"/>
                <a:cs typeface="Open Sans"/>
                <a:sym typeface="Open Sans"/>
              </a:rPr>
              <a:t> m</a:t>
            </a:r>
            <a:r>
              <a:rPr lang="en-US" sz="2000">
                <a:solidFill>
                  <a:srgbClr val="F9EEE1"/>
                </a:solidFill>
                <a:latin typeface="Open Sans"/>
                <a:ea typeface="Open Sans"/>
                <a:cs typeface="Open Sans"/>
                <a:sym typeface="Open Sans"/>
              </a:rPr>
              <a:t>enggu</a:t>
            </a:r>
            <a:r>
              <a:rPr lang="en-US" sz="2000">
                <a:solidFill>
                  <a:srgbClr val="F9EEE1"/>
                </a:solidFill>
                <a:latin typeface="Open Sans"/>
                <a:ea typeface="Open Sans"/>
                <a:cs typeface="Open Sans"/>
                <a:sym typeface="Open Sans"/>
              </a:rPr>
              <a:t>na</a:t>
            </a:r>
            <a:r>
              <a:rPr lang="en-US" sz="2000">
                <a:solidFill>
                  <a:srgbClr val="F9EEE1"/>
                </a:solidFill>
                <a:latin typeface="Open Sans"/>
                <a:ea typeface="Open Sans"/>
                <a:cs typeface="Open Sans"/>
                <a:sym typeface="Open Sans"/>
              </a:rPr>
              <a:t>ka</a:t>
            </a:r>
            <a:r>
              <a:rPr lang="en-US" sz="2000">
                <a:solidFill>
                  <a:srgbClr val="F9EEE1"/>
                </a:solidFill>
                <a:latin typeface="Open Sans"/>
                <a:ea typeface="Open Sans"/>
                <a:cs typeface="Open Sans"/>
                <a:sym typeface="Open Sans"/>
              </a:rPr>
              <a:t>n </a:t>
            </a:r>
            <a:r>
              <a:rPr lang="en-US" sz="2000">
                <a:solidFill>
                  <a:srgbClr val="F9EEE1"/>
                </a:solidFill>
                <a:latin typeface="Open Sans"/>
                <a:ea typeface="Open Sans"/>
                <a:cs typeface="Open Sans"/>
                <a:sym typeface="Open Sans"/>
              </a:rPr>
              <a:t>array</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b</a:t>
            </a:r>
            <a:r>
              <a:rPr lang="en-US" sz="2000">
                <a:solidFill>
                  <a:srgbClr val="F9EEE1"/>
                </a:solidFill>
                <a:latin typeface="Open Sans"/>
                <a:ea typeface="Open Sans"/>
                <a:cs typeface="Open Sans"/>
                <a:sym typeface="Open Sans"/>
              </a:rPr>
              <a:t>e</a:t>
            </a:r>
            <a:r>
              <a:rPr lang="en-US" sz="2000">
                <a:solidFill>
                  <a:srgbClr val="F9EEE1"/>
                </a:solidFill>
                <a:latin typeface="Open Sans"/>
                <a:ea typeface="Open Sans"/>
                <a:cs typeface="Open Sans"/>
                <a:sym typeface="Open Sans"/>
              </a:rPr>
              <a:t>ris</a:t>
            </a:r>
            <a:r>
              <a:rPr lang="en-US" sz="2000">
                <a:solidFill>
                  <a:srgbClr val="F9EEE1"/>
                </a:solidFill>
                <a:latin typeface="Open Sans"/>
                <a:ea typeface="Open Sans"/>
                <a:cs typeface="Open Sans"/>
                <a:sym typeface="Open Sans"/>
              </a:rPr>
              <a:t>i referens</a:t>
            </a:r>
            <a:r>
              <a:rPr lang="en-US" sz="2000">
                <a:solidFill>
                  <a:srgbClr val="F9EEE1"/>
                </a:solidFill>
                <a:latin typeface="Open Sans"/>
                <a:ea typeface="Open Sans"/>
                <a:cs typeface="Open Sans"/>
                <a:sym typeface="Open Sans"/>
              </a:rPr>
              <a:t>i</a:t>
            </a:r>
            <a:r>
              <a:rPr lang="en-US" sz="2000">
                <a:solidFill>
                  <a:srgbClr val="F9EEE1"/>
                </a:solidFill>
                <a:latin typeface="Open Sans"/>
                <a:ea typeface="Open Sans"/>
                <a:cs typeface="Open Sans"/>
                <a:sym typeface="Open Sans"/>
              </a:rPr>
              <a:t> (a</a:t>
            </a:r>
            <a:r>
              <a:rPr lang="en-US" sz="2000">
                <a:solidFill>
                  <a:srgbClr val="F9EEE1"/>
                </a:solidFill>
                <a:latin typeface="Open Sans"/>
                <a:ea typeface="Open Sans"/>
                <a:cs typeface="Open Sans"/>
                <a:sym typeface="Open Sans"/>
              </a:rPr>
              <a:t>l</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m</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t</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me</a:t>
            </a:r>
            <a:r>
              <a:rPr lang="en-US" sz="2000">
                <a:solidFill>
                  <a:srgbClr val="F9EEE1"/>
                </a:solidFill>
                <a:latin typeface="Open Sans"/>
                <a:ea typeface="Open Sans"/>
                <a:cs typeface="Open Sans"/>
                <a:sym typeface="Open Sans"/>
              </a:rPr>
              <a:t>m</a:t>
            </a:r>
            <a:r>
              <a:rPr lang="en-US" sz="2000">
                <a:solidFill>
                  <a:srgbClr val="F9EEE1"/>
                </a:solidFill>
                <a:latin typeface="Open Sans"/>
                <a:ea typeface="Open Sans"/>
                <a:cs typeface="Open Sans"/>
                <a:sym typeface="Open Sans"/>
              </a:rPr>
              <a:t>o</a:t>
            </a:r>
            <a:r>
              <a:rPr lang="en-US" sz="2000">
                <a:solidFill>
                  <a:srgbClr val="F9EEE1"/>
                </a:solidFill>
                <a:latin typeface="Open Sans"/>
                <a:ea typeface="Open Sans"/>
                <a:cs typeface="Open Sans"/>
                <a:sym typeface="Open Sans"/>
              </a:rPr>
              <a:t>ri) ke string, seh</a:t>
            </a:r>
            <a:r>
              <a:rPr lang="en-US" sz="2000">
                <a:solidFill>
                  <a:srgbClr val="F9EEE1"/>
                </a:solidFill>
                <a:latin typeface="Open Sans"/>
                <a:ea typeface="Open Sans"/>
                <a:cs typeface="Open Sans"/>
                <a:sym typeface="Open Sans"/>
              </a:rPr>
              <a:t>i</a:t>
            </a:r>
            <a:r>
              <a:rPr lang="en-US" sz="2000">
                <a:solidFill>
                  <a:srgbClr val="F9EEE1"/>
                </a:solidFill>
                <a:latin typeface="Open Sans"/>
                <a:ea typeface="Open Sans"/>
                <a:cs typeface="Open Sans"/>
                <a:sym typeface="Open Sans"/>
              </a:rPr>
              <a:t>n</a:t>
            </a:r>
            <a:r>
              <a:rPr lang="en-US" sz="2000">
                <a:solidFill>
                  <a:srgbClr val="F9EEE1"/>
                </a:solidFill>
                <a:latin typeface="Open Sans"/>
                <a:ea typeface="Open Sans"/>
                <a:cs typeface="Open Sans"/>
                <a:sym typeface="Open Sans"/>
              </a:rPr>
              <a:t>gg</a:t>
            </a:r>
            <a:r>
              <a:rPr lang="en-US" sz="2000">
                <a:solidFill>
                  <a:srgbClr val="F9EEE1"/>
                </a:solidFill>
                <a:latin typeface="Open Sans"/>
                <a:ea typeface="Open Sans"/>
                <a:cs typeface="Open Sans"/>
                <a:sym typeface="Open Sans"/>
              </a:rPr>
              <a:t>a efisien dan f</a:t>
            </a:r>
            <a:r>
              <a:rPr lang="en-US" sz="2000">
                <a:solidFill>
                  <a:srgbClr val="F9EEE1"/>
                </a:solidFill>
                <a:latin typeface="Open Sans"/>
                <a:ea typeface="Open Sans"/>
                <a:cs typeface="Open Sans"/>
                <a:sym typeface="Open Sans"/>
              </a:rPr>
              <a:t>leksib</a:t>
            </a:r>
            <a:r>
              <a:rPr lang="en-US" sz="2000">
                <a:solidFill>
                  <a:srgbClr val="F9EEE1"/>
                </a:solidFill>
                <a:latin typeface="Open Sans"/>
                <a:ea typeface="Open Sans"/>
                <a:cs typeface="Open Sans"/>
                <a:sym typeface="Open Sans"/>
              </a:rPr>
              <a:t>el d</a:t>
            </a:r>
            <a:r>
              <a:rPr lang="en-US" sz="2000">
                <a:solidFill>
                  <a:srgbClr val="F9EEE1"/>
                </a:solidFill>
                <a:latin typeface="Open Sans"/>
                <a:ea typeface="Open Sans"/>
                <a:cs typeface="Open Sans"/>
                <a:sym typeface="Open Sans"/>
              </a:rPr>
              <a:t>al</a:t>
            </a:r>
            <a:r>
              <a:rPr lang="en-US" sz="2000">
                <a:solidFill>
                  <a:srgbClr val="F9EEE1"/>
                </a:solidFill>
                <a:latin typeface="Open Sans"/>
                <a:ea typeface="Open Sans"/>
                <a:cs typeface="Open Sans"/>
                <a:sym typeface="Open Sans"/>
              </a:rPr>
              <a:t>am</a:t>
            </a:r>
            <a:r>
              <a:rPr lang="en-US" sz="2000">
                <a:solidFill>
                  <a:srgbClr val="F9EEE1"/>
                </a:solidFill>
                <a:latin typeface="Open Sans"/>
                <a:ea typeface="Open Sans"/>
                <a:cs typeface="Open Sans"/>
                <a:sym typeface="Open Sans"/>
              </a:rPr>
              <a:t> me</a:t>
            </a:r>
            <a:r>
              <a:rPr lang="en-US" sz="2000">
                <a:solidFill>
                  <a:srgbClr val="F9EEE1"/>
                </a:solidFill>
                <a:latin typeface="Open Sans"/>
                <a:ea typeface="Open Sans"/>
                <a:cs typeface="Open Sans"/>
                <a:sym typeface="Open Sans"/>
              </a:rPr>
              <a:t>nan</a:t>
            </a:r>
            <a:r>
              <a:rPr lang="en-US" sz="2000">
                <a:solidFill>
                  <a:srgbClr val="F9EEE1"/>
                </a:solidFill>
                <a:latin typeface="Open Sans"/>
                <a:ea typeface="Open Sans"/>
                <a:cs typeface="Open Sans"/>
                <a:sym typeface="Open Sans"/>
              </a:rPr>
              <a:t>ga</a:t>
            </a:r>
            <a:r>
              <a:rPr lang="en-US" sz="2000">
                <a:solidFill>
                  <a:srgbClr val="F9EEE1"/>
                </a:solidFill>
                <a:latin typeface="Open Sans"/>
                <a:ea typeface="Open Sans"/>
                <a:cs typeface="Open Sans"/>
                <a:sym typeface="Open Sans"/>
              </a:rPr>
              <a:t>ni data dengan uku</a:t>
            </a:r>
            <a:r>
              <a:rPr lang="en-US" sz="2000">
                <a:solidFill>
                  <a:srgbClr val="F9EEE1"/>
                </a:solidFill>
                <a:latin typeface="Open Sans"/>
                <a:ea typeface="Open Sans"/>
                <a:cs typeface="Open Sans"/>
                <a:sym typeface="Open Sans"/>
              </a:rPr>
              <a:t>r</a:t>
            </a:r>
            <a:r>
              <a:rPr lang="en-US" sz="2000">
                <a:solidFill>
                  <a:srgbClr val="F9EEE1"/>
                </a:solidFill>
                <a:latin typeface="Open Sans"/>
                <a:ea typeface="Open Sans"/>
                <a:cs typeface="Open Sans"/>
                <a:sym typeface="Open Sans"/>
              </a:rPr>
              <a:t>an </a:t>
            </a:r>
            <a:r>
              <a:rPr lang="en-US" sz="2000">
                <a:solidFill>
                  <a:srgbClr val="F9EEE1"/>
                </a:solidFill>
                <a:latin typeface="Open Sans"/>
                <a:ea typeface="Open Sans"/>
                <a:cs typeface="Open Sans"/>
                <a:sym typeface="Open Sans"/>
              </a:rPr>
              <a:t>bervariasi</a:t>
            </a:r>
            <a:r>
              <a:rPr lang="en-US" sz="2000">
                <a:solidFill>
                  <a:srgbClr val="F9EEE1"/>
                </a:solidFill>
                <a:latin typeface="Open Sans"/>
                <a:ea typeface="Open Sans"/>
                <a:cs typeface="Open Sans"/>
                <a:sym typeface="Open Sans"/>
              </a:rPr>
              <a:t>.</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945241" y="4158765"/>
            <a:ext cx="3450122" cy="1612369"/>
          </a:xfrm>
          <a:custGeom>
            <a:avLst/>
            <a:gdLst/>
            <a:ahLst/>
            <a:cxnLst/>
            <a:rect r="r" b="b" t="t" l="l"/>
            <a:pathLst>
              <a:path h="1612369" w="3450122">
                <a:moveTo>
                  <a:pt x="0" y="0"/>
                </a:moveTo>
                <a:lnTo>
                  <a:pt x="3450122" y="0"/>
                </a:lnTo>
                <a:lnTo>
                  <a:pt x="3450122" y="1612369"/>
                </a:lnTo>
                <a:lnTo>
                  <a:pt x="0" y="1612369"/>
                </a:lnTo>
                <a:lnTo>
                  <a:pt x="0" y="0"/>
                </a:lnTo>
                <a:close/>
              </a:path>
            </a:pathLst>
          </a:custGeom>
          <a:blipFill>
            <a:blip r:embed="rId9"/>
            <a:stretch>
              <a:fillRect l="0" t="0" r="0" b="0"/>
            </a:stretch>
          </a:blipFill>
        </p:spPr>
      </p:sp>
      <p:sp>
        <p:nvSpPr>
          <p:cNvPr name="TextBox 21" id="21"/>
          <p:cNvSpPr txBox="true"/>
          <p:nvPr/>
        </p:nvSpPr>
        <p:spPr>
          <a:xfrm rot="0">
            <a:off x="5669375" y="4053205"/>
            <a:ext cx="10701301" cy="1717929"/>
          </a:xfrm>
          <a:prstGeom prst="rect">
            <a:avLst/>
          </a:prstGeom>
        </p:spPr>
        <p:txBody>
          <a:bodyPr anchor="t" rtlCol="false" tIns="0" lIns="0" bIns="0" rIns="0">
            <a:spAutoFit/>
          </a:bodyPr>
          <a:lstStyle/>
          <a:p>
            <a:pPr algn="l">
              <a:lnSpc>
                <a:spcPts val="2268"/>
              </a:lnSpc>
              <a:spcBef>
                <a:spcPct val="0"/>
              </a:spcBef>
            </a:pPr>
            <a:r>
              <a:rPr lang="en-US" sz="2100">
                <a:solidFill>
                  <a:srgbClr val="FFFFFF"/>
                </a:solidFill>
                <a:latin typeface="Open Sans Light"/>
                <a:ea typeface="Open Sans Light"/>
                <a:cs typeface="Open Sans Light"/>
                <a:sym typeface="Open Sans Light"/>
              </a:rPr>
              <a:t>Meskipun ukuran elemen bisa berbeda-beda, alamat memori tiap elemen disimpan dalam jumlah bit yang tetap (misalnya 64-bit), sehingga Python dapat mengakses elemen list atau tuple dalam waktu konstan (O(1)) berdasarkan indeks. Dalam contoh daftar pasien rumah sakit, data bisa lebih kompleks dan disimpan sebagai objek, seperti instance dari kelas Patient. List tetap hanya menyimpan referensi ke objek-objek tersebut, dan untuk tempat tidur kosong, bisa digunakan referensi ke objek None.</a:t>
            </a:r>
          </a:p>
        </p:txBody>
      </p:sp>
      <p:sp>
        <p:nvSpPr>
          <p:cNvPr name="TextBox 22" id="22"/>
          <p:cNvSpPr txBox="true"/>
          <p:nvPr/>
        </p:nvSpPr>
        <p:spPr>
          <a:xfrm rot="0">
            <a:off x="1945241" y="6059179"/>
            <a:ext cx="8370539" cy="2003679"/>
          </a:xfrm>
          <a:prstGeom prst="rect">
            <a:avLst/>
          </a:prstGeom>
        </p:spPr>
        <p:txBody>
          <a:bodyPr anchor="t" rtlCol="false" tIns="0" lIns="0" bIns="0" rIns="0">
            <a:spAutoFit/>
          </a:bodyPr>
          <a:lstStyle/>
          <a:p>
            <a:pPr algn="l">
              <a:lnSpc>
                <a:spcPts val="2268"/>
              </a:lnSpc>
              <a:spcBef>
                <a:spcPct val="0"/>
              </a:spcBef>
            </a:pPr>
            <a:r>
              <a:rPr lang="en-US" sz="2100">
                <a:solidFill>
                  <a:srgbClr val="FFFFFF"/>
                </a:solidFill>
                <a:latin typeface="Open Sans Light"/>
                <a:ea typeface="Open Sans Light"/>
                <a:cs typeface="Open Sans Light"/>
                <a:sym typeface="Open Sans Light"/>
              </a:rPr>
              <a:t>List dan tuple di Python bersifat referensial, artinya mereka menyimpan referensi ke objek, bukan salinan objek itu sendiri. Karena itu, satu objek bisa muncul di beberapa list, atau satu list bisa berisi beberapa referensi ke objek yang sama. Misalnya, saat membuat slice dari sebuah list, Python menghasilkan list baru yang berisi referensi yang sama ke elemen-elemen dari list asli, bukan membuat salinan datanya</a:t>
            </a:r>
          </a:p>
        </p:txBody>
      </p:sp>
      <p:sp>
        <p:nvSpPr>
          <p:cNvPr name="Freeform 23" id="23"/>
          <p:cNvSpPr/>
          <p:nvPr/>
        </p:nvSpPr>
        <p:spPr>
          <a:xfrm flipH="false" flipV="false" rot="0">
            <a:off x="11116679" y="5913603"/>
            <a:ext cx="4369742" cy="2266256"/>
          </a:xfrm>
          <a:custGeom>
            <a:avLst/>
            <a:gdLst/>
            <a:ahLst/>
            <a:cxnLst/>
            <a:rect r="r" b="b" t="t" l="l"/>
            <a:pathLst>
              <a:path h="2266256" w="4369742">
                <a:moveTo>
                  <a:pt x="0" y="0"/>
                </a:moveTo>
                <a:lnTo>
                  <a:pt x="4369742" y="0"/>
                </a:lnTo>
                <a:lnTo>
                  <a:pt x="4369742" y="2266256"/>
                </a:lnTo>
                <a:lnTo>
                  <a:pt x="0" y="2266256"/>
                </a:lnTo>
                <a:lnTo>
                  <a:pt x="0" y="0"/>
                </a:lnTo>
                <a:close/>
              </a:path>
            </a:pathLst>
          </a:custGeom>
          <a:blipFill>
            <a:blip r:embed="rId10"/>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69791" y="871850"/>
            <a:ext cx="16230600" cy="735720"/>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5.2.1 array</a:t>
            </a:r>
            <a:r>
              <a:rPr lang="en-US" b="true" sz="5400">
                <a:solidFill>
                  <a:srgbClr val="29455B"/>
                </a:solidFill>
                <a:latin typeface="Canva Sans Bold"/>
                <a:ea typeface="Canva Sans Bold"/>
                <a:cs typeface="Canva Sans Bold"/>
                <a:sym typeface="Canva Sans Bold"/>
              </a:rPr>
              <a:t> REFERENSIAL</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1945241" y="2346070"/>
            <a:ext cx="14425435" cy="1989454"/>
          </a:xfrm>
          <a:prstGeom prst="rect">
            <a:avLst/>
          </a:prstGeom>
        </p:spPr>
        <p:txBody>
          <a:bodyPr anchor="t" rtlCol="false" tIns="0" lIns="0" bIns="0" rIns="0">
            <a:spAutoFit/>
          </a:bodyPr>
          <a:lstStyle/>
          <a:p>
            <a:pPr algn="l">
              <a:lnSpc>
                <a:spcPts val="3220"/>
              </a:lnSpc>
            </a:pPr>
            <a:r>
              <a:rPr lang="en-US" sz="2300">
                <a:solidFill>
                  <a:srgbClr val="F9EEE1"/>
                </a:solidFill>
                <a:latin typeface="Open Sans"/>
                <a:ea typeface="Open Sans"/>
                <a:cs typeface="Open Sans"/>
                <a:sym typeface="Open Sans"/>
              </a:rPr>
              <a:t>Jika elemen dalam list adalah objek immutable seperti integer, maka berbagi elemen antar list tidak menjadi masalah, karena objek tersebut tidak bisa diubah. Misalnya, saat menjalankan temp[2] = 15, yang terjadi bukan mengub</a:t>
            </a:r>
            <a:r>
              <a:rPr lang="en-US" sz="2300">
                <a:solidFill>
                  <a:srgbClr val="F9EEE1"/>
                </a:solidFill>
                <a:latin typeface="Open Sans"/>
                <a:ea typeface="Open Sans"/>
                <a:cs typeface="Open Sans"/>
                <a:sym typeface="Open Sans"/>
              </a:rPr>
              <a:t>ah ni</a:t>
            </a:r>
            <a:r>
              <a:rPr lang="en-US" sz="2300">
                <a:solidFill>
                  <a:srgbClr val="F9EEE1"/>
                </a:solidFill>
                <a:latin typeface="Open Sans"/>
                <a:ea typeface="Open Sans"/>
                <a:cs typeface="Open Sans"/>
                <a:sym typeface="Open Sans"/>
              </a:rPr>
              <a:t>l</a:t>
            </a:r>
            <a:r>
              <a:rPr lang="en-US" sz="2300">
                <a:solidFill>
                  <a:srgbClr val="F9EEE1"/>
                </a:solidFill>
                <a:latin typeface="Open Sans"/>
                <a:ea typeface="Open Sans"/>
                <a:cs typeface="Open Sans"/>
                <a:sym typeface="Open Sans"/>
              </a:rPr>
              <a:t>ai integer l</a:t>
            </a:r>
            <a:r>
              <a:rPr lang="en-US" sz="2300">
                <a:solidFill>
                  <a:srgbClr val="F9EEE1"/>
                </a:solidFill>
                <a:latin typeface="Open Sans"/>
                <a:ea typeface="Open Sans"/>
                <a:cs typeface="Open Sans"/>
                <a:sym typeface="Open Sans"/>
              </a:rPr>
              <a:t>am</a:t>
            </a:r>
            <a:r>
              <a:rPr lang="en-US" sz="2300">
                <a:solidFill>
                  <a:srgbClr val="F9EEE1"/>
                </a:solidFill>
                <a:latin typeface="Open Sans"/>
                <a:ea typeface="Open Sans"/>
                <a:cs typeface="Open Sans"/>
                <a:sym typeface="Open Sans"/>
              </a:rPr>
              <a:t>a, mela</a:t>
            </a:r>
            <a:r>
              <a:rPr lang="en-US" sz="2300">
                <a:solidFill>
                  <a:srgbClr val="F9EEE1"/>
                </a:solidFill>
                <a:latin typeface="Open Sans"/>
                <a:ea typeface="Open Sans"/>
                <a:cs typeface="Open Sans"/>
                <a:sym typeface="Open Sans"/>
              </a:rPr>
              <a:t>inkan</a:t>
            </a:r>
            <a:r>
              <a:rPr lang="en-US" sz="2300">
                <a:solidFill>
                  <a:srgbClr val="F9EEE1"/>
                </a:solidFill>
                <a:latin typeface="Open Sans"/>
                <a:ea typeface="Open Sans"/>
                <a:cs typeface="Open Sans"/>
                <a:sym typeface="Open Sans"/>
              </a:rPr>
              <a:t> m</a:t>
            </a:r>
            <a:r>
              <a:rPr lang="en-US" sz="2300">
                <a:solidFill>
                  <a:srgbClr val="F9EEE1"/>
                </a:solidFill>
                <a:latin typeface="Open Sans"/>
                <a:ea typeface="Open Sans"/>
                <a:cs typeface="Open Sans"/>
                <a:sym typeface="Open Sans"/>
              </a:rPr>
              <a:t>engubah</a:t>
            </a:r>
            <a:r>
              <a:rPr lang="en-US" sz="2300">
                <a:solidFill>
                  <a:srgbClr val="F9EEE1"/>
                </a:solidFill>
                <a:latin typeface="Open Sans"/>
                <a:ea typeface="Open Sans"/>
                <a:cs typeface="Open Sans"/>
                <a:sym typeface="Open Sans"/>
              </a:rPr>
              <a:t> referens</a:t>
            </a:r>
            <a:r>
              <a:rPr lang="en-US" sz="2300">
                <a:solidFill>
                  <a:srgbClr val="F9EEE1"/>
                </a:solidFill>
                <a:latin typeface="Open Sans"/>
                <a:ea typeface="Open Sans"/>
                <a:cs typeface="Open Sans"/>
                <a:sym typeface="Open Sans"/>
              </a:rPr>
              <a:t>i</a:t>
            </a:r>
            <a:r>
              <a:rPr lang="en-US" sz="2300">
                <a:solidFill>
                  <a:srgbClr val="F9EEE1"/>
                </a:solidFill>
                <a:latin typeface="Open Sans"/>
                <a:ea typeface="Open Sans"/>
                <a:cs typeface="Open Sans"/>
                <a:sym typeface="Open Sans"/>
              </a:rPr>
              <a:t> di ind</a:t>
            </a:r>
            <a:r>
              <a:rPr lang="en-US" sz="2300">
                <a:solidFill>
                  <a:srgbClr val="F9EEE1"/>
                </a:solidFill>
                <a:latin typeface="Open Sans"/>
                <a:ea typeface="Open Sans"/>
                <a:cs typeface="Open Sans"/>
                <a:sym typeface="Open Sans"/>
              </a:rPr>
              <a:t>eks</a:t>
            </a:r>
            <a:r>
              <a:rPr lang="en-US" sz="2300">
                <a:solidFill>
                  <a:srgbClr val="F9EEE1"/>
                </a:solidFill>
                <a:latin typeface="Open Sans"/>
                <a:ea typeface="Open Sans"/>
                <a:cs typeface="Open Sans"/>
                <a:sym typeface="Open Sans"/>
              </a:rPr>
              <a:t> ke-2 list temp a</a:t>
            </a:r>
            <a:r>
              <a:rPr lang="en-US" sz="2300">
                <a:solidFill>
                  <a:srgbClr val="F9EEE1"/>
                </a:solidFill>
                <a:latin typeface="Open Sans"/>
                <a:ea typeface="Open Sans"/>
                <a:cs typeface="Open Sans"/>
                <a:sym typeface="Open Sans"/>
              </a:rPr>
              <a:t>g</a:t>
            </a:r>
            <a:r>
              <a:rPr lang="en-US" sz="2300">
                <a:solidFill>
                  <a:srgbClr val="F9EEE1"/>
                </a:solidFill>
                <a:latin typeface="Open Sans"/>
                <a:ea typeface="Open Sans"/>
                <a:cs typeface="Open Sans"/>
                <a:sym typeface="Open Sans"/>
              </a:rPr>
              <a:t>ar menunjuk ke obj</a:t>
            </a:r>
            <a:r>
              <a:rPr lang="en-US" sz="2300">
                <a:solidFill>
                  <a:srgbClr val="F9EEE1"/>
                </a:solidFill>
                <a:latin typeface="Open Sans"/>
                <a:ea typeface="Open Sans"/>
                <a:cs typeface="Open Sans"/>
                <a:sym typeface="Open Sans"/>
              </a:rPr>
              <a:t>ek integer baru (15),</a:t>
            </a:r>
            <a:r>
              <a:rPr lang="en-US" sz="2300">
                <a:solidFill>
                  <a:srgbClr val="F9EEE1"/>
                </a:solidFill>
                <a:latin typeface="Open Sans"/>
                <a:ea typeface="Open Sans"/>
                <a:cs typeface="Open Sans"/>
                <a:sym typeface="Open Sans"/>
              </a:rPr>
              <a:t> t</a:t>
            </a:r>
            <a:r>
              <a:rPr lang="en-US" sz="2300">
                <a:solidFill>
                  <a:srgbClr val="F9EEE1"/>
                </a:solidFill>
                <a:latin typeface="Open Sans"/>
                <a:ea typeface="Open Sans"/>
                <a:cs typeface="Open Sans"/>
                <a:sym typeface="Open Sans"/>
              </a:rPr>
              <a:t>anp</a:t>
            </a:r>
            <a:r>
              <a:rPr lang="en-US" sz="2300">
                <a:solidFill>
                  <a:srgbClr val="F9EEE1"/>
                </a:solidFill>
                <a:latin typeface="Open Sans"/>
                <a:ea typeface="Open Sans"/>
                <a:cs typeface="Open Sans"/>
                <a:sym typeface="Open Sans"/>
              </a:rPr>
              <a:t>a</a:t>
            </a:r>
            <a:r>
              <a:rPr lang="en-US" sz="2300">
                <a:solidFill>
                  <a:srgbClr val="F9EEE1"/>
                </a:solidFill>
                <a:latin typeface="Open Sans"/>
                <a:ea typeface="Open Sans"/>
                <a:cs typeface="Open Sans"/>
                <a:sym typeface="Open Sans"/>
              </a:rPr>
              <a:t> meme</a:t>
            </a:r>
            <a:r>
              <a:rPr lang="en-US" sz="2300">
                <a:solidFill>
                  <a:srgbClr val="F9EEE1"/>
                </a:solidFill>
                <a:latin typeface="Open Sans"/>
                <a:ea typeface="Open Sans"/>
                <a:cs typeface="Open Sans"/>
                <a:sym typeface="Open Sans"/>
              </a:rPr>
              <a:t>n</a:t>
            </a:r>
            <a:r>
              <a:rPr lang="en-US" sz="2300">
                <a:solidFill>
                  <a:srgbClr val="F9EEE1"/>
                </a:solidFill>
                <a:latin typeface="Open Sans"/>
                <a:ea typeface="Open Sans"/>
                <a:cs typeface="Open Sans"/>
                <a:sym typeface="Open Sans"/>
              </a:rPr>
              <a:t>garuhi l</a:t>
            </a:r>
            <a:r>
              <a:rPr lang="en-US" sz="2300">
                <a:solidFill>
                  <a:srgbClr val="F9EEE1"/>
                </a:solidFill>
                <a:latin typeface="Open Sans"/>
                <a:ea typeface="Open Sans"/>
                <a:cs typeface="Open Sans"/>
                <a:sym typeface="Open Sans"/>
              </a:rPr>
              <a:t>ist atau objek lain yang </a:t>
            </a:r>
            <a:r>
              <a:rPr lang="en-US" sz="2300">
                <a:solidFill>
                  <a:srgbClr val="F9EEE1"/>
                </a:solidFill>
                <a:latin typeface="Open Sans"/>
                <a:ea typeface="Open Sans"/>
                <a:cs typeface="Open Sans"/>
                <a:sym typeface="Open Sans"/>
              </a:rPr>
              <a:t>berbagi referensi sebelumnya</a:t>
            </a:r>
            <a:r>
              <a:rPr lang="en-US" sz="2300">
                <a:solidFill>
                  <a:srgbClr val="F9EEE1"/>
                </a:solidFill>
                <a:latin typeface="Open Sans"/>
                <a:ea typeface="Open Sans"/>
                <a:cs typeface="Open Sans"/>
                <a:sym typeface="Open Sans"/>
              </a:rPr>
              <a:t>.</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2023165" y="6688255"/>
            <a:ext cx="14425435" cy="1263777"/>
          </a:xfrm>
          <a:prstGeom prst="rect">
            <a:avLst/>
          </a:prstGeom>
        </p:spPr>
        <p:txBody>
          <a:bodyPr anchor="t" rtlCol="false" tIns="0" lIns="0" bIns="0" rIns="0">
            <a:spAutoFit/>
          </a:bodyPr>
          <a:lstStyle/>
          <a:p>
            <a:pPr algn="l">
              <a:lnSpc>
                <a:spcPts val="2483"/>
              </a:lnSpc>
              <a:spcBef>
                <a:spcPct val="0"/>
              </a:spcBef>
            </a:pPr>
            <a:r>
              <a:rPr lang="en-US" sz="2299">
                <a:solidFill>
                  <a:srgbClr val="FFFFFF"/>
                </a:solidFill>
                <a:latin typeface="Open Sans Light"/>
                <a:ea typeface="Open Sans Light"/>
                <a:cs typeface="Open Sans Light"/>
                <a:sym typeface="Open Sans Light"/>
              </a:rPr>
              <a:t>Saat membuat salinan list dengan backup = list(primes), yang dihasilkan adalah shallow copy, yaitu list baru yang tetap mereferensikan elemen yang sama dengan list asal. Jika elemen-elemennya bersifat immutable, hal ini tidak menjadi masalah. Namun jika elemen bersifat mutable, untuk membuat salinan sepenuhnya terpisah (deep copy), perlu digunakan fungsi deepcopy dari modul copy</a:t>
            </a:r>
          </a:p>
        </p:txBody>
      </p:sp>
      <p:sp>
        <p:nvSpPr>
          <p:cNvPr name="Freeform 21" id="21"/>
          <p:cNvSpPr/>
          <p:nvPr/>
        </p:nvSpPr>
        <p:spPr>
          <a:xfrm flipH="false" flipV="false" rot="0">
            <a:off x="6294836" y="4017845"/>
            <a:ext cx="5740305" cy="2251309"/>
          </a:xfrm>
          <a:custGeom>
            <a:avLst/>
            <a:gdLst/>
            <a:ahLst/>
            <a:cxnLst/>
            <a:rect r="r" b="b" t="t" l="l"/>
            <a:pathLst>
              <a:path h="2251309" w="5740305">
                <a:moveTo>
                  <a:pt x="0" y="0"/>
                </a:moveTo>
                <a:lnTo>
                  <a:pt x="5740305" y="0"/>
                </a:lnTo>
                <a:lnTo>
                  <a:pt x="5740305" y="2251310"/>
                </a:lnTo>
                <a:lnTo>
                  <a:pt x="0" y="2251310"/>
                </a:lnTo>
                <a:lnTo>
                  <a:pt x="0" y="0"/>
                </a:lnTo>
                <a:close/>
              </a:path>
            </a:pathLst>
          </a:custGeom>
          <a:blipFill>
            <a:blip r:embed="rId9"/>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69791" y="871850"/>
            <a:ext cx="16230600" cy="735720"/>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5.2.1 array</a:t>
            </a:r>
            <a:r>
              <a:rPr lang="en-US" b="true" sz="5400">
                <a:solidFill>
                  <a:srgbClr val="29455B"/>
                </a:solidFill>
                <a:latin typeface="Canva Sans Bold"/>
                <a:ea typeface="Canva Sans Bold"/>
                <a:cs typeface="Canva Sans Bold"/>
                <a:sym typeface="Canva Sans Bold"/>
              </a:rPr>
              <a:t> REFERENSIAL</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1945241" y="2269513"/>
            <a:ext cx="9350576" cy="1470659"/>
          </a:xfrm>
          <a:prstGeom prst="rect">
            <a:avLst/>
          </a:prstGeom>
        </p:spPr>
        <p:txBody>
          <a:bodyPr anchor="t" rtlCol="false" tIns="0" lIns="0" bIns="0" rIns="0">
            <a:spAutoFit/>
          </a:bodyPr>
          <a:lstStyle/>
          <a:p>
            <a:pPr algn="l">
              <a:lnSpc>
                <a:spcPts val="2940"/>
              </a:lnSpc>
            </a:pPr>
            <a:r>
              <a:rPr lang="en-US" sz="2100">
                <a:solidFill>
                  <a:srgbClr val="F9EEE1"/>
                </a:solidFill>
                <a:latin typeface="Open Sans"/>
                <a:ea typeface="Open Sans"/>
                <a:cs typeface="Open Sans"/>
                <a:sym typeface="Open Sans"/>
              </a:rPr>
              <a:t>Saat membuat list seperti counters = [0] * 8, Python menghasilkan list dengan 8 elemen bernilai nol. Namun secara teknis, semua elemen mereferensik</a:t>
            </a:r>
            <a:r>
              <a:rPr lang="en-US" sz="2100">
                <a:solidFill>
                  <a:srgbClr val="F9EEE1"/>
                </a:solidFill>
                <a:latin typeface="Open Sans"/>
                <a:ea typeface="Open Sans"/>
                <a:cs typeface="Open Sans"/>
                <a:sym typeface="Open Sans"/>
              </a:rPr>
              <a:t>an objek nol </a:t>
            </a:r>
            <a:r>
              <a:rPr lang="en-US" sz="2100">
                <a:solidFill>
                  <a:srgbClr val="F9EEE1"/>
                </a:solidFill>
                <a:latin typeface="Open Sans"/>
                <a:ea typeface="Open Sans"/>
                <a:cs typeface="Open Sans"/>
                <a:sym typeface="Open Sans"/>
              </a:rPr>
              <a:t>y</a:t>
            </a:r>
            <a:r>
              <a:rPr lang="en-US" sz="2100">
                <a:solidFill>
                  <a:srgbClr val="F9EEE1"/>
                </a:solidFill>
                <a:latin typeface="Open Sans"/>
                <a:ea typeface="Open Sans"/>
                <a:cs typeface="Open Sans"/>
                <a:sym typeface="Open Sans"/>
              </a:rPr>
              <a:t>ang sam</a:t>
            </a:r>
            <a:r>
              <a:rPr lang="en-US" sz="2100">
                <a:solidFill>
                  <a:srgbClr val="F9EEE1"/>
                </a:solidFill>
                <a:latin typeface="Open Sans"/>
                <a:ea typeface="Open Sans"/>
                <a:cs typeface="Open Sans"/>
                <a:sym typeface="Open Sans"/>
              </a:rPr>
              <a:t>a,</a:t>
            </a:r>
            <a:r>
              <a:rPr lang="en-US" sz="2100">
                <a:solidFill>
                  <a:srgbClr val="F9EEE1"/>
                </a:solidFill>
                <a:latin typeface="Open Sans"/>
                <a:ea typeface="Open Sans"/>
                <a:cs typeface="Open Sans"/>
                <a:sym typeface="Open Sans"/>
              </a:rPr>
              <a:t> b</a:t>
            </a:r>
            <a:r>
              <a:rPr lang="en-US" sz="2100">
                <a:solidFill>
                  <a:srgbClr val="F9EEE1"/>
                </a:solidFill>
                <a:latin typeface="Open Sans"/>
                <a:ea typeface="Open Sans"/>
                <a:cs typeface="Open Sans"/>
                <a:sym typeface="Open Sans"/>
              </a:rPr>
              <a:t>uka</a:t>
            </a:r>
            <a:r>
              <a:rPr lang="en-US" sz="2100">
                <a:solidFill>
                  <a:srgbClr val="F9EEE1"/>
                </a:solidFill>
                <a:latin typeface="Open Sans"/>
                <a:ea typeface="Open Sans"/>
                <a:cs typeface="Open Sans"/>
                <a:sym typeface="Open Sans"/>
              </a:rPr>
              <a:t>n de</a:t>
            </a:r>
            <a:r>
              <a:rPr lang="en-US" sz="2100">
                <a:solidFill>
                  <a:srgbClr val="F9EEE1"/>
                </a:solidFill>
                <a:latin typeface="Open Sans"/>
                <a:ea typeface="Open Sans"/>
                <a:cs typeface="Open Sans"/>
                <a:sym typeface="Open Sans"/>
              </a:rPr>
              <a:t>l</a:t>
            </a:r>
            <a:r>
              <a:rPr lang="en-US" sz="2100">
                <a:solidFill>
                  <a:srgbClr val="F9EEE1"/>
                </a:solidFill>
                <a:latin typeface="Open Sans"/>
                <a:ea typeface="Open Sans"/>
                <a:cs typeface="Open Sans"/>
                <a:sym typeface="Open Sans"/>
              </a:rPr>
              <a:t>apan obj</a:t>
            </a:r>
            <a:r>
              <a:rPr lang="en-US" sz="2100">
                <a:solidFill>
                  <a:srgbClr val="F9EEE1"/>
                </a:solidFill>
                <a:latin typeface="Open Sans"/>
                <a:ea typeface="Open Sans"/>
                <a:cs typeface="Open Sans"/>
                <a:sym typeface="Open Sans"/>
              </a:rPr>
              <a:t>e</a:t>
            </a:r>
            <a:r>
              <a:rPr lang="en-US" sz="2100">
                <a:solidFill>
                  <a:srgbClr val="F9EEE1"/>
                </a:solidFill>
                <a:latin typeface="Open Sans"/>
                <a:ea typeface="Open Sans"/>
                <a:cs typeface="Open Sans"/>
                <a:sym typeface="Open Sans"/>
              </a:rPr>
              <a:t>k nol yan</a:t>
            </a:r>
            <a:r>
              <a:rPr lang="en-US" sz="2100">
                <a:solidFill>
                  <a:srgbClr val="F9EEE1"/>
                </a:solidFill>
                <a:latin typeface="Open Sans"/>
                <a:ea typeface="Open Sans"/>
                <a:cs typeface="Open Sans"/>
                <a:sym typeface="Open Sans"/>
              </a:rPr>
              <a:t>g</a:t>
            </a:r>
            <a:r>
              <a:rPr lang="en-US" sz="2100">
                <a:solidFill>
                  <a:srgbClr val="F9EEE1"/>
                </a:solidFill>
                <a:latin typeface="Open Sans"/>
                <a:ea typeface="Open Sans"/>
                <a:cs typeface="Open Sans"/>
                <a:sym typeface="Open Sans"/>
              </a:rPr>
              <a:t> berbeda. S</a:t>
            </a:r>
            <a:r>
              <a:rPr lang="en-US" sz="2100">
                <a:solidFill>
                  <a:srgbClr val="F9EEE1"/>
                </a:solidFill>
                <a:latin typeface="Open Sans"/>
                <a:ea typeface="Open Sans"/>
                <a:cs typeface="Open Sans"/>
                <a:sym typeface="Open Sans"/>
              </a:rPr>
              <a:t>eperti</a:t>
            </a:r>
            <a:r>
              <a:rPr lang="en-US" sz="2100">
                <a:solidFill>
                  <a:srgbClr val="F9EEE1"/>
                </a:solidFill>
                <a:latin typeface="Open Sans"/>
                <a:ea typeface="Open Sans"/>
                <a:cs typeface="Open Sans"/>
                <a:sym typeface="Open Sans"/>
              </a:rPr>
              <a:t> y</a:t>
            </a:r>
            <a:r>
              <a:rPr lang="en-US" sz="2100">
                <a:solidFill>
                  <a:srgbClr val="F9EEE1"/>
                </a:solidFill>
                <a:latin typeface="Open Sans"/>
                <a:ea typeface="Open Sans"/>
                <a:cs typeface="Open Sans"/>
                <a:sym typeface="Open Sans"/>
              </a:rPr>
              <a:t>ang dig</a:t>
            </a:r>
            <a:r>
              <a:rPr lang="en-US" sz="2100">
                <a:solidFill>
                  <a:srgbClr val="F9EEE1"/>
                </a:solidFill>
                <a:latin typeface="Open Sans"/>
                <a:ea typeface="Open Sans"/>
                <a:cs typeface="Open Sans"/>
                <a:sym typeface="Open Sans"/>
              </a:rPr>
              <a:t>ambark</a:t>
            </a:r>
            <a:r>
              <a:rPr lang="en-US" sz="2100">
                <a:solidFill>
                  <a:srgbClr val="F9EEE1"/>
                </a:solidFill>
                <a:latin typeface="Open Sans"/>
                <a:ea typeface="Open Sans"/>
                <a:cs typeface="Open Sans"/>
                <a:sym typeface="Open Sans"/>
              </a:rPr>
              <a:t>a</a:t>
            </a:r>
            <a:r>
              <a:rPr lang="en-US" sz="2100">
                <a:solidFill>
                  <a:srgbClr val="F9EEE1"/>
                </a:solidFill>
                <a:latin typeface="Open Sans"/>
                <a:ea typeface="Open Sans"/>
                <a:cs typeface="Open Sans"/>
                <a:sym typeface="Open Sans"/>
              </a:rPr>
              <a:t>n pada gam</a:t>
            </a:r>
            <a:r>
              <a:rPr lang="en-US" sz="2100">
                <a:solidFill>
                  <a:srgbClr val="F9EEE1"/>
                </a:solidFill>
                <a:latin typeface="Open Sans"/>
                <a:ea typeface="Open Sans"/>
                <a:cs typeface="Open Sans"/>
                <a:sym typeface="Open Sans"/>
              </a:rPr>
              <a:t>bar 5.7</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7158650" y="4053205"/>
            <a:ext cx="9212027" cy="1717929"/>
          </a:xfrm>
          <a:prstGeom prst="rect">
            <a:avLst/>
          </a:prstGeom>
        </p:spPr>
        <p:txBody>
          <a:bodyPr anchor="t" rtlCol="false" tIns="0" lIns="0" bIns="0" rIns="0">
            <a:spAutoFit/>
          </a:bodyPr>
          <a:lstStyle/>
          <a:p>
            <a:pPr algn="l">
              <a:lnSpc>
                <a:spcPts val="2268"/>
              </a:lnSpc>
              <a:spcBef>
                <a:spcPct val="0"/>
              </a:spcBef>
            </a:pPr>
            <a:r>
              <a:rPr lang="en-US" sz="2100">
                <a:solidFill>
                  <a:srgbClr val="FFFFFF"/>
                </a:solidFill>
                <a:latin typeface="Open Sans Light"/>
                <a:ea typeface="Open Sans Light"/>
                <a:cs typeface="Open Sans Light"/>
                <a:sym typeface="Open Sans Light"/>
              </a:rPr>
              <a:t>Meskipun semua elemen list counters = [0] * 8 mereferensikan objek nol yang sama, hal ini tidak masalah karena integer bersifat immutable. Misalnya, perintah counters[2] += 1 tidak mengubah nilai nol yang ada, melainkan membuat integer baru (nilai 1) dan mengubah referensi pada indeks ke-2 agar menunjuk ke nilai baru tersebut. Seperti yang digambarkan pada gambar 5.8.</a:t>
            </a:r>
          </a:p>
        </p:txBody>
      </p:sp>
      <p:sp>
        <p:nvSpPr>
          <p:cNvPr name="TextBox 21" id="21"/>
          <p:cNvSpPr txBox="true"/>
          <p:nvPr/>
        </p:nvSpPr>
        <p:spPr>
          <a:xfrm rot="0">
            <a:off x="1966230" y="6337985"/>
            <a:ext cx="7198759" cy="1432179"/>
          </a:xfrm>
          <a:prstGeom prst="rect">
            <a:avLst/>
          </a:prstGeom>
        </p:spPr>
        <p:txBody>
          <a:bodyPr anchor="t" rtlCol="false" tIns="0" lIns="0" bIns="0" rIns="0">
            <a:spAutoFit/>
          </a:bodyPr>
          <a:lstStyle/>
          <a:p>
            <a:pPr algn="l">
              <a:lnSpc>
                <a:spcPts val="2268"/>
              </a:lnSpc>
              <a:spcBef>
                <a:spcPct val="0"/>
              </a:spcBef>
            </a:pPr>
            <a:r>
              <a:rPr lang="en-US" sz="2100">
                <a:solidFill>
                  <a:srgbClr val="FFFFFF"/>
                </a:solidFill>
                <a:latin typeface="Open Sans Light"/>
                <a:ea typeface="Open Sans Light"/>
                <a:cs typeface="Open Sans Light"/>
                <a:sym typeface="Open Sans Light"/>
              </a:rPr>
              <a:t>Sebagai manifestasi akhir dari sifat referensial dari daftar, Perintah extend pada list akan menambahkan referensi elemen-elemen dari list lain, bukan menyalin elemen-elemennya. Jadi, list hasil extend akan menunjuk ke objek yang sama seperti list sumber.</a:t>
            </a:r>
          </a:p>
        </p:txBody>
      </p:sp>
      <p:sp>
        <p:nvSpPr>
          <p:cNvPr name="Freeform 22" id="22"/>
          <p:cNvSpPr/>
          <p:nvPr/>
        </p:nvSpPr>
        <p:spPr>
          <a:xfrm flipH="false" flipV="false" rot="0">
            <a:off x="11657213" y="2307613"/>
            <a:ext cx="4120546" cy="1574141"/>
          </a:xfrm>
          <a:custGeom>
            <a:avLst/>
            <a:gdLst/>
            <a:ahLst/>
            <a:cxnLst/>
            <a:rect r="r" b="b" t="t" l="l"/>
            <a:pathLst>
              <a:path h="1574141" w="4120546">
                <a:moveTo>
                  <a:pt x="0" y="0"/>
                </a:moveTo>
                <a:lnTo>
                  <a:pt x="4120547" y="0"/>
                </a:lnTo>
                <a:lnTo>
                  <a:pt x="4120547" y="1574142"/>
                </a:lnTo>
                <a:lnTo>
                  <a:pt x="0" y="1574142"/>
                </a:lnTo>
                <a:lnTo>
                  <a:pt x="0" y="0"/>
                </a:lnTo>
                <a:close/>
              </a:path>
            </a:pathLst>
          </a:custGeom>
          <a:blipFill>
            <a:blip r:embed="rId9"/>
            <a:stretch>
              <a:fillRect l="0" t="0" r="0" b="0"/>
            </a:stretch>
          </a:blipFill>
        </p:spPr>
      </p:sp>
      <p:sp>
        <p:nvSpPr>
          <p:cNvPr name="Freeform 23" id="23"/>
          <p:cNvSpPr/>
          <p:nvPr/>
        </p:nvSpPr>
        <p:spPr>
          <a:xfrm flipH="false" flipV="false" rot="0">
            <a:off x="2064891" y="4207901"/>
            <a:ext cx="4555639" cy="1379961"/>
          </a:xfrm>
          <a:custGeom>
            <a:avLst/>
            <a:gdLst/>
            <a:ahLst/>
            <a:cxnLst/>
            <a:rect r="r" b="b" t="t" l="l"/>
            <a:pathLst>
              <a:path h="1379961" w="4555639">
                <a:moveTo>
                  <a:pt x="0" y="0"/>
                </a:moveTo>
                <a:lnTo>
                  <a:pt x="4555639" y="0"/>
                </a:lnTo>
                <a:lnTo>
                  <a:pt x="4555639" y="1379961"/>
                </a:lnTo>
                <a:lnTo>
                  <a:pt x="0" y="1379961"/>
                </a:lnTo>
                <a:lnTo>
                  <a:pt x="0" y="0"/>
                </a:lnTo>
                <a:close/>
              </a:path>
            </a:pathLst>
          </a:custGeom>
          <a:blipFill>
            <a:blip r:embed="rId10"/>
            <a:stretch>
              <a:fillRect l="0" t="0" r="0" b="0"/>
            </a:stretch>
          </a:blipFill>
        </p:spPr>
      </p:sp>
      <p:sp>
        <p:nvSpPr>
          <p:cNvPr name="Freeform 24" id="24"/>
          <p:cNvSpPr/>
          <p:nvPr/>
        </p:nvSpPr>
        <p:spPr>
          <a:xfrm flipH="false" flipV="false" rot="0">
            <a:off x="9430775" y="5771134"/>
            <a:ext cx="6520108" cy="2537306"/>
          </a:xfrm>
          <a:custGeom>
            <a:avLst/>
            <a:gdLst/>
            <a:ahLst/>
            <a:cxnLst/>
            <a:rect r="r" b="b" t="t" l="l"/>
            <a:pathLst>
              <a:path h="2537306" w="6520108">
                <a:moveTo>
                  <a:pt x="0" y="0"/>
                </a:moveTo>
                <a:lnTo>
                  <a:pt x="6520108" y="0"/>
                </a:lnTo>
                <a:lnTo>
                  <a:pt x="6520108" y="2537306"/>
                </a:lnTo>
                <a:lnTo>
                  <a:pt x="0" y="2537306"/>
                </a:lnTo>
                <a:lnTo>
                  <a:pt x="0" y="0"/>
                </a:lnTo>
                <a:close/>
              </a:path>
            </a:pathLst>
          </a:custGeom>
          <a:blipFill>
            <a:blip r:embed="rId11"/>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28700" y="871850"/>
            <a:ext cx="16230600" cy="735720"/>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5.2.2 Array</a:t>
            </a:r>
            <a:r>
              <a:rPr lang="en-US" b="true" sz="5400">
                <a:solidFill>
                  <a:srgbClr val="29455B"/>
                </a:solidFill>
                <a:latin typeface="Canva Sans Bold"/>
                <a:ea typeface="Canva Sans Bold"/>
                <a:cs typeface="Canva Sans Bold"/>
                <a:sym typeface="Canva Sans Bold"/>
              </a:rPr>
              <a:t> RINGKAS DALAM PYTHON</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1945241" y="2355595"/>
            <a:ext cx="14425435" cy="1934844"/>
          </a:xfrm>
          <a:prstGeom prst="rect">
            <a:avLst/>
          </a:prstGeom>
        </p:spPr>
        <p:txBody>
          <a:bodyPr anchor="t" rtlCol="false" tIns="0" lIns="0" bIns="0" rIns="0">
            <a:spAutoFit/>
          </a:bodyPr>
          <a:lstStyle/>
          <a:p>
            <a:pPr algn="l">
              <a:lnSpc>
                <a:spcPts val="3080"/>
              </a:lnSpc>
            </a:pPr>
            <a:r>
              <a:rPr lang="en-US" sz="2200">
                <a:solidFill>
                  <a:srgbClr val="F9EEE1"/>
                </a:solidFill>
                <a:latin typeface="Open Sans"/>
                <a:ea typeface="Open Sans"/>
                <a:cs typeface="Open Sans"/>
                <a:sym typeface="Open Sans"/>
              </a:rPr>
              <a:t>Compact array dalam Python adalah struktur data yang menyimpan elemen-elemen secara langsung dalam memori secara berurutan (kontigu), tanpa menggunakan referensi ke objek lain. Ini berbed</a:t>
            </a:r>
            <a:r>
              <a:rPr lang="en-US" sz="2200">
                <a:solidFill>
                  <a:srgbClr val="F9EEE1"/>
                </a:solidFill>
                <a:latin typeface="Open Sans"/>
                <a:ea typeface="Open Sans"/>
                <a:cs typeface="Open Sans"/>
                <a:sym typeface="Open Sans"/>
              </a:rPr>
              <a:t>a dari list bi</a:t>
            </a:r>
            <a:r>
              <a:rPr lang="en-US" sz="2200">
                <a:solidFill>
                  <a:srgbClr val="F9EEE1"/>
                </a:solidFill>
                <a:latin typeface="Open Sans"/>
                <a:ea typeface="Open Sans"/>
                <a:cs typeface="Open Sans"/>
                <a:sym typeface="Open Sans"/>
              </a:rPr>
              <a:t>as</a:t>
            </a:r>
            <a:r>
              <a:rPr lang="en-US" sz="2200">
                <a:solidFill>
                  <a:srgbClr val="F9EEE1"/>
                </a:solidFill>
                <a:latin typeface="Open Sans"/>
                <a:ea typeface="Open Sans"/>
                <a:cs typeface="Open Sans"/>
                <a:sym typeface="Open Sans"/>
              </a:rPr>
              <a:t>a y</a:t>
            </a:r>
            <a:r>
              <a:rPr lang="en-US" sz="2200">
                <a:solidFill>
                  <a:srgbClr val="F9EEE1"/>
                </a:solidFill>
                <a:latin typeface="Open Sans"/>
                <a:ea typeface="Open Sans"/>
                <a:cs typeface="Open Sans"/>
                <a:sym typeface="Open Sans"/>
              </a:rPr>
              <a:t>ang</a:t>
            </a:r>
            <a:r>
              <a:rPr lang="en-US" sz="2200">
                <a:solidFill>
                  <a:srgbClr val="F9EEE1"/>
                </a:solidFill>
                <a:latin typeface="Open Sans"/>
                <a:ea typeface="Open Sans"/>
                <a:cs typeface="Open Sans"/>
                <a:sym typeface="Open Sans"/>
              </a:rPr>
              <a:t> m</a:t>
            </a:r>
            <a:r>
              <a:rPr lang="en-US" sz="2200">
                <a:solidFill>
                  <a:srgbClr val="F9EEE1"/>
                </a:solidFill>
                <a:latin typeface="Open Sans"/>
                <a:ea typeface="Open Sans"/>
                <a:cs typeface="Open Sans"/>
                <a:sym typeface="Open Sans"/>
              </a:rPr>
              <a:t>enyimpan</a:t>
            </a:r>
            <a:r>
              <a:rPr lang="en-US" sz="2200">
                <a:solidFill>
                  <a:srgbClr val="F9EEE1"/>
                </a:solidFill>
                <a:latin typeface="Open Sans"/>
                <a:ea typeface="Open Sans"/>
                <a:cs typeface="Open Sans"/>
                <a:sym typeface="Open Sans"/>
              </a:rPr>
              <a:t> referens</a:t>
            </a:r>
            <a:r>
              <a:rPr lang="en-US" sz="2200">
                <a:solidFill>
                  <a:srgbClr val="F9EEE1"/>
                </a:solidFill>
                <a:latin typeface="Open Sans"/>
                <a:ea typeface="Open Sans"/>
                <a:cs typeface="Open Sans"/>
                <a:sym typeface="Open Sans"/>
              </a:rPr>
              <a:t>i</a:t>
            </a:r>
            <a:r>
              <a:rPr lang="en-US" sz="2200">
                <a:solidFill>
                  <a:srgbClr val="F9EEE1"/>
                </a:solidFill>
                <a:latin typeface="Open Sans"/>
                <a:ea typeface="Open Sans"/>
                <a:cs typeface="Open Sans"/>
                <a:sym typeface="Open Sans"/>
              </a:rPr>
              <a:t> ke obj</a:t>
            </a:r>
            <a:r>
              <a:rPr lang="en-US" sz="2200">
                <a:solidFill>
                  <a:srgbClr val="F9EEE1"/>
                </a:solidFill>
                <a:latin typeface="Open Sans"/>
                <a:ea typeface="Open Sans"/>
                <a:cs typeface="Open Sans"/>
                <a:sym typeface="Open Sans"/>
              </a:rPr>
              <a:t>ek-obj</a:t>
            </a:r>
            <a:r>
              <a:rPr lang="en-US" sz="2200">
                <a:solidFill>
                  <a:srgbClr val="F9EEE1"/>
                </a:solidFill>
                <a:latin typeface="Open Sans"/>
                <a:ea typeface="Open Sans"/>
                <a:cs typeface="Open Sans"/>
                <a:sym typeface="Open Sans"/>
              </a:rPr>
              <a:t>ek. Kita akan merujuk repr</a:t>
            </a:r>
            <a:r>
              <a:rPr lang="en-US" sz="2200">
                <a:solidFill>
                  <a:srgbClr val="F9EEE1"/>
                </a:solidFill>
                <a:latin typeface="Open Sans"/>
                <a:ea typeface="Open Sans"/>
                <a:cs typeface="Open Sans"/>
                <a:sym typeface="Open Sans"/>
              </a:rPr>
              <a:t>esentasi yang lebih langsung ini sebagai lar</a:t>
            </a:r>
            <a:r>
              <a:rPr lang="en-US" sz="2200">
                <a:solidFill>
                  <a:srgbClr val="F9EEE1"/>
                </a:solidFill>
                <a:latin typeface="Open Sans"/>
                <a:ea typeface="Open Sans"/>
                <a:cs typeface="Open Sans"/>
                <a:sym typeface="Open Sans"/>
              </a:rPr>
              <a:t>ik padat karena larik ini menyimpan </a:t>
            </a:r>
            <a:r>
              <a:rPr lang="en-US" sz="2200">
                <a:solidFill>
                  <a:srgbClr val="F9EEE1"/>
                </a:solidFill>
                <a:latin typeface="Open Sans"/>
                <a:ea typeface="Open Sans"/>
                <a:cs typeface="Open Sans"/>
                <a:sym typeface="Open Sans"/>
              </a:rPr>
              <a:t>bit yang merepresentasikan</a:t>
            </a:r>
          </a:p>
          <a:p>
            <a:pPr algn="l">
              <a:lnSpc>
                <a:spcPts val="3080"/>
              </a:lnSpc>
            </a:pPr>
            <a:r>
              <a:rPr lang="en-US" sz="2200">
                <a:solidFill>
                  <a:srgbClr val="F9EEE1"/>
                </a:solidFill>
                <a:latin typeface="Open Sans"/>
                <a:ea typeface="Open Sans"/>
                <a:cs typeface="Open Sans"/>
                <a:sym typeface="Open Sans"/>
              </a:rPr>
              <a:t> data utama (karakter, dalam kasus string)</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1945241" y="5595676"/>
            <a:ext cx="14425435" cy="2662428"/>
          </a:xfrm>
          <a:prstGeom prst="rect">
            <a:avLst/>
          </a:prstGeom>
        </p:spPr>
        <p:txBody>
          <a:bodyPr anchor="t" rtlCol="false" tIns="0" lIns="0" bIns="0" rIns="0">
            <a:spAutoFit/>
          </a:bodyPr>
          <a:lstStyle/>
          <a:p>
            <a:pPr algn="l">
              <a:lnSpc>
                <a:spcPts val="2375"/>
              </a:lnSpc>
            </a:pPr>
            <a:r>
              <a:rPr lang="en-US" sz="2199">
                <a:solidFill>
                  <a:srgbClr val="FFFFFF"/>
                </a:solidFill>
                <a:latin typeface="Open Sans Light"/>
                <a:ea typeface="Open Sans Light"/>
                <a:cs typeface="Open Sans Light"/>
                <a:sym typeface="Open Sans Light"/>
              </a:rPr>
              <a:t>Compact array di Python menyimpan data secara langsung (bukan referensi), sehingga lebih efisien dalam penggunaan memori dan performa. Misalnya, karakter string disimpan sebagai deretan byte (tiap karakter biasanya 2 byte untuk Unicode). Berbeda dengan struktur referensial yang membutuhkan tambahan 64-bit untuk menyimpan alamat memori tiap elemen.</a:t>
            </a:r>
          </a:p>
          <a:p>
            <a:pPr algn="l">
              <a:lnSpc>
                <a:spcPts val="2375"/>
              </a:lnSpc>
            </a:pPr>
            <a:r>
              <a:rPr lang="en-US" sz="2199">
                <a:solidFill>
                  <a:srgbClr val="FFFFFF"/>
                </a:solidFill>
                <a:latin typeface="Open Sans Light"/>
                <a:ea typeface="Open Sans Light"/>
                <a:cs typeface="Open Sans Light"/>
                <a:sym typeface="Open Sans Light"/>
              </a:rPr>
              <a:t>Contohnya, menyimpan satu juta integer 64-bit dalam list biasa bisa menggunakan 4–5 kali lebih banyak memori dibanding array kompak. Hal ini karena setiap elemen disimpan sebagai objek dengan overhead tambahan.</a:t>
            </a:r>
          </a:p>
          <a:p>
            <a:pPr algn="l">
              <a:lnSpc>
                <a:spcPts val="2375"/>
              </a:lnSpc>
            </a:pPr>
            <a:r>
              <a:rPr lang="en-US" sz="2199">
                <a:solidFill>
                  <a:srgbClr val="FFFFFF"/>
                </a:solidFill>
                <a:latin typeface="Open Sans Light"/>
                <a:ea typeface="Open Sans Light"/>
                <a:cs typeface="Open Sans Light"/>
                <a:sym typeface="Open Sans Light"/>
              </a:rPr>
              <a:t>Python menyediakan modul array untuk membuat array kompak, yang hemat memori dan cocok untuk data numerik dalam jumlah besar.</a:t>
            </a:r>
          </a:p>
          <a:p>
            <a:pPr algn="l">
              <a:lnSpc>
                <a:spcPts val="2375"/>
              </a:lnSpc>
              <a:spcBef>
                <a:spcPct val="0"/>
              </a:spcBef>
            </a:pPr>
          </a:p>
        </p:txBody>
      </p:sp>
      <p:sp>
        <p:nvSpPr>
          <p:cNvPr name="Freeform 21" id="21"/>
          <p:cNvSpPr/>
          <p:nvPr/>
        </p:nvSpPr>
        <p:spPr>
          <a:xfrm flipH="false" flipV="false" rot="0">
            <a:off x="7512431" y="4290440"/>
            <a:ext cx="3263137" cy="1112192"/>
          </a:xfrm>
          <a:custGeom>
            <a:avLst/>
            <a:gdLst/>
            <a:ahLst/>
            <a:cxnLst/>
            <a:rect r="r" b="b" t="t" l="l"/>
            <a:pathLst>
              <a:path h="1112192" w="3263137">
                <a:moveTo>
                  <a:pt x="0" y="0"/>
                </a:moveTo>
                <a:lnTo>
                  <a:pt x="3263138" y="0"/>
                </a:lnTo>
                <a:lnTo>
                  <a:pt x="3263138" y="1112192"/>
                </a:lnTo>
                <a:lnTo>
                  <a:pt x="0" y="1112192"/>
                </a:lnTo>
                <a:lnTo>
                  <a:pt x="0" y="0"/>
                </a:lnTo>
                <a:close/>
              </a:path>
            </a:pathLst>
          </a:custGeom>
          <a:blipFill>
            <a:blip r:embed="rId9"/>
            <a:stretch>
              <a:fillRect l="-145542" t="-200023" r="-143244" b="-341613"/>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28700" y="871850"/>
            <a:ext cx="16230600" cy="735720"/>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5.2.2 Array</a:t>
            </a:r>
            <a:r>
              <a:rPr lang="en-US" b="true" sz="5400">
                <a:solidFill>
                  <a:srgbClr val="29455B"/>
                </a:solidFill>
                <a:latin typeface="Canva Sans Bold"/>
                <a:ea typeface="Canva Sans Bold"/>
                <a:cs typeface="Canva Sans Bold"/>
                <a:sym typeface="Canva Sans Bold"/>
              </a:rPr>
              <a:t> RINGKAS DALAM PYTHON</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1945241" y="2355595"/>
            <a:ext cx="8109808" cy="5840094"/>
          </a:xfrm>
          <a:prstGeom prst="rect">
            <a:avLst/>
          </a:prstGeom>
        </p:spPr>
        <p:txBody>
          <a:bodyPr anchor="t" rtlCol="false" tIns="0" lIns="0" bIns="0" rIns="0">
            <a:spAutoFit/>
          </a:bodyPr>
          <a:lstStyle/>
          <a:p>
            <a:pPr algn="l">
              <a:lnSpc>
                <a:spcPts val="3080"/>
              </a:lnSpc>
            </a:pPr>
            <a:r>
              <a:rPr lang="en-US" sz="2200">
                <a:solidFill>
                  <a:srgbClr val="F9EEE1"/>
                </a:solidFill>
                <a:latin typeface="Open Sans Light"/>
                <a:ea typeface="Open Sans Light"/>
                <a:cs typeface="Open Sans Light"/>
                <a:sym typeface="Open Sans Light"/>
              </a:rPr>
              <a:t>Dukungan utama untuk compact array di Python tersedia melalui modul array, yang memungkinkan penyimpanan data primitif (seperti integer, float) secara efisien dan berurutan dalam memori.</a:t>
            </a:r>
          </a:p>
          <a:p>
            <a:pPr algn="l" marL="474986" indent="-237493" lvl="1">
              <a:lnSpc>
                <a:spcPts val="3080"/>
              </a:lnSpc>
              <a:buFont typeface="Arial"/>
              <a:buChar char="•"/>
            </a:pPr>
            <a:r>
              <a:rPr lang="en-US" sz="2200">
                <a:solidFill>
                  <a:srgbClr val="F9EEE1"/>
                </a:solidFill>
                <a:latin typeface="Open Sans Light"/>
                <a:ea typeface="Open Sans Light"/>
                <a:cs typeface="Open Sans Light"/>
                <a:sym typeface="Open Sans Light"/>
              </a:rPr>
              <a:t>Untuk membuat array, digunakan kode tipe (type code) yang menunjukkan jenis data yang akan disimpan.</a:t>
            </a:r>
          </a:p>
          <a:p>
            <a:pPr algn="l" marL="474986" indent="-237493" lvl="1">
              <a:lnSpc>
                <a:spcPts val="3080"/>
              </a:lnSpc>
              <a:buFont typeface="Arial"/>
              <a:buChar char="•"/>
            </a:pPr>
            <a:r>
              <a:rPr lang="en-US" sz="2200">
                <a:solidFill>
                  <a:srgbClr val="F9EEE1"/>
                </a:solidFill>
                <a:latin typeface="Open Sans Light"/>
                <a:ea typeface="Open Sans Light"/>
                <a:cs typeface="Open Sans Light"/>
                <a:sym typeface="Open Sans Light"/>
              </a:rPr>
              <a:t>Contoh: array('h', [2, 3, 5, 7, 11, 13, 17, 19]) membuat array berisi bilangan bulat bertipe signed short int ('h').</a:t>
            </a:r>
          </a:p>
          <a:p>
            <a:pPr algn="l" marL="474986" indent="-237493" lvl="1">
              <a:lnSpc>
                <a:spcPts val="3080"/>
              </a:lnSpc>
              <a:buFont typeface="Arial"/>
              <a:buChar char="•"/>
            </a:pPr>
            <a:r>
              <a:rPr lang="en-US" sz="2200">
                <a:solidFill>
                  <a:srgbClr val="F9EEE1"/>
                </a:solidFill>
                <a:latin typeface="Open Sans Light"/>
                <a:ea typeface="Open Sans Light"/>
                <a:cs typeface="Open Sans Light"/>
                <a:sym typeface="Open Sans Light"/>
              </a:rPr>
              <a:t>Setiap elemen array menggunakan jumlah byte tetap tergantung pada jenis data.</a:t>
            </a:r>
          </a:p>
          <a:p>
            <a:pPr algn="l" marL="474986" indent="-237493" lvl="1">
              <a:lnSpc>
                <a:spcPts val="3080"/>
              </a:lnSpc>
              <a:buFont typeface="Arial"/>
              <a:buChar char="•"/>
            </a:pPr>
            <a:r>
              <a:rPr lang="en-US" sz="2200">
                <a:solidFill>
                  <a:srgbClr val="F9EEE1"/>
                </a:solidFill>
                <a:latin typeface="Open Sans Light"/>
                <a:ea typeface="Open Sans Light"/>
                <a:cs typeface="Open Sans Light"/>
                <a:sym typeface="Open Sans Light"/>
              </a:rPr>
              <a:t>Tabel kode tipe (Tabel 5.1) menunjukkan berbagai jenis data (char, int, float, dll.) beserta jumlah byte yang umum digunakan.</a:t>
            </a:r>
          </a:p>
          <a:p>
            <a:pPr algn="l">
              <a:lnSpc>
                <a:spcPts val="3080"/>
              </a:lnSpc>
            </a:pPr>
            <a:r>
              <a:rPr lang="en-US" sz="2200">
                <a:solidFill>
                  <a:srgbClr val="F9EEE1"/>
                </a:solidFill>
                <a:latin typeface="Open Sans Light"/>
                <a:ea typeface="Open Sans Light"/>
                <a:cs typeface="Open Sans Light"/>
                <a:sym typeface="Open Sans Light"/>
              </a:rPr>
              <a:t>Kode tipe ini berasal dari bahasa C, dan ukuran pastinya bisa berbeda tergantung sistem, tapi umumnya:</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0698455" y="3094598"/>
            <a:ext cx="5672222" cy="4097803"/>
          </a:xfrm>
          <a:custGeom>
            <a:avLst/>
            <a:gdLst/>
            <a:ahLst/>
            <a:cxnLst/>
            <a:rect r="r" b="b" t="t" l="l"/>
            <a:pathLst>
              <a:path h="4097803" w="5672222">
                <a:moveTo>
                  <a:pt x="0" y="0"/>
                </a:moveTo>
                <a:lnTo>
                  <a:pt x="5672222" y="0"/>
                </a:lnTo>
                <a:lnTo>
                  <a:pt x="5672222" y="4097804"/>
                </a:lnTo>
                <a:lnTo>
                  <a:pt x="0" y="4097804"/>
                </a:lnTo>
                <a:lnTo>
                  <a:pt x="0" y="0"/>
                </a:lnTo>
                <a:close/>
              </a:path>
            </a:pathLst>
          </a:custGeom>
          <a:blipFill>
            <a:blip r:embed="rId9"/>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grpSp>
        <p:nvGrpSpPr>
          <p:cNvPr name="Group 3" id="3"/>
          <p:cNvGrpSpPr/>
          <p:nvPr/>
        </p:nvGrpSpPr>
        <p:grpSpPr>
          <a:xfrm rot="0">
            <a:off x="1615176" y="2438257"/>
            <a:ext cx="15057649" cy="5083433"/>
            <a:chOff x="0" y="0"/>
            <a:chExt cx="20076865" cy="6777910"/>
          </a:xfrm>
        </p:grpSpPr>
        <p:grpSp>
          <p:nvGrpSpPr>
            <p:cNvPr name="Group 4" id="4"/>
            <p:cNvGrpSpPr/>
            <p:nvPr/>
          </p:nvGrpSpPr>
          <p:grpSpPr>
            <a:xfrm rot="0">
              <a:off x="412103" y="1884623"/>
              <a:ext cx="19306266" cy="4893287"/>
              <a:chOff x="0" y="0"/>
              <a:chExt cx="5563559" cy="1410117"/>
            </a:xfrm>
          </p:grpSpPr>
          <p:sp>
            <p:nvSpPr>
              <p:cNvPr name="Freeform 5" id="5"/>
              <p:cNvSpPr/>
              <p:nvPr/>
            </p:nvSpPr>
            <p:spPr>
              <a:xfrm flipH="false" flipV="false" rot="0">
                <a:off x="0" y="0"/>
                <a:ext cx="5563559" cy="1410117"/>
              </a:xfrm>
              <a:custGeom>
                <a:avLst/>
                <a:gdLst/>
                <a:ahLst/>
                <a:cxnLst/>
                <a:rect r="r" b="b" t="t" l="l"/>
                <a:pathLst>
                  <a:path h="1410117" w="5563559">
                    <a:moveTo>
                      <a:pt x="36358" y="0"/>
                    </a:moveTo>
                    <a:lnTo>
                      <a:pt x="5527201" y="0"/>
                    </a:lnTo>
                    <a:cubicBezTo>
                      <a:pt x="5536844" y="0"/>
                      <a:pt x="5546091" y="3831"/>
                      <a:pt x="5552910" y="10649"/>
                    </a:cubicBezTo>
                    <a:cubicBezTo>
                      <a:pt x="5559728" y="17467"/>
                      <a:pt x="5563559" y="26715"/>
                      <a:pt x="5563559" y="36358"/>
                    </a:cubicBezTo>
                    <a:lnTo>
                      <a:pt x="5563559" y="1373759"/>
                    </a:lnTo>
                    <a:cubicBezTo>
                      <a:pt x="5563559" y="1383402"/>
                      <a:pt x="5559728" y="1392649"/>
                      <a:pt x="5552910" y="1399468"/>
                    </a:cubicBezTo>
                    <a:cubicBezTo>
                      <a:pt x="5546091" y="1406286"/>
                      <a:pt x="5536844" y="1410117"/>
                      <a:pt x="5527201" y="1410117"/>
                    </a:cubicBezTo>
                    <a:lnTo>
                      <a:pt x="36358" y="1410117"/>
                    </a:lnTo>
                    <a:cubicBezTo>
                      <a:pt x="16278" y="1410117"/>
                      <a:pt x="0" y="1393839"/>
                      <a:pt x="0" y="1373759"/>
                    </a:cubicBezTo>
                    <a:lnTo>
                      <a:pt x="0" y="36358"/>
                    </a:lnTo>
                    <a:cubicBezTo>
                      <a:pt x="0" y="16278"/>
                      <a:pt x="16278" y="0"/>
                      <a:pt x="36358" y="0"/>
                    </a:cubicBezTo>
                    <a:close/>
                  </a:path>
                </a:pathLst>
              </a:custGeom>
              <a:solidFill>
                <a:srgbClr val="FCB50F"/>
              </a:solidFill>
            </p:spPr>
          </p:sp>
          <p:sp>
            <p:nvSpPr>
              <p:cNvPr name="TextBox 6" id="6"/>
              <p:cNvSpPr txBox="true"/>
              <p:nvPr/>
            </p:nvSpPr>
            <p:spPr>
              <a:xfrm>
                <a:off x="0" y="-38100"/>
                <a:ext cx="5563559" cy="144821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20076865" cy="6545191"/>
              <a:chOff x="0" y="0"/>
              <a:chExt cx="5785625" cy="1886152"/>
            </a:xfrm>
          </p:grpSpPr>
          <p:sp>
            <p:nvSpPr>
              <p:cNvPr name="Freeform 8" id="8"/>
              <p:cNvSpPr/>
              <p:nvPr/>
            </p:nvSpPr>
            <p:spPr>
              <a:xfrm flipH="false" flipV="false" rot="0">
                <a:off x="0" y="0"/>
                <a:ext cx="5785625" cy="1886152"/>
              </a:xfrm>
              <a:custGeom>
                <a:avLst/>
                <a:gdLst/>
                <a:ahLst/>
                <a:cxnLst/>
                <a:rect r="r" b="b" t="t" l="l"/>
                <a:pathLst>
                  <a:path h="1886152" w="5785625">
                    <a:moveTo>
                      <a:pt x="34962" y="0"/>
                    </a:moveTo>
                    <a:lnTo>
                      <a:pt x="5750663" y="0"/>
                    </a:lnTo>
                    <a:cubicBezTo>
                      <a:pt x="5759935" y="0"/>
                      <a:pt x="5768828" y="3684"/>
                      <a:pt x="5775385" y="10240"/>
                    </a:cubicBezTo>
                    <a:cubicBezTo>
                      <a:pt x="5781942" y="16797"/>
                      <a:pt x="5785625" y="25690"/>
                      <a:pt x="5785625" y="34962"/>
                    </a:cubicBezTo>
                    <a:lnTo>
                      <a:pt x="5785625" y="1851190"/>
                    </a:lnTo>
                    <a:cubicBezTo>
                      <a:pt x="5785625" y="1870499"/>
                      <a:pt x="5769972" y="1886152"/>
                      <a:pt x="5750663" y="1886152"/>
                    </a:cubicBezTo>
                    <a:lnTo>
                      <a:pt x="34962" y="1886152"/>
                    </a:lnTo>
                    <a:cubicBezTo>
                      <a:pt x="15653" y="1886152"/>
                      <a:pt x="0" y="1870499"/>
                      <a:pt x="0" y="1851190"/>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9" id="9"/>
              <p:cNvSpPr txBox="true"/>
              <p:nvPr/>
            </p:nvSpPr>
            <p:spPr>
              <a:xfrm>
                <a:off x="0" y="-38100"/>
                <a:ext cx="5785625" cy="1924252"/>
              </a:xfrm>
              <a:prstGeom prst="rect">
                <a:avLst/>
              </a:prstGeom>
            </p:spPr>
            <p:txBody>
              <a:bodyPr anchor="ctr" rtlCol="false" tIns="50800" lIns="50800" bIns="50800" rIns="50800"/>
              <a:lstStyle/>
              <a:p>
                <a:pPr algn="ctr">
                  <a:lnSpc>
                    <a:spcPts val="2659"/>
                  </a:lnSpc>
                  <a:spcBef>
                    <a:spcPct val="0"/>
                  </a:spcBef>
                </a:pPr>
              </a:p>
            </p:txBody>
          </p:sp>
        </p:grpSp>
      </p:grpSp>
      <p:sp>
        <p:nvSpPr>
          <p:cNvPr name="TextBox 10" id="10"/>
          <p:cNvSpPr txBox="true"/>
          <p:nvPr/>
        </p:nvSpPr>
        <p:spPr>
          <a:xfrm rot="0">
            <a:off x="2716602" y="3434351"/>
            <a:ext cx="12854796" cy="2363843"/>
          </a:xfrm>
          <a:prstGeom prst="rect">
            <a:avLst/>
          </a:prstGeom>
        </p:spPr>
        <p:txBody>
          <a:bodyPr anchor="t" rtlCol="false" tIns="0" lIns="0" bIns="0" rIns="0">
            <a:spAutoFit/>
          </a:bodyPr>
          <a:lstStyle/>
          <a:p>
            <a:pPr algn="ctr">
              <a:lnSpc>
                <a:spcPts val="9166"/>
              </a:lnSpc>
            </a:pPr>
            <a:r>
              <a:rPr lang="en-US" b="true" sz="8899">
                <a:solidFill>
                  <a:srgbClr val="FFFFFF"/>
                </a:solidFill>
                <a:latin typeface="Canva Sans Bold"/>
                <a:ea typeface="Canva Sans Bold"/>
                <a:cs typeface="Canva Sans Bold"/>
                <a:sym typeface="Canva Sans Bold"/>
              </a:rPr>
              <a:t>SUSUNAN DINAMIS DAN AMORTISASI</a:t>
            </a:r>
          </a:p>
        </p:txBody>
      </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49688" y="1098309"/>
            <a:ext cx="16230600" cy="735720"/>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Dynamic Array</a:t>
            </a:r>
            <a:r>
              <a:rPr lang="en-US" b="true" sz="5400">
                <a:solidFill>
                  <a:srgbClr val="29455B"/>
                </a:solidFill>
                <a:latin typeface="Canva Sans Bold"/>
                <a:ea typeface="Canva Sans Bold"/>
                <a:cs typeface="Canva Sans Bold"/>
                <a:sym typeface="Canva Sans Bold"/>
              </a:rPr>
              <a:t> PADA PYTHON LIST</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1945241" y="2269513"/>
            <a:ext cx="8274989" cy="1842134"/>
          </a:xfrm>
          <a:prstGeom prst="rect">
            <a:avLst/>
          </a:prstGeom>
        </p:spPr>
        <p:txBody>
          <a:bodyPr anchor="t" rtlCol="false" tIns="0" lIns="0" bIns="0" rIns="0">
            <a:spAutoFit/>
          </a:bodyPr>
          <a:lstStyle/>
          <a:p>
            <a:pPr algn="l">
              <a:lnSpc>
                <a:spcPts val="2940"/>
              </a:lnSpc>
            </a:pPr>
            <a:r>
              <a:rPr lang="en-US" sz="2100">
                <a:solidFill>
                  <a:srgbClr val="F9EEE1"/>
                </a:solidFill>
                <a:latin typeface="Open Sans"/>
                <a:ea typeface="Open Sans"/>
                <a:cs typeface="Open Sans"/>
                <a:sym typeface="Open Sans"/>
              </a:rPr>
              <a:t>Saat membuat larik tingkat rendah dalam sistem komputer, ukuran larik harus secara eksplisit dideklarasikan agar sistem dapat mengalokasik</a:t>
            </a:r>
            <a:r>
              <a:rPr lang="en-US" sz="2100">
                <a:solidFill>
                  <a:srgbClr val="F9EEE1"/>
                </a:solidFill>
                <a:latin typeface="Open Sans"/>
                <a:ea typeface="Open Sans"/>
                <a:cs typeface="Open Sans"/>
                <a:sym typeface="Open Sans"/>
              </a:rPr>
              <a:t>an bagian memori </a:t>
            </a:r>
            <a:r>
              <a:rPr lang="en-US" sz="2100">
                <a:solidFill>
                  <a:srgbClr val="F9EEE1"/>
                </a:solidFill>
                <a:latin typeface="Open Sans"/>
                <a:ea typeface="Open Sans"/>
                <a:cs typeface="Open Sans"/>
                <a:sym typeface="Open Sans"/>
              </a:rPr>
              <a:t>y</a:t>
            </a:r>
            <a:r>
              <a:rPr lang="en-US" sz="2100">
                <a:solidFill>
                  <a:srgbClr val="F9EEE1"/>
                </a:solidFill>
                <a:latin typeface="Open Sans"/>
                <a:ea typeface="Open Sans"/>
                <a:cs typeface="Open Sans"/>
                <a:sym typeface="Open Sans"/>
              </a:rPr>
              <a:t>ang ber</a:t>
            </a:r>
            <a:r>
              <a:rPr lang="en-US" sz="2100">
                <a:solidFill>
                  <a:srgbClr val="F9EEE1"/>
                </a:solidFill>
                <a:latin typeface="Open Sans"/>
                <a:ea typeface="Open Sans"/>
                <a:cs typeface="Open Sans"/>
                <a:sym typeface="Open Sans"/>
              </a:rPr>
              <a:t>uruta</a:t>
            </a:r>
            <a:r>
              <a:rPr lang="en-US" sz="2100">
                <a:solidFill>
                  <a:srgbClr val="F9EEE1"/>
                </a:solidFill>
                <a:latin typeface="Open Sans"/>
                <a:ea typeface="Open Sans"/>
                <a:cs typeface="Open Sans"/>
                <a:sym typeface="Open Sans"/>
              </a:rPr>
              <a:t>n secara tepat. S</a:t>
            </a:r>
            <a:r>
              <a:rPr lang="en-US" sz="2100">
                <a:solidFill>
                  <a:srgbClr val="F9EEE1"/>
                </a:solidFill>
                <a:latin typeface="Open Sans"/>
                <a:ea typeface="Open Sans"/>
                <a:cs typeface="Open Sans"/>
                <a:sym typeface="Open Sans"/>
              </a:rPr>
              <a:t>ebagai</a:t>
            </a:r>
            <a:r>
              <a:rPr lang="en-US" sz="2100">
                <a:solidFill>
                  <a:srgbClr val="F9EEE1"/>
                </a:solidFill>
                <a:latin typeface="Open Sans"/>
                <a:ea typeface="Open Sans"/>
                <a:cs typeface="Open Sans"/>
                <a:sym typeface="Open Sans"/>
              </a:rPr>
              <a:t> contoh, Gambar 5.11 m</a:t>
            </a:r>
            <a:r>
              <a:rPr lang="en-US" sz="2100">
                <a:solidFill>
                  <a:srgbClr val="F9EEE1"/>
                </a:solidFill>
                <a:latin typeface="Open Sans"/>
                <a:ea typeface="Open Sans"/>
                <a:cs typeface="Open Sans"/>
                <a:sym typeface="Open Sans"/>
              </a:rPr>
              <a:t>enampilkan larik 12</a:t>
            </a:r>
            <a:r>
              <a:rPr lang="en-US" sz="2100">
                <a:solidFill>
                  <a:srgbClr val="F9EEE1"/>
                </a:solidFill>
                <a:latin typeface="Open Sans"/>
                <a:ea typeface="Open Sans"/>
                <a:cs typeface="Open Sans"/>
                <a:sym typeface="Open Sans"/>
              </a:rPr>
              <a:t> y</a:t>
            </a:r>
            <a:r>
              <a:rPr lang="en-US" sz="2100">
                <a:solidFill>
                  <a:srgbClr val="F9EEE1"/>
                </a:solidFill>
                <a:latin typeface="Open Sans"/>
                <a:ea typeface="Open Sans"/>
                <a:cs typeface="Open Sans"/>
                <a:sym typeface="Open Sans"/>
              </a:rPr>
              <a:t>ang dap</a:t>
            </a:r>
            <a:r>
              <a:rPr lang="en-US" sz="2100">
                <a:solidFill>
                  <a:srgbClr val="F9EEE1"/>
                </a:solidFill>
                <a:latin typeface="Open Sans"/>
                <a:ea typeface="Open Sans"/>
                <a:cs typeface="Open Sans"/>
                <a:sym typeface="Open Sans"/>
              </a:rPr>
              <a:t>at disimp</a:t>
            </a:r>
            <a:r>
              <a:rPr lang="en-US" sz="2100">
                <a:solidFill>
                  <a:srgbClr val="F9EEE1"/>
                </a:solidFill>
                <a:latin typeface="Open Sans"/>
                <a:ea typeface="Open Sans"/>
                <a:cs typeface="Open Sans"/>
                <a:sym typeface="Open Sans"/>
              </a:rPr>
              <a:t>a</a:t>
            </a:r>
            <a:r>
              <a:rPr lang="en-US" sz="2100">
                <a:solidFill>
                  <a:srgbClr val="F9EEE1"/>
                </a:solidFill>
                <a:latin typeface="Open Sans"/>
                <a:ea typeface="Open Sans"/>
                <a:cs typeface="Open Sans"/>
                <a:sym typeface="Open Sans"/>
              </a:rPr>
              <a:t>n di lokasi memori 2146 hingga</a:t>
            </a:r>
            <a:r>
              <a:rPr lang="en-US" sz="2100">
                <a:solidFill>
                  <a:srgbClr val="F9EEE1"/>
                </a:solidFill>
                <a:latin typeface="Open Sans"/>
                <a:ea typeface="Open Sans"/>
                <a:cs typeface="Open Sans"/>
                <a:sym typeface="Open Sans"/>
              </a:rPr>
              <a:t> 2157.</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1945241" y="4372186"/>
            <a:ext cx="5290818" cy="3432429"/>
          </a:xfrm>
          <a:prstGeom prst="rect">
            <a:avLst/>
          </a:prstGeom>
        </p:spPr>
        <p:txBody>
          <a:bodyPr anchor="t" rtlCol="false" tIns="0" lIns="0" bIns="0" rIns="0">
            <a:spAutoFit/>
          </a:bodyPr>
          <a:lstStyle/>
          <a:p>
            <a:pPr algn="l">
              <a:lnSpc>
                <a:spcPts val="2268"/>
              </a:lnSpc>
              <a:spcBef>
                <a:spcPct val="0"/>
              </a:spcBef>
            </a:pPr>
            <a:r>
              <a:rPr lang="en-US" sz="2100">
                <a:solidFill>
                  <a:srgbClr val="FFFFFF"/>
                </a:solidFill>
                <a:latin typeface="Open Sans Light"/>
                <a:ea typeface="Open Sans Light"/>
                <a:cs typeface="Open Sans Light"/>
                <a:sym typeface="Open Sans Light"/>
              </a:rPr>
              <a:t>Python menggunakan dynamic array untuk mengelola list, memungkinkan penambahan elemen tanpa batas meskipun kapasitas awal tetap. Sistem menyimpan list dalam array yang lebih besar dari jumlah elemennya. Jika kapasitas habis, Python membuat array baru yang lebih besar dan menyalin data lama ke dalamnya, mirip seperti kepiting pertapa yang berpindah cangkang. Bukti strategi ini dapat dilihat dengan fungsi getsizeof dari modul sys untuk mengukur penggunaan memori.</a:t>
            </a:r>
          </a:p>
        </p:txBody>
      </p:sp>
      <p:sp>
        <p:nvSpPr>
          <p:cNvPr name="Freeform 21" id="21"/>
          <p:cNvSpPr/>
          <p:nvPr/>
        </p:nvSpPr>
        <p:spPr>
          <a:xfrm flipH="false" flipV="false" rot="0">
            <a:off x="10368581" y="2393695"/>
            <a:ext cx="6002096" cy="1193188"/>
          </a:xfrm>
          <a:custGeom>
            <a:avLst/>
            <a:gdLst/>
            <a:ahLst/>
            <a:cxnLst/>
            <a:rect r="r" b="b" t="t" l="l"/>
            <a:pathLst>
              <a:path h="1193188" w="6002096">
                <a:moveTo>
                  <a:pt x="0" y="0"/>
                </a:moveTo>
                <a:lnTo>
                  <a:pt x="6002096" y="0"/>
                </a:lnTo>
                <a:lnTo>
                  <a:pt x="6002096" y="1193188"/>
                </a:lnTo>
                <a:lnTo>
                  <a:pt x="0" y="1193188"/>
                </a:lnTo>
                <a:lnTo>
                  <a:pt x="0" y="0"/>
                </a:lnTo>
                <a:close/>
              </a:path>
            </a:pathLst>
          </a:custGeom>
          <a:blipFill>
            <a:blip r:embed="rId9"/>
            <a:stretch>
              <a:fillRect l="0" t="0" r="0" b="0"/>
            </a:stretch>
          </a:blipFill>
        </p:spPr>
      </p:sp>
      <p:sp>
        <p:nvSpPr>
          <p:cNvPr name="Freeform 22" id="22"/>
          <p:cNvSpPr/>
          <p:nvPr/>
        </p:nvSpPr>
        <p:spPr>
          <a:xfrm flipH="false" flipV="false" rot="0">
            <a:off x="11518416" y="3734707"/>
            <a:ext cx="4810361" cy="1803885"/>
          </a:xfrm>
          <a:custGeom>
            <a:avLst/>
            <a:gdLst/>
            <a:ahLst/>
            <a:cxnLst/>
            <a:rect r="r" b="b" t="t" l="l"/>
            <a:pathLst>
              <a:path h="1803885" w="4810361">
                <a:moveTo>
                  <a:pt x="0" y="0"/>
                </a:moveTo>
                <a:lnTo>
                  <a:pt x="4810361" y="0"/>
                </a:lnTo>
                <a:lnTo>
                  <a:pt x="4810361" y="1803886"/>
                </a:lnTo>
                <a:lnTo>
                  <a:pt x="0" y="1803886"/>
                </a:lnTo>
                <a:lnTo>
                  <a:pt x="0" y="0"/>
                </a:lnTo>
                <a:close/>
              </a:path>
            </a:pathLst>
          </a:custGeom>
          <a:blipFill>
            <a:blip r:embed="rId10"/>
            <a:stretch>
              <a:fillRect l="0" t="0" r="0" b="0"/>
            </a:stretch>
          </a:blipFill>
        </p:spPr>
      </p:sp>
      <p:sp>
        <p:nvSpPr>
          <p:cNvPr name="Freeform 23" id="23"/>
          <p:cNvSpPr/>
          <p:nvPr/>
        </p:nvSpPr>
        <p:spPr>
          <a:xfrm flipH="false" flipV="false" rot="0">
            <a:off x="11518416" y="5686417"/>
            <a:ext cx="4638687" cy="2635911"/>
          </a:xfrm>
          <a:custGeom>
            <a:avLst/>
            <a:gdLst/>
            <a:ahLst/>
            <a:cxnLst/>
            <a:rect r="r" b="b" t="t" l="l"/>
            <a:pathLst>
              <a:path h="2635911" w="4638687">
                <a:moveTo>
                  <a:pt x="0" y="0"/>
                </a:moveTo>
                <a:lnTo>
                  <a:pt x="4638687" y="0"/>
                </a:lnTo>
                <a:lnTo>
                  <a:pt x="4638687" y="2635911"/>
                </a:lnTo>
                <a:lnTo>
                  <a:pt x="0" y="2635911"/>
                </a:lnTo>
                <a:lnTo>
                  <a:pt x="0" y="0"/>
                </a:lnTo>
                <a:close/>
              </a:path>
            </a:pathLst>
          </a:custGeom>
          <a:blipFill>
            <a:blip r:embed="rId11"/>
            <a:stretch>
              <a:fillRect l="0" t="0" r="0" b="0"/>
            </a:stretch>
          </a:blipFill>
        </p:spPr>
      </p:sp>
      <p:sp>
        <p:nvSpPr>
          <p:cNvPr name="Freeform 24" id="24"/>
          <p:cNvSpPr/>
          <p:nvPr/>
        </p:nvSpPr>
        <p:spPr>
          <a:xfrm flipH="false" flipV="false" rot="0">
            <a:off x="7663525" y="4343611"/>
            <a:ext cx="3645341" cy="3782256"/>
          </a:xfrm>
          <a:custGeom>
            <a:avLst/>
            <a:gdLst/>
            <a:ahLst/>
            <a:cxnLst/>
            <a:rect r="r" b="b" t="t" l="l"/>
            <a:pathLst>
              <a:path h="3782256" w="3645341">
                <a:moveTo>
                  <a:pt x="0" y="0"/>
                </a:moveTo>
                <a:lnTo>
                  <a:pt x="3645341" y="0"/>
                </a:lnTo>
                <a:lnTo>
                  <a:pt x="3645341" y="3782255"/>
                </a:lnTo>
                <a:lnTo>
                  <a:pt x="0" y="3782255"/>
                </a:lnTo>
                <a:lnTo>
                  <a:pt x="0" y="0"/>
                </a:lnTo>
                <a:close/>
              </a:path>
            </a:pathLst>
          </a:custGeom>
          <a:blipFill>
            <a:blip r:embed="rId1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49688" y="1098309"/>
            <a:ext cx="16230600" cy="735720"/>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Dynamic Array</a:t>
            </a:r>
            <a:r>
              <a:rPr lang="en-US" b="true" sz="5400">
                <a:solidFill>
                  <a:srgbClr val="29455B"/>
                </a:solidFill>
                <a:latin typeface="Canva Sans Bold"/>
                <a:ea typeface="Canva Sans Bold"/>
                <a:cs typeface="Canva Sans Bold"/>
                <a:sym typeface="Canva Sans Bold"/>
              </a:rPr>
              <a:t> PADA PYTHON LIST</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1931282" y="2467316"/>
            <a:ext cx="14425435" cy="5928359"/>
          </a:xfrm>
          <a:prstGeom prst="rect">
            <a:avLst/>
          </a:prstGeom>
        </p:spPr>
        <p:txBody>
          <a:bodyPr anchor="t" rtlCol="false" tIns="0" lIns="0" bIns="0" rIns="0">
            <a:spAutoFit/>
          </a:bodyPr>
          <a:lstStyle/>
          <a:p>
            <a:pPr algn="l">
              <a:lnSpc>
                <a:spcPts val="2940"/>
              </a:lnSpc>
            </a:pPr>
            <a:r>
              <a:rPr lang="en-US" sz="2100">
                <a:solidFill>
                  <a:srgbClr val="F9EEE1"/>
                </a:solidFill>
                <a:latin typeface="Open Sans"/>
                <a:ea typeface="Open Sans"/>
                <a:cs typeface="Open Sans"/>
                <a:sym typeface="Open Sans"/>
              </a:rPr>
              <a:t>Eksperimen menunjukkan bahwa sebuah list kosong di Python sudah menggunakan memori sebesar 72 byte. Ini karena setiap objek di Python menyimpan informasi internal seperti referensi ke kelasnya. Struktur internal list diperkirakan memiliki atribut seperti:</a:t>
            </a:r>
          </a:p>
          <a:p>
            <a:pPr algn="l" marL="453396" indent="-226698" lvl="1">
              <a:lnSpc>
                <a:spcPts val="2940"/>
              </a:lnSpc>
              <a:buFont typeface="Arial"/>
              <a:buChar char="•"/>
            </a:pPr>
            <a:r>
              <a:rPr lang="en-US" sz="2100">
                <a:solidFill>
                  <a:srgbClr val="F9EEE1"/>
                </a:solidFill>
                <a:latin typeface="Open Sans"/>
                <a:ea typeface="Open Sans"/>
                <a:cs typeface="Open Sans"/>
                <a:sym typeface="Open Sans"/>
              </a:rPr>
              <a:t>n: jumlah elemen saat ini,</a:t>
            </a:r>
          </a:p>
          <a:p>
            <a:pPr algn="l" marL="453396" indent="-226698" lvl="1">
              <a:lnSpc>
                <a:spcPts val="2940"/>
              </a:lnSpc>
              <a:buFont typeface="Arial"/>
              <a:buChar char="•"/>
            </a:pPr>
            <a:r>
              <a:rPr lang="en-US" sz="2100">
                <a:solidFill>
                  <a:srgbClr val="F9EEE1"/>
                </a:solidFill>
                <a:latin typeface="Open Sans"/>
                <a:ea typeface="Open Sans"/>
                <a:cs typeface="Open Sans"/>
                <a:sym typeface="Open Sans"/>
              </a:rPr>
              <a:t>_capacity: kapasitas maksimum list saat ini,</a:t>
            </a:r>
          </a:p>
          <a:p>
            <a:pPr algn="l" marL="453396" indent="-226698" lvl="1">
              <a:lnSpc>
                <a:spcPts val="2940"/>
              </a:lnSpc>
              <a:buFont typeface="Arial"/>
              <a:buChar char="•"/>
            </a:pPr>
            <a:r>
              <a:rPr lang="en-US" sz="2100">
                <a:solidFill>
                  <a:srgbClr val="F9EEE1"/>
                </a:solidFill>
                <a:latin typeface="Open Sans"/>
                <a:ea typeface="Open Sans"/>
                <a:cs typeface="Open Sans"/>
                <a:sym typeface="Open Sans"/>
              </a:rPr>
              <a:t>_A: referensi ke array yang dialokasikan.</a:t>
            </a:r>
          </a:p>
          <a:p>
            <a:pPr algn="l">
              <a:lnSpc>
                <a:spcPts val="2940"/>
              </a:lnSpc>
            </a:pPr>
            <a:r>
              <a:rPr lang="en-US" sz="2100">
                <a:solidFill>
                  <a:srgbClr val="F9EEE1"/>
                </a:solidFill>
                <a:latin typeface="Open Sans"/>
                <a:ea typeface="Open Sans"/>
                <a:cs typeface="Open Sans"/>
                <a:sym typeface="Open Sans"/>
              </a:rPr>
              <a:t>Saat elemen pertama ditambahkan, penggunaan memori meningkat dari 72 ke 104 byte (bertambah 32 byte). Ini sesuai dengan alokasi memori untuk menyimp</a:t>
            </a:r>
            <a:r>
              <a:rPr lang="en-US" sz="2100">
                <a:solidFill>
                  <a:srgbClr val="F9EEE1"/>
                </a:solidFill>
                <a:latin typeface="Open Sans"/>
                <a:ea typeface="Open Sans"/>
                <a:cs typeface="Open Sans"/>
                <a:sym typeface="Open Sans"/>
              </a:rPr>
              <a:t>an 4 referensi objek (4 × 8 byte).</a:t>
            </a:r>
          </a:p>
          <a:p>
            <a:pPr algn="l" marL="453396" indent="-226698" lvl="1">
              <a:lnSpc>
                <a:spcPts val="2940"/>
              </a:lnSpc>
              <a:buFont typeface="Arial"/>
              <a:buChar char="•"/>
            </a:pPr>
            <a:r>
              <a:rPr lang="en-US" sz="2100">
                <a:solidFill>
                  <a:srgbClr val="F9EEE1"/>
                </a:solidFill>
                <a:latin typeface="Open Sans"/>
                <a:ea typeface="Open Sans"/>
                <a:cs typeface="Open Sans"/>
                <a:sym typeface="Open Sans"/>
              </a:rPr>
              <a:t>Setelah elemen kelima ditambahkan, memori meningkat lagi menjadi 136 b</a:t>
            </a:r>
            <a:r>
              <a:rPr lang="en-US" sz="2100">
                <a:solidFill>
                  <a:srgbClr val="F9EEE1"/>
                </a:solidFill>
                <a:latin typeface="Open Sans"/>
                <a:ea typeface="Open Sans"/>
                <a:cs typeface="Open Sans"/>
                <a:sym typeface="Open Sans"/>
              </a:rPr>
              <a:t>yte, menunjukk</a:t>
            </a:r>
            <a:r>
              <a:rPr lang="en-US" sz="2100">
                <a:solidFill>
                  <a:srgbClr val="F9EEE1"/>
                </a:solidFill>
                <a:latin typeface="Open Sans"/>
                <a:ea typeface="Open Sans"/>
                <a:cs typeface="Open Sans"/>
                <a:sym typeface="Open Sans"/>
              </a:rPr>
              <a:t>an kapasitas ditingkatkan menjadi 8 refe</a:t>
            </a:r>
            <a:r>
              <a:rPr lang="en-US" sz="2100">
                <a:solidFill>
                  <a:srgbClr val="F9EEE1"/>
                </a:solidFill>
                <a:latin typeface="Open Sans"/>
                <a:ea typeface="Open Sans"/>
                <a:cs typeface="Open Sans"/>
                <a:sym typeface="Open Sans"/>
              </a:rPr>
              <a:t>rensi objek tambahan. Kenaikan kapasitas i</a:t>
            </a:r>
            <a:r>
              <a:rPr lang="en-US" sz="2100">
                <a:solidFill>
                  <a:srgbClr val="F9EEE1"/>
                </a:solidFill>
                <a:latin typeface="Open Sans"/>
                <a:ea typeface="Open Sans"/>
                <a:cs typeface="Open Sans"/>
                <a:sym typeface="Open Sans"/>
              </a:rPr>
              <a:t>ni terjadi secara bertahap dan efisien.</a:t>
            </a:r>
          </a:p>
          <a:p>
            <a:pPr algn="l" marL="453396" indent="-226698" lvl="1">
              <a:lnSpc>
                <a:spcPts val="2940"/>
              </a:lnSpc>
              <a:buFont typeface="Arial"/>
              <a:buChar char="•"/>
            </a:pPr>
            <a:r>
              <a:rPr lang="en-US" sz="2100">
                <a:solidFill>
                  <a:srgbClr val="F9EEE1"/>
                </a:solidFill>
                <a:latin typeface="Open Sans"/>
                <a:ea typeface="Open Sans"/>
                <a:cs typeface="Open Sans"/>
                <a:sym typeface="Open Sans"/>
              </a:rPr>
              <a:t>Ketika </a:t>
            </a:r>
            <a:r>
              <a:rPr lang="en-US" sz="2100">
                <a:solidFill>
                  <a:srgbClr val="F9EEE1"/>
                </a:solidFill>
                <a:latin typeface="Open Sans"/>
                <a:ea typeface="Open Sans"/>
                <a:cs typeface="Open Sans"/>
                <a:sym typeface="Open Sans"/>
              </a:rPr>
              <a:t>elemen ke-17 dimasukkan, memori naik menjadi 272 byte, cukup untuk menyimpan hingga 25 referensi</a:t>
            </a:r>
            <a:r>
              <a:rPr lang="en-US" sz="2100">
                <a:solidFill>
                  <a:srgbClr val="F9EEE1"/>
                </a:solidFill>
                <a:latin typeface="Open Sans"/>
                <a:ea typeface="Open Sans"/>
                <a:cs typeface="Open Sans"/>
                <a:sym typeface="Open Sans"/>
              </a:rPr>
              <a:t> objek. Hal ini menunjukkan bahwa Python menyesuaikan kapasitas list secara dinamis dan m</a:t>
            </a:r>
            <a:r>
              <a:rPr lang="en-US" sz="2100">
                <a:solidFill>
                  <a:srgbClr val="F9EEE1"/>
                </a:solidFill>
                <a:latin typeface="Open Sans"/>
                <a:ea typeface="Open Sans"/>
                <a:cs typeface="Open Sans"/>
                <a:sym typeface="Open Sans"/>
              </a:rPr>
              <a:t>engalokasikan memori secara bertahap untuk menghindari alokasi berulang.</a:t>
            </a:r>
          </a:p>
          <a:p>
            <a:pPr algn="l" marL="453396" indent="-226698" lvl="1">
              <a:lnSpc>
                <a:spcPts val="2940"/>
              </a:lnSpc>
              <a:buFont typeface="Arial"/>
              <a:buChar char="•"/>
            </a:pPr>
            <a:r>
              <a:rPr lang="en-US" sz="2100">
                <a:solidFill>
                  <a:srgbClr val="F9EEE1"/>
                </a:solidFill>
                <a:latin typeface="Open Sans"/>
                <a:ea typeface="Open Sans"/>
                <a:cs typeface="Open Sans"/>
                <a:sym typeface="Open Sans"/>
              </a:rPr>
              <a:t>Akhirnya, karena list hanya menyimpan referensi, memori</a:t>
            </a:r>
            <a:r>
              <a:rPr lang="en-US" sz="2100">
                <a:solidFill>
                  <a:srgbClr val="F9EEE1"/>
                </a:solidFill>
                <a:latin typeface="Open Sans"/>
                <a:ea typeface="Open Sans"/>
                <a:cs typeface="Open Sans"/>
                <a:sym typeface="Open Sans"/>
              </a:rPr>
              <a:t> y</a:t>
            </a:r>
            <a:r>
              <a:rPr lang="en-US" sz="2100">
                <a:solidFill>
                  <a:srgbClr val="F9EEE1"/>
                </a:solidFill>
                <a:latin typeface="Open Sans"/>
                <a:ea typeface="Open Sans"/>
                <a:cs typeface="Open Sans"/>
                <a:sym typeface="Open Sans"/>
              </a:rPr>
              <a:t>ang digunak</a:t>
            </a:r>
            <a:r>
              <a:rPr lang="en-US" sz="2100">
                <a:solidFill>
                  <a:srgbClr val="F9EEE1"/>
                </a:solidFill>
                <a:latin typeface="Open Sans"/>
                <a:ea typeface="Open Sans"/>
                <a:cs typeface="Open Sans"/>
                <a:sym typeface="Open Sans"/>
              </a:rPr>
              <a:t>an tidak termasuk ukuran data sebenarnya yang direferensik</a:t>
            </a:r>
            <a:r>
              <a:rPr lang="en-US" sz="2100">
                <a:solidFill>
                  <a:srgbClr val="F9EEE1"/>
                </a:solidFill>
                <a:latin typeface="Open Sans"/>
                <a:ea typeface="Open Sans"/>
                <a:cs typeface="Open Sans"/>
                <a:sym typeface="Open Sans"/>
              </a:rPr>
              <a:t>a</a:t>
            </a:r>
            <a:r>
              <a:rPr lang="en-US" sz="2100">
                <a:solidFill>
                  <a:srgbClr val="F9EEE1"/>
                </a:solidFill>
                <a:latin typeface="Open Sans"/>
                <a:ea typeface="Open Sans"/>
                <a:cs typeface="Open Sans"/>
                <a:sym typeface="Open Sans"/>
              </a:rPr>
              <a:t>n oleh list, hanya ukuran untuk mengelola referensinya. Analisis ini penting untuk memahami kinerja array dinamis dan amortisasi biaya operasinya</a:t>
            </a:r>
            <a:r>
              <a:rPr lang="en-US" sz="2100">
                <a:solidFill>
                  <a:srgbClr val="F9EEE1"/>
                </a:solidFill>
                <a:latin typeface="Open Sans"/>
                <a:ea typeface="Open Sans"/>
                <a:cs typeface="Open Sans"/>
                <a:sym typeface="Open Sans"/>
              </a:rPr>
              <a:t>.</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28700" y="871850"/>
            <a:ext cx="16230600" cy="735720"/>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5.3.1 Menerapka</a:t>
            </a:r>
            <a:r>
              <a:rPr lang="en-US" b="true" sz="5400">
                <a:solidFill>
                  <a:srgbClr val="29455B"/>
                </a:solidFill>
                <a:latin typeface="Canva Sans Bold"/>
                <a:ea typeface="Canva Sans Bold"/>
                <a:cs typeface="Canva Sans Bold"/>
                <a:sym typeface="Canva Sans Bold"/>
              </a:rPr>
              <a:t>N ARRAY DINAMIS</a:t>
            </a:r>
          </a:p>
        </p:txBody>
      </p:sp>
      <p:grpSp>
        <p:nvGrpSpPr>
          <p:cNvPr name="Group 4" id="4"/>
          <p:cNvGrpSpPr/>
          <p:nvPr/>
        </p:nvGrpSpPr>
        <p:grpSpPr>
          <a:xfrm rot="0">
            <a:off x="1636164" y="1607570"/>
            <a:ext cx="15057649" cy="7137833"/>
            <a:chOff x="0" y="0"/>
            <a:chExt cx="20076865" cy="9517110"/>
          </a:xfrm>
        </p:grpSpPr>
        <p:grpSp>
          <p:nvGrpSpPr>
            <p:cNvPr name="Group 5" id="5"/>
            <p:cNvGrpSpPr/>
            <p:nvPr/>
          </p:nvGrpSpPr>
          <p:grpSpPr>
            <a:xfrm rot="0">
              <a:off x="412103" y="2855799"/>
              <a:ext cx="19306266" cy="6661311"/>
              <a:chOff x="0" y="0"/>
              <a:chExt cx="5563559" cy="1919615"/>
            </a:xfrm>
          </p:grpSpPr>
          <p:sp>
            <p:nvSpPr>
              <p:cNvPr name="Freeform 6" id="6"/>
              <p:cNvSpPr/>
              <p:nvPr/>
            </p:nvSpPr>
            <p:spPr>
              <a:xfrm flipH="false" flipV="false" rot="0">
                <a:off x="0" y="0"/>
                <a:ext cx="5563559" cy="1919615"/>
              </a:xfrm>
              <a:custGeom>
                <a:avLst/>
                <a:gdLst/>
                <a:ahLst/>
                <a:cxnLst/>
                <a:rect r="r" b="b" t="t" l="l"/>
                <a:pathLst>
                  <a:path h="1919615" w="5563559">
                    <a:moveTo>
                      <a:pt x="36358" y="0"/>
                    </a:moveTo>
                    <a:lnTo>
                      <a:pt x="5527201" y="0"/>
                    </a:lnTo>
                    <a:cubicBezTo>
                      <a:pt x="5536844" y="0"/>
                      <a:pt x="5546091" y="3831"/>
                      <a:pt x="5552910" y="10649"/>
                    </a:cubicBezTo>
                    <a:cubicBezTo>
                      <a:pt x="5559728" y="17467"/>
                      <a:pt x="5563559" y="26715"/>
                      <a:pt x="5563559" y="36358"/>
                    </a:cubicBezTo>
                    <a:lnTo>
                      <a:pt x="5563559" y="1883257"/>
                    </a:lnTo>
                    <a:cubicBezTo>
                      <a:pt x="5563559" y="1903337"/>
                      <a:pt x="5547281" y="1919615"/>
                      <a:pt x="5527201" y="1919615"/>
                    </a:cubicBezTo>
                    <a:lnTo>
                      <a:pt x="36358" y="1919615"/>
                    </a:lnTo>
                    <a:cubicBezTo>
                      <a:pt x="16278" y="1919615"/>
                      <a:pt x="0" y="1903337"/>
                      <a:pt x="0" y="1883257"/>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95771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9246745"/>
              <a:chOff x="0" y="0"/>
              <a:chExt cx="5785625" cy="2664669"/>
            </a:xfrm>
          </p:grpSpPr>
          <p:sp>
            <p:nvSpPr>
              <p:cNvPr name="Freeform 9" id="9"/>
              <p:cNvSpPr/>
              <p:nvPr/>
            </p:nvSpPr>
            <p:spPr>
              <a:xfrm flipH="false" flipV="false" rot="0">
                <a:off x="0" y="0"/>
                <a:ext cx="5785625" cy="2664669"/>
              </a:xfrm>
              <a:custGeom>
                <a:avLst/>
                <a:gdLst/>
                <a:ahLst/>
                <a:cxnLst/>
                <a:rect r="r" b="b" t="t" l="l"/>
                <a:pathLst>
                  <a:path h="2664669" w="5785625">
                    <a:moveTo>
                      <a:pt x="34962" y="0"/>
                    </a:moveTo>
                    <a:lnTo>
                      <a:pt x="5750663" y="0"/>
                    </a:lnTo>
                    <a:cubicBezTo>
                      <a:pt x="5759935" y="0"/>
                      <a:pt x="5768828" y="3684"/>
                      <a:pt x="5775385" y="10240"/>
                    </a:cubicBezTo>
                    <a:cubicBezTo>
                      <a:pt x="5781942" y="16797"/>
                      <a:pt x="5785625" y="25690"/>
                      <a:pt x="5785625" y="34962"/>
                    </a:cubicBezTo>
                    <a:lnTo>
                      <a:pt x="5785625" y="2629707"/>
                    </a:lnTo>
                    <a:cubicBezTo>
                      <a:pt x="5785625" y="2638979"/>
                      <a:pt x="5781942" y="2647872"/>
                      <a:pt x="5775385" y="2654429"/>
                    </a:cubicBezTo>
                    <a:cubicBezTo>
                      <a:pt x="5768828" y="2660986"/>
                      <a:pt x="5759935" y="2664669"/>
                      <a:pt x="5750663" y="2664669"/>
                    </a:cubicBezTo>
                    <a:lnTo>
                      <a:pt x="34962" y="2664669"/>
                    </a:lnTo>
                    <a:cubicBezTo>
                      <a:pt x="15653" y="2664669"/>
                      <a:pt x="0" y="2649016"/>
                      <a:pt x="0" y="2629707"/>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702769"/>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945241" y="1953008"/>
            <a:ext cx="8854445" cy="3873499"/>
          </a:xfrm>
          <a:prstGeom prst="rect">
            <a:avLst/>
          </a:prstGeom>
        </p:spPr>
        <p:txBody>
          <a:bodyPr anchor="t" rtlCol="false" tIns="0" lIns="0" bIns="0" rIns="0">
            <a:spAutoFit/>
          </a:bodyPr>
          <a:lstStyle/>
          <a:p>
            <a:pPr algn="l">
              <a:lnSpc>
                <a:spcPts val="2800"/>
              </a:lnSpc>
            </a:pPr>
            <a:r>
              <a:rPr lang="en-US" sz="2000">
                <a:solidFill>
                  <a:srgbClr val="F9EEE1"/>
                </a:solidFill>
                <a:latin typeface="Open Sans"/>
                <a:ea typeface="Open Sans"/>
                <a:cs typeface="Open Sans"/>
                <a:sym typeface="Open Sans"/>
              </a:rPr>
              <a:t>Meskipun Python sudah menyediakan list dengan implementasi dynamic array yang efisien, penting untuk memahami bagaimana cara kerjanya. Ketika array internal (larik) sudah penuh dan elemen baru ingin ditambahkan, proses berikut dilakukan:</a:t>
            </a:r>
          </a:p>
          <a:p>
            <a:pPr algn="l" marL="431807" indent="-215904" lvl="1">
              <a:lnSpc>
                <a:spcPts val="2800"/>
              </a:lnSpc>
              <a:buFont typeface="Arial"/>
              <a:buChar char="•"/>
            </a:pPr>
            <a:r>
              <a:rPr lang="en-US" sz="2000">
                <a:solidFill>
                  <a:srgbClr val="F9EEE1"/>
                </a:solidFill>
                <a:latin typeface="Open Sans"/>
                <a:ea typeface="Open Sans"/>
                <a:cs typeface="Open Sans"/>
                <a:sym typeface="Open Sans"/>
              </a:rPr>
              <a:t>1. Alokasikan larik b</a:t>
            </a:r>
            <a:r>
              <a:rPr lang="en-US" sz="2000">
                <a:solidFill>
                  <a:srgbClr val="F9EEE1"/>
                </a:solidFill>
                <a:latin typeface="Open Sans"/>
                <a:ea typeface="Open Sans"/>
                <a:cs typeface="Open Sans"/>
                <a:sym typeface="Open Sans"/>
              </a:rPr>
              <a:t>aru B dengan kapasit</a:t>
            </a:r>
            <a:r>
              <a:rPr lang="en-US" sz="2000">
                <a:solidFill>
                  <a:srgbClr val="F9EEE1"/>
                </a:solidFill>
                <a:latin typeface="Open Sans"/>
                <a:ea typeface="Open Sans"/>
                <a:cs typeface="Open Sans"/>
                <a:sym typeface="Open Sans"/>
              </a:rPr>
              <a:t>as</a:t>
            </a:r>
            <a:r>
              <a:rPr lang="en-US" sz="2000">
                <a:solidFill>
                  <a:srgbClr val="F9EEE1"/>
                </a:solidFill>
                <a:latin typeface="Open Sans"/>
                <a:ea typeface="Open Sans"/>
                <a:cs typeface="Open Sans"/>
                <a:sym typeface="Open Sans"/>
              </a:rPr>
              <a:t> y</a:t>
            </a:r>
            <a:r>
              <a:rPr lang="en-US" sz="2000">
                <a:solidFill>
                  <a:srgbClr val="F9EEE1"/>
                </a:solidFill>
                <a:latin typeface="Open Sans"/>
                <a:ea typeface="Open Sans"/>
                <a:cs typeface="Open Sans"/>
                <a:sym typeface="Open Sans"/>
              </a:rPr>
              <a:t>ang</a:t>
            </a:r>
            <a:r>
              <a:rPr lang="en-US" sz="2000">
                <a:solidFill>
                  <a:srgbClr val="F9EEE1"/>
                </a:solidFill>
                <a:latin typeface="Open Sans"/>
                <a:ea typeface="Open Sans"/>
                <a:cs typeface="Open Sans"/>
                <a:sym typeface="Open Sans"/>
              </a:rPr>
              <a:t> l</a:t>
            </a:r>
            <a:r>
              <a:rPr lang="en-US" sz="2000">
                <a:solidFill>
                  <a:srgbClr val="F9EEE1"/>
                </a:solidFill>
                <a:latin typeface="Open Sans"/>
                <a:ea typeface="Open Sans"/>
                <a:cs typeface="Open Sans"/>
                <a:sym typeface="Open Sans"/>
              </a:rPr>
              <a:t>ebih</a:t>
            </a:r>
            <a:r>
              <a:rPr lang="en-US" sz="2000">
                <a:solidFill>
                  <a:srgbClr val="F9EEE1"/>
                </a:solidFill>
                <a:latin typeface="Open Sans"/>
                <a:ea typeface="Open Sans"/>
                <a:cs typeface="Open Sans"/>
                <a:sym typeface="Open Sans"/>
              </a:rPr>
              <a:t> besar. </a:t>
            </a:r>
          </a:p>
          <a:p>
            <a:pPr algn="l" marL="431807" indent="-215904" lvl="1">
              <a:lnSpc>
                <a:spcPts val="2800"/>
              </a:lnSpc>
              <a:buFont typeface="Arial"/>
              <a:buChar char="•"/>
            </a:pPr>
            <a:r>
              <a:rPr lang="en-US" sz="2000">
                <a:solidFill>
                  <a:srgbClr val="F9EEE1"/>
                </a:solidFill>
                <a:latin typeface="Open Sans"/>
                <a:ea typeface="Open Sans"/>
                <a:cs typeface="Open Sans"/>
                <a:sym typeface="Open Sans"/>
              </a:rPr>
              <a:t>2. Set B[</a:t>
            </a:r>
            <a:r>
              <a:rPr lang="en-US" sz="2000">
                <a:solidFill>
                  <a:srgbClr val="F9EEE1"/>
                </a:solidFill>
                <a:latin typeface="Open Sans"/>
                <a:ea typeface="Open Sans"/>
                <a:cs typeface="Open Sans"/>
                <a:sym typeface="Open Sans"/>
              </a:rPr>
              <a:t>i]</a:t>
            </a:r>
            <a:r>
              <a:rPr lang="en-US" sz="2000">
                <a:solidFill>
                  <a:srgbClr val="F9EEE1"/>
                </a:solidFill>
                <a:latin typeface="Open Sans"/>
                <a:ea typeface="Open Sans"/>
                <a:cs typeface="Open Sans"/>
                <a:sym typeface="Open Sans"/>
              </a:rPr>
              <a:t> = A[i], untuk i = 0,...,n-1, di mana n menyatakan jumlah it</a:t>
            </a:r>
            <a:r>
              <a:rPr lang="en-US" sz="2000">
                <a:solidFill>
                  <a:srgbClr val="F9EEE1"/>
                </a:solidFill>
                <a:latin typeface="Open Sans"/>
                <a:ea typeface="Open Sans"/>
                <a:cs typeface="Open Sans"/>
                <a:sym typeface="Open Sans"/>
              </a:rPr>
              <a:t>em saat ini. </a:t>
            </a:r>
          </a:p>
          <a:p>
            <a:pPr algn="l" marL="431807" indent="-215904" lvl="1">
              <a:lnSpc>
                <a:spcPts val="2800"/>
              </a:lnSpc>
              <a:buFont typeface="Arial"/>
              <a:buChar char="•"/>
            </a:pPr>
            <a:r>
              <a:rPr lang="en-US" sz="2000">
                <a:solidFill>
                  <a:srgbClr val="F9EEE1"/>
                </a:solidFill>
                <a:latin typeface="Open Sans"/>
                <a:ea typeface="Open Sans"/>
                <a:cs typeface="Open Sans"/>
                <a:sym typeface="Open Sans"/>
              </a:rPr>
              <a:t>3. Set A = B, yaitu, kita selanjutnya menggunakan B sebagai lar</a:t>
            </a:r>
            <a:r>
              <a:rPr lang="en-US" sz="2000">
                <a:solidFill>
                  <a:srgbClr val="F9EEE1"/>
                </a:solidFill>
                <a:latin typeface="Open Sans"/>
                <a:ea typeface="Open Sans"/>
                <a:cs typeface="Open Sans"/>
                <a:sym typeface="Open Sans"/>
              </a:rPr>
              <a:t>ik yang mendukung daftar.</a:t>
            </a:r>
          </a:p>
          <a:p>
            <a:pPr algn="l" marL="431807" indent="-215904" lvl="1">
              <a:lnSpc>
                <a:spcPts val="2800"/>
              </a:lnSpc>
              <a:buFont typeface="Arial"/>
              <a:buChar char="•"/>
            </a:pPr>
            <a:r>
              <a:rPr lang="en-US" sz="2000">
                <a:solidFill>
                  <a:srgbClr val="F9EEE1"/>
                </a:solidFill>
                <a:latin typeface="Open Sans"/>
                <a:ea typeface="Open Sans"/>
                <a:cs typeface="Open Sans"/>
                <a:sym typeface="Open Sans"/>
              </a:rPr>
              <a:t> 4. Masukkan elemen baru ke dalam larik yang </a:t>
            </a:r>
            <a:r>
              <a:rPr lang="en-US" sz="2000">
                <a:solidFill>
                  <a:srgbClr val="F9EEE1"/>
                </a:solidFill>
                <a:latin typeface="Open Sans"/>
                <a:ea typeface="Open Sans"/>
                <a:cs typeface="Open Sans"/>
                <a:sym typeface="Open Sans"/>
              </a:rPr>
              <a:t>baru. </a:t>
            </a:r>
          </a:p>
          <a:p>
            <a:pPr algn="l">
              <a:lnSpc>
                <a:spcPts val="2800"/>
              </a:lnSpc>
            </a:pPr>
            <a:r>
              <a:rPr lang="en-US" sz="2000">
                <a:solidFill>
                  <a:srgbClr val="F9EEE1"/>
                </a:solidFill>
                <a:latin typeface="Open Sans"/>
                <a:ea typeface="Open Sans"/>
                <a:cs typeface="Open Sans"/>
                <a:sym typeface="Open Sans"/>
              </a:rPr>
              <a:t>Ilustrasi dari proses ini ditunjukkan pada Gambar 5.12</a:t>
            </a:r>
          </a:p>
        </p:txBody>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1945241" y="6011428"/>
            <a:ext cx="14394051" cy="2145030"/>
          </a:xfrm>
          <a:prstGeom prst="rect">
            <a:avLst/>
          </a:prstGeom>
        </p:spPr>
        <p:txBody>
          <a:bodyPr anchor="t" rtlCol="false" tIns="0" lIns="0" bIns="0" rIns="0">
            <a:spAutoFit/>
          </a:bodyPr>
          <a:lstStyle/>
          <a:p>
            <a:pPr algn="l">
              <a:lnSpc>
                <a:spcPts val="2160"/>
              </a:lnSpc>
            </a:pPr>
            <a:r>
              <a:rPr lang="en-US" sz="2000">
                <a:solidFill>
                  <a:srgbClr val="FFFFFF"/>
                </a:solidFill>
                <a:latin typeface="Open Sans Light"/>
                <a:ea typeface="Open Sans Light"/>
                <a:cs typeface="Open Sans Light"/>
                <a:sym typeface="Open Sans Light"/>
              </a:rPr>
              <a:t>Masalah terakhir yang perlu dipertimbangkan adalah seberapa besar kapasitas array baru yang harus dibuat. Umumnya, kapasitas baru dibuat dua kali lipat dari array sebelumnya yang telah penuh. Analisis matematis untuk mendukung pilihan ini akan dijelaskan di bagian 5.3.2.</a:t>
            </a:r>
          </a:p>
          <a:p>
            <a:pPr algn="l">
              <a:lnSpc>
                <a:spcPts val="2160"/>
              </a:lnSpc>
              <a:spcBef>
                <a:spcPct val="0"/>
              </a:spcBef>
            </a:pPr>
            <a:r>
              <a:rPr lang="en-US" sz="2000">
                <a:solidFill>
                  <a:srgbClr val="FFFFFF"/>
                </a:solidFill>
                <a:latin typeface="Open Sans Light"/>
                <a:ea typeface="Open Sans Light"/>
                <a:cs typeface="Open Sans Light"/>
                <a:sym typeface="Open Sans Light"/>
              </a:rPr>
              <a:t>Pada Code Fragment 5.3, ditunjukkan implementasi konkret dari dynamic array di Python melalui kelas DynamicArray. Kelas ini meniru antarmuka list Py</a:t>
            </a:r>
            <a:r>
              <a:rPr lang="en-US" sz="2000">
                <a:solidFill>
                  <a:srgbClr val="FFFFFF"/>
                </a:solidFill>
                <a:latin typeface="Open Sans Light"/>
                <a:ea typeface="Open Sans Light"/>
                <a:cs typeface="Open Sans Light"/>
                <a:sym typeface="Open Sans Light"/>
              </a:rPr>
              <a:t>thon dengan fungsionalitas terbatas, seperti metode append, serta akses ke panjang (len) dan elemen (getitem). Untuk membuat array tingkat rendah, digunakan modul ctypes, namun penjelasan detail tentang modul ini diabaikan karena tidak digunakan di bagian lain buku ini. Pembuatan array dilakukan melalui metode privat make_array, dan proses perluasan kapasitas dilakukan dalam metode resize.</a:t>
            </a:r>
          </a:p>
        </p:txBody>
      </p:sp>
      <p:sp>
        <p:nvSpPr>
          <p:cNvPr name="Freeform 21" id="21"/>
          <p:cNvSpPr/>
          <p:nvPr/>
        </p:nvSpPr>
        <p:spPr>
          <a:xfrm flipH="false" flipV="false" rot="0">
            <a:off x="10672244" y="2798412"/>
            <a:ext cx="5776357" cy="2230315"/>
          </a:xfrm>
          <a:custGeom>
            <a:avLst/>
            <a:gdLst/>
            <a:ahLst/>
            <a:cxnLst/>
            <a:rect r="r" b="b" t="t" l="l"/>
            <a:pathLst>
              <a:path h="2230315" w="5776357">
                <a:moveTo>
                  <a:pt x="0" y="0"/>
                </a:moveTo>
                <a:lnTo>
                  <a:pt x="5776356" y="0"/>
                </a:lnTo>
                <a:lnTo>
                  <a:pt x="5776356" y="2230316"/>
                </a:lnTo>
                <a:lnTo>
                  <a:pt x="0" y="2230316"/>
                </a:lnTo>
                <a:lnTo>
                  <a:pt x="0" y="0"/>
                </a:lnTo>
                <a:close/>
              </a:path>
            </a:pathLst>
          </a:custGeom>
          <a:blipFill>
            <a:blip r:embed="rId9"/>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3691089" y="687595"/>
            <a:ext cx="10905822" cy="73571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implementasi pada python</a:t>
            </a:r>
          </a:p>
        </p:txBody>
      </p:sp>
      <p:sp>
        <p:nvSpPr>
          <p:cNvPr name="Freeform 4" id="4"/>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9584127" y="1883242"/>
            <a:ext cx="8356350" cy="7336725"/>
            <a:chOff x="0" y="0"/>
            <a:chExt cx="11141800" cy="9782299"/>
          </a:xfrm>
        </p:grpSpPr>
        <p:grpSp>
          <p:nvGrpSpPr>
            <p:cNvPr name="Group 13" id="13"/>
            <p:cNvGrpSpPr/>
            <p:nvPr/>
          </p:nvGrpSpPr>
          <p:grpSpPr>
            <a:xfrm rot="0">
              <a:off x="0" y="331806"/>
              <a:ext cx="10908578" cy="9450493"/>
              <a:chOff x="0" y="0"/>
              <a:chExt cx="2766994" cy="2397146"/>
            </a:xfrm>
          </p:grpSpPr>
          <p:sp>
            <p:nvSpPr>
              <p:cNvPr name="Freeform 14" id="14"/>
              <p:cNvSpPr/>
              <p:nvPr/>
            </p:nvSpPr>
            <p:spPr>
              <a:xfrm flipH="false" flipV="false" rot="0">
                <a:off x="0" y="0"/>
                <a:ext cx="2766994" cy="2397146"/>
              </a:xfrm>
              <a:custGeom>
                <a:avLst/>
                <a:gdLst/>
                <a:ahLst/>
                <a:cxnLst/>
                <a:rect r="r" b="b" t="t" l="l"/>
                <a:pathLst>
                  <a:path h="2397146" w="2766994">
                    <a:moveTo>
                      <a:pt x="64347" y="0"/>
                    </a:moveTo>
                    <a:lnTo>
                      <a:pt x="2702647" y="0"/>
                    </a:lnTo>
                    <a:cubicBezTo>
                      <a:pt x="2719713" y="0"/>
                      <a:pt x="2736080" y="6779"/>
                      <a:pt x="2748147" y="18847"/>
                    </a:cubicBezTo>
                    <a:cubicBezTo>
                      <a:pt x="2760214" y="30914"/>
                      <a:pt x="2766994" y="47281"/>
                      <a:pt x="2766994" y="64347"/>
                    </a:cubicBezTo>
                    <a:lnTo>
                      <a:pt x="2766994" y="2332799"/>
                    </a:lnTo>
                    <a:cubicBezTo>
                      <a:pt x="2766994" y="2349865"/>
                      <a:pt x="2760214" y="2366232"/>
                      <a:pt x="2748147" y="2378300"/>
                    </a:cubicBezTo>
                    <a:cubicBezTo>
                      <a:pt x="2736080" y="2390367"/>
                      <a:pt x="2719713" y="2397146"/>
                      <a:pt x="2702647" y="2397146"/>
                    </a:cubicBezTo>
                    <a:lnTo>
                      <a:pt x="64347" y="2397146"/>
                    </a:lnTo>
                    <a:cubicBezTo>
                      <a:pt x="47281" y="2397146"/>
                      <a:pt x="30914" y="2390367"/>
                      <a:pt x="18847" y="2378300"/>
                    </a:cubicBezTo>
                    <a:cubicBezTo>
                      <a:pt x="6779" y="2366232"/>
                      <a:pt x="0" y="2349865"/>
                      <a:pt x="0" y="2332799"/>
                    </a:cubicBezTo>
                    <a:lnTo>
                      <a:pt x="0" y="64347"/>
                    </a:lnTo>
                    <a:cubicBezTo>
                      <a:pt x="0" y="47281"/>
                      <a:pt x="6779" y="30914"/>
                      <a:pt x="18847" y="18847"/>
                    </a:cubicBezTo>
                    <a:cubicBezTo>
                      <a:pt x="30914" y="6779"/>
                      <a:pt x="47281" y="0"/>
                      <a:pt x="64347" y="0"/>
                    </a:cubicBezTo>
                    <a:close/>
                  </a:path>
                </a:pathLst>
              </a:custGeom>
              <a:solidFill>
                <a:srgbClr val="FCB50F"/>
              </a:solidFill>
            </p:spPr>
          </p:sp>
          <p:sp>
            <p:nvSpPr>
              <p:cNvPr name="TextBox 15" id="15"/>
              <p:cNvSpPr txBox="true"/>
              <p:nvPr/>
            </p:nvSpPr>
            <p:spPr>
              <a:xfrm>
                <a:off x="0" y="-38100"/>
                <a:ext cx="2766994" cy="2435246"/>
              </a:xfrm>
              <a:prstGeom prst="rect">
                <a:avLst/>
              </a:prstGeom>
            </p:spPr>
            <p:txBody>
              <a:bodyPr anchor="ctr" rtlCol="false" tIns="57714" lIns="57714" bIns="57714" rIns="57714"/>
              <a:lstStyle/>
              <a:p>
                <a:pPr algn="ctr">
                  <a:lnSpc>
                    <a:spcPts val="2659"/>
                  </a:lnSpc>
                  <a:spcBef>
                    <a:spcPct val="0"/>
                  </a:spcBef>
                </a:pPr>
              </a:p>
            </p:txBody>
          </p:sp>
        </p:grpSp>
        <p:grpSp>
          <p:nvGrpSpPr>
            <p:cNvPr name="Group 16" id="16"/>
            <p:cNvGrpSpPr/>
            <p:nvPr/>
          </p:nvGrpSpPr>
          <p:grpSpPr>
            <a:xfrm rot="0">
              <a:off x="272494" y="0"/>
              <a:ext cx="10869305" cy="9435805"/>
              <a:chOff x="0" y="0"/>
              <a:chExt cx="2757032" cy="2393421"/>
            </a:xfrm>
          </p:grpSpPr>
          <p:sp>
            <p:nvSpPr>
              <p:cNvPr name="Freeform 17" id="17"/>
              <p:cNvSpPr/>
              <p:nvPr/>
            </p:nvSpPr>
            <p:spPr>
              <a:xfrm flipH="false" flipV="false" rot="0">
                <a:off x="0" y="0"/>
                <a:ext cx="2757032" cy="2393421"/>
              </a:xfrm>
              <a:custGeom>
                <a:avLst/>
                <a:gdLst/>
                <a:ahLst/>
                <a:cxnLst/>
                <a:rect r="r" b="b" t="t" l="l"/>
                <a:pathLst>
                  <a:path h="2393421" w="2757032">
                    <a:moveTo>
                      <a:pt x="64579" y="0"/>
                    </a:moveTo>
                    <a:lnTo>
                      <a:pt x="2692453" y="0"/>
                    </a:lnTo>
                    <a:cubicBezTo>
                      <a:pt x="2728119" y="0"/>
                      <a:pt x="2757032" y="28913"/>
                      <a:pt x="2757032" y="64579"/>
                    </a:cubicBezTo>
                    <a:lnTo>
                      <a:pt x="2757032" y="2328841"/>
                    </a:lnTo>
                    <a:cubicBezTo>
                      <a:pt x="2757032" y="2345969"/>
                      <a:pt x="2750228" y="2362395"/>
                      <a:pt x="2738117" y="2374506"/>
                    </a:cubicBezTo>
                    <a:cubicBezTo>
                      <a:pt x="2726006" y="2386617"/>
                      <a:pt x="2709580" y="2393421"/>
                      <a:pt x="2692453" y="2393421"/>
                    </a:cubicBezTo>
                    <a:lnTo>
                      <a:pt x="64579" y="2393421"/>
                    </a:lnTo>
                    <a:cubicBezTo>
                      <a:pt x="47452" y="2393421"/>
                      <a:pt x="31026" y="2386617"/>
                      <a:pt x="18915" y="2374506"/>
                    </a:cubicBezTo>
                    <a:cubicBezTo>
                      <a:pt x="6804" y="2362395"/>
                      <a:pt x="0" y="2345969"/>
                      <a:pt x="0" y="2328841"/>
                    </a:cubicBezTo>
                    <a:lnTo>
                      <a:pt x="0" y="64579"/>
                    </a:lnTo>
                    <a:cubicBezTo>
                      <a:pt x="0" y="47452"/>
                      <a:pt x="6804" y="31026"/>
                      <a:pt x="18915" y="18915"/>
                    </a:cubicBezTo>
                    <a:cubicBezTo>
                      <a:pt x="31026" y="6804"/>
                      <a:pt x="47452" y="0"/>
                      <a:pt x="64579" y="0"/>
                    </a:cubicBezTo>
                    <a:close/>
                  </a:path>
                </a:pathLst>
              </a:custGeom>
              <a:solidFill>
                <a:srgbClr val="29455B"/>
              </a:solidFill>
            </p:spPr>
          </p:sp>
          <p:sp>
            <p:nvSpPr>
              <p:cNvPr name="TextBox 18" id="18"/>
              <p:cNvSpPr txBox="true"/>
              <p:nvPr/>
            </p:nvSpPr>
            <p:spPr>
              <a:xfrm>
                <a:off x="0" y="-38100"/>
                <a:ext cx="2757032" cy="2431521"/>
              </a:xfrm>
              <a:prstGeom prst="rect">
                <a:avLst/>
              </a:prstGeom>
            </p:spPr>
            <p:txBody>
              <a:bodyPr anchor="ctr" rtlCol="false" tIns="57714" lIns="57714" bIns="57714" rIns="57714"/>
              <a:lstStyle/>
              <a:p>
                <a:pPr algn="ctr">
                  <a:lnSpc>
                    <a:spcPts val="2659"/>
                  </a:lnSpc>
                  <a:spcBef>
                    <a:spcPct val="0"/>
                  </a:spcBef>
                </a:pPr>
              </a:p>
            </p:txBody>
          </p:sp>
        </p:grpSp>
      </p:grpSp>
      <p:grpSp>
        <p:nvGrpSpPr>
          <p:cNvPr name="Group 19" id="19"/>
          <p:cNvGrpSpPr/>
          <p:nvPr/>
        </p:nvGrpSpPr>
        <p:grpSpPr>
          <a:xfrm rot="0">
            <a:off x="1274400" y="1883242"/>
            <a:ext cx="8024874" cy="7336725"/>
            <a:chOff x="0" y="0"/>
            <a:chExt cx="10699832" cy="9782299"/>
          </a:xfrm>
        </p:grpSpPr>
        <p:grpSp>
          <p:nvGrpSpPr>
            <p:cNvPr name="Group 20" id="20"/>
            <p:cNvGrpSpPr/>
            <p:nvPr/>
          </p:nvGrpSpPr>
          <p:grpSpPr>
            <a:xfrm rot="0">
              <a:off x="0" y="331806"/>
              <a:ext cx="10475862" cy="9450493"/>
              <a:chOff x="0" y="0"/>
              <a:chExt cx="2676925" cy="2414910"/>
            </a:xfrm>
          </p:grpSpPr>
          <p:sp>
            <p:nvSpPr>
              <p:cNvPr name="Freeform 21" id="21"/>
              <p:cNvSpPr/>
              <p:nvPr/>
            </p:nvSpPr>
            <p:spPr>
              <a:xfrm flipH="false" flipV="false" rot="0">
                <a:off x="0" y="0"/>
                <a:ext cx="2676925" cy="2414910"/>
              </a:xfrm>
              <a:custGeom>
                <a:avLst/>
                <a:gdLst/>
                <a:ahLst/>
                <a:cxnLst/>
                <a:rect r="r" b="b" t="t" l="l"/>
                <a:pathLst>
                  <a:path h="2414910" w="2676925">
                    <a:moveTo>
                      <a:pt x="67005" y="0"/>
                    </a:moveTo>
                    <a:lnTo>
                      <a:pt x="2609921" y="0"/>
                    </a:lnTo>
                    <a:cubicBezTo>
                      <a:pt x="2627691" y="0"/>
                      <a:pt x="2644734" y="7059"/>
                      <a:pt x="2657300" y="19625"/>
                    </a:cubicBezTo>
                    <a:cubicBezTo>
                      <a:pt x="2669866" y="32191"/>
                      <a:pt x="2676925" y="49234"/>
                      <a:pt x="2676925" y="67005"/>
                    </a:cubicBezTo>
                    <a:lnTo>
                      <a:pt x="2676925" y="2347905"/>
                    </a:lnTo>
                    <a:cubicBezTo>
                      <a:pt x="2676925" y="2384911"/>
                      <a:pt x="2646926" y="2414910"/>
                      <a:pt x="2609921" y="2414910"/>
                    </a:cubicBezTo>
                    <a:lnTo>
                      <a:pt x="67005" y="2414910"/>
                    </a:lnTo>
                    <a:cubicBezTo>
                      <a:pt x="49234" y="2414910"/>
                      <a:pt x="32191" y="2407851"/>
                      <a:pt x="19625" y="2395285"/>
                    </a:cubicBezTo>
                    <a:cubicBezTo>
                      <a:pt x="7059" y="2382719"/>
                      <a:pt x="0" y="2365676"/>
                      <a:pt x="0" y="2347905"/>
                    </a:cubicBezTo>
                    <a:lnTo>
                      <a:pt x="0" y="67005"/>
                    </a:lnTo>
                    <a:cubicBezTo>
                      <a:pt x="0" y="29999"/>
                      <a:pt x="29999" y="0"/>
                      <a:pt x="67005" y="0"/>
                    </a:cubicBezTo>
                    <a:close/>
                  </a:path>
                </a:pathLst>
              </a:custGeom>
              <a:solidFill>
                <a:srgbClr val="FCB50F"/>
              </a:solidFill>
            </p:spPr>
          </p:sp>
          <p:sp>
            <p:nvSpPr>
              <p:cNvPr name="TextBox 22" id="22"/>
              <p:cNvSpPr txBox="true"/>
              <p:nvPr/>
            </p:nvSpPr>
            <p:spPr>
              <a:xfrm>
                <a:off x="0" y="-38100"/>
                <a:ext cx="2676925" cy="2453010"/>
              </a:xfrm>
              <a:prstGeom prst="rect">
                <a:avLst/>
              </a:prstGeom>
            </p:spPr>
            <p:txBody>
              <a:bodyPr anchor="ctr" rtlCol="false" tIns="57289" lIns="57289" bIns="57289" rIns="57289"/>
              <a:lstStyle/>
              <a:p>
                <a:pPr algn="ctr">
                  <a:lnSpc>
                    <a:spcPts val="2659"/>
                  </a:lnSpc>
                  <a:spcBef>
                    <a:spcPct val="0"/>
                  </a:spcBef>
                </a:pPr>
              </a:p>
            </p:txBody>
          </p:sp>
        </p:grpSp>
        <p:grpSp>
          <p:nvGrpSpPr>
            <p:cNvPr name="Group 23" id="23"/>
            <p:cNvGrpSpPr/>
            <p:nvPr/>
          </p:nvGrpSpPr>
          <p:grpSpPr>
            <a:xfrm rot="0">
              <a:off x="261685" y="0"/>
              <a:ext cx="10438147" cy="9435805"/>
              <a:chOff x="0" y="0"/>
              <a:chExt cx="2667288" cy="2411157"/>
            </a:xfrm>
          </p:grpSpPr>
          <p:sp>
            <p:nvSpPr>
              <p:cNvPr name="Freeform 24" id="24"/>
              <p:cNvSpPr/>
              <p:nvPr/>
            </p:nvSpPr>
            <p:spPr>
              <a:xfrm flipH="false" flipV="false" rot="0">
                <a:off x="0" y="0"/>
                <a:ext cx="2667288" cy="2411157"/>
              </a:xfrm>
              <a:custGeom>
                <a:avLst/>
                <a:gdLst/>
                <a:ahLst/>
                <a:cxnLst/>
                <a:rect r="r" b="b" t="t" l="l"/>
                <a:pathLst>
                  <a:path h="2411157" w="2667288">
                    <a:moveTo>
                      <a:pt x="67247" y="0"/>
                    </a:moveTo>
                    <a:lnTo>
                      <a:pt x="2600041" y="0"/>
                    </a:lnTo>
                    <a:cubicBezTo>
                      <a:pt x="2637181" y="0"/>
                      <a:pt x="2667288" y="30108"/>
                      <a:pt x="2667288" y="67247"/>
                    </a:cubicBezTo>
                    <a:lnTo>
                      <a:pt x="2667288" y="2343910"/>
                    </a:lnTo>
                    <a:cubicBezTo>
                      <a:pt x="2667288" y="2361745"/>
                      <a:pt x="2660203" y="2378849"/>
                      <a:pt x="2647592" y="2391461"/>
                    </a:cubicBezTo>
                    <a:cubicBezTo>
                      <a:pt x="2634980" y="2404072"/>
                      <a:pt x="2617876" y="2411157"/>
                      <a:pt x="2600041" y="2411157"/>
                    </a:cubicBezTo>
                    <a:lnTo>
                      <a:pt x="67247" y="2411157"/>
                    </a:lnTo>
                    <a:cubicBezTo>
                      <a:pt x="30108" y="2411157"/>
                      <a:pt x="0" y="2381049"/>
                      <a:pt x="0" y="2343910"/>
                    </a:cubicBezTo>
                    <a:lnTo>
                      <a:pt x="0" y="67247"/>
                    </a:lnTo>
                    <a:cubicBezTo>
                      <a:pt x="0" y="30108"/>
                      <a:pt x="30108" y="0"/>
                      <a:pt x="67247" y="0"/>
                    </a:cubicBezTo>
                    <a:close/>
                  </a:path>
                </a:pathLst>
              </a:custGeom>
              <a:solidFill>
                <a:srgbClr val="29455B"/>
              </a:solidFill>
            </p:spPr>
          </p:sp>
          <p:sp>
            <p:nvSpPr>
              <p:cNvPr name="TextBox 25" id="25"/>
              <p:cNvSpPr txBox="true"/>
              <p:nvPr/>
            </p:nvSpPr>
            <p:spPr>
              <a:xfrm>
                <a:off x="0" y="-38100"/>
                <a:ext cx="2667288" cy="2449257"/>
              </a:xfrm>
              <a:prstGeom prst="rect">
                <a:avLst/>
              </a:prstGeom>
            </p:spPr>
            <p:txBody>
              <a:bodyPr anchor="ctr" rtlCol="false" tIns="57289" lIns="57289" bIns="57289" rIns="57289"/>
              <a:lstStyle/>
              <a:p>
                <a:pPr algn="ctr">
                  <a:lnSpc>
                    <a:spcPts val="2659"/>
                  </a:lnSpc>
                  <a:spcBef>
                    <a:spcPct val="0"/>
                  </a:spcBef>
                </a:pPr>
              </a:p>
            </p:txBody>
          </p:sp>
        </p:grpSp>
      </p:grpSp>
      <p:sp>
        <p:nvSpPr>
          <p:cNvPr name="Freeform 26" id="26"/>
          <p:cNvSpPr/>
          <p:nvPr/>
        </p:nvSpPr>
        <p:spPr>
          <a:xfrm flipH="false" flipV="false" rot="0">
            <a:off x="1554765" y="2992203"/>
            <a:ext cx="7464145" cy="5118803"/>
          </a:xfrm>
          <a:custGeom>
            <a:avLst/>
            <a:gdLst/>
            <a:ahLst/>
            <a:cxnLst/>
            <a:rect r="r" b="b" t="t" l="l"/>
            <a:pathLst>
              <a:path h="5118803" w="7464145">
                <a:moveTo>
                  <a:pt x="0" y="0"/>
                </a:moveTo>
                <a:lnTo>
                  <a:pt x="7464145" y="0"/>
                </a:lnTo>
                <a:lnTo>
                  <a:pt x="7464145" y="5118803"/>
                </a:lnTo>
                <a:lnTo>
                  <a:pt x="0" y="5118803"/>
                </a:lnTo>
                <a:lnTo>
                  <a:pt x="0" y="0"/>
                </a:lnTo>
                <a:close/>
              </a:path>
            </a:pathLst>
          </a:custGeom>
          <a:blipFill>
            <a:blip r:embed="rId9"/>
            <a:stretch>
              <a:fillRect l="0" t="0" r="0" b="0"/>
            </a:stretch>
          </a:blipFill>
        </p:spPr>
      </p:sp>
      <p:sp>
        <p:nvSpPr>
          <p:cNvPr name="Freeform 27" id="27"/>
          <p:cNvSpPr/>
          <p:nvPr/>
        </p:nvSpPr>
        <p:spPr>
          <a:xfrm flipH="false" flipV="false" rot="0">
            <a:off x="9906370" y="2676483"/>
            <a:ext cx="7711864" cy="5750242"/>
          </a:xfrm>
          <a:custGeom>
            <a:avLst/>
            <a:gdLst/>
            <a:ahLst/>
            <a:cxnLst/>
            <a:rect r="r" b="b" t="t" l="l"/>
            <a:pathLst>
              <a:path h="5750242" w="7711864">
                <a:moveTo>
                  <a:pt x="0" y="0"/>
                </a:moveTo>
                <a:lnTo>
                  <a:pt x="7711864" y="0"/>
                </a:lnTo>
                <a:lnTo>
                  <a:pt x="7711864" y="5750242"/>
                </a:lnTo>
                <a:lnTo>
                  <a:pt x="0" y="5750242"/>
                </a:lnTo>
                <a:lnTo>
                  <a:pt x="0" y="0"/>
                </a:lnTo>
                <a:close/>
              </a:path>
            </a:pathLst>
          </a:custGeom>
          <a:blipFill>
            <a:blip r:embed="rId10"/>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false" flipV="false" rot="5400000">
            <a:off x="-1287607" y="7363229"/>
            <a:ext cx="3484451" cy="2363091"/>
          </a:xfrm>
          <a:custGeom>
            <a:avLst/>
            <a:gdLst/>
            <a:ahLst/>
            <a:cxnLst/>
            <a:rect r="r" b="b" t="t" l="l"/>
            <a:pathLst>
              <a:path h="2363091" w="3484451">
                <a:moveTo>
                  <a:pt x="0" y="0"/>
                </a:moveTo>
                <a:lnTo>
                  <a:pt x="3484451" y="0"/>
                </a:lnTo>
                <a:lnTo>
                  <a:pt x="3484451" y="2363091"/>
                </a:lnTo>
                <a:lnTo>
                  <a:pt x="0" y="2363091"/>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5400000">
            <a:off x="16133133" y="560680"/>
            <a:ext cx="3484451" cy="2363091"/>
          </a:xfrm>
          <a:custGeom>
            <a:avLst/>
            <a:gdLst/>
            <a:ahLst/>
            <a:cxnLst/>
            <a:rect r="r" b="b" t="t" l="l"/>
            <a:pathLst>
              <a:path h="2363091" w="3484451">
                <a:moveTo>
                  <a:pt x="0" y="2363091"/>
                </a:moveTo>
                <a:lnTo>
                  <a:pt x="3484450" y="2363091"/>
                </a:lnTo>
                <a:lnTo>
                  <a:pt x="3484450" y="0"/>
                </a:lnTo>
                <a:lnTo>
                  <a:pt x="0" y="0"/>
                </a:lnTo>
                <a:lnTo>
                  <a:pt x="0" y="2363091"/>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063534" y="3269906"/>
            <a:ext cx="5103317" cy="822810"/>
            <a:chOff x="0" y="0"/>
            <a:chExt cx="1960856" cy="316150"/>
          </a:xfrm>
        </p:grpSpPr>
        <p:sp>
          <p:nvSpPr>
            <p:cNvPr name="Freeform 6" id="6"/>
            <p:cNvSpPr/>
            <p:nvPr/>
          </p:nvSpPr>
          <p:spPr>
            <a:xfrm flipH="false" flipV="false" rot="0">
              <a:off x="0" y="0"/>
              <a:ext cx="1960856" cy="316150"/>
            </a:xfrm>
            <a:custGeom>
              <a:avLst/>
              <a:gdLst/>
              <a:ahLst/>
              <a:cxnLst/>
              <a:rect r="r" b="b" t="t" l="l"/>
              <a:pathLst>
                <a:path h="316150" w="1960856">
                  <a:moveTo>
                    <a:pt x="103159" y="0"/>
                  </a:moveTo>
                  <a:lnTo>
                    <a:pt x="1857697" y="0"/>
                  </a:lnTo>
                  <a:cubicBezTo>
                    <a:pt x="1885057" y="0"/>
                    <a:pt x="1911296" y="10868"/>
                    <a:pt x="1930641" y="30214"/>
                  </a:cubicBezTo>
                  <a:cubicBezTo>
                    <a:pt x="1949987" y="49560"/>
                    <a:pt x="1960856" y="75799"/>
                    <a:pt x="1960856" y="103159"/>
                  </a:cubicBezTo>
                  <a:lnTo>
                    <a:pt x="1960856" y="212991"/>
                  </a:lnTo>
                  <a:cubicBezTo>
                    <a:pt x="1960856" y="269964"/>
                    <a:pt x="1914670" y="316150"/>
                    <a:pt x="1857697" y="316150"/>
                  </a:cubicBezTo>
                  <a:lnTo>
                    <a:pt x="103159" y="316150"/>
                  </a:lnTo>
                  <a:cubicBezTo>
                    <a:pt x="75799" y="316150"/>
                    <a:pt x="49560" y="305281"/>
                    <a:pt x="30214" y="285935"/>
                  </a:cubicBezTo>
                  <a:cubicBezTo>
                    <a:pt x="10868" y="266589"/>
                    <a:pt x="0" y="240351"/>
                    <a:pt x="0" y="212991"/>
                  </a:cubicBezTo>
                  <a:lnTo>
                    <a:pt x="0" y="103159"/>
                  </a:lnTo>
                  <a:cubicBezTo>
                    <a:pt x="0" y="75799"/>
                    <a:pt x="10868" y="49560"/>
                    <a:pt x="30214" y="30214"/>
                  </a:cubicBezTo>
                  <a:cubicBezTo>
                    <a:pt x="49560" y="10868"/>
                    <a:pt x="75799" y="0"/>
                    <a:pt x="103159" y="0"/>
                  </a:cubicBezTo>
                  <a:close/>
                </a:path>
              </a:pathLst>
            </a:custGeom>
            <a:solidFill>
              <a:srgbClr val="FCB50F"/>
            </a:solidFill>
          </p:spPr>
        </p:sp>
        <p:sp>
          <p:nvSpPr>
            <p:cNvPr name="TextBox 7" id="7"/>
            <p:cNvSpPr txBox="true"/>
            <p:nvPr/>
          </p:nvSpPr>
          <p:spPr>
            <a:xfrm>
              <a:off x="0" y="-38100"/>
              <a:ext cx="1960856" cy="35425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407861" y="3635296"/>
            <a:ext cx="168230" cy="16823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4333759" y="1191894"/>
            <a:ext cx="9620483" cy="1201802"/>
          </a:xfrm>
          <a:prstGeom prst="rect">
            <a:avLst/>
          </a:prstGeom>
        </p:spPr>
        <p:txBody>
          <a:bodyPr anchor="t" rtlCol="false" tIns="0" lIns="0" bIns="0" rIns="0">
            <a:spAutoFit/>
          </a:bodyPr>
          <a:lstStyle/>
          <a:p>
            <a:pPr algn="ctr">
              <a:lnSpc>
                <a:spcPts val="9167"/>
              </a:lnSpc>
            </a:pPr>
            <a:r>
              <a:rPr lang="en-US" b="true" sz="8900">
                <a:solidFill>
                  <a:srgbClr val="29455B"/>
                </a:solidFill>
                <a:latin typeface="Canva Sans Bold"/>
                <a:ea typeface="Canva Sans Bold"/>
                <a:cs typeface="Canva Sans Bold"/>
                <a:sym typeface="Canva Sans Bold"/>
              </a:rPr>
              <a:t>DAFTAR ISI</a:t>
            </a:r>
          </a:p>
        </p:txBody>
      </p:sp>
      <p:sp>
        <p:nvSpPr>
          <p:cNvPr name="TextBox 12" id="12"/>
          <p:cNvSpPr txBox="true"/>
          <p:nvPr/>
        </p:nvSpPr>
        <p:spPr>
          <a:xfrm rot="0">
            <a:off x="3705370" y="3367304"/>
            <a:ext cx="3668135" cy="521335"/>
          </a:xfrm>
          <a:prstGeom prst="rect">
            <a:avLst/>
          </a:prstGeom>
        </p:spPr>
        <p:txBody>
          <a:bodyPr anchor="t" rtlCol="false" tIns="0" lIns="0" bIns="0" rIns="0">
            <a:spAutoFit/>
          </a:bodyPr>
          <a:lstStyle/>
          <a:p>
            <a:pPr algn="l">
              <a:lnSpc>
                <a:spcPts val="4340"/>
              </a:lnSpc>
            </a:pPr>
            <a:r>
              <a:rPr lang="en-US" sz="3100">
                <a:solidFill>
                  <a:srgbClr val="29455B"/>
                </a:solidFill>
                <a:latin typeface="Open Sans"/>
                <a:ea typeface="Open Sans"/>
                <a:cs typeface="Open Sans"/>
                <a:sym typeface="Open Sans"/>
              </a:rPr>
              <a:t>Jenis Urutan Python</a:t>
            </a:r>
          </a:p>
        </p:txBody>
      </p:sp>
      <p:grpSp>
        <p:nvGrpSpPr>
          <p:cNvPr name="Group 13" id="13"/>
          <p:cNvGrpSpPr/>
          <p:nvPr/>
        </p:nvGrpSpPr>
        <p:grpSpPr>
          <a:xfrm rot="0">
            <a:off x="3063534" y="4733298"/>
            <a:ext cx="5103317" cy="822810"/>
            <a:chOff x="0" y="0"/>
            <a:chExt cx="1960856" cy="316150"/>
          </a:xfrm>
        </p:grpSpPr>
        <p:sp>
          <p:nvSpPr>
            <p:cNvPr name="Freeform 14" id="14"/>
            <p:cNvSpPr/>
            <p:nvPr/>
          </p:nvSpPr>
          <p:spPr>
            <a:xfrm flipH="false" flipV="false" rot="0">
              <a:off x="0" y="0"/>
              <a:ext cx="1960856" cy="316150"/>
            </a:xfrm>
            <a:custGeom>
              <a:avLst/>
              <a:gdLst/>
              <a:ahLst/>
              <a:cxnLst/>
              <a:rect r="r" b="b" t="t" l="l"/>
              <a:pathLst>
                <a:path h="316150" w="1960856">
                  <a:moveTo>
                    <a:pt x="103159" y="0"/>
                  </a:moveTo>
                  <a:lnTo>
                    <a:pt x="1857697" y="0"/>
                  </a:lnTo>
                  <a:cubicBezTo>
                    <a:pt x="1885057" y="0"/>
                    <a:pt x="1911296" y="10868"/>
                    <a:pt x="1930641" y="30214"/>
                  </a:cubicBezTo>
                  <a:cubicBezTo>
                    <a:pt x="1949987" y="49560"/>
                    <a:pt x="1960856" y="75799"/>
                    <a:pt x="1960856" y="103159"/>
                  </a:cubicBezTo>
                  <a:lnTo>
                    <a:pt x="1960856" y="212991"/>
                  </a:lnTo>
                  <a:cubicBezTo>
                    <a:pt x="1960856" y="269964"/>
                    <a:pt x="1914670" y="316150"/>
                    <a:pt x="1857697" y="316150"/>
                  </a:cubicBezTo>
                  <a:lnTo>
                    <a:pt x="103159" y="316150"/>
                  </a:lnTo>
                  <a:cubicBezTo>
                    <a:pt x="75799" y="316150"/>
                    <a:pt x="49560" y="305281"/>
                    <a:pt x="30214" y="285935"/>
                  </a:cubicBezTo>
                  <a:cubicBezTo>
                    <a:pt x="10868" y="266589"/>
                    <a:pt x="0" y="240351"/>
                    <a:pt x="0" y="212991"/>
                  </a:cubicBezTo>
                  <a:lnTo>
                    <a:pt x="0" y="103159"/>
                  </a:lnTo>
                  <a:cubicBezTo>
                    <a:pt x="0" y="75799"/>
                    <a:pt x="10868" y="49560"/>
                    <a:pt x="30214" y="30214"/>
                  </a:cubicBezTo>
                  <a:cubicBezTo>
                    <a:pt x="49560" y="10868"/>
                    <a:pt x="75799" y="0"/>
                    <a:pt x="103159" y="0"/>
                  </a:cubicBezTo>
                  <a:close/>
                </a:path>
              </a:pathLst>
            </a:custGeom>
            <a:solidFill>
              <a:srgbClr val="FCB50F"/>
            </a:solidFill>
          </p:spPr>
        </p:sp>
        <p:sp>
          <p:nvSpPr>
            <p:cNvPr name="TextBox 15" id="15"/>
            <p:cNvSpPr txBox="true"/>
            <p:nvPr/>
          </p:nvSpPr>
          <p:spPr>
            <a:xfrm>
              <a:off x="0" y="-38100"/>
              <a:ext cx="1960856" cy="35425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3407861" y="5098688"/>
            <a:ext cx="168230" cy="16823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3705370" y="4830696"/>
            <a:ext cx="4280891" cy="521335"/>
          </a:xfrm>
          <a:prstGeom prst="rect">
            <a:avLst/>
          </a:prstGeom>
        </p:spPr>
        <p:txBody>
          <a:bodyPr anchor="t" rtlCol="false" tIns="0" lIns="0" bIns="0" rIns="0">
            <a:spAutoFit/>
          </a:bodyPr>
          <a:lstStyle/>
          <a:p>
            <a:pPr algn="l">
              <a:lnSpc>
                <a:spcPts val="4340"/>
              </a:lnSpc>
            </a:pPr>
            <a:r>
              <a:rPr lang="en-US" sz="3100">
                <a:solidFill>
                  <a:srgbClr val="29455B"/>
                </a:solidFill>
                <a:latin typeface="Open Sans"/>
                <a:ea typeface="Open Sans"/>
                <a:cs typeface="Open Sans"/>
                <a:sym typeface="Open Sans"/>
              </a:rPr>
              <a:t>Array Tingkat Rendah</a:t>
            </a:r>
          </a:p>
        </p:txBody>
      </p:sp>
      <p:grpSp>
        <p:nvGrpSpPr>
          <p:cNvPr name="Group 20" id="20"/>
          <p:cNvGrpSpPr/>
          <p:nvPr/>
        </p:nvGrpSpPr>
        <p:grpSpPr>
          <a:xfrm rot="0">
            <a:off x="3063534" y="6194284"/>
            <a:ext cx="5103317" cy="1038467"/>
            <a:chOff x="0" y="0"/>
            <a:chExt cx="1960856" cy="399012"/>
          </a:xfrm>
        </p:grpSpPr>
        <p:sp>
          <p:nvSpPr>
            <p:cNvPr name="Freeform 21" id="21"/>
            <p:cNvSpPr/>
            <p:nvPr/>
          </p:nvSpPr>
          <p:spPr>
            <a:xfrm flipH="false" flipV="false" rot="0">
              <a:off x="0" y="0"/>
              <a:ext cx="1960856" cy="399012"/>
            </a:xfrm>
            <a:custGeom>
              <a:avLst/>
              <a:gdLst/>
              <a:ahLst/>
              <a:cxnLst/>
              <a:rect r="r" b="b" t="t" l="l"/>
              <a:pathLst>
                <a:path h="399012" w="1960856">
                  <a:moveTo>
                    <a:pt x="103159" y="0"/>
                  </a:moveTo>
                  <a:lnTo>
                    <a:pt x="1857697" y="0"/>
                  </a:lnTo>
                  <a:cubicBezTo>
                    <a:pt x="1885057" y="0"/>
                    <a:pt x="1911296" y="10868"/>
                    <a:pt x="1930641" y="30214"/>
                  </a:cubicBezTo>
                  <a:cubicBezTo>
                    <a:pt x="1949987" y="49560"/>
                    <a:pt x="1960856" y="75799"/>
                    <a:pt x="1960856" y="103159"/>
                  </a:cubicBezTo>
                  <a:lnTo>
                    <a:pt x="1960856" y="295853"/>
                  </a:lnTo>
                  <a:cubicBezTo>
                    <a:pt x="1960856" y="323213"/>
                    <a:pt x="1949987" y="349452"/>
                    <a:pt x="1930641" y="368798"/>
                  </a:cubicBezTo>
                  <a:cubicBezTo>
                    <a:pt x="1911296" y="388144"/>
                    <a:pt x="1885057" y="399012"/>
                    <a:pt x="1857697" y="399012"/>
                  </a:cubicBezTo>
                  <a:lnTo>
                    <a:pt x="103159" y="399012"/>
                  </a:lnTo>
                  <a:cubicBezTo>
                    <a:pt x="46186" y="399012"/>
                    <a:pt x="0" y="352826"/>
                    <a:pt x="0" y="295853"/>
                  </a:cubicBezTo>
                  <a:lnTo>
                    <a:pt x="0" y="103159"/>
                  </a:lnTo>
                  <a:cubicBezTo>
                    <a:pt x="0" y="75799"/>
                    <a:pt x="10868" y="49560"/>
                    <a:pt x="30214" y="30214"/>
                  </a:cubicBezTo>
                  <a:cubicBezTo>
                    <a:pt x="49560" y="10868"/>
                    <a:pt x="75799" y="0"/>
                    <a:pt x="103159" y="0"/>
                  </a:cubicBezTo>
                  <a:close/>
                </a:path>
              </a:pathLst>
            </a:custGeom>
            <a:solidFill>
              <a:srgbClr val="FCB50F"/>
            </a:solidFill>
          </p:spPr>
        </p:sp>
        <p:sp>
          <p:nvSpPr>
            <p:cNvPr name="TextBox 22" id="22"/>
            <p:cNvSpPr txBox="true"/>
            <p:nvPr/>
          </p:nvSpPr>
          <p:spPr>
            <a:xfrm>
              <a:off x="0" y="-38100"/>
              <a:ext cx="1960856" cy="437112"/>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3407861" y="6559674"/>
            <a:ext cx="168230" cy="16823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3384452" y="6144679"/>
            <a:ext cx="4922726" cy="941070"/>
          </a:xfrm>
          <a:prstGeom prst="rect">
            <a:avLst/>
          </a:prstGeom>
        </p:spPr>
        <p:txBody>
          <a:bodyPr anchor="t" rtlCol="false" tIns="0" lIns="0" bIns="0" rIns="0">
            <a:spAutoFit/>
          </a:bodyPr>
          <a:lstStyle/>
          <a:p>
            <a:pPr algn="ctr">
              <a:lnSpc>
                <a:spcPts val="3780"/>
              </a:lnSpc>
            </a:pPr>
            <a:r>
              <a:rPr lang="en-US" sz="2700">
                <a:solidFill>
                  <a:srgbClr val="29455B"/>
                </a:solidFill>
                <a:latin typeface="Open Sans"/>
                <a:ea typeface="Open Sans"/>
                <a:cs typeface="Open Sans"/>
                <a:sym typeface="Open Sans"/>
              </a:rPr>
              <a:t>ARRAY Dinamis dan Amortisasi</a:t>
            </a:r>
          </a:p>
        </p:txBody>
      </p:sp>
      <p:grpSp>
        <p:nvGrpSpPr>
          <p:cNvPr name="Group 27" id="27"/>
          <p:cNvGrpSpPr/>
          <p:nvPr/>
        </p:nvGrpSpPr>
        <p:grpSpPr>
          <a:xfrm rot="0">
            <a:off x="10121149" y="3269906"/>
            <a:ext cx="5103317" cy="1038467"/>
            <a:chOff x="0" y="0"/>
            <a:chExt cx="1960856" cy="399012"/>
          </a:xfrm>
        </p:grpSpPr>
        <p:sp>
          <p:nvSpPr>
            <p:cNvPr name="Freeform 28" id="28"/>
            <p:cNvSpPr/>
            <p:nvPr/>
          </p:nvSpPr>
          <p:spPr>
            <a:xfrm flipH="false" flipV="false" rot="0">
              <a:off x="0" y="0"/>
              <a:ext cx="1960856" cy="399012"/>
            </a:xfrm>
            <a:custGeom>
              <a:avLst/>
              <a:gdLst/>
              <a:ahLst/>
              <a:cxnLst/>
              <a:rect r="r" b="b" t="t" l="l"/>
              <a:pathLst>
                <a:path h="399012" w="1960856">
                  <a:moveTo>
                    <a:pt x="103159" y="0"/>
                  </a:moveTo>
                  <a:lnTo>
                    <a:pt x="1857697" y="0"/>
                  </a:lnTo>
                  <a:cubicBezTo>
                    <a:pt x="1885057" y="0"/>
                    <a:pt x="1911296" y="10868"/>
                    <a:pt x="1930641" y="30214"/>
                  </a:cubicBezTo>
                  <a:cubicBezTo>
                    <a:pt x="1949987" y="49560"/>
                    <a:pt x="1960856" y="75799"/>
                    <a:pt x="1960856" y="103159"/>
                  </a:cubicBezTo>
                  <a:lnTo>
                    <a:pt x="1960856" y="295853"/>
                  </a:lnTo>
                  <a:cubicBezTo>
                    <a:pt x="1960856" y="323213"/>
                    <a:pt x="1949987" y="349452"/>
                    <a:pt x="1930641" y="368798"/>
                  </a:cubicBezTo>
                  <a:cubicBezTo>
                    <a:pt x="1911296" y="388144"/>
                    <a:pt x="1885057" y="399012"/>
                    <a:pt x="1857697" y="399012"/>
                  </a:cubicBezTo>
                  <a:lnTo>
                    <a:pt x="103159" y="399012"/>
                  </a:lnTo>
                  <a:cubicBezTo>
                    <a:pt x="46186" y="399012"/>
                    <a:pt x="0" y="352826"/>
                    <a:pt x="0" y="295853"/>
                  </a:cubicBezTo>
                  <a:lnTo>
                    <a:pt x="0" y="103159"/>
                  </a:lnTo>
                  <a:cubicBezTo>
                    <a:pt x="0" y="75799"/>
                    <a:pt x="10868" y="49560"/>
                    <a:pt x="30214" y="30214"/>
                  </a:cubicBezTo>
                  <a:cubicBezTo>
                    <a:pt x="49560" y="10868"/>
                    <a:pt x="75799" y="0"/>
                    <a:pt x="103159" y="0"/>
                  </a:cubicBezTo>
                  <a:close/>
                </a:path>
              </a:pathLst>
            </a:custGeom>
            <a:solidFill>
              <a:srgbClr val="FCB50F"/>
            </a:solidFill>
          </p:spPr>
        </p:sp>
        <p:sp>
          <p:nvSpPr>
            <p:cNvPr name="TextBox 29" id="29"/>
            <p:cNvSpPr txBox="true"/>
            <p:nvPr/>
          </p:nvSpPr>
          <p:spPr>
            <a:xfrm>
              <a:off x="0" y="-38100"/>
              <a:ext cx="1960856" cy="437112"/>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10465475" y="3635296"/>
            <a:ext cx="168230" cy="168230"/>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0762984" y="3290030"/>
            <a:ext cx="4280891" cy="941070"/>
          </a:xfrm>
          <a:prstGeom prst="rect">
            <a:avLst/>
          </a:prstGeom>
        </p:spPr>
        <p:txBody>
          <a:bodyPr anchor="t" rtlCol="false" tIns="0" lIns="0" bIns="0" rIns="0">
            <a:spAutoFit/>
          </a:bodyPr>
          <a:lstStyle/>
          <a:p>
            <a:pPr algn="ctr">
              <a:lnSpc>
                <a:spcPts val="3780"/>
              </a:lnSpc>
            </a:pPr>
            <a:r>
              <a:rPr lang="en-US" sz="2700">
                <a:solidFill>
                  <a:srgbClr val="29455B"/>
                </a:solidFill>
                <a:latin typeface="Open Sans"/>
                <a:ea typeface="Open Sans"/>
                <a:cs typeface="Open Sans"/>
                <a:sym typeface="Open Sans"/>
              </a:rPr>
              <a:t>Efisiensi Jenis Urutan Python</a:t>
            </a:r>
          </a:p>
        </p:txBody>
      </p:sp>
      <p:grpSp>
        <p:nvGrpSpPr>
          <p:cNvPr name="Group 34" id="34"/>
          <p:cNvGrpSpPr/>
          <p:nvPr/>
        </p:nvGrpSpPr>
        <p:grpSpPr>
          <a:xfrm rot="0">
            <a:off x="10121149" y="4733298"/>
            <a:ext cx="5103317" cy="1038467"/>
            <a:chOff x="0" y="0"/>
            <a:chExt cx="1960856" cy="399012"/>
          </a:xfrm>
        </p:grpSpPr>
        <p:sp>
          <p:nvSpPr>
            <p:cNvPr name="Freeform 35" id="35"/>
            <p:cNvSpPr/>
            <p:nvPr/>
          </p:nvSpPr>
          <p:spPr>
            <a:xfrm flipH="false" flipV="false" rot="0">
              <a:off x="0" y="0"/>
              <a:ext cx="1960856" cy="399012"/>
            </a:xfrm>
            <a:custGeom>
              <a:avLst/>
              <a:gdLst/>
              <a:ahLst/>
              <a:cxnLst/>
              <a:rect r="r" b="b" t="t" l="l"/>
              <a:pathLst>
                <a:path h="399012" w="1960856">
                  <a:moveTo>
                    <a:pt x="103159" y="0"/>
                  </a:moveTo>
                  <a:lnTo>
                    <a:pt x="1857697" y="0"/>
                  </a:lnTo>
                  <a:cubicBezTo>
                    <a:pt x="1885057" y="0"/>
                    <a:pt x="1911296" y="10868"/>
                    <a:pt x="1930641" y="30214"/>
                  </a:cubicBezTo>
                  <a:cubicBezTo>
                    <a:pt x="1949987" y="49560"/>
                    <a:pt x="1960856" y="75799"/>
                    <a:pt x="1960856" y="103159"/>
                  </a:cubicBezTo>
                  <a:lnTo>
                    <a:pt x="1960856" y="295853"/>
                  </a:lnTo>
                  <a:cubicBezTo>
                    <a:pt x="1960856" y="323213"/>
                    <a:pt x="1949987" y="349452"/>
                    <a:pt x="1930641" y="368798"/>
                  </a:cubicBezTo>
                  <a:cubicBezTo>
                    <a:pt x="1911296" y="388144"/>
                    <a:pt x="1885057" y="399012"/>
                    <a:pt x="1857697" y="399012"/>
                  </a:cubicBezTo>
                  <a:lnTo>
                    <a:pt x="103159" y="399012"/>
                  </a:lnTo>
                  <a:cubicBezTo>
                    <a:pt x="46186" y="399012"/>
                    <a:pt x="0" y="352826"/>
                    <a:pt x="0" y="295853"/>
                  </a:cubicBezTo>
                  <a:lnTo>
                    <a:pt x="0" y="103159"/>
                  </a:lnTo>
                  <a:cubicBezTo>
                    <a:pt x="0" y="75799"/>
                    <a:pt x="10868" y="49560"/>
                    <a:pt x="30214" y="30214"/>
                  </a:cubicBezTo>
                  <a:cubicBezTo>
                    <a:pt x="49560" y="10868"/>
                    <a:pt x="75799" y="0"/>
                    <a:pt x="103159" y="0"/>
                  </a:cubicBezTo>
                  <a:close/>
                </a:path>
              </a:pathLst>
            </a:custGeom>
            <a:solidFill>
              <a:srgbClr val="FCB50F"/>
            </a:solidFill>
          </p:spPr>
        </p:sp>
        <p:sp>
          <p:nvSpPr>
            <p:cNvPr name="TextBox 36" id="36"/>
            <p:cNvSpPr txBox="true"/>
            <p:nvPr/>
          </p:nvSpPr>
          <p:spPr>
            <a:xfrm>
              <a:off x="0" y="-38100"/>
              <a:ext cx="1960856" cy="437112"/>
            </a:xfrm>
            <a:prstGeom prst="rect">
              <a:avLst/>
            </a:prstGeom>
          </p:spPr>
          <p:txBody>
            <a:bodyPr anchor="ctr" rtlCol="false" tIns="50800" lIns="50800" bIns="50800" rIns="50800"/>
            <a:lstStyle/>
            <a:p>
              <a:pPr algn="ctr">
                <a:lnSpc>
                  <a:spcPts val="2659"/>
                </a:lnSpc>
                <a:spcBef>
                  <a:spcPct val="0"/>
                </a:spcBef>
              </a:pPr>
            </a:p>
          </p:txBody>
        </p:sp>
      </p:grpSp>
      <p:grpSp>
        <p:nvGrpSpPr>
          <p:cNvPr name="Group 37" id="37"/>
          <p:cNvGrpSpPr/>
          <p:nvPr/>
        </p:nvGrpSpPr>
        <p:grpSpPr>
          <a:xfrm rot="0">
            <a:off x="10465475" y="5098688"/>
            <a:ext cx="168230" cy="168230"/>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0" id="40"/>
          <p:cNvSpPr txBox="true"/>
          <p:nvPr/>
        </p:nvSpPr>
        <p:spPr>
          <a:xfrm rot="0">
            <a:off x="10311089" y="4753422"/>
            <a:ext cx="4723437" cy="941070"/>
          </a:xfrm>
          <a:prstGeom prst="rect">
            <a:avLst/>
          </a:prstGeom>
        </p:spPr>
        <p:txBody>
          <a:bodyPr anchor="t" rtlCol="false" tIns="0" lIns="0" bIns="0" rIns="0">
            <a:spAutoFit/>
          </a:bodyPr>
          <a:lstStyle/>
          <a:p>
            <a:pPr algn="ctr">
              <a:lnSpc>
                <a:spcPts val="3780"/>
              </a:lnSpc>
            </a:pPr>
            <a:r>
              <a:rPr lang="en-US" sz="2700">
                <a:solidFill>
                  <a:srgbClr val="29455B"/>
                </a:solidFill>
                <a:latin typeface="Open Sans"/>
                <a:ea typeface="Open Sans"/>
                <a:cs typeface="Open Sans"/>
                <a:sym typeface="Open Sans"/>
              </a:rPr>
              <a:t>Menggunakan Urutan Berbasis Array</a:t>
            </a:r>
          </a:p>
        </p:txBody>
      </p:sp>
      <p:grpSp>
        <p:nvGrpSpPr>
          <p:cNvPr name="Group 41" id="41"/>
          <p:cNvGrpSpPr/>
          <p:nvPr/>
        </p:nvGrpSpPr>
        <p:grpSpPr>
          <a:xfrm rot="0">
            <a:off x="10121149" y="6148268"/>
            <a:ext cx="5103317" cy="975580"/>
            <a:chOff x="0" y="0"/>
            <a:chExt cx="1960856" cy="374849"/>
          </a:xfrm>
        </p:grpSpPr>
        <p:sp>
          <p:nvSpPr>
            <p:cNvPr name="Freeform 42" id="42"/>
            <p:cNvSpPr/>
            <p:nvPr/>
          </p:nvSpPr>
          <p:spPr>
            <a:xfrm flipH="false" flipV="false" rot="0">
              <a:off x="0" y="0"/>
              <a:ext cx="1960856" cy="374849"/>
            </a:xfrm>
            <a:custGeom>
              <a:avLst/>
              <a:gdLst/>
              <a:ahLst/>
              <a:cxnLst/>
              <a:rect r="r" b="b" t="t" l="l"/>
              <a:pathLst>
                <a:path h="374849" w="1960856">
                  <a:moveTo>
                    <a:pt x="103159" y="0"/>
                  </a:moveTo>
                  <a:lnTo>
                    <a:pt x="1857697" y="0"/>
                  </a:lnTo>
                  <a:cubicBezTo>
                    <a:pt x="1885057" y="0"/>
                    <a:pt x="1911296" y="10868"/>
                    <a:pt x="1930641" y="30214"/>
                  </a:cubicBezTo>
                  <a:cubicBezTo>
                    <a:pt x="1949987" y="49560"/>
                    <a:pt x="1960856" y="75799"/>
                    <a:pt x="1960856" y="103159"/>
                  </a:cubicBezTo>
                  <a:lnTo>
                    <a:pt x="1960856" y="271690"/>
                  </a:lnTo>
                  <a:cubicBezTo>
                    <a:pt x="1960856" y="299050"/>
                    <a:pt x="1949987" y="325288"/>
                    <a:pt x="1930641" y="344634"/>
                  </a:cubicBezTo>
                  <a:cubicBezTo>
                    <a:pt x="1911296" y="363980"/>
                    <a:pt x="1885057" y="374849"/>
                    <a:pt x="1857697" y="374849"/>
                  </a:cubicBezTo>
                  <a:lnTo>
                    <a:pt x="103159" y="374849"/>
                  </a:lnTo>
                  <a:cubicBezTo>
                    <a:pt x="46186" y="374849"/>
                    <a:pt x="0" y="328663"/>
                    <a:pt x="0" y="271690"/>
                  </a:cubicBezTo>
                  <a:lnTo>
                    <a:pt x="0" y="103159"/>
                  </a:lnTo>
                  <a:cubicBezTo>
                    <a:pt x="0" y="75799"/>
                    <a:pt x="10868" y="49560"/>
                    <a:pt x="30214" y="30214"/>
                  </a:cubicBezTo>
                  <a:cubicBezTo>
                    <a:pt x="49560" y="10868"/>
                    <a:pt x="75799" y="0"/>
                    <a:pt x="103159" y="0"/>
                  </a:cubicBezTo>
                  <a:close/>
                </a:path>
              </a:pathLst>
            </a:custGeom>
            <a:solidFill>
              <a:srgbClr val="FCB50F"/>
            </a:solidFill>
          </p:spPr>
        </p:sp>
        <p:sp>
          <p:nvSpPr>
            <p:cNvPr name="TextBox 43" id="43"/>
            <p:cNvSpPr txBox="true"/>
            <p:nvPr/>
          </p:nvSpPr>
          <p:spPr>
            <a:xfrm>
              <a:off x="0" y="-38100"/>
              <a:ext cx="1960856" cy="412949"/>
            </a:xfrm>
            <a:prstGeom prst="rect">
              <a:avLst/>
            </a:prstGeom>
          </p:spPr>
          <p:txBody>
            <a:bodyPr anchor="ctr" rtlCol="false" tIns="50800" lIns="50800" bIns="50800" rIns="50800"/>
            <a:lstStyle/>
            <a:p>
              <a:pPr algn="ctr">
                <a:lnSpc>
                  <a:spcPts val="2659"/>
                </a:lnSpc>
                <a:spcBef>
                  <a:spcPct val="0"/>
                </a:spcBef>
              </a:pPr>
            </a:p>
          </p:txBody>
        </p:sp>
      </p:grpSp>
      <p:grpSp>
        <p:nvGrpSpPr>
          <p:cNvPr name="Group 44" id="44"/>
          <p:cNvGrpSpPr/>
          <p:nvPr/>
        </p:nvGrpSpPr>
        <p:grpSpPr>
          <a:xfrm rot="0">
            <a:off x="10465475" y="6513658"/>
            <a:ext cx="168230" cy="168230"/>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name="TextBox 46" id="4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10442066" y="6182779"/>
            <a:ext cx="4461481" cy="941070"/>
          </a:xfrm>
          <a:prstGeom prst="rect">
            <a:avLst/>
          </a:prstGeom>
        </p:spPr>
        <p:txBody>
          <a:bodyPr anchor="t" rtlCol="false" tIns="0" lIns="0" bIns="0" rIns="0">
            <a:spAutoFit/>
          </a:bodyPr>
          <a:lstStyle/>
          <a:p>
            <a:pPr algn="ctr">
              <a:lnSpc>
                <a:spcPts val="3780"/>
              </a:lnSpc>
            </a:pPr>
            <a:r>
              <a:rPr lang="en-US" sz="2700">
                <a:solidFill>
                  <a:srgbClr val="29455B"/>
                </a:solidFill>
                <a:latin typeface="Open Sans"/>
                <a:ea typeface="Open Sans"/>
                <a:cs typeface="Open Sans"/>
                <a:sym typeface="Open Sans"/>
              </a:rPr>
              <a:t>Kumpulan Data Multidimensi</a:t>
            </a:r>
          </a:p>
        </p:txBody>
      </p:sp>
      <p:grpSp>
        <p:nvGrpSpPr>
          <p:cNvPr name="Group 48" id="48"/>
          <p:cNvGrpSpPr/>
          <p:nvPr/>
        </p:nvGrpSpPr>
        <p:grpSpPr>
          <a:xfrm rot="0">
            <a:off x="6592342" y="7654065"/>
            <a:ext cx="5103317" cy="822810"/>
            <a:chOff x="0" y="0"/>
            <a:chExt cx="1960856" cy="316150"/>
          </a:xfrm>
        </p:grpSpPr>
        <p:sp>
          <p:nvSpPr>
            <p:cNvPr name="Freeform 49" id="49"/>
            <p:cNvSpPr/>
            <p:nvPr/>
          </p:nvSpPr>
          <p:spPr>
            <a:xfrm flipH="false" flipV="false" rot="0">
              <a:off x="0" y="0"/>
              <a:ext cx="1960856" cy="316150"/>
            </a:xfrm>
            <a:custGeom>
              <a:avLst/>
              <a:gdLst/>
              <a:ahLst/>
              <a:cxnLst/>
              <a:rect r="r" b="b" t="t" l="l"/>
              <a:pathLst>
                <a:path h="316150" w="1960856">
                  <a:moveTo>
                    <a:pt x="103159" y="0"/>
                  </a:moveTo>
                  <a:lnTo>
                    <a:pt x="1857697" y="0"/>
                  </a:lnTo>
                  <a:cubicBezTo>
                    <a:pt x="1885057" y="0"/>
                    <a:pt x="1911296" y="10868"/>
                    <a:pt x="1930641" y="30214"/>
                  </a:cubicBezTo>
                  <a:cubicBezTo>
                    <a:pt x="1949987" y="49560"/>
                    <a:pt x="1960856" y="75799"/>
                    <a:pt x="1960856" y="103159"/>
                  </a:cubicBezTo>
                  <a:lnTo>
                    <a:pt x="1960856" y="212991"/>
                  </a:lnTo>
                  <a:cubicBezTo>
                    <a:pt x="1960856" y="269964"/>
                    <a:pt x="1914670" y="316150"/>
                    <a:pt x="1857697" y="316150"/>
                  </a:cubicBezTo>
                  <a:lnTo>
                    <a:pt x="103159" y="316150"/>
                  </a:lnTo>
                  <a:cubicBezTo>
                    <a:pt x="75799" y="316150"/>
                    <a:pt x="49560" y="305281"/>
                    <a:pt x="30214" y="285935"/>
                  </a:cubicBezTo>
                  <a:cubicBezTo>
                    <a:pt x="10868" y="266589"/>
                    <a:pt x="0" y="240351"/>
                    <a:pt x="0" y="212991"/>
                  </a:cubicBezTo>
                  <a:lnTo>
                    <a:pt x="0" y="103159"/>
                  </a:lnTo>
                  <a:cubicBezTo>
                    <a:pt x="0" y="75799"/>
                    <a:pt x="10868" y="49560"/>
                    <a:pt x="30214" y="30214"/>
                  </a:cubicBezTo>
                  <a:cubicBezTo>
                    <a:pt x="49560" y="10868"/>
                    <a:pt x="75799" y="0"/>
                    <a:pt x="103159" y="0"/>
                  </a:cubicBezTo>
                  <a:close/>
                </a:path>
              </a:pathLst>
            </a:custGeom>
            <a:solidFill>
              <a:srgbClr val="FCB50F"/>
            </a:solidFill>
          </p:spPr>
        </p:sp>
        <p:sp>
          <p:nvSpPr>
            <p:cNvPr name="TextBox 50" id="50"/>
            <p:cNvSpPr txBox="true"/>
            <p:nvPr/>
          </p:nvSpPr>
          <p:spPr>
            <a:xfrm>
              <a:off x="0" y="-38100"/>
              <a:ext cx="1960856" cy="354250"/>
            </a:xfrm>
            <a:prstGeom prst="rect">
              <a:avLst/>
            </a:prstGeom>
          </p:spPr>
          <p:txBody>
            <a:bodyPr anchor="ctr" rtlCol="false" tIns="50800" lIns="50800" bIns="50800" rIns="50800"/>
            <a:lstStyle/>
            <a:p>
              <a:pPr algn="ctr">
                <a:lnSpc>
                  <a:spcPts val="2659"/>
                </a:lnSpc>
                <a:spcBef>
                  <a:spcPct val="0"/>
                </a:spcBef>
              </a:pPr>
            </a:p>
          </p:txBody>
        </p:sp>
      </p:grpSp>
      <p:grpSp>
        <p:nvGrpSpPr>
          <p:cNvPr name="Group 51" id="51"/>
          <p:cNvGrpSpPr/>
          <p:nvPr/>
        </p:nvGrpSpPr>
        <p:grpSpPr>
          <a:xfrm rot="0">
            <a:off x="6936668" y="8019455"/>
            <a:ext cx="168230" cy="168230"/>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9455B"/>
            </a:solidFill>
          </p:spPr>
        </p:sp>
        <p:sp>
          <p:nvSpPr>
            <p:cNvPr name="TextBox 53" id="5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4" id="54"/>
          <p:cNvSpPr txBox="true"/>
          <p:nvPr/>
        </p:nvSpPr>
        <p:spPr>
          <a:xfrm rot="0">
            <a:off x="7234177" y="7741938"/>
            <a:ext cx="4280891" cy="580390"/>
          </a:xfrm>
          <a:prstGeom prst="rect">
            <a:avLst/>
          </a:prstGeom>
        </p:spPr>
        <p:txBody>
          <a:bodyPr anchor="t" rtlCol="false" tIns="0" lIns="0" bIns="0" rIns="0">
            <a:spAutoFit/>
          </a:bodyPr>
          <a:lstStyle/>
          <a:p>
            <a:pPr algn="l">
              <a:lnSpc>
                <a:spcPts val="4759"/>
              </a:lnSpc>
            </a:pPr>
            <a:r>
              <a:rPr lang="en-US" sz="3399">
                <a:solidFill>
                  <a:srgbClr val="29455B"/>
                </a:solidFill>
                <a:latin typeface="Open Sans"/>
                <a:ea typeface="Open Sans"/>
                <a:cs typeface="Open Sans"/>
                <a:sym typeface="Open Sans"/>
              </a:rPr>
              <a:t>closing</a:t>
            </a:r>
          </a:p>
        </p:txBody>
      </p:sp>
      <p:sp>
        <p:nvSpPr>
          <p:cNvPr name="Freeform 55" id="55"/>
          <p:cNvSpPr/>
          <p:nvPr/>
        </p:nvSpPr>
        <p:spPr>
          <a:xfrm flipH="false" flipV="false" rot="5400000">
            <a:off x="557551" y="-234573"/>
            <a:ext cx="1795277" cy="2605283"/>
          </a:xfrm>
          <a:custGeom>
            <a:avLst/>
            <a:gdLst/>
            <a:ahLst/>
            <a:cxnLst/>
            <a:rect r="r" b="b" t="t" l="l"/>
            <a:pathLst>
              <a:path h="2605283" w="1795277">
                <a:moveTo>
                  <a:pt x="0" y="0"/>
                </a:moveTo>
                <a:lnTo>
                  <a:pt x="1795276" y="0"/>
                </a:lnTo>
                <a:lnTo>
                  <a:pt x="1795276" y="2605283"/>
                </a:lnTo>
                <a:lnTo>
                  <a:pt x="0" y="26052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6" id="56"/>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656767" y="526433"/>
            <a:ext cx="12974466" cy="1908048"/>
          </a:xfrm>
          <a:prstGeom prst="rect">
            <a:avLst/>
          </a:prstGeom>
        </p:spPr>
        <p:txBody>
          <a:bodyPr anchor="t" rtlCol="false" tIns="0" lIns="0" bIns="0" rIns="0">
            <a:spAutoFit/>
          </a:bodyPr>
          <a:lstStyle/>
          <a:p>
            <a:pPr algn="ctr">
              <a:lnSpc>
                <a:spcPts val="7416"/>
              </a:lnSpc>
            </a:pPr>
            <a:r>
              <a:rPr lang="en-US" b="true" sz="7200">
                <a:solidFill>
                  <a:srgbClr val="29455B"/>
                </a:solidFill>
                <a:latin typeface="Canva Sans Bold"/>
                <a:ea typeface="Canva Sans Bold"/>
                <a:cs typeface="Canva Sans Bold"/>
                <a:sym typeface="Canva Sans Bold"/>
              </a:rPr>
              <a:t>5.3.2 ANALISIS AMORTISASI ARRAY DINAMIS</a:t>
            </a:r>
          </a:p>
        </p:txBody>
      </p:sp>
      <p:grpSp>
        <p:nvGrpSpPr>
          <p:cNvPr name="Group 4" id="4"/>
          <p:cNvGrpSpPr/>
          <p:nvPr/>
        </p:nvGrpSpPr>
        <p:grpSpPr>
          <a:xfrm rot="0">
            <a:off x="1945241" y="4473398"/>
            <a:ext cx="14479699" cy="3906081"/>
            <a:chOff x="0" y="0"/>
            <a:chExt cx="5563559" cy="1500840"/>
          </a:xfrm>
        </p:grpSpPr>
        <p:sp>
          <p:nvSpPr>
            <p:cNvPr name="Freeform 5" id="5"/>
            <p:cNvSpPr/>
            <p:nvPr/>
          </p:nvSpPr>
          <p:spPr>
            <a:xfrm flipH="false" flipV="false" rot="0">
              <a:off x="0" y="0"/>
              <a:ext cx="5563559" cy="1500840"/>
            </a:xfrm>
            <a:custGeom>
              <a:avLst/>
              <a:gdLst/>
              <a:ahLst/>
              <a:cxnLst/>
              <a:rect r="r" b="b" t="t" l="l"/>
              <a:pathLst>
                <a:path h="1500840" w="5563559">
                  <a:moveTo>
                    <a:pt x="36358" y="0"/>
                  </a:moveTo>
                  <a:lnTo>
                    <a:pt x="5527201" y="0"/>
                  </a:lnTo>
                  <a:cubicBezTo>
                    <a:pt x="5536844" y="0"/>
                    <a:pt x="5546091" y="3831"/>
                    <a:pt x="5552910" y="10649"/>
                  </a:cubicBezTo>
                  <a:cubicBezTo>
                    <a:pt x="5559728" y="17467"/>
                    <a:pt x="5563559" y="26715"/>
                    <a:pt x="5563559" y="36358"/>
                  </a:cubicBezTo>
                  <a:lnTo>
                    <a:pt x="5563559" y="1464482"/>
                  </a:lnTo>
                  <a:cubicBezTo>
                    <a:pt x="5563559" y="1484562"/>
                    <a:pt x="5547281" y="1500840"/>
                    <a:pt x="5527201" y="1500840"/>
                  </a:cubicBezTo>
                  <a:lnTo>
                    <a:pt x="36358" y="1500840"/>
                  </a:lnTo>
                  <a:cubicBezTo>
                    <a:pt x="26715" y="1500840"/>
                    <a:pt x="17467" y="1497009"/>
                    <a:pt x="10649" y="1490191"/>
                  </a:cubicBezTo>
                  <a:cubicBezTo>
                    <a:pt x="3831" y="1483372"/>
                    <a:pt x="0" y="1474125"/>
                    <a:pt x="0" y="1464482"/>
                  </a:cubicBezTo>
                  <a:lnTo>
                    <a:pt x="0" y="36358"/>
                  </a:lnTo>
                  <a:cubicBezTo>
                    <a:pt x="0" y="16278"/>
                    <a:pt x="16278" y="0"/>
                    <a:pt x="36358" y="0"/>
                  </a:cubicBezTo>
                  <a:close/>
                </a:path>
              </a:pathLst>
            </a:custGeom>
            <a:solidFill>
              <a:srgbClr val="FCB50F"/>
            </a:solidFill>
          </p:spPr>
        </p:sp>
        <p:sp>
          <p:nvSpPr>
            <p:cNvPr name="TextBox 6" id="6"/>
            <p:cNvSpPr txBox="true"/>
            <p:nvPr/>
          </p:nvSpPr>
          <p:spPr>
            <a:xfrm>
              <a:off x="0" y="-38100"/>
              <a:ext cx="5563559" cy="153894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636164" y="2968992"/>
            <a:ext cx="15057649" cy="5224718"/>
            <a:chOff x="0" y="0"/>
            <a:chExt cx="5785625" cy="2007502"/>
          </a:xfrm>
        </p:grpSpPr>
        <p:sp>
          <p:nvSpPr>
            <p:cNvPr name="Freeform 8" id="8"/>
            <p:cNvSpPr/>
            <p:nvPr/>
          </p:nvSpPr>
          <p:spPr>
            <a:xfrm flipH="false" flipV="false" rot="0">
              <a:off x="0" y="0"/>
              <a:ext cx="5785625" cy="2007502"/>
            </a:xfrm>
            <a:custGeom>
              <a:avLst/>
              <a:gdLst/>
              <a:ahLst/>
              <a:cxnLst/>
              <a:rect r="r" b="b" t="t" l="l"/>
              <a:pathLst>
                <a:path h="2007502" w="5785625">
                  <a:moveTo>
                    <a:pt x="34962" y="0"/>
                  </a:moveTo>
                  <a:lnTo>
                    <a:pt x="5750663" y="0"/>
                  </a:lnTo>
                  <a:cubicBezTo>
                    <a:pt x="5759935" y="0"/>
                    <a:pt x="5768828" y="3684"/>
                    <a:pt x="5775385" y="10240"/>
                  </a:cubicBezTo>
                  <a:cubicBezTo>
                    <a:pt x="5781942" y="16797"/>
                    <a:pt x="5785625" y="25690"/>
                    <a:pt x="5785625" y="34962"/>
                  </a:cubicBezTo>
                  <a:lnTo>
                    <a:pt x="5785625" y="1972539"/>
                  </a:lnTo>
                  <a:cubicBezTo>
                    <a:pt x="5785625" y="1991849"/>
                    <a:pt x="5769972" y="2007502"/>
                    <a:pt x="5750663" y="2007502"/>
                  </a:cubicBezTo>
                  <a:lnTo>
                    <a:pt x="34962" y="2007502"/>
                  </a:lnTo>
                  <a:cubicBezTo>
                    <a:pt x="25690" y="2007502"/>
                    <a:pt x="16797" y="2003818"/>
                    <a:pt x="10240" y="1997262"/>
                  </a:cubicBezTo>
                  <a:cubicBezTo>
                    <a:pt x="3684" y="1990705"/>
                    <a:pt x="0" y="1981812"/>
                    <a:pt x="0" y="1972539"/>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9" id="9"/>
            <p:cNvSpPr txBox="true"/>
            <p:nvPr/>
          </p:nvSpPr>
          <p:spPr>
            <a:xfrm>
              <a:off x="0" y="-38100"/>
              <a:ext cx="5785625" cy="2045602"/>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377154" y="3330911"/>
            <a:ext cx="13634924" cy="4443730"/>
          </a:xfrm>
          <a:prstGeom prst="rect">
            <a:avLst/>
          </a:prstGeom>
        </p:spPr>
        <p:txBody>
          <a:bodyPr anchor="t" rtlCol="false" tIns="0" lIns="0" bIns="0" rIns="0">
            <a:spAutoFit/>
          </a:bodyPr>
          <a:lstStyle/>
          <a:p>
            <a:pPr algn="l">
              <a:lnSpc>
                <a:spcPts val="3920"/>
              </a:lnSpc>
            </a:pPr>
            <a:r>
              <a:rPr lang="en-US" sz="2800">
                <a:solidFill>
                  <a:srgbClr val="F9EEE1"/>
                </a:solidFill>
                <a:latin typeface="Open Sans"/>
                <a:ea typeface="Open Sans"/>
                <a:cs typeface="Open Sans"/>
                <a:sym typeface="Open Sans"/>
              </a:rPr>
              <a:t>Analisis ini membahas efisiensi waktu eksekusi operasi pada array dinamis, khususnya operasi append. Meskipun satu penambahan elemen bisa memakan waktu Ω(n) saat kapasitas array habis dan perlu diganti, penggunaan strategi penggandaan kapasitas array membuat operasi secara keseluruhan tetap efisien. Dengan pendekatan analisis amortisasi, biaya tinggi dari operasi langka (seperti penggantian array) disebarkan ke banyak operasi murah, sehingga total waktu eksekusi tetap efisien. Teknik ini dianalogikan seperti pembayaran dengan “cyber-dollar”, di mana setiap operasi membayar biaya tetap dan menyisihkan dana untuk membiayai operasi mahal di masa depan.</a:t>
            </a:r>
          </a:p>
        </p:txBody>
      </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28700" y="1153794"/>
            <a:ext cx="16230600" cy="974606"/>
          </a:xfrm>
          <a:prstGeom prst="rect">
            <a:avLst/>
          </a:prstGeom>
        </p:spPr>
        <p:txBody>
          <a:bodyPr anchor="t" rtlCol="false" tIns="0" lIns="0" bIns="0" rIns="0">
            <a:spAutoFit/>
          </a:bodyPr>
          <a:lstStyle/>
          <a:p>
            <a:pPr algn="ctr">
              <a:lnSpc>
                <a:spcPts val="7416"/>
              </a:lnSpc>
            </a:pPr>
            <a:r>
              <a:rPr lang="en-US" b="true" sz="7200">
                <a:solidFill>
                  <a:srgbClr val="29455B"/>
                </a:solidFill>
                <a:latin typeface="Canva Sans Bold"/>
                <a:ea typeface="Canva Sans Bold"/>
                <a:cs typeface="Canva Sans Bold"/>
                <a:sym typeface="Canva Sans Bold"/>
              </a:rPr>
              <a:t>CONTOH GAMBAR</a:t>
            </a:r>
          </a:p>
        </p:txBody>
      </p:sp>
      <p:grpSp>
        <p:nvGrpSpPr>
          <p:cNvPr name="Group 4" id="4"/>
          <p:cNvGrpSpPr/>
          <p:nvPr/>
        </p:nvGrpSpPr>
        <p:grpSpPr>
          <a:xfrm rot="0">
            <a:off x="1945241" y="4825823"/>
            <a:ext cx="14479699" cy="4619991"/>
            <a:chOff x="0" y="0"/>
            <a:chExt cx="5563559" cy="1775147"/>
          </a:xfrm>
        </p:grpSpPr>
        <p:sp>
          <p:nvSpPr>
            <p:cNvPr name="Freeform 5" id="5"/>
            <p:cNvSpPr/>
            <p:nvPr/>
          </p:nvSpPr>
          <p:spPr>
            <a:xfrm flipH="false" flipV="false" rot="0">
              <a:off x="0" y="0"/>
              <a:ext cx="5563559" cy="1775147"/>
            </a:xfrm>
            <a:custGeom>
              <a:avLst/>
              <a:gdLst/>
              <a:ahLst/>
              <a:cxnLst/>
              <a:rect r="r" b="b" t="t" l="l"/>
              <a:pathLst>
                <a:path h="1775147" w="5563559">
                  <a:moveTo>
                    <a:pt x="36358" y="0"/>
                  </a:moveTo>
                  <a:lnTo>
                    <a:pt x="5527201" y="0"/>
                  </a:lnTo>
                  <a:cubicBezTo>
                    <a:pt x="5536844" y="0"/>
                    <a:pt x="5546091" y="3831"/>
                    <a:pt x="5552910" y="10649"/>
                  </a:cubicBezTo>
                  <a:cubicBezTo>
                    <a:pt x="5559728" y="17467"/>
                    <a:pt x="5563559" y="26715"/>
                    <a:pt x="5563559" y="36358"/>
                  </a:cubicBezTo>
                  <a:lnTo>
                    <a:pt x="5563559" y="1738789"/>
                  </a:lnTo>
                  <a:cubicBezTo>
                    <a:pt x="5563559" y="1758869"/>
                    <a:pt x="5547281" y="1775147"/>
                    <a:pt x="5527201" y="1775147"/>
                  </a:cubicBezTo>
                  <a:lnTo>
                    <a:pt x="36358" y="1775147"/>
                  </a:lnTo>
                  <a:cubicBezTo>
                    <a:pt x="16278" y="1775147"/>
                    <a:pt x="0" y="1758869"/>
                    <a:pt x="0" y="1738789"/>
                  </a:cubicBezTo>
                  <a:lnTo>
                    <a:pt x="0" y="36358"/>
                  </a:lnTo>
                  <a:cubicBezTo>
                    <a:pt x="0" y="16278"/>
                    <a:pt x="16278" y="0"/>
                    <a:pt x="36358" y="0"/>
                  </a:cubicBezTo>
                  <a:close/>
                </a:path>
              </a:pathLst>
            </a:custGeom>
            <a:solidFill>
              <a:srgbClr val="FCB50F"/>
            </a:solidFill>
          </p:spPr>
        </p:sp>
        <p:sp>
          <p:nvSpPr>
            <p:cNvPr name="TextBox 6" id="6"/>
            <p:cNvSpPr txBox="true"/>
            <p:nvPr/>
          </p:nvSpPr>
          <p:spPr>
            <a:xfrm>
              <a:off x="0" y="-38100"/>
              <a:ext cx="5563559" cy="181324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636164" y="2845167"/>
            <a:ext cx="15057649" cy="6413133"/>
            <a:chOff x="0" y="0"/>
            <a:chExt cx="5785625" cy="2464129"/>
          </a:xfrm>
        </p:grpSpPr>
        <p:sp>
          <p:nvSpPr>
            <p:cNvPr name="Freeform 8" id="8"/>
            <p:cNvSpPr/>
            <p:nvPr/>
          </p:nvSpPr>
          <p:spPr>
            <a:xfrm flipH="false" flipV="false" rot="0">
              <a:off x="0" y="0"/>
              <a:ext cx="5785625" cy="2464129"/>
            </a:xfrm>
            <a:custGeom>
              <a:avLst/>
              <a:gdLst/>
              <a:ahLst/>
              <a:cxnLst/>
              <a:rect r="r" b="b" t="t" l="l"/>
              <a:pathLst>
                <a:path h="2464129" w="5785625">
                  <a:moveTo>
                    <a:pt x="34962" y="0"/>
                  </a:moveTo>
                  <a:lnTo>
                    <a:pt x="5750663" y="0"/>
                  </a:lnTo>
                  <a:cubicBezTo>
                    <a:pt x="5759935" y="0"/>
                    <a:pt x="5768828" y="3684"/>
                    <a:pt x="5775385" y="10240"/>
                  </a:cubicBezTo>
                  <a:cubicBezTo>
                    <a:pt x="5781942" y="16797"/>
                    <a:pt x="5785625" y="25690"/>
                    <a:pt x="5785625" y="34962"/>
                  </a:cubicBezTo>
                  <a:lnTo>
                    <a:pt x="5785625" y="2429166"/>
                  </a:lnTo>
                  <a:cubicBezTo>
                    <a:pt x="5785625" y="2438439"/>
                    <a:pt x="5781942" y="2447332"/>
                    <a:pt x="5775385" y="2453889"/>
                  </a:cubicBezTo>
                  <a:cubicBezTo>
                    <a:pt x="5768828" y="2460445"/>
                    <a:pt x="5759935" y="2464129"/>
                    <a:pt x="5750663" y="2464129"/>
                  </a:cubicBezTo>
                  <a:lnTo>
                    <a:pt x="34962" y="2464129"/>
                  </a:lnTo>
                  <a:cubicBezTo>
                    <a:pt x="25690" y="2464129"/>
                    <a:pt x="16797" y="2460445"/>
                    <a:pt x="10240" y="2453889"/>
                  </a:cubicBezTo>
                  <a:cubicBezTo>
                    <a:pt x="3684" y="2447332"/>
                    <a:pt x="0" y="2438439"/>
                    <a:pt x="0" y="242916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9" id="9"/>
            <p:cNvSpPr txBox="true"/>
            <p:nvPr/>
          </p:nvSpPr>
          <p:spPr>
            <a:xfrm>
              <a:off x="0" y="-38100"/>
              <a:ext cx="5785625" cy="2502229"/>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4851623" y="3113918"/>
            <a:ext cx="8584754" cy="5875631"/>
          </a:xfrm>
          <a:custGeom>
            <a:avLst/>
            <a:gdLst/>
            <a:ahLst/>
            <a:cxnLst/>
            <a:rect r="r" b="b" t="t" l="l"/>
            <a:pathLst>
              <a:path h="5875631" w="8584754">
                <a:moveTo>
                  <a:pt x="0" y="0"/>
                </a:moveTo>
                <a:lnTo>
                  <a:pt x="8584754" y="0"/>
                </a:lnTo>
                <a:lnTo>
                  <a:pt x="8584754" y="5875631"/>
                </a:lnTo>
                <a:lnTo>
                  <a:pt x="0" y="5875631"/>
                </a:lnTo>
                <a:lnTo>
                  <a:pt x="0" y="0"/>
                </a:lnTo>
                <a:close/>
              </a:path>
            </a:pathLst>
          </a:custGeom>
          <a:blipFill>
            <a:blip r:embed="rId9"/>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3080131" y="461136"/>
            <a:ext cx="12127737" cy="735712"/>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PROPOSISI DAN JUSTIFIKASI</a:t>
            </a:r>
          </a:p>
        </p:txBody>
      </p:sp>
      <p:sp>
        <p:nvSpPr>
          <p:cNvPr name="Freeform 4" id="4"/>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9584127" y="1883242"/>
            <a:ext cx="8084342" cy="7336725"/>
            <a:chOff x="0" y="0"/>
            <a:chExt cx="10779122" cy="9782299"/>
          </a:xfrm>
        </p:grpSpPr>
        <p:grpSp>
          <p:nvGrpSpPr>
            <p:cNvPr name="Group 13" id="13"/>
            <p:cNvGrpSpPr/>
            <p:nvPr/>
          </p:nvGrpSpPr>
          <p:grpSpPr>
            <a:xfrm rot="0">
              <a:off x="0" y="331806"/>
              <a:ext cx="10553492" cy="9450493"/>
              <a:chOff x="0" y="0"/>
              <a:chExt cx="2676925" cy="2397146"/>
            </a:xfrm>
          </p:grpSpPr>
          <p:sp>
            <p:nvSpPr>
              <p:cNvPr name="Freeform 14" id="14"/>
              <p:cNvSpPr/>
              <p:nvPr/>
            </p:nvSpPr>
            <p:spPr>
              <a:xfrm flipH="false" flipV="false" rot="0">
                <a:off x="0" y="0"/>
                <a:ext cx="2676925" cy="2397146"/>
              </a:xfrm>
              <a:custGeom>
                <a:avLst/>
                <a:gdLst/>
                <a:ahLst/>
                <a:cxnLst/>
                <a:rect r="r" b="b" t="t" l="l"/>
                <a:pathLst>
                  <a:path h="2397146" w="2676925">
                    <a:moveTo>
                      <a:pt x="66512" y="0"/>
                    </a:moveTo>
                    <a:lnTo>
                      <a:pt x="2610413" y="0"/>
                    </a:lnTo>
                    <a:cubicBezTo>
                      <a:pt x="2628053" y="0"/>
                      <a:pt x="2644971" y="7007"/>
                      <a:pt x="2657444" y="19481"/>
                    </a:cubicBezTo>
                    <a:cubicBezTo>
                      <a:pt x="2669918" y="31954"/>
                      <a:pt x="2676925" y="48872"/>
                      <a:pt x="2676925" y="66512"/>
                    </a:cubicBezTo>
                    <a:lnTo>
                      <a:pt x="2676925" y="2330634"/>
                    </a:lnTo>
                    <a:cubicBezTo>
                      <a:pt x="2676925" y="2348274"/>
                      <a:pt x="2669918" y="2365192"/>
                      <a:pt x="2657444" y="2377665"/>
                    </a:cubicBezTo>
                    <a:cubicBezTo>
                      <a:pt x="2644971" y="2390139"/>
                      <a:pt x="2628053" y="2397146"/>
                      <a:pt x="2610413" y="2397146"/>
                    </a:cubicBezTo>
                    <a:lnTo>
                      <a:pt x="66512" y="2397146"/>
                    </a:lnTo>
                    <a:cubicBezTo>
                      <a:pt x="48872" y="2397146"/>
                      <a:pt x="31954" y="2390139"/>
                      <a:pt x="19481" y="2377665"/>
                    </a:cubicBezTo>
                    <a:cubicBezTo>
                      <a:pt x="7007" y="2365192"/>
                      <a:pt x="0" y="2348274"/>
                      <a:pt x="0" y="2330634"/>
                    </a:cubicBezTo>
                    <a:lnTo>
                      <a:pt x="0" y="66512"/>
                    </a:lnTo>
                    <a:cubicBezTo>
                      <a:pt x="0" y="48872"/>
                      <a:pt x="7007" y="31954"/>
                      <a:pt x="19481" y="19481"/>
                    </a:cubicBezTo>
                    <a:cubicBezTo>
                      <a:pt x="31954" y="7007"/>
                      <a:pt x="48872" y="0"/>
                      <a:pt x="66512" y="0"/>
                    </a:cubicBezTo>
                    <a:close/>
                  </a:path>
                </a:pathLst>
              </a:custGeom>
              <a:solidFill>
                <a:srgbClr val="FCB50F"/>
              </a:solidFill>
            </p:spPr>
          </p:sp>
          <p:sp>
            <p:nvSpPr>
              <p:cNvPr name="TextBox 15" id="15"/>
              <p:cNvSpPr txBox="true"/>
              <p:nvPr/>
            </p:nvSpPr>
            <p:spPr>
              <a:xfrm>
                <a:off x="0" y="-38100"/>
                <a:ext cx="2676925" cy="2435246"/>
              </a:xfrm>
              <a:prstGeom prst="rect">
                <a:avLst/>
              </a:prstGeom>
            </p:spPr>
            <p:txBody>
              <a:bodyPr anchor="ctr" rtlCol="false" tIns="57714" lIns="57714" bIns="57714" rIns="57714"/>
              <a:lstStyle/>
              <a:p>
                <a:pPr algn="ctr">
                  <a:lnSpc>
                    <a:spcPts val="2659"/>
                  </a:lnSpc>
                  <a:spcBef>
                    <a:spcPct val="0"/>
                  </a:spcBef>
                </a:pPr>
              </a:p>
            </p:txBody>
          </p:sp>
        </p:grpSp>
        <p:grpSp>
          <p:nvGrpSpPr>
            <p:cNvPr name="Group 16" id="16"/>
            <p:cNvGrpSpPr/>
            <p:nvPr/>
          </p:nvGrpSpPr>
          <p:grpSpPr>
            <a:xfrm rot="0">
              <a:off x="263624" y="0"/>
              <a:ext cx="10515498" cy="9435805"/>
              <a:chOff x="0" y="0"/>
              <a:chExt cx="2667288" cy="2393421"/>
            </a:xfrm>
          </p:grpSpPr>
          <p:sp>
            <p:nvSpPr>
              <p:cNvPr name="Freeform 17" id="17"/>
              <p:cNvSpPr/>
              <p:nvPr/>
            </p:nvSpPr>
            <p:spPr>
              <a:xfrm flipH="false" flipV="false" rot="0">
                <a:off x="0" y="0"/>
                <a:ext cx="2667288" cy="2393421"/>
              </a:xfrm>
              <a:custGeom>
                <a:avLst/>
                <a:gdLst/>
                <a:ahLst/>
                <a:cxnLst/>
                <a:rect r="r" b="b" t="t" l="l"/>
                <a:pathLst>
                  <a:path h="2393421" w="2667288">
                    <a:moveTo>
                      <a:pt x="66752" y="0"/>
                    </a:moveTo>
                    <a:lnTo>
                      <a:pt x="2600536" y="0"/>
                    </a:lnTo>
                    <a:cubicBezTo>
                      <a:pt x="2637402" y="0"/>
                      <a:pt x="2667288" y="29886"/>
                      <a:pt x="2667288" y="66752"/>
                    </a:cubicBezTo>
                    <a:lnTo>
                      <a:pt x="2667288" y="2326668"/>
                    </a:lnTo>
                    <a:cubicBezTo>
                      <a:pt x="2667288" y="2363535"/>
                      <a:pt x="2637402" y="2393421"/>
                      <a:pt x="2600536" y="2393421"/>
                    </a:cubicBezTo>
                    <a:lnTo>
                      <a:pt x="66752" y="2393421"/>
                    </a:lnTo>
                    <a:cubicBezTo>
                      <a:pt x="29886" y="2393421"/>
                      <a:pt x="0" y="2363535"/>
                      <a:pt x="0" y="2326668"/>
                    </a:cubicBezTo>
                    <a:lnTo>
                      <a:pt x="0" y="66752"/>
                    </a:lnTo>
                    <a:cubicBezTo>
                      <a:pt x="0" y="29886"/>
                      <a:pt x="29886" y="0"/>
                      <a:pt x="66752" y="0"/>
                    </a:cubicBezTo>
                    <a:close/>
                  </a:path>
                </a:pathLst>
              </a:custGeom>
              <a:solidFill>
                <a:srgbClr val="29455B"/>
              </a:solidFill>
            </p:spPr>
          </p:sp>
          <p:sp>
            <p:nvSpPr>
              <p:cNvPr name="TextBox 18" id="18"/>
              <p:cNvSpPr txBox="true"/>
              <p:nvPr/>
            </p:nvSpPr>
            <p:spPr>
              <a:xfrm>
                <a:off x="0" y="-38100"/>
                <a:ext cx="2667288" cy="2431521"/>
              </a:xfrm>
              <a:prstGeom prst="rect">
                <a:avLst/>
              </a:prstGeom>
            </p:spPr>
            <p:txBody>
              <a:bodyPr anchor="ctr" rtlCol="false" tIns="57714" lIns="57714" bIns="57714" rIns="57714"/>
              <a:lstStyle/>
              <a:p>
                <a:pPr algn="ctr">
                  <a:lnSpc>
                    <a:spcPts val="2659"/>
                  </a:lnSpc>
                  <a:spcBef>
                    <a:spcPct val="0"/>
                  </a:spcBef>
                </a:pPr>
              </a:p>
            </p:txBody>
          </p:sp>
        </p:grpSp>
      </p:grpSp>
      <p:grpSp>
        <p:nvGrpSpPr>
          <p:cNvPr name="Group 19" id="19"/>
          <p:cNvGrpSpPr/>
          <p:nvPr/>
        </p:nvGrpSpPr>
        <p:grpSpPr>
          <a:xfrm rot="0">
            <a:off x="1274400" y="1883242"/>
            <a:ext cx="8024874" cy="7336725"/>
            <a:chOff x="0" y="0"/>
            <a:chExt cx="10699832" cy="9782299"/>
          </a:xfrm>
        </p:grpSpPr>
        <p:grpSp>
          <p:nvGrpSpPr>
            <p:cNvPr name="Group 20" id="20"/>
            <p:cNvGrpSpPr/>
            <p:nvPr/>
          </p:nvGrpSpPr>
          <p:grpSpPr>
            <a:xfrm rot="0">
              <a:off x="0" y="331806"/>
              <a:ext cx="10475862" cy="9450493"/>
              <a:chOff x="0" y="0"/>
              <a:chExt cx="2676925" cy="2414910"/>
            </a:xfrm>
          </p:grpSpPr>
          <p:sp>
            <p:nvSpPr>
              <p:cNvPr name="Freeform 21" id="21"/>
              <p:cNvSpPr/>
              <p:nvPr/>
            </p:nvSpPr>
            <p:spPr>
              <a:xfrm flipH="false" flipV="false" rot="0">
                <a:off x="0" y="0"/>
                <a:ext cx="2676925" cy="2414910"/>
              </a:xfrm>
              <a:custGeom>
                <a:avLst/>
                <a:gdLst/>
                <a:ahLst/>
                <a:cxnLst/>
                <a:rect r="r" b="b" t="t" l="l"/>
                <a:pathLst>
                  <a:path h="2414910" w="2676925">
                    <a:moveTo>
                      <a:pt x="67005" y="0"/>
                    </a:moveTo>
                    <a:lnTo>
                      <a:pt x="2609921" y="0"/>
                    </a:lnTo>
                    <a:cubicBezTo>
                      <a:pt x="2627691" y="0"/>
                      <a:pt x="2644734" y="7059"/>
                      <a:pt x="2657300" y="19625"/>
                    </a:cubicBezTo>
                    <a:cubicBezTo>
                      <a:pt x="2669866" y="32191"/>
                      <a:pt x="2676925" y="49234"/>
                      <a:pt x="2676925" y="67005"/>
                    </a:cubicBezTo>
                    <a:lnTo>
                      <a:pt x="2676925" y="2347905"/>
                    </a:lnTo>
                    <a:cubicBezTo>
                      <a:pt x="2676925" y="2384911"/>
                      <a:pt x="2646926" y="2414910"/>
                      <a:pt x="2609921" y="2414910"/>
                    </a:cubicBezTo>
                    <a:lnTo>
                      <a:pt x="67005" y="2414910"/>
                    </a:lnTo>
                    <a:cubicBezTo>
                      <a:pt x="49234" y="2414910"/>
                      <a:pt x="32191" y="2407851"/>
                      <a:pt x="19625" y="2395285"/>
                    </a:cubicBezTo>
                    <a:cubicBezTo>
                      <a:pt x="7059" y="2382719"/>
                      <a:pt x="0" y="2365676"/>
                      <a:pt x="0" y="2347905"/>
                    </a:cubicBezTo>
                    <a:lnTo>
                      <a:pt x="0" y="67005"/>
                    </a:lnTo>
                    <a:cubicBezTo>
                      <a:pt x="0" y="29999"/>
                      <a:pt x="29999" y="0"/>
                      <a:pt x="67005" y="0"/>
                    </a:cubicBezTo>
                    <a:close/>
                  </a:path>
                </a:pathLst>
              </a:custGeom>
              <a:solidFill>
                <a:srgbClr val="FCB50F"/>
              </a:solidFill>
            </p:spPr>
          </p:sp>
          <p:sp>
            <p:nvSpPr>
              <p:cNvPr name="TextBox 22" id="22"/>
              <p:cNvSpPr txBox="true"/>
              <p:nvPr/>
            </p:nvSpPr>
            <p:spPr>
              <a:xfrm>
                <a:off x="0" y="-38100"/>
                <a:ext cx="2676925" cy="2453010"/>
              </a:xfrm>
              <a:prstGeom prst="rect">
                <a:avLst/>
              </a:prstGeom>
            </p:spPr>
            <p:txBody>
              <a:bodyPr anchor="ctr" rtlCol="false" tIns="57289" lIns="57289" bIns="57289" rIns="57289"/>
              <a:lstStyle/>
              <a:p>
                <a:pPr algn="ctr">
                  <a:lnSpc>
                    <a:spcPts val="2659"/>
                  </a:lnSpc>
                  <a:spcBef>
                    <a:spcPct val="0"/>
                  </a:spcBef>
                </a:pPr>
              </a:p>
            </p:txBody>
          </p:sp>
        </p:grpSp>
        <p:grpSp>
          <p:nvGrpSpPr>
            <p:cNvPr name="Group 23" id="23"/>
            <p:cNvGrpSpPr/>
            <p:nvPr/>
          </p:nvGrpSpPr>
          <p:grpSpPr>
            <a:xfrm rot="0">
              <a:off x="261685" y="0"/>
              <a:ext cx="10438147" cy="9435805"/>
              <a:chOff x="0" y="0"/>
              <a:chExt cx="2667288" cy="2411157"/>
            </a:xfrm>
          </p:grpSpPr>
          <p:sp>
            <p:nvSpPr>
              <p:cNvPr name="Freeform 24" id="24"/>
              <p:cNvSpPr/>
              <p:nvPr/>
            </p:nvSpPr>
            <p:spPr>
              <a:xfrm flipH="false" flipV="false" rot="0">
                <a:off x="0" y="0"/>
                <a:ext cx="2667288" cy="2411157"/>
              </a:xfrm>
              <a:custGeom>
                <a:avLst/>
                <a:gdLst/>
                <a:ahLst/>
                <a:cxnLst/>
                <a:rect r="r" b="b" t="t" l="l"/>
                <a:pathLst>
                  <a:path h="2411157" w="2667288">
                    <a:moveTo>
                      <a:pt x="67247" y="0"/>
                    </a:moveTo>
                    <a:lnTo>
                      <a:pt x="2600041" y="0"/>
                    </a:lnTo>
                    <a:cubicBezTo>
                      <a:pt x="2637181" y="0"/>
                      <a:pt x="2667288" y="30108"/>
                      <a:pt x="2667288" y="67247"/>
                    </a:cubicBezTo>
                    <a:lnTo>
                      <a:pt x="2667288" y="2343910"/>
                    </a:lnTo>
                    <a:cubicBezTo>
                      <a:pt x="2667288" y="2361745"/>
                      <a:pt x="2660203" y="2378849"/>
                      <a:pt x="2647592" y="2391461"/>
                    </a:cubicBezTo>
                    <a:cubicBezTo>
                      <a:pt x="2634980" y="2404072"/>
                      <a:pt x="2617876" y="2411157"/>
                      <a:pt x="2600041" y="2411157"/>
                    </a:cubicBezTo>
                    <a:lnTo>
                      <a:pt x="67247" y="2411157"/>
                    </a:lnTo>
                    <a:cubicBezTo>
                      <a:pt x="30108" y="2411157"/>
                      <a:pt x="0" y="2381049"/>
                      <a:pt x="0" y="2343910"/>
                    </a:cubicBezTo>
                    <a:lnTo>
                      <a:pt x="0" y="67247"/>
                    </a:lnTo>
                    <a:cubicBezTo>
                      <a:pt x="0" y="30108"/>
                      <a:pt x="30108" y="0"/>
                      <a:pt x="67247" y="0"/>
                    </a:cubicBezTo>
                    <a:close/>
                  </a:path>
                </a:pathLst>
              </a:custGeom>
              <a:solidFill>
                <a:srgbClr val="29455B"/>
              </a:solidFill>
            </p:spPr>
          </p:sp>
          <p:sp>
            <p:nvSpPr>
              <p:cNvPr name="TextBox 25" id="25"/>
              <p:cNvSpPr txBox="true"/>
              <p:nvPr/>
            </p:nvSpPr>
            <p:spPr>
              <a:xfrm>
                <a:off x="0" y="-38100"/>
                <a:ext cx="2667288" cy="2449257"/>
              </a:xfrm>
              <a:prstGeom prst="rect">
                <a:avLst/>
              </a:prstGeom>
            </p:spPr>
            <p:txBody>
              <a:bodyPr anchor="ctr" rtlCol="false" tIns="57289" lIns="57289" bIns="57289" rIns="57289"/>
              <a:lstStyle/>
              <a:p>
                <a:pPr algn="ctr">
                  <a:lnSpc>
                    <a:spcPts val="2659"/>
                  </a:lnSpc>
                  <a:spcBef>
                    <a:spcPct val="0"/>
                  </a:spcBef>
                </a:pPr>
              </a:p>
            </p:txBody>
          </p:sp>
        </p:grpSp>
      </p:grpSp>
      <p:sp>
        <p:nvSpPr>
          <p:cNvPr name="TextBox 26" id="26"/>
          <p:cNvSpPr txBox="true"/>
          <p:nvPr/>
        </p:nvSpPr>
        <p:spPr>
          <a:xfrm rot="0">
            <a:off x="1666913" y="2196900"/>
            <a:ext cx="7477087" cy="6671309"/>
          </a:xfrm>
          <a:prstGeom prst="rect">
            <a:avLst/>
          </a:prstGeom>
        </p:spPr>
        <p:txBody>
          <a:bodyPr anchor="t" rtlCol="false" tIns="0" lIns="0" bIns="0" rIns="0">
            <a:spAutoFit/>
          </a:bodyPr>
          <a:lstStyle/>
          <a:p>
            <a:pPr algn="just">
              <a:lnSpc>
                <a:spcPts val="2940"/>
              </a:lnSpc>
            </a:pPr>
            <a:r>
              <a:rPr lang="en-US" sz="2100">
                <a:solidFill>
                  <a:srgbClr val="F9EEE1"/>
                </a:solidFill>
                <a:latin typeface="Open Sans"/>
                <a:ea typeface="Open Sans"/>
                <a:cs typeface="Open Sans"/>
                <a:sym typeface="Open Sans"/>
              </a:rPr>
              <a:t>Proposisi 5.1:</a:t>
            </a:r>
          </a:p>
          <a:p>
            <a:pPr algn="just">
              <a:lnSpc>
                <a:spcPts val="2940"/>
              </a:lnSpc>
            </a:pPr>
            <a:r>
              <a:rPr lang="en-US" sz="2100">
                <a:solidFill>
                  <a:srgbClr val="F9EEE1"/>
                </a:solidFill>
                <a:latin typeface="Open Sans"/>
                <a:ea typeface="Open Sans"/>
                <a:cs typeface="Open Sans"/>
                <a:sym typeface="Open Sans"/>
              </a:rPr>
              <a:t>Misalkan S adalah sebuah urutan (sequence) yang diimplementasikan menggunakan array dinamis dengan kapasitas awal satu, menggunakan strategi penggandaan ukuran array ketika penuh. Total waktu untuk melakukan serangkaian nn operasi append pada S, dimulai dari S yang kosong, adalah O(n).</a:t>
            </a:r>
          </a:p>
          <a:p>
            <a:pPr algn="just">
              <a:lnSpc>
                <a:spcPts val="2940"/>
              </a:lnSpc>
            </a:pPr>
            <a:r>
              <a:rPr lang="en-US" sz="2100">
                <a:solidFill>
                  <a:srgbClr val="F9EEE1"/>
                </a:solidFill>
                <a:latin typeface="Open Sans"/>
                <a:ea typeface="Open Sans"/>
                <a:cs typeface="Open Sans"/>
                <a:sym typeface="Open Sans"/>
              </a:rPr>
              <a:t>Justifikasi:</a:t>
            </a:r>
          </a:p>
          <a:p>
            <a:pPr algn="just" marL="453396" indent="-226698" lvl="1">
              <a:lnSpc>
                <a:spcPts val="2940"/>
              </a:lnSpc>
              <a:buFont typeface="Arial"/>
              <a:buChar char="•"/>
            </a:pPr>
            <a:r>
              <a:rPr lang="en-US" sz="2100">
                <a:solidFill>
                  <a:srgbClr val="F9EEE1"/>
                </a:solidFill>
                <a:latin typeface="Open Sans"/>
                <a:ea typeface="Open Sans"/>
                <a:cs typeface="Open Sans"/>
                <a:sym typeface="Open Sans"/>
              </a:rPr>
              <a:t>Asumsikan 1 cyber-dolar cukup untuk membayar eksekusi setiap operasi append pada S, kecuali waktu yang dihabiskan untuk memperbesar array.</a:t>
            </a:r>
          </a:p>
          <a:p>
            <a:pPr algn="just" marL="453396" indent="-226698" lvl="1">
              <a:lnSpc>
                <a:spcPts val="2940"/>
              </a:lnSpc>
              <a:buFont typeface="Arial"/>
              <a:buChar char="•"/>
            </a:pPr>
            <a:r>
              <a:rPr lang="en-US" sz="2100">
                <a:solidFill>
                  <a:srgbClr val="F9EEE1"/>
                </a:solidFill>
                <a:latin typeface="Open Sans"/>
                <a:ea typeface="Open Sans"/>
                <a:cs typeface="Open Sans"/>
                <a:sym typeface="Open Sans"/>
              </a:rPr>
              <a:t>Perbesar array dari ukuran k ke 2</a:t>
            </a:r>
            <a:r>
              <a:rPr lang="en-US" sz="2100">
                <a:solidFill>
                  <a:srgbClr val="F9EEE1"/>
                </a:solidFill>
                <a:latin typeface="Open Sans"/>
                <a:ea typeface="Open Sans"/>
                <a:cs typeface="Open Sans"/>
                <a:sym typeface="Open Sans"/>
              </a:rPr>
              <a:t>k</a:t>
            </a:r>
            <a:r>
              <a:rPr lang="en-US" sz="2100">
                <a:solidFill>
                  <a:srgbClr val="F9EEE1"/>
                </a:solidFill>
                <a:latin typeface="Open Sans"/>
                <a:ea typeface="Open Sans"/>
                <a:cs typeface="Open Sans"/>
                <a:sym typeface="Open Sans"/>
              </a:rPr>
              <a:t> membutuhkan k cyber-dolar (untuk inisialisasi array baru).</a:t>
            </a:r>
          </a:p>
          <a:p>
            <a:pPr algn="just" marL="453396" indent="-226698" lvl="1">
              <a:lnSpc>
                <a:spcPts val="2940"/>
              </a:lnSpc>
              <a:buFont typeface="Arial"/>
              <a:buChar char="•"/>
            </a:pPr>
            <a:r>
              <a:rPr lang="en-US" sz="2100">
                <a:solidFill>
                  <a:srgbClr val="F9EEE1"/>
                </a:solidFill>
                <a:latin typeface="Open Sans"/>
                <a:ea typeface="Open Sans"/>
                <a:cs typeface="Open Sans"/>
                <a:sym typeface="Open Sans"/>
              </a:rPr>
              <a:t>Setiap operasi append dibebankan 3 cyber-dolar (overcharge):</a:t>
            </a:r>
          </a:p>
          <a:p>
            <a:pPr algn="just" marL="906793" indent="-302264" lvl="2">
              <a:lnSpc>
                <a:spcPts val="2940"/>
              </a:lnSpc>
              <a:buFont typeface="Arial"/>
              <a:buChar char="⚬"/>
            </a:pPr>
            <a:r>
              <a:rPr lang="en-US" sz="2100">
                <a:solidFill>
                  <a:srgbClr val="F9EEE1"/>
                </a:solidFill>
                <a:latin typeface="Open Sans"/>
                <a:ea typeface="Open Sans"/>
                <a:cs typeface="Open Sans"/>
                <a:sym typeface="Open Sans"/>
              </a:rPr>
              <a:t>1 cyber-dolar untuk biaya append dasar.</a:t>
            </a:r>
          </a:p>
          <a:p>
            <a:pPr algn="just" marL="906793" indent="-302264" lvl="2">
              <a:lnSpc>
                <a:spcPts val="2940"/>
              </a:lnSpc>
              <a:buFont typeface="Arial"/>
              <a:buChar char="⚬"/>
            </a:pPr>
            <a:r>
              <a:rPr lang="en-US" sz="2100">
                <a:solidFill>
                  <a:srgbClr val="F9EEE1"/>
                </a:solidFill>
                <a:latin typeface="Open Sans"/>
                <a:ea typeface="Open Sans"/>
                <a:cs typeface="Open Sans"/>
                <a:sym typeface="Open Sans"/>
              </a:rPr>
              <a:t>2 cyber-dolar disimpan sebagai "tabungan" di sel tempat elemen dimasukkan</a:t>
            </a:r>
          </a:p>
        </p:txBody>
      </p:sp>
      <p:sp>
        <p:nvSpPr>
          <p:cNvPr name="TextBox 27" id="27"/>
          <p:cNvSpPr txBox="true"/>
          <p:nvPr/>
        </p:nvSpPr>
        <p:spPr>
          <a:xfrm rot="0">
            <a:off x="10108553" y="2196900"/>
            <a:ext cx="7306022" cy="6299947"/>
          </a:xfrm>
          <a:prstGeom prst="rect">
            <a:avLst/>
          </a:prstGeom>
        </p:spPr>
        <p:txBody>
          <a:bodyPr anchor="t" rtlCol="false" tIns="0" lIns="0" bIns="0" rIns="0">
            <a:spAutoFit/>
          </a:bodyPr>
          <a:lstStyle/>
          <a:p>
            <a:pPr algn="just">
              <a:lnSpc>
                <a:spcPts val="2933"/>
              </a:lnSpc>
              <a:spcBef>
                <a:spcPct val="0"/>
              </a:spcBef>
            </a:pPr>
            <a:r>
              <a:rPr lang="en-US" sz="2095">
                <a:solidFill>
                  <a:srgbClr val="FFFFFF"/>
                </a:solidFill>
                <a:latin typeface="Open Sans"/>
                <a:ea typeface="Open Sans"/>
                <a:cs typeface="Open Sans"/>
                <a:sym typeface="Open Sans"/>
              </a:rPr>
              <a:t>M</a:t>
            </a:r>
            <a:r>
              <a:rPr lang="en-US" sz="2095">
                <a:solidFill>
                  <a:srgbClr val="FFFFFF"/>
                </a:solidFill>
                <a:latin typeface="Open Sans"/>
                <a:ea typeface="Open Sans"/>
                <a:cs typeface="Open Sans"/>
                <a:sym typeface="Open Sans"/>
              </a:rPr>
              <a:t>ekanisme Tabungan:</a:t>
            </a:r>
          </a:p>
          <a:p>
            <a:pPr algn="just" marL="452436" indent="-226218" lvl="1">
              <a:lnSpc>
                <a:spcPts val="2933"/>
              </a:lnSpc>
              <a:buFont typeface="Arial"/>
              <a:buChar char="•"/>
            </a:pPr>
            <a:r>
              <a:rPr lang="en-US" sz="2095">
                <a:solidFill>
                  <a:srgbClr val="FFFFFF"/>
                </a:solidFill>
                <a:latin typeface="Open Sans"/>
                <a:ea typeface="Open Sans"/>
                <a:cs typeface="Open Sans"/>
                <a:sym typeface="Open Sans"/>
              </a:rPr>
              <a:t>Overflow terjadi ketika array S memiliki 2</a:t>
            </a:r>
            <a:r>
              <a:rPr lang="en-US" sz="2095">
                <a:solidFill>
                  <a:srgbClr val="FFFFFF"/>
                </a:solidFill>
                <a:latin typeface="Open Sans"/>
                <a:ea typeface="Open Sans"/>
                <a:cs typeface="Open Sans"/>
                <a:sym typeface="Open Sans"/>
              </a:rPr>
              <a:t>i</a:t>
            </a:r>
            <a:r>
              <a:rPr lang="en-US" sz="2095">
                <a:solidFill>
                  <a:srgbClr val="FFFFFF"/>
                </a:solidFill>
                <a:latin typeface="Open Sans"/>
                <a:ea typeface="Open Sans"/>
                <a:cs typeface="Open Sans"/>
                <a:sym typeface="Open Sans"/>
              </a:rPr>
              <a:t> </a:t>
            </a:r>
            <a:r>
              <a:rPr lang="en-US" sz="2095">
                <a:solidFill>
                  <a:srgbClr val="FFFFFF"/>
                </a:solidFill>
                <a:latin typeface="Open Sans"/>
                <a:ea typeface="Open Sans"/>
                <a:cs typeface="Open Sans"/>
                <a:sym typeface="Open Sans"/>
              </a:rPr>
              <a:t>elemen, dan ukuran array saat itu adalah 2</a:t>
            </a:r>
            <a:r>
              <a:rPr lang="en-US" sz="2095">
                <a:solidFill>
                  <a:srgbClr val="FFFFFF"/>
                </a:solidFill>
                <a:latin typeface="Open Sans"/>
                <a:ea typeface="Open Sans"/>
                <a:cs typeface="Open Sans"/>
                <a:sym typeface="Open Sans"/>
              </a:rPr>
              <a:t>i</a:t>
            </a:r>
            <a:r>
              <a:rPr lang="en-US" sz="2095">
                <a:solidFill>
                  <a:srgbClr val="FFFFFF"/>
                </a:solidFill>
                <a:latin typeface="Open Sans"/>
                <a:ea typeface="Open Sans"/>
                <a:cs typeface="Open Sans"/>
                <a:sym typeface="Open Sans"/>
              </a:rPr>
              <a:t>.</a:t>
            </a:r>
          </a:p>
          <a:p>
            <a:pPr algn="just" marL="452436" indent="-226218" lvl="1">
              <a:lnSpc>
                <a:spcPts val="2933"/>
              </a:lnSpc>
              <a:buFont typeface="Arial"/>
              <a:buChar char="•"/>
            </a:pPr>
            <a:r>
              <a:rPr lang="en-US" sz="2095">
                <a:solidFill>
                  <a:srgbClr val="FFFFFF"/>
                </a:solidFill>
                <a:latin typeface="Open Sans"/>
                <a:ea typeface="Open Sans"/>
                <a:cs typeface="Open Sans"/>
                <a:sym typeface="Open Sans"/>
              </a:rPr>
              <a:t>Perbesar array dari 2</a:t>
            </a:r>
            <a:r>
              <a:rPr lang="en-US" sz="2095">
                <a:solidFill>
                  <a:srgbClr val="FFFFFF"/>
                </a:solidFill>
                <a:latin typeface="Open Sans"/>
                <a:ea typeface="Open Sans"/>
                <a:cs typeface="Open Sans"/>
                <a:sym typeface="Open Sans"/>
              </a:rPr>
              <a:t>i</a:t>
            </a:r>
            <a:r>
              <a:rPr lang="en-US" sz="2095">
                <a:solidFill>
                  <a:srgbClr val="FFFFFF"/>
                </a:solidFill>
                <a:latin typeface="Open Sans"/>
                <a:ea typeface="Open Sans"/>
                <a:cs typeface="Open Sans"/>
                <a:sym typeface="Open Sans"/>
              </a:rPr>
              <a:t> </a:t>
            </a:r>
            <a:r>
              <a:rPr lang="en-US" sz="2095">
                <a:solidFill>
                  <a:srgbClr val="FFFFFF"/>
                </a:solidFill>
                <a:latin typeface="Open Sans"/>
                <a:ea typeface="Open Sans"/>
                <a:cs typeface="Open Sans"/>
                <a:sym typeface="Open Sans"/>
              </a:rPr>
              <a:t>ke 2</a:t>
            </a:r>
            <a:r>
              <a:rPr lang="en-US" sz="2095">
                <a:solidFill>
                  <a:srgbClr val="FFFFFF"/>
                </a:solidFill>
                <a:latin typeface="Open Sans"/>
                <a:ea typeface="Open Sans"/>
                <a:cs typeface="Open Sans"/>
                <a:sym typeface="Open Sans"/>
              </a:rPr>
              <a:t>i+1</a:t>
            </a:r>
            <a:r>
              <a:rPr lang="en-US" sz="2095">
                <a:solidFill>
                  <a:srgbClr val="FFFFFF"/>
                </a:solidFill>
                <a:latin typeface="Open Sans"/>
                <a:ea typeface="Open Sans"/>
                <a:cs typeface="Open Sans"/>
                <a:sym typeface="Open Sans"/>
              </a:rPr>
              <a:t> membutuhkan 2</a:t>
            </a:r>
            <a:r>
              <a:rPr lang="en-US" sz="2095">
                <a:solidFill>
                  <a:srgbClr val="FFFFFF"/>
                </a:solidFill>
                <a:latin typeface="Open Sans"/>
                <a:ea typeface="Open Sans"/>
                <a:cs typeface="Open Sans"/>
                <a:sym typeface="Open Sans"/>
              </a:rPr>
              <a:t>i</a:t>
            </a:r>
            <a:r>
              <a:rPr lang="en-US" sz="2095">
                <a:solidFill>
                  <a:srgbClr val="FFFFFF"/>
                </a:solidFill>
                <a:latin typeface="Open Sans"/>
                <a:ea typeface="Open Sans"/>
                <a:cs typeface="Open Sans"/>
                <a:sym typeface="Open Sans"/>
              </a:rPr>
              <a:t> cyber-dolar.</a:t>
            </a:r>
          </a:p>
          <a:p>
            <a:pPr algn="just" marL="452436" indent="-226218" lvl="1">
              <a:lnSpc>
                <a:spcPts val="2933"/>
              </a:lnSpc>
              <a:buFont typeface="Arial"/>
              <a:buChar char="•"/>
            </a:pPr>
            <a:r>
              <a:rPr lang="en-US" sz="2095">
                <a:solidFill>
                  <a:srgbClr val="FFFFFF"/>
                </a:solidFill>
                <a:latin typeface="Open Sans"/>
                <a:ea typeface="Open Sans"/>
                <a:cs typeface="Open Sans"/>
                <a:sym typeface="Open Sans"/>
              </a:rPr>
              <a:t>Tabungan cyber-dolar tersedia di sel 2</a:t>
            </a:r>
            <a:r>
              <a:rPr lang="en-US" sz="2095">
                <a:solidFill>
                  <a:srgbClr val="FFFFFF"/>
                </a:solidFill>
                <a:latin typeface="Open Sans"/>
                <a:ea typeface="Open Sans"/>
                <a:cs typeface="Open Sans"/>
                <a:sym typeface="Open Sans"/>
              </a:rPr>
              <a:t>i−1</a:t>
            </a:r>
            <a:r>
              <a:rPr lang="en-US" sz="2095">
                <a:solidFill>
                  <a:srgbClr val="FFFFFF"/>
                </a:solidFill>
                <a:latin typeface="Open Sans"/>
                <a:ea typeface="Open Sans"/>
                <a:cs typeface="Open Sans"/>
                <a:sym typeface="Open Sans"/>
              </a:rPr>
              <a:t> </a:t>
            </a:r>
            <a:r>
              <a:rPr lang="en-US" sz="2095">
                <a:solidFill>
                  <a:srgbClr val="FFFFFF"/>
                </a:solidFill>
                <a:latin typeface="Open Sans"/>
                <a:ea typeface="Open Sans"/>
                <a:cs typeface="Open Sans"/>
                <a:sym typeface="Open Sans"/>
              </a:rPr>
              <a:t>hingga 2</a:t>
            </a:r>
            <a:r>
              <a:rPr lang="en-US" sz="2095">
                <a:solidFill>
                  <a:srgbClr val="FFFFFF"/>
                </a:solidFill>
                <a:latin typeface="Open Sans"/>
                <a:ea typeface="Open Sans"/>
                <a:cs typeface="Open Sans"/>
                <a:sym typeface="Open Sans"/>
              </a:rPr>
              <a:t>i−1</a:t>
            </a:r>
            <a:r>
              <a:rPr lang="en-US" sz="2095">
                <a:solidFill>
                  <a:srgbClr val="FFFFFF"/>
                </a:solidFill>
                <a:latin typeface="Open Sans"/>
                <a:ea typeface="Open Sans"/>
                <a:cs typeface="Open Sans"/>
                <a:sym typeface="Open Sans"/>
              </a:rPr>
              <a:t> </a:t>
            </a:r>
            <a:r>
              <a:rPr lang="en-US" sz="2095">
                <a:solidFill>
                  <a:srgbClr val="FFFFFF"/>
                </a:solidFill>
                <a:latin typeface="Open Sans"/>
                <a:ea typeface="Open Sans"/>
                <a:cs typeface="Open Sans"/>
                <a:sym typeface="Open Sans"/>
              </a:rPr>
              <a:t>(karena overflow sebelumnya terjadi saat elemen melebihi 2</a:t>
            </a:r>
            <a:r>
              <a:rPr lang="en-US" sz="2095">
                <a:solidFill>
                  <a:srgbClr val="FFFFFF"/>
                </a:solidFill>
                <a:latin typeface="Open Sans"/>
                <a:ea typeface="Open Sans"/>
                <a:cs typeface="Open Sans"/>
                <a:sym typeface="Open Sans"/>
              </a:rPr>
              <a:t>i−1</a:t>
            </a:r>
            <a:r>
              <a:rPr lang="en-US" sz="2095">
                <a:solidFill>
                  <a:srgbClr val="FFFFFF"/>
                </a:solidFill>
                <a:latin typeface="Open Sans"/>
                <a:ea typeface="Open Sans"/>
                <a:cs typeface="Open Sans"/>
                <a:sym typeface="Open Sans"/>
              </a:rPr>
              <a:t> </a:t>
            </a:r>
            <a:r>
              <a:rPr lang="en-US" sz="2095">
                <a:solidFill>
                  <a:srgbClr val="FFFFFF"/>
                </a:solidFill>
                <a:latin typeface="Open Sans"/>
                <a:ea typeface="Open Sans"/>
                <a:cs typeface="Open Sans"/>
                <a:sym typeface="Open Sans"/>
              </a:rPr>
              <a:t>dan tabungan di sel tersebut belum terpakai).</a:t>
            </a:r>
          </a:p>
          <a:p>
            <a:pPr algn="just">
              <a:lnSpc>
                <a:spcPts val="2933"/>
              </a:lnSpc>
              <a:spcBef>
                <a:spcPct val="0"/>
              </a:spcBef>
            </a:pPr>
            <a:r>
              <a:rPr lang="en-US" sz="2095">
                <a:solidFill>
                  <a:srgbClr val="FFFFFF"/>
                </a:solidFill>
                <a:latin typeface="Open Sans"/>
                <a:ea typeface="Open Sans"/>
                <a:cs typeface="Open Sans"/>
                <a:sym typeface="Open Sans"/>
              </a:rPr>
              <a:t>Skema Valid:</a:t>
            </a:r>
          </a:p>
          <a:p>
            <a:pPr algn="just" marL="452436" indent="-226218" lvl="1">
              <a:lnSpc>
                <a:spcPts val="2933"/>
              </a:lnSpc>
              <a:buFont typeface="Arial"/>
              <a:buChar char="•"/>
            </a:pPr>
            <a:r>
              <a:rPr lang="en-US" sz="2095">
                <a:solidFill>
                  <a:srgbClr val="FFFFFF"/>
                </a:solidFill>
                <a:latin typeface="Open Sans"/>
                <a:ea typeface="Open Sans"/>
                <a:cs typeface="Open Sans"/>
                <a:sym typeface="Open Sans"/>
              </a:rPr>
              <a:t>Total biaya untuk nn operasi append = 3n cyber-dolar.</a:t>
            </a:r>
          </a:p>
          <a:p>
            <a:pPr algn="just" marL="452436" indent="-226218" lvl="1">
              <a:lnSpc>
                <a:spcPts val="2933"/>
              </a:lnSpc>
              <a:buFont typeface="Arial"/>
              <a:buChar char="•"/>
            </a:pPr>
            <a:r>
              <a:rPr lang="en-US" sz="2095">
                <a:solidFill>
                  <a:srgbClr val="FFFFFF"/>
                </a:solidFill>
                <a:latin typeface="Open Sans"/>
                <a:ea typeface="Open Sans"/>
                <a:cs typeface="Open Sans"/>
                <a:sym typeface="Open Sans"/>
              </a:rPr>
              <a:t>Amortized running time per operasi = O(1), sehingga total waktu nn operasi = O(n).</a:t>
            </a:r>
          </a:p>
          <a:p>
            <a:pPr algn="just">
              <a:lnSpc>
                <a:spcPts val="2933"/>
              </a:lnSpc>
              <a:spcBef>
                <a:spcPct val="0"/>
              </a:spcBef>
            </a:pPr>
            <a:r>
              <a:rPr lang="en-US" sz="2095">
                <a:solidFill>
                  <a:srgbClr val="FFFFFF"/>
                </a:solidFill>
                <a:latin typeface="Open Sans"/>
                <a:ea typeface="Open Sans"/>
                <a:cs typeface="Open Sans"/>
                <a:sym typeface="Open Sans"/>
              </a:rPr>
              <a:t>Kesimpulan:</a:t>
            </a:r>
          </a:p>
          <a:p>
            <a:pPr algn="just">
              <a:lnSpc>
                <a:spcPts val="2933"/>
              </a:lnSpc>
              <a:spcBef>
                <a:spcPct val="0"/>
              </a:spcBef>
            </a:pPr>
            <a:r>
              <a:rPr lang="en-US" sz="2095">
                <a:solidFill>
                  <a:srgbClr val="FFFFFF"/>
                </a:solidFill>
                <a:latin typeface="Open Sans"/>
                <a:ea typeface="Open Sans"/>
                <a:cs typeface="Open Sans"/>
                <a:sym typeface="Open Sans"/>
              </a:rPr>
              <a:t>Strategi ini menjamin bahwa biaya mahal resize array dapat dibiayai oleh tabungan cyber-dolar dari operasi sebelumnya, sehingga efisiensi amortisasi tercapai.</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4286646" y="598547"/>
            <a:ext cx="9756685" cy="974606"/>
          </a:xfrm>
          <a:prstGeom prst="rect">
            <a:avLst/>
          </a:prstGeom>
        </p:spPr>
        <p:txBody>
          <a:bodyPr anchor="t" rtlCol="false" tIns="0" lIns="0" bIns="0" rIns="0">
            <a:spAutoFit/>
          </a:bodyPr>
          <a:lstStyle/>
          <a:p>
            <a:pPr algn="ctr">
              <a:lnSpc>
                <a:spcPts val="7416"/>
              </a:lnSpc>
            </a:pPr>
            <a:r>
              <a:rPr lang="en-US" b="true" sz="7200">
                <a:solidFill>
                  <a:srgbClr val="29455B"/>
                </a:solidFill>
                <a:latin typeface="Canva Sans Bold"/>
                <a:ea typeface="Canva Sans Bold"/>
                <a:cs typeface="Canva Sans Bold"/>
                <a:sym typeface="Canva Sans Bold"/>
              </a:rPr>
              <a:t>CONTOH GAMBAR</a:t>
            </a:r>
          </a:p>
        </p:txBody>
      </p:sp>
      <p:grpSp>
        <p:nvGrpSpPr>
          <p:cNvPr name="Group 4" id="4"/>
          <p:cNvGrpSpPr/>
          <p:nvPr/>
        </p:nvGrpSpPr>
        <p:grpSpPr>
          <a:xfrm rot="0">
            <a:off x="1636164" y="1835236"/>
            <a:ext cx="15057649" cy="7610577"/>
            <a:chOff x="0" y="0"/>
            <a:chExt cx="20076865" cy="10147436"/>
          </a:xfrm>
        </p:grpSpPr>
        <p:grpSp>
          <p:nvGrpSpPr>
            <p:cNvPr name="Group 5" id="5"/>
            <p:cNvGrpSpPr/>
            <p:nvPr/>
          </p:nvGrpSpPr>
          <p:grpSpPr>
            <a:xfrm rot="0">
              <a:off x="412103" y="3044941"/>
              <a:ext cx="19306266" cy="7102495"/>
              <a:chOff x="0" y="0"/>
              <a:chExt cx="5563559" cy="2046753"/>
            </a:xfrm>
          </p:grpSpPr>
          <p:sp>
            <p:nvSpPr>
              <p:cNvPr name="Freeform 6" id="6"/>
              <p:cNvSpPr/>
              <p:nvPr/>
            </p:nvSpPr>
            <p:spPr>
              <a:xfrm flipH="false" flipV="false" rot="0">
                <a:off x="0" y="0"/>
                <a:ext cx="5563559" cy="2046753"/>
              </a:xfrm>
              <a:custGeom>
                <a:avLst/>
                <a:gdLst/>
                <a:ahLst/>
                <a:cxnLst/>
                <a:rect r="r" b="b" t="t" l="l"/>
                <a:pathLst>
                  <a:path h="2046753" w="5563559">
                    <a:moveTo>
                      <a:pt x="36358" y="0"/>
                    </a:moveTo>
                    <a:lnTo>
                      <a:pt x="5527201" y="0"/>
                    </a:lnTo>
                    <a:cubicBezTo>
                      <a:pt x="5536844" y="0"/>
                      <a:pt x="5546091" y="3831"/>
                      <a:pt x="5552910" y="10649"/>
                    </a:cubicBezTo>
                    <a:cubicBezTo>
                      <a:pt x="5559728" y="17467"/>
                      <a:pt x="5563559" y="26715"/>
                      <a:pt x="5563559" y="36358"/>
                    </a:cubicBezTo>
                    <a:lnTo>
                      <a:pt x="5563559" y="2010395"/>
                    </a:lnTo>
                    <a:cubicBezTo>
                      <a:pt x="5563559" y="2030475"/>
                      <a:pt x="5547281" y="2046753"/>
                      <a:pt x="5527201" y="2046753"/>
                    </a:cubicBezTo>
                    <a:lnTo>
                      <a:pt x="36358" y="2046753"/>
                    </a:lnTo>
                    <a:cubicBezTo>
                      <a:pt x="26715" y="2046753"/>
                      <a:pt x="17467" y="2042922"/>
                      <a:pt x="10649" y="2036104"/>
                    </a:cubicBezTo>
                    <a:cubicBezTo>
                      <a:pt x="3831" y="2029285"/>
                      <a:pt x="0" y="2020037"/>
                      <a:pt x="0" y="2010395"/>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208485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9859165"/>
              <a:chOff x="0" y="0"/>
              <a:chExt cx="5785625" cy="2841152"/>
            </a:xfrm>
          </p:grpSpPr>
          <p:sp>
            <p:nvSpPr>
              <p:cNvPr name="Freeform 9" id="9"/>
              <p:cNvSpPr/>
              <p:nvPr/>
            </p:nvSpPr>
            <p:spPr>
              <a:xfrm flipH="false" flipV="false" rot="0">
                <a:off x="0" y="0"/>
                <a:ext cx="5785625" cy="2841152"/>
              </a:xfrm>
              <a:custGeom>
                <a:avLst/>
                <a:gdLst/>
                <a:ahLst/>
                <a:cxnLst/>
                <a:rect r="r" b="b" t="t" l="l"/>
                <a:pathLst>
                  <a:path h="2841152" w="5785625">
                    <a:moveTo>
                      <a:pt x="34962" y="0"/>
                    </a:moveTo>
                    <a:lnTo>
                      <a:pt x="5750663" y="0"/>
                    </a:lnTo>
                    <a:cubicBezTo>
                      <a:pt x="5759935" y="0"/>
                      <a:pt x="5768828" y="3684"/>
                      <a:pt x="5775385" y="10240"/>
                    </a:cubicBezTo>
                    <a:cubicBezTo>
                      <a:pt x="5781942" y="16797"/>
                      <a:pt x="5785625" y="25690"/>
                      <a:pt x="5785625" y="34962"/>
                    </a:cubicBezTo>
                    <a:lnTo>
                      <a:pt x="5785625" y="2806190"/>
                    </a:lnTo>
                    <a:cubicBezTo>
                      <a:pt x="5785625" y="2825499"/>
                      <a:pt x="5769972" y="2841152"/>
                      <a:pt x="5750663" y="2841152"/>
                    </a:cubicBezTo>
                    <a:lnTo>
                      <a:pt x="34962" y="2841152"/>
                    </a:lnTo>
                    <a:cubicBezTo>
                      <a:pt x="25690" y="2841152"/>
                      <a:pt x="16797" y="2837469"/>
                      <a:pt x="10240" y="2830912"/>
                    </a:cubicBezTo>
                    <a:cubicBezTo>
                      <a:pt x="3684" y="2824356"/>
                      <a:pt x="0" y="2815463"/>
                      <a:pt x="0" y="2806190"/>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879252"/>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3428833" y="2242476"/>
            <a:ext cx="11472311" cy="6796097"/>
          </a:xfrm>
          <a:custGeom>
            <a:avLst/>
            <a:gdLst/>
            <a:ahLst/>
            <a:cxnLst/>
            <a:rect r="r" b="b" t="t" l="l"/>
            <a:pathLst>
              <a:path h="6796097" w="11472311">
                <a:moveTo>
                  <a:pt x="0" y="0"/>
                </a:moveTo>
                <a:lnTo>
                  <a:pt x="11472311" y="0"/>
                </a:lnTo>
                <a:lnTo>
                  <a:pt x="11472311" y="6796097"/>
                </a:lnTo>
                <a:lnTo>
                  <a:pt x="0" y="6796097"/>
                </a:lnTo>
                <a:lnTo>
                  <a:pt x="0" y="0"/>
                </a:lnTo>
                <a:close/>
              </a:path>
            </a:pathLst>
          </a:custGeom>
          <a:blipFill>
            <a:blip r:embed="rId9"/>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4100514" y="519430"/>
            <a:ext cx="10077447" cy="1440561"/>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PENINGKATAN KAPASITAS SECARA GEOMETRIK</a:t>
            </a:r>
          </a:p>
        </p:txBody>
      </p:sp>
      <p:grpSp>
        <p:nvGrpSpPr>
          <p:cNvPr name="Group 4" id="4"/>
          <p:cNvGrpSpPr/>
          <p:nvPr/>
        </p:nvGrpSpPr>
        <p:grpSpPr>
          <a:xfrm rot="0">
            <a:off x="1656267" y="2239099"/>
            <a:ext cx="15057649" cy="6600647"/>
            <a:chOff x="0" y="0"/>
            <a:chExt cx="20076865" cy="8800862"/>
          </a:xfrm>
        </p:grpSpPr>
        <p:grpSp>
          <p:nvGrpSpPr>
            <p:cNvPr name="Group 5" id="5"/>
            <p:cNvGrpSpPr/>
            <p:nvPr/>
          </p:nvGrpSpPr>
          <p:grpSpPr>
            <a:xfrm rot="0">
              <a:off x="412103" y="2640875"/>
              <a:ext cx="19306266" cy="6159987"/>
              <a:chOff x="0" y="0"/>
              <a:chExt cx="5563559" cy="1775147"/>
            </a:xfrm>
          </p:grpSpPr>
          <p:sp>
            <p:nvSpPr>
              <p:cNvPr name="Freeform 6" id="6"/>
              <p:cNvSpPr/>
              <p:nvPr/>
            </p:nvSpPr>
            <p:spPr>
              <a:xfrm flipH="false" flipV="false" rot="0">
                <a:off x="0" y="0"/>
                <a:ext cx="5563559" cy="1775147"/>
              </a:xfrm>
              <a:custGeom>
                <a:avLst/>
                <a:gdLst/>
                <a:ahLst/>
                <a:cxnLst/>
                <a:rect r="r" b="b" t="t" l="l"/>
                <a:pathLst>
                  <a:path h="1775147" w="5563559">
                    <a:moveTo>
                      <a:pt x="36358" y="0"/>
                    </a:moveTo>
                    <a:lnTo>
                      <a:pt x="5527201" y="0"/>
                    </a:lnTo>
                    <a:cubicBezTo>
                      <a:pt x="5536844" y="0"/>
                      <a:pt x="5546091" y="3831"/>
                      <a:pt x="5552910" y="10649"/>
                    </a:cubicBezTo>
                    <a:cubicBezTo>
                      <a:pt x="5559728" y="17467"/>
                      <a:pt x="5563559" y="26715"/>
                      <a:pt x="5563559" y="36358"/>
                    </a:cubicBezTo>
                    <a:lnTo>
                      <a:pt x="5563559" y="1738789"/>
                    </a:lnTo>
                    <a:cubicBezTo>
                      <a:pt x="5563559" y="1758869"/>
                      <a:pt x="5547281" y="1775147"/>
                      <a:pt x="5527201" y="1775147"/>
                    </a:cubicBezTo>
                    <a:lnTo>
                      <a:pt x="36358" y="1775147"/>
                    </a:lnTo>
                    <a:cubicBezTo>
                      <a:pt x="16278" y="1775147"/>
                      <a:pt x="0" y="1758869"/>
                      <a:pt x="0" y="173878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324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50844"/>
              <a:chOff x="0" y="0"/>
              <a:chExt cx="5785625" cy="2464129"/>
            </a:xfrm>
          </p:grpSpPr>
          <p:sp>
            <p:nvSpPr>
              <p:cNvPr name="Freeform 9" id="9"/>
              <p:cNvSpPr/>
              <p:nvPr/>
            </p:nvSpPr>
            <p:spPr>
              <a:xfrm flipH="false" flipV="false" rot="0">
                <a:off x="0" y="0"/>
                <a:ext cx="5785625" cy="2464129"/>
              </a:xfrm>
              <a:custGeom>
                <a:avLst/>
                <a:gdLst/>
                <a:ahLst/>
                <a:cxnLst/>
                <a:rect r="r" b="b" t="t" l="l"/>
                <a:pathLst>
                  <a:path h="2464129" w="5785625">
                    <a:moveTo>
                      <a:pt x="34962" y="0"/>
                    </a:moveTo>
                    <a:lnTo>
                      <a:pt x="5750663" y="0"/>
                    </a:lnTo>
                    <a:cubicBezTo>
                      <a:pt x="5759935" y="0"/>
                      <a:pt x="5768828" y="3684"/>
                      <a:pt x="5775385" y="10240"/>
                    </a:cubicBezTo>
                    <a:cubicBezTo>
                      <a:pt x="5781942" y="16797"/>
                      <a:pt x="5785625" y="25690"/>
                      <a:pt x="5785625" y="34962"/>
                    </a:cubicBezTo>
                    <a:lnTo>
                      <a:pt x="5785625" y="2429166"/>
                    </a:lnTo>
                    <a:cubicBezTo>
                      <a:pt x="5785625" y="2438439"/>
                      <a:pt x="5781942" y="2447332"/>
                      <a:pt x="5775385" y="2453889"/>
                    </a:cubicBezTo>
                    <a:cubicBezTo>
                      <a:pt x="5768828" y="2460445"/>
                      <a:pt x="5759935" y="2464129"/>
                      <a:pt x="5750663" y="2464129"/>
                    </a:cubicBezTo>
                    <a:lnTo>
                      <a:pt x="34962" y="2464129"/>
                    </a:lnTo>
                    <a:cubicBezTo>
                      <a:pt x="25690" y="2464129"/>
                      <a:pt x="16797" y="2460445"/>
                      <a:pt x="10240" y="2453889"/>
                    </a:cubicBezTo>
                    <a:cubicBezTo>
                      <a:pt x="3684" y="2447332"/>
                      <a:pt x="0" y="2438439"/>
                      <a:pt x="0" y="242916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502229"/>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1972373" y="3017203"/>
            <a:ext cx="14425435" cy="5006339"/>
          </a:xfrm>
          <a:prstGeom prst="rect">
            <a:avLst/>
          </a:prstGeom>
        </p:spPr>
        <p:txBody>
          <a:bodyPr anchor="t" rtlCol="false" tIns="0" lIns="0" bIns="0" rIns="0">
            <a:spAutoFit/>
          </a:bodyPr>
          <a:lstStyle/>
          <a:p>
            <a:pPr algn="l">
              <a:lnSpc>
                <a:spcPts val="3360"/>
              </a:lnSpc>
            </a:pPr>
            <a:r>
              <a:rPr lang="en-US" sz="2400">
                <a:solidFill>
                  <a:srgbClr val="FFFFFF"/>
                </a:solidFill>
                <a:latin typeface="Open Sans"/>
                <a:ea typeface="Open Sans"/>
                <a:cs typeface="Open Sans"/>
                <a:sym typeface="Open Sans"/>
              </a:rPr>
              <a:t>Meskipun bukti Proposisi 5.1 menggunakan penggandaan ukuran array, batas O(1) </a:t>
            </a:r>
            <a:r>
              <a:rPr lang="en-US" sz="2400">
                <a:solidFill>
                  <a:srgbClr val="FFFFFF"/>
                </a:solidFill>
                <a:latin typeface="Open Sans"/>
                <a:ea typeface="Open Sans"/>
                <a:cs typeface="Open Sans"/>
                <a:sym typeface="Open Sans"/>
              </a:rPr>
              <a:t>amortisasi per operasi dapat dibuktikan untuk setiap peningkatan kapasitas berbasis deret geometrik (lihat Bagian 2.4.2). Pemilihan basis deret geometrik melibatkan kompromi antara efisiensi waktu eksekusi dan penggunaan memori:</a:t>
            </a:r>
          </a:p>
          <a:p>
            <a:pPr algn="l" marL="518165" indent="-259082" lvl="1">
              <a:lnSpc>
                <a:spcPts val="3360"/>
              </a:lnSpc>
              <a:buFont typeface="Arial"/>
              <a:buChar char="•"/>
            </a:pPr>
            <a:r>
              <a:rPr lang="en-US" sz="2400">
                <a:solidFill>
                  <a:srgbClr val="FFFFFF"/>
                </a:solidFill>
                <a:latin typeface="Open Sans"/>
                <a:ea typeface="Open Sans"/>
                <a:cs typeface="Open Sans"/>
                <a:sym typeface="Open Sans"/>
              </a:rPr>
              <a:t>Basis Besar (contoh: 2):</a:t>
            </a:r>
          </a:p>
          <a:p>
            <a:pPr algn="l" marL="1036330" indent="-345443" lvl="2">
              <a:lnSpc>
                <a:spcPts val="3360"/>
              </a:lnSpc>
              <a:buFont typeface="Arial"/>
              <a:buChar char="⚬"/>
            </a:pPr>
            <a:r>
              <a:rPr lang="en-US" sz="2400">
                <a:solidFill>
                  <a:srgbClr val="FFFFFF"/>
                </a:solidFill>
                <a:latin typeface="Open Sans"/>
                <a:ea typeface="Open Sans"/>
                <a:cs typeface="Open Sans"/>
                <a:sym typeface="Open Sans"/>
              </a:rPr>
              <a:t>Jika operasi terakhir memicu resize, array akan 2x lebih besar dari yang diperlukan → memori terbuang.</a:t>
            </a:r>
          </a:p>
          <a:p>
            <a:pPr algn="l" marL="518165" indent="-259082" lvl="1">
              <a:lnSpc>
                <a:spcPts val="3360"/>
              </a:lnSpc>
              <a:buFont typeface="Arial"/>
              <a:buChar char="•"/>
            </a:pPr>
            <a:r>
              <a:rPr lang="en-US" sz="2400">
                <a:solidFill>
                  <a:srgbClr val="FFFFFF"/>
                </a:solidFill>
                <a:latin typeface="Open Sans"/>
                <a:ea typeface="Open Sans"/>
                <a:cs typeface="Open Sans"/>
                <a:sym typeface="Open Sans"/>
              </a:rPr>
              <a:t>Basis Kecil (contoh: 1.25):</a:t>
            </a:r>
          </a:p>
          <a:p>
            <a:pPr algn="l" marL="1036330" indent="-345443" lvl="2">
              <a:lnSpc>
                <a:spcPts val="3360"/>
              </a:lnSpc>
              <a:buFont typeface="Arial"/>
              <a:buChar char="⚬"/>
            </a:pPr>
            <a:r>
              <a:rPr lang="en-US" sz="2400">
                <a:solidFill>
                  <a:srgbClr val="FFFFFF"/>
                </a:solidFill>
                <a:latin typeface="Open Sans"/>
                <a:ea typeface="Open Sans"/>
                <a:cs typeface="Open Sans"/>
                <a:sym typeface="Open Sans"/>
              </a:rPr>
              <a:t>Memori lebih efisien, tetapi resize terjadi lebih sering → biaya runtime tambahan.</a:t>
            </a:r>
          </a:p>
          <a:p>
            <a:pPr algn="l">
              <a:lnSpc>
                <a:spcPts val="3360"/>
              </a:lnSpc>
            </a:pPr>
            <a:r>
              <a:rPr lang="en-US" sz="2400">
                <a:solidFill>
                  <a:srgbClr val="FFFFFF"/>
                </a:solidFill>
                <a:latin typeface="Open Sans"/>
                <a:ea typeface="Open Sans"/>
                <a:cs typeface="Open Sans"/>
                <a:sym typeface="Open Sans"/>
              </a:rPr>
              <a:t>Namun, batas O(1) amortisasi tetap berlaku asalkan penambahan kapasitas sebanding dengan ukuran array saat ini, meskipun dengan konstanta faktor lebih besar (misal: cyber-dolar per operasi &gt;3).</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847769" y="745884"/>
            <a:ext cx="12601987" cy="144057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HINDARI PENINGKATAN KAPASITAS DENGAN DERET ARITMATIKA</a:t>
            </a:r>
          </a:p>
        </p:txBody>
      </p:sp>
      <p:grpSp>
        <p:nvGrpSpPr>
          <p:cNvPr name="Group 4" id="4"/>
          <p:cNvGrpSpPr/>
          <p:nvPr/>
        </p:nvGrpSpPr>
        <p:grpSpPr>
          <a:xfrm rot="0">
            <a:off x="1656267" y="2659597"/>
            <a:ext cx="15057649" cy="6226871"/>
            <a:chOff x="0" y="0"/>
            <a:chExt cx="20076865" cy="8302494"/>
          </a:xfrm>
        </p:grpSpPr>
        <p:grpSp>
          <p:nvGrpSpPr>
            <p:cNvPr name="Group 5" id="5"/>
            <p:cNvGrpSpPr/>
            <p:nvPr/>
          </p:nvGrpSpPr>
          <p:grpSpPr>
            <a:xfrm rot="0">
              <a:off x="412103" y="2491329"/>
              <a:ext cx="19306266" cy="5811165"/>
              <a:chOff x="0" y="0"/>
              <a:chExt cx="5563559" cy="1674625"/>
            </a:xfrm>
          </p:grpSpPr>
          <p:sp>
            <p:nvSpPr>
              <p:cNvPr name="Freeform 6" id="6"/>
              <p:cNvSpPr/>
              <p:nvPr/>
            </p:nvSpPr>
            <p:spPr>
              <a:xfrm flipH="false" flipV="false" rot="0">
                <a:off x="0" y="0"/>
                <a:ext cx="5563559" cy="1674625"/>
              </a:xfrm>
              <a:custGeom>
                <a:avLst/>
                <a:gdLst/>
                <a:ahLst/>
                <a:cxnLst/>
                <a:rect r="r" b="b" t="t" l="l"/>
                <a:pathLst>
                  <a:path h="1674625" w="5563559">
                    <a:moveTo>
                      <a:pt x="36358" y="0"/>
                    </a:moveTo>
                    <a:lnTo>
                      <a:pt x="5527201" y="0"/>
                    </a:lnTo>
                    <a:cubicBezTo>
                      <a:pt x="5536844" y="0"/>
                      <a:pt x="5546091" y="3831"/>
                      <a:pt x="5552910" y="10649"/>
                    </a:cubicBezTo>
                    <a:cubicBezTo>
                      <a:pt x="5559728" y="17467"/>
                      <a:pt x="5563559" y="26715"/>
                      <a:pt x="5563559" y="36358"/>
                    </a:cubicBezTo>
                    <a:lnTo>
                      <a:pt x="5563559" y="1638267"/>
                    </a:lnTo>
                    <a:cubicBezTo>
                      <a:pt x="5563559" y="1658347"/>
                      <a:pt x="5547281" y="1674625"/>
                      <a:pt x="5527201" y="1674625"/>
                    </a:cubicBezTo>
                    <a:lnTo>
                      <a:pt x="36358" y="1674625"/>
                    </a:lnTo>
                    <a:cubicBezTo>
                      <a:pt x="26715" y="1674625"/>
                      <a:pt x="17467" y="1670795"/>
                      <a:pt x="10649" y="1663976"/>
                    </a:cubicBezTo>
                    <a:cubicBezTo>
                      <a:pt x="3831" y="1657158"/>
                      <a:pt x="0" y="1647910"/>
                      <a:pt x="0" y="1638267"/>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71272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066635"/>
              <a:chOff x="0" y="0"/>
              <a:chExt cx="5785625" cy="2324592"/>
            </a:xfrm>
          </p:grpSpPr>
          <p:sp>
            <p:nvSpPr>
              <p:cNvPr name="Freeform 9" id="9"/>
              <p:cNvSpPr/>
              <p:nvPr/>
            </p:nvSpPr>
            <p:spPr>
              <a:xfrm flipH="false" flipV="false" rot="0">
                <a:off x="0" y="0"/>
                <a:ext cx="5785625" cy="2324592"/>
              </a:xfrm>
              <a:custGeom>
                <a:avLst/>
                <a:gdLst/>
                <a:ahLst/>
                <a:cxnLst/>
                <a:rect r="r" b="b" t="t" l="l"/>
                <a:pathLst>
                  <a:path h="2324592" w="5785625">
                    <a:moveTo>
                      <a:pt x="34962" y="0"/>
                    </a:moveTo>
                    <a:lnTo>
                      <a:pt x="5750663" y="0"/>
                    </a:lnTo>
                    <a:cubicBezTo>
                      <a:pt x="5759935" y="0"/>
                      <a:pt x="5768828" y="3684"/>
                      <a:pt x="5775385" y="10240"/>
                    </a:cubicBezTo>
                    <a:cubicBezTo>
                      <a:pt x="5781942" y="16797"/>
                      <a:pt x="5785625" y="25690"/>
                      <a:pt x="5785625" y="34962"/>
                    </a:cubicBezTo>
                    <a:lnTo>
                      <a:pt x="5785625" y="2289630"/>
                    </a:lnTo>
                    <a:cubicBezTo>
                      <a:pt x="5785625" y="2308939"/>
                      <a:pt x="5769972" y="2324592"/>
                      <a:pt x="5750663" y="2324592"/>
                    </a:cubicBezTo>
                    <a:lnTo>
                      <a:pt x="34962" y="2324592"/>
                    </a:lnTo>
                    <a:cubicBezTo>
                      <a:pt x="25690" y="2324592"/>
                      <a:pt x="16797" y="2320909"/>
                      <a:pt x="10240" y="2314352"/>
                    </a:cubicBezTo>
                    <a:cubicBezTo>
                      <a:pt x="3684" y="2307795"/>
                      <a:pt x="0" y="2298903"/>
                      <a:pt x="0" y="2289630"/>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362692"/>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1972373" y="3040564"/>
            <a:ext cx="14425435" cy="5006339"/>
          </a:xfrm>
          <a:prstGeom prst="rect">
            <a:avLst/>
          </a:prstGeom>
        </p:spPr>
        <p:txBody>
          <a:bodyPr anchor="t" rtlCol="false" tIns="0" lIns="0" bIns="0" rIns="0">
            <a:spAutoFit/>
          </a:bodyPr>
          <a:lstStyle/>
          <a:p>
            <a:pPr algn="l">
              <a:lnSpc>
                <a:spcPts val="3360"/>
              </a:lnSpc>
            </a:pPr>
            <a:r>
              <a:rPr lang="en-US" sz="2400">
                <a:solidFill>
                  <a:srgbClr val="FFFFFF"/>
                </a:solidFill>
                <a:latin typeface="Open Sans"/>
                <a:ea typeface="Open Sans"/>
                <a:cs typeface="Open Sans"/>
                <a:sym typeface="Open Sans"/>
              </a:rPr>
              <a:t>Untuk menghindari alokasi me</a:t>
            </a:r>
            <a:r>
              <a:rPr lang="en-US" sz="2400">
                <a:solidFill>
                  <a:srgbClr val="FFFFFF"/>
                </a:solidFill>
                <a:latin typeface="Open Sans"/>
                <a:ea typeface="Open Sans"/>
                <a:cs typeface="Open Sans"/>
                <a:sym typeface="Open Sans"/>
              </a:rPr>
              <a:t>mori berlebihan, mungkin terlihat menarik untuk menggunakan strategi penambahan jumlah konstan sel (misal: +1, +2, +3) setiap kali array dinamis diresize. Sayangnya, strategi ini justru menghasilkan kinerja yang jauh lebih buruk:</a:t>
            </a:r>
          </a:p>
          <a:p>
            <a:pPr algn="l" marL="518165" indent="-259082" lvl="1">
              <a:lnSpc>
                <a:spcPts val="3360"/>
              </a:lnSpc>
              <a:buFont typeface="Arial"/>
              <a:buChar char="•"/>
            </a:pPr>
            <a:r>
              <a:rPr lang="en-US" sz="2400">
                <a:solidFill>
                  <a:srgbClr val="FFFFFF"/>
                </a:solidFill>
                <a:latin typeface="Open Sans"/>
                <a:ea typeface="Open Sans"/>
                <a:cs typeface="Open Sans"/>
                <a:sym typeface="Open Sans"/>
              </a:rPr>
              <a:t>Kasus Ekstrem: Jika kapasitas hanya ditambah 1 sel setiap resize, setiap operasi append akan memicu resize. Akibatnya, total biaya menjadi 1+2+3+⋯+n (deret aritmatika) yang memiliki kompleksitas Ω(n²).</a:t>
            </a:r>
          </a:p>
          <a:p>
            <a:pPr algn="l" marL="518165" indent="-259082" lvl="1">
              <a:lnSpc>
                <a:spcPts val="3360"/>
              </a:lnSpc>
              <a:buFont typeface="Arial"/>
              <a:buChar char="•"/>
            </a:pPr>
            <a:r>
              <a:rPr lang="en-US" sz="2400">
                <a:solidFill>
                  <a:srgbClr val="FFFFFF"/>
                </a:solidFill>
                <a:latin typeface="Open Sans"/>
                <a:ea typeface="Open Sans"/>
                <a:cs typeface="Open Sans"/>
                <a:sym typeface="Open Sans"/>
              </a:rPr>
              <a:t>P</a:t>
            </a:r>
            <a:r>
              <a:rPr lang="en-US" sz="2400">
                <a:solidFill>
                  <a:srgbClr val="FFFFFF"/>
                </a:solidFill>
                <a:latin typeface="Open Sans"/>
                <a:ea typeface="Open Sans"/>
                <a:cs typeface="Open Sans"/>
                <a:sym typeface="Open Sans"/>
              </a:rPr>
              <a:t>enambahan 2/3 Sel: Meski sedikit lebih baik, biaya total tetap kuadratik (Gambar 5.13).</a:t>
            </a:r>
          </a:p>
          <a:p>
            <a:pPr algn="l">
              <a:lnSpc>
                <a:spcPts val="3360"/>
              </a:lnSpc>
            </a:pPr>
            <a:r>
              <a:rPr lang="en-US" sz="2400">
                <a:solidFill>
                  <a:srgbClr val="FFFFFF"/>
                </a:solidFill>
                <a:latin typeface="Open Sans"/>
                <a:ea typeface="Open Sans"/>
                <a:cs typeface="Open Sans"/>
                <a:sym typeface="Open Sans"/>
              </a:rPr>
              <a:t>Mengapa Ini Bermasalah?</a:t>
            </a:r>
          </a:p>
          <a:p>
            <a:pPr algn="l" marL="518165" indent="-259082" lvl="1">
              <a:lnSpc>
                <a:spcPts val="3360"/>
              </a:lnSpc>
              <a:buFont typeface="Arial"/>
              <a:buChar char="•"/>
            </a:pPr>
            <a:r>
              <a:rPr lang="en-US" sz="2400">
                <a:solidFill>
                  <a:srgbClr val="FFFFFF"/>
                </a:solidFill>
                <a:latin typeface="Open Sans"/>
                <a:ea typeface="Open Sans"/>
                <a:cs typeface="Open Sans"/>
                <a:sym typeface="Open Sans"/>
              </a:rPr>
              <a:t>Frekuensi Resize Tinggi: Penambahan kapasitas kecil tidak sebanding dengan pertumbuhan elemen, sehingga resize terjadi terus-menerus.</a:t>
            </a:r>
          </a:p>
          <a:p>
            <a:pPr algn="l" marL="518165" indent="-259082" lvl="1">
              <a:lnSpc>
                <a:spcPts val="3360"/>
              </a:lnSpc>
              <a:buFont typeface="Arial"/>
              <a:buChar char="•"/>
            </a:pPr>
            <a:r>
              <a:rPr lang="en-US" sz="2400">
                <a:solidFill>
                  <a:srgbClr val="FFFFFF"/>
                </a:solidFill>
                <a:latin typeface="Open Sans"/>
                <a:ea typeface="Open Sans"/>
                <a:cs typeface="Open Sans"/>
                <a:sym typeface="Open Sans"/>
              </a:rPr>
              <a:t>Kontras dengan Deret Geometrik: Hanya deret geometrik (misal: penggandaan kapasitas) yang menjamin biaya amortisasi O(1).</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grpSp>
        <p:nvGrpSpPr>
          <p:cNvPr name="Group 3" id="3"/>
          <p:cNvGrpSpPr/>
          <p:nvPr/>
        </p:nvGrpSpPr>
        <p:grpSpPr>
          <a:xfrm rot="0">
            <a:off x="1731414" y="1626605"/>
            <a:ext cx="15057649" cy="8283864"/>
            <a:chOff x="0" y="0"/>
            <a:chExt cx="20076865" cy="11045153"/>
          </a:xfrm>
        </p:grpSpPr>
        <p:grpSp>
          <p:nvGrpSpPr>
            <p:cNvPr name="Group 4" id="4"/>
            <p:cNvGrpSpPr/>
            <p:nvPr/>
          </p:nvGrpSpPr>
          <p:grpSpPr>
            <a:xfrm rot="0">
              <a:off x="412103" y="3314319"/>
              <a:ext cx="19306266" cy="7730834"/>
              <a:chOff x="0" y="0"/>
              <a:chExt cx="5563559" cy="2227823"/>
            </a:xfrm>
          </p:grpSpPr>
          <p:sp>
            <p:nvSpPr>
              <p:cNvPr name="Freeform 5" id="5"/>
              <p:cNvSpPr/>
              <p:nvPr/>
            </p:nvSpPr>
            <p:spPr>
              <a:xfrm flipH="false" flipV="false" rot="0">
                <a:off x="0" y="0"/>
                <a:ext cx="5563559" cy="2227823"/>
              </a:xfrm>
              <a:custGeom>
                <a:avLst/>
                <a:gdLst/>
                <a:ahLst/>
                <a:cxnLst/>
                <a:rect r="r" b="b" t="t" l="l"/>
                <a:pathLst>
                  <a:path h="2227823" w="5563559">
                    <a:moveTo>
                      <a:pt x="36358" y="0"/>
                    </a:moveTo>
                    <a:lnTo>
                      <a:pt x="5527201" y="0"/>
                    </a:lnTo>
                    <a:cubicBezTo>
                      <a:pt x="5536844" y="0"/>
                      <a:pt x="5546091" y="3831"/>
                      <a:pt x="5552910" y="10649"/>
                    </a:cubicBezTo>
                    <a:cubicBezTo>
                      <a:pt x="5559728" y="17467"/>
                      <a:pt x="5563559" y="26715"/>
                      <a:pt x="5563559" y="36358"/>
                    </a:cubicBezTo>
                    <a:lnTo>
                      <a:pt x="5563559" y="2191465"/>
                    </a:lnTo>
                    <a:cubicBezTo>
                      <a:pt x="5563559" y="2201108"/>
                      <a:pt x="5559728" y="2210356"/>
                      <a:pt x="5552910" y="2217174"/>
                    </a:cubicBezTo>
                    <a:cubicBezTo>
                      <a:pt x="5546091" y="2223993"/>
                      <a:pt x="5536844" y="2227823"/>
                      <a:pt x="5527201" y="2227823"/>
                    </a:cubicBezTo>
                    <a:lnTo>
                      <a:pt x="36358" y="2227823"/>
                    </a:lnTo>
                    <a:cubicBezTo>
                      <a:pt x="16278" y="2227823"/>
                      <a:pt x="0" y="2211545"/>
                      <a:pt x="0" y="2191465"/>
                    </a:cubicBezTo>
                    <a:lnTo>
                      <a:pt x="0" y="36358"/>
                    </a:lnTo>
                    <a:cubicBezTo>
                      <a:pt x="0" y="16278"/>
                      <a:pt x="16278" y="0"/>
                      <a:pt x="36358" y="0"/>
                    </a:cubicBezTo>
                    <a:close/>
                  </a:path>
                </a:pathLst>
              </a:custGeom>
              <a:solidFill>
                <a:srgbClr val="FCB50F"/>
              </a:solidFill>
            </p:spPr>
          </p:sp>
          <p:sp>
            <p:nvSpPr>
              <p:cNvPr name="TextBox 6" id="6"/>
              <p:cNvSpPr txBox="true"/>
              <p:nvPr/>
            </p:nvSpPr>
            <p:spPr>
              <a:xfrm>
                <a:off x="0" y="-38100"/>
                <a:ext cx="5563559" cy="2265923"/>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20076865" cy="10731378"/>
              <a:chOff x="0" y="0"/>
              <a:chExt cx="5785625" cy="3092501"/>
            </a:xfrm>
          </p:grpSpPr>
          <p:sp>
            <p:nvSpPr>
              <p:cNvPr name="Freeform 8" id="8"/>
              <p:cNvSpPr/>
              <p:nvPr/>
            </p:nvSpPr>
            <p:spPr>
              <a:xfrm flipH="false" flipV="false" rot="0">
                <a:off x="0" y="0"/>
                <a:ext cx="5785625" cy="3092501"/>
              </a:xfrm>
              <a:custGeom>
                <a:avLst/>
                <a:gdLst/>
                <a:ahLst/>
                <a:cxnLst/>
                <a:rect r="r" b="b" t="t" l="l"/>
                <a:pathLst>
                  <a:path h="3092501" w="5785625">
                    <a:moveTo>
                      <a:pt x="34962" y="0"/>
                    </a:moveTo>
                    <a:lnTo>
                      <a:pt x="5750663" y="0"/>
                    </a:lnTo>
                    <a:cubicBezTo>
                      <a:pt x="5759935" y="0"/>
                      <a:pt x="5768828" y="3684"/>
                      <a:pt x="5775385" y="10240"/>
                    </a:cubicBezTo>
                    <a:cubicBezTo>
                      <a:pt x="5781942" y="16797"/>
                      <a:pt x="5785625" y="25690"/>
                      <a:pt x="5785625" y="34962"/>
                    </a:cubicBezTo>
                    <a:lnTo>
                      <a:pt x="5785625" y="3057539"/>
                    </a:lnTo>
                    <a:cubicBezTo>
                      <a:pt x="5785625" y="3076848"/>
                      <a:pt x="5769972" y="3092501"/>
                      <a:pt x="5750663" y="3092501"/>
                    </a:cubicBezTo>
                    <a:lnTo>
                      <a:pt x="34962" y="3092501"/>
                    </a:lnTo>
                    <a:cubicBezTo>
                      <a:pt x="15653" y="3092501"/>
                      <a:pt x="0" y="3076848"/>
                      <a:pt x="0" y="3057539"/>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9" id="9"/>
              <p:cNvSpPr txBox="true"/>
              <p:nvPr/>
            </p:nvSpPr>
            <p:spPr>
              <a:xfrm>
                <a:off x="0" y="-38100"/>
                <a:ext cx="5785625" cy="3130601"/>
              </a:xfrm>
              <a:prstGeom prst="rect">
                <a:avLst/>
              </a:prstGeom>
            </p:spPr>
            <p:txBody>
              <a:bodyPr anchor="ctr" rtlCol="false" tIns="50800" lIns="50800" bIns="50800" rIns="50800"/>
              <a:lstStyle/>
              <a:p>
                <a:pPr algn="ctr">
                  <a:lnSpc>
                    <a:spcPts val="2659"/>
                  </a:lnSpc>
                  <a:spcBef>
                    <a:spcPct val="0"/>
                  </a:spcBef>
                </a:pPr>
              </a:p>
            </p:txBody>
          </p:sp>
        </p:grpSp>
      </p:grpSp>
      <p:sp>
        <p:nvSpPr>
          <p:cNvPr name="Freeform 10" id="10"/>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3837459" y="2013544"/>
            <a:ext cx="10845559" cy="7051757"/>
          </a:xfrm>
          <a:custGeom>
            <a:avLst/>
            <a:gdLst/>
            <a:ahLst/>
            <a:cxnLst/>
            <a:rect r="r" b="b" t="t" l="l"/>
            <a:pathLst>
              <a:path h="7051757" w="10845559">
                <a:moveTo>
                  <a:pt x="0" y="0"/>
                </a:moveTo>
                <a:lnTo>
                  <a:pt x="10845559" y="0"/>
                </a:lnTo>
                <a:lnTo>
                  <a:pt x="10845559" y="7051757"/>
                </a:lnTo>
                <a:lnTo>
                  <a:pt x="0" y="7051757"/>
                </a:lnTo>
                <a:lnTo>
                  <a:pt x="0" y="0"/>
                </a:lnTo>
                <a:close/>
              </a:path>
            </a:pathLst>
          </a:custGeom>
          <a:blipFill>
            <a:blip r:embed="rId9"/>
            <a:stretch>
              <a:fillRect l="0" t="0" r="0" b="0"/>
            </a:stretch>
          </a:blipFill>
        </p:spPr>
      </p:sp>
      <p:sp>
        <p:nvSpPr>
          <p:cNvPr name="TextBox 19" id="19"/>
          <p:cNvSpPr txBox="true"/>
          <p:nvPr/>
        </p:nvSpPr>
        <p:spPr>
          <a:xfrm rot="0">
            <a:off x="2838244" y="519425"/>
            <a:ext cx="12601987" cy="73572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CONTOH GAMBAR</a:t>
            </a:r>
          </a:p>
        </p:txBody>
      </p:sp>
      <p:sp>
        <p:nvSpPr>
          <p:cNvPr name="TextBox 20" id="20"/>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3216883" y="687586"/>
            <a:ext cx="11854234" cy="73572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PROPOSISI DAN JUSTIFIKASI</a:t>
            </a:r>
          </a:p>
        </p:txBody>
      </p:sp>
      <p:grpSp>
        <p:nvGrpSpPr>
          <p:cNvPr name="Group 4" id="4"/>
          <p:cNvGrpSpPr/>
          <p:nvPr/>
        </p:nvGrpSpPr>
        <p:grpSpPr>
          <a:xfrm rot="0">
            <a:off x="2351076" y="1759235"/>
            <a:ext cx="13613766" cy="1431642"/>
            <a:chOff x="0" y="0"/>
            <a:chExt cx="18151687" cy="1908857"/>
          </a:xfrm>
        </p:grpSpPr>
        <p:grpSp>
          <p:nvGrpSpPr>
            <p:cNvPr name="Group 5" id="5"/>
            <p:cNvGrpSpPr/>
            <p:nvPr/>
          </p:nvGrpSpPr>
          <p:grpSpPr>
            <a:xfrm rot="0">
              <a:off x="282780" y="443450"/>
              <a:ext cx="17548903" cy="1465407"/>
              <a:chOff x="0" y="0"/>
              <a:chExt cx="5057133" cy="422292"/>
            </a:xfrm>
          </p:grpSpPr>
          <p:sp>
            <p:nvSpPr>
              <p:cNvPr name="Freeform 6" id="6"/>
              <p:cNvSpPr/>
              <p:nvPr/>
            </p:nvSpPr>
            <p:spPr>
              <a:xfrm flipH="false" flipV="false" rot="0">
                <a:off x="0" y="0"/>
                <a:ext cx="5057133" cy="422292"/>
              </a:xfrm>
              <a:custGeom>
                <a:avLst/>
                <a:gdLst/>
                <a:ahLst/>
                <a:cxnLst/>
                <a:rect r="r" b="b" t="t" l="l"/>
                <a:pathLst>
                  <a:path h="422292" w="5057133">
                    <a:moveTo>
                      <a:pt x="39999" y="0"/>
                    </a:moveTo>
                    <a:lnTo>
                      <a:pt x="5017134" y="0"/>
                    </a:lnTo>
                    <a:cubicBezTo>
                      <a:pt x="5039225" y="0"/>
                      <a:pt x="5057133" y="17908"/>
                      <a:pt x="5057133" y="39999"/>
                    </a:cubicBezTo>
                    <a:lnTo>
                      <a:pt x="5057133" y="382293"/>
                    </a:lnTo>
                    <a:cubicBezTo>
                      <a:pt x="5057133" y="392901"/>
                      <a:pt x="5052919" y="403075"/>
                      <a:pt x="5045418" y="410576"/>
                    </a:cubicBezTo>
                    <a:cubicBezTo>
                      <a:pt x="5037916" y="418078"/>
                      <a:pt x="5027742" y="422292"/>
                      <a:pt x="5017134" y="422292"/>
                    </a:cubicBezTo>
                    <a:lnTo>
                      <a:pt x="39999" y="422292"/>
                    </a:lnTo>
                    <a:cubicBezTo>
                      <a:pt x="17908" y="422292"/>
                      <a:pt x="0" y="404384"/>
                      <a:pt x="0" y="382293"/>
                    </a:cubicBezTo>
                    <a:lnTo>
                      <a:pt x="0" y="39999"/>
                    </a:lnTo>
                    <a:cubicBezTo>
                      <a:pt x="0" y="17908"/>
                      <a:pt x="17908" y="0"/>
                      <a:pt x="39999" y="0"/>
                    </a:cubicBezTo>
                    <a:close/>
                  </a:path>
                </a:pathLst>
              </a:custGeom>
              <a:solidFill>
                <a:srgbClr val="FCB50F"/>
              </a:solidFill>
            </p:spPr>
          </p:sp>
          <p:sp>
            <p:nvSpPr>
              <p:cNvPr name="TextBox 7" id="7"/>
              <p:cNvSpPr txBox="true"/>
              <p:nvPr/>
            </p:nvSpPr>
            <p:spPr>
              <a:xfrm>
                <a:off x="0" y="-38100"/>
                <a:ext cx="5057133" cy="46039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18151687" cy="1778012"/>
              <a:chOff x="0" y="0"/>
              <a:chExt cx="5230840" cy="512376"/>
            </a:xfrm>
          </p:grpSpPr>
          <p:sp>
            <p:nvSpPr>
              <p:cNvPr name="Freeform 9" id="9"/>
              <p:cNvSpPr/>
              <p:nvPr/>
            </p:nvSpPr>
            <p:spPr>
              <a:xfrm flipH="false" flipV="false" rot="0">
                <a:off x="0" y="0"/>
                <a:ext cx="5230840" cy="512376"/>
              </a:xfrm>
              <a:custGeom>
                <a:avLst/>
                <a:gdLst/>
                <a:ahLst/>
                <a:cxnLst/>
                <a:rect r="r" b="b" t="t" l="l"/>
                <a:pathLst>
                  <a:path h="512376" w="5230840">
                    <a:moveTo>
                      <a:pt x="38670" y="0"/>
                    </a:moveTo>
                    <a:lnTo>
                      <a:pt x="5192169" y="0"/>
                    </a:lnTo>
                    <a:cubicBezTo>
                      <a:pt x="5213526" y="0"/>
                      <a:pt x="5230840" y="17313"/>
                      <a:pt x="5230840" y="38670"/>
                    </a:cubicBezTo>
                    <a:lnTo>
                      <a:pt x="5230840" y="473706"/>
                    </a:lnTo>
                    <a:cubicBezTo>
                      <a:pt x="5230840" y="495063"/>
                      <a:pt x="5213526" y="512376"/>
                      <a:pt x="5192169" y="512376"/>
                    </a:cubicBezTo>
                    <a:lnTo>
                      <a:pt x="38670" y="512376"/>
                    </a:lnTo>
                    <a:cubicBezTo>
                      <a:pt x="17313" y="512376"/>
                      <a:pt x="0" y="495063"/>
                      <a:pt x="0" y="473706"/>
                    </a:cubicBezTo>
                    <a:lnTo>
                      <a:pt x="0" y="38670"/>
                    </a:lnTo>
                    <a:cubicBezTo>
                      <a:pt x="0" y="17313"/>
                      <a:pt x="17313" y="0"/>
                      <a:pt x="38670" y="0"/>
                    </a:cubicBezTo>
                    <a:close/>
                  </a:path>
                </a:pathLst>
              </a:custGeom>
              <a:solidFill>
                <a:srgbClr val="29455B"/>
              </a:solidFill>
            </p:spPr>
          </p:sp>
          <p:sp>
            <p:nvSpPr>
              <p:cNvPr name="TextBox 10" id="10"/>
              <p:cNvSpPr txBox="true"/>
              <p:nvPr/>
            </p:nvSpPr>
            <p:spPr>
              <a:xfrm>
                <a:off x="0" y="-38100"/>
                <a:ext cx="5230840" cy="550476"/>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2749711" y="1912233"/>
            <a:ext cx="12816495" cy="869949"/>
          </a:xfrm>
          <a:prstGeom prst="rect">
            <a:avLst/>
          </a:prstGeom>
        </p:spPr>
        <p:txBody>
          <a:bodyPr anchor="t" rtlCol="false" tIns="0" lIns="0" bIns="0" rIns="0">
            <a:spAutoFit/>
          </a:bodyPr>
          <a:lstStyle/>
          <a:p>
            <a:pPr algn="l">
              <a:lnSpc>
                <a:spcPts val="3500"/>
              </a:lnSpc>
            </a:pPr>
            <a:r>
              <a:rPr lang="en-US" sz="2500">
                <a:solidFill>
                  <a:srgbClr val="F9EEE1"/>
                </a:solidFill>
                <a:latin typeface="Open Sans"/>
                <a:ea typeface="Open Sans"/>
                <a:cs typeface="Open Sans"/>
                <a:sym typeface="Open Sans"/>
              </a:rPr>
              <a:t>Proposisi 5.2: Melakukan serangkaian nn operasi append pada array dinamis (awalnya kosong) dengan peningkatan kapasitas tetap c per resize membutuhkan waktu Ω(n²).</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0">
            <a:off x="2386599" y="3438528"/>
            <a:ext cx="13613766" cy="6145853"/>
            <a:chOff x="0" y="0"/>
            <a:chExt cx="18151687" cy="8194470"/>
          </a:xfrm>
        </p:grpSpPr>
        <p:grpSp>
          <p:nvGrpSpPr>
            <p:cNvPr name="Group 21" id="21"/>
            <p:cNvGrpSpPr/>
            <p:nvPr/>
          </p:nvGrpSpPr>
          <p:grpSpPr>
            <a:xfrm rot="0">
              <a:off x="282780" y="1350444"/>
              <a:ext cx="17548903" cy="6844027"/>
              <a:chOff x="0" y="0"/>
              <a:chExt cx="5057133" cy="1972269"/>
            </a:xfrm>
          </p:grpSpPr>
          <p:sp>
            <p:nvSpPr>
              <p:cNvPr name="Freeform 22" id="22"/>
              <p:cNvSpPr/>
              <p:nvPr/>
            </p:nvSpPr>
            <p:spPr>
              <a:xfrm flipH="false" flipV="false" rot="0">
                <a:off x="0" y="0"/>
                <a:ext cx="5057133" cy="1972269"/>
              </a:xfrm>
              <a:custGeom>
                <a:avLst/>
                <a:gdLst/>
                <a:ahLst/>
                <a:cxnLst/>
                <a:rect r="r" b="b" t="t" l="l"/>
                <a:pathLst>
                  <a:path h="1972269" w="5057133">
                    <a:moveTo>
                      <a:pt x="39999" y="0"/>
                    </a:moveTo>
                    <a:lnTo>
                      <a:pt x="5017134" y="0"/>
                    </a:lnTo>
                    <a:cubicBezTo>
                      <a:pt x="5039225" y="0"/>
                      <a:pt x="5057133" y="17908"/>
                      <a:pt x="5057133" y="39999"/>
                    </a:cubicBezTo>
                    <a:lnTo>
                      <a:pt x="5057133" y="1932270"/>
                    </a:lnTo>
                    <a:cubicBezTo>
                      <a:pt x="5057133" y="1942878"/>
                      <a:pt x="5052919" y="1953052"/>
                      <a:pt x="5045418" y="1960553"/>
                    </a:cubicBezTo>
                    <a:cubicBezTo>
                      <a:pt x="5037916" y="1968055"/>
                      <a:pt x="5027742" y="1972269"/>
                      <a:pt x="5017134" y="1972269"/>
                    </a:cubicBezTo>
                    <a:lnTo>
                      <a:pt x="39999" y="1972269"/>
                    </a:lnTo>
                    <a:cubicBezTo>
                      <a:pt x="17908" y="1972269"/>
                      <a:pt x="0" y="1954361"/>
                      <a:pt x="0" y="1932270"/>
                    </a:cubicBezTo>
                    <a:lnTo>
                      <a:pt x="0" y="39999"/>
                    </a:lnTo>
                    <a:cubicBezTo>
                      <a:pt x="0" y="17908"/>
                      <a:pt x="17908" y="0"/>
                      <a:pt x="39999" y="0"/>
                    </a:cubicBezTo>
                    <a:close/>
                  </a:path>
                </a:pathLst>
              </a:custGeom>
              <a:solidFill>
                <a:srgbClr val="FCB50F"/>
              </a:solidFill>
            </p:spPr>
          </p:sp>
          <p:sp>
            <p:nvSpPr>
              <p:cNvPr name="TextBox 23" id="23"/>
              <p:cNvSpPr txBox="true"/>
              <p:nvPr/>
            </p:nvSpPr>
            <p:spPr>
              <a:xfrm>
                <a:off x="0" y="-38100"/>
                <a:ext cx="5057133" cy="2010369"/>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0" y="0"/>
              <a:ext cx="18151687" cy="7706358"/>
              <a:chOff x="0" y="0"/>
              <a:chExt cx="5230840" cy="2220770"/>
            </a:xfrm>
          </p:grpSpPr>
          <p:sp>
            <p:nvSpPr>
              <p:cNvPr name="Freeform 25" id="25"/>
              <p:cNvSpPr/>
              <p:nvPr/>
            </p:nvSpPr>
            <p:spPr>
              <a:xfrm flipH="false" flipV="false" rot="0">
                <a:off x="0" y="0"/>
                <a:ext cx="5230840" cy="2220770"/>
              </a:xfrm>
              <a:custGeom>
                <a:avLst/>
                <a:gdLst/>
                <a:ahLst/>
                <a:cxnLst/>
                <a:rect r="r" b="b" t="t" l="l"/>
                <a:pathLst>
                  <a:path h="2220770" w="5230840">
                    <a:moveTo>
                      <a:pt x="38670" y="0"/>
                    </a:moveTo>
                    <a:lnTo>
                      <a:pt x="5192169" y="0"/>
                    </a:lnTo>
                    <a:cubicBezTo>
                      <a:pt x="5213526" y="0"/>
                      <a:pt x="5230840" y="17313"/>
                      <a:pt x="5230840" y="38670"/>
                    </a:cubicBezTo>
                    <a:lnTo>
                      <a:pt x="5230840" y="2182100"/>
                    </a:lnTo>
                    <a:cubicBezTo>
                      <a:pt x="5230840" y="2203457"/>
                      <a:pt x="5213526" y="2220770"/>
                      <a:pt x="5192169" y="2220770"/>
                    </a:cubicBezTo>
                    <a:lnTo>
                      <a:pt x="38670" y="2220770"/>
                    </a:lnTo>
                    <a:cubicBezTo>
                      <a:pt x="17313" y="2220770"/>
                      <a:pt x="0" y="2203457"/>
                      <a:pt x="0" y="2182100"/>
                    </a:cubicBezTo>
                    <a:lnTo>
                      <a:pt x="0" y="38670"/>
                    </a:lnTo>
                    <a:cubicBezTo>
                      <a:pt x="0" y="17313"/>
                      <a:pt x="17313" y="0"/>
                      <a:pt x="38670" y="0"/>
                    </a:cubicBezTo>
                    <a:close/>
                  </a:path>
                </a:pathLst>
              </a:custGeom>
              <a:solidFill>
                <a:srgbClr val="29455B"/>
              </a:solidFill>
            </p:spPr>
          </p:sp>
          <p:sp>
            <p:nvSpPr>
              <p:cNvPr name="TextBox 26" id="26"/>
              <p:cNvSpPr txBox="true"/>
              <p:nvPr/>
            </p:nvSpPr>
            <p:spPr>
              <a:xfrm>
                <a:off x="0" y="-38100"/>
                <a:ext cx="5230840" cy="2258870"/>
              </a:xfrm>
              <a:prstGeom prst="rect">
                <a:avLst/>
              </a:prstGeom>
            </p:spPr>
            <p:txBody>
              <a:bodyPr anchor="ctr" rtlCol="false" tIns="50800" lIns="50800" bIns="50800" rIns="50800"/>
              <a:lstStyle/>
              <a:p>
                <a:pPr algn="ctr">
                  <a:lnSpc>
                    <a:spcPts val="2659"/>
                  </a:lnSpc>
                  <a:spcBef>
                    <a:spcPct val="0"/>
                  </a:spcBef>
                </a:pPr>
              </a:p>
            </p:txBody>
          </p:sp>
        </p:grpSp>
      </p:grpSp>
      <p:sp>
        <p:nvSpPr>
          <p:cNvPr name="TextBox 27" id="27"/>
          <p:cNvSpPr txBox="true"/>
          <p:nvPr/>
        </p:nvSpPr>
        <p:spPr>
          <a:xfrm rot="0">
            <a:off x="2647633" y="3609978"/>
            <a:ext cx="13130126" cy="532384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Open Sans"/>
                <a:ea typeface="Open Sans"/>
                <a:cs typeface="Open Sans"/>
                <a:sym typeface="Open Sans"/>
              </a:rPr>
              <a:t>Justifikasi:</a:t>
            </a:r>
          </a:p>
          <a:p>
            <a:pPr algn="l">
              <a:lnSpc>
                <a:spcPts val="2659"/>
              </a:lnSpc>
              <a:spcBef>
                <a:spcPct val="0"/>
              </a:spcBef>
            </a:pPr>
            <a:r>
              <a:rPr lang="en-US" sz="1899">
                <a:solidFill>
                  <a:srgbClr val="FFFFFF"/>
                </a:solidFill>
                <a:latin typeface="Open Sans"/>
                <a:ea typeface="Open Sans"/>
                <a:cs typeface="Open Sans"/>
                <a:sym typeface="Open Sans"/>
              </a:rPr>
              <a:t>Setiap resize menambah kapasitas sebesar c (misal: 1000 sel).</a:t>
            </a:r>
          </a:p>
          <a:p>
            <a:pPr algn="l">
              <a:lnSpc>
                <a:spcPts val="2659"/>
              </a:lnSpc>
              <a:spcBef>
                <a:spcPct val="0"/>
              </a:spcBef>
            </a:pPr>
            <a:r>
              <a:rPr lang="en-US" sz="1899">
                <a:solidFill>
                  <a:srgbClr val="FFFFFF"/>
                </a:solidFill>
                <a:latin typeface="Open Sans"/>
                <a:ea typeface="Open Sans"/>
                <a:cs typeface="Open Sans"/>
                <a:sym typeface="Open Sans"/>
              </a:rPr>
              <a:t>Total waktu dihabiskan untuk inisialisasi array berukuran c,2c,3c,..., mc dengan m=⌈n/c⌉.</a:t>
            </a:r>
          </a:p>
          <a:p>
            <a:pPr algn="l">
              <a:lnSpc>
                <a:spcPts val="2659"/>
              </a:lnSpc>
              <a:spcBef>
                <a:spcPct val="0"/>
              </a:spcBef>
            </a:pPr>
            <a:r>
              <a:rPr lang="en-US" sz="1899">
                <a:solidFill>
                  <a:srgbClr val="FFFFFF"/>
                </a:solidFill>
                <a:latin typeface="Open Sans"/>
                <a:ea typeface="Open Sans"/>
                <a:cs typeface="Open Sans"/>
                <a:sym typeface="Open Sans"/>
              </a:rPr>
              <a:t>Total biaya = c+2c+3c+⋯+mc=c⋅m(m+1) / 2 </a:t>
            </a:r>
          </a:p>
          <a:p>
            <a:pPr algn="l">
              <a:lnSpc>
                <a:spcPts val="2659"/>
              </a:lnSpc>
              <a:spcBef>
                <a:spcPct val="0"/>
              </a:spcBef>
            </a:pPr>
            <a:r>
              <a:rPr lang="en-US" sz="1899">
                <a:solidFill>
                  <a:srgbClr val="FFFFFF"/>
                </a:solidFill>
                <a:latin typeface="Open Sans"/>
                <a:ea typeface="Open Sans"/>
                <a:cs typeface="Open Sans"/>
                <a:sym typeface="Open Sans"/>
              </a:rPr>
              <a:t>Substitusi m≈n / c:</a:t>
            </a:r>
          </a:p>
          <a:p>
            <a:pPr algn="ctr">
              <a:lnSpc>
                <a:spcPts val="2659"/>
              </a:lnSpc>
              <a:spcBef>
                <a:spcPct val="0"/>
              </a:spcBef>
            </a:pPr>
            <a:r>
              <a:rPr lang="en-US" sz="1899">
                <a:solidFill>
                  <a:srgbClr val="FFFFFF"/>
                </a:solidFill>
                <a:latin typeface="Open Sans"/>
                <a:ea typeface="Open Sans"/>
                <a:cs typeface="Open Sans"/>
                <a:sym typeface="Open Sans"/>
              </a:rPr>
              <a:t>Total waktu ≥ n</a:t>
            </a:r>
            <a:r>
              <a:rPr lang="en-US" sz="1899">
                <a:solidFill>
                  <a:srgbClr val="FFFFFF"/>
                </a:solidFill>
                <a:latin typeface="Open Sans"/>
                <a:ea typeface="Open Sans"/>
                <a:cs typeface="Open Sans"/>
                <a:sym typeface="Open Sans"/>
              </a:rPr>
              <a:t>2</a:t>
            </a:r>
            <a:r>
              <a:rPr lang="en-US" sz="1899">
                <a:solidFill>
                  <a:srgbClr val="FFFFFF"/>
                </a:solidFill>
                <a:latin typeface="Open Sans"/>
                <a:ea typeface="Open Sans"/>
                <a:cs typeface="Open Sans"/>
                <a:sym typeface="Open Sans"/>
              </a:rPr>
              <a:t> / 2c  </a:t>
            </a:r>
            <a:r>
              <a:rPr lang="en-US" sz="1899">
                <a:solidFill>
                  <a:srgbClr val="FFFFFF"/>
                </a:solidFill>
                <a:latin typeface="Open Sans"/>
                <a:ea typeface="Open Sans"/>
                <a:cs typeface="Open Sans"/>
                <a:sym typeface="Open Sans"/>
              </a:rPr>
              <a:t>​⇒ Ω(n²).</a:t>
            </a:r>
          </a:p>
          <a:p>
            <a:pPr algn="l">
              <a:lnSpc>
                <a:spcPts val="2659"/>
              </a:lnSpc>
              <a:spcBef>
                <a:spcPct val="0"/>
              </a:spcBef>
            </a:pPr>
            <a:r>
              <a:rPr lang="en-US" sz="1899">
                <a:solidFill>
                  <a:srgbClr val="FFFFFF"/>
                </a:solidFill>
                <a:latin typeface="Open Sans"/>
                <a:ea typeface="Open Sans"/>
                <a:cs typeface="Open Sans"/>
                <a:sym typeface="Open Sans"/>
              </a:rPr>
              <a:t>Mengapa Ini Bermasalah?</a:t>
            </a:r>
          </a:p>
          <a:p>
            <a:pPr algn="l" marL="410209" indent="-205105" lvl="1">
              <a:lnSpc>
                <a:spcPts val="2659"/>
              </a:lnSpc>
              <a:spcBef>
                <a:spcPct val="0"/>
              </a:spcBef>
              <a:buFont typeface="Arial"/>
              <a:buChar char="•"/>
            </a:pPr>
            <a:r>
              <a:rPr lang="en-US" sz="1899">
                <a:solidFill>
                  <a:srgbClr val="FFFFFF"/>
                </a:solidFill>
                <a:latin typeface="Open Sans"/>
                <a:ea typeface="Open Sans"/>
                <a:cs typeface="Open Sans"/>
                <a:sym typeface="Open Sans"/>
              </a:rPr>
              <a:t>Penambahan tetap (misal +1000 sel) awalnya terlihat besar, tetapi saat n</a:t>
            </a:r>
            <a:r>
              <a:rPr lang="en-US" sz="1899" i="true">
                <a:solidFill>
                  <a:srgbClr val="FFFFFF"/>
                </a:solidFill>
                <a:latin typeface="Open Sans Italics"/>
                <a:ea typeface="Open Sans Italics"/>
                <a:cs typeface="Open Sans Italics"/>
                <a:sym typeface="Open Sans Italics"/>
              </a:rPr>
              <a:t>n</a:t>
            </a:r>
            <a:r>
              <a:rPr lang="en-US" sz="1899">
                <a:solidFill>
                  <a:srgbClr val="FFFFFF"/>
                </a:solidFill>
                <a:latin typeface="Open Sans"/>
                <a:ea typeface="Open Sans"/>
                <a:cs typeface="Open Sans"/>
                <a:sym typeface="Open Sans"/>
              </a:rPr>
              <a:t> membesar, peningkatan ini menjadi tidak signifikan.</a:t>
            </a:r>
          </a:p>
          <a:p>
            <a:pPr algn="l" marL="410209" indent="-205105" lvl="1">
              <a:lnSpc>
                <a:spcPts val="2659"/>
              </a:lnSpc>
              <a:spcBef>
                <a:spcPct val="0"/>
              </a:spcBef>
              <a:buFont typeface="Arial"/>
              <a:buChar char="•"/>
            </a:pPr>
            <a:r>
              <a:rPr lang="en-US" sz="1899">
                <a:solidFill>
                  <a:srgbClr val="FFFFFF"/>
                </a:solidFill>
                <a:latin typeface="Open Sans"/>
                <a:ea typeface="Open Sans"/>
                <a:cs typeface="Open Sans"/>
                <a:sym typeface="Open Sans"/>
              </a:rPr>
              <a:t>Resize terlalu sering → Biaya total tumbuh secara kuadratik.</a:t>
            </a:r>
          </a:p>
          <a:p>
            <a:pPr algn="l">
              <a:lnSpc>
                <a:spcPts val="2659"/>
              </a:lnSpc>
              <a:spcBef>
                <a:spcPct val="0"/>
              </a:spcBef>
            </a:pPr>
            <a:r>
              <a:rPr lang="en-US" sz="1899">
                <a:solidFill>
                  <a:srgbClr val="FFFFFF"/>
                </a:solidFill>
                <a:latin typeface="Open Sans"/>
                <a:ea typeface="Open Sans"/>
                <a:cs typeface="Open Sans"/>
                <a:sym typeface="Open Sans"/>
              </a:rPr>
              <a:t>Pelajaran Penting:</a:t>
            </a:r>
          </a:p>
          <a:p>
            <a:pPr algn="l" marL="410209" indent="-205105" lvl="1">
              <a:lnSpc>
                <a:spcPts val="2659"/>
              </a:lnSpc>
              <a:spcBef>
                <a:spcPct val="0"/>
              </a:spcBef>
              <a:buAutoNum type="arabicPeriod" startAt="1"/>
            </a:pPr>
            <a:r>
              <a:rPr lang="en-US" sz="1899">
                <a:solidFill>
                  <a:srgbClr val="FFFFFF"/>
                </a:solidFill>
                <a:latin typeface="Open Sans"/>
                <a:ea typeface="Open Sans"/>
                <a:cs typeface="Open Sans"/>
                <a:sym typeface="Open Sans"/>
              </a:rPr>
              <a:t>Desain strategi resize sangat kritis:</a:t>
            </a:r>
          </a:p>
          <a:p>
            <a:pPr algn="l" marL="820419" indent="-273473" lvl="2">
              <a:lnSpc>
                <a:spcPts val="2659"/>
              </a:lnSpc>
              <a:spcBef>
                <a:spcPct val="0"/>
              </a:spcBef>
              <a:buFont typeface="Arial"/>
              <a:buChar char="⚬"/>
            </a:pPr>
            <a:r>
              <a:rPr lang="en-US" sz="1899">
                <a:solidFill>
                  <a:srgbClr val="FFFFFF"/>
                </a:solidFill>
                <a:latin typeface="Open Sans"/>
                <a:ea typeface="Open Sans"/>
                <a:cs typeface="Open Sans"/>
                <a:sym typeface="Open Sans"/>
              </a:rPr>
              <a:t>Deret aritmatika (tambah tetap) → Ω(n²).</a:t>
            </a:r>
          </a:p>
          <a:p>
            <a:pPr algn="l" marL="820419" indent="-273473" lvl="2">
              <a:lnSpc>
                <a:spcPts val="2659"/>
              </a:lnSpc>
              <a:spcBef>
                <a:spcPct val="0"/>
              </a:spcBef>
              <a:buFont typeface="Arial"/>
              <a:buChar char="⚬"/>
            </a:pPr>
            <a:r>
              <a:rPr lang="en-US" sz="1899">
                <a:solidFill>
                  <a:srgbClr val="FFFFFF"/>
                </a:solidFill>
                <a:latin typeface="Open Sans"/>
                <a:ea typeface="Open Sans"/>
                <a:cs typeface="Open Sans"/>
                <a:sym typeface="Open Sans"/>
              </a:rPr>
              <a:t>Deret geometrik (tambah proporsional) → O(n).</a:t>
            </a:r>
          </a:p>
          <a:p>
            <a:pPr algn="l" marL="410209" indent="-205105" lvl="1">
              <a:lnSpc>
                <a:spcPts val="2659"/>
              </a:lnSpc>
              <a:spcBef>
                <a:spcPct val="0"/>
              </a:spcBef>
              <a:buAutoNum type="arabicPeriod" startAt="1"/>
            </a:pPr>
            <a:r>
              <a:rPr lang="en-US" sz="1899">
                <a:solidFill>
                  <a:srgbClr val="FFFFFF"/>
                </a:solidFill>
                <a:latin typeface="Open Sans"/>
                <a:ea typeface="Open Sans"/>
                <a:cs typeface="Open Sans"/>
                <a:sym typeface="Open Sans"/>
              </a:rPr>
              <a:t>Analisis amortisasi membantu memahami trade-off desain struktur data.</a:t>
            </a:r>
          </a:p>
          <a:p>
            <a:pPr algn="l">
              <a:lnSpc>
                <a:spcPts val="2659"/>
              </a:lnSpc>
              <a:spcBef>
                <a:spcPct val="0"/>
              </a:spcBef>
            </a:pPr>
            <a:r>
              <a:rPr lang="en-US" sz="1899">
                <a:solidFill>
                  <a:srgbClr val="FFFFFF"/>
                </a:solidFill>
                <a:latin typeface="Open Sans"/>
                <a:ea typeface="Open Sans"/>
                <a:cs typeface="Open Sans"/>
                <a:sym typeface="Open Sans"/>
              </a:rPr>
              <a:t>(Lihat Proposisi 5.1 untuk perbandingan dengan strategi penggandaan kapasitas.)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847769" y="448463"/>
            <a:ext cx="12601987" cy="144057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PENGGUNAAN MEMORI DAN PENYUSUTAN ARRAY</a:t>
            </a:r>
          </a:p>
        </p:txBody>
      </p:sp>
      <p:grpSp>
        <p:nvGrpSpPr>
          <p:cNvPr name="Group 4" id="4"/>
          <p:cNvGrpSpPr/>
          <p:nvPr/>
        </p:nvGrpSpPr>
        <p:grpSpPr>
          <a:xfrm rot="0">
            <a:off x="1656267" y="2098933"/>
            <a:ext cx="15057649" cy="6490287"/>
            <a:chOff x="0" y="0"/>
            <a:chExt cx="20076865" cy="8653715"/>
          </a:xfrm>
        </p:grpSpPr>
        <p:grpSp>
          <p:nvGrpSpPr>
            <p:cNvPr name="Group 5" id="5"/>
            <p:cNvGrpSpPr/>
            <p:nvPr/>
          </p:nvGrpSpPr>
          <p:grpSpPr>
            <a:xfrm rot="0">
              <a:off x="412103" y="2596720"/>
              <a:ext cx="19306266" cy="6056995"/>
              <a:chOff x="0" y="0"/>
              <a:chExt cx="5563559" cy="1745467"/>
            </a:xfrm>
          </p:grpSpPr>
          <p:sp>
            <p:nvSpPr>
              <p:cNvPr name="Freeform 6" id="6"/>
              <p:cNvSpPr/>
              <p:nvPr/>
            </p:nvSpPr>
            <p:spPr>
              <a:xfrm flipH="false" flipV="false" rot="0">
                <a:off x="0" y="0"/>
                <a:ext cx="5563559" cy="1745467"/>
              </a:xfrm>
              <a:custGeom>
                <a:avLst/>
                <a:gdLst/>
                <a:ahLst/>
                <a:cxnLst/>
                <a:rect r="r" b="b" t="t" l="l"/>
                <a:pathLst>
                  <a:path h="1745467" w="5563559">
                    <a:moveTo>
                      <a:pt x="36358" y="0"/>
                    </a:moveTo>
                    <a:lnTo>
                      <a:pt x="5527201" y="0"/>
                    </a:lnTo>
                    <a:cubicBezTo>
                      <a:pt x="5536844" y="0"/>
                      <a:pt x="5546091" y="3831"/>
                      <a:pt x="5552910" y="10649"/>
                    </a:cubicBezTo>
                    <a:cubicBezTo>
                      <a:pt x="5559728" y="17467"/>
                      <a:pt x="5563559" y="26715"/>
                      <a:pt x="5563559" y="36358"/>
                    </a:cubicBezTo>
                    <a:lnTo>
                      <a:pt x="5563559" y="1709109"/>
                    </a:lnTo>
                    <a:cubicBezTo>
                      <a:pt x="5563559" y="1729189"/>
                      <a:pt x="5547281" y="1745467"/>
                      <a:pt x="5527201" y="1745467"/>
                    </a:cubicBezTo>
                    <a:lnTo>
                      <a:pt x="36358" y="1745467"/>
                    </a:lnTo>
                    <a:cubicBezTo>
                      <a:pt x="26715" y="1745467"/>
                      <a:pt x="17467" y="1741636"/>
                      <a:pt x="10649" y="1734818"/>
                    </a:cubicBezTo>
                    <a:cubicBezTo>
                      <a:pt x="3831" y="1728000"/>
                      <a:pt x="0" y="1718752"/>
                      <a:pt x="0" y="170910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783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407878"/>
              <a:chOff x="0" y="0"/>
              <a:chExt cx="5785625" cy="2422930"/>
            </a:xfrm>
          </p:grpSpPr>
          <p:sp>
            <p:nvSpPr>
              <p:cNvPr name="Freeform 9" id="9"/>
              <p:cNvSpPr/>
              <p:nvPr/>
            </p:nvSpPr>
            <p:spPr>
              <a:xfrm flipH="false" flipV="false" rot="0">
                <a:off x="0" y="0"/>
                <a:ext cx="5785625" cy="2422930"/>
              </a:xfrm>
              <a:custGeom>
                <a:avLst/>
                <a:gdLst/>
                <a:ahLst/>
                <a:cxnLst/>
                <a:rect r="r" b="b" t="t" l="l"/>
                <a:pathLst>
                  <a:path h="2422930" w="5785625">
                    <a:moveTo>
                      <a:pt x="34962" y="0"/>
                    </a:moveTo>
                    <a:lnTo>
                      <a:pt x="5750663" y="0"/>
                    </a:lnTo>
                    <a:cubicBezTo>
                      <a:pt x="5759935" y="0"/>
                      <a:pt x="5768828" y="3684"/>
                      <a:pt x="5775385" y="10240"/>
                    </a:cubicBezTo>
                    <a:cubicBezTo>
                      <a:pt x="5781942" y="16797"/>
                      <a:pt x="5785625" y="25690"/>
                      <a:pt x="5785625" y="34962"/>
                    </a:cubicBezTo>
                    <a:lnTo>
                      <a:pt x="5785625" y="2387967"/>
                    </a:lnTo>
                    <a:cubicBezTo>
                      <a:pt x="5785625" y="2407277"/>
                      <a:pt x="5769972" y="2422930"/>
                      <a:pt x="5750663" y="2422930"/>
                    </a:cubicBezTo>
                    <a:lnTo>
                      <a:pt x="34962" y="2422930"/>
                    </a:lnTo>
                    <a:cubicBezTo>
                      <a:pt x="25690" y="2422930"/>
                      <a:pt x="16797" y="2419246"/>
                      <a:pt x="10240" y="2412689"/>
                    </a:cubicBezTo>
                    <a:cubicBezTo>
                      <a:pt x="3684" y="2406133"/>
                      <a:pt x="0" y="2397240"/>
                      <a:pt x="0" y="2387967"/>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61030"/>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2023165" y="2355595"/>
            <a:ext cx="14425435" cy="5844540"/>
          </a:xfrm>
          <a:prstGeom prst="rect">
            <a:avLst/>
          </a:prstGeom>
        </p:spPr>
        <p:txBody>
          <a:bodyPr anchor="t" rtlCol="false" tIns="0" lIns="0" bIns="0" rIns="0">
            <a:spAutoFit/>
          </a:bodyPr>
          <a:lstStyle/>
          <a:p>
            <a:pPr algn="l" marL="518160" indent="-259080" lvl="1">
              <a:lnSpc>
                <a:spcPts val="3359"/>
              </a:lnSpc>
              <a:buAutoNum type="arabicPeriod" startAt="1"/>
            </a:pPr>
            <a:r>
              <a:rPr lang="en-US" sz="2400">
                <a:solidFill>
                  <a:srgbClr val="FFFFFF"/>
                </a:solidFill>
                <a:latin typeface="Open Sans"/>
                <a:ea typeface="Open Sans"/>
                <a:cs typeface="Open Sans"/>
                <a:sym typeface="Open Sans"/>
              </a:rPr>
              <a:t>Dampak Peningkatan Geometrik:</a:t>
            </a:r>
            <a:r>
              <a:rPr lang="en-US" sz="2400">
                <a:solidFill>
                  <a:srgbClr val="FFFFFF"/>
                </a:solidFill>
                <a:latin typeface="Open Sans"/>
                <a:ea typeface="Open Sans"/>
                <a:cs typeface="Open Sans"/>
                <a:sym typeface="Open Sans"/>
              </a:rPr>
              <a:t>Peningkatan kapasitas secara geometrik memastikan ukuran array akhir sebanding dengan total elemen, sehingga penggunaan memori efisien (O(n)).</a:t>
            </a:r>
          </a:p>
          <a:p>
            <a:pPr algn="l" marL="518160" indent="-259080" lvl="1">
              <a:lnSpc>
                <a:spcPts val="3359"/>
              </a:lnSpc>
              <a:buAutoNum type="arabicPeriod" startAt="1"/>
            </a:pPr>
            <a:r>
              <a:rPr lang="en-US" sz="2400">
                <a:solidFill>
                  <a:srgbClr val="FFFFFF"/>
                </a:solidFill>
                <a:latin typeface="Open Sans"/>
                <a:ea typeface="Open Sans"/>
                <a:cs typeface="Open Sans"/>
                <a:sym typeface="Open Sans"/>
              </a:rPr>
              <a:t>Risiko Operasi Penghapusan: </a:t>
            </a:r>
            <a:r>
              <a:rPr lang="en-US" sz="2400">
                <a:solidFill>
                  <a:srgbClr val="FFFFFF"/>
                </a:solidFill>
                <a:latin typeface="Open Sans"/>
                <a:ea typeface="Open Sans"/>
                <a:cs typeface="Open Sans"/>
                <a:sym typeface="Open Sans"/>
              </a:rPr>
              <a:t>Jika struktur data (seperti list di Python) mendukung penghapusan elemen, kapasitas array mungkin tetap besar meski elemen sedikit → pemborosan memori.</a:t>
            </a:r>
          </a:p>
          <a:p>
            <a:pPr algn="l" marL="518160" indent="-259080" lvl="1">
              <a:lnSpc>
                <a:spcPts val="3359"/>
              </a:lnSpc>
              <a:buAutoNum type="arabicPeriod" startAt="1"/>
            </a:pPr>
            <a:r>
              <a:rPr lang="en-US" sz="2400">
                <a:solidFill>
                  <a:srgbClr val="FFFFFF"/>
                </a:solidFill>
                <a:latin typeface="Open Sans"/>
                <a:ea typeface="Open Sans"/>
                <a:cs typeface="Open Sans"/>
                <a:sym typeface="Open Sans"/>
              </a:rPr>
              <a:t>Solusi: Penyusutan Array</a:t>
            </a:r>
          </a:p>
          <a:p>
            <a:pPr algn="l" marL="1036320" indent="-345440" lvl="2">
              <a:lnSpc>
                <a:spcPts val="3359"/>
              </a:lnSpc>
              <a:buFont typeface="Arial"/>
              <a:buChar char="⚬"/>
            </a:pPr>
            <a:r>
              <a:rPr lang="en-US" sz="2400">
                <a:solidFill>
                  <a:srgbClr val="FFFFFF"/>
                </a:solidFill>
                <a:latin typeface="Open Sans"/>
                <a:ea typeface="Open Sans"/>
                <a:cs typeface="Open Sans"/>
                <a:sym typeface="Open Sans"/>
              </a:rPr>
              <a:t>Strategi Robust: Susutkan array ketika jumlah elemen turun di bawah 1/4 kapasitas (misal: kapasitas dijadikan setengah).</a:t>
            </a:r>
          </a:p>
          <a:p>
            <a:pPr algn="l" marL="1036320" indent="-345440" lvl="2">
              <a:lnSpc>
                <a:spcPts val="3359"/>
              </a:lnSpc>
              <a:buFont typeface="Arial"/>
              <a:buChar char="⚬"/>
            </a:pPr>
            <a:r>
              <a:rPr lang="en-US" sz="2400">
                <a:solidFill>
                  <a:srgbClr val="FFFFFF"/>
                </a:solidFill>
                <a:latin typeface="Open Sans"/>
                <a:ea typeface="Open Sans"/>
                <a:cs typeface="Open Sans"/>
                <a:sym typeface="Open Sans"/>
              </a:rPr>
              <a:t>Manfaat: Kapasitas array tidak pernah melebihi 4x jumlah elemen → memori tetap O(n).</a:t>
            </a:r>
          </a:p>
          <a:p>
            <a:pPr algn="l" marL="518160" indent="-259080" lvl="1">
              <a:lnSpc>
                <a:spcPts val="3359"/>
              </a:lnSpc>
              <a:buAutoNum type="arabicPeriod" startAt="1"/>
            </a:pPr>
            <a:r>
              <a:rPr lang="en-US" sz="2400">
                <a:solidFill>
                  <a:srgbClr val="FFFFFF"/>
                </a:solidFill>
                <a:latin typeface="Open Sans"/>
                <a:ea typeface="Open Sans"/>
                <a:cs typeface="Open Sans"/>
                <a:sym typeface="Open Sans"/>
              </a:rPr>
              <a:t>Tantangan:</a:t>
            </a:r>
          </a:p>
          <a:p>
            <a:pPr algn="l" marL="1036320" indent="-345440" lvl="2">
              <a:lnSpc>
                <a:spcPts val="3359"/>
              </a:lnSpc>
              <a:buFont typeface="Arial"/>
              <a:buChar char="⚬"/>
            </a:pPr>
            <a:r>
              <a:rPr lang="en-US" sz="2400">
                <a:solidFill>
                  <a:srgbClr val="FFFFFF"/>
                </a:solidFill>
                <a:latin typeface="Open Sans"/>
                <a:ea typeface="Open Sans"/>
                <a:cs typeface="Open Sans"/>
                <a:sym typeface="Open Sans"/>
              </a:rPr>
              <a:t>Jika array terlalu sering resize (membesar dan mengecil bergantian), batas O(1) amortisasi tidak tercapai.</a:t>
            </a:r>
          </a:p>
          <a:p>
            <a:pPr algn="l" marL="518160" indent="-259080" lvl="1">
              <a:lnSpc>
                <a:spcPts val="3359"/>
              </a:lnSpc>
              <a:buAutoNum type="arabicPeriod" startAt="1"/>
            </a:pPr>
            <a:r>
              <a:rPr lang="en-US" sz="2400">
                <a:solidFill>
                  <a:srgbClr val="FFFFFF"/>
                </a:solidFill>
                <a:latin typeface="Open Sans"/>
                <a:ea typeface="Open Sans"/>
                <a:cs typeface="Open Sans"/>
                <a:sym typeface="Open Sans"/>
              </a:rPr>
              <a:t>Studi Kasus:</a:t>
            </a:r>
          </a:p>
          <a:p>
            <a:pPr algn="l" marL="1036320" indent="-345440" lvl="2">
              <a:lnSpc>
                <a:spcPts val="3359"/>
              </a:lnSpc>
              <a:buFont typeface="Arial"/>
              <a:buChar char="⚬"/>
            </a:pPr>
            <a:r>
              <a:rPr lang="en-US" sz="2400">
                <a:solidFill>
                  <a:srgbClr val="FFFFFF"/>
                </a:solidFill>
                <a:latin typeface="Open Sans"/>
                <a:ea typeface="Open Sans"/>
                <a:cs typeface="Open Sans"/>
                <a:sym typeface="Open Sans"/>
              </a:rPr>
              <a:t>Latihan C-5.16: Implementasi strategi penyusutan.</a:t>
            </a:r>
          </a:p>
          <a:p>
            <a:pPr algn="l" marL="1036320" indent="-345440" lvl="2">
              <a:lnSpc>
                <a:spcPts val="3359"/>
              </a:lnSpc>
              <a:buFont typeface="Arial"/>
              <a:buChar char="⚬"/>
            </a:pPr>
            <a:r>
              <a:rPr lang="en-US" sz="2400">
                <a:solidFill>
                  <a:srgbClr val="FFFFFF"/>
                </a:solidFill>
                <a:latin typeface="Open Sans"/>
                <a:ea typeface="Open Sans"/>
                <a:cs typeface="Open Sans"/>
                <a:sym typeface="Open Sans"/>
              </a:rPr>
              <a:t>Latihan C-5.17 &amp; C-5.18: Analisis amortisasi untuk memvalidasi efisiensi.</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395948" y="598547"/>
            <a:ext cx="13486579" cy="974606"/>
          </a:xfrm>
          <a:prstGeom prst="rect">
            <a:avLst/>
          </a:prstGeom>
        </p:spPr>
        <p:txBody>
          <a:bodyPr anchor="t" rtlCol="false" tIns="0" lIns="0" bIns="0" rIns="0">
            <a:spAutoFit/>
          </a:bodyPr>
          <a:lstStyle/>
          <a:p>
            <a:pPr algn="ctr">
              <a:lnSpc>
                <a:spcPts val="7416"/>
              </a:lnSpc>
            </a:pPr>
            <a:r>
              <a:rPr lang="en-US" b="true" sz="7200">
                <a:solidFill>
                  <a:srgbClr val="29455B"/>
                </a:solidFill>
                <a:latin typeface="Canva Sans Bold"/>
                <a:ea typeface="Canva Sans Bold"/>
                <a:cs typeface="Canva Sans Bold"/>
                <a:sym typeface="Canva Sans Bold"/>
              </a:rPr>
              <a:t>5.3.3 KELAS LIST PYTHON</a:t>
            </a:r>
          </a:p>
        </p:txBody>
      </p:sp>
      <p:grpSp>
        <p:nvGrpSpPr>
          <p:cNvPr name="Group 4" id="4"/>
          <p:cNvGrpSpPr/>
          <p:nvPr/>
        </p:nvGrpSpPr>
        <p:grpSpPr>
          <a:xfrm rot="0">
            <a:off x="1656267" y="1818602"/>
            <a:ext cx="15057649" cy="6934145"/>
            <a:chOff x="0" y="0"/>
            <a:chExt cx="20076865" cy="9245527"/>
          </a:xfrm>
        </p:grpSpPr>
        <p:grpSp>
          <p:nvGrpSpPr>
            <p:cNvPr name="Group 5" id="5"/>
            <p:cNvGrpSpPr/>
            <p:nvPr/>
          </p:nvGrpSpPr>
          <p:grpSpPr>
            <a:xfrm rot="0">
              <a:off x="412103" y="2774305"/>
              <a:ext cx="19306266" cy="6471222"/>
              <a:chOff x="0" y="0"/>
              <a:chExt cx="5563559" cy="1864836"/>
            </a:xfrm>
          </p:grpSpPr>
          <p:sp>
            <p:nvSpPr>
              <p:cNvPr name="Freeform 6" id="6"/>
              <p:cNvSpPr/>
              <p:nvPr/>
            </p:nvSpPr>
            <p:spPr>
              <a:xfrm flipH="false" flipV="false" rot="0">
                <a:off x="0" y="0"/>
                <a:ext cx="5563559" cy="1864836"/>
              </a:xfrm>
              <a:custGeom>
                <a:avLst/>
                <a:gdLst/>
                <a:ahLst/>
                <a:cxnLst/>
                <a:rect r="r" b="b" t="t" l="l"/>
                <a:pathLst>
                  <a:path h="1864836" w="5563559">
                    <a:moveTo>
                      <a:pt x="36358" y="0"/>
                    </a:moveTo>
                    <a:lnTo>
                      <a:pt x="5527201" y="0"/>
                    </a:lnTo>
                    <a:cubicBezTo>
                      <a:pt x="5536844" y="0"/>
                      <a:pt x="5546091" y="3831"/>
                      <a:pt x="5552910" y="10649"/>
                    </a:cubicBezTo>
                    <a:cubicBezTo>
                      <a:pt x="5559728" y="17467"/>
                      <a:pt x="5563559" y="26715"/>
                      <a:pt x="5563559" y="36358"/>
                    </a:cubicBezTo>
                    <a:lnTo>
                      <a:pt x="5563559" y="1828478"/>
                    </a:lnTo>
                    <a:cubicBezTo>
                      <a:pt x="5563559" y="1838121"/>
                      <a:pt x="5559728" y="1847369"/>
                      <a:pt x="5552910" y="1854187"/>
                    </a:cubicBezTo>
                    <a:cubicBezTo>
                      <a:pt x="5546091" y="1861006"/>
                      <a:pt x="5536844" y="1864836"/>
                      <a:pt x="5527201" y="1864836"/>
                    </a:cubicBezTo>
                    <a:lnTo>
                      <a:pt x="36358" y="1864836"/>
                    </a:lnTo>
                    <a:cubicBezTo>
                      <a:pt x="16278" y="1864836"/>
                      <a:pt x="0" y="1848558"/>
                      <a:pt x="0" y="1828478"/>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90293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982877"/>
              <a:chOff x="0" y="0"/>
              <a:chExt cx="5785625" cy="2588629"/>
            </a:xfrm>
          </p:grpSpPr>
          <p:sp>
            <p:nvSpPr>
              <p:cNvPr name="Freeform 9" id="9"/>
              <p:cNvSpPr/>
              <p:nvPr/>
            </p:nvSpPr>
            <p:spPr>
              <a:xfrm flipH="false" flipV="false" rot="0">
                <a:off x="0" y="0"/>
                <a:ext cx="5785625" cy="2588629"/>
              </a:xfrm>
              <a:custGeom>
                <a:avLst/>
                <a:gdLst/>
                <a:ahLst/>
                <a:cxnLst/>
                <a:rect r="r" b="b" t="t" l="l"/>
                <a:pathLst>
                  <a:path h="2588629" w="5785625">
                    <a:moveTo>
                      <a:pt x="34962" y="0"/>
                    </a:moveTo>
                    <a:lnTo>
                      <a:pt x="5750663" y="0"/>
                    </a:lnTo>
                    <a:cubicBezTo>
                      <a:pt x="5759935" y="0"/>
                      <a:pt x="5768828" y="3684"/>
                      <a:pt x="5775385" y="10240"/>
                    </a:cubicBezTo>
                    <a:cubicBezTo>
                      <a:pt x="5781942" y="16797"/>
                      <a:pt x="5785625" y="25690"/>
                      <a:pt x="5785625" y="34962"/>
                    </a:cubicBezTo>
                    <a:lnTo>
                      <a:pt x="5785625" y="2553667"/>
                    </a:lnTo>
                    <a:cubicBezTo>
                      <a:pt x="5785625" y="2572976"/>
                      <a:pt x="5769972" y="2588629"/>
                      <a:pt x="5750663" y="2588629"/>
                    </a:cubicBezTo>
                    <a:lnTo>
                      <a:pt x="34962" y="2588629"/>
                    </a:lnTo>
                    <a:cubicBezTo>
                      <a:pt x="25690" y="2588629"/>
                      <a:pt x="16797" y="2584946"/>
                      <a:pt x="10240" y="2578389"/>
                    </a:cubicBezTo>
                    <a:cubicBezTo>
                      <a:pt x="3684" y="2571832"/>
                      <a:pt x="0" y="2562939"/>
                      <a:pt x="0" y="2553667"/>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626729"/>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415802"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1972373" y="1992630"/>
            <a:ext cx="14425435" cy="6263640"/>
          </a:xfrm>
          <a:prstGeom prst="rect">
            <a:avLst/>
          </a:prstGeom>
        </p:spPr>
        <p:txBody>
          <a:bodyPr anchor="t" rtlCol="false" tIns="0" lIns="0" bIns="0" rIns="0">
            <a:spAutoFit/>
          </a:bodyPr>
          <a:lstStyle/>
          <a:p>
            <a:pPr algn="l">
              <a:lnSpc>
                <a:spcPts val="3359"/>
              </a:lnSpc>
            </a:pPr>
            <a:r>
              <a:rPr lang="en-US" sz="2399">
                <a:solidFill>
                  <a:srgbClr val="FFFFFF"/>
                </a:solidFill>
                <a:latin typeface="Open Sans"/>
                <a:ea typeface="Open Sans"/>
                <a:cs typeface="Open Sans"/>
                <a:sym typeface="Open Sans"/>
              </a:rPr>
              <a:t>Eksperimen pada Cuplikan Kode 5.1 dan 5.2 (di awal Bagian 5.3) memberikan bukti empiris bahwa kelas list di Python menggunakan bentuk array dinamis untuk penyimpanannya. Namun, pemeriksaan detail terhadap kapasitas array (lihat Latihan R-5.2 dan C-5.13) menunjukkan bahwa Python tidak menggunakan deret geometrik murni maupun deret aritmatik untuk strategi resize.</a:t>
            </a:r>
          </a:p>
          <a:p>
            <a:pPr algn="l">
              <a:lnSpc>
                <a:spcPts val="3359"/>
              </a:lnSpc>
            </a:pPr>
            <a:r>
              <a:rPr lang="en-US" sz="2399">
                <a:solidFill>
                  <a:srgbClr val="FFFFFF"/>
                </a:solidFill>
                <a:latin typeface="Open Sans"/>
                <a:ea typeface="Open Sans"/>
                <a:cs typeface="Open Sans"/>
                <a:sym typeface="Open Sans"/>
              </a:rPr>
              <a:t>Meski demikian, implementasi metode </a:t>
            </a:r>
            <a:r>
              <a:rPr lang="en-US" sz="2399">
                <a:solidFill>
                  <a:srgbClr val="FFFFFF"/>
                </a:solidFill>
                <a:latin typeface="Open Sans"/>
                <a:ea typeface="Open Sans"/>
                <a:cs typeface="Open Sans"/>
                <a:sym typeface="Open Sans"/>
              </a:rPr>
              <a:t>append</a:t>
            </a:r>
            <a:r>
              <a:rPr lang="en-US" sz="2399">
                <a:solidFill>
                  <a:srgbClr val="FFFFFF"/>
                </a:solidFill>
                <a:latin typeface="Open Sans"/>
                <a:ea typeface="Open Sans"/>
                <a:cs typeface="Open Sans"/>
                <a:sym typeface="Open Sans"/>
              </a:rPr>
              <a:t> di Python jelas menunjukkan perilaku waktu konstan teramortisasi (O(1)). Hal ini bisa dibuktikan secara eksperimen:</a:t>
            </a:r>
          </a:p>
          <a:p>
            <a:pPr algn="l" marL="518158" indent="-259079" lvl="1">
              <a:lnSpc>
                <a:spcPts val="3359"/>
              </a:lnSpc>
              <a:buFont typeface="Arial"/>
              <a:buChar char="•"/>
            </a:pPr>
            <a:r>
              <a:rPr lang="en-US" sz="2399">
                <a:solidFill>
                  <a:srgbClr val="FFFFFF"/>
                </a:solidFill>
                <a:latin typeface="Open Sans"/>
                <a:ea typeface="Open Sans"/>
                <a:cs typeface="Open Sans"/>
                <a:sym typeface="Open Sans"/>
              </a:rPr>
              <a:t>Operasi </a:t>
            </a:r>
            <a:r>
              <a:rPr lang="en-US" sz="2399">
                <a:solidFill>
                  <a:srgbClr val="FFFFFF"/>
                </a:solidFill>
                <a:latin typeface="Open Sans"/>
                <a:ea typeface="Open Sans"/>
                <a:cs typeface="Open Sans"/>
                <a:sym typeface="Open Sans"/>
              </a:rPr>
              <a:t>append</a:t>
            </a:r>
            <a:r>
              <a:rPr lang="en-US" sz="2399">
                <a:solidFill>
                  <a:srgbClr val="FFFFFF"/>
                </a:solidFill>
                <a:latin typeface="Open Sans"/>
                <a:ea typeface="Open Sans"/>
                <a:cs typeface="Open Sans"/>
                <a:sym typeface="Open Sans"/>
              </a:rPr>
              <a:t> tunggal biasanya sangat cepat, sehingga sulit diukur akurat. Namun, operasi resize yang mahal kadang terdeteksi.</a:t>
            </a:r>
          </a:p>
          <a:p>
            <a:pPr algn="l" marL="518158" indent="-259079" lvl="1">
              <a:lnSpc>
                <a:spcPts val="3359"/>
              </a:lnSpc>
              <a:buFont typeface="Arial"/>
              <a:buChar char="•"/>
            </a:pPr>
            <a:r>
              <a:rPr lang="en-US" sz="2399">
                <a:solidFill>
                  <a:srgbClr val="FFFFFF"/>
                </a:solidFill>
                <a:latin typeface="Open Sans"/>
                <a:ea typeface="Open Sans"/>
                <a:cs typeface="Open Sans"/>
                <a:sym typeface="Open Sans"/>
              </a:rPr>
              <a:t>Untuk mengukur biaya amortisasi per operasi, dilakukan serangkaian </a:t>
            </a:r>
            <a:r>
              <a:rPr lang="en-US" sz="2399">
                <a:solidFill>
                  <a:srgbClr val="FFFFFF"/>
                </a:solidFill>
                <a:latin typeface="Open Sans"/>
                <a:ea typeface="Open Sans"/>
                <a:cs typeface="Open Sans"/>
                <a:sym typeface="Open Sans"/>
              </a:rPr>
              <a:t>n</a:t>
            </a:r>
            <a:r>
              <a:rPr lang="en-US" sz="2399">
                <a:solidFill>
                  <a:srgbClr val="FFFFFF"/>
                </a:solidFill>
                <a:latin typeface="Open Sans"/>
                <a:ea typeface="Open Sans"/>
                <a:cs typeface="Open Sans"/>
                <a:sym typeface="Open Sans"/>
              </a:rPr>
              <a:t> operasi </a:t>
            </a:r>
            <a:r>
              <a:rPr lang="en-US" sz="2399">
                <a:solidFill>
                  <a:srgbClr val="FFFFFF"/>
                </a:solidFill>
                <a:latin typeface="Open Sans"/>
                <a:ea typeface="Open Sans"/>
                <a:cs typeface="Open Sans"/>
                <a:sym typeface="Open Sans"/>
              </a:rPr>
              <a:t>append</a:t>
            </a:r>
            <a:r>
              <a:rPr lang="en-US" sz="2399">
                <a:solidFill>
                  <a:srgbClr val="FFFFFF"/>
                </a:solidFill>
                <a:latin typeface="Open Sans"/>
                <a:ea typeface="Open Sans"/>
                <a:cs typeface="Open Sans"/>
                <a:sym typeface="Open Sans"/>
              </a:rPr>
              <a:t> pada list kosong, lalu dihitung rata-rata waktu per operasi. Fungsi untuk eksperimen ini terdapat di Cuplikan Kode 5.4.</a:t>
            </a:r>
          </a:p>
          <a:p>
            <a:pPr algn="l">
              <a:lnSpc>
                <a:spcPts val="3359"/>
              </a:lnSpc>
            </a:pPr>
          </a:p>
          <a:p>
            <a:pPr algn="l">
              <a:lnSpc>
                <a:spcPts val="3359"/>
              </a:lnSpc>
            </a:pPr>
            <a:r>
              <a:rPr lang="en-US" sz="2399">
                <a:solidFill>
                  <a:srgbClr val="FFFFFF"/>
                </a:solidFill>
                <a:latin typeface="Open Sans"/>
                <a:ea typeface="Open Sans"/>
                <a:cs typeface="Open Sans"/>
                <a:sym typeface="Open Sans"/>
              </a:rPr>
              <a:t>Kesimpulan:</a:t>
            </a:r>
          </a:p>
          <a:p>
            <a:pPr algn="l">
              <a:lnSpc>
                <a:spcPts val="3359"/>
              </a:lnSpc>
            </a:pPr>
            <a:r>
              <a:rPr lang="en-US" sz="2399">
                <a:solidFill>
                  <a:srgbClr val="FFFFFF"/>
                </a:solidFill>
                <a:latin typeface="Open Sans"/>
                <a:ea typeface="Open Sans"/>
                <a:cs typeface="Open Sans"/>
                <a:sym typeface="Open Sans"/>
              </a:rPr>
              <a:t>Strategi resize unik Python memastikan efisiensi amortisasi tanpa mengikuti pola geometrik/aritmatik ketat.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grpSp>
        <p:nvGrpSpPr>
          <p:cNvPr name="Group 3" id="3"/>
          <p:cNvGrpSpPr/>
          <p:nvPr/>
        </p:nvGrpSpPr>
        <p:grpSpPr>
          <a:xfrm rot="0">
            <a:off x="1615176" y="2438257"/>
            <a:ext cx="15057649" cy="5083433"/>
            <a:chOff x="0" y="0"/>
            <a:chExt cx="20076865" cy="6777910"/>
          </a:xfrm>
        </p:grpSpPr>
        <p:grpSp>
          <p:nvGrpSpPr>
            <p:cNvPr name="Group 4" id="4"/>
            <p:cNvGrpSpPr/>
            <p:nvPr/>
          </p:nvGrpSpPr>
          <p:grpSpPr>
            <a:xfrm rot="0">
              <a:off x="412103" y="1884623"/>
              <a:ext cx="19306266" cy="4893287"/>
              <a:chOff x="0" y="0"/>
              <a:chExt cx="5563559" cy="1410117"/>
            </a:xfrm>
          </p:grpSpPr>
          <p:sp>
            <p:nvSpPr>
              <p:cNvPr name="Freeform 5" id="5"/>
              <p:cNvSpPr/>
              <p:nvPr/>
            </p:nvSpPr>
            <p:spPr>
              <a:xfrm flipH="false" flipV="false" rot="0">
                <a:off x="0" y="0"/>
                <a:ext cx="5563559" cy="1410117"/>
              </a:xfrm>
              <a:custGeom>
                <a:avLst/>
                <a:gdLst/>
                <a:ahLst/>
                <a:cxnLst/>
                <a:rect r="r" b="b" t="t" l="l"/>
                <a:pathLst>
                  <a:path h="1410117" w="5563559">
                    <a:moveTo>
                      <a:pt x="36358" y="0"/>
                    </a:moveTo>
                    <a:lnTo>
                      <a:pt x="5527201" y="0"/>
                    </a:lnTo>
                    <a:cubicBezTo>
                      <a:pt x="5536844" y="0"/>
                      <a:pt x="5546091" y="3831"/>
                      <a:pt x="5552910" y="10649"/>
                    </a:cubicBezTo>
                    <a:cubicBezTo>
                      <a:pt x="5559728" y="17467"/>
                      <a:pt x="5563559" y="26715"/>
                      <a:pt x="5563559" y="36358"/>
                    </a:cubicBezTo>
                    <a:lnTo>
                      <a:pt x="5563559" y="1373759"/>
                    </a:lnTo>
                    <a:cubicBezTo>
                      <a:pt x="5563559" y="1383402"/>
                      <a:pt x="5559728" y="1392649"/>
                      <a:pt x="5552910" y="1399468"/>
                    </a:cubicBezTo>
                    <a:cubicBezTo>
                      <a:pt x="5546091" y="1406286"/>
                      <a:pt x="5536844" y="1410117"/>
                      <a:pt x="5527201" y="1410117"/>
                    </a:cubicBezTo>
                    <a:lnTo>
                      <a:pt x="36358" y="1410117"/>
                    </a:lnTo>
                    <a:cubicBezTo>
                      <a:pt x="16278" y="1410117"/>
                      <a:pt x="0" y="1393839"/>
                      <a:pt x="0" y="1373759"/>
                    </a:cubicBezTo>
                    <a:lnTo>
                      <a:pt x="0" y="36358"/>
                    </a:lnTo>
                    <a:cubicBezTo>
                      <a:pt x="0" y="16278"/>
                      <a:pt x="16278" y="0"/>
                      <a:pt x="36358" y="0"/>
                    </a:cubicBezTo>
                    <a:close/>
                  </a:path>
                </a:pathLst>
              </a:custGeom>
              <a:solidFill>
                <a:srgbClr val="FCB50F"/>
              </a:solidFill>
            </p:spPr>
          </p:sp>
          <p:sp>
            <p:nvSpPr>
              <p:cNvPr name="TextBox 6" id="6"/>
              <p:cNvSpPr txBox="true"/>
              <p:nvPr/>
            </p:nvSpPr>
            <p:spPr>
              <a:xfrm>
                <a:off x="0" y="-38100"/>
                <a:ext cx="5563559" cy="144821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20076865" cy="6545191"/>
              <a:chOff x="0" y="0"/>
              <a:chExt cx="5785625" cy="1886152"/>
            </a:xfrm>
          </p:grpSpPr>
          <p:sp>
            <p:nvSpPr>
              <p:cNvPr name="Freeform 8" id="8"/>
              <p:cNvSpPr/>
              <p:nvPr/>
            </p:nvSpPr>
            <p:spPr>
              <a:xfrm flipH="false" flipV="false" rot="0">
                <a:off x="0" y="0"/>
                <a:ext cx="5785625" cy="1886152"/>
              </a:xfrm>
              <a:custGeom>
                <a:avLst/>
                <a:gdLst/>
                <a:ahLst/>
                <a:cxnLst/>
                <a:rect r="r" b="b" t="t" l="l"/>
                <a:pathLst>
                  <a:path h="1886152" w="5785625">
                    <a:moveTo>
                      <a:pt x="34962" y="0"/>
                    </a:moveTo>
                    <a:lnTo>
                      <a:pt x="5750663" y="0"/>
                    </a:lnTo>
                    <a:cubicBezTo>
                      <a:pt x="5759935" y="0"/>
                      <a:pt x="5768828" y="3684"/>
                      <a:pt x="5775385" y="10240"/>
                    </a:cubicBezTo>
                    <a:cubicBezTo>
                      <a:pt x="5781942" y="16797"/>
                      <a:pt x="5785625" y="25690"/>
                      <a:pt x="5785625" y="34962"/>
                    </a:cubicBezTo>
                    <a:lnTo>
                      <a:pt x="5785625" y="1851190"/>
                    </a:lnTo>
                    <a:cubicBezTo>
                      <a:pt x="5785625" y="1870499"/>
                      <a:pt x="5769972" y="1886152"/>
                      <a:pt x="5750663" y="1886152"/>
                    </a:cubicBezTo>
                    <a:lnTo>
                      <a:pt x="34962" y="1886152"/>
                    </a:lnTo>
                    <a:cubicBezTo>
                      <a:pt x="15653" y="1886152"/>
                      <a:pt x="0" y="1870499"/>
                      <a:pt x="0" y="1851190"/>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9" id="9"/>
              <p:cNvSpPr txBox="true"/>
              <p:nvPr/>
            </p:nvSpPr>
            <p:spPr>
              <a:xfrm>
                <a:off x="0" y="-38100"/>
                <a:ext cx="5785625" cy="1924252"/>
              </a:xfrm>
              <a:prstGeom prst="rect">
                <a:avLst/>
              </a:prstGeom>
            </p:spPr>
            <p:txBody>
              <a:bodyPr anchor="ctr" rtlCol="false" tIns="50800" lIns="50800" bIns="50800" rIns="50800"/>
              <a:lstStyle/>
              <a:p>
                <a:pPr algn="ctr">
                  <a:lnSpc>
                    <a:spcPts val="2659"/>
                  </a:lnSpc>
                  <a:spcBef>
                    <a:spcPct val="0"/>
                  </a:spcBef>
                </a:pPr>
              </a:p>
            </p:txBody>
          </p:sp>
        </p:grpSp>
      </p:grpSp>
      <p:sp>
        <p:nvSpPr>
          <p:cNvPr name="TextBox 10" id="10"/>
          <p:cNvSpPr txBox="true"/>
          <p:nvPr/>
        </p:nvSpPr>
        <p:spPr>
          <a:xfrm rot="0">
            <a:off x="2716602" y="3874251"/>
            <a:ext cx="12854796" cy="2363843"/>
          </a:xfrm>
          <a:prstGeom prst="rect">
            <a:avLst/>
          </a:prstGeom>
        </p:spPr>
        <p:txBody>
          <a:bodyPr anchor="t" rtlCol="false" tIns="0" lIns="0" bIns="0" rIns="0">
            <a:spAutoFit/>
          </a:bodyPr>
          <a:lstStyle/>
          <a:p>
            <a:pPr algn="ctr">
              <a:lnSpc>
                <a:spcPts val="9166"/>
              </a:lnSpc>
            </a:pPr>
            <a:r>
              <a:rPr lang="en-US" b="true" sz="8899">
                <a:solidFill>
                  <a:srgbClr val="FFFFFF"/>
                </a:solidFill>
                <a:latin typeface="Canva Sans Bold"/>
                <a:ea typeface="Canva Sans Bold"/>
                <a:cs typeface="Canva Sans Bold"/>
                <a:sym typeface="Canva Sans Bold"/>
              </a:rPr>
              <a:t>JENIS URUTAN PYTHON</a:t>
            </a:r>
          </a:p>
        </p:txBody>
      </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grpSp>
        <p:nvGrpSpPr>
          <p:cNvPr name="Group 3" id="3"/>
          <p:cNvGrpSpPr/>
          <p:nvPr/>
        </p:nvGrpSpPr>
        <p:grpSpPr>
          <a:xfrm rot="0">
            <a:off x="1656267" y="1818602"/>
            <a:ext cx="15057649" cy="6934145"/>
            <a:chOff x="0" y="0"/>
            <a:chExt cx="20076865" cy="9245527"/>
          </a:xfrm>
        </p:grpSpPr>
        <p:grpSp>
          <p:nvGrpSpPr>
            <p:cNvPr name="Group 4" id="4"/>
            <p:cNvGrpSpPr/>
            <p:nvPr/>
          </p:nvGrpSpPr>
          <p:grpSpPr>
            <a:xfrm rot="0">
              <a:off x="412103" y="2774305"/>
              <a:ext cx="19306266" cy="6471222"/>
              <a:chOff x="0" y="0"/>
              <a:chExt cx="5563559" cy="1864836"/>
            </a:xfrm>
          </p:grpSpPr>
          <p:sp>
            <p:nvSpPr>
              <p:cNvPr name="Freeform 5" id="5"/>
              <p:cNvSpPr/>
              <p:nvPr/>
            </p:nvSpPr>
            <p:spPr>
              <a:xfrm flipH="false" flipV="false" rot="0">
                <a:off x="0" y="0"/>
                <a:ext cx="5563559" cy="1864836"/>
              </a:xfrm>
              <a:custGeom>
                <a:avLst/>
                <a:gdLst/>
                <a:ahLst/>
                <a:cxnLst/>
                <a:rect r="r" b="b" t="t" l="l"/>
                <a:pathLst>
                  <a:path h="1864836" w="5563559">
                    <a:moveTo>
                      <a:pt x="36358" y="0"/>
                    </a:moveTo>
                    <a:lnTo>
                      <a:pt x="5527201" y="0"/>
                    </a:lnTo>
                    <a:cubicBezTo>
                      <a:pt x="5536844" y="0"/>
                      <a:pt x="5546091" y="3831"/>
                      <a:pt x="5552910" y="10649"/>
                    </a:cubicBezTo>
                    <a:cubicBezTo>
                      <a:pt x="5559728" y="17467"/>
                      <a:pt x="5563559" y="26715"/>
                      <a:pt x="5563559" y="36358"/>
                    </a:cubicBezTo>
                    <a:lnTo>
                      <a:pt x="5563559" y="1828478"/>
                    </a:lnTo>
                    <a:cubicBezTo>
                      <a:pt x="5563559" y="1838121"/>
                      <a:pt x="5559728" y="1847369"/>
                      <a:pt x="5552910" y="1854187"/>
                    </a:cubicBezTo>
                    <a:cubicBezTo>
                      <a:pt x="5546091" y="1861006"/>
                      <a:pt x="5536844" y="1864836"/>
                      <a:pt x="5527201" y="1864836"/>
                    </a:cubicBezTo>
                    <a:lnTo>
                      <a:pt x="36358" y="1864836"/>
                    </a:lnTo>
                    <a:cubicBezTo>
                      <a:pt x="16278" y="1864836"/>
                      <a:pt x="0" y="1848558"/>
                      <a:pt x="0" y="1828478"/>
                    </a:cubicBezTo>
                    <a:lnTo>
                      <a:pt x="0" y="36358"/>
                    </a:lnTo>
                    <a:cubicBezTo>
                      <a:pt x="0" y="16278"/>
                      <a:pt x="16278" y="0"/>
                      <a:pt x="36358" y="0"/>
                    </a:cubicBezTo>
                    <a:close/>
                  </a:path>
                </a:pathLst>
              </a:custGeom>
              <a:solidFill>
                <a:srgbClr val="FCB50F"/>
              </a:solidFill>
            </p:spPr>
          </p:sp>
          <p:sp>
            <p:nvSpPr>
              <p:cNvPr name="TextBox 6" id="6"/>
              <p:cNvSpPr txBox="true"/>
              <p:nvPr/>
            </p:nvSpPr>
            <p:spPr>
              <a:xfrm>
                <a:off x="0" y="-38100"/>
                <a:ext cx="5563559" cy="1902936"/>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20076865" cy="8982877"/>
              <a:chOff x="0" y="0"/>
              <a:chExt cx="5785625" cy="2588629"/>
            </a:xfrm>
          </p:grpSpPr>
          <p:sp>
            <p:nvSpPr>
              <p:cNvPr name="Freeform 8" id="8"/>
              <p:cNvSpPr/>
              <p:nvPr/>
            </p:nvSpPr>
            <p:spPr>
              <a:xfrm flipH="false" flipV="false" rot="0">
                <a:off x="0" y="0"/>
                <a:ext cx="5785625" cy="2588629"/>
              </a:xfrm>
              <a:custGeom>
                <a:avLst/>
                <a:gdLst/>
                <a:ahLst/>
                <a:cxnLst/>
                <a:rect r="r" b="b" t="t" l="l"/>
                <a:pathLst>
                  <a:path h="2588629" w="5785625">
                    <a:moveTo>
                      <a:pt x="34962" y="0"/>
                    </a:moveTo>
                    <a:lnTo>
                      <a:pt x="5750663" y="0"/>
                    </a:lnTo>
                    <a:cubicBezTo>
                      <a:pt x="5759935" y="0"/>
                      <a:pt x="5768828" y="3684"/>
                      <a:pt x="5775385" y="10240"/>
                    </a:cubicBezTo>
                    <a:cubicBezTo>
                      <a:pt x="5781942" y="16797"/>
                      <a:pt x="5785625" y="25690"/>
                      <a:pt x="5785625" y="34962"/>
                    </a:cubicBezTo>
                    <a:lnTo>
                      <a:pt x="5785625" y="2553667"/>
                    </a:lnTo>
                    <a:cubicBezTo>
                      <a:pt x="5785625" y="2572976"/>
                      <a:pt x="5769972" y="2588629"/>
                      <a:pt x="5750663" y="2588629"/>
                    </a:cubicBezTo>
                    <a:lnTo>
                      <a:pt x="34962" y="2588629"/>
                    </a:lnTo>
                    <a:cubicBezTo>
                      <a:pt x="25690" y="2588629"/>
                      <a:pt x="16797" y="2584946"/>
                      <a:pt x="10240" y="2578389"/>
                    </a:cubicBezTo>
                    <a:cubicBezTo>
                      <a:pt x="3684" y="2571832"/>
                      <a:pt x="0" y="2562939"/>
                      <a:pt x="0" y="2553667"/>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9" id="9"/>
              <p:cNvSpPr txBox="true"/>
              <p:nvPr/>
            </p:nvSpPr>
            <p:spPr>
              <a:xfrm>
                <a:off x="0" y="-38100"/>
                <a:ext cx="5785625" cy="2626729"/>
              </a:xfrm>
              <a:prstGeom prst="rect">
                <a:avLst/>
              </a:prstGeom>
            </p:spPr>
            <p:txBody>
              <a:bodyPr anchor="ctr" rtlCol="false" tIns="50800" lIns="50800" bIns="50800" rIns="50800"/>
              <a:lstStyle/>
              <a:p>
                <a:pPr algn="ctr">
                  <a:lnSpc>
                    <a:spcPts val="2659"/>
                  </a:lnSpc>
                  <a:spcBef>
                    <a:spcPct val="0"/>
                  </a:spcBef>
                </a:pPr>
              </a:p>
            </p:txBody>
          </p:sp>
        </p:grpSp>
      </p:grpSp>
      <p:sp>
        <p:nvSpPr>
          <p:cNvPr name="Freeform 10" id="10"/>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true" flipV="false" rot="5400000">
            <a:off x="415802"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2337117" y="2393695"/>
            <a:ext cx="7240270" cy="2828887"/>
          </a:xfrm>
          <a:custGeom>
            <a:avLst/>
            <a:gdLst/>
            <a:ahLst/>
            <a:cxnLst/>
            <a:rect r="r" b="b" t="t" l="l"/>
            <a:pathLst>
              <a:path h="2828887" w="7240270">
                <a:moveTo>
                  <a:pt x="0" y="0"/>
                </a:moveTo>
                <a:lnTo>
                  <a:pt x="7240271" y="0"/>
                </a:lnTo>
                <a:lnTo>
                  <a:pt x="7240271" y="2828888"/>
                </a:lnTo>
                <a:lnTo>
                  <a:pt x="0" y="2828888"/>
                </a:lnTo>
                <a:lnTo>
                  <a:pt x="0" y="0"/>
                </a:lnTo>
                <a:close/>
              </a:path>
            </a:pathLst>
          </a:custGeom>
          <a:blipFill>
            <a:blip r:embed="rId9"/>
            <a:stretch>
              <a:fillRect l="0" t="0" r="0" b="0"/>
            </a:stretch>
          </a:blipFill>
        </p:spPr>
      </p:sp>
      <p:sp>
        <p:nvSpPr>
          <p:cNvPr name="Freeform 19" id="19"/>
          <p:cNvSpPr/>
          <p:nvPr/>
        </p:nvSpPr>
        <p:spPr>
          <a:xfrm flipH="false" flipV="false" rot="0">
            <a:off x="2337117" y="5867336"/>
            <a:ext cx="7240270" cy="1284336"/>
          </a:xfrm>
          <a:custGeom>
            <a:avLst/>
            <a:gdLst/>
            <a:ahLst/>
            <a:cxnLst/>
            <a:rect r="r" b="b" t="t" l="l"/>
            <a:pathLst>
              <a:path h="1284336" w="7240270">
                <a:moveTo>
                  <a:pt x="0" y="0"/>
                </a:moveTo>
                <a:lnTo>
                  <a:pt x="7240271" y="0"/>
                </a:lnTo>
                <a:lnTo>
                  <a:pt x="7240271" y="1284336"/>
                </a:lnTo>
                <a:lnTo>
                  <a:pt x="0" y="1284336"/>
                </a:lnTo>
                <a:lnTo>
                  <a:pt x="0" y="0"/>
                </a:lnTo>
                <a:close/>
              </a:path>
            </a:pathLst>
          </a:custGeom>
          <a:blipFill>
            <a:blip r:embed="rId10"/>
            <a:stretch>
              <a:fillRect l="0" t="0" r="0" b="0"/>
            </a:stretch>
          </a:blipFill>
        </p:spPr>
      </p:sp>
      <p:sp>
        <p:nvSpPr>
          <p:cNvPr name="TextBox 20" id="20"/>
          <p:cNvSpPr txBox="true"/>
          <p:nvPr/>
        </p:nvSpPr>
        <p:spPr>
          <a:xfrm rot="0">
            <a:off x="3276394" y="461128"/>
            <a:ext cx="12601987" cy="73572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IMPLEMENTASI</a:t>
            </a:r>
          </a:p>
        </p:txBody>
      </p:sp>
      <p:sp>
        <p:nvSpPr>
          <p:cNvPr name="TextBox 21" id="21"/>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2" id="22"/>
          <p:cNvSpPr txBox="true"/>
          <p:nvPr/>
        </p:nvSpPr>
        <p:spPr>
          <a:xfrm rot="0">
            <a:off x="9834562" y="2236610"/>
            <a:ext cx="6282851" cy="5449570"/>
          </a:xfrm>
          <a:prstGeom prst="rect">
            <a:avLst/>
          </a:prstGeom>
        </p:spPr>
        <p:txBody>
          <a:bodyPr anchor="t" rtlCol="false" tIns="0" lIns="0" bIns="0" rIns="0">
            <a:spAutoFit/>
          </a:bodyPr>
          <a:lstStyle/>
          <a:p>
            <a:pPr algn="l">
              <a:lnSpc>
                <a:spcPts val="3079"/>
              </a:lnSpc>
            </a:pPr>
            <a:r>
              <a:rPr lang="en-US" sz="2199">
                <a:solidFill>
                  <a:srgbClr val="FFFFFF"/>
                </a:solidFill>
                <a:latin typeface="Open Sans"/>
                <a:ea typeface="Open Sans"/>
                <a:cs typeface="Open Sans"/>
                <a:sym typeface="Open Sans"/>
              </a:rPr>
              <a:t>Secara teknis, waktu yang diukur antara awal dan akhir eksperimen mencakup waktu iterasi loop for selain eksekusi operasi append. Hasil empiris untuk berbagai nilai n (Tabel 5.2) menunjukkan:</a:t>
            </a:r>
          </a:p>
          <a:p>
            <a:pPr algn="l" marL="474979" indent="-237490" lvl="1">
              <a:lnSpc>
                <a:spcPts val="3079"/>
              </a:lnSpc>
              <a:buFont typeface="Arial"/>
              <a:buChar char="•"/>
            </a:pPr>
            <a:r>
              <a:rPr lang="en-US" sz="2199">
                <a:solidFill>
                  <a:srgbClr val="FFFFFF"/>
                </a:solidFill>
                <a:latin typeface="Open Sans"/>
                <a:ea typeface="Open Sans"/>
                <a:cs typeface="Open Sans"/>
                <a:sym typeface="Open Sans"/>
              </a:rPr>
              <a:t>Biaya rata-rata lebih tinggi pada dataset kecil, sebag</a:t>
            </a:r>
            <a:r>
              <a:rPr lang="en-US" sz="2199">
                <a:solidFill>
                  <a:srgbClr val="FFFFFF"/>
                </a:solidFill>
                <a:latin typeface="Open Sans"/>
                <a:ea typeface="Open Sans"/>
                <a:cs typeface="Open Sans"/>
                <a:sym typeface="Open Sans"/>
              </a:rPr>
              <a:t>ian karena overh</a:t>
            </a:r>
            <a:r>
              <a:rPr lang="en-US" sz="2199">
                <a:solidFill>
                  <a:srgbClr val="FFFFFF"/>
                </a:solidFill>
                <a:latin typeface="Open Sans"/>
                <a:ea typeface="Open Sans"/>
                <a:cs typeface="Open Sans"/>
                <a:sym typeface="Open Sans"/>
              </a:rPr>
              <a:t>e</a:t>
            </a:r>
            <a:r>
              <a:rPr lang="en-US" sz="2199">
                <a:solidFill>
                  <a:srgbClr val="FFFFFF"/>
                </a:solidFill>
                <a:latin typeface="Open Sans"/>
                <a:ea typeface="Open Sans"/>
                <a:cs typeface="Open Sans"/>
                <a:sym typeface="Open Sans"/>
              </a:rPr>
              <a:t>ad iterasi loop.</a:t>
            </a:r>
          </a:p>
          <a:p>
            <a:pPr algn="l" marL="474979" indent="-237490" lvl="1">
              <a:lnSpc>
                <a:spcPts val="3079"/>
              </a:lnSpc>
              <a:buFont typeface="Arial"/>
              <a:buChar char="•"/>
            </a:pPr>
            <a:r>
              <a:rPr lang="en-US" sz="2199">
                <a:solidFill>
                  <a:srgbClr val="FFFFFF"/>
                </a:solidFill>
                <a:latin typeface="Open Sans"/>
                <a:ea typeface="Open Sans"/>
                <a:cs typeface="Open Sans"/>
                <a:sym typeface="Open Sans"/>
              </a:rPr>
              <a:t>Varians alami terjadi karena resize terakhir berd</a:t>
            </a:r>
            <a:r>
              <a:rPr lang="en-US" sz="2199">
                <a:solidFill>
                  <a:srgbClr val="FFFFFF"/>
                </a:solidFill>
                <a:latin typeface="Open Sans"/>
                <a:ea typeface="Open Sans"/>
                <a:cs typeface="Open Sans"/>
                <a:sym typeface="Open Sans"/>
              </a:rPr>
              <a:t>a</a:t>
            </a:r>
            <a:r>
              <a:rPr lang="en-US" sz="2199">
                <a:solidFill>
                  <a:srgbClr val="FFFFFF"/>
                </a:solidFill>
                <a:latin typeface="Open Sans"/>
                <a:ea typeface="Open Sans"/>
                <a:cs typeface="Open Sans"/>
                <a:sym typeface="Open Sans"/>
              </a:rPr>
              <a:t>m</a:t>
            </a:r>
            <a:r>
              <a:rPr lang="en-US" sz="2199">
                <a:solidFill>
                  <a:srgbClr val="FFFFFF"/>
                </a:solidFill>
                <a:latin typeface="Open Sans"/>
                <a:ea typeface="Open Sans"/>
                <a:cs typeface="Open Sans"/>
                <a:sym typeface="Open Sans"/>
              </a:rPr>
              <a:t>p</a:t>
            </a:r>
            <a:r>
              <a:rPr lang="en-US" sz="2199">
                <a:solidFill>
                  <a:srgbClr val="FFFFFF"/>
                </a:solidFill>
                <a:latin typeface="Open Sans"/>
                <a:ea typeface="Open Sans"/>
                <a:cs typeface="Open Sans"/>
                <a:sym typeface="Open Sans"/>
              </a:rPr>
              <a:t>ak signifikan relatif terhadap n.</a:t>
            </a:r>
          </a:p>
          <a:p>
            <a:pPr algn="l">
              <a:lnSpc>
                <a:spcPts val="3079"/>
              </a:lnSpc>
            </a:pPr>
            <a:r>
              <a:rPr lang="en-US" sz="2199">
                <a:solidFill>
                  <a:srgbClr val="FFFFFF"/>
                </a:solidFill>
                <a:latin typeface="Open Sans"/>
                <a:ea typeface="Open Sans"/>
                <a:cs typeface="Open Sans"/>
                <a:sym typeface="Open Sans"/>
              </a:rPr>
              <a:t>Namun, secara keseluruhan, bukti menunjukkan bahwa waktu amortisasi per operasi append bersifat konstan (tidak tergantung pada n), y</a:t>
            </a:r>
            <a:r>
              <a:rPr lang="en-US" sz="2199">
                <a:solidFill>
                  <a:srgbClr val="FFFFFF"/>
                </a:solidFill>
                <a:latin typeface="Open Sans"/>
                <a:ea typeface="Open Sans"/>
                <a:cs typeface="Open Sans"/>
                <a:sym typeface="Open Sans"/>
              </a:rPr>
              <a:t>ang mengonfirmasi efisiensi O(1).</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grpSp>
        <p:nvGrpSpPr>
          <p:cNvPr name="Group 3" id="3"/>
          <p:cNvGrpSpPr/>
          <p:nvPr/>
        </p:nvGrpSpPr>
        <p:grpSpPr>
          <a:xfrm rot="0">
            <a:off x="1615176" y="2438257"/>
            <a:ext cx="15057649" cy="5036711"/>
            <a:chOff x="0" y="0"/>
            <a:chExt cx="20076865" cy="6715614"/>
          </a:xfrm>
        </p:grpSpPr>
        <p:grpSp>
          <p:nvGrpSpPr>
            <p:cNvPr name="Group 4" id="4"/>
            <p:cNvGrpSpPr/>
            <p:nvPr/>
          </p:nvGrpSpPr>
          <p:grpSpPr>
            <a:xfrm rot="0">
              <a:off x="412103" y="1867302"/>
              <a:ext cx="19306266" cy="4848313"/>
              <a:chOff x="0" y="0"/>
              <a:chExt cx="5563559" cy="1397156"/>
            </a:xfrm>
          </p:grpSpPr>
          <p:sp>
            <p:nvSpPr>
              <p:cNvPr name="Freeform 5" id="5"/>
              <p:cNvSpPr/>
              <p:nvPr/>
            </p:nvSpPr>
            <p:spPr>
              <a:xfrm flipH="false" flipV="false" rot="0">
                <a:off x="0" y="0"/>
                <a:ext cx="5563559" cy="1397156"/>
              </a:xfrm>
              <a:custGeom>
                <a:avLst/>
                <a:gdLst/>
                <a:ahLst/>
                <a:cxnLst/>
                <a:rect r="r" b="b" t="t" l="l"/>
                <a:pathLst>
                  <a:path h="1397156" w="5563559">
                    <a:moveTo>
                      <a:pt x="36358" y="0"/>
                    </a:moveTo>
                    <a:lnTo>
                      <a:pt x="5527201" y="0"/>
                    </a:lnTo>
                    <a:cubicBezTo>
                      <a:pt x="5536844" y="0"/>
                      <a:pt x="5546091" y="3831"/>
                      <a:pt x="5552910" y="10649"/>
                    </a:cubicBezTo>
                    <a:cubicBezTo>
                      <a:pt x="5559728" y="17467"/>
                      <a:pt x="5563559" y="26715"/>
                      <a:pt x="5563559" y="36358"/>
                    </a:cubicBezTo>
                    <a:lnTo>
                      <a:pt x="5563559" y="1360799"/>
                    </a:lnTo>
                    <a:cubicBezTo>
                      <a:pt x="5563559" y="1380878"/>
                      <a:pt x="5547281" y="1397156"/>
                      <a:pt x="5527201" y="1397156"/>
                    </a:cubicBezTo>
                    <a:lnTo>
                      <a:pt x="36358" y="1397156"/>
                    </a:lnTo>
                    <a:cubicBezTo>
                      <a:pt x="26715" y="1397156"/>
                      <a:pt x="17467" y="1393326"/>
                      <a:pt x="10649" y="1386507"/>
                    </a:cubicBezTo>
                    <a:cubicBezTo>
                      <a:pt x="3831" y="1379689"/>
                      <a:pt x="0" y="1370441"/>
                      <a:pt x="0" y="1360799"/>
                    </a:cubicBezTo>
                    <a:lnTo>
                      <a:pt x="0" y="36358"/>
                    </a:lnTo>
                    <a:cubicBezTo>
                      <a:pt x="0" y="16278"/>
                      <a:pt x="16278" y="0"/>
                      <a:pt x="36358" y="0"/>
                    </a:cubicBezTo>
                    <a:close/>
                  </a:path>
                </a:pathLst>
              </a:custGeom>
              <a:solidFill>
                <a:srgbClr val="FCB50F"/>
              </a:solidFill>
            </p:spPr>
          </p:sp>
          <p:sp>
            <p:nvSpPr>
              <p:cNvPr name="TextBox 6" id="6"/>
              <p:cNvSpPr txBox="true"/>
              <p:nvPr/>
            </p:nvSpPr>
            <p:spPr>
              <a:xfrm>
                <a:off x="0" y="-38100"/>
                <a:ext cx="5563559" cy="1435256"/>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20076865" cy="6485034"/>
              <a:chOff x="0" y="0"/>
              <a:chExt cx="5785625" cy="1868816"/>
            </a:xfrm>
          </p:grpSpPr>
          <p:sp>
            <p:nvSpPr>
              <p:cNvPr name="Freeform 8" id="8"/>
              <p:cNvSpPr/>
              <p:nvPr/>
            </p:nvSpPr>
            <p:spPr>
              <a:xfrm flipH="false" flipV="false" rot="0">
                <a:off x="0" y="0"/>
                <a:ext cx="5785625" cy="1868817"/>
              </a:xfrm>
              <a:custGeom>
                <a:avLst/>
                <a:gdLst/>
                <a:ahLst/>
                <a:cxnLst/>
                <a:rect r="r" b="b" t="t" l="l"/>
                <a:pathLst>
                  <a:path h="1868817" w="5785625">
                    <a:moveTo>
                      <a:pt x="34962" y="0"/>
                    </a:moveTo>
                    <a:lnTo>
                      <a:pt x="5750663" y="0"/>
                    </a:lnTo>
                    <a:cubicBezTo>
                      <a:pt x="5759935" y="0"/>
                      <a:pt x="5768828" y="3684"/>
                      <a:pt x="5775385" y="10240"/>
                    </a:cubicBezTo>
                    <a:cubicBezTo>
                      <a:pt x="5781942" y="16797"/>
                      <a:pt x="5785625" y="25690"/>
                      <a:pt x="5785625" y="34962"/>
                    </a:cubicBezTo>
                    <a:lnTo>
                      <a:pt x="5785625" y="1833854"/>
                    </a:lnTo>
                    <a:cubicBezTo>
                      <a:pt x="5785625" y="1853163"/>
                      <a:pt x="5769972" y="1868817"/>
                      <a:pt x="5750663" y="1868817"/>
                    </a:cubicBezTo>
                    <a:lnTo>
                      <a:pt x="34962" y="1868817"/>
                    </a:lnTo>
                    <a:cubicBezTo>
                      <a:pt x="25690" y="1868817"/>
                      <a:pt x="16797" y="1865133"/>
                      <a:pt x="10240" y="1858576"/>
                    </a:cubicBezTo>
                    <a:cubicBezTo>
                      <a:pt x="3684" y="1852020"/>
                      <a:pt x="0" y="1843127"/>
                      <a:pt x="0" y="1833854"/>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9" id="9"/>
              <p:cNvSpPr txBox="true"/>
              <p:nvPr/>
            </p:nvSpPr>
            <p:spPr>
              <a:xfrm>
                <a:off x="0" y="-38100"/>
                <a:ext cx="5785625" cy="1906916"/>
              </a:xfrm>
              <a:prstGeom prst="rect">
                <a:avLst/>
              </a:prstGeom>
            </p:spPr>
            <p:txBody>
              <a:bodyPr anchor="ctr" rtlCol="false" tIns="50800" lIns="50800" bIns="50800" rIns="50800"/>
              <a:lstStyle/>
              <a:p>
                <a:pPr algn="ctr">
                  <a:lnSpc>
                    <a:spcPts val="2659"/>
                  </a:lnSpc>
                  <a:spcBef>
                    <a:spcPct val="0"/>
                  </a:spcBef>
                </a:pPr>
              </a:p>
            </p:txBody>
          </p:sp>
        </p:grpSp>
      </p:grpSp>
      <p:sp>
        <p:nvSpPr>
          <p:cNvPr name="TextBox 10" id="10"/>
          <p:cNvSpPr txBox="true"/>
          <p:nvPr/>
        </p:nvSpPr>
        <p:spPr>
          <a:xfrm rot="0">
            <a:off x="2716602" y="3734085"/>
            <a:ext cx="12854796" cy="2363843"/>
          </a:xfrm>
          <a:prstGeom prst="rect">
            <a:avLst/>
          </a:prstGeom>
        </p:spPr>
        <p:txBody>
          <a:bodyPr anchor="t" rtlCol="false" tIns="0" lIns="0" bIns="0" rIns="0">
            <a:spAutoFit/>
          </a:bodyPr>
          <a:lstStyle/>
          <a:p>
            <a:pPr algn="ctr">
              <a:lnSpc>
                <a:spcPts val="9166"/>
              </a:lnSpc>
            </a:pPr>
            <a:r>
              <a:rPr lang="en-US" sz="8899" b="true">
                <a:solidFill>
                  <a:srgbClr val="FFFFFF"/>
                </a:solidFill>
                <a:latin typeface="Canva Sans Bold"/>
                <a:ea typeface="Canva Sans Bold"/>
                <a:cs typeface="Canva Sans Bold"/>
                <a:sym typeface="Canva Sans Bold"/>
              </a:rPr>
              <a:t>Ef</a:t>
            </a:r>
            <a:r>
              <a:rPr lang="en-US" b="true" sz="8899">
                <a:solidFill>
                  <a:srgbClr val="FFFFFF"/>
                </a:solidFill>
                <a:latin typeface="Canva Sans Bold"/>
                <a:ea typeface="Canva Sans Bold"/>
                <a:cs typeface="Canva Sans Bold"/>
                <a:sym typeface="Canva Sans Bold"/>
              </a:rPr>
              <a:t>ISIENSI JENIS URUTAN PYTHON</a:t>
            </a:r>
          </a:p>
        </p:txBody>
      </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3846364" y="104775"/>
            <a:ext cx="10905822" cy="1690751"/>
          </a:xfrm>
          <a:prstGeom prst="rect">
            <a:avLst/>
          </a:prstGeom>
        </p:spPr>
        <p:txBody>
          <a:bodyPr anchor="t" rtlCol="false" tIns="0" lIns="0" bIns="0" rIns="0">
            <a:spAutoFit/>
          </a:bodyPr>
          <a:lstStyle/>
          <a:p>
            <a:pPr algn="ctr">
              <a:lnSpc>
                <a:spcPts val="6592"/>
              </a:lnSpc>
            </a:pPr>
            <a:r>
              <a:rPr lang="en-US" sz="6400" b="true">
                <a:solidFill>
                  <a:srgbClr val="29455B"/>
                </a:solidFill>
                <a:latin typeface="Canva Sans Bold"/>
                <a:ea typeface="Canva Sans Bold"/>
                <a:cs typeface="Canva Sans Bold"/>
                <a:sym typeface="Canva Sans Bold"/>
              </a:rPr>
              <a:t>5.4.1 Kela</a:t>
            </a:r>
            <a:r>
              <a:rPr lang="en-US" b="true" sz="6400">
                <a:solidFill>
                  <a:srgbClr val="29455B"/>
                </a:solidFill>
                <a:latin typeface="Canva Sans Bold"/>
                <a:ea typeface="Canva Sans Bold"/>
                <a:cs typeface="Canva Sans Bold"/>
                <a:sym typeface="Canva Sans Bold"/>
              </a:rPr>
              <a:t>S LIST DAN TUPLE PYTHON</a:t>
            </a:r>
          </a:p>
        </p:txBody>
      </p:sp>
      <p:sp>
        <p:nvSpPr>
          <p:cNvPr name="Freeform 4" id="4"/>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9584127" y="1883242"/>
            <a:ext cx="8356350" cy="7336725"/>
            <a:chOff x="0" y="0"/>
            <a:chExt cx="11141800" cy="9782299"/>
          </a:xfrm>
        </p:grpSpPr>
        <p:grpSp>
          <p:nvGrpSpPr>
            <p:cNvPr name="Group 13" id="13"/>
            <p:cNvGrpSpPr/>
            <p:nvPr/>
          </p:nvGrpSpPr>
          <p:grpSpPr>
            <a:xfrm rot="0">
              <a:off x="0" y="331806"/>
              <a:ext cx="10908578" cy="9450493"/>
              <a:chOff x="0" y="0"/>
              <a:chExt cx="2766994" cy="2397146"/>
            </a:xfrm>
          </p:grpSpPr>
          <p:sp>
            <p:nvSpPr>
              <p:cNvPr name="Freeform 14" id="14"/>
              <p:cNvSpPr/>
              <p:nvPr/>
            </p:nvSpPr>
            <p:spPr>
              <a:xfrm flipH="false" flipV="false" rot="0">
                <a:off x="0" y="0"/>
                <a:ext cx="2766994" cy="2397146"/>
              </a:xfrm>
              <a:custGeom>
                <a:avLst/>
                <a:gdLst/>
                <a:ahLst/>
                <a:cxnLst/>
                <a:rect r="r" b="b" t="t" l="l"/>
                <a:pathLst>
                  <a:path h="2397146" w="2766994">
                    <a:moveTo>
                      <a:pt x="64347" y="0"/>
                    </a:moveTo>
                    <a:lnTo>
                      <a:pt x="2702647" y="0"/>
                    </a:lnTo>
                    <a:cubicBezTo>
                      <a:pt x="2719713" y="0"/>
                      <a:pt x="2736080" y="6779"/>
                      <a:pt x="2748147" y="18847"/>
                    </a:cubicBezTo>
                    <a:cubicBezTo>
                      <a:pt x="2760214" y="30914"/>
                      <a:pt x="2766994" y="47281"/>
                      <a:pt x="2766994" y="64347"/>
                    </a:cubicBezTo>
                    <a:lnTo>
                      <a:pt x="2766994" y="2332799"/>
                    </a:lnTo>
                    <a:cubicBezTo>
                      <a:pt x="2766994" y="2349865"/>
                      <a:pt x="2760214" y="2366232"/>
                      <a:pt x="2748147" y="2378300"/>
                    </a:cubicBezTo>
                    <a:cubicBezTo>
                      <a:pt x="2736080" y="2390367"/>
                      <a:pt x="2719713" y="2397146"/>
                      <a:pt x="2702647" y="2397146"/>
                    </a:cubicBezTo>
                    <a:lnTo>
                      <a:pt x="64347" y="2397146"/>
                    </a:lnTo>
                    <a:cubicBezTo>
                      <a:pt x="47281" y="2397146"/>
                      <a:pt x="30914" y="2390367"/>
                      <a:pt x="18847" y="2378300"/>
                    </a:cubicBezTo>
                    <a:cubicBezTo>
                      <a:pt x="6779" y="2366232"/>
                      <a:pt x="0" y="2349865"/>
                      <a:pt x="0" y="2332799"/>
                    </a:cubicBezTo>
                    <a:lnTo>
                      <a:pt x="0" y="64347"/>
                    </a:lnTo>
                    <a:cubicBezTo>
                      <a:pt x="0" y="47281"/>
                      <a:pt x="6779" y="30914"/>
                      <a:pt x="18847" y="18847"/>
                    </a:cubicBezTo>
                    <a:cubicBezTo>
                      <a:pt x="30914" y="6779"/>
                      <a:pt x="47281" y="0"/>
                      <a:pt x="64347" y="0"/>
                    </a:cubicBezTo>
                    <a:close/>
                  </a:path>
                </a:pathLst>
              </a:custGeom>
              <a:solidFill>
                <a:srgbClr val="FCB50F"/>
              </a:solidFill>
            </p:spPr>
          </p:sp>
          <p:sp>
            <p:nvSpPr>
              <p:cNvPr name="TextBox 15" id="15"/>
              <p:cNvSpPr txBox="true"/>
              <p:nvPr/>
            </p:nvSpPr>
            <p:spPr>
              <a:xfrm>
                <a:off x="0" y="-38100"/>
                <a:ext cx="2766994" cy="2435246"/>
              </a:xfrm>
              <a:prstGeom prst="rect">
                <a:avLst/>
              </a:prstGeom>
            </p:spPr>
            <p:txBody>
              <a:bodyPr anchor="ctr" rtlCol="false" tIns="57714" lIns="57714" bIns="57714" rIns="57714"/>
              <a:lstStyle/>
              <a:p>
                <a:pPr algn="ctr">
                  <a:lnSpc>
                    <a:spcPts val="2659"/>
                  </a:lnSpc>
                  <a:spcBef>
                    <a:spcPct val="0"/>
                  </a:spcBef>
                </a:pPr>
              </a:p>
            </p:txBody>
          </p:sp>
        </p:grpSp>
        <p:grpSp>
          <p:nvGrpSpPr>
            <p:cNvPr name="Group 16" id="16"/>
            <p:cNvGrpSpPr/>
            <p:nvPr/>
          </p:nvGrpSpPr>
          <p:grpSpPr>
            <a:xfrm rot="0">
              <a:off x="272494" y="0"/>
              <a:ext cx="10869305" cy="9435805"/>
              <a:chOff x="0" y="0"/>
              <a:chExt cx="2757032" cy="2393421"/>
            </a:xfrm>
          </p:grpSpPr>
          <p:sp>
            <p:nvSpPr>
              <p:cNvPr name="Freeform 17" id="17"/>
              <p:cNvSpPr/>
              <p:nvPr/>
            </p:nvSpPr>
            <p:spPr>
              <a:xfrm flipH="false" flipV="false" rot="0">
                <a:off x="0" y="0"/>
                <a:ext cx="2757032" cy="2393421"/>
              </a:xfrm>
              <a:custGeom>
                <a:avLst/>
                <a:gdLst/>
                <a:ahLst/>
                <a:cxnLst/>
                <a:rect r="r" b="b" t="t" l="l"/>
                <a:pathLst>
                  <a:path h="2393421" w="2757032">
                    <a:moveTo>
                      <a:pt x="64579" y="0"/>
                    </a:moveTo>
                    <a:lnTo>
                      <a:pt x="2692453" y="0"/>
                    </a:lnTo>
                    <a:cubicBezTo>
                      <a:pt x="2728119" y="0"/>
                      <a:pt x="2757032" y="28913"/>
                      <a:pt x="2757032" y="64579"/>
                    </a:cubicBezTo>
                    <a:lnTo>
                      <a:pt x="2757032" y="2328841"/>
                    </a:lnTo>
                    <a:cubicBezTo>
                      <a:pt x="2757032" y="2345969"/>
                      <a:pt x="2750228" y="2362395"/>
                      <a:pt x="2738117" y="2374506"/>
                    </a:cubicBezTo>
                    <a:cubicBezTo>
                      <a:pt x="2726006" y="2386617"/>
                      <a:pt x="2709580" y="2393421"/>
                      <a:pt x="2692453" y="2393421"/>
                    </a:cubicBezTo>
                    <a:lnTo>
                      <a:pt x="64579" y="2393421"/>
                    </a:lnTo>
                    <a:cubicBezTo>
                      <a:pt x="47452" y="2393421"/>
                      <a:pt x="31026" y="2386617"/>
                      <a:pt x="18915" y="2374506"/>
                    </a:cubicBezTo>
                    <a:cubicBezTo>
                      <a:pt x="6804" y="2362395"/>
                      <a:pt x="0" y="2345969"/>
                      <a:pt x="0" y="2328841"/>
                    </a:cubicBezTo>
                    <a:lnTo>
                      <a:pt x="0" y="64579"/>
                    </a:lnTo>
                    <a:cubicBezTo>
                      <a:pt x="0" y="47452"/>
                      <a:pt x="6804" y="31026"/>
                      <a:pt x="18915" y="18915"/>
                    </a:cubicBezTo>
                    <a:cubicBezTo>
                      <a:pt x="31026" y="6804"/>
                      <a:pt x="47452" y="0"/>
                      <a:pt x="64579" y="0"/>
                    </a:cubicBezTo>
                    <a:close/>
                  </a:path>
                </a:pathLst>
              </a:custGeom>
              <a:solidFill>
                <a:srgbClr val="29455B"/>
              </a:solidFill>
            </p:spPr>
          </p:sp>
          <p:sp>
            <p:nvSpPr>
              <p:cNvPr name="TextBox 18" id="18"/>
              <p:cNvSpPr txBox="true"/>
              <p:nvPr/>
            </p:nvSpPr>
            <p:spPr>
              <a:xfrm>
                <a:off x="0" y="-38100"/>
                <a:ext cx="2757032" cy="2431521"/>
              </a:xfrm>
              <a:prstGeom prst="rect">
                <a:avLst/>
              </a:prstGeom>
            </p:spPr>
            <p:txBody>
              <a:bodyPr anchor="ctr" rtlCol="false" tIns="57714" lIns="57714" bIns="57714" rIns="57714"/>
              <a:lstStyle/>
              <a:p>
                <a:pPr algn="ctr">
                  <a:lnSpc>
                    <a:spcPts val="2659"/>
                  </a:lnSpc>
                  <a:spcBef>
                    <a:spcPct val="0"/>
                  </a:spcBef>
                </a:pPr>
              </a:p>
            </p:txBody>
          </p:sp>
        </p:grpSp>
      </p:grpSp>
      <p:grpSp>
        <p:nvGrpSpPr>
          <p:cNvPr name="Group 19" id="19"/>
          <p:cNvGrpSpPr/>
          <p:nvPr/>
        </p:nvGrpSpPr>
        <p:grpSpPr>
          <a:xfrm rot="0">
            <a:off x="1274400" y="1883242"/>
            <a:ext cx="8024874" cy="7336725"/>
            <a:chOff x="0" y="0"/>
            <a:chExt cx="10699832" cy="9782299"/>
          </a:xfrm>
        </p:grpSpPr>
        <p:grpSp>
          <p:nvGrpSpPr>
            <p:cNvPr name="Group 20" id="20"/>
            <p:cNvGrpSpPr/>
            <p:nvPr/>
          </p:nvGrpSpPr>
          <p:grpSpPr>
            <a:xfrm rot="0">
              <a:off x="0" y="331806"/>
              <a:ext cx="10475862" cy="9450493"/>
              <a:chOff x="0" y="0"/>
              <a:chExt cx="2676925" cy="2414910"/>
            </a:xfrm>
          </p:grpSpPr>
          <p:sp>
            <p:nvSpPr>
              <p:cNvPr name="Freeform 21" id="21"/>
              <p:cNvSpPr/>
              <p:nvPr/>
            </p:nvSpPr>
            <p:spPr>
              <a:xfrm flipH="false" flipV="false" rot="0">
                <a:off x="0" y="0"/>
                <a:ext cx="2676925" cy="2414910"/>
              </a:xfrm>
              <a:custGeom>
                <a:avLst/>
                <a:gdLst/>
                <a:ahLst/>
                <a:cxnLst/>
                <a:rect r="r" b="b" t="t" l="l"/>
                <a:pathLst>
                  <a:path h="2414910" w="2676925">
                    <a:moveTo>
                      <a:pt x="67005" y="0"/>
                    </a:moveTo>
                    <a:lnTo>
                      <a:pt x="2609921" y="0"/>
                    </a:lnTo>
                    <a:cubicBezTo>
                      <a:pt x="2627691" y="0"/>
                      <a:pt x="2644734" y="7059"/>
                      <a:pt x="2657300" y="19625"/>
                    </a:cubicBezTo>
                    <a:cubicBezTo>
                      <a:pt x="2669866" y="32191"/>
                      <a:pt x="2676925" y="49234"/>
                      <a:pt x="2676925" y="67005"/>
                    </a:cubicBezTo>
                    <a:lnTo>
                      <a:pt x="2676925" y="2347905"/>
                    </a:lnTo>
                    <a:cubicBezTo>
                      <a:pt x="2676925" y="2384911"/>
                      <a:pt x="2646926" y="2414910"/>
                      <a:pt x="2609921" y="2414910"/>
                    </a:cubicBezTo>
                    <a:lnTo>
                      <a:pt x="67005" y="2414910"/>
                    </a:lnTo>
                    <a:cubicBezTo>
                      <a:pt x="49234" y="2414910"/>
                      <a:pt x="32191" y="2407851"/>
                      <a:pt x="19625" y="2395285"/>
                    </a:cubicBezTo>
                    <a:cubicBezTo>
                      <a:pt x="7059" y="2382719"/>
                      <a:pt x="0" y="2365676"/>
                      <a:pt x="0" y="2347905"/>
                    </a:cubicBezTo>
                    <a:lnTo>
                      <a:pt x="0" y="67005"/>
                    </a:lnTo>
                    <a:cubicBezTo>
                      <a:pt x="0" y="29999"/>
                      <a:pt x="29999" y="0"/>
                      <a:pt x="67005" y="0"/>
                    </a:cubicBezTo>
                    <a:close/>
                  </a:path>
                </a:pathLst>
              </a:custGeom>
              <a:solidFill>
                <a:srgbClr val="FCB50F"/>
              </a:solidFill>
            </p:spPr>
          </p:sp>
          <p:sp>
            <p:nvSpPr>
              <p:cNvPr name="TextBox 22" id="22"/>
              <p:cNvSpPr txBox="true"/>
              <p:nvPr/>
            </p:nvSpPr>
            <p:spPr>
              <a:xfrm>
                <a:off x="0" y="-38100"/>
                <a:ext cx="2676925" cy="2453010"/>
              </a:xfrm>
              <a:prstGeom prst="rect">
                <a:avLst/>
              </a:prstGeom>
            </p:spPr>
            <p:txBody>
              <a:bodyPr anchor="ctr" rtlCol="false" tIns="57289" lIns="57289" bIns="57289" rIns="57289"/>
              <a:lstStyle/>
              <a:p>
                <a:pPr algn="ctr">
                  <a:lnSpc>
                    <a:spcPts val="2659"/>
                  </a:lnSpc>
                  <a:spcBef>
                    <a:spcPct val="0"/>
                  </a:spcBef>
                </a:pPr>
              </a:p>
            </p:txBody>
          </p:sp>
        </p:grpSp>
        <p:grpSp>
          <p:nvGrpSpPr>
            <p:cNvPr name="Group 23" id="23"/>
            <p:cNvGrpSpPr/>
            <p:nvPr/>
          </p:nvGrpSpPr>
          <p:grpSpPr>
            <a:xfrm rot="0">
              <a:off x="261685" y="0"/>
              <a:ext cx="10438147" cy="9435805"/>
              <a:chOff x="0" y="0"/>
              <a:chExt cx="2667288" cy="2411157"/>
            </a:xfrm>
          </p:grpSpPr>
          <p:sp>
            <p:nvSpPr>
              <p:cNvPr name="Freeform 24" id="24"/>
              <p:cNvSpPr/>
              <p:nvPr/>
            </p:nvSpPr>
            <p:spPr>
              <a:xfrm flipH="false" flipV="false" rot="0">
                <a:off x="0" y="0"/>
                <a:ext cx="2667288" cy="2411157"/>
              </a:xfrm>
              <a:custGeom>
                <a:avLst/>
                <a:gdLst/>
                <a:ahLst/>
                <a:cxnLst/>
                <a:rect r="r" b="b" t="t" l="l"/>
                <a:pathLst>
                  <a:path h="2411157" w="2667288">
                    <a:moveTo>
                      <a:pt x="67247" y="0"/>
                    </a:moveTo>
                    <a:lnTo>
                      <a:pt x="2600041" y="0"/>
                    </a:lnTo>
                    <a:cubicBezTo>
                      <a:pt x="2637181" y="0"/>
                      <a:pt x="2667288" y="30108"/>
                      <a:pt x="2667288" y="67247"/>
                    </a:cubicBezTo>
                    <a:lnTo>
                      <a:pt x="2667288" y="2343910"/>
                    </a:lnTo>
                    <a:cubicBezTo>
                      <a:pt x="2667288" y="2361745"/>
                      <a:pt x="2660203" y="2378849"/>
                      <a:pt x="2647592" y="2391461"/>
                    </a:cubicBezTo>
                    <a:cubicBezTo>
                      <a:pt x="2634980" y="2404072"/>
                      <a:pt x="2617876" y="2411157"/>
                      <a:pt x="2600041" y="2411157"/>
                    </a:cubicBezTo>
                    <a:lnTo>
                      <a:pt x="67247" y="2411157"/>
                    </a:lnTo>
                    <a:cubicBezTo>
                      <a:pt x="30108" y="2411157"/>
                      <a:pt x="0" y="2381049"/>
                      <a:pt x="0" y="2343910"/>
                    </a:cubicBezTo>
                    <a:lnTo>
                      <a:pt x="0" y="67247"/>
                    </a:lnTo>
                    <a:cubicBezTo>
                      <a:pt x="0" y="30108"/>
                      <a:pt x="30108" y="0"/>
                      <a:pt x="67247" y="0"/>
                    </a:cubicBezTo>
                    <a:close/>
                  </a:path>
                </a:pathLst>
              </a:custGeom>
              <a:solidFill>
                <a:srgbClr val="29455B"/>
              </a:solidFill>
            </p:spPr>
          </p:sp>
          <p:sp>
            <p:nvSpPr>
              <p:cNvPr name="TextBox 25" id="25"/>
              <p:cNvSpPr txBox="true"/>
              <p:nvPr/>
            </p:nvSpPr>
            <p:spPr>
              <a:xfrm>
                <a:off x="0" y="-38100"/>
                <a:ext cx="2667288" cy="2449257"/>
              </a:xfrm>
              <a:prstGeom prst="rect">
                <a:avLst/>
              </a:prstGeom>
            </p:spPr>
            <p:txBody>
              <a:bodyPr anchor="ctr" rtlCol="false" tIns="57289" lIns="57289" bIns="57289" rIns="57289"/>
              <a:lstStyle/>
              <a:p>
                <a:pPr algn="ctr">
                  <a:lnSpc>
                    <a:spcPts val="2659"/>
                  </a:lnSpc>
                  <a:spcBef>
                    <a:spcPct val="0"/>
                  </a:spcBef>
                </a:pPr>
              </a:p>
            </p:txBody>
          </p:sp>
        </p:grpSp>
      </p:grpSp>
      <p:sp>
        <p:nvSpPr>
          <p:cNvPr name="Freeform 26" id="26"/>
          <p:cNvSpPr/>
          <p:nvPr/>
        </p:nvSpPr>
        <p:spPr>
          <a:xfrm flipH="false" flipV="false" rot="0">
            <a:off x="10020924" y="3042851"/>
            <a:ext cx="7482756" cy="5017507"/>
          </a:xfrm>
          <a:custGeom>
            <a:avLst/>
            <a:gdLst/>
            <a:ahLst/>
            <a:cxnLst/>
            <a:rect r="r" b="b" t="t" l="l"/>
            <a:pathLst>
              <a:path h="5017507" w="7482756">
                <a:moveTo>
                  <a:pt x="0" y="0"/>
                </a:moveTo>
                <a:lnTo>
                  <a:pt x="7482756" y="0"/>
                </a:lnTo>
                <a:lnTo>
                  <a:pt x="7482756" y="5017507"/>
                </a:lnTo>
                <a:lnTo>
                  <a:pt x="0" y="5017507"/>
                </a:lnTo>
                <a:lnTo>
                  <a:pt x="0" y="0"/>
                </a:lnTo>
                <a:close/>
              </a:path>
            </a:pathLst>
          </a:custGeom>
          <a:blipFill>
            <a:blip r:embed="rId9"/>
            <a:stretch>
              <a:fillRect l="0" t="0" r="0" b="0"/>
            </a:stretch>
          </a:blipFill>
        </p:spPr>
      </p:sp>
      <p:sp>
        <p:nvSpPr>
          <p:cNvPr name="TextBox 27" id="27"/>
          <p:cNvSpPr txBox="true"/>
          <p:nvPr/>
        </p:nvSpPr>
        <p:spPr>
          <a:xfrm rot="0">
            <a:off x="1548294" y="2533767"/>
            <a:ext cx="7477087" cy="5988050"/>
          </a:xfrm>
          <a:prstGeom prst="rect">
            <a:avLst/>
          </a:prstGeom>
        </p:spPr>
        <p:txBody>
          <a:bodyPr anchor="t" rtlCol="false" tIns="0" lIns="0" bIns="0" rIns="0">
            <a:spAutoFit/>
          </a:bodyPr>
          <a:lstStyle/>
          <a:p>
            <a:pPr algn="just">
              <a:lnSpc>
                <a:spcPts val="2800"/>
              </a:lnSpc>
            </a:pPr>
            <a:r>
              <a:rPr lang="en-US" sz="2000">
                <a:solidFill>
                  <a:srgbClr val="F9EEE1"/>
                </a:solidFill>
                <a:latin typeface="Open Sans"/>
                <a:ea typeface="Open Sans"/>
                <a:cs typeface="Open Sans"/>
                <a:sym typeface="Open Sans"/>
              </a:rPr>
              <a:t>Perilaku non-mutasi (operasi yang tidak mengubah struktur) pada kelas </a:t>
            </a:r>
            <a:r>
              <a:rPr lang="en-US" sz="2000">
                <a:solidFill>
                  <a:srgbClr val="F9EEE1"/>
                </a:solidFill>
                <a:latin typeface="Open Sans"/>
                <a:ea typeface="Open Sans"/>
                <a:cs typeface="Open Sans"/>
                <a:sym typeface="Open Sans"/>
              </a:rPr>
              <a:t>list</a:t>
            </a:r>
            <a:r>
              <a:rPr lang="en-US" sz="2000">
                <a:solidFill>
                  <a:srgbClr val="F9EEE1"/>
                </a:solidFill>
                <a:latin typeface="Open Sans"/>
                <a:ea typeface="Open Sans"/>
                <a:cs typeface="Open Sans"/>
                <a:sym typeface="Open Sans"/>
              </a:rPr>
              <a:t> sama dengan yang didukung oleh kelas </a:t>
            </a:r>
            <a:r>
              <a:rPr lang="en-US" sz="2000">
                <a:solidFill>
                  <a:srgbClr val="F9EEE1"/>
                </a:solidFill>
                <a:latin typeface="Open Sans"/>
                <a:ea typeface="Open Sans"/>
                <a:cs typeface="Open Sans"/>
                <a:sym typeface="Open Sans"/>
              </a:rPr>
              <a:t>tuple</a:t>
            </a:r>
            <a:r>
              <a:rPr lang="en-US" sz="2000">
                <a:solidFill>
                  <a:srgbClr val="F9EEE1"/>
                </a:solidFill>
                <a:latin typeface="Open Sans"/>
                <a:ea typeface="Open Sans"/>
                <a:cs typeface="Open Sans"/>
                <a:sym typeface="Open Sans"/>
              </a:rPr>
              <a:t>. Namun, </a:t>
            </a:r>
            <a:r>
              <a:rPr lang="en-US" sz="2000">
                <a:solidFill>
                  <a:srgbClr val="F9EEE1"/>
                </a:solidFill>
                <a:latin typeface="Open Sans"/>
                <a:ea typeface="Open Sans"/>
                <a:cs typeface="Open Sans"/>
                <a:sym typeface="Open Sans"/>
              </a:rPr>
              <a:t>tuple</a:t>
            </a:r>
            <a:r>
              <a:rPr lang="en-US" sz="2000">
                <a:solidFill>
                  <a:srgbClr val="F9EEE1"/>
                </a:solidFill>
                <a:latin typeface="Open Sans"/>
                <a:ea typeface="Open Sans"/>
                <a:cs typeface="Open Sans"/>
                <a:sym typeface="Open Sans"/>
              </a:rPr>
              <a:t> umumnya lebih hemat memori karena bersifat immutable (tidak dapat diubah), sehingga tidak memerlukan array dinamis dengan kapasitas cadangan.</a:t>
            </a:r>
          </a:p>
          <a:p>
            <a:pPr algn="just">
              <a:lnSpc>
                <a:spcPts val="2800"/>
              </a:lnSpc>
            </a:pPr>
            <a:r>
              <a:rPr lang="en-US" sz="2000">
                <a:solidFill>
                  <a:srgbClr val="F9EEE1"/>
                </a:solidFill>
                <a:latin typeface="Open Sans"/>
                <a:ea typeface="Open Sans"/>
                <a:cs typeface="Open Sans"/>
                <a:sym typeface="Open Sans"/>
              </a:rPr>
              <a:t>Efisiensi Asimtotik:</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Operasi seperti akses elemen (</a:t>
            </a:r>
            <a:r>
              <a:rPr lang="en-US" sz="2000">
                <a:solidFill>
                  <a:srgbClr val="F9EEE1"/>
                </a:solidFill>
                <a:latin typeface="Open Sans"/>
                <a:ea typeface="Open Sans"/>
                <a:cs typeface="Open Sans"/>
                <a:sym typeface="Open Sans"/>
              </a:rPr>
              <a:t>S[i]</a:t>
            </a:r>
            <a:r>
              <a:rPr lang="en-US" sz="2000">
                <a:solidFill>
                  <a:srgbClr val="F9EEE1"/>
                </a:solidFill>
                <a:latin typeface="Open Sans"/>
                <a:ea typeface="Open Sans"/>
                <a:cs typeface="Open Sans"/>
                <a:sym typeface="Open Sans"/>
              </a:rPr>
              <a:t>), pengecekan keanggotaan (</a:t>
            </a:r>
            <a:r>
              <a:rPr lang="en-US" sz="2000">
                <a:solidFill>
                  <a:srgbClr val="F9EEE1"/>
                </a:solidFill>
                <a:latin typeface="Open Sans"/>
                <a:ea typeface="Open Sans"/>
                <a:cs typeface="Open Sans"/>
                <a:sym typeface="Open Sans"/>
              </a:rPr>
              <a:t>x in S</a:t>
            </a:r>
            <a:r>
              <a:rPr lang="en-US" sz="2000">
                <a:solidFill>
                  <a:srgbClr val="F9EEE1"/>
                </a:solidFill>
                <a:latin typeface="Open Sans"/>
                <a:ea typeface="Open Sans"/>
                <a:cs typeface="Open Sans"/>
                <a:sym typeface="Open Sans"/>
              </a:rPr>
              <a:t>), dan </a:t>
            </a:r>
            <a:r>
              <a:rPr lang="en-US" sz="2000">
                <a:solidFill>
                  <a:srgbClr val="F9EEE1"/>
                </a:solidFill>
                <a:latin typeface="Open Sans"/>
                <a:ea typeface="Open Sans"/>
                <a:cs typeface="Open Sans"/>
                <a:sym typeface="Open Sans"/>
              </a:rPr>
              <a:t>len(S)</a:t>
            </a:r>
            <a:r>
              <a:rPr lang="en-US" sz="2000">
                <a:solidFill>
                  <a:srgbClr val="F9EEE1"/>
                </a:solidFill>
                <a:latin typeface="Open Sans"/>
                <a:ea typeface="Open Sans"/>
                <a:cs typeface="Open Sans"/>
                <a:sym typeface="Open Sans"/>
              </a:rPr>
              <a:t> memiliki kompleksitas O(1) untuk </a:t>
            </a:r>
            <a:r>
              <a:rPr lang="en-US" sz="2000">
                <a:solidFill>
                  <a:srgbClr val="F9EEE1"/>
                </a:solidFill>
                <a:latin typeface="Open Sans"/>
                <a:ea typeface="Open Sans"/>
                <a:cs typeface="Open Sans"/>
                <a:sym typeface="Open Sans"/>
              </a:rPr>
              <a:t>list</a:t>
            </a:r>
            <a:r>
              <a:rPr lang="en-US" sz="2000">
                <a:solidFill>
                  <a:srgbClr val="F9EEE1"/>
                </a:solidFill>
                <a:latin typeface="Open Sans"/>
                <a:ea typeface="Open Sans"/>
                <a:cs typeface="Open Sans"/>
                <a:sym typeface="Open Sans"/>
              </a:rPr>
              <a:t> dan </a:t>
            </a:r>
            <a:r>
              <a:rPr lang="en-US" sz="2000">
                <a:solidFill>
                  <a:srgbClr val="F9EEE1"/>
                </a:solidFill>
                <a:latin typeface="Open Sans"/>
                <a:ea typeface="Open Sans"/>
                <a:cs typeface="Open Sans"/>
                <a:sym typeface="Open Sans"/>
              </a:rPr>
              <a:t>tuple</a:t>
            </a:r>
            <a:r>
              <a:rPr lang="en-US" sz="2000">
                <a:solidFill>
                  <a:srgbClr val="F9EEE1"/>
                </a:solidFill>
                <a:latin typeface="Open Sans"/>
                <a:ea typeface="Open Sans"/>
                <a:cs typeface="Open Sans"/>
                <a:sym typeface="Open Sans"/>
              </a:rPr>
              <a:t>.</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Penggunaan Memori:</a:t>
            </a:r>
          </a:p>
          <a:p>
            <a:pPr algn="just" marL="863601" indent="-287867" lvl="2">
              <a:lnSpc>
                <a:spcPts val="2800"/>
              </a:lnSpc>
              <a:buFont typeface="Arial"/>
              <a:buChar char="⚬"/>
            </a:pPr>
            <a:r>
              <a:rPr lang="en-US" sz="2000">
                <a:solidFill>
                  <a:srgbClr val="F9EEE1"/>
                </a:solidFill>
                <a:latin typeface="Open Sans"/>
                <a:ea typeface="Open Sans"/>
                <a:cs typeface="Open Sans"/>
                <a:sym typeface="Open Sans"/>
              </a:rPr>
              <a:t>tuple</a:t>
            </a:r>
            <a:r>
              <a:rPr lang="en-US" sz="2000">
                <a:solidFill>
                  <a:srgbClr val="F9EEE1"/>
                </a:solidFill>
                <a:latin typeface="Open Sans"/>
                <a:ea typeface="Open Sans"/>
                <a:cs typeface="Open Sans"/>
                <a:sym typeface="Open Sans"/>
              </a:rPr>
              <a:t>: Memori yang digunakan persis sebanding dengan jumlah elemen (O(n)).</a:t>
            </a:r>
          </a:p>
          <a:p>
            <a:pPr algn="just" marL="863601" indent="-287867" lvl="2">
              <a:lnSpc>
                <a:spcPts val="2800"/>
              </a:lnSpc>
              <a:buFont typeface="Arial"/>
              <a:buChar char="⚬"/>
            </a:pPr>
            <a:r>
              <a:rPr lang="en-US" sz="2000">
                <a:solidFill>
                  <a:srgbClr val="F9EEE1"/>
                </a:solidFill>
                <a:latin typeface="Open Sans"/>
                <a:ea typeface="Open Sans"/>
                <a:cs typeface="Open Sans"/>
                <a:sym typeface="Open Sans"/>
              </a:rPr>
              <a:t>list</a:t>
            </a:r>
            <a:r>
              <a:rPr lang="en-US" sz="2000">
                <a:solidFill>
                  <a:srgbClr val="F9EEE1"/>
                </a:solidFill>
                <a:latin typeface="Open Sans"/>
                <a:ea typeface="Open Sans"/>
                <a:cs typeface="Open Sans"/>
                <a:sym typeface="Open Sans"/>
              </a:rPr>
              <a:t>: Memori lebih besar karena kapasitas array dinamis sengaja dilebihkan untuk mengakomodasi operasi mutasi di masa depan.</a:t>
            </a:r>
          </a:p>
          <a:p>
            <a:pPr algn="just">
              <a:lnSpc>
                <a:spcPts val="2800"/>
              </a:lnSpc>
            </a:pPr>
            <a:r>
              <a:rPr lang="en-US" sz="2000">
                <a:solidFill>
                  <a:srgbClr val="F9EEE1"/>
                </a:solidFill>
                <a:latin typeface="Open Sans"/>
                <a:ea typeface="Open Sans"/>
                <a:cs typeface="Open Sans"/>
                <a:sym typeface="Open Sans"/>
              </a:rPr>
              <a:t>Tabel 5.3 merangkum efisiensi asimtotik ini, dengan penjelasan lebih lanjut tentang analisisnya.</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3216883" y="351277"/>
            <a:ext cx="11854234" cy="144057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OPERASI WAKTU KONSTAN DAN PENCARIAN NILAI DALAM LIST</a:t>
            </a:r>
          </a:p>
        </p:txBody>
      </p:sp>
      <p:grpSp>
        <p:nvGrpSpPr>
          <p:cNvPr name="Group 4" id="4"/>
          <p:cNvGrpSpPr/>
          <p:nvPr/>
        </p:nvGrpSpPr>
        <p:grpSpPr>
          <a:xfrm rot="0">
            <a:off x="2351076" y="1917252"/>
            <a:ext cx="13613766" cy="2497417"/>
            <a:chOff x="0" y="0"/>
            <a:chExt cx="18151687" cy="3329889"/>
          </a:xfrm>
        </p:grpSpPr>
        <p:grpSp>
          <p:nvGrpSpPr>
            <p:cNvPr name="Group 5" id="5"/>
            <p:cNvGrpSpPr/>
            <p:nvPr/>
          </p:nvGrpSpPr>
          <p:grpSpPr>
            <a:xfrm rot="0">
              <a:off x="282780" y="773572"/>
              <a:ext cx="17548903" cy="2556318"/>
              <a:chOff x="0" y="0"/>
              <a:chExt cx="5057133" cy="736664"/>
            </a:xfrm>
          </p:grpSpPr>
          <p:sp>
            <p:nvSpPr>
              <p:cNvPr name="Freeform 6" id="6"/>
              <p:cNvSpPr/>
              <p:nvPr/>
            </p:nvSpPr>
            <p:spPr>
              <a:xfrm flipH="false" flipV="false" rot="0">
                <a:off x="0" y="0"/>
                <a:ext cx="5057133" cy="736664"/>
              </a:xfrm>
              <a:custGeom>
                <a:avLst/>
                <a:gdLst/>
                <a:ahLst/>
                <a:cxnLst/>
                <a:rect r="r" b="b" t="t" l="l"/>
                <a:pathLst>
                  <a:path h="736664" w="5057133">
                    <a:moveTo>
                      <a:pt x="39999" y="0"/>
                    </a:moveTo>
                    <a:lnTo>
                      <a:pt x="5017134" y="0"/>
                    </a:lnTo>
                    <a:cubicBezTo>
                      <a:pt x="5039225" y="0"/>
                      <a:pt x="5057133" y="17908"/>
                      <a:pt x="5057133" y="39999"/>
                    </a:cubicBezTo>
                    <a:lnTo>
                      <a:pt x="5057133" y="696665"/>
                    </a:lnTo>
                    <a:cubicBezTo>
                      <a:pt x="5057133" y="718755"/>
                      <a:pt x="5039225" y="736664"/>
                      <a:pt x="5017134" y="736664"/>
                    </a:cubicBezTo>
                    <a:lnTo>
                      <a:pt x="39999" y="736664"/>
                    </a:lnTo>
                    <a:cubicBezTo>
                      <a:pt x="29390" y="736664"/>
                      <a:pt x="19217" y="732449"/>
                      <a:pt x="11715" y="724948"/>
                    </a:cubicBezTo>
                    <a:cubicBezTo>
                      <a:pt x="4214" y="717447"/>
                      <a:pt x="0" y="707273"/>
                      <a:pt x="0" y="696665"/>
                    </a:cubicBezTo>
                    <a:lnTo>
                      <a:pt x="0" y="39999"/>
                    </a:lnTo>
                    <a:cubicBezTo>
                      <a:pt x="0" y="17908"/>
                      <a:pt x="17908" y="0"/>
                      <a:pt x="39999" y="0"/>
                    </a:cubicBezTo>
                    <a:close/>
                  </a:path>
                </a:pathLst>
              </a:custGeom>
              <a:solidFill>
                <a:srgbClr val="FCB50F"/>
              </a:solidFill>
            </p:spPr>
          </p:sp>
          <p:sp>
            <p:nvSpPr>
              <p:cNvPr name="TextBox 7" id="7"/>
              <p:cNvSpPr txBox="true"/>
              <p:nvPr/>
            </p:nvSpPr>
            <p:spPr>
              <a:xfrm>
                <a:off x="0" y="-38100"/>
                <a:ext cx="5057133" cy="77476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18151687" cy="3101638"/>
              <a:chOff x="0" y="0"/>
              <a:chExt cx="5230840" cy="893811"/>
            </a:xfrm>
          </p:grpSpPr>
          <p:sp>
            <p:nvSpPr>
              <p:cNvPr name="Freeform 9" id="9"/>
              <p:cNvSpPr/>
              <p:nvPr/>
            </p:nvSpPr>
            <p:spPr>
              <a:xfrm flipH="false" flipV="false" rot="0">
                <a:off x="0" y="0"/>
                <a:ext cx="5230840" cy="893811"/>
              </a:xfrm>
              <a:custGeom>
                <a:avLst/>
                <a:gdLst/>
                <a:ahLst/>
                <a:cxnLst/>
                <a:rect r="r" b="b" t="t" l="l"/>
                <a:pathLst>
                  <a:path h="893811" w="5230840">
                    <a:moveTo>
                      <a:pt x="38670" y="0"/>
                    </a:moveTo>
                    <a:lnTo>
                      <a:pt x="5192169" y="0"/>
                    </a:lnTo>
                    <a:cubicBezTo>
                      <a:pt x="5213526" y="0"/>
                      <a:pt x="5230840" y="17313"/>
                      <a:pt x="5230840" y="38670"/>
                    </a:cubicBezTo>
                    <a:lnTo>
                      <a:pt x="5230840" y="855140"/>
                    </a:lnTo>
                    <a:cubicBezTo>
                      <a:pt x="5230840" y="876497"/>
                      <a:pt x="5213526" y="893811"/>
                      <a:pt x="5192169" y="893811"/>
                    </a:cubicBezTo>
                    <a:lnTo>
                      <a:pt x="38670" y="893811"/>
                    </a:lnTo>
                    <a:cubicBezTo>
                      <a:pt x="17313" y="893811"/>
                      <a:pt x="0" y="876497"/>
                      <a:pt x="0" y="855140"/>
                    </a:cubicBezTo>
                    <a:lnTo>
                      <a:pt x="0" y="38670"/>
                    </a:lnTo>
                    <a:cubicBezTo>
                      <a:pt x="0" y="17313"/>
                      <a:pt x="17313" y="0"/>
                      <a:pt x="38670" y="0"/>
                    </a:cubicBezTo>
                    <a:close/>
                  </a:path>
                </a:pathLst>
              </a:custGeom>
              <a:solidFill>
                <a:srgbClr val="29455B"/>
              </a:solidFill>
            </p:spPr>
          </p:sp>
          <p:sp>
            <p:nvSpPr>
              <p:cNvPr name="TextBox 10" id="10"/>
              <p:cNvSpPr txBox="true"/>
              <p:nvPr/>
            </p:nvSpPr>
            <p:spPr>
              <a:xfrm>
                <a:off x="0" y="-38100"/>
                <a:ext cx="5230840" cy="931911"/>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2735752" y="1995217"/>
            <a:ext cx="12816495" cy="1934844"/>
          </a:xfrm>
          <a:prstGeom prst="rect">
            <a:avLst/>
          </a:prstGeom>
        </p:spPr>
        <p:txBody>
          <a:bodyPr anchor="t" rtlCol="false" tIns="0" lIns="0" bIns="0" rIns="0">
            <a:spAutoFit/>
          </a:bodyPr>
          <a:lstStyle/>
          <a:p>
            <a:pPr algn="l">
              <a:lnSpc>
                <a:spcPts val="3080"/>
              </a:lnSpc>
            </a:pPr>
            <a:r>
              <a:rPr lang="en-US" sz="2200">
                <a:solidFill>
                  <a:srgbClr val="F9EEE1"/>
                </a:solidFill>
                <a:latin typeface="Open Sans"/>
                <a:ea typeface="Open Sans"/>
                <a:cs typeface="Open Sans"/>
                <a:sym typeface="Open Sans"/>
              </a:rPr>
              <a:t>Operasi Waktu Konstan</a:t>
            </a:r>
          </a:p>
          <a:p>
            <a:pPr algn="l" marL="474986" indent="-237493" lvl="1">
              <a:lnSpc>
                <a:spcPts val="3080"/>
              </a:lnSpc>
              <a:buFont typeface="Arial"/>
              <a:buChar char="•"/>
            </a:pPr>
            <a:r>
              <a:rPr lang="en-US" sz="2200">
                <a:solidFill>
                  <a:srgbClr val="F9EEE1"/>
                </a:solidFill>
                <a:latin typeface="Open Sans"/>
                <a:ea typeface="Open Sans"/>
                <a:cs typeface="Open Sans"/>
                <a:sym typeface="Open Sans"/>
              </a:rPr>
              <a:t>len(data) (panjang data) dikembalikan dalam waktu konstan karena list/tuple secara eksplisit menyimpan informasi panjangnya.</a:t>
            </a:r>
          </a:p>
          <a:p>
            <a:pPr algn="l" marL="474986" indent="-237493" lvl="1">
              <a:lnSpc>
                <a:spcPts val="3080"/>
              </a:lnSpc>
              <a:buFont typeface="Arial"/>
              <a:buChar char="•"/>
            </a:pPr>
            <a:r>
              <a:rPr lang="en-US" sz="2200">
                <a:solidFill>
                  <a:srgbClr val="F9EEE1"/>
                </a:solidFill>
                <a:latin typeface="Open Sans"/>
                <a:ea typeface="Open Sans"/>
                <a:cs typeface="Open Sans"/>
                <a:sym typeface="Open Sans"/>
              </a:rPr>
              <a:t>Efisiensi O(1) untuk sintaks data[j] (akses elemen indeks ke-j) dijamin oleh akses langsung ke array dasar (underlying array).</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0">
            <a:off x="2386599" y="4540073"/>
            <a:ext cx="13613766" cy="5044308"/>
            <a:chOff x="0" y="0"/>
            <a:chExt cx="18151687" cy="6725744"/>
          </a:xfrm>
        </p:grpSpPr>
        <p:grpSp>
          <p:nvGrpSpPr>
            <p:cNvPr name="Group 21" id="21"/>
            <p:cNvGrpSpPr/>
            <p:nvPr/>
          </p:nvGrpSpPr>
          <p:grpSpPr>
            <a:xfrm rot="0">
              <a:off x="282780" y="1108399"/>
              <a:ext cx="17548903" cy="5617345"/>
              <a:chOff x="0" y="0"/>
              <a:chExt cx="5057133" cy="1618771"/>
            </a:xfrm>
          </p:grpSpPr>
          <p:sp>
            <p:nvSpPr>
              <p:cNvPr name="Freeform 22" id="22"/>
              <p:cNvSpPr/>
              <p:nvPr/>
            </p:nvSpPr>
            <p:spPr>
              <a:xfrm flipH="false" flipV="false" rot="0">
                <a:off x="0" y="0"/>
                <a:ext cx="5057133" cy="1618771"/>
              </a:xfrm>
              <a:custGeom>
                <a:avLst/>
                <a:gdLst/>
                <a:ahLst/>
                <a:cxnLst/>
                <a:rect r="r" b="b" t="t" l="l"/>
                <a:pathLst>
                  <a:path h="1618771" w="5057133">
                    <a:moveTo>
                      <a:pt x="39999" y="0"/>
                    </a:moveTo>
                    <a:lnTo>
                      <a:pt x="5017134" y="0"/>
                    </a:lnTo>
                    <a:cubicBezTo>
                      <a:pt x="5039225" y="0"/>
                      <a:pt x="5057133" y="17908"/>
                      <a:pt x="5057133" y="39999"/>
                    </a:cubicBezTo>
                    <a:lnTo>
                      <a:pt x="5057133" y="1578773"/>
                    </a:lnTo>
                    <a:cubicBezTo>
                      <a:pt x="5057133" y="1589381"/>
                      <a:pt x="5052919" y="1599555"/>
                      <a:pt x="5045418" y="1607056"/>
                    </a:cubicBezTo>
                    <a:cubicBezTo>
                      <a:pt x="5037916" y="1614557"/>
                      <a:pt x="5027742" y="1618771"/>
                      <a:pt x="5017134" y="1618771"/>
                    </a:cubicBezTo>
                    <a:lnTo>
                      <a:pt x="39999" y="1618771"/>
                    </a:lnTo>
                    <a:cubicBezTo>
                      <a:pt x="17908" y="1618771"/>
                      <a:pt x="0" y="1600863"/>
                      <a:pt x="0" y="1578773"/>
                    </a:cubicBezTo>
                    <a:lnTo>
                      <a:pt x="0" y="39999"/>
                    </a:lnTo>
                    <a:cubicBezTo>
                      <a:pt x="0" y="17908"/>
                      <a:pt x="17908" y="0"/>
                      <a:pt x="39999" y="0"/>
                    </a:cubicBezTo>
                    <a:close/>
                  </a:path>
                </a:pathLst>
              </a:custGeom>
              <a:solidFill>
                <a:srgbClr val="FCB50F"/>
              </a:solidFill>
            </p:spPr>
          </p:sp>
          <p:sp>
            <p:nvSpPr>
              <p:cNvPr name="TextBox 23" id="23"/>
              <p:cNvSpPr txBox="true"/>
              <p:nvPr/>
            </p:nvSpPr>
            <p:spPr>
              <a:xfrm>
                <a:off x="0" y="-38100"/>
                <a:ext cx="5057133" cy="1656871"/>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0" y="0"/>
              <a:ext cx="18151687" cy="6325118"/>
              <a:chOff x="0" y="0"/>
              <a:chExt cx="5230840" cy="1822733"/>
            </a:xfrm>
          </p:grpSpPr>
          <p:sp>
            <p:nvSpPr>
              <p:cNvPr name="Freeform 25" id="25"/>
              <p:cNvSpPr/>
              <p:nvPr/>
            </p:nvSpPr>
            <p:spPr>
              <a:xfrm flipH="false" flipV="false" rot="0">
                <a:off x="0" y="0"/>
                <a:ext cx="5230840" cy="1822733"/>
              </a:xfrm>
              <a:custGeom>
                <a:avLst/>
                <a:gdLst/>
                <a:ahLst/>
                <a:cxnLst/>
                <a:rect r="r" b="b" t="t" l="l"/>
                <a:pathLst>
                  <a:path h="1822733" w="5230840">
                    <a:moveTo>
                      <a:pt x="38670" y="0"/>
                    </a:moveTo>
                    <a:lnTo>
                      <a:pt x="5192169" y="0"/>
                    </a:lnTo>
                    <a:cubicBezTo>
                      <a:pt x="5213526" y="0"/>
                      <a:pt x="5230840" y="17313"/>
                      <a:pt x="5230840" y="38670"/>
                    </a:cubicBezTo>
                    <a:lnTo>
                      <a:pt x="5230840" y="1784062"/>
                    </a:lnTo>
                    <a:cubicBezTo>
                      <a:pt x="5230840" y="1805420"/>
                      <a:pt x="5213526" y="1822733"/>
                      <a:pt x="5192169" y="1822733"/>
                    </a:cubicBezTo>
                    <a:lnTo>
                      <a:pt x="38670" y="1822733"/>
                    </a:lnTo>
                    <a:cubicBezTo>
                      <a:pt x="17313" y="1822733"/>
                      <a:pt x="0" y="1805420"/>
                      <a:pt x="0" y="1784062"/>
                    </a:cubicBezTo>
                    <a:lnTo>
                      <a:pt x="0" y="38670"/>
                    </a:lnTo>
                    <a:cubicBezTo>
                      <a:pt x="0" y="17313"/>
                      <a:pt x="17313" y="0"/>
                      <a:pt x="38670" y="0"/>
                    </a:cubicBezTo>
                    <a:close/>
                  </a:path>
                </a:pathLst>
              </a:custGeom>
              <a:solidFill>
                <a:srgbClr val="29455B"/>
              </a:solidFill>
            </p:spPr>
          </p:sp>
          <p:sp>
            <p:nvSpPr>
              <p:cNvPr name="TextBox 26" id="26"/>
              <p:cNvSpPr txBox="true"/>
              <p:nvPr/>
            </p:nvSpPr>
            <p:spPr>
              <a:xfrm>
                <a:off x="0" y="-38100"/>
                <a:ext cx="5230840" cy="1860833"/>
              </a:xfrm>
              <a:prstGeom prst="rect">
                <a:avLst/>
              </a:prstGeom>
            </p:spPr>
            <p:txBody>
              <a:bodyPr anchor="ctr" rtlCol="false" tIns="50800" lIns="50800" bIns="50800" rIns="50800"/>
              <a:lstStyle/>
              <a:p>
                <a:pPr algn="ctr">
                  <a:lnSpc>
                    <a:spcPts val="2659"/>
                  </a:lnSpc>
                  <a:spcBef>
                    <a:spcPct val="0"/>
                  </a:spcBef>
                </a:pPr>
              </a:p>
            </p:txBody>
          </p:sp>
        </p:grpSp>
      </p:grpSp>
      <p:sp>
        <p:nvSpPr>
          <p:cNvPr name="TextBox 27" id="27"/>
          <p:cNvSpPr txBox="true"/>
          <p:nvPr/>
        </p:nvSpPr>
        <p:spPr>
          <a:xfrm rot="0">
            <a:off x="2749711" y="4675752"/>
            <a:ext cx="12816495" cy="4277995"/>
          </a:xfrm>
          <a:prstGeom prst="rect">
            <a:avLst/>
          </a:prstGeom>
        </p:spPr>
        <p:txBody>
          <a:bodyPr anchor="t" rtlCol="false" tIns="0" lIns="0" bIns="0" rIns="0">
            <a:spAutoFit/>
          </a:bodyPr>
          <a:lstStyle/>
          <a:p>
            <a:pPr algn="l">
              <a:lnSpc>
                <a:spcPts val="3079"/>
              </a:lnSpc>
              <a:spcBef>
                <a:spcPct val="0"/>
              </a:spcBef>
            </a:pPr>
            <a:r>
              <a:rPr lang="en-US" sz="2199">
                <a:solidFill>
                  <a:srgbClr val="FFFFFF"/>
                </a:solidFill>
                <a:latin typeface="Open Sans"/>
                <a:ea typeface="Open Sans"/>
                <a:cs typeface="Open Sans"/>
                <a:sym typeface="Open Sans"/>
              </a:rPr>
              <a:t>Pencar</a:t>
            </a:r>
            <a:r>
              <a:rPr lang="en-US" sz="2199">
                <a:solidFill>
                  <a:srgbClr val="FFFFFF"/>
                </a:solidFill>
                <a:latin typeface="Open Sans"/>
                <a:ea typeface="Open Sans"/>
                <a:cs typeface="Open Sans"/>
                <a:sym typeface="Open Sans"/>
              </a:rPr>
              <a:t>ian Nilai dalam List</a:t>
            </a:r>
          </a:p>
          <a:p>
            <a:pPr algn="l">
              <a:lnSpc>
                <a:spcPts val="3079"/>
              </a:lnSpc>
              <a:spcBef>
                <a:spcPct val="0"/>
              </a:spcBef>
            </a:pPr>
            <a:r>
              <a:rPr lang="en-US" sz="2199">
                <a:solidFill>
                  <a:srgbClr val="FFFFFF"/>
                </a:solidFill>
                <a:latin typeface="Open Sans"/>
                <a:ea typeface="Open Sans"/>
                <a:cs typeface="Open Sans"/>
                <a:sym typeface="Open Sans"/>
              </a:rPr>
              <a:t>Metode count, index, dan operator in bekerja dengan mengiterasi elemen dari kiri ke kanan:</a:t>
            </a:r>
          </a:p>
          <a:p>
            <a:pPr algn="l" marL="474978" indent="-237489" lvl="1">
              <a:lnSpc>
                <a:spcPts val="3079"/>
              </a:lnSpc>
              <a:spcBef>
                <a:spcPct val="0"/>
              </a:spcBef>
              <a:buFont typeface="Arial"/>
              <a:buChar char="•"/>
            </a:pPr>
            <a:r>
              <a:rPr lang="en-US" sz="2199">
                <a:solidFill>
                  <a:srgbClr val="FFFFFF"/>
                </a:solidFill>
                <a:latin typeface="Open Sans"/>
                <a:ea typeface="Open Sans"/>
                <a:cs typeface="Open Sans"/>
                <a:sym typeface="Open Sans"/>
              </a:rPr>
              <a:t>count: Memeriksa semua elemen untuk menghitung kemunculan nilai → O(n).</a:t>
            </a:r>
          </a:p>
          <a:p>
            <a:pPr algn="l" marL="474978" indent="-237489" lvl="1">
              <a:lnSpc>
                <a:spcPts val="3079"/>
              </a:lnSpc>
              <a:spcBef>
                <a:spcPct val="0"/>
              </a:spcBef>
              <a:buFont typeface="Arial"/>
              <a:buChar char="•"/>
            </a:pPr>
            <a:r>
              <a:rPr lang="en-US" sz="2199">
                <a:solidFill>
                  <a:srgbClr val="FFFFFF"/>
                </a:solidFill>
                <a:latin typeface="Open Sans"/>
                <a:ea typeface="Open Sans"/>
                <a:cs typeface="Open Sans"/>
                <a:sym typeface="Open Sans"/>
              </a:rPr>
              <a:t>index dan in: Berhenti begitu menemukan kejadian pertama nilai yang dicari.</a:t>
            </a:r>
          </a:p>
          <a:p>
            <a:pPr algn="l" marL="949956" indent="-316652" lvl="2">
              <a:lnSpc>
                <a:spcPts val="3079"/>
              </a:lnSpc>
              <a:spcBef>
                <a:spcPct val="0"/>
              </a:spcBef>
              <a:buFont typeface="Arial"/>
              <a:buChar char="⚬"/>
            </a:pPr>
            <a:r>
              <a:rPr lang="en-US" sz="2199">
                <a:solidFill>
                  <a:srgbClr val="FFFFFF"/>
                </a:solidFill>
                <a:latin typeface="Open Sans"/>
                <a:ea typeface="Open Sans"/>
                <a:cs typeface="Open Sans"/>
                <a:sym typeface="Open Sans"/>
              </a:rPr>
              <a:t>Kasus terbaik: O(1) (nilai ditemukan di posisi awal).</a:t>
            </a:r>
          </a:p>
          <a:p>
            <a:pPr algn="l" marL="949956" indent="-316652" lvl="2">
              <a:lnSpc>
                <a:spcPts val="3079"/>
              </a:lnSpc>
              <a:spcBef>
                <a:spcPct val="0"/>
              </a:spcBef>
              <a:buFont typeface="Arial"/>
              <a:buChar char="⚬"/>
            </a:pPr>
            <a:r>
              <a:rPr lang="en-US" sz="2199">
                <a:solidFill>
                  <a:srgbClr val="FFFFFF"/>
                </a:solidFill>
                <a:latin typeface="Open Sans"/>
                <a:ea typeface="Open Sans"/>
                <a:cs typeface="Open Sans"/>
                <a:sym typeface="Open Sans"/>
              </a:rPr>
              <a:t>Kasu</a:t>
            </a:r>
            <a:r>
              <a:rPr lang="en-US" sz="2199">
                <a:solidFill>
                  <a:srgbClr val="FFFFFF"/>
                </a:solidFill>
                <a:latin typeface="Open Sans"/>
                <a:ea typeface="Open Sans"/>
                <a:cs typeface="Open Sans"/>
                <a:sym typeface="Open Sans"/>
              </a:rPr>
              <a:t>s terburuk: O(n) (nilai di akhir/tidak ada).</a:t>
            </a:r>
          </a:p>
          <a:p>
            <a:pPr algn="l">
              <a:lnSpc>
                <a:spcPts val="3079"/>
              </a:lnSpc>
              <a:spcBef>
                <a:spcPct val="0"/>
              </a:spcBef>
            </a:pPr>
            <a:r>
              <a:rPr lang="en-US" sz="2199">
                <a:solidFill>
                  <a:srgbClr val="FFFFFF"/>
                </a:solidFill>
                <a:latin typeface="Open Sans"/>
                <a:ea typeface="Open Sans"/>
                <a:cs typeface="Open Sans"/>
                <a:sym typeface="Open Sans"/>
              </a:rPr>
              <a:t>Co</a:t>
            </a:r>
            <a:r>
              <a:rPr lang="en-US" sz="2199">
                <a:solidFill>
                  <a:srgbClr val="FFFFFF"/>
                </a:solidFill>
                <a:latin typeface="Open Sans"/>
                <a:ea typeface="Open Sans"/>
                <a:cs typeface="Open Sans"/>
                <a:sym typeface="Open Sans"/>
              </a:rPr>
              <a:t>ntoh Praktis:</a:t>
            </a:r>
          </a:p>
          <a:p>
            <a:pPr algn="l">
              <a:lnSpc>
                <a:spcPts val="3079"/>
              </a:lnSpc>
              <a:spcBef>
                <a:spcPct val="0"/>
              </a:spcBef>
            </a:pPr>
            <a:r>
              <a:rPr lang="en-US" sz="2199">
                <a:solidFill>
                  <a:srgbClr val="FFFFFF"/>
                </a:solidFill>
                <a:latin typeface="Open Sans"/>
                <a:ea typeface="Open Sans"/>
                <a:cs typeface="Open Sans"/>
                <a:sym typeface="Open Sans"/>
              </a:rPr>
              <a:t>Dengan data = list(range(10000000)) (list berisi 10 juta elemen):</a:t>
            </a:r>
          </a:p>
          <a:p>
            <a:pPr algn="l" marL="474978" indent="-237489" lvl="1">
              <a:lnSpc>
                <a:spcPts val="3079"/>
              </a:lnSpc>
              <a:spcBef>
                <a:spcPct val="0"/>
              </a:spcBef>
              <a:buFont typeface="Arial"/>
              <a:buChar char="•"/>
            </a:pPr>
            <a:r>
              <a:rPr lang="en-US" sz="2199">
                <a:solidFill>
                  <a:srgbClr val="FFFFFF"/>
                </a:solidFill>
                <a:latin typeface="Open Sans"/>
                <a:ea typeface="Open Sans"/>
                <a:cs typeface="Open Sans"/>
                <a:sym typeface="Open Sans"/>
              </a:rPr>
              <a:t>5 in data selesai cepat karena 5 ada di indeks awal.</a:t>
            </a:r>
          </a:p>
          <a:p>
            <a:pPr algn="l" marL="474978" indent="-237489" lvl="1">
              <a:lnSpc>
                <a:spcPts val="3079"/>
              </a:lnSpc>
              <a:spcBef>
                <a:spcPct val="0"/>
              </a:spcBef>
              <a:buFont typeface="Arial"/>
              <a:buChar char="•"/>
            </a:pPr>
            <a:r>
              <a:rPr lang="en-US" sz="2199">
                <a:solidFill>
                  <a:srgbClr val="FFFFFF"/>
                </a:solidFill>
                <a:latin typeface="Open Sans"/>
                <a:ea typeface="Open Sans"/>
                <a:cs typeface="Open Sans"/>
                <a:sym typeface="Open Sans"/>
              </a:rPr>
              <a:t>9999995 i</a:t>
            </a:r>
            <a:r>
              <a:rPr lang="en-US" sz="2199">
                <a:solidFill>
                  <a:srgbClr val="FFFFFF"/>
                </a:solidFill>
                <a:latin typeface="Open Sans"/>
                <a:ea typeface="Open Sans"/>
                <a:cs typeface="Open Sans"/>
                <a:sym typeface="Open Sans"/>
              </a:rPr>
              <a:t>n data memerlukan iterasi hampir penuh.</a:t>
            </a:r>
          </a:p>
          <a:p>
            <a:pPr algn="l" marL="474978" indent="-237489" lvl="1">
              <a:lnSpc>
                <a:spcPts val="3079"/>
              </a:lnSpc>
              <a:spcBef>
                <a:spcPct val="0"/>
              </a:spcBef>
              <a:buFont typeface="Arial"/>
              <a:buChar char="•"/>
            </a:pPr>
            <a:r>
              <a:rPr lang="en-US" sz="2199">
                <a:solidFill>
                  <a:srgbClr val="FFFFFF"/>
                </a:solidFill>
                <a:latin typeface="Open Sans"/>
                <a:ea typeface="Open Sans"/>
                <a:cs typeface="Open Sans"/>
                <a:sym typeface="Open Sans"/>
              </a:rPr>
              <a:t>-5 in data gagal → iterasi semua elemen.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122792" y="167000"/>
            <a:ext cx="14042417" cy="214542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PERBANDINGAN LEKSIKOGRAFIS PADA URUTAN DAN PEMBUATAN INSTANSI BARU</a:t>
            </a:r>
          </a:p>
        </p:txBody>
      </p:sp>
      <p:grpSp>
        <p:nvGrpSpPr>
          <p:cNvPr name="Group 4" id="4"/>
          <p:cNvGrpSpPr/>
          <p:nvPr/>
        </p:nvGrpSpPr>
        <p:grpSpPr>
          <a:xfrm rot="0">
            <a:off x="2351076" y="2393695"/>
            <a:ext cx="13613766" cy="2749805"/>
            <a:chOff x="0" y="0"/>
            <a:chExt cx="18151687" cy="3666406"/>
          </a:xfrm>
        </p:grpSpPr>
        <p:grpSp>
          <p:nvGrpSpPr>
            <p:cNvPr name="Group 5" id="5"/>
            <p:cNvGrpSpPr/>
            <p:nvPr/>
          </p:nvGrpSpPr>
          <p:grpSpPr>
            <a:xfrm rot="0">
              <a:off x="282780" y="851749"/>
              <a:ext cx="17548903" cy="2814657"/>
              <a:chOff x="0" y="0"/>
              <a:chExt cx="5057133" cy="811110"/>
            </a:xfrm>
          </p:grpSpPr>
          <p:sp>
            <p:nvSpPr>
              <p:cNvPr name="Freeform 6" id="6"/>
              <p:cNvSpPr/>
              <p:nvPr/>
            </p:nvSpPr>
            <p:spPr>
              <a:xfrm flipH="false" flipV="false" rot="0">
                <a:off x="0" y="0"/>
                <a:ext cx="5057133" cy="811110"/>
              </a:xfrm>
              <a:custGeom>
                <a:avLst/>
                <a:gdLst/>
                <a:ahLst/>
                <a:cxnLst/>
                <a:rect r="r" b="b" t="t" l="l"/>
                <a:pathLst>
                  <a:path h="811110" w="5057133">
                    <a:moveTo>
                      <a:pt x="39999" y="0"/>
                    </a:moveTo>
                    <a:lnTo>
                      <a:pt x="5017134" y="0"/>
                    </a:lnTo>
                    <a:cubicBezTo>
                      <a:pt x="5039225" y="0"/>
                      <a:pt x="5057133" y="17908"/>
                      <a:pt x="5057133" y="39999"/>
                    </a:cubicBezTo>
                    <a:lnTo>
                      <a:pt x="5057133" y="771112"/>
                    </a:lnTo>
                    <a:cubicBezTo>
                      <a:pt x="5057133" y="793202"/>
                      <a:pt x="5039225" y="811110"/>
                      <a:pt x="5017134" y="811110"/>
                    </a:cubicBezTo>
                    <a:lnTo>
                      <a:pt x="39999" y="811110"/>
                    </a:lnTo>
                    <a:cubicBezTo>
                      <a:pt x="17908" y="811110"/>
                      <a:pt x="0" y="793202"/>
                      <a:pt x="0" y="771112"/>
                    </a:cubicBezTo>
                    <a:lnTo>
                      <a:pt x="0" y="39999"/>
                    </a:lnTo>
                    <a:cubicBezTo>
                      <a:pt x="0" y="17908"/>
                      <a:pt x="17908" y="0"/>
                      <a:pt x="39999" y="0"/>
                    </a:cubicBezTo>
                    <a:close/>
                  </a:path>
                </a:pathLst>
              </a:custGeom>
              <a:solidFill>
                <a:srgbClr val="FCB50F"/>
              </a:solidFill>
            </p:spPr>
          </p:sp>
          <p:sp>
            <p:nvSpPr>
              <p:cNvPr name="TextBox 7" id="7"/>
              <p:cNvSpPr txBox="true"/>
              <p:nvPr/>
            </p:nvSpPr>
            <p:spPr>
              <a:xfrm>
                <a:off x="0" y="-38100"/>
                <a:ext cx="5057133" cy="84921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18151687" cy="3415088"/>
              <a:chOff x="0" y="0"/>
              <a:chExt cx="5230840" cy="984139"/>
            </a:xfrm>
          </p:grpSpPr>
          <p:sp>
            <p:nvSpPr>
              <p:cNvPr name="Freeform 9" id="9"/>
              <p:cNvSpPr/>
              <p:nvPr/>
            </p:nvSpPr>
            <p:spPr>
              <a:xfrm flipH="false" flipV="false" rot="0">
                <a:off x="0" y="0"/>
                <a:ext cx="5230840" cy="984139"/>
              </a:xfrm>
              <a:custGeom>
                <a:avLst/>
                <a:gdLst/>
                <a:ahLst/>
                <a:cxnLst/>
                <a:rect r="r" b="b" t="t" l="l"/>
                <a:pathLst>
                  <a:path h="984139" w="5230840">
                    <a:moveTo>
                      <a:pt x="38670" y="0"/>
                    </a:moveTo>
                    <a:lnTo>
                      <a:pt x="5192169" y="0"/>
                    </a:lnTo>
                    <a:cubicBezTo>
                      <a:pt x="5213526" y="0"/>
                      <a:pt x="5230840" y="17313"/>
                      <a:pt x="5230840" y="38670"/>
                    </a:cubicBezTo>
                    <a:lnTo>
                      <a:pt x="5230840" y="945468"/>
                    </a:lnTo>
                    <a:cubicBezTo>
                      <a:pt x="5230840" y="955724"/>
                      <a:pt x="5226765" y="965560"/>
                      <a:pt x="5219513" y="972812"/>
                    </a:cubicBezTo>
                    <a:cubicBezTo>
                      <a:pt x="5212261" y="980064"/>
                      <a:pt x="5202425" y="984139"/>
                      <a:pt x="5192169" y="984139"/>
                    </a:cubicBezTo>
                    <a:lnTo>
                      <a:pt x="38670" y="984139"/>
                    </a:lnTo>
                    <a:cubicBezTo>
                      <a:pt x="17313" y="984139"/>
                      <a:pt x="0" y="966825"/>
                      <a:pt x="0" y="945468"/>
                    </a:cubicBezTo>
                    <a:lnTo>
                      <a:pt x="0" y="38670"/>
                    </a:lnTo>
                    <a:cubicBezTo>
                      <a:pt x="0" y="17313"/>
                      <a:pt x="17313" y="0"/>
                      <a:pt x="38670" y="0"/>
                    </a:cubicBezTo>
                    <a:close/>
                  </a:path>
                </a:pathLst>
              </a:custGeom>
              <a:solidFill>
                <a:srgbClr val="29455B"/>
              </a:solidFill>
            </p:spPr>
          </p:sp>
          <p:sp>
            <p:nvSpPr>
              <p:cNvPr name="TextBox 10" id="10"/>
              <p:cNvSpPr txBox="true"/>
              <p:nvPr/>
            </p:nvSpPr>
            <p:spPr>
              <a:xfrm>
                <a:off x="0" y="-38100"/>
                <a:ext cx="5230840" cy="1022239"/>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2735752" y="2642743"/>
            <a:ext cx="12816495" cy="2213609"/>
          </a:xfrm>
          <a:prstGeom prst="rect">
            <a:avLst/>
          </a:prstGeom>
        </p:spPr>
        <p:txBody>
          <a:bodyPr anchor="t" rtlCol="false" tIns="0" lIns="0" bIns="0" rIns="0">
            <a:spAutoFit/>
          </a:bodyPr>
          <a:lstStyle/>
          <a:p>
            <a:pPr algn="l">
              <a:lnSpc>
                <a:spcPts val="2940"/>
              </a:lnSpc>
            </a:pPr>
            <a:r>
              <a:rPr lang="en-US" sz="2100">
                <a:solidFill>
                  <a:srgbClr val="F9EEE1"/>
                </a:solidFill>
                <a:latin typeface="Open Sans"/>
                <a:ea typeface="Open Sans"/>
                <a:cs typeface="Open Sans"/>
                <a:sym typeface="Open Sans"/>
              </a:rPr>
              <a:t>Perbandingan Leksikografis pada Urutan</a:t>
            </a:r>
          </a:p>
          <a:p>
            <a:pPr algn="l">
              <a:lnSpc>
                <a:spcPts val="2940"/>
              </a:lnSpc>
            </a:pPr>
            <a:r>
              <a:rPr lang="en-US" sz="2100">
                <a:solidFill>
                  <a:srgbClr val="F9EEE1"/>
                </a:solidFill>
                <a:latin typeface="Open Sans"/>
                <a:ea typeface="Open Sans"/>
                <a:cs typeface="Open Sans"/>
                <a:sym typeface="Open Sans"/>
              </a:rPr>
              <a:t>Perbandingan antara dua urutan dilakukan secara leksikografis (mirip pengurutan kamus):</a:t>
            </a:r>
          </a:p>
          <a:p>
            <a:pPr algn="l" marL="453396" indent="-226698" lvl="1">
              <a:lnSpc>
                <a:spcPts val="2940"/>
              </a:lnSpc>
              <a:buFont typeface="Arial"/>
              <a:buChar char="•"/>
            </a:pPr>
            <a:r>
              <a:rPr lang="en-US" sz="2100">
                <a:solidFill>
                  <a:srgbClr val="F9EEE1"/>
                </a:solidFill>
                <a:latin typeface="Open Sans"/>
                <a:ea typeface="Open Sans"/>
                <a:cs typeface="Open Sans"/>
                <a:sym typeface="Open Sans"/>
              </a:rPr>
              <a:t>Kasus Terburuk: Evaluasi memerlukan iterasi sepanjang urutan terpendek, karena hasil baru pasti diketahui setelah salah satu urutan habis.</a:t>
            </a:r>
          </a:p>
          <a:p>
            <a:pPr algn="l" marL="453396" indent="-226698" lvl="1">
              <a:lnSpc>
                <a:spcPts val="2940"/>
              </a:lnSpc>
              <a:buFont typeface="Arial"/>
              <a:buChar char="•"/>
            </a:pPr>
            <a:r>
              <a:rPr lang="en-US" sz="2100">
                <a:solidFill>
                  <a:srgbClr val="F9EEE1"/>
                </a:solidFill>
                <a:latin typeface="Open Sans"/>
                <a:ea typeface="Open Sans"/>
                <a:cs typeface="Open Sans"/>
                <a:sym typeface="Open Sans"/>
              </a:rPr>
              <a:t>Kasus Optimal: Jika perbedaan ditemukan di posisi awal, evaluasi langsung berhenti.</a:t>
            </a:r>
          </a:p>
          <a:p>
            <a:pPr algn="l" marL="906793" indent="-302264" lvl="2">
              <a:lnSpc>
                <a:spcPts val="2940"/>
              </a:lnSpc>
              <a:buFont typeface="Arial"/>
              <a:buChar char="⚬"/>
            </a:pPr>
            <a:r>
              <a:rPr lang="en-US" sz="2100">
                <a:solidFill>
                  <a:srgbClr val="F9EEE1"/>
                </a:solidFill>
                <a:latin typeface="Open Sans"/>
                <a:ea typeface="Open Sans"/>
                <a:cs typeface="Open Sans"/>
                <a:sym typeface="Open Sans"/>
              </a:rPr>
              <a:t>Contoh: </a:t>
            </a:r>
            <a:r>
              <a:rPr lang="en-US" sz="2100">
                <a:solidFill>
                  <a:srgbClr val="F9EEE1"/>
                </a:solidFill>
                <a:latin typeface="Open Sans"/>
                <a:ea typeface="Open Sans"/>
                <a:cs typeface="Open Sans"/>
                <a:sym typeface="Open Sans"/>
              </a:rPr>
              <a:t>[7, 3, ...] &lt; [7, 5, ...]</a:t>
            </a:r>
            <a:r>
              <a:rPr lang="en-US" sz="2100">
                <a:solidFill>
                  <a:srgbClr val="F9EEE1"/>
                </a:solidFill>
                <a:latin typeface="Open Sans"/>
                <a:ea typeface="Open Sans"/>
                <a:cs typeface="Open Sans"/>
                <a:sym typeface="Open Sans"/>
              </a:rPr>
              <a:t> → hasil </a:t>
            </a:r>
            <a:r>
              <a:rPr lang="en-US" sz="2100">
                <a:solidFill>
                  <a:srgbClr val="F9EEE1"/>
                </a:solidFill>
                <a:latin typeface="Open Sans"/>
                <a:ea typeface="Open Sans"/>
                <a:cs typeface="Open Sans"/>
                <a:sym typeface="Open Sans"/>
              </a:rPr>
              <a:t>True</a:t>
            </a:r>
            <a:r>
              <a:rPr lang="en-US" sz="2100">
                <a:solidFill>
                  <a:srgbClr val="F9EEE1"/>
                </a:solidFill>
                <a:latin typeface="Open Sans"/>
                <a:ea typeface="Open Sans"/>
                <a:cs typeface="Open Sans"/>
                <a:sym typeface="Open Sans"/>
              </a:rPr>
              <a:t> langsung diketahui di elemen kedua (3 &lt; 5).</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0">
            <a:off x="2386599" y="5300494"/>
            <a:ext cx="13613766" cy="4512119"/>
            <a:chOff x="0" y="0"/>
            <a:chExt cx="18151687" cy="6016159"/>
          </a:xfrm>
        </p:grpSpPr>
        <p:grpSp>
          <p:nvGrpSpPr>
            <p:cNvPr name="Group 21" id="21"/>
            <p:cNvGrpSpPr/>
            <p:nvPr/>
          </p:nvGrpSpPr>
          <p:grpSpPr>
            <a:xfrm rot="0">
              <a:off x="282780" y="991459"/>
              <a:ext cx="17548903" cy="5024699"/>
              <a:chOff x="0" y="0"/>
              <a:chExt cx="5057133" cy="1447986"/>
            </a:xfrm>
          </p:grpSpPr>
          <p:sp>
            <p:nvSpPr>
              <p:cNvPr name="Freeform 22" id="22"/>
              <p:cNvSpPr/>
              <p:nvPr/>
            </p:nvSpPr>
            <p:spPr>
              <a:xfrm flipH="false" flipV="false" rot="0">
                <a:off x="0" y="0"/>
                <a:ext cx="5057133" cy="1447986"/>
              </a:xfrm>
              <a:custGeom>
                <a:avLst/>
                <a:gdLst/>
                <a:ahLst/>
                <a:cxnLst/>
                <a:rect r="r" b="b" t="t" l="l"/>
                <a:pathLst>
                  <a:path h="1447986" w="5057133">
                    <a:moveTo>
                      <a:pt x="39999" y="0"/>
                    </a:moveTo>
                    <a:lnTo>
                      <a:pt x="5017134" y="0"/>
                    </a:lnTo>
                    <a:cubicBezTo>
                      <a:pt x="5039225" y="0"/>
                      <a:pt x="5057133" y="17908"/>
                      <a:pt x="5057133" y="39999"/>
                    </a:cubicBezTo>
                    <a:lnTo>
                      <a:pt x="5057133" y="1407988"/>
                    </a:lnTo>
                    <a:cubicBezTo>
                      <a:pt x="5057133" y="1418596"/>
                      <a:pt x="5052919" y="1428770"/>
                      <a:pt x="5045418" y="1436271"/>
                    </a:cubicBezTo>
                    <a:cubicBezTo>
                      <a:pt x="5037916" y="1443772"/>
                      <a:pt x="5027742" y="1447986"/>
                      <a:pt x="5017134" y="1447986"/>
                    </a:cubicBezTo>
                    <a:lnTo>
                      <a:pt x="39999" y="1447986"/>
                    </a:lnTo>
                    <a:cubicBezTo>
                      <a:pt x="17908" y="1447986"/>
                      <a:pt x="0" y="1430078"/>
                      <a:pt x="0" y="1407988"/>
                    </a:cubicBezTo>
                    <a:lnTo>
                      <a:pt x="0" y="39999"/>
                    </a:lnTo>
                    <a:cubicBezTo>
                      <a:pt x="0" y="17908"/>
                      <a:pt x="17908" y="0"/>
                      <a:pt x="39999" y="0"/>
                    </a:cubicBezTo>
                    <a:close/>
                  </a:path>
                </a:pathLst>
              </a:custGeom>
              <a:solidFill>
                <a:srgbClr val="FCB50F"/>
              </a:solidFill>
            </p:spPr>
          </p:sp>
          <p:sp>
            <p:nvSpPr>
              <p:cNvPr name="TextBox 23" id="23"/>
              <p:cNvSpPr txBox="true"/>
              <p:nvPr/>
            </p:nvSpPr>
            <p:spPr>
              <a:xfrm>
                <a:off x="0" y="-38100"/>
                <a:ext cx="5057133" cy="1486086"/>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0" y="0"/>
              <a:ext cx="18151687" cy="5657800"/>
              <a:chOff x="0" y="0"/>
              <a:chExt cx="5230840" cy="1630429"/>
            </a:xfrm>
          </p:grpSpPr>
          <p:sp>
            <p:nvSpPr>
              <p:cNvPr name="Freeform 25" id="25"/>
              <p:cNvSpPr/>
              <p:nvPr/>
            </p:nvSpPr>
            <p:spPr>
              <a:xfrm flipH="false" flipV="false" rot="0">
                <a:off x="0" y="0"/>
                <a:ext cx="5230840" cy="1630429"/>
              </a:xfrm>
              <a:custGeom>
                <a:avLst/>
                <a:gdLst/>
                <a:ahLst/>
                <a:cxnLst/>
                <a:rect r="r" b="b" t="t" l="l"/>
                <a:pathLst>
                  <a:path h="1630429" w="5230840">
                    <a:moveTo>
                      <a:pt x="38670" y="0"/>
                    </a:moveTo>
                    <a:lnTo>
                      <a:pt x="5192169" y="0"/>
                    </a:lnTo>
                    <a:cubicBezTo>
                      <a:pt x="5213526" y="0"/>
                      <a:pt x="5230840" y="17313"/>
                      <a:pt x="5230840" y="38670"/>
                    </a:cubicBezTo>
                    <a:lnTo>
                      <a:pt x="5230840" y="1591759"/>
                    </a:lnTo>
                    <a:cubicBezTo>
                      <a:pt x="5230840" y="1613116"/>
                      <a:pt x="5213526" y="1630429"/>
                      <a:pt x="5192169" y="1630429"/>
                    </a:cubicBezTo>
                    <a:lnTo>
                      <a:pt x="38670" y="1630429"/>
                    </a:lnTo>
                    <a:cubicBezTo>
                      <a:pt x="17313" y="1630429"/>
                      <a:pt x="0" y="1613116"/>
                      <a:pt x="0" y="1591759"/>
                    </a:cubicBezTo>
                    <a:lnTo>
                      <a:pt x="0" y="38670"/>
                    </a:lnTo>
                    <a:cubicBezTo>
                      <a:pt x="0" y="17313"/>
                      <a:pt x="17313" y="0"/>
                      <a:pt x="38670" y="0"/>
                    </a:cubicBezTo>
                    <a:close/>
                  </a:path>
                </a:pathLst>
              </a:custGeom>
              <a:solidFill>
                <a:srgbClr val="29455B"/>
              </a:solidFill>
            </p:spPr>
          </p:sp>
          <p:sp>
            <p:nvSpPr>
              <p:cNvPr name="TextBox 26" id="26"/>
              <p:cNvSpPr txBox="true"/>
              <p:nvPr/>
            </p:nvSpPr>
            <p:spPr>
              <a:xfrm>
                <a:off x="0" y="-38100"/>
                <a:ext cx="5230840" cy="1668529"/>
              </a:xfrm>
              <a:prstGeom prst="rect">
                <a:avLst/>
              </a:prstGeom>
            </p:spPr>
            <p:txBody>
              <a:bodyPr anchor="ctr" rtlCol="false" tIns="50800" lIns="50800" bIns="50800" rIns="50800"/>
              <a:lstStyle/>
              <a:p>
                <a:pPr algn="ctr">
                  <a:lnSpc>
                    <a:spcPts val="2659"/>
                  </a:lnSpc>
                  <a:spcBef>
                    <a:spcPct val="0"/>
                  </a:spcBef>
                </a:pPr>
              </a:p>
            </p:txBody>
          </p:sp>
        </p:grpSp>
      </p:grpSp>
      <p:sp>
        <p:nvSpPr>
          <p:cNvPr name="TextBox 27" id="27"/>
          <p:cNvSpPr txBox="true"/>
          <p:nvPr/>
        </p:nvSpPr>
        <p:spPr>
          <a:xfrm rot="0">
            <a:off x="2749711" y="5391150"/>
            <a:ext cx="12816495" cy="4070985"/>
          </a:xfrm>
          <a:prstGeom prst="rect">
            <a:avLst/>
          </a:prstGeom>
        </p:spPr>
        <p:txBody>
          <a:bodyPr anchor="t" rtlCol="false" tIns="0" lIns="0" bIns="0" rIns="0">
            <a:spAutoFit/>
          </a:bodyPr>
          <a:lstStyle/>
          <a:p>
            <a:pPr algn="l">
              <a:lnSpc>
                <a:spcPts val="2939"/>
              </a:lnSpc>
            </a:pPr>
            <a:r>
              <a:rPr lang="en-US" sz="2099">
                <a:solidFill>
                  <a:srgbClr val="FFFFFF"/>
                </a:solidFill>
                <a:latin typeface="Open Sans"/>
                <a:ea typeface="Open Sans"/>
                <a:cs typeface="Open Sans"/>
                <a:sym typeface="Open Sans"/>
              </a:rPr>
              <a:t>Pembuatan Instansi Baru</a:t>
            </a:r>
          </a:p>
          <a:p>
            <a:pPr algn="l">
              <a:lnSpc>
                <a:spcPts val="2939"/>
              </a:lnSpc>
              <a:spcBef>
                <a:spcPct val="0"/>
              </a:spcBef>
            </a:pPr>
            <a:r>
              <a:rPr lang="en-US" sz="2099">
                <a:solidFill>
                  <a:srgbClr val="FFFFFF"/>
                </a:solidFill>
                <a:latin typeface="Open Sans"/>
                <a:ea typeface="Open Sans"/>
                <a:cs typeface="Open Sans"/>
                <a:sym typeface="Open Sans"/>
              </a:rPr>
              <a:t>T</a:t>
            </a:r>
            <a:r>
              <a:rPr lang="en-US" sz="2099">
                <a:solidFill>
                  <a:srgbClr val="FFFFFF"/>
                </a:solidFill>
                <a:latin typeface="Open Sans"/>
                <a:ea typeface="Open Sans"/>
                <a:cs typeface="Open Sans"/>
                <a:sym typeface="Open Sans"/>
              </a:rPr>
              <a:t>iga perilaku terakhir pada Tabel 5.3 adalah operasi yang membuat instansi baru berdasarkan instansi yang sudah a</a:t>
            </a:r>
            <a:r>
              <a:rPr lang="en-US" sz="2099">
                <a:solidFill>
                  <a:srgbClr val="FFFFFF"/>
                </a:solidFill>
                <a:latin typeface="Open Sans"/>
                <a:ea typeface="Open Sans"/>
                <a:cs typeface="Open Sans"/>
                <a:sym typeface="Open Sans"/>
              </a:rPr>
              <a:t>da. Waktu eksekusi operasi ini bergantung pada proses konstruksi dan inisialis</a:t>
            </a:r>
            <a:r>
              <a:rPr lang="en-US" sz="2099">
                <a:solidFill>
                  <a:srgbClr val="FFFFFF"/>
                </a:solidFill>
                <a:latin typeface="Open Sans"/>
                <a:ea typeface="Open Sans"/>
                <a:cs typeface="Open Sans"/>
                <a:sym typeface="Open Sans"/>
              </a:rPr>
              <a:t>asi ha</a:t>
            </a:r>
            <a:r>
              <a:rPr lang="en-US" sz="2099">
                <a:solidFill>
                  <a:srgbClr val="FFFFFF"/>
                </a:solidFill>
                <a:latin typeface="Open Sans"/>
                <a:ea typeface="Open Sans"/>
                <a:cs typeface="Open Sans"/>
                <a:sym typeface="Open Sans"/>
              </a:rPr>
              <a:t>sil baru, sehingga perilaku asimtotiknya sebanding dengan panjang hasil.</a:t>
            </a:r>
          </a:p>
          <a:p>
            <a:pPr algn="l" marL="453388" indent="-226694" lvl="1">
              <a:lnSpc>
                <a:spcPts val="2939"/>
              </a:lnSpc>
              <a:spcBef>
                <a:spcPct val="0"/>
              </a:spcBef>
              <a:buFont typeface="Arial"/>
              <a:buChar char="•"/>
            </a:pPr>
            <a:r>
              <a:rPr lang="en-US" sz="2099">
                <a:solidFill>
                  <a:srgbClr val="FFFFFF"/>
                </a:solidFill>
                <a:latin typeface="Open Sans"/>
                <a:ea typeface="Open Sans"/>
                <a:cs typeface="Open Sans"/>
                <a:sym typeface="Open Sans"/>
              </a:rPr>
              <a:t>Co</a:t>
            </a:r>
            <a:r>
              <a:rPr lang="en-US" sz="2099">
                <a:solidFill>
                  <a:srgbClr val="FFFFFF"/>
                </a:solidFill>
                <a:latin typeface="Open Sans"/>
                <a:ea typeface="Open Sans"/>
                <a:cs typeface="Open Sans"/>
                <a:sym typeface="Open Sans"/>
              </a:rPr>
              <a:t>ntoh:</a:t>
            </a:r>
          </a:p>
          <a:p>
            <a:pPr algn="l" marL="906777" indent="-302259" lvl="2">
              <a:lnSpc>
                <a:spcPts val="2939"/>
              </a:lnSpc>
              <a:spcBef>
                <a:spcPct val="0"/>
              </a:spcBef>
              <a:buFont typeface="Arial"/>
              <a:buChar char="⚬"/>
            </a:pPr>
            <a:r>
              <a:rPr lang="en-US" sz="2099">
                <a:solidFill>
                  <a:srgbClr val="FFFFFF"/>
                </a:solidFill>
                <a:latin typeface="Open Sans"/>
                <a:ea typeface="Open Sans"/>
                <a:cs typeface="Open Sans"/>
                <a:sym typeface="Open Sans"/>
              </a:rPr>
              <a:t>data[6000000:6000008] hanya menghasilkan 8 elemen → dibuat hampir seketika.</a:t>
            </a:r>
          </a:p>
          <a:p>
            <a:pPr algn="l" marL="906777" indent="-302259" lvl="2">
              <a:lnSpc>
                <a:spcPts val="2939"/>
              </a:lnSpc>
              <a:spcBef>
                <a:spcPct val="0"/>
              </a:spcBef>
              <a:buFont typeface="Arial"/>
              <a:buChar char="⚬"/>
            </a:pPr>
            <a:r>
              <a:rPr lang="en-US" sz="2099">
                <a:solidFill>
                  <a:srgbClr val="FFFFFF"/>
                </a:solidFill>
                <a:latin typeface="Open Sans"/>
                <a:ea typeface="Open Sans"/>
                <a:cs typeface="Open Sans"/>
                <a:sym typeface="Open Sans"/>
              </a:rPr>
              <a:t>data[6000000:7000000] menghasilkan 1 juta elemen → membutuhkan waktu lebih lama.</a:t>
            </a:r>
          </a:p>
          <a:p>
            <a:pPr algn="l">
              <a:lnSpc>
                <a:spcPts val="2939"/>
              </a:lnSpc>
              <a:spcBef>
                <a:spcPct val="0"/>
              </a:spcBef>
            </a:pPr>
            <a:r>
              <a:rPr lang="en-US" sz="2099">
                <a:solidFill>
                  <a:srgbClr val="FFFFFF"/>
                </a:solidFill>
                <a:latin typeface="Open Sans"/>
                <a:ea typeface="Open Sans"/>
                <a:cs typeface="Open Sans"/>
                <a:sym typeface="Open Sans"/>
              </a:rPr>
              <a:t>Kesimpulan:</a:t>
            </a:r>
          </a:p>
          <a:p>
            <a:pPr algn="l" marL="453388" indent="-226694" lvl="1">
              <a:lnSpc>
                <a:spcPts val="2939"/>
              </a:lnSpc>
              <a:spcBef>
                <a:spcPct val="0"/>
              </a:spcBef>
              <a:buFont typeface="Arial"/>
              <a:buChar char="•"/>
            </a:pPr>
            <a:r>
              <a:rPr lang="en-US" sz="2099">
                <a:solidFill>
                  <a:srgbClr val="FFFFFF"/>
                </a:solidFill>
                <a:latin typeface="Open Sans"/>
                <a:ea typeface="Open Sans"/>
                <a:cs typeface="Open Sans"/>
                <a:sym typeface="Open Sans"/>
              </a:rPr>
              <a:t>Ukuran hasil menentukan</a:t>
            </a:r>
            <a:r>
              <a:rPr lang="en-US" sz="2099">
                <a:solidFill>
                  <a:srgbClr val="FFFFFF"/>
                </a:solidFill>
                <a:latin typeface="Open Sans"/>
                <a:ea typeface="Open Sans"/>
                <a:cs typeface="Open Sans"/>
                <a:sym typeface="Open Sans"/>
              </a:rPr>
              <a:t> efisie</a:t>
            </a:r>
            <a:r>
              <a:rPr lang="en-US" sz="2099">
                <a:solidFill>
                  <a:srgbClr val="FFFFFF"/>
                </a:solidFill>
                <a:latin typeface="Open Sans"/>
                <a:ea typeface="Open Sans"/>
                <a:cs typeface="Open Sans"/>
                <a:sym typeface="Open Sans"/>
              </a:rPr>
              <a:t>nsi operasi pembuatan instansi baru.</a:t>
            </a:r>
          </a:p>
          <a:p>
            <a:pPr algn="l" marL="453388" indent="-226694" lvl="1">
              <a:lnSpc>
                <a:spcPts val="2939"/>
              </a:lnSpc>
              <a:spcBef>
                <a:spcPct val="0"/>
              </a:spcBef>
              <a:buFont typeface="Arial"/>
              <a:buChar char="•"/>
            </a:pPr>
            <a:r>
              <a:rPr lang="en-US" sz="2099">
                <a:solidFill>
                  <a:srgbClr val="FFFFFF"/>
                </a:solidFill>
                <a:latin typeface="Open Sans"/>
                <a:ea typeface="Open Sans"/>
                <a:cs typeface="Open Sans"/>
                <a:sym typeface="Open Sans"/>
              </a:rPr>
              <a:t>Operas</a:t>
            </a:r>
            <a:r>
              <a:rPr lang="en-US" sz="2099">
                <a:solidFill>
                  <a:srgbClr val="FFFFFF"/>
                </a:solidFill>
                <a:latin typeface="Open Sans"/>
                <a:ea typeface="Open Sans"/>
                <a:cs typeface="Open Sans"/>
                <a:sym typeface="Open Sans"/>
              </a:rPr>
              <a:t>i dengan hasil kecil lebih cepat, sedangkan hasil besar memerlukan waktu linear terhadap ukurannya.</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9584127" y="1883242"/>
            <a:ext cx="8356350" cy="7336725"/>
            <a:chOff x="0" y="0"/>
            <a:chExt cx="11141800" cy="9782299"/>
          </a:xfrm>
        </p:grpSpPr>
        <p:grpSp>
          <p:nvGrpSpPr>
            <p:cNvPr name="Group 12" id="12"/>
            <p:cNvGrpSpPr/>
            <p:nvPr/>
          </p:nvGrpSpPr>
          <p:grpSpPr>
            <a:xfrm rot="0">
              <a:off x="0" y="331806"/>
              <a:ext cx="10908578" cy="9450493"/>
              <a:chOff x="0" y="0"/>
              <a:chExt cx="2766994" cy="2397146"/>
            </a:xfrm>
          </p:grpSpPr>
          <p:sp>
            <p:nvSpPr>
              <p:cNvPr name="Freeform 13" id="13"/>
              <p:cNvSpPr/>
              <p:nvPr/>
            </p:nvSpPr>
            <p:spPr>
              <a:xfrm flipH="false" flipV="false" rot="0">
                <a:off x="0" y="0"/>
                <a:ext cx="2766994" cy="2397146"/>
              </a:xfrm>
              <a:custGeom>
                <a:avLst/>
                <a:gdLst/>
                <a:ahLst/>
                <a:cxnLst/>
                <a:rect r="r" b="b" t="t" l="l"/>
                <a:pathLst>
                  <a:path h="2397146" w="2766994">
                    <a:moveTo>
                      <a:pt x="64347" y="0"/>
                    </a:moveTo>
                    <a:lnTo>
                      <a:pt x="2702647" y="0"/>
                    </a:lnTo>
                    <a:cubicBezTo>
                      <a:pt x="2719713" y="0"/>
                      <a:pt x="2736080" y="6779"/>
                      <a:pt x="2748147" y="18847"/>
                    </a:cubicBezTo>
                    <a:cubicBezTo>
                      <a:pt x="2760214" y="30914"/>
                      <a:pt x="2766994" y="47281"/>
                      <a:pt x="2766994" y="64347"/>
                    </a:cubicBezTo>
                    <a:lnTo>
                      <a:pt x="2766994" y="2332799"/>
                    </a:lnTo>
                    <a:cubicBezTo>
                      <a:pt x="2766994" y="2349865"/>
                      <a:pt x="2760214" y="2366232"/>
                      <a:pt x="2748147" y="2378300"/>
                    </a:cubicBezTo>
                    <a:cubicBezTo>
                      <a:pt x="2736080" y="2390367"/>
                      <a:pt x="2719713" y="2397146"/>
                      <a:pt x="2702647" y="2397146"/>
                    </a:cubicBezTo>
                    <a:lnTo>
                      <a:pt x="64347" y="2397146"/>
                    </a:lnTo>
                    <a:cubicBezTo>
                      <a:pt x="47281" y="2397146"/>
                      <a:pt x="30914" y="2390367"/>
                      <a:pt x="18847" y="2378300"/>
                    </a:cubicBezTo>
                    <a:cubicBezTo>
                      <a:pt x="6779" y="2366232"/>
                      <a:pt x="0" y="2349865"/>
                      <a:pt x="0" y="2332799"/>
                    </a:cubicBezTo>
                    <a:lnTo>
                      <a:pt x="0" y="64347"/>
                    </a:lnTo>
                    <a:cubicBezTo>
                      <a:pt x="0" y="47281"/>
                      <a:pt x="6779" y="30914"/>
                      <a:pt x="18847" y="18847"/>
                    </a:cubicBezTo>
                    <a:cubicBezTo>
                      <a:pt x="30914" y="6779"/>
                      <a:pt x="47281" y="0"/>
                      <a:pt x="64347" y="0"/>
                    </a:cubicBezTo>
                    <a:close/>
                  </a:path>
                </a:pathLst>
              </a:custGeom>
              <a:solidFill>
                <a:srgbClr val="FCB50F"/>
              </a:solidFill>
            </p:spPr>
          </p:sp>
          <p:sp>
            <p:nvSpPr>
              <p:cNvPr name="TextBox 14" id="14"/>
              <p:cNvSpPr txBox="true"/>
              <p:nvPr/>
            </p:nvSpPr>
            <p:spPr>
              <a:xfrm>
                <a:off x="0" y="-38100"/>
                <a:ext cx="2766994" cy="2435246"/>
              </a:xfrm>
              <a:prstGeom prst="rect">
                <a:avLst/>
              </a:prstGeom>
            </p:spPr>
            <p:txBody>
              <a:bodyPr anchor="ctr" rtlCol="false" tIns="57714" lIns="57714" bIns="57714" rIns="57714"/>
              <a:lstStyle/>
              <a:p>
                <a:pPr algn="ctr">
                  <a:lnSpc>
                    <a:spcPts val="2659"/>
                  </a:lnSpc>
                  <a:spcBef>
                    <a:spcPct val="0"/>
                  </a:spcBef>
                </a:pPr>
              </a:p>
            </p:txBody>
          </p:sp>
        </p:grpSp>
        <p:grpSp>
          <p:nvGrpSpPr>
            <p:cNvPr name="Group 15" id="15"/>
            <p:cNvGrpSpPr/>
            <p:nvPr/>
          </p:nvGrpSpPr>
          <p:grpSpPr>
            <a:xfrm rot="0">
              <a:off x="272494" y="0"/>
              <a:ext cx="10869305" cy="9435805"/>
              <a:chOff x="0" y="0"/>
              <a:chExt cx="2757032" cy="2393421"/>
            </a:xfrm>
          </p:grpSpPr>
          <p:sp>
            <p:nvSpPr>
              <p:cNvPr name="Freeform 16" id="16"/>
              <p:cNvSpPr/>
              <p:nvPr/>
            </p:nvSpPr>
            <p:spPr>
              <a:xfrm flipH="false" flipV="false" rot="0">
                <a:off x="0" y="0"/>
                <a:ext cx="2757032" cy="2393421"/>
              </a:xfrm>
              <a:custGeom>
                <a:avLst/>
                <a:gdLst/>
                <a:ahLst/>
                <a:cxnLst/>
                <a:rect r="r" b="b" t="t" l="l"/>
                <a:pathLst>
                  <a:path h="2393421" w="2757032">
                    <a:moveTo>
                      <a:pt x="64579" y="0"/>
                    </a:moveTo>
                    <a:lnTo>
                      <a:pt x="2692453" y="0"/>
                    </a:lnTo>
                    <a:cubicBezTo>
                      <a:pt x="2728119" y="0"/>
                      <a:pt x="2757032" y="28913"/>
                      <a:pt x="2757032" y="64579"/>
                    </a:cubicBezTo>
                    <a:lnTo>
                      <a:pt x="2757032" y="2328841"/>
                    </a:lnTo>
                    <a:cubicBezTo>
                      <a:pt x="2757032" y="2345969"/>
                      <a:pt x="2750228" y="2362395"/>
                      <a:pt x="2738117" y="2374506"/>
                    </a:cubicBezTo>
                    <a:cubicBezTo>
                      <a:pt x="2726006" y="2386617"/>
                      <a:pt x="2709580" y="2393421"/>
                      <a:pt x="2692453" y="2393421"/>
                    </a:cubicBezTo>
                    <a:lnTo>
                      <a:pt x="64579" y="2393421"/>
                    </a:lnTo>
                    <a:cubicBezTo>
                      <a:pt x="47452" y="2393421"/>
                      <a:pt x="31026" y="2386617"/>
                      <a:pt x="18915" y="2374506"/>
                    </a:cubicBezTo>
                    <a:cubicBezTo>
                      <a:pt x="6804" y="2362395"/>
                      <a:pt x="0" y="2345969"/>
                      <a:pt x="0" y="2328841"/>
                    </a:cubicBezTo>
                    <a:lnTo>
                      <a:pt x="0" y="64579"/>
                    </a:lnTo>
                    <a:cubicBezTo>
                      <a:pt x="0" y="47452"/>
                      <a:pt x="6804" y="31026"/>
                      <a:pt x="18915" y="18915"/>
                    </a:cubicBezTo>
                    <a:cubicBezTo>
                      <a:pt x="31026" y="6804"/>
                      <a:pt x="47452" y="0"/>
                      <a:pt x="64579" y="0"/>
                    </a:cubicBezTo>
                    <a:close/>
                  </a:path>
                </a:pathLst>
              </a:custGeom>
              <a:solidFill>
                <a:srgbClr val="29455B"/>
              </a:solidFill>
            </p:spPr>
          </p:sp>
          <p:sp>
            <p:nvSpPr>
              <p:cNvPr name="TextBox 17" id="17"/>
              <p:cNvSpPr txBox="true"/>
              <p:nvPr/>
            </p:nvSpPr>
            <p:spPr>
              <a:xfrm>
                <a:off x="0" y="-38100"/>
                <a:ext cx="2757032" cy="2431521"/>
              </a:xfrm>
              <a:prstGeom prst="rect">
                <a:avLst/>
              </a:prstGeom>
            </p:spPr>
            <p:txBody>
              <a:bodyPr anchor="ctr" rtlCol="false" tIns="57714" lIns="57714" bIns="57714" rIns="57714"/>
              <a:lstStyle/>
              <a:p>
                <a:pPr algn="ctr">
                  <a:lnSpc>
                    <a:spcPts val="2659"/>
                  </a:lnSpc>
                  <a:spcBef>
                    <a:spcPct val="0"/>
                  </a:spcBef>
                </a:pPr>
              </a:p>
            </p:txBody>
          </p:sp>
        </p:grpSp>
      </p:grpSp>
      <p:grpSp>
        <p:nvGrpSpPr>
          <p:cNvPr name="Group 18" id="18"/>
          <p:cNvGrpSpPr/>
          <p:nvPr/>
        </p:nvGrpSpPr>
        <p:grpSpPr>
          <a:xfrm rot="0">
            <a:off x="1274400" y="1883242"/>
            <a:ext cx="8024874" cy="7336725"/>
            <a:chOff x="0" y="0"/>
            <a:chExt cx="10699832" cy="9782299"/>
          </a:xfrm>
        </p:grpSpPr>
        <p:grpSp>
          <p:nvGrpSpPr>
            <p:cNvPr name="Group 19" id="19"/>
            <p:cNvGrpSpPr/>
            <p:nvPr/>
          </p:nvGrpSpPr>
          <p:grpSpPr>
            <a:xfrm rot="0">
              <a:off x="0" y="331806"/>
              <a:ext cx="10475862" cy="9450493"/>
              <a:chOff x="0" y="0"/>
              <a:chExt cx="2676925" cy="2414910"/>
            </a:xfrm>
          </p:grpSpPr>
          <p:sp>
            <p:nvSpPr>
              <p:cNvPr name="Freeform 20" id="20"/>
              <p:cNvSpPr/>
              <p:nvPr/>
            </p:nvSpPr>
            <p:spPr>
              <a:xfrm flipH="false" flipV="false" rot="0">
                <a:off x="0" y="0"/>
                <a:ext cx="2676925" cy="2414910"/>
              </a:xfrm>
              <a:custGeom>
                <a:avLst/>
                <a:gdLst/>
                <a:ahLst/>
                <a:cxnLst/>
                <a:rect r="r" b="b" t="t" l="l"/>
                <a:pathLst>
                  <a:path h="2414910" w="2676925">
                    <a:moveTo>
                      <a:pt x="67005" y="0"/>
                    </a:moveTo>
                    <a:lnTo>
                      <a:pt x="2609921" y="0"/>
                    </a:lnTo>
                    <a:cubicBezTo>
                      <a:pt x="2627691" y="0"/>
                      <a:pt x="2644734" y="7059"/>
                      <a:pt x="2657300" y="19625"/>
                    </a:cubicBezTo>
                    <a:cubicBezTo>
                      <a:pt x="2669866" y="32191"/>
                      <a:pt x="2676925" y="49234"/>
                      <a:pt x="2676925" y="67005"/>
                    </a:cubicBezTo>
                    <a:lnTo>
                      <a:pt x="2676925" y="2347905"/>
                    </a:lnTo>
                    <a:cubicBezTo>
                      <a:pt x="2676925" y="2384911"/>
                      <a:pt x="2646926" y="2414910"/>
                      <a:pt x="2609921" y="2414910"/>
                    </a:cubicBezTo>
                    <a:lnTo>
                      <a:pt x="67005" y="2414910"/>
                    </a:lnTo>
                    <a:cubicBezTo>
                      <a:pt x="49234" y="2414910"/>
                      <a:pt x="32191" y="2407851"/>
                      <a:pt x="19625" y="2395285"/>
                    </a:cubicBezTo>
                    <a:cubicBezTo>
                      <a:pt x="7059" y="2382719"/>
                      <a:pt x="0" y="2365676"/>
                      <a:pt x="0" y="2347905"/>
                    </a:cubicBezTo>
                    <a:lnTo>
                      <a:pt x="0" y="67005"/>
                    </a:lnTo>
                    <a:cubicBezTo>
                      <a:pt x="0" y="29999"/>
                      <a:pt x="29999" y="0"/>
                      <a:pt x="67005" y="0"/>
                    </a:cubicBezTo>
                    <a:close/>
                  </a:path>
                </a:pathLst>
              </a:custGeom>
              <a:solidFill>
                <a:srgbClr val="FCB50F"/>
              </a:solidFill>
            </p:spPr>
          </p:sp>
          <p:sp>
            <p:nvSpPr>
              <p:cNvPr name="TextBox 21" id="21"/>
              <p:cNvSpPr txBox="true"/>
              <p:nvPr/>
            </p:nvSpPr>
            <p:spPr>
              <a:xfrm>
                <a:off x="0" y="-38100"/>
                <a:ext cx="2676925" cy="2453010"/>
              </a:xfrm>
              <a:prstGeom prst="rect">
                <a:avLst/>
              </a:prstGeom>
            </p:spPr>
            <p:txBody>
              <a:bodyPr anchor="ctr" rtlCol="false" tIns="57289" lIns="57289" bIns="57289" rIns="57289"/>
              <a:lstStyle/>
              <a:p>
                <a:pPr algn="ctr">
                  <a:lnSpc>
                    <a:spcPts val="2659"/>
                  </a:lnSpc>
                  <a:spcBef>
                    <a:spcPct val="0"/>
                  </a:spcBef>
                </a:pPr>
              </a:p>
            </p:txBody>
          </p:sp>
        </p:grpSp>
        <p:grpSp>
          <p:nvGrpSpPr>
            <p:cNvPr name="Group 22" id="22"/>
            <p:cNvGrpSpPr/>
            <p:nvPr/>
          </p:nvGrpSpPr>
          <p:grpSpPr>
            <a:xfrm rot="0">
              <a:off x="261685" y="0"/>
              <a:ext cx="10438147" cy="9435805"/>
              <a:chOff x="0" y="0"/>
              <a:chExt cx="2667288" cy="2411157"/>
            </a:xfrm>
          </p:grpSpPr>
          <p:sp>
            <p:nvSpPr>
              <p:cNvPr name="Freeform 23" id="23"/>
              <p:cNvSpPr/>
              <p:nvPr/>
            </p:nvSpPr>
            <p:spPr>
              <a:xfrm flipH="false" flipV="false" rot="0">
                <a:off x="0" y="0"/>
                <a:ext cx="2667288" cy="2411157"/>
              </a:xfrm>
              <a:custGeom>
                <a:avLst/>
                <a:gdLst/>
                <a:ahLst/>
                <a:cxnLst/>
                <a:rect r="r" b="b" t="t" l="l"/>
                <a:pathLst>
                  <a:path h="2411157" w="2667288">
                    <a:moveTo>
                      <a:pt x="67247" y="0"/>
                    </a:moveTo>
                    <a:lnTo>
                      <a:pt x="2600041" y="0"/>
                    </a:lnTo>
                    <a:cubicBezTo>
                      <a:pt x="2637181" y="0"/>
                      <a:pt x="2667288" y="30108"/>
                      <a:pt x="2667288" y="67247"/>
                    </a:cubicBezTo>
                    <a:lnTo>
                      <a:pt x="2667288" y="2343910"/>
                    </a:lnTo>
                    <a:cubicBezTo>
                      <a:pt x="2667288" y="2361745"/>
                      <a:pt x="2660203" y="2378849"/>
                      <a:pt x="2647592" y="2391461"/>
                    </a:cubicBezTo>
                    <a:cubicBezTo>
                      <a:pt x="2634980" y="2404072"/>
                      <a:pt x="2617876" y="2411157"/>
                      <a:pt x="2600041" y="2411157"/>
                    </a:cubicBezTo>
                    <a:lnTo>
                      <a:pt x="67247" y="2411157"/>
                    </a:lnTo>
                    <a:cubicBezTo>
                      <a:pt x="30108" y="2411157"/>
                      <a:pt x="0" y="2381049"/>
                      <a:pt x="0" y="2343910"/>
                    </a:cubicBezTo>
                    <a:lnTo>
                      <a:pt x="0" y="67247"/>
                    </a:lnTo>
                    <a:cubicBezTo>
                      <a:pt x="0" y="30108"/>
                      <a:pt x="30108" y="0"/>
                      <a:pt x="67247" y="0"/>
                    </a:cubicBezTo>
                    <a:close/>
                  </a:path>
                </a:pathLst>
              </a:custGeom>
              <a:solidFill>
                <a:srgbClr val="29455B"/>
              </a:solidFill>
            </p:spPr>
          </p:sp>
          <p:sp>
            <p:nvSpPr>
              <p:cNvPr name="TextBox 24" id="24"/>
              <p:cNvSpPr txBox="true"/>
              <p:nvPr/>
            </p:nvSpPr>
            <p:spPr>
              <a:xfrm>
                <a:off x="0" y="-38100"/>
                <a:ext cx="2667288" cy="2449257"/>
              </a:xfrm>
              <a:prstGeom prst="rect">
                <a:avLst/>
              </a:prstGeom>
            </p:spPr>
            <p:txBody>
              <a:bodyPr anchor="ctr" rtlCol="false" tIns="57289" lIns="57289" bIns="57289" rIns="57289"/>
              <a:lstStyle/>
              <a:p>
                <a:pPr algn="ctr">
                  <a:lnSpc>
                    <a:spcPts val="2659"/>
                  </a:lnSpc>
                  <a:spcBef>
                    <a:spcPct val="0"/>
                  </a:spcBef>
                </a:pPr>
              </a:p>
            </p:txBody>
          </p:sp>
        </p:grpSp>
      </p:grpSp>
      <p:sp>
        <p:nvSpPr>
          <p:cNvPr name="Freeform 25" id="25"/>
          <p:cNvSpPr/>
          <p:nvPr/>
        </p:nvSpPr>
        <p:spPr>
          <a:xfrm flipH="false" flipV="false" rot="0">
            <a:off x="9886910" y="3134438"/>
            <a:ext cx="7750782" cy="4834333"/>
          </a:xfrm>
          <a:custGeom>
            <a:avLst/>
            <a:gdLst/>
            <a:ahLst/>
            <a:cxnLst/>
            <a:rect r="r" b="b" t="t" l="l"/>
            <a:pathLst>
              <a:path h="4834333" w="7750782">
                <a:moveTo>
                  <a:pt x="0" y="0"/>
                </a:moveTo>
                <a:lnTo>
                  <a:pt x="7750783" y="0"/>
                </a:lnTo>
                <a:lnTo>
                  <a:pt x="7750783" y="4834333"/>
                </a:lnTo>
                <a:lnTo>
                  <a:pt x="0" y="4834333"/>
                </a:lnTo>
                <a:lnTo>
                  <a:pt x="0" y="0"/>
                </a:lnTo>
                <a:close/>
              </a:path>
            </a:pathLst>
          </a:custGeom>
          <a:blipFill>
            <a:blip r:embed="rId9"/>
            <a:stretch>
              <a:fillRect l="0" t="0" r="0" b="0"/>
            </a:stretch>
          </a:blipFill>
        </p:spPr>
      </p:sp>
      <p:sp>
        <p:nvSpPr>
          <p:cNvPr name="TextBox 26" id="26"/>
          <p:cNvSpPr txBox="true"/>
          <p:nvPr/>
        </p:nvSpPr>
        <p:spPr>
          <a:xfrm rot="0">
            <a:off x="3691089" y="448463"/>
            <a:ext cx="10905822" cy="73571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perilaku mutasi pada list</a:t>
            </a:r>
          </a:p>
        </p:txBody>
      </p:sp>
      <p:sp>
        <p:nvSpPr>
          <p:cNvPr name="TextBox 27" id="27"/>
          <p:cNvSpPr txBox="true"/>
          <p:nvPr/>
        </p:nvSpPr>
        <p:spPr>
          <a:xfrm rot="0">
            <a:off x="1548294" y="2400734"/>
            <a:ext cx="7477087" cy="6263640"/>
          </a:xfrm>
          <a:prstGeom prst="rect">
            <a:avLst/>
          </a:prstGeom>
        </p:spPr>
        <p:txBody>
          <a:bodyPr anchor="t" rtlCol="false" tIns="0" lIns="0" bIns="0" rIns="0">
            <a:spAutoFit/>
          </a:bodyPr>
          <a:lstStyle/>
          <a:p>
            <a:pPr algn="just">
              <a:lnSpc>
                <a:spcPts val="3359"/>
              </a:lnSpc>
            </a:pPr>
            <a:r>
              <a:rPr lang="en-US" sz="2399">
                <a:solidFill>
                  <a:srgbClr val="F9EEE1"/>
                </a:solidFill>
                <a:latin typeface="Open Sans"/>
                <a:ea typeface="Open Sans"/>
                <a:cs typeface="Open Sans"/>
                <a:sym typeface="Open Sans"/>
              </a:rPr>
              <a:t>Perilaku Mutasi pada List</a:t>
            </a:r>
          </a:p>
          <a:p>
            <a:pPr algn="just">
              <a:lnSpc>
                <a:spcPts val="3359"/>
              </a:lnSpc>
            </a:pPr>
            <a:r>
              <a:rPr lang="en-US" sz="2399">
                <a:solidFill>
                  <a:srgbClr val="F9EEE1"/>
                </a:solidFill>
                <a:latin typeface="Open Sans"/>
                <a:ea typeface="Open Sans"/>
                <a:cs typeface="Open Sans"/>
                <a:sym typeface="Open Sans"/>
              </a:rPr>
              <a:t>Efisiensi operasi mutasi (mengubah struktur data) pada kelas </a:t>
            </a:r>
            <a:r>
              <a:rPr lang="en-US" sz="2399">
                <a:solidFill>
                  <a:srgbClr val="F9EEE1"/>
                </a:solidFill>
                <a:latin typeface="Open Sans"/>
                <a:ea typeface="Open Sans"/>
                <a:cs typeface="Open Sans"/>
                <a:sym typeface="Open Sans"/>
              </a:rPr>
              <a:t>list</a:t>
            </a:r>
            <a:r>
              <a:rPr lang="en-US" sz="2399">
                <a:solidFill>
                  <a:srgbClr val="F9EEE1"/>
                </a:solidFill>
                <a:latin typeface="Open Sans"/>
                <a:ea typeface="Open Sans"/>
                <a:cs typeface="Open Sans"/>
                <a:sym typeface="Open Sans"/>
              </a:rPr>
              <a:t> dijelaskan dalam Tabel 5.3.</a:t>
            </a:r>
          </a:p>
          <a:p>
            <a:pPr algn="just" marL="518158" indent="-259079" lvl="1">
              <a:lnSpc>
                <a:spcPts val="3359"/>
              </a:lnSpc>
              <a:buFont typeface="Arial"/>
              <a:buChar char="•"/>
            </a:pPr>
            <a:r>
              <a:rPr lang="en-US" sz="2399">
                <a:solidFill>
                  <a:srgbClr val="F9EEE1"/>
                </a:solidFill>
                <a:latin typeface="Open Sans"/>
                <a:ea typeface="Open Sans"/>
                <a:cs typeface="Open Sans"/>
                <a:sym typeface="Open Sans"/>
              </a:rPr>
              <a:t>O</a:t>
            </a:r>
            <a:r>
              <a:rPr lang="en-US" sz="2399">
                <a:solidFill>
                  <a:srgbClr val="F9EEE1"/>
                </a:solidFill>
                <a:latin typeface="Open Sans"/>
                <a:ea typeface="Open Sans"/>
                <a:cs typeface="Open Sans"/>
                <a:sym typeface="Open Sans"/>
              </a:rPr>
              <a:t>pe</a:t>
            </a:r>
            <a:r>
              <a:rPr lang="en-US" sz="2399">
                <a:solidFill>
                  <a:srgbClr val="F9EEE1"/>
                </a:solidFill>
                <a:latin typeface="Open Sans"/>
                <a:ea typeface="Open Sans"/>
                <a:cs typeface="Open Sans"/>
                <a:sym typeface="Open Sans"/>
              </a:rPr>
              <a:t>rasi Sederhana:</a:t>
            </a:r>
          </a:p>
          <a:p>
            <a:pPr algn="just" marL="1036317" indent="-345439" lvl="2">
              <a:lnSpc>
                <a:spcPts val="3359"/>
              </a:lnSpc>
              <a:buFont typeface="Arial"/>
              <a:buChar char="⚬"/>
            </a:pPr>
            <a:r>
              <a:rPr lang="en-US" sz="2399">
                <a:solidFill>
                  <a:srgbClr val="F9EEE1"/>
                </a:solidFill>
                <a:latin typeface="Open Sans"/>
                <a:ea typeface="Open Sans"/>
                <a:cs typeface="Open Sans"/>
                <a:sym typeface="Open Sans"/>
              </a:rPr>
              <a:t>data[j] = va</a:t>
            </a:r>
            <a:r>
              <a:rPr lang="en-US" sz="2399">
                <a:solidFill>
                  <a:srgbClr val="F9EEE1"/>
                </a:solidFill>
                <a:latin typeface="Open Sans"/>
                <a:ea typeface="Open Sans"/>
                <a:cs typeface="Open Sans"/>
                <a:sym typeface="Open Sans"/>
              </a:rPr>
              <a:t>l</a:t>
            </a:r>
            <a:r>
              <a:rPr lang="en-US" sz="2399">
                <a:solidFill>
                  <a:srgbClr val="F9EEE1"/>
                </a:solidFill>
                <a:latin typeface="Open Sans"/>
                <a:ea typeface="Open Sans"/>
                <a:cs typeface="Open Sans"/>
                <a:sym typeface="Open Sans"/>
              </a:rPr>
              <a:t> (m</a:t>
            </a:r>
            <a:r>
              <a:rPr lang="en-US" sz="2399">
                <a:solidFill>
                  <a:srgbClr val="F9EEE1"/>
                </a:solidFill>
                <a:latin typeface="Open Sans"/>
                <a:ea typeface="Open Sans"/>
                <a:cs typeface="Open Sans"/>
                <a:sym typeface="Open Sans"/>
              </a:rPr>
              <a:t>e</a:t>
            </a:r>
            <a:r>
              <a:rPr lang="en-US" sz="2399">
                <a:solidFill>
                  <a:srgbClr val="F9EEE1"/>
                </a:solidFill>
                <a:latin typeface="Open Sans"/>
                <a:ea typeface="Open Sans"/>
                <a:cs typeface="Open Sans"/>
                <a:sym typeface="Open Sans"/>
              </a:rPr>
              <a:t>ngubah elemen di indeks j) menggunakan metode __setitem__.</a:t>
            </a:r>
          </a:p>
          <a:p>
            <a:pPr algn="just" marL="1036317" indent="-345439" lvl="2">
              <a:lnSpc>
                <a:spcPts val="3359"/>
              </a:lnSpc>
              <a:buFont typeface="Arial"/>
              <a:buChar char="⚬"/>
            </a:pPr>
            <a:r>
              <a:rPr lang="en-US" sz="2399">
                <a:solidFill>
                  <a:srgbClr val="F9EEE1"/>
                </a:solidFill>
                <a:latin typeface="Open Sans"/>
                <a:ea typeface="Open Sans"/>
                <a:cs typeface="Open Sans"/>
                <a:sym typeface="Open Sans"/>
              </a:rPr>
              <a:t>Waktu eksekusi O(1) karena hanya mengganti satu elemen tanpa mengubah kapasitas array.</a:t>
            </a:r>
          </a:p>
          <a:p>
            <a:pPr algn="just" marL="518158" indent="-259079" lvl="1">
              <a:lnSpc>
                <a:spcPts val="3359"/>
              </a:lnSpc>
              <a:buFont typeface="Arial"/>
              <a:buChar char="•"/>
            </a:pPr>
            <a:r>
              <a:rPr lang="en-US" sz="2399">
                <a:solidFill>
                  <a:srgbClr val="F9EEE1"/>
                </a:solidFill>
                <a:latin typeface="Open Sans"/>
                <a:ea typeface="Open Sans"/>
                <a:cs typeface="Open Sans"/>
                <a:sym typeface="Open Sans"/>
              </a:rPr>
              <a:t>Operasi Kompleks (Tambah/Hapus</a:t>
            </a:r>
            <a:r>
              <a:rPr lang="en-US" sz="2399">
                <a:solidFill>
                  <a:srgbClr val="F9EEE1"/>
                </a:solidFill>
                <a:latin typeface="Open Sans"/>
                <a:ea typeface="Open Sans"/>
                <a:cs typeface="Open Sans"/>
                <a:sym typeface="Open Sans"/>
              </a:rPr>
              <a:t> </a:t>
            </a:r>
            <a:r>
              <a:rPr lang="en-US" sz="2399">
                <a:solidFill>
                  <a:srgbClr val="F9EEE1"/>
                </a:solidFill>
                <a:latin typeface="Open Sans"/>
                <a:ea typeface="Open Sans"/>
                <a:cs typeface="Open Sans"/>
                <a:sym typeface="Open Sans"/>
              </a:rPr>
              <a:t>E</a:t>
            </a:r>
            <a:r>
              <a:rPr lang="en-US" sz="2399">
                <a:solidFill>
                  <a:srgbClr val="F9EEE1"/>
                </a:solidFill>
                <a:latin typeface="Open Sans"/>
                <a:ea typeface="Open Sans"/>
                <a:cs typeface="Open Sans"/>
                <a:sym typeface="Open Sans"/>
              </a:rPr>
              <a:t>l</a:t>
            </a:r>
            <a:r>
              <a:rPr lang="en-US" sz="2399">
                <a:solidFill>
                  <a:srgbClr val="F9EEE1"/>
                </a:solidFill>
                <a:latin typeface="Open Sans"/>
                <a:ea typeface="Open Sans"/>
                <a:cs typeface="Open Sans"/>
                <a:sym typeface="Open Sans"/>
              </a:rPr>
              <a:t>em</a:t>
            </a:r>
            <a:r>
              <a:rPr lang="en-US" sz="2399">
                <a:solidFill>
                  <a:srgbClr val="F9EEE1"/>
                </a:solidFill>
                <a:latin typeface="Open Sans"/>
                <a:ea typeface="Open Sans"/>
                <a:cs typeface="Open Sans"/>
                <a:sym typeface="Open Sans"/>
              </a:rPr>
              <a:t>en)</a:t>
            </a:r>
            <a:r>
              <a:rPr lang="en-US" sz="2399">
                <a:solidFill>
                  <a:srgbClr val="F9EEE1"/>
                </a:solidFill>
                <a:latin typeface="Open Sans"/>
                <a:ea typeface="Open Sans"/>
                <a:cs typeface="Open Sans"/>
                <a:sym typeface="Open Sans"/>
              </a:rPr>
              <a:t>:</a:t>
            </a:r>
          </a:p>
          <a:p>
            <a:pPr algn="just" marL="1036317" indent="-345439" lvl="2">
              <a:lnSpc>
                <a:spcPts val="3359"/>
              </a:lnSpc>
              <a:buFont typeface="Arial"/>
              <a:buChar char="⚬"/>
            </a:pPr>
            <a:r>
              <a:rPr lang="en-US" sz="2399">
                <a:solidFill>
                  <a:srgbClr val="F9EEE1"/>
                </a:solidFill>
                <a:latin typeface="Open Sans"/>
                <a:ea typeface="Open Sans"/>
                <a:cs typeface="Open Sans"/>
                <a:sym typeface="Open Sans"/>
              </a:rPr>
              <a:t>Contoh: ap</a:t>
            </a:r>
            <a:r>
              <a:rPr lang="en-US" sz="2399">
                <a:solidFill>
                  <a:srgbClr val="F9EEE1"/>
                </a:solidFill>
                <a:latin typeface="Open Sans"/>
                <a:ea typeface="Open Sans"/>
                <a:cs typeface="Open Sans"/>
                <a:sym typeface="Open Sans"/>
              </a:rPr>
              <a:t>p</a:t>
            </a:r>
            <a:r>
              <a:rPr lang="en-US" sz="2399">
                <a:solidFill>
                  <a:srgbClr val="F9EEE1"/>
                </a:solidFill>
                <a:latin typeface="Open Sans"/>
                <a:ea typeface="Open Sans"/>
                <a:cs typeface="Open Sans"/>
                <a:sym typeface="Open Sans"/>
              </a:rPr>
              <a:t>end, inser</a:t>
            </a:r>
            <a:r>
              <a:rPr lang="en-US" sz="2399">
                <a:solidFill>
                  <a:srgbClr val="F9EEE1"/>
                </a:solidFill>
                <a:latin typeface="Open Sans"/>
                <a:ea typeface="Open Sans"/>
                <a:cs typeface="Open Sans"/>
                <a:sym typeface="Open Sans"/>
              </a:rPr>
              <a:t>t</a:t>
            </a:r>
            <a:r>
              <a:rPr lang="en-US" sz="2399">
                <a:solidFill>
                  <a:srgbClr val="F9EEE1"/>
                </a:solidFill>
                <a:latin typeface="Open Sans"/>
                <a:ea typeface="Open Sans"/>
                <a:cs typeface="Open Sans"/>
                <a:sym typeface="Open Sans"/>
              </a:rPr>
              <a:t>, </a:t>
            </a:r>
            <a:r>
              <a:rPr lang="en-US" sz="2399">
                <a:solidFill>
                  <a:srgbClr val="F9EEE1"/>
                </a:solidFill>
                <a:latin typeface="Open Sans"/>
                <a:ea typeface="Open Sans"/>
                <a:cs typeface="Open Sans"/>
                <a:sym typeface="Open Sans"/>
              </a:rPr>
              <a:t>p</a:t>
            </a:r>
            <a:r>
              <a:rPr lang="en-US" sz="2399">
                <a:solidFill>
                  <a:srgbClr val="F9EEE1"/>
                </a:solidFill>
                <a:latin typeface="Open Sans"/>
                <a:ea typeface="Open Sans"/>
                <a:cs typeface="Open Sans"/>
                <a:sym typeface="Open Sans"/>
              </a:rPr>
              <a:t>op.</a:t>
            </a:r>
          </a:p>
          <a:p>
            <a:pPr algn="just" marL="1036317" indent="-345439" lvl="2">
              <a:lnSpc>
                <a:spcPts val="3359"/>
              </a:lnSpc>
              <a:buFont typeface="Arial"/>
              <a:buChar char="⚬"/>
            </a:pPr>
            <a:r>
              <a:rPr lang="en-US" sz="2399">
                <a:solidFill>
                  <a:srgbClr val="F9EEE1"/>
                </a:solidFill>
                <a:latin typeface="Open Sans"/>
                <a:ea typeface="Open Sans"/>
                <a:cs typeface="Open Sans"/>
                <a:sym typeface="Open Sans"/>
              </a:rPr>
              <a:t>Memerlukan analisis lebih mendalam karena dapa</a:t>
            </a:r>
            <a:r>
              <a:rPr lang="en-US" sz="2399">
                <a:solidFill>
                  <a:srgbClr val="F9EEE1"/>
                </a:solidFill>
                <a:latin typeface="Open Sans"/>
                <a:ea typeface="Open Sans"/>
                <a:cs typeface="Open Sans"/>
                <a:sym typeface="Open Sans"/>
              </a:rPr>
              <a:t>t</a:t>
            </a:r>
            <a:r>
              <a:rPr lang="en-US" sz="2399">
                <a:solidFill>
                  <a:srgbClr val="F9EEE1"/>
                </a:solidFill>
                <a:latin typeface="Open Sans"/>
                <a:ea typeface="Open Sans"/>
                <a:cs typeface="Open Sans"/>
                <a:sym typeface="Open Sans"/>
              </a:rPr>
              <a:t> memicu perubahan kapasitas array (resize) → kompleksitas bervariasi (tergantung strategi resize).</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9584127" y="1883242"/>
            <a:ext cx="8356350" cy="7336725"/>
            <a:chOff x="0" y="0"/>
            <a:chExt cx="11141800" cy="9782299"/>
          </a:xfrm>
        </p:grpSpPr>
        <p:grpSp>
          <p:nvGrpSpPr>
            <p:cNvPr name="Group 12" id="12"/>
            <p:cNvGrpSpPr/>
            <p:nvPr/>
          </p:nvGrpSpPr>
          <p:grpSpPr>
            <a:xfrm rot="0">
              <a:off x="0" y="331806"/>
              <a:ext cx="10908578" cy="9450493"/>
              <a:chOff x="0" y="0"/>
              <a:chExt cx="2766994" cy="2397146"/>
            </a:xfrm>
          </p:grpSpPr>
          <p:sp>
            <p:nvSpPr>
              <p:cNvPr name="Freeform 13" id="13"/>
              <p:cNvSpPr/>
              <p:nvPr/>
            </p:nvSpPr>
            <p:spPr>
              <a:xfrm flipH="false" flipV="false" rot="0">
                <a:off x="0" y="0"/>
                <a:ext cx="2766994" cy="2397146"/>
              </a:xfrm>
              <a:custGeom>
                <a:avLst/>
                <a:gdLst/>
                <a:ahLst/>
                <a:cxnLst/>
                <a:rect r="r" b="b" t="t" l="l"/>
                <a:pathLst>
                  <a:path h="2397146" w="2766994">
                    <a:moveTo>
                      <a:pt x="64347" y="0"/>
                    </a:moveTo>
                    <a:lnTo>
                      <a:pt x="2702647" y="0"/>
                    </a:lnTo>
                    <a:cubicBezTo>
                      <a:pt x="2719713" y="0"/>
                      <a:pt x="2736080" y="6779"/>
                      <a:pt x="2748147" y="18847"/>
                    </a:cubicBezTo>
                    <a:cubicBezTo>
                      <a:pt x="2760214" y="30914"/>
                      <a:pt x="2766994" y="47281"/>
                      <a:pt x="2766994" y="64347"/>
                    </a:cubicBezTo>
                    <a:lnTo>
                      <a:pt x="2766994" y="2332799"/>
                    </a:lnTo>
                    <a:cubicBezTo>
                      <a:pt x="2766994" y="2349865"/>
                      <a:pt x="2760214" y="2366232"/>
                      <a:pt x="2748147" y="2378300"/>
                    </a:cubicBezTo>
                    <a:cubicBezTo>
                      <a:pt x="2736080" y="2390367"/>
                      <a:pt x="2719713" y="2397146"/>
                      <a:pt x="2702647" y="2397146"/>
                    </a:cubicBezTo>
                    <a:lnTo>
                      <a:pt x="64347" y="2397146"/>
                    </a:lnTo>
                    <a:cubicBezTo>
                      <a:pt x="47281" y="2397146"/>
                      <a:pt x="30914" y="2390367"/>
                      <a:pt x="18847" y="2378300"/>
                    </a:cubicBezTo>
                    <a:cubicBezTo>
                      <a:pt x="6779" y="2366232"/>
                      <a:pt x="0" y="2349865"/>
                      <a:pt x="0" y="2332799"/>
                    </a:cubicBezTo>
                    <a:lnTo>
                      <a:pt x="0" y="64347"/>
                    </a:lnTo>
                    <a:cubicBezTo>
                      <a:pt x="0" y="47281"/>
                      <a:pt x="6779" y="30914"/>
                      <a:pt x="18847" y="18847"/>
                    </a:cubicBezTo>
                    <a:cubicBezTo>
                      <a:pt x="30914" y="6779"/>
                      <a:pt x="47281" y="0"/>
                      <a:pt x="64347" y="0"/>
                    </a:cubicBezTo>
                    <a:close/>
                  </a:path>
                </a:pathLst>
              </a:custGeom>
              <a:solidFill>
                <a:srgbClr val="FCB50F"/>
              </a:solidFill>
            </p:spPr>
          </p:sp>
          <p:sp>
            <p:nvSpPr>
              <p:cNvPr name="TextBox 14" id="14"/>
              <p:cNvSpPr txBox="true"/>
              <p:nvPr/>
            </p:nvSpPr>
            <p:spPr>
              <a:xfrm>
                <a:off x="0" y="-38100"/>
                <a:ext cx="2766994" cy="2435246"/>
              </a:xfrm>
              <a:prstGeom prst="rect">
                <a:avLst/>
              </a:prstGeom>
            </p:spPr>
            <p:txBody>
              <a:bodyPr anchor="ctr" rtlCol="false" tIns="57714" lIns="57714" bIns="57714" rIns="57714"/>
              <a:lstStyle/>
              <a:p>
                <a:pPr algn="ctr">
                  <a:lnSpc>
                    <a:spcPts val="2659"/>
                  </a:lnSpc>
                  <a:spcBef>
                    <a:spcPct val="0"/>
                  </a:spcBef>
                </a:pPr>
              </a:p>
            </p:txBody>
          </p:sp>
        </p:grpSp>
        <p:grpSp>
          <p:nvGrpSpPr>
            <p:cNvPr name="Group 15" id="15"/>
            <p:cNvGrpSpPr/>
            <p:nvPr/>
          </p:nvGrpSpPr>
          <p:grpSpPr>
            <a:xfrm rot="0">
              <a:off x="272494" y="0"/>
              <a:ext cx="10869305" cy="9435805"/>
              <a:chOff x="0" y="0"/>
              <a:chExt cx="2757032" cy="2393421"/>
            </a:xfrm>
          </p:grpSpPr>
          <p:sp>
            <p:nvSpPr>
              <p:cNvPr name="Freeform 16" id="16"/>
              <p:cNvSpPr/>
              <p:nvPr/>
            </p:nvSpPr>
            <p:spPr>
              <a:xfrm flipH="false" flipV="false" rot="0">
                <a:off x="0" y="0"/>
                <a:ext cx="2757032" cy="2393421"/>
              </a:xfrm>
              <a:custGeom>
                <a:avLst/>
                <a:gdLst/>
                <a:ahLst/>
                <a:cxnLst/>
                <a:rect r="r" b="b" t="t" l="l"/>
                <a:pathLst>
                  <a:path h="2393421" w="2757032">
                    <a:moveTo>
                      <a:pt x="64579" y="0"/>
                    </a:moveTo>
                    <a:lnTo>
                      <a:pt x="2692453" y="0"/>
                    </a:lnTo>
                    <a:cubicBezTo>
                      <a:pt x="2728119" y="0"/>
                      <a:pt x="2757032" y="28913"/>
                      <a:pt x="2757032" y="64579"/>
                    </a:cubicBezTo>
                    <a:lnTo>
                      <a:pt x="2757032" y="2328841"/>
                    </a:lnTo>
                    <a:cubicBezTo>
                      <a:pt x="2757032" y="2345969"/>
                      <a:pt x="2750228" y="2362395"/>
                      <a:pt x="2738117" y="2374506"/>
                    </a:cubicBezTo>
                    <a:cubicBezTo>
                      <a:pt x="2726006" y="2386617"/>
                      <a:pt x="2709580" y="2393421"/>
                      <a:pt x="2692453" y="2393421"/>
                    </a:cubicBezTo>
                    <a:lnTo>
                      <a:pt x="64579" y="2393421"/>
                    </a:lnTo>
                    <a:cubicBezTo>
                      <a:pt x="47452" y="2393421"/>
                      <a:pt x="31026" y="2386617"/>
                      <a:pt x="18915" y="2374506"/>
                    </a:cubicBezTo>
                    <a:cubicBezTo>
                      <a:pt x="6804" y="2362395"/>
                      <a:pt x="0" y="2345969"/>
                      <a:pt x="0" y="2328841"/>
                    </a:cubicBezTo>
                    <a:lnTo>
                      <a:pt x="0" y="64579"/>
                    </a:lnTo>
                    <a:cubicBezTo>
                      <a:pt x="0" y="47452"/>
                      <a:pt x="6804" y="31026"/>
                      <a:pt x="18915" y="18915"/>
                    </a:cubicBezTo>
                    <a:cubicBezTo>
                      <a:pt x="31026" y="6804"/>
                      <a:pt x="47452" y="0"/>
                      <a:pt x="64579" y="0"/>
                    </a:cubicBezTo>
                    <a:close/>
                  </a:path>
                </a:pathLst>
              </a:custGeom>
              <a:solidFill>
                <a:srgbClr val="29455B"/>
              </a:solidFill>
            </p:spPr>
          </p:sp>
          <p:sp>
            <p:nvSpPr>
              <p:cNvPr name="TextBox 17" id="17"/>
              <p:cNvSpPr txBox="true"/>
              <p:nvPr/>
            </p:nvSpPr>
            <p:spPr>
              <a:xfrm>
                <a:off x="0" y="-38100"/>
                <a:ext cx="2757032" cy="2431521"/>
              </a:xfrm>
              <a:prstGeom prst="rect">
                <a:avLst/>
              </a:prstGeom>
            </p:spPr>
            <p:txBody>
              <a:bodyPr anchor="ctr" rtlCol="false" tIns="57714" lIns="57714" bIns="57714" rIns="57714"/>
              <a:lstStyle/>
              <a:p>
                <a:pPr algn="ctr">
                  <a:lnSpc>
                    <a:spcPts val="2659"/>
                  </a:lnSpc>
                  <a:spcBef>
                    <a:spcPct val="0"/>
                  </a:spcBef>
                </a:pPr>
              </a:p>
            </p:txBody>
          </p:sp>
        </p:grpSp>
      </p:grpSp>
      <p:grpSp>
        <p:nvGrpSpPr>
          <p:cNvPr name="Group 18" id="18"/>
          <p:cNvGrpSpPr/>
          <p:nvPr/>
        </p:nvGrpSpPr>
        <p:grpSpPr>
          <a:xfrm rot="0">
            <a:off x="1028700" y="1883242"/>
            <a:ext cx="8270575" cy="7336725"/>
            <a:chOff x="0" y="0"/>
            <a:chExt cx="11027433" cy="9782299"/>
          </a:xfrm>
        </p:grpSpPr>
        <p:grpSp>
          <p:nvGrpSpPr>
            <p:cNvPr name="Group 19" id="19"/>
            <p:cNvGrpSpPr/>
            <p:nvPr/>
          </p:nvGrpSpPr>
          <p:grpSpPr>
            <a:xfrm rot="0">
              <a:off x="0" y="331806"/>
              <a:ext cx="10796605" cy="9450493"/>
              <a:chOff x="0" y="0"/>
              <a:chExt cx="2758886" cy="2414910"/>
            </a:xfrm>
          </p:grpSpPr>
          <p:sp>
            <p:nvSpPr>
              <p:cNvPr name="Freeform 20" id="20"/>
              <p:cNvSpPr/>
              <p:nvPr/>
            </p:nvSpPr>
            <p:spPr>
              <a:xfrm flipH="false" flipV="false" rot="0">
                <a:off x="0" y="0"/>
                <a:ext cx="2758886" cy="2414910"/>
              </a:xfrm>
              <a:custGeom>
                <a:avLst/>
                <a:gdLst/>
                <a:ahLst/>
                <a:cxnLst/>
                <a:rect r="r" b="b" t="t" l="l"/>
                <a:pathLst>
                  <a:path h="2414910" w="2758886">
                    <a:moveTo>
                      <a:pt x="65014" y="0"/>
                    </a:moveTo>
                    <a:lnTo>
                      <a:pt x="2693871" y="0"/>
                    </a:lnTo>
                    <a:cubicBezTo>
                      <a:pt x="2729778" y="0"/>
                      <a:pt x="2758886" y="29108"/>
                      <a:pt x="2758886" y="65014"/>
                    </a:cubicBezTo>
                    <a:lnTo>
                      <a:pt x="2758886" y="2349896"/>
                    </a:lnTo>
                    <a:cubicBezTo>
                      <a:pt x="2758886" y="2367139"/>
                      <a:pt x="2752036" y="2383675"/>
                      <a:pt x="2739843" y="2395868"/>
                    </a:cubicBezTo>
                    <a:cubicBezTo>
                      <a:pt x="2727651" y="2408060"/>
                      <a:pt x="2711114" y="2414910"/>
                      <a:pt x="2693871" y="2414910"/>
                    </a:cubicBezTo>
                    <a:lnTo>
                      <a:pt x="65014" y="2414910"/>
                    </a:lnTo>
                    <a:cubicBezTo>
                      <a:pt x="47771" y="2414910"/>
                      <a:pt x="31235" y="2408060"/>
                      <a:pt x="19042" y="2395868"/>
                    </a:cubicBezTo>
                    <a:cubicBezTo>
                      <a:pt x="6850" y="2383675"/>
                      <a:pt x="0" y="2367139"/>
                      <a:pt x="0" y="2349896"/>
                    </a:cubicBezTo>
                    <a:lnTo>
                      <a:pt x="0" y="65014"/>
                    </a:lnTo>
                    <a:cubicBezTo>
                      <a:pt x="0" y="47771"/>
                      <a:pt x="6850" y="31235"/>
                      <a:pt x="19042" y="19042"/>
                    </a:cubicBezTo>
                    <a:cubicBezTo>
                      <a:pt x="31235" y="6850"/>
                      <a:pt x="47771" y="0"/>
                      <a:pt x="65014" y="0"/>
                    </a:cubicBezTo>
                    <a:close/>
                  </a:path>
                </a:pathLst>
              </a:custGeom>
              <a:solidFill>
                <a:srgbClr val="FCB50F"/>
              </a:solidFill>
            </p:spPr>
          </p:sp>
          <p:sp>
            <p:nvSpPr>
              <p:cNvPr name="TextBox 21" id="21"/>
              <p:cNvSpPr txBox="true"/>
              <p:nvPr/>
            </p:nvSpPr>
            <p:spPr>
              <a:xfrm>
                <a:off x="0" y="-38100"/>
                <a:ext cx="2758886" cy="2453010"/>
              </a:xfrm>
              <a:prstGeom prst="rect">
                <a:avLst/>
              </a:prstGeom>
            </p:spPr>
            <p:txBody>
              <a:bodyPr anchor="ctr" rtlCol="false" tIns="57289" lIns="57289" bIns="57289" rIns="57289"/>
              <a:lstStyle/>
              <a:p>
                <a:pPr algn="ctr">
                  <a:lnSpc>
                    <a:spcPts val="2659"/>
                  </a:lnSpc>
                  <a:spcBef>
                    <a:spcPct val="0"/>
                  </a:spcBef>
                </a:pPr>
              </a:p>
            </p:txBody>
          </p:sp>
        </p:grpSp>
        <p:grpSp>
          <p:nvGrpSpPr>
            <p:cNvPr name="Group 22" id="22"/>
            <p:cNvGrpSpPr/>
            <p:nvPr/>
          </p:nvGrpSpPr>
          <p:grpSpPr>
            <a:xfrm rot="0">
              <a:off x="269697" y="0"/>
              <a:ext cx="10757736" cy="9435805"/>
              <a:chOff x="0" y="0"/>
              <a:chExt cx="2748953" cy="2411157"/>
            </a:xfrm>
          </p:grpSpPr>
          <p:sp>
            <p:nvSpPr>
              <p:cNvPr name="Freeform 23" id="23"/>
              <p:cNvSpPr/>
              <p:nvPr/>
            </p:nvSpPr>
            <p:spPr>
              <a:xfrm flipH="false" flipV="false" rot="0">
                <a:off x="0" y="0"/>
                <a:ext cx="2748953" cy="2411157"/>
              </a:xfrm>
              <a:custGeom>
                <a:avLst/>
                <a:gdLst/>
                <a:ahLst/>
                <a:cxnLst/>
                <a:rect r="r" b="b" t="t" l="l"/>
                <a:pathLst>
                  <a:path h="2411157" w="2748953">
                    <a:moveTo>
                      <a:pt x="65249" y="0"/>
                    </a:moveTo>
                    <a:lnTo>
                      <a:pt x="2683704" y="0"/>
                    </a:lnTo>
                    <a:cubicBezTo>
                      <a:pt x="2701009" y="0"/>
                      <a:pt x="2717606" y="6874"/>
                      <a:pt x="2729842" y="19111"/>
                    </a:cubicBezTo>
                    <a:cubicBezTo>
                      <a:pt x="2742079" y="31348"/>
                      <a:pt x="2748953" y="47944"/>
                      <a:pt x="2748953" y="65249"/>
                    </a:cubicBezTo>
                    <a:lnTo>
                      <a:pt x="2748953" y="2345908"/>
                    </a:lnTo>
                    <a:cubicBezTo>
                      <a:pt x="2748953" y="2363213"/>
                      <a:pt x="2742079" y="2379809"/>
                      <a:pt x="2729842" y="2392046"/>
                    </a:cubicBezTo>
                    <a:cubicBezTo>
                      <a:pt x="2717606" y="2404283"/>
                      <a:pt x="2701009" y="2411157"/>
                      <a:pt x="2683704" y="2411157"/>
                    </a:cubicBezTo>
                    <a:lnTo>
                      <a:pt x="65249" y="2411157"/>
                    </a:lnTo>
                    <a:cubicBezTo>
                      <a:pt x="47944" y="2411157"/>
                      <a:pt x="31348" y="2404283"/>
                      <a:pt x="19111" y="2392046"/>
                    </a:cubicBezTo>
                    <a:cubicBezTo>
                      <a:pt x="6874" y="2379809"/>
                      <a:pt x="0" y="2363213"/>
                      <a:pt x="0" y="2345908"/>
                    </a:cubicBezTo>
                    <a:lnTo>
                      <a:pt x="0" y="65249"/>
                    </a:lnTo>
                    <a:cubicBezTo>
                      <a:pt x="0" y="47944"/>
                      <a:pt x="6874" y="31348"/>
                      <a:pt x="19111" y="19111"/>
                    </a:cubicBezTo>
                    <a:cubicBezTo>
                      <a:pt x="31348" y="6874"/>
                      <a:pt x="47944" y="0"/>
                      <a:pt x="65249" y="0"/>
                    </a:cubicBezTo>
                    <a:close/>
                  </a:path>
                </a:pathLst>
              </a:custGeom>
              <a:solidFill>
                <a:srgbClr val="29455B"/>
              </a:solidFill>
            </p:spPr>
          </p:sp>
          <p:sp>
            <p:nvSpPr>
              <p:cNvPr name="TextBox 24" id="24"/>
              <p:cNvSpPr txBox="true"/>
              <p:nvPr/>
            </p:nvSpPr>
            <p:spPr>
              <a:xfrm>
                <a:off x="0" y="-38100"/>
                <a:ext cx="2748953" cy="2449257"/>
              </a:xfrm>
              <a:prstGeom prst="rect">
                <a:avLst/>
              </a:prstGeom>
            </p:spPr>
            <p:txBody>
              <a:bodyPr anchor="ctr" rtlCol="false" tIns="57289" lIns="57289" bIns="57289" rIns="57289"/>
              <a:lstStyle/>
              <a:p>
                <a:pPr algn="ctr">
                  <a:lnSpc>
                    <a:spcPts val="2659"/>
                  </a:lnSpc>
                  <a:spcBef>
                    <a:spcPct val="0"/>
                  </a:spcBef>
                </a:pPr>
              </a:p>
            </p:txBody>
          </p:sp>
        </p:grpSp>
      </p:grpSp>
      <p:sp>
        <p:nvSpPr>
          <p:cNvPr name="Freeform 25" id="25"/>
          <p:cNvSpPr/>
          <p:nvPr/>
        </p:nvSpPr>
        <p:spPr>
          <a:xfrm flipH="false" flipV="false" rot="0">
            <a:off x="9928617" y="3583371"/>
            <a:ext cx="7667370" cy="3120259"/>
          </a:xfrm>
          <a:custGeom>
            <a:avLst/>
            <a:gdLst/>
            <a:ahLst/>
            <a:cxnLst/>
            <a:rect r="r" b="b" t="t" l="l"/>
            <a:pathLst>
              <a:path h="3120259" w="7667370">
                <a:moveTo>
                  <a:pt x="0" y="0"/>
                </a:moveTo>
                <a:lnTo>
                  <a:pt x="7667370" y="0"/>
                </a:lnTo>
                <a:lnTo>
                  <a:pt x="7667370" y="3120258"/>
                </a:lnTo>
                <a:lnTo>
                  <a:pt x="0" y="3120258"/>
                </a:lnTo>
                <a:lnTo>
                  <a:pt x="0" y="0"/>
                </a:lnTo>
                <a:close/>
              </a:path>
            </a:pathLst>
          </a:custGeom>
          <a:blipFill>
            <a:blip r:embed="rId9"/>
            <a:stretch>
              <a:fillRect l="0" t="0" r="0" b="0"/>
            </a:stretch>
          </a:blipFill>
        </p:spPr>
      </p:sp>
      <p:sp>
        <p:nvSpPr>
          <p:cNvPr name="TextBox 26" id="26"/>
          <p:cNvSpPr txBox="true"/>
          <p:nvPr/>
        </p:nvSpPr>
        <p:spPr>
          <a:xfrm rot="0">
            <a:off x="2920519" y="687595"/>
            <a:ext cx="12757512" cy="73571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menambahkan elemen pada list</a:t>
            </a:r>
          </a:p>
        </p:txBody>
      </p:sp>
      <p:sp>
        <p:nvSpPr>
          <p:cNvPr name="TextBox 27" id="27"/>
          <p:cNvSpPr txBox="true"/>
          <p:nvPr/>
        </p:nvSpPr>
        <p:spPr>
          <a:xfrm rot="0">
            <a:off x="1361767" y="2154192"/>
            <a:ext cx="7604440" cy="6340475"/>
          </a:xfrm>
          <a:prstGeom prst="rect">
            <a:avLst/>
          </a:prstGeom>
        </p:spPr>
        <p:txBody>
          <a:bodyPr anchor="t" rtlCol="false" tIns="0" lIns="0" bIns="0" rIns="0">
            <a:spAutoFit/>
          </a:bodyPr>
          <a:lstStyle/>
          <a:p>
            <a:pPr algn="just">
              <a:lnSpc>
                <a:spcPts val="2800"/>
              </a:lnSpc>
            </a:pPr>
            <a:r>
              <a:rPr lang="en-US" sz="2000">
                <a:solidFill>
                  <a:srgbClr val="F9EEE1"/>
                </a:solidFill>
                <a:latin typeface="Open Sans"/>
                <a:ea typeface="Open Sans"/>
                <a:cs typeface="Open Sans"/>
                <a:sym typeface="Open Sans"/>
              </a:rPr>
              <a:t>Menambahkan Elemen ke List</a:t>
            </a:r>
          </a:p>
          <a:p>
            <a:pPr algn="just">
              <a:lnSpc>
                <a:spcPts val="2800"/>
              </a:lnSpc>
            </a:pPr>
            <a:r>
              <a:rPr lang="en-US" sz="2000">
                <a:solidFill>
                  <a:srgbClr val="F9EEE1"/>
                </a:solidFill>
                <a:latin typeface="Open Sans"/>
                <a:ea typeface="Open Sans"/>
                <a:cs typeface="Open Sans"/>
                <a:sym typeface="Open Sans"/>
              </a:rPr>
              <a:t>Pada S</a:t>
            </a:r>
            <a:r>
              <a:rPr lang="en-US" sz="2000">
                <a:solidFill>
                  <a:srgbClr val="F9EEE1"/>
                </a:solidFill>
                <a:latin typeface="Open Sans"/>
                <a:ea typeface="Open Sans"/>
                <a:cs typeface="Open Sans"/>
                <a:sym typeface="Open Sans"/>
              </a:rPr>
              <a:t>eksi 5.3, metode append telah dibahas secara menda</a:t>
            </a:r>
            <a:r>
              <a:rPr lang="en-US" sz="2000">
                <a:solidFill>
                  <a:srgbClr val="F9EEE1"/>
                </a:solidFill>
                <a:latin typeface="Open Sans"/>
                <a:ea typeface="Open Sans"/>
                <a:cs typeface="Open Sans"/>
                <a:sym typeface="Open Sans"/>
              </a:rPr>
              <a:t>lam:</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Worst-c</a:t>
            </a:r>
            <a:r>
              <a:rPr lang="en-US" sz="2000">
                <a:solidFill>
                  <a:srgbClr val="F9EEE1"/>
                </a:solidFill>
                <a:latin typeface="Open Sans"/>
                <a:ea typeface="Open Sans"/>
                <a:cs typeface="Open Sans"/>
                <a:sym typeface="Open Sans"/>
              </a:rPr>
              <a:t>ase Ω(n) karena resize array, tetapi O(1) amortisasi.</a:t>
            </a:r>
          </a:p>
          <a:p>
            <a:pPr algn="just">
              <a:lnSpc>
                <a:spcPts val="2800"/>
              </a:lnSpc>
            </a:pPr>
            <a:r>
              <a:rPr lang="en-US" sz="2000">
                <a:solidFill>
                  <a:srgbClr val="F9EEE1"/>
                </a:solidFill>
                <a:latin typeface="Open Sans"/>
                <a:ea typeface="Open Sans"/>
                <a:cs typeface="Open Sans"/>
                <a:sym typeface="Open Sans"/>
              </a:rPr>
              <a:t>Metode insert(k, va</a:t>
            </a:r>
            <a:r>
              <a:rPr lang="en-US" sz="2000">
                <a:solidFill>
                  <a:srgbClr val="F9EEE1"/>
                </a:solidFill>
                <a:latin typeface="Open Sans"/>
                <a:ea typeface="Open Sans"/>
                <a:cs typeface="Open Sans"/>
                <a:sym typeface="Open Sans"/>
              </a:rPr>
              <a:t>lue):</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Me</a:t>
            </a:r>
            <a:r>
              <a:rPr lang="en-US" sz="2000">
                <a:solidFill>
                  <a:srgbClr val="F9EEE1"/>
                </a:solidFill>
                <a:latin typeface="Open Sans"/>
                <a:ea typeface="Open Sans"/>
                <a:cs typeface="Open Sans"/>
                <a:sym typeface="Open Sans"/>
              </a:rPr>
              <a:t>nyisipkan nilai di indeks k dengan menggeser elemen setelahnya.</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Implemen</a:t>
            </a:r>
            <a:r>
              <a:rPr lang="en-US" sz="2000">
                <a:solidFill>
                  <a:srgbClr val="F9EEE1"/>
                </a:solidFill>
                <a:latin typeface="Open Sans"/>
                <a:ea typeface="Open Sans"/>
                <a:cs typeface="Open Sans"/>
                <a:sym typeface="Open Sans"/>
              </a:rPr>
              <a:t>tasi (Cuplikan Kode 5.5):</a:t>
            </a:r>
          </a:p>
          <a:p>
            <a:pPr algn="just" marL="863601" indent="-287867" lvl="2">
              <a:lnSpc>
                <a:spcPts val="2800"/>
              </a:lnSpc>
              <a:buFont typeface="Arial"/>
              <a:buChar char="⚬"/>
            </a:pPr>
            <a:r>
              <a:rPr lang="en-US" sz="2000">
                <a:solidFill>
                  <a:srgbClr val="F9EEE1"/>
                </a:solidFill>
                <a:latin typeface="Open Sans"/>
                <a:ea typeface="Open Sans"/>
                <a:cs typeface="Open Sans"/>
                <a:sym typeface="Open Sans"/>
              </a:rPr>
              <a:t>Resize array → Biaya seperti append (amortized O(1)).</a:t>
            </a:r>
          </a:p>
          <a:p>
            <a:pPr algn="just" marL="863601" indent="-287867" lvl="2">
              <a:lnSpc>
                <a:spcPts val="2800"/>
              </a:lnSpc>
              <a:buFont typeface="Arial"/>
              <a:buChar char="⚬"/>
            </a:pPr>
            <a:r>
              <a:rPr lang="en-US" sz="2000">
                <a:solidFill>
                  <a:srgbClr val="F9EEE1"/>
                </a:solidFill>
                <a:latin typeface="Open Sans"/>
                <a:ea typeface="Open Sans"/>
                <a:cs typeface="Open Sans"/>
                <a:sym typeface="Open Sans"/>
              </a:rPr>
              <a:t>Menggeser elemen → Biaya O(n) karena pergeseran bisa melibatkan semua elemen (misa</a:t>
            </a:r>
            <a:r>
              <a:rPr lang="en-US" sz="2000">
                <a:solidFill>
                  <a:srgbClr val="F9EEE1"/>
                </a:solidFill>
                <a:latin typeface="Open Sans"/>
                <a:ea typeface="Open Sans"/>
                <a:cs typeface="Open Sans"/>
                <a:sym typeface="Open Sans"/>
              </a:rPr>
              <a:t>l: ins</a:t>
            </a:r>
            <a:r>
              <a:rPr lang="en-US" sz="2000">
                <a:solidFill>
                  <a:srgbClr val="F9EEE1"/>
                </a:solidFill>
                <a:latin typeface="Open Sans"/>
                <a:ea typeface="Open Sans"/>
                <a:cs typeface="Open Sans"/>
                <a:sym typeface="Open Sans"/>
              </a:rPr>
              <a:t>ert di i</a:t>
            </a:r>
            <a:r>
              <a:rPr lang="en-US" sz="2000">
                <a:solidFill>
                  <a:srgbClr val="F9EEE1"/>
                </a:solidFill>
                <a:latin typeface="Open Sans"/>
                <a:ea typeface="Open Sans"/>
                <a:cs typeface="Open Sans"/>
                <a:sym typeface="Open Sans"/>
              </a:rPr>
              <a:t>ndeks 0).</a:t>
            </a:r>
          </a:p>
          <a:p>
            <a:pPr algn="just">
              <a:lnSpc>
                <a:spcPts val="2800"/>
              </a:lnSpc>
            </a:pPr>
            <a:r>
              <a:rPr lang="en-US" sz="2000">
                <a:solidFill>
                  <a:srgbClr val="F9EEE1"/>
                </a:solidFill>
                <a:latin typeface="Open Sans"/>
                <a:ea typeface="Open Sans"/>
                <a:cs typeface="Open Sans"/>
                <a:sym typeface="Open Sans"/>
              </a:rPr>
              <a:t>Contoh Kasus:</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Insert di akhir list (seper</a:t>
            </a:r>
            <a:r>
              <a:rPr lang="en-US" sz="2000">
                <a:solidFill>
                  <a:srgbClr val="F9EEE1"/>
                </a:solidFill>
                <a:latin typeface="Open Sans"/>
                <a:ea typeface="Open Sans"/>
                <a:cs typeface="Open Sans"/>
                <a:sym typeface="Open Sans"/>
              </a:rPr>
              <a:t>ti ap</a:t>
            </a:r>
            <a:r>
              <a:rPr lang="en-US" sz="2000">
                <a:solidFill>
                  <a:srgbClr val="F9EEE1"/>
                </a:solidFill>
                <a:latin typeface="Open Sans"/>
                <a:ea typeface="Open Sans"/>
                <a:cs typeface="Open Sans"/>
                <a:sym typeface="Open Sans"/>
              </a:rPr>
              <a:t>pend) → pergeseran minimal (O(1)).</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Insert di awal lis</a:t>
            </a:r>
            <a:r>
              <a:rPr lang="en-US" sz="2000">
                <a:solidFill>
                  <a:srgbClr val="F9EEE1"/>
                </a:solidFill>
                <a:latin typeface="Open Sans"/>
                <a:ea typeface="Open Sans"/>
                <a:cs typeface="Open Sans"/>
                <a:sym typeface="Open Sans"/>
              </a:rPr>
              <a:t>t</a:t>
            </a:r>
            <a:r>
              <a:rPr lang="en-US" sz="2000">
                <a:solidFill>
                  <a:srgbClr val="F9EEE1"/>
                </a:solidFill>
                <a:latin typeface="Open Sans"/>
                <a:ea typeface="Open Sans"/>
                <a:cs typeface="Open Sans"/>
                <a:sym typeface="Open Sans"/>
              </a:rPr>
              <a:t> → semua elemen digeser → O(n).</a:t>
            </a:r>
          </a:p>
          <a:p>
            <a:pPr algn="just">
              <a:lnSpc>
                <a:spcPts val="2800"/>
              </a:lnSpc>
            </a:pPr>
            <a:r>
              <a:rPr lang="en-US" sz="2000">
                <a:solidFill>
                  <a:srgbClr val="F9EEE1"/>
                </a:solidFill>
                <a:latin typeface="Open Sans"/>
                <a:ea typeface="Open Sans"/>
                <a:cs typeface="Open Sans"/>
                <a:sym typeface="Open Sans"/>
              </a:rPr>
              <a:t>Kesimpulan:</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Kompleksitas insert = O(n) karena pergeseran elemen (meski biaya resize diamortisasi).</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9584127" y="1883242"/>
            <a:ext cx="8356350" cy="7336725"/>
            <a:chOff x="0" y="0"/>
            <a:chExt cx="11141800" cy="9782299"/>
          </a:xfrm>
        </p:grpSpPr>
        <p:grpSp>
          <p:nvGrpSpPr>
            <p:cNvPr name="Group 12" id="12"/>
            <p:cNvGrpSpPr/>
            <p:nvPr/>
          </p:nvGrpSpPr>
          <p:grpSpPr>
            <a:xfrm rot="0">
              <a:off x="0" y="331806"/>
              <a:ext cx="10908578" cy="9450493"/>
              <a:chOff x="0" y="0"/>
              <a:chExt cx="2766994" cy="2397146"/>
            </a:xfrm>
          </p:grpSpPr>
          <p:sp>
            <p:nvSpPr>
              <p:cNvPr name="Freeform 13" id="13"/>
              <p:cNvSpPr/>
              <p:nvPr/>
            </p:nvSpPr>
            <p:spPr>
              <a:xfrm flipH="false" flipV="false" rot="0">
                <a:off x="0" y="0"/>
                <a:ext cx="2766994" cy="2397146"/>
              </a:xfrm>
              <a:custGeom>
                <a:avLst/>
                <a:gdLst/>
                <a:ahLst/>
                <a:cxnLst/>
                <a:rect r="r" b="b" t="t" l="l"/>
                <a:pathLst>
                  <a:path h="2397146" w="2766994">
                    <a:moveTo>
                      <a:pt x="64347" y="0"/>
                    </a:moveTo>
                    <a:lnTo>
                      <a:pt x="2702647" y="0"/>
                    </a:lnTo>
                    <a:cubicBezTo>
                      <a:pt x="2719713" y="0"/>
                      <a:pt x="2736080" y="6779"/>
                      <a:pt x="2748147" y="18847"/>
                    </a:cubicBezTo>
                    <a:cubicBezTo>
                      <a:pt x="2760214" y="30914"/>
                      <a:pt x="2766994" y="47281"/>
                      <a:pt x="2766994" y="64347"/>
                    </a:cubicBezTo>
                    <a:lnTo>
                      <a:pt x="2766994" y="2332799"/>
                    </a:lnTo>
                    <a:cubicBezTo>
                      <a:pt x="2766994" y="2349865"/>
                      <a:pt x="2760214" y="2366232"/>
                      <a:pt x="2748147" y="2378300"/>
                    </a:cubicBezTo>
                    <a:cubicBezTo>
                      <a:pt x="2736080" y="2390367"/>
                      <a:pt x="2719713" y="2397146"/>
                      <a:pt x="2702647" y="2397146"/>
                    </a:cubicBezTo>
                    <a:lnTo>
                      <a:pt x="64347" y="2397146"/>
                    </a:lnTo>
                    <a:cubicBezTo>
                      <a:pt x="47281" y="2397146"/>
                      <a:pt x="30914" y="2390367"/>
                      <a:pt x="18847" y="2378300"/>
                    </a:cubicBezTo>
                    <a:cubicBezTo>
                      <a:pt x="6779" y="2366232"/>
                      <a:pt x="0" y="2349865"/>
                      <a:pt x="0" y="2332799"/>
                    </a:cubicBezTo>
                    <a:lnTo>
                      <a:pt x="0" y="64347"/>
                    </a:lnTo>
                    <a:cubicBezTo>
                      <a:pt x="0" y="47281"/>
                      <a:pt x="6779" y="30914"/>
                      <a:pt x="18847" y="18847"/>
                    </a:cubicBezTo>
                    <a:cubicBezTo>
                      <a:pt x="30914" y="6779"/>
                      <a:pt x="47281" y="0"/>
                      <a:pt x="64347" y="0"/>
                    </a:cubicBezTo>
                    <a:close/>
                  </a:path>
                </a:pathLst>
              </a:custGeom>
              <a:solidFill>
                <a:srgbClr val="FCB50F"/>
              </a:solidFill>
            </p:spPr>
          </p:sp>
          <p:sp>
            <p:nvSpPr>
              <p:cNvPr name="TextBox 14" id="14"/>
              <p:cNvSpPr txBox="true"/>
              <p:nvPr/>
            </p:nvSpPr>
            <p:spPr>
              <a:xfrm>
                <a:off x="0" y="-38100"/>
                <a:ext cx="2766994" cy="2435246"/>
              </a:xfrm>
              <a:prstGeom prst="rect">
                <a:avLst/>
              </a:prstGeom>
            </p:spPr>
            <p:txBody>
              <a:bodyPr anchor="ctr" rtlCol="false" tIns="57714" lIns="57714" bIns="57714" rIns="57714"/>
              <a:lstStyle/>
              <a:p>
                <a:pPr algn="ctr">
                  <a:lnSpc>
                    <a:spcPts val="2659"/>
                  </a:lnSpc>
                  <a:spcBef>
                    <a:spcPct val="0"/>
                  </a:spcBef>
                </a:pPr>
              </a:p>
            </p:txBody>
          </p:sp>
        </p:grpSp>
        <p:grpSp>
          <p:nvGrpSpPr>
            <p:cNvPr name="Group 15" id="15"/>
            <p:cNvGrpSpPr/>
            <p:nvPr/>
          </p:nvGrpSpPr>
          <p:grpSpPr>
            <a:xfrm rot="0">
              <a:off x="272494" y="0"/>
              <a:ext cx="10869305" cy="9435805"/>
              <a:chOff x="0" y="0"/>
              <a:chExt cx="2757032" cy="2393421"/>
            </a:xfrm>
          </p:grpSpPr>
          <p:sp>
            <p:nvSpPr>
              <p:cNvPr name="Freeform 16" id="16"/>
              <p:cNvSpPr/>
              <p:nvPr/>
            </p:nvSpPr>
            <p:spPr>
              <a:xfrm flipH="false" flipV="false" rot="0">
                <a:off x="0" y="0"/>
                <a:ext cx="2757032" cy="2393421"/>
              </a:xfrm>
              <a:custGeom>
                <a:avLst/>
                <a:gdLst/>
                <a:ahLst/>
                <a:cxnLst/>
                <a:rect r="r" b="b" t="t" l="l"/>
                <a:pathLst>
                  <a:path h="2393421" w="2757032">
                    <a:moveTo>
                      <a:pt x="64579" y="0"/>
                    </a:moveTo>
                    <a:lnTo>
                      <a:pt x="2692453" y="0"/>
                    </a:lnTo>
                    <a:cubicBezTo>
                      <a:pt x="2728119" y="0"/>
                      <a:pt x="2757032" y="28913"/>
                      <a:pt x="2757032" y="64579"/>
                    </a:cubicBezTo>
                    <a:lnTo>
                      <a:pt x="2757032" y="2328841"/>
                    </a:lnTo>
                    <a:cubicBezTo>
                      <a:pt x="2757032" y="2345969"/>
                      <a:pt x="2750228" y="2362395"/>
                      <a:pt x="2738117" y="2374506"/>
                    </a:cubicBezTo>
                    <a:cubicBezTo>
                      <a:pt x="2726006" y="2386617"/>
                      <a:pt x="2709580" y="2393421"/>
                      <a:pt x="2692453" y="2393421"/>
                    </a:cubicBezTo>
                    <a:lnTo>
                      <a:pt x="64579" y="2393421"/>
                    </a:lnTo>
                    <a:cubicBezTo>
                      <a:pt x="47452" y="2393421"/>
                      <a:pt x="31026" y="2386617"/>
                      <a:pt x="18915" y="2374506"/>
                    </a:cubicBezTo>
                    <a:cubicBezTo>
                      <a:pt x="6804" y="2362395"/>
                      <a:pt x="0" y="2345969"/>
                      <a:pt x="0" y="2328841"/>
                    </a:cubicBezTo>
                    <a:lnTo>
                      <a:pt x="0" y="64579"/>
                    </a:lnTo>
                    <a:cubicBezTo>
                      <a:pt x="0" y="47452"/>
                      <a:pt x="6804" y="31026"/>
                      <a:pt x="18915" y="18915"/>
                    </a:cubicBezTo>
                    <a:cubicBezTo>
                      <a:pt x="31026" y="6804"/>
                      <a:pt x="47452" y="0"/>
                      <a:pt x="64579" y="0"/>
                    </a:cubicBezTo>
                    <a:close/>
                  </a:path>
                </a:pathLst>
              </a:custGeom>
              <a:solidFill>
                <a:srgbClr val="29455B"/>
              </a:solidFill>
            </p:spPr>
          </p:sp>
          <p:sp>
            <p:nvSpPr>
              <p:cNvPr name="TextBox 17" id="17"/>
              <p:cNvSpPr txBox="true"/>
              <p:nvPr/>
            </p:nvSpPr>
            <p:spPr>
              <a:xfrm>
                <a:off x="0" y="-38100"/>
                <a:ext cx="2757032" cy="2431521"/>
              </a:xfrm>
              <a:prstGeom prst="rect">
                <a:avLst/>
              </a:prstGeom>
            </p:spPr>
            <p:txBody>
              <a:bodyPr anchor="ctr" rtlCol="false" tIns="57714" lIns="57714" bIns="57714" rIns="57714"/>
              <a:lstStyle/>
              <a:p>
                <a:pPr algn="ctr">
                  <a:lnSpc>
                    <a:spcPts val="2659"/>
                  </a:lnSpc>
                  <a:spcBef>
                    <a:spcPct val="0"/>
                  </a:spcBef>
                </a:pPr>
              </a:p>
            </p:txBody>
          </p:sp>
        </p:grpSp>
      </p:grpSp>
      <p:grpSp>
        <p:nvGrpSpPr>
          <p:cNvPr name="Group 18" id="18"/>
          <p:cNvGrpSpPr/>
          <p:nvPr/>
        </p:nvGrpSpPr>
        <p:grpSpPr>
          <a:xfrm rot="0">
            <a:off x="1028700" y="1883242"/>
            <a:ext cx="8270575" cy="7336725"/>
            <a:chOff x="0" y="0"/>
            <a:chExt cx="11027433" cy="9782299"/>
          </a:xfrm>
        </p:grpSpPr>
        <p:grpSp>
          <p:nvGrpSpPr>
            <p:cNvPr name="Group 19" id="19"/>
            <p:cNvGrpSpPr/>
            <p:nvPr/>
          </p:nvGrpSpPr>
          <p:grpSpPr>
            <a:xfrm rot="0">
              <a:off x="0" y="331806"/>
              <a:ext cx="10796605" cy="9450493"/>
              <a:chOff x="0" y="0"/>
              <a:chExt cx="2758886" cy="2414910"/>
            </a:xfrm>
          </p:grpSpPr>
          <p:sp>
            <p:nvSpPr>
              <p:cNvPr name="Freeform 20" id="20"/>
              <p:cNvSpPr/>
              <p:nvPr/>
            </p:nvSpPr>
            <p:spPr>
              <a:xfrm flipH="false" flipV="false" rot="0">
                <a:off x="0" y="0"/>
                <a:ext cx="2758886" cy="2414910"/>
              </a:xfrm>
              <a:custGeom>
                <a:avLst/>
                <a:gdLst/>
                <a:ahLst/>
                <a:cxnLst/>
                <a:rect r="r" b="b" t="t" l="l"/>
                <a:pathLst>
                  <a:path h="2414910" w="2758886">
                    <a:moveTo>
                      <a:pt x="65014" y="0"/>
                    </a:moveTo>
                    <a:lnTo>
                      <a:pt x="2693871" y="0"/>
                    </a:lnTo>
                    <a:cubicBezTo>
                      <a:pt x="2729778" y="0"/>
                      <a:pt x="2758886" y="29108"/>
                      <a:pt x="2758886" y="65014"/>
                    </a:cubicBezTo>
                    <a:lnTo>
                      <a:pt x="2758886" y="2349896"/>
                    </a:lnTo>
                    <a:cubicBezTo>
                      <a:pt x="2758886" y="2367139"/>
                      <a:pt x="2752036" y="2383675"/>
                      <a:pt x="2739843" y="2395868"/>
                    </a:cubicBezTo>
                    <a:cubicBezTo>
                      <a:pt x="2727651" y="2408060"/>
                      <a:pt x="2711114" y="2414910"/>
                      <a:pt x="2693871" y="2414910"/>
                    </a:cubicBezTo>
                    <a:lnTo>
                      <a:pt x="65014" y="2414910"/>
                    </a:lnTo>
                    <a:cubicBezTo>
                      <a:pt x="47771" y="2414910"/>
                      <a:pt x="31235" y="2408060"/>
                      <a:pt x="19042" y="2395868"/>
                    </a:cubicBezTo>
                    <a:cubicBezTo>
                      <a:pt x="6850" y="2383675"/>
                      <a:pt x="0" y="2367139"/>
                      <a:pt x="0" y="2349896"/>
                    </a:cubicBezTo>
                    <a:lnTo>
                      <a:pt x="0" y="65014"/>
                    </a:lnTo>
                    <a:cubicBezTo>
                      <a:pt x="0" y="47771"/>
                      <a:pt x="6850" y="31235"/>
                      <a:pt x="19042" y="19042"/>
                    </a:cubicBezTo>
                    <a:cubicBezTo>
                      <a:pt x="31235" y="6850"/>
                      <a:pt x="47771" y="0"/>
                      <a:pt x="65014" y="0"/>
                    </a:cubicBezTo>
                    <a:close/>
                  </a:path>
                </a:pathLst>
              </a:custGeom>
              <a:solidFill>
                <a:srgbClr val="FCB50F"/>
              </a:solidFill>
            </p:spPr>
          </p:sp>
          <p:sp>
            <p:nvSpPr>
              <p:cNvPr name="TextBox 21" id="21"/>
              <p:cNvSpPr txBox="true"/>
              <p:nvPr/>
            </p:nvSpPr>
            <p:spPr>
              <a:xfrm>
                <a:off x="0" y="-38100"/>
                <a:ext cx="2758886" cy="2453010"/>
              </a:xfrm>
              <a:prstGeom prst="rect">
                <a:avLst/>
              </a:prstGeom>
            </p:spPr>
            <p:txBody>
              <a:bodyPr anchor="ctr" rtlCol="false" tIns="57289" lIns="57289" bIns="57289" rIns="57289"/>
              <a:lstStyle/>
              <a:p>
                <a:pPr algn="ctr">
                  <a:lnSpc>
                    <a:spcPts val="2659"/>
                  </a:lnSpc>
                  <a:spcBef>
                    <a:spcPct val="0"/>
                  </a:spcBef>
                </a:pPr>
              </a:p>
            </p:txBody>
          </p:sp>
        </p:grpSp>
        <p:grpSp>
          <p:nvGrpSpPr>
            <p:cNvPr name="Group 22" id="22"/>
            <p:cNvGrpSpPr/>
            <p:nvPr/>
          </p:nvGrpSpPr>
          <p:grpSpPr>
            <a:xfrm rot="0">
              <a:off x="269697" y="0"/>
              <a:ext cx="10757736" cy="9435805"/>
              <a:chOff x="0" y="0"/>
              <a:chExt cx="2748953" cy="2411157"/>
            </a:xfrm>
          </p:grpSpPr>
          <p:sp>
            <p:nvSpPr>
              <p:cNvPr name="Freeform 23" id="23"/>
              <p:cNvSpPr/>
              <p:nvPr/>
            </p:nvSpPr>
            <p:spPr>
              <a:xfrm flipH="false" flipV="false" rot="0">
                <a:off x="0" y="0"/>
                <a:ext cx="2748953" cy="2411157"/>
              </a:xfrm>
              <a:custGeom>
                <a:avLst/>
                <a:gdLst/>
                <a:ahLst/>
                <a:cxnLst/>
                <a:rect r="r" b="b" t="t" l="l"/>
                <a:pathLst>
                  <a:path h="2411157" w="2748953">
                    <a:moveTo>
                      <a:pt x="65249" y="0"/>
                    </a:moveTo>
                    <a:lnTo>
                      <a:pt x="2683704" y="0"/>
                    </a:lnTo>
                    <a:cubicBezTo>
                      <a:pt x="2701009" y="0"/>
                      <a:pt x="2717606" y="6874"/>
                      <a:pt x="2729842" y="19111"/>
                    </a:cubicBezTo>
                    <a:cubicBezTo>
                      <a:pt x="2742079" y="31348"/>
                      <a:pt x="2748953" y="47944"/>
                      <a:pt x="2748953" y="65249"/>
                    </a:cubicBezTo>
                    <a:lnTo>
                      <a:pt x="2748953" y="2345908"/>
                    </a:lnTo>
                    <a:cubicBezTo>
                      <a:pt x="2748953" y="2363213"/>
                      <a:pt x="2742079" y="2379809"/>
                      <a:pt x="2729842" y="2392046"/>
                    </a:cubicBezTo>
                    <a:cubicBezTo>
                      <a:pt x="2717606" y="2404283"/>
                      <a:pt x="2701009" y="2411157"/>
                      <a:pt x="2683704" y="2411157"/>
                    </a:cubicBezTo>
                    <a:lnTo>
                      <a:pt x="65249" y="2411157"/>
                    </a:lnTo>
                    <a:cubicBezTo>
                      <a:pt x="47944" y="2411157"/>
                      <a:pt x="31348" y="2404283"/>
                      <a:pt x="19111" y="2392046"/>
                    </a:cubicBezTo>
                    <a:cubicBezTo>
                      <a:pt x="6874" y="2379809"/>
                      <a:pt x="0" y="2363213"/>
                      <a:pt x="0" y="2345908"/>
                    </a:cubicBezTo>
                    <a:lnTo>
                      <a:pt x="0" y="65249"/>
                    </a:lnTo>
                    <a:cubicBezTo>
                      <a:pt x="0" y="47944"/>
                      <a:pt x="6874" y="31348"/>
                      <a:pt x="19111" y="19111"/>
                    </a:cubicBezTo>
                    <a:cubicBezTo>
                      <a:pt x="31348" y="6874"/>
                      <a:pt x="47944" y="0"/>
                      <a:pt x="65249" y="0"/>
                    </a:cubicBezTo>
                    <a:close/>
                  </a:path>
                </a:pathLst>
              </a:custGeom>
              <a:solidFill>
                <a:srgbClr val="29455B"/>
              </a:solidFill>
            </p:spPr>
          </p:sp>
          <p:sp>
            <p:nvSpPr>
              <p:cNvPr name="TextBox 24" id="24"/>
              <p:cNvSpPr txBox="true"/>
              <p:nvPr/>
            </p:nvSpPr>
            <p:spPr>
              <a:xfrm>
                <a:off x="0" y="-38100"/>
                <a:ext cx="2748953" cy="2449257"/>
              </a:xfrm>
              <a:prstGeom prst="rect">
                <a:avLst/>
              </a:prstGeom>
            </p:spPr>
            <p:txBody>
              <a:bodyPr anchor="ctr" rtlCol="false" tIns="57289" lIns="57289" bIns="57289" rIns="57289"/>
              <a:lstStyle/>
              <a:p>
                <a:pPr algn="ctr">
                  <a:lnSpc>
                    <a:spcPts val="2659"/>
                  </a:lnSpc>
                  <a:spcBef>
                    <a:spcPct val="0"/>
                  </a:spcBef>
                </a:pPr>
              </a:p>
            </p:txBody>
          </p:sp>
        </p:grpSp>
      </p:grpSp>
      <p:sp>
        <p:nvSpPr>
          <p:cNvPr name="Freeform 25" id="25"/>
          <p:cNvSpPr/>
          <p:nvPr/>
        </p:nvSpPr>
        <p:spPr>
          <a:xfrm flipH="false" flipV="false" rot="0">
            <a:off x="10036082" y="3159607"/>
            <a:ext cx="7528439" cy="2760931"/>
          </a:xfrm>
          <a:custGeom>
            <a:avLst/>
            <a:gdLst/>
            <a:ahLst/>
            <a:cxnLst/>
            <a:rect r="r" b="b" t="t" l="l"/>
            <a:pathLst>
              <a:path h="2760931" w="7528439">
                <a:moveTo>
                  <a:pt x="0" y="0"/>
                </a:moveTo>
                <a:lnTo>
                  <a:pt x="7528440" y="0"/>
                </a:lnTo>
                <a:lnTo>
                  <a:pt x="7528440" y="2760931"/>
                </a:lnTo>
                <a:lnTo>
                  <a:pt x="0" y="2760931"/>
                </a:lnTo>
                <a:lnTo>
                  <a:pt x="0" y="0"/>
                </a:lnTo>
                <a:close/>
              </a:path>
            </a:pathLst>
          </a:custGeom>
          <a:blipFill>
            <a:blip r:embed="rId9"/>
            <a:stretch>
              <a:fillRect l="0" t="0" r="0" b="0"/>
            </a:stretch>
          </a:blipFill>
        </p:spPr>
      </p:sp>
      <p:sp>
        <p:nvSpPr>
          <p:cNvPr name="TextBox 26" id="26"/>
          <p:cNvSpPr txBox="true"/>
          <p:nvPr/>
        </p:nvSpPr>
        <p:spPr>
          <a:xfrm rot="0">
            <a:off x="2920519" y="351282"/>
            <a:ext cx="12757512" cy="144056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analisis kinerja insert pada posisi berbeda</a:t>
            </a:r>
          </a:p>
        </p:txBody>
      </p:sp>
      <p:sp>
        <p:nvSpPr>
          <p:cNvPr name="TextBox 27" id="27"/>
          <p:cNvSpPr txBox="true"/>
          <p:nvPr/>
        </p:nvSpPr>
        <p:spPr>
          <a:xfrm rot="0">
            <a:off x="1361767" y="2132764"/>
            <a:ext cx="7604440" cy="6790055"/>
          </a:xfrm>
          <a:prstGeom prst="rect">
            <a:avLst/>
          </a:prstGeom>
        </p:spPr>
        <p:txBody>
          <a:bodyPr anchor="t" rtlCol="false" tIns="0" lIns="0" bIns="0" rIns="0">
            <a:spAutoFit/>
          </a:bodyPr>
          <a:lstStyle/>
          <a:p>
            <a:pPr algn="just">
              <a:lnSpc>
                <a:spcPts val="3219"/>
              </a:lnSpc>
            </a:pPr>
            <a:r>
              <a:rPr lang="en-US" sz="2299">
                <a:solidFill>
                  <a:srgbClr val="F9EEE1"/>
                </a:solidFill>
                <a:latin typeface="Open Sans"/>
                <a:ea typeface="Open Sans"/>
                <a:cs typeface="Open Sans"/>
                <a:sym typeface="Open Sans"/>
              </a:rPr>
              <a:t>Analisis Kinerj</a:t>
            </a:r>
            <a:r>
              <a:rPr lang="en-US" sz="2299">
                <a:solidFill>
                  <a:srgbClr val="F9EEE1"/>
                </a:solidFill>
                <a:latin typeface="Open Sans"/>
                <a:ea typeface="Open Sans"/>
                <a:cs typeface="Open Sans"/>
                <a:sym typeface="Open Sans"/>
              </a:rPr>
              <a:t>a Op</a:t>
            </a:r>
            <a:r>
              <a:rPr lang="en-US" sz="2299">
                <a:solidFill>
                  <a:srgbClr val="F9EEE1"/>
                </a:solidFill>
                <a:latin typeface="Open Sans"/>
                <a:ea typeface="Open Sans"/>
                <a:cs typeface="Open Sans"/>
                <a:sym typeface="Open Sans"/>
              </a:rPr>
              <a:t>erasi insert pada Posisi Berbeda</a:t>
            </a:r>
          </a:p>
          <a:p>
            <a:pPr algn="just">
              <a:lnSpc>
                <a:spcPts val="3219"/>
              </a:lnSpc>
            </a:pPr>
            <a:r>
              <a:rPr lang="en-US" sz="2299">
                <a:solidFill>
                  <a:srgbClr val="F9EEE1"/>
                </a:solidFill>
                <a:latin typeface="Open Sans"/>
                <a:ea typeface="Open Sans"/>
                <a:cs typeface="Open Sans"/>
                <a:sym typeface="Open Sans"/>
              </a:rPr>
              <a:t>Ek</a:t>
            </a:r>
            <a:r>
              <a:rPr lang="en-US" sz="2299">
                <a:solidFill>
                  <a:srgbClr val="F9EEE1"/>
                </a:solidFill>
                <a:latin typeface="Open Sans"/>
                <a:ea typeface="Open Sans"/>
                <a:cs typeface="Open Sans"/>
                <a:sym typeface="Open Sans"/>
              </a:rPr>
              <a:t>sperim</a:t>
            </a:r>
            <a:r>
              <a:rPr lang="en-US" sz="2299">
                <a:solidFill>
                  <a:srgbClr val="F9EEE1"/>
                </a:solidFill>
                <a:latin typeface="Open Sans"/>
                <a:ea typeface="Open Sans"/>
                <a:cs typeface="Open Sans"/>
                <a:sym typeface="Open Sans"/>
              </a:rPr>
              <a:t>en mengukur waktu rata-rata operasi insert da</a:t>
            </a:r>
            <a:r>
              <a:rPr lang="en-US" sz="2299">
                <a:solidFill>
                  <a:srgbClr val="F9EEE1"/>
                </a:solidFill>
                <a:latin typeface="Open Sans"/>
                <a:ea typeface="Open Sans"/>
                <a:cs typeface="Open Sans"/>
                <a:sym typeface="Open Sans"/>
              </a:rPr>
              <a:t>lam t</a:t>
            </a:r>
            <a:r>
              <a:rPr lang="en-US" sz="2299">
                <a:solidFill>
                  <a:srgbClr val="F9EEE1"/>
                </a:solidFill>
                <a:latin typeface="Open Sans"/>
                <a:ea typeface="Open Sans"/>
                <a:cs typeface="Open Sans"/>
                <a:sym typeface="Open Sans"/>
              </a:rPr>
              <a:t>iga skenario:</a:t>
            </a:r>
          </a:p>
          <a:p>
            <a:pPr algn="just" marL="496569" indent="-248284" lvl="1">
              <a:lnSpc>
                <a:spcPts val="3219"/>
              </a:lnSpc>
              <a:buAutoNum type="arabicPeriod" startAt="1"/>
            </a:pPr>
            <a:r>
              <a:rPr lang="en-US" sz="2299">
                <a:solidFill>
                  <a:srgbClr val="F9EEE1"/>
                </a:solidFill>
                <a:latin typeface="Open Sans"/>
                <a:ea typeface="Open Sans"/>
                <a:cs typeface="Open Sans"/>
                <a:sym typeface="Open Sans"/>
              </a:rPr>
              <a:t>Insert di Awal List:</a:t>
            </a:r>
          </a:p>
          <a:p>
            <a:pPr algn="just" marL="993138" indent="-331046" lvl="2">
              <a:lnSpc>
                <a:spcPts val="3219"/>
              </a:lnSpc>
              <a:buFont typeface="Arial"/>
              <a:buChar char="⚬"/>
            </a:pPr>
            <a:r>
              <a:rPr lang="en-US" sz="2299">
                <a:solidFill>
                  <a:srgbClr val="F9EEE1"/>
                </a:solidFill>
                <a:latin typeface="Open Sans"/>
                <a:ea typeface="Open Sans"/>
                <a:cs typeface="Open Sans"/>
                <a:sym typeface="Open Sans"/>
              </a:rPr>
              <a:t>Menggeser semua elemen → O(n) </a:t>
            </a:r>
            <a:r>
              <a:rPr lang="en-US" sz="2299">
                <a:solidFill>
                  <a:srgbClr val="F9EEE1"/>
                </a:solidFill>
                <a:latin typeface="Open Sans"/>
                <a:ea typeface="Open Sans"/>
                <a:cs typeface="Open Sans"/>
                <a:sym typeface="Open Sans"/>
              </a:rPr>
              <a:t>per oper</a:t>
            </a:r>
            <a:r>
              <a:rPr lang="en-US" sz="2299">
                <a:solidFill>
                  <a:srgbClr val="F9EEE1"/>
                </a:solidFill>
                <a:latin typeface="Open Sans"/>
                <a:ea typeface="Open Sans"/>
                <a:cs typeface="Open Sans"/>
                <a:sym typeface="Open Sans"/>
              </a:rPr>
              <a:t>asi.</a:t>
            </a:r>
          </a:p>
          <a:p>
            <a:pPr algn="just" marL="993138" indent="-331046" lvl="2">
              <a:lnSpc>
                <a:spcPts val="3219"/>
              </a:lnSpc>
              <a:buFont typeface="Arial"/>
              <a:buChar char="⚬"/>
            </a:pPr>
            <a:r>
              <a:rPr lang="en-US" sz="2299">
                <a:solidFill>
                  <a:srgbClr val="F9EEE1"/>
                </a:solidFill>
                <a:latin typeface="Open Sans"/>
                <a:ea typeface="Open Sans"/>
                <a:cs typeface="Open Sans"/>
                <a:sym typeface="Open Sans"/>
              </a:rPr>
              <a:t>Contoh: Untuk N=1.000.000, waktu rata-rata 351.590 µs.</a:t>
            </a:r>
          </a:p>
          <a:p>
            <a:pPr algn="just" marL="496569" indent="-248284" lvl="1">
              <a:lnSpc>
                <a:spcPts val="3219"/>
              </a:lnSpc>
              <a:buAutoNum type="arabicPeriod" startAt="1"/>
            </a:pPr>
            <a:r>
              <a:rPr lang="en-US" sz="2299">
                <a:solidFill>
                  <a:srgbClr val="F9EEE1"/>
                </a:solidFill>
                <a:latin typeface="Open Sans"/>
                <a:ea typeface="Open Sans"/>
                <a:cs typeface="Open Sans"/>
                <a:sym typeface="Open Sans"/>
              </a:rPr>
              <a:t>I</a:t>
            </a:r>
            <a:r>
              <a:rPr lang="en-US" sz="2299">
                <a:solidFill>
                  <a:srgbClr val="F9EEE1"/>
                </a:solidFill>
                <a:latin typeface="Open Sans"/>
                <a:ea typeface="Open Sans"/>
                <a:cs typeface="Open Sans"/>
                <a:sym typeface="Open Sans"/>
              </a:rPr>
              <a:t>nsert di Tengah List:</a:t>
            </a:r>
          </a:p>
          <a:p>
            <a:pPr algn="just" marL="993138" indent="-331046" lvl="2">
              <a:lnSpc>
                <a:spcPts val="3219"/>
              </a:lnSpc>
              <a:buFont typeface="Arial"/>
              <a:buChar char="⚬"/>
            </a:pPr>
            <a:r>
              <a:rPr lang="en-US" sz="2299">
                <a:solidFill>
                  <a:srgbClr val="F9EEE1"/>
                </a:solidFill>
                <a:latin typeface="Open Sans"/>
                <a:ea typeface="Open Sans"/>
                <a:cs typeface="Open Sans"/>
                <a:sym typeface="Open Sans"/>
              </a:rPr>
              <a:t>Menggeser setengah elemen → Ω(n) (biaya ≈ separuh</a:t>
            </a:r>
            <a:r>
              <a:rPr lang="en-US" sz="2299">
                <a:solidFill>
                  <a:srgbClr val="F9EEE1"/>
                </a:solidFill>
                <a:latin typeface="Open Sans"/>
                <a:ea typeface="Open Sans"/>
                <a:cs typeface="Open Sans"/>
                <a:sym typeface="Open Sans"/>
              </a:rPr>
              <a:t> ins</a:t>
            </a:r>
            <a:r>
              <a:rPr lang="en-US" sz="2299">
                <a:solidFill>
                  <a:srgbClr val="F9EEE1"/>
                </a:solidFill>
                <a:latin typeface="Open Sans"/>
                <a:ea typeface="Open Sans"/>
                <a:cs typeface="Open Sans"/>
                <a:sym typeface="Open Sans"/>
              </a:rPr>
              <a:t>ert di awal</a:t>
            </a:r>
            <a:r>
              <a:rPr lang="en-US" sz="2299">
                <a:solidFill>
                  <a:srgbClr val="F9EEE1"/>
                </a:solidFill>
                <a:latin typeface="Open Sans"/>
                <a:ea typeface="Open Sans"/>
                <a:cs typeface="Open Sans"/>
                <a:sym typeface="Open Sans"/>
              </a:rPr>
              <a:t>).</a:t>
            </a:r>
          </a:p>
          <a:p>
            <a:pPr algn="just" marL="993138" indent="-331046" lvl="2">
              <a:lnSpc>
                <a:spcPts val="3219"/>
              </a:lnSpc>
              <a:buFont typeface="Arial"/>
              <a:buChar char="⚬"/>
            </a:pPr>
            <a:r>
              <a:rPr lang="en-US" sz="2299">
                <a:solidFill>
                  <a:srgbClr val="F9EEE1"/>
                </a:solidFill>
                <a:latin typeface="Open Sans"/>
                <a:ea typeface="Open Sans"/>
                <a:cs typeface="Open Sans"/>
                <a:sym typeface="Open Sans"/>
              </a:rPr>
              <a:t>Contoh: Untuk N=1.000.000, waktu ra</a:t>
            </a:r>
            <a:r>
              <a:rPr lang="en-US" sz="2299">
                <a:solidFill>
                  <a:srgbClr val="F9EEE1"/>
                </a:solidFill>
                <a:latin typeface="Open Sans"/>
                <a:ea typeface="Open Sans"/>
                <a:cs typeface="Open Sans"/>
                <a:sym typeface="Open Sans"/>
              </a:rPr>
              <a:t>ta-</a:t>
            </a:r>
            <a:r>
              <a:rPr lang="en-US" sz="2299">
                <a:solidFill>
                  <a:srgbClr val="F9EEE1"/>
                </a:solidFill>
                <a:latin typeface="Open Sans"/>
                <a:ea typeface="Open Sans"/>
                <a:cs typeface="Open Sans"/>
                <a:sym typeface="Open Sans"/>
              </a:rPr>
              <a:t>rata 175.383 µs.</a:t>
            </a:r>
          </a:p>
          <a:p>
            <a:pPr algn="just" marL="496569" indent="-248284" lvl="1">
              <a:lnSpc>
                <a:spcPts val="3219"/>
              </a:lnSpc>
              <a:buAutoNum type="arabicPeriod" startAt="1"/>
            </a:pPr>
            <a:r>
              <a:rPr lang="en-US" sz="2299">
                <a:solidFill>
                  <a:srgbClr val="F9EEE1"/>
                </a:solidFill>
                <a:latin typeface="Open Sans"/>
                <a:ea typeface="Open Sans"/>
                <a:cs typeface="Open Sans"/>
                <a:sym typeface="Open Sans"/>
              </a:rPr>
              <a:t>Insert di Akhir Lis</a:t>
            </a:r>
            <a:r>
              <a:rPr lang="en-US" sz="2299">
                <a:solidFill>
                  <a:srgbClr val="F9EEE1"/>
                </a:solidFill>
                <a:latin typeface="Open Sans"/>
                <a:ea typeface="Open Sans"/>
                <a:cs typeface="Open Sans"/>
                <a:sym typeface="Open Sans"/>
              </a:rPr>
              <a:t>t:</a:t>
            </a:r>
          </a:p>
          <a:p>
            <a:pPr algn="just" marL="993138" indent="-331046" lvl="2">
              <a:lnSpc>
                <a:spcPts val="3219"/>
              </a:lnSpc>
              <a:buFont typeface="Arial"/>
              <a:buChar char="⚬"/>
            </a:pPr>
            <a:r>
              <a:rPr lang="en-US" sz="2299">
                <a:solidFill>
                  <a:srgbClr val="F9EEE1"/>
                </a:solidFill>
                <a:latin typeface="Open Sans"/>
                <a:ea typeface="Open Sans"/>
                <a:cs typeface="Open Sans"/>
                <a:sym typeface="Open Sans"/>
              </a:rPr>
              <a:t>Tid</a:t>
            </a:r>
            <a:r>
              <a:rPr lang="en-US" sz="2299">
                <a:solidFill>
                  <a:srgbClr val="F9EEE1"/>
                </a:solidFill>
                <a:latin typeface="Open Sans"/>
                <a:ea typeface="Open Sans"/>
                <a:cs typeface="Open Sans"/>
                <a:sym typeface="Open Sans"/>
              </a:rPr>
              <a:t>ak perlu menggeser elemen → O(1) (mirip append).</a:t>
            </a:r>
          </a:p>
          <a:p>
            <a:pPr algn="just" marL="993138" indent="-331046" lvl="2">
              <a:lnSpc>
                <a:spcPts val="3219"/>
              </a:lnSpc>
              <a:buFont typeface="Arial"/>
              <a:buChar char="⚬"/>
            </a:pPr>
            <a:r>
              <a:rPr lang="en-US" sz="2299">
                <a:solidFill>
                  <a:srgbClr val="F9EEE1"/>
                </a:solidFill>
                <a:latin typeface="Open Sans"/>
                <a:ea typeface="Open Sans"/>
                <a:cs typeface="Open Sans"/>
                <a:sym typeface="Open Sans"/>
              </a:rPr>
              <a:t>Waktu stabil ~0.4 µs, bahkan untuk N=1.000.000.</a:t>
            </a:r>
          </a:p>
        </p:txBody>
      </p:sp>
      <p:sp>
        <p:nvSpPr>
          <p:cNvPr name="TextBox 28" id="28"/>
          <p:cNvSpPr txBox="true"/>
          <p:nvPr/>
        </p:nvSpPr>
        <p:spPr>
          <a:xfrm rot="0">
            <a:off x="9998082" y="6285545"/>
            <a:ext cx="7604440" cy="1589405"/>
          </a:xfrm>
          <a:prstGeom prst="rect">
            <a:avLst/>
          </a:prstGeom>
        </p:spPr>
        <p:txBody>
          <a:bodyPr anchor="t" rtlCol="false" tIns="0" lIns="0" bIns="0" rIns="0">
            <a:spAutoFit/>
          </a:bodyPr>
          <a:lstStyle/>
          <a:p>
            <a:pPr algn="just">
              <a:lnSpc>
                <a:spcPts val="3219"/>
              </a:lnSpc>
            </a:pPr>
            <a:r>
              <a:rPr lang="en-US" sz="2299">
                <a:solidFill>
                  <a:srgbClr val="F9EEE1"/>
                </a:solidFill>
                <a:latin typeface="Open Sans"/>
                <a:ea typeface="Open Sans"/>
                <a:cs typeface="Open Sans"/>
                <a:sym typeface="Open Sans"/>
              </a:rPr>
              <a:t>Kesi</a:t>
            </a:r>
            <a:r>
              <a:rPr lang="en-US" sz="2299">
                <a:solidFill>
                  <a:srgbClr val="F9EEE1"/>
                </a:solidFill>
                <a:latin typeface="Open Sans"/>
                <a:ea typeface="Open Sans"/>
                <a:cs typeface="Open Sans"/>
                <a:sym typeface="Open Sans"/>
              </a:rPr>
              <a:t>m</a:t>
            </a:r>
            <a:r>
              <a:rPr lang="en-US" sz="2299">
                <a:solidFill>
                  <a:srgbClr val="F9EEE1"/>
                </a:solidFill>
                <a:latin typeface="Open Sans"/>
                <a:ea typeface="Open Sans"/>
                <a:cs typeface="Open Sans"/>
                <a:sym typeface="Open Sans"/>
              </a:rPr>
              <a:t>pu</a:t>
            </a:r>
            <a:r>
              <a:rPr lang="en-US" sz="2299">
                <a:solidFill>
                  <a:srgbClr val="F9EEE1"/>
                </a:solidFill>
                <a:latin typeface="Open Sans"/>
                <a:ea typeface="Open Sans"/>
                <a:cs typeface="Open Sans"/>
                <a:sym typeface="Open Sans"/>
              </a:rPr>
              <a:t>la</a:t>
            </a:r>
            <a:r>
              <a:rPr lang="en-US" sz="2299">
                <a:solidFill>
                  <a:srgbClr val="F9EEE1"/>
                </a:solidFill>
                <a:latin typeface="Open Sans"/>
                <a:ea typeface="Open Sans"/>
                <a:cs typeface="Open Sans"/>
                <a:sym typeface="Open Sans"/>
              </a:rPr>
              <a:t>n:</a:t>
            </a:r>
          </a:p>
          <a:p>
            <a:pPr algn="just" marL="496569" indent="-248284" lvl="1">
              <a:lnSpc>
                <a:spcPts val="3219"/>
              </a:lnSpc>
              <a:buFont typeface="Arial"/>
              <a:buChar char="•"/>
            </a:pPr>
            <a:r>
              <a:rPr lang="en-US" sz="2299">
                <a:solidFill>
                  <a:srgbClr val="F9EEE1"/>
                </a:solidFill>
                <a:latin typeface="Open Sans"/>
                <a:ea typeface="Open Sans"/>
                <a:cs typeface="Open Sans"/>
                <a:sym typeface="Open Sans"/>
              </a:rPr>
              <a:t>Insert di awal/tengah mahal untuk dataset besar (O(</a:t>
            </a:r>
            <a:r>
              <a:rPr lang="en-US" sz="2299">
                <a:solidFill>
                  <a:srgbClr val="F9EEE1"/>
                </a:solidFill>
                <a:latin typeface="Open Sans"/>
                <a:ea typeface="Open Sans"/>
                <a:cs typeface="Open Sans"/>
                <a:sym typeface="Open Sans"/>
              </a:rPr>
              <a:t>n)).</a:t>
            </a:r>
          </a:p>
          <a:p>
            <a:pPr algn="just" marL="496569" indent="-248284" lvl="1">
              <a:lnSpc>
                <a:spcPts val="3219"/>
              </a:lnSpc>
              <a:buFont typeface="Arial"/>
              <a:buChar char="•"/>
            </a:pPr>
            <a:r>
              <a:rPr lang="en-US" sz="2299">
                <a:solidFill>
                  <a:srgbClr val="F9EEE1"/>
                </a:solidFill>
                <a:latin typeface="Open Sans"/>
                <a:ea typeface="Open Sans"/>
                <a:cs typeface="Open Sans"/>
                <a:sym typeface="Open Sans"/>
              </a:rPr>
              <a:t>Insert di akhir op</a:t>
            </a:r>
            <a:r>
              <a:rPr lang="en-US" sz="2299">
                <a:solidFill>
                  <a:srgbClr val="F9EEE1"/>
                </a:solidFill>
                <a:latin typeface="Open Sans"/>
                <a:ea typeface="Open Sans"/>
                <a:cs typeface="Open Sans"/>
                <a:sym typeface="Open Sans"/>
              </a:rPr>
              <a:t>ti</a:t>
            </a:r>
            <a:r>
              <a:rPr lang="en-US" sz="2299">
                <a:solidFill>
                  <a:srgbClr val="F9EEE1"/>
                </a:solidFill>
                <a:latin typeface="Open Sans"/>
                <a:ea typeface="Open Sans"/>
                <a:cs typeface="Open Sans"/>
                <a:sym typeface="Open Sans"/>
              </a:rPr>
              <a:t>mal (O(1)), seperti append.</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9584127" y="1883242"/>
            <a:ext cx="8356350" cy="7336725"/>
            <a:chOff x="0" y="0"/>
            <a:chExt cx="11141800" cy="9782299"/>
          </a:xfrm>
        </p:grpSpPr>
        <p:grpSp>
          <p:nvGrpSpPr>
            <p:cNvPr name="Group 12" id="12"/>
            <p:cNvGrpSpPr/>
            <p:nvPr/>
          </p:nvGrpSpPr>
          <p:grpSpPr>
            <a:xfrm rot="0">
              <a:off x="0" y="331806"/>
              <a:ext cx="10908578" cy="9450493"/>
              <a:chOff x="0" y="0"/>
              <a:chExt cx="2766994" cy="2397146"/>
            </a:xfrm>
          </p:grpSpPr>
          <p:sp>
            <p:nvSpPr>
              <p:cNvPr name="Freeform 13" id="13"/>
              <p:cNvSpPr/>
              <p:nvPr/>
            </p:nvSpPr>
            <p:spPr>
              <a:xfrm flipH="false" flipV="false" rot="0">
                <a:off x="0" y="0"/>
                <a:ext cx="2766994" cy="2397146"/>
              </a:xfrm>
              <a:custGeom>
                <a:avLst/>
                <a:gdLst/>
                <a:ahLst/>
                <a:cxnLst/>
                <a:rect r="r" b="b" t="t" l="l"/>
                <a:pathLst>
                  <a:path h="2397146" w="2766994">
                    <a:moveTo>
                      <a:pt x="64347" y="0"/>
                    </a:moveTo>
                    <a:lnTo>
                      <a:pt x="2702647" y="0"/>
                    </a:lnTo>
                    <a:cubicBezTo>
                      <a:pt x="2719713" y="0"/>
                      <a:pt x="2736080" y="6779"/>
                      <a:pt x="2748147" y="18847"/>
                    </a:cubicBezTo>
                    <a:cubicBezTo>
                      <a:pt x="2760214" y="30914"/>
                      <a:pt x="2766994" y="47281"/>
                      <a:pt x="2766994" y="64347"/>
                    </a:cubicBezTo>
                    <a:lnTo>
                      <a:pt x="2766994" y="2332799"/>
                    </a:lnTo>
                    <a:cubicBezTo>
                      <a:pt x="2766994" y="2349865"/>
                      <a:pt x="2760214" y="2366232"/>
                      <a:pt x="2748147" y="2378300"/>
                    </a:cubicBezTo>
                    <a:cubicBezTo>
                      <a:pt x="2736080" y="2390367"/>
                      <a:pt x="2719713" y="2397146"/>
                      <a:pt x="2702647" y="2397146"/>
                    </a:cubicBezTo>
                    <a:lnTo>
                      <a:pt x="64347" y="2397146"/>
                    </a:lnTo>
                    <a:cubicBezTo>
                      <a:pt x="47281" y="2397146"/>
                      <a:pt x="30914" y="2390367"/>
                      <a:pt x="18847" y="2378300"/>
                    </a:cubicBezTo>
                    <a:cubicBezTo>
                      <a:pt x="6779" y="2366232"/>
                      <a:pt x="0" y="2349865"/>
                      <a:pt x="0" y="2332799"/>
                    </a:cubicBezTo>
                    <a:lnTo>
                      <a:pt x="0" y="64347"/>
                    </a:lnTo>
                    <a:cubicBezTo>
                      <a:pt x="0" y="47281"/>
                      <a:pt x="6779" y="30914"/>
                      <a:pt x="18847" y="18847"/>
                    </a:cubicBezTo>
                    <a:cubicBezTo>
                      <a:pt x="30914" y="6779"/>
                      <a:pt x="47281" y="0"/>
                      <a:pt x="64347" y="0"/>
                    </a:cubicBezTo>
                    <a:close/>
                  </a:path>
                </a:pathLst>
              </a:custGeom>
              <a:solidFill>
                <a:srgbClr val="FCB50F"/>
              </a:solidFill>
            </p:spPr>
          </p:sp>
          <p:sp>
            <p:nvSpPr>
              <p:cNvPr name="TextBox 14" id="14"/>
              <p:cNvSpPr txBox="true"/>
              <p:nvPr/>
            </p:nvSpPr>
            <p:spPr>
              <a:xfrm>
                <a:off x="0" y="-38100"/>
                <a:ext cx="2766994" cy="2435246"/>
              </a:xfrm>
              <a:prstGeom prst="rect">
                <a:avLst/>
              </a:prstGeom>
            </p:spPr>
            <p:txBody>
              <a:bodyPr anchor="ctr" rtlCol="false" tIns="57714" lIns="57714" bIns="57714" rIns="57714"/>
              <a:lstStyle/>
              <a:p>
                <a:pPr algn="ctr">
                  <a:lnSpc>
                    <a:spcPts val="2659"/>
                  </a:lnSpc>
                  <a:spcBef>
                    <a:spcPct val="0"/>
                  </a:spcBef>
                </a:pPr>
              </a:p>
            </p:txBody>
          </p:sp>
        </p:grpSp>
        <p:grpSp>
          <p:nvGrpSpPr>
            <p:cNvPr name="Group 15" id="15"/>
            <p:cNvGrpSpPr/>
            <p:nvPr/>
          </p:nvGrpSpPr>
          <p:grpSpPr>
            <a:xfrm rot="0">
              <a:off x="272494" y="0"/>
              <a:ext cx="10869305" cy="9435805"/>
              <a:chOff x="0" y="0"/>
              <a:chExt cx="2757032" cy="2393421"/>
            </a:xfrm>
          </p:grpSpPr>
          <p:sp>
            <p:nvSpPr>
              <p:cNvPr name="Freeform 16" id="16"/>
              <p:cNvSpPr/>
              <p:nvPr/>
            </p:nvSpPr>
            <p:spPr>
              <a:xfrm flipH="false" flipV="false" rot="0">
                <a:off x="0" y="0"/>
                <a:ext cx="2757032" cy="2393421"/>
              </a:xfrm>
              <a:custGeom>
                <a:avLst/>
                <a:gdLst/>
                <a:ahLst/>
                <a:cxnLst/>
                <a:rect r="r" b="b" t="t" l="l"/>
                <a:pathLst>
                  <a:path h="2393421" w="2757032">
                    <a:moveTo>
                      <a:pt x="64579" y="0"/>
                    </a:moveTo>
                    <a:lnTo>
                      <a:pt x="2692453" y="0"/>
                    </a:lnTo>
                    <a:cubicBezTo>
                      <a:pt x="2728119" y="0"/>
                      <a:pt x="2757032" y="28913"/>
                      <a:pt x="2757032" y="64579"/>
                    </a:cubicBezTo>
                    <a:lnTo>
                      <a:pt x="2757032" y="2328841"/>
                    </a:lnTo>
                    <a:cubicBezTo>
                      <a:pt x="2757032" y="2345969"/>
                      <a:pt x="2750228" y="2362395"/>
                      <a:pt x="2738117" y="2374506"/>
                    </a:cubicBezTo>
                    <a:cubicBezTo>
                      <a:pt x="2726006" y="2386617"/>
                      <a:pt x="2709580" y="2393421"/>
                      <a:pt x="2692453" y="2393421"/>
                    </a:cubicBezTo>
                    <a:lnTo>
                      <a:pt x="64579" y="2393421"/>
                    </a:lnTo>
                    <a:cubicBezTo>
                      <a:pt x="47452" y="2393421"/>
                      <a:pt x="31026" y="2386617"/>
                      <a:pt x="18915" y="2374506"/>
                    </a:cubicBezTo>
                    <a:cubicBezTo>
                      <a:pt x="6804" y="2362395"/>
                      <a:pt x="0" y="2345969"/>
                      <a:pt x="0" y="2328841"/>
                    </a:cubicBezTo>
                    <a:lnTo>
                      <a:pt x="0" y="64579"/>
                    </a:lnTo>
                    <a:cubicBezTo>
                      <a:pt x="0" y="47452"/>
                      <a:pt x="6804" y="31026"/>
                      <a:pt x="18915" y="18915"/>
                    </a:cubicBezTo>
                    <a:cubicBezTo>
                      <a:pt x="31026" y="6804"/>
                      <a:pt x="47452" y="0"/>
                      <a:pt x="64579" y="0"/>
                    </a:cubicBezTo>
                    <a:close/>
                  </a:path>
                </a:pathLst>
              </a:custGeom>
              <a:solidFill>
                <a:srgbClr val="29455B"/>
              </a:solidFill>
            </p:spPr>
          </p:sp>
          <p:sp>
            <p:nvSpPr>
              <p:cNvPr name="TextBox 17" id="17"/>
              <p:cNvSpPr txBox="true"/>
              <p:nvPr/>
            </p:nvSpPr>
            <p:spPr>
              <a:xfrm>
                <a:off x="0" y="-38100"/>
                <a:ext cx="2757032" cy="2431521"/>
              </a:xfrm>
              <a:prstGeom prst="rect">
                <a:avLst/>
              </a:prstGeom>
            </p:spPr>
            <p:txBody>
              <a:bodyPr anchor="ctr" rtlCol="false" tIns="57714" lIns="57714" bIns="57714" rIns="57714"/>
              <a:lstStyle/>
              <a:p>
                <a:pPr algn="ctr">
                  <a:lnSpc>
                    <a:spcPts val="2659"/>
                  </a:lnSpc>
                  <a:spcBef>
                    <a:spcPct val="0"/>
                  </a:spcBef>
                </a:pPr>
              </a:p>
            </p:txBody>
          </p:sp>
        </p:grpSp>
      </p:grpSp>
      <p:grpSp>
        <p:nvGrpSpPr>
          <p:cNvPr name="Group 18" id="18"/>
          <p:cNvGrpSpPr/>
          <p:nvPr/>
        </p:nvGrpSpPr>
        <p:grpSpPr>
          <a:xfrm rot="0">
            <a:off x="1028700" y="1883242"/>
            <a:ext cx="8270575" cy="7336725"/>
            <a:chOff x="0" y="0"/>
            <a:chExt cx="11027433" cy="9782299"/>
          </a:xfrm>
        </p:grpSpPr>
        <p:grpSp>
          <p:nvGrpSpPr>
            <p:cNvPr name="Group 19" id="19"/>
            <p:cNvGrpSpPr/>
            <p:nvPr/>
          </p:nvGrpSpPr>
          <p:grpSpPr>
            <a:xfrm rot="0">
              <a:off x="0" y="331806"/>
              <a:ext cx="10796605" cy="9450493"/>
              <a:chOff x="0" y="0"/>
              <a:chExt cx="2758886" cy="2414910"/>
            </a:xfrm>
          </p:grpSpPr>
          <p:sp>
            <p:nvSpPr>
              <p:cNvPr name="Freeform 20" id="20"/>
              <p:cNvSpPr/>
              <p:nvPr/>
            </p:nvSpPr>
            <p:spPr>
              <a:xfrm flipH="false" flipV="false" rot="0">
                <a:off x="0" y="0"/>
                <a:ext cx="2758886" cy="2414910"/>
              </a:xfrm>
              <a:custGeom>
                <a:avLst/>
                <a:gdLst/>
                <a:ahLst/>
                <a:cxnLst/>
                <a:rect r="r" b="b" t="t" l="l"/>
                <a:pathLst>
                  <a:path h="2414910" w="2758886">
                    <a:moveTo>
                      <a:pt x="65014" y="0"/>
                    </a:moveTo>
                    <a:lnTo>
                      <a:pt x="2693871" y="0"/>
                    </a:lnTo>
                    <a:cubicBezTo>
                      <a:pt x="2729778" y="0"/>
                      <a:pt x="2758886" y="29108"/>
                      <a:pt x="2758886" y="65014"/>
                    </a:cubicBezTo>
                    <a:lnTo>
                      <a:pt x="2758886" y="2349896"/>
                    </a:lnTo>
                    <a:cubicBezTo>
                      <a:pt x="2758886" y="2367139"/>
                      <a:pt x="2752036" y="2383675"/>
                      <a:pt x="2739843" y="2395868"/>
                    </a:cubicBezTo>
                    <a:cubicBezTo>
                      <a:pt x="2727651" y="2408060"/>
                      <a:pt x="2711114" y="2414910"/>
                      <a:pt x="2693871" y="2414910"/>
                    </a:cubicBezTo>
                    <a:lnTo>
                      <a:pt x="65014" y="2414910"/>
                    </a:lnTo>
                    <a:cubicBezTo>
                      <a:pt x="47771" y="2414910"/>
                      <a:pt x="31235" y="2408060"/>
                      <a:pt x="19042" y="2395868"/>
                    </a:cubicBezTo>
                    <a:cubicBezTo>
                      <a:pt x="6850" y="2383675"/>
                      <a:pt x="0" y="2367139"/>
                      <a:pt x="0" y="2349896"/>
                    </a:cubicBezTo>
                    <a:lnTo>
                      <a:pt x="0" y="65014"/>
                    </a:lnTo>
                    <a:cubicBezTo>
                      <a:pt x="0" y="47771"/>
                      <a:pt x="6850" y="31235"/>
                      <a:pt x="19042" y="19042"/>
                    </a:cubicBezTo>
                    <a:cubicBezTo>
                      <a:pt x="31235" y="6850"/>
                      <a:pt x="47771" y="0"/>
                      <a:pt x="65014" y="0"/>
                    </a:cubicBezTo>
                    <a:close/>
                  </a:path>
                </a:pathLst>
              </a:custGeom>
              <a:solidFill>
                <a:srgbClr val="FCB50F"/>
              </a:solidFill>
            </p:spPr>
          </p:sp>
          <p:sp>
            <p:nvSpPr>
              <p:cNvPr name="TextBox 21" id="21"/>
              <p:cNvSpPr txBox="true"/>
              <p:nvPr/>
            </p:nvSpPr>
            <p:spPr>
              <a:xfrm>
                <a:off x="0" y="-38100"/>
                <a:ext cx="2758886" cy="2453010"/>
              </a:xfrm>
              <a:prstGeom prst="rect">
                <a:avLst/>
              </a:prstGeom>
            </p:spPr>
            <p:txBody>
              <a:bodyPr anchor="ctr" rtlCol="false" tIns="57289" lIns="57289" bIns="57289" rIns="57289"/>
              <a:lstStyle/>
              <a:p>
                <a:pPr algn="ctr">
                  <a:lnSpc>
                    <a:spcPts val="2659"/>
                  </a:lnSpc>
                  <a:spcBef>
                    <a:spcPct val="0"/>
                  </a:spcBef>
                </a:pPr>
              </a:p>
            </p:txBody>
          </p:sp>
        </p:grpSp>
        <p:grpSp>
          <p:nvGrpSpPr>
            <p:cNvPr name="Group 22" id="22"/>
            <p:cNvGrpSpPr/>
            <p:nvPr/>
          </p:nvGrpSpPr>
          <p:grpSpPr>
            <a:xfrm rot="0">
              <a:off x="269697" y="0"/>
              <a:ext cx="10757736" cy="9435805"/>
              <a:chOff x="0" y="0"/>
              <a:chExt cx="2748953" cy="2411157"/>
            </a:xfrm>
          </p:grpSpPr>
          <p:sp>
            <p:nvSpPr>
              <p:cNvPr name="Freeform 23" id="23"/>
              <p:cNvSpPr/>
              <p:nvPr/>
            </p:nvSpPr>
            <p:spPr>
              <a:xfrm flipH="false" flipV="false" rot="0">
                <a:off x="0" y="0"/>
                <a:ext cx="2748953" cy="2411157"/>
              </a:xfrm>
              <a:custGeom>
                <a:avLst/>
                <a:gdLst/>
                <a:ahLst/>
                <a:cxnLst/>
                <a:rect r="r" b="b" t="t" l="l"/>
                <a:pathLst>
                  <a:path h="2411157" w="2748953">
                    <a:moveTo>
                      <a:pt x="65249" y="0"/>
                    </a:moveTo>
                    <a:lnTo>
                      <a:pt x="2683704" y="0"/>
                    </a:lnTo>
                    <a:cubicBezTo>
                      <a:pt x="2701009" y="0"/>
                      <a:pt x="2717606" y="6874"/>
                      <a:pt x="2729842" y="19111"/>
                    </a:cubicBezTo>
                    <a:cubicBezTo>
                      <a:pt x="2742079" y="31348"/>
                      <a:pt x="2748953" y="47944"/>
                      <a:pt x="2748953" y="65249"/>
                    </a:cubicBezTo>
                    <a:lnTo>
                      <a:pt x="2748953" y="2345908"/>
                    </a:lnTo>
                    <a:cubicBezTo>
                      <a:pt x="2748953" y="2363213"/>
                      <a:pt x="2742079" y="2379809"/>
                      <a:pt x="2729842" y="2392046"/>
                    </a:cubicBezTo>
                    <a:cubicBezTo>
                      <a:pt x="2717606" y="2404283"/>
                      <a:pt x="2701009" y="2411157"/>
                      <a:pt x="2683704" y="2411157"/>
                    </a:cubicBezTo>
                    <a:lnTo>
                      <a:pt x="65249" y="2411157"/>
                    </a:lnTo>
                    <a:cubicBezTo>
                      <a:pt x="47944" y="2411157"/>
                      <a:pt x="31348" y="2404283"/>
                      <a:pt x="19111" y="2392046"/>
                    </a:cubicBezTo>
                    <a:cubicBezTo>
                      <a:pt x="6874" y="2379809"/>
                      <a:pt x="0" y="2363213"/>
                      <a:pt x="0" y="2345908"/>
                    </a:cubicBezTo>
                    <a:lnTo>
                      <a:pt x="0" y="65249"/>
                    </a:lnTo>
                    <a:cubicBezTo>
                      <a:pt x="0" y="47944"/>
                      <a:pt x="6874" y="31348"/>
                      <a:pt x="19111" y="19111"/>
                    </a:cubicBezTo>
                    <a:cubicBezTo>
                      <a:pt x="31348" y="6874"/>
                      <a:pt x="47944" y="0"/>
                      <a:pt x="65249" y="0"/>
                    </a:cubicBezTo>
                    <a:close/>
                  </a:path>
                </a:pathLst>
              </a:custGeom>
              <a:solidFill>
                <a:srgbClr val="29455B"/>
              </a:solidFill>
            </p:spPr>
          </p:sp>
          <p:sp>
            <p:nvSpPr>
              <p:cNvPr name="TextBox 24" id="24"/>
              <p:cNvSpPr txBox="true"/>
              <p:nvPr/>
            </p:nvSpPr>
            <p:spPr>
              <a:xfrm>
                <a:off x="0" y="-38100"/>
                <a:ext cx="2748953" cy="2449257"/>
              </a:xfrm>
              <a:prstGeom prst="rect">
                <a:avLst/>
              </a:prstGeom>
            </p:spPr>
            <p:txBody>
              <a:bodyPr anchor="ctr" rtlCol="false" tIns="57289" lIns="57289" bIns="57289" rIns="57289"/>
              <a:lstStyle/>
              <a:p>
                <a:pPr algn="ctr">
                  <a:lnSpc>
                    <a:spcPts val="2659"/>
                  </a:lnSpc>
                  <a:spcBef>
                    <a:spcPct val="0"/>
                  </a:spcBef>
                </a:pPr>
              </a:p>
            </p:txBody>
          </p:sp>
        </p:grpSp>
      </p:grpSp>
      <p:sp>
        <p:nvSpPr>
          <p:cNvPr name="Freeform 25" id="25"/>
          <p:cNvSpPr/>
          <p:nvPr/>
        </p:nvSpPr>
        <p:spPr>
          <a:xfrm flipH="false" flipV="false" rot="0">
            <a:off x="10111970" y="2654188"/>
            <a:ext cx="7300663" cy="1792152"/>
          </a:xfrm>
          <a:custGeom>
            <a:avLst/>
            <a:gdLst/>
            <a:ahLst/>
            <a:cxnLst/>
            <a:rect r="r" b="b" t="t" l="l"/>
            <a:pathLst>
              <a:path h="1792152" w="7300663">
                <a:moveTo>
                  <a:pt x="0" y="0"/>
                </a:moveTo>
                <a:lnTo>
                  <a:pt x="7300663" y="0"/>
                </a:lnTo>
                <a:lnTo>
                  <a:pt x="7300663" y="1792152"/>
                </a:lnTo>
                <a:lnTo>
                  <a:pt x="0" y="1792152"/>
                </a:lnTo>
                <a:lnTo>
                  <a:pt x="0" y="0"/>
                </a:lnTo>
                <a:close/>
              </a:path>
            </a:pathLst>
          </a:custGeom>
          <a:blipFill>
            <a:blip r:embed="rId9"/>
            <a:stretch>
              <a:fillRect l="0" t="0" r="0" b="0"/>
            </a:stretch>
          </a:blipFill>
        </p:spPr>
      </p:sp>
      <p:sp>
        <p:nvSpPr>
          <p:cNvPr name="Freeform 26" id="26"/>
          <p:cNvSpPr/>
          <p:nvPr/>
        </p:nvSpPr>
        <p:spPr>
          <a:xfrm flipH="false" flipV="false" rot="0">
            <a:off x="10062939" y="4706833"/>
            <a:ext cx="7474727" cy="3448735"/>
          </a:xfrm>
          <a:custGeom>
            <a:avLst/>
            <a:gdLst/>
            <a:ahLst/>
            <a:cxnLst/>
            <a:rect r="r" b="b" t="t" l="l"/>
            <a:pathLst>
              <a:path h="3448735" w="7474727">
                <a:moveTo>
                  <a:pt x="0" y="0"/>
                </a:moveTo>
                <a:lnTo>
                  <a:pt x="7474727" y="0"/>
                </a:lnTo>
                <a:lnTo>
                  <a:pt x="7474727" y="3448735"/>
                </a:lnTo>
                <a:lnTo>
                  <a:pt x="0" y="3448735"/>
                </a:lnTo>
                <a:lnTo>
                  <a:pt x="0" y="0"/>
                </a:lnTo>
                <a:close/>
              </a:path>
            </a:pathLst>
          </a:custGeom>
          <a:blipFill>
            <a:blip r:embed="rId10"/>
            <a:stretch>
              <a:fillRect l="0" t="0" r="0" b="0"/>
            </a:stretch>
          </a:blipFill>
        </p:spPr>
      </p:sp>
      <p:sp>
        <p:nvSpPr>
          <p:cNvPr name="TextBox 27" id="27"/>
          <p:cNvSpPr txBox="true"/>
          <p:nvPr/>
        </p:nvSpPr>
        <p:spPr>
          <a:xfrm rot="0">
            <a:off x="2920519" y="687595"/>
            <a:ext cx="12757512" cy="73571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menghapus elemen dari list</a:t>
            </a:r>
          </a:p>
        </p:txBody>
      </p:sp>
      <p:sp>
        <p:nvSpPr>
          <p:cNvPr name="TextBox 28" id="28"/>
          <p:cNvSpPr txBox="true"/>
          <p:nvPr/>
        </p:nvSpPr>
        <p:spPr>
          <a:xfrm rot="0">
            <a:off x="1361767" y="2417244"/>
            <a:ext cx="7604440" cy="6230620"/>
          </a:xfrm>
          <a:prstGeom prst="rect">
            <a:avLst/>
          </a:prstGeom>
        </p:spPr>
        <p:txBody>
          <a:bodyPr anchor="t" rtlCol="false" tIns="0" lIns="0" bIns="0" rIns="0">
            <a:spAutoFit/>
          </a:bodyPr>
          <a:lstStyle/>
          <a:p>
            <a:pPr algn="just">
              <a:lnSpc>
                <a:spcPts val="3079"/>
              </a:lnSpc>
            </a:pPr>
            <a:r>
              <a:rPr lang="en-US" sz="2199">
                <a:solidFill>
                  <a:srgbClr val="F9EEE1"/>
                </a:solidFill>
                <a:latin typeface="Open Sans"/>
                <a:ea typeface="Open Sans"/>
                <a:cs typeface="Open Sans"/>
                <a:sym typeface="Open Sans"/>
              </a:rPr>
              <a:t>Menghapus Elemen dari List</a:t>
            </a:r>
          </a:p>
          <a:p>
            <a:pPr algn="just">
              <a:lnSpc>
                <a:spcPts val="3079"/>
              </a:lnSpc>
            </a:pPr>
            <a:r>
              <a:rPr lang="en-US" sz="2199">
                <a:solidFill>
                  <a:srgbClr val="F9EEE1"/>
                </a:solidFill>
                <a:latin typeface="Open Sans"/>
                <a:ea typeface="Open Sans"/>
                <a:cs typeface="Open Sans"/>
                <a:sym typeface="Open Sans"/>
              </a:rPr>
              <a:t>Kelas list di Python menyedia</a:t>
            </a:r>
            <a:r>
              <a:rPr lang="en-US" sz="2199">
                <a:solidFill>
                  <a:srgbClr val="F9EEE1"/>
                </a:solidFill>
                <a:latin typeface="Open Sans"/>
                <a:ea typeface="Open Sans"/>
                <a:cs typeface="Open Sans"/>
                <a:sym typeface="Open Sans"/>
              </a:rPr>
              <a:t>ka</a:t>
            </a:r>
            <a:r>
              <a:rPr lang="en-US" sz="2199">
                <a:solidFill>
                  <a:srgbClr val="F9EEE1"/>
                </a:solidFill>
                <a:latin typeface="Open Sans"/>
                <a:ea typeface="Open Sans"/>
                <a:cs typeface="Open Sans"/>
                <a:sym typeface="Open Sans"/>
              </a:rPr>
              <a:t>n beberapa cara untuk menghapus e</a:t>
            </a:r>
            <a:r>
              <a:rPr lang="en-US" sz="2199">
                <a:solidFill>
                  <a:srgbClr val="F9EEE1"/>
                </a:solidFill>
                <a:latin typeface="Open Sans"/>
                <a:ea typeface="Open Sans"/>
                <a:cs typeface="Open Sans"/>
                <a:sym typeface="Open Sans"/>
              </a:rPr>
              <a:t>lem</a:t>
            </a:r>
            <a:r>
              <a:rPr lang="en-US" sz="2199">
                <a:solidFill>
                  <a:srgbClr val="F9EEE1"/>
                </a:solidFill>
                <a:latin typeface="Open Sans"/>
                <a:ea typeface="Open Sans"/>
                <a:cs typeface="Open Sans"/>
                <a:sym typeface="Open Sans"/>
              </a:rPr>
              <a:t>en:</a:t>
            </a:r>
          </a:p>
          <a:p>
            <a:pPr algn="just" marL="474979" indent="-237490" lvl="1">
              <a:lnSpc>
                <a:spcPts val="3079"/>
              </a:lnSpc>
              <a:buAutoNum type="arabicPeriod" startAt="1"/>
            </a:pPr>
            <a:r>
              <a:rPr lang="en-US" sz="2199">
                <a:solidFill>
                  <a:srgbClr val="F9EEE1"/>
                </a:solidFill>
                <a:latin typeface="Open Sans"/>
                <a:ea typeface="Open Sans"/>
                <a:cs typeface="Open Sans"/>
                <a:sym typeface="Open Sans"/>
              </a:rPr>
              <a:t>pop()</a:t>
            </a:r>
            <a:r>
              <a:rPr lang="en-US" sz="2199">
                <a:solidFill>
                  <a:srgbClr val="F9EEE1"/>
                </a:solidFill>
                <a:latin typeface="Open Sans"/>
                <a:ea typeface="Open Sans"/>
                <a:cs typeface="Open Sans"/>
                <a:sym typeface="Open Sans"/>
              </a:rPr>
              <a:t>:</a:t>
            </a:r>
          </a:p>
          <a:p>
            <a:pPr algn="just" marL="949959" indent="-316653" lvl="2">
              <a:lnSpc>
                <a:spcPts val="3079"/>
              </a:lnSpc>
              <a:buFont typeface="Arial"/>
              <a:buChar char="⚬"/>
            </a:pPr>
            <a:r>
              <a:rPr lang="en-US" sz="2199">
                <a:solidFill>
                  <a:srgbClr val="F9EEE1"/>
                </a:solidFill>
                <a:latin typeface="Open Sans"/>
                <a:ea typeface="Open Sans"/>
                <a:cs typeface="Open Sans"/>
                <a:sym typeface="Open Sans"/>
              </a:rPr>
              <a:t>Menghapus elemen terakhir → O(1) diam</a:t>
            </a:r>
            <a:r>
              <a:rPr lang="en-US" sz="2199">
                <a:solidFill>
                  <a:srgbClr val="F9EEE1"/>
                </a:solidFill>
                <a:latin typeface="Open Sans"/>
                <a:ea typeface="Open Sans"/>
                <a:cs typeface="Open Sans"/>
                <a:sym typeface="Open Sans"/>
              </a:rPr>
              <a:t>ortis</a:t>
            </a:r>
            <a:r>
              <a:rPr lang="en-US" sz="2199">
                <a:solidFill>
                  <a:srgbClr val="F9EEE1"/>
                </a:solidFill>
                <a:latin typeface="Open Sans"/>
                <a:ea typeface="Open Sans"/>
                <a:cs typeface="Open Sans"/>
                <a:sym typeface="Open Sans"/>
              </a:rPr>
              <a:t>asi (efisien, kecuali saat array dasar menyusut).</a:t>
            </a:r>
          </a:p>
          <a:p>
            <a:pPr algn="just" marL="474979" indent="-237490" lvl="1">
              <a:lnSpc>
                <a:spcPts val="3079"/>
              </a:lnSpc>
              <a:buAutoNum type="arabicPeriod" startAt="1"/>
            </a:pPr>
            <a:r>
              <a:rPr lang="en-US" sz="2199">
                <a:solidFill>
                  <a:srgbClr val="F9EEE1"/>
                </a:solidFill>
                <a:latin typeface="Open Sans"/>
                <a:ea typeface="Open Sans"/>
                <a:cs typeface="Open Sans"/>
                <a:sym typeface="Open Sans"/>
              </a:rPr>
              <a:t>pop(k):</a:t>
            </a:r>
          </a:p>
          <a:p>
            <a:pPr algn="just" marL="949959" indent="-316653" lvl="2">
              <a:lnSpc>
                <a:spcPts val="3079"/>
              </a:lnSpc>
              <a:buFont typeface="Arial"/>
              <a:buChar char="⚬"/>
            </a:pPr>
            <a:r>
              <a:rPr lang="en-US" sz="2199">
                <a:solidFill>
                  <a:srgbClr val="F9EEE1"/>
                </a:solidFill>
                <a:latin typeface="Open Sans"/>
                <a:ea typeface="Open Sans"/>
                <a:cs typeface="Open Sans"/>
                <a:sym typeface="Open Sans"/>
              </a:rPr>
              <a:t>Menghapus elemen di indeks k → O(n−k).</a:t>
            </a:r>
          </a:p>
          <a:p>
            <a:pPr algn="just" marL="949959" indent="-316653" lvl="2">
              <a:lnSpc>
                <a:spcPts val="3079"/>
              </a:lnSpc>
              <a:buFont typeface="Arial"/>
              <a:buChar char="⚬"/>
            </a:pPr>
            <a:r>
              <a:rPr lang="en-US" sz="2199">
                <a:solidFill>
                  <a:srgbClr val="F9EEE1"/>
                </a:solidFill>
                <a:latin typeface="Open Sans"/>
                <a:ea typeface="Open Sans"/>
                <a:cs typeface="Open Sans"/>
                <a:sym typeface="Open Sans"/>
              </a:rPr>
              <a:t>Contoh:</a:t>
            </a:r>
          </a:p>
          <a:p>
            <a:pPr algn="just" marL="1424938" indent="-356235" lvl="3">
              <a:lnSpc>
                <a:spcPts val="3079"/>
              </a:lnSpc>
              <a:buFont typeface="Arial"/>
              <a:buChar char="￭"/>
            </a:pPr>
            <a:r>
              <a:rPr lang="en-US" sz="2199">
                <a:solidFill>
                  <a:srgbClr val="F9EEE1"/>
                </a:solidFill>
                <a:latin typeface="Open Sans"/>
                <a:ea typeface="Open Sans"/>
                <a:cs typeface="Open Sans"/>
                <a:sym typeface="Open Sans"/>
              </a:rPr>
              <a:t>pop(0) (hapus elemen pertama) → Ω(n) karena semua</a:t>
            </a:r>
            <a:r>
              <a:rPr lang="en-US" sz="2199">
                <a:solidFill>
                  <a:srgbClr val="F9EEE1"/>
                </a:solidFill>
                <a:latin typeface="Open Sans"/>
                <a:ea typeface="Open Sans"/>
                <a:cs typeface="Open Sans"/>
                <a:sym typeface="Open Sans"/>
              </a:rPr>
              <a:t> elemen</a:t>
            </a:r>
            <a:r>
              <a:rPr lang="en-US" sz="2199">
                <a:solidFill>
                  <a:srgbClr val="F9EEE1"/>
                </a:solidFill>
                <a:latin typeface="Open Sans"/>
                <a:ea typeface="Open Sans"/>
                <a:cs typeface="Open Sans"/>
                <a:sym typeface="Open Sans"/>
              </a:rPr>
              <a:t> digeser (Gambar 5.17</a:t>
            </a:r>
            <a:r>
              <a:rPr lang="en-US" sz="2199">
                <a:solidFill>
                  <a:srgbClr val="F9EEE1"/>
                </a:solidFill>
                <a:latin typeface="Open Sans"/>
                <a:ea typeface="Open Sans"/>
                <a:cs typeface="Open Sans"/>
                <a:sym typeface="Open Sans"/>
              </a:rPr>
              <a:t>).</a:t>
            </a:r>
          </a:p>
          <a:p>
            <a:pPr algn="just" marL="474979" indent="-237490" lvl="1">
              <a:lnSpc>
                <a:spcPts val="3079"/>
              </a:lnSpc>
              <a:buAutoNum type="arabicPeriod" startAt="1"/>
            </a:pPr>
            <a:r>
              <a:rPr lang="en-US" sz="2199">
                <a:solidFill>
                  <a:srgbClr val="F9EEE1"/>
                </a:solidFill>
                <a:latin typeface="Open Sans"/>
                <a:ea typeface="Open Sans"/>
                <a:cs typeface="Open Sans"/>
                <a:sym typeface="Open Sans"/>
              </a:rPr>
              <a:t>rem</a:t>
            </a:r>
            <a:r>
              <a:rPr lang="en-US" sz="2199">
                <a:solidFill>
                  <a:srgbClr val="F9EEE1"/>
                </a:solidFill>
                <a:latin typeface="Open Sans"/>
                <a:ea typeface="Open Sans"/>
                <a:cs typeface="Open Sans"/>
                <a:sym typeface="Open Sans"/>
              </a:rPr>
              <a:t>ove(value):</a:t>
            </a:r>
          </a:p>
          <a:p>
            <a:pPr algn="just" marL="949959" indent="-316653" lvl="2">
              <a:lnSpc>
                <a:spcPts val="3079"/>
              </a:lnSpc>
              <a:buFont typeface="Arial"/>
              <a:buChar char="⚬"/>
            </a:pPr>
            <a:r>
              <a:rPr lang="en-US" sz="2199">
                <a:solidFill>
                  <a:srgbClr val="F9EEE1"/>
                </a:solidFill>
                <a:latin typeface="Open Sans"/>
                <a:ea typeface="Open Sans"/>
                <a:cs typeface="Open Sans"/>
                <a:sym typeface="Open Sans"/>
              </a:rPr>
              <a:t>Menghapus nilai pertama yang ditemukan → Ω(n).</a:t>
            </a:r>
          </a:p>
          <a:p>
            <a:pPr algn="just" marL="1424938" indent="-356235" lvl="3">
              <a:lnSpc>
                <a:spcPts val="3079"/>
              </a:lnSpc>
              <a:buFont typeface="Arial"/>
              <a:buChar char="￭"/>
            </a:pPr>
            <a:r>
              <a:rPr lang="en-US" sz="2199">
                <a:solidFill>
                  <a:srgbClr val="F9EEE1"/>
                </a:solidFill>
                <a:latin typeface="Open Sans"/>
                <a:ea typeface="Open Sans"/>
                <a:cs typeface="Open Sans"/>
                <a:sym typeface="Open Sans"/>
              </a:rPr>
              <a:t>Tahap 1: Pencarian nilai → O(n).</a:t>
            </a:r>
          </a:p>
          <a:p>
            <a:pPr algn="just" marL="1424938" indent="-356235" lvl="3">
              <a:lnSpc>
                <a:spcPts val="3079"/>
              </a:lnSpc>
              <a:buFont typeface="Arial"/>
              <a:buChar char="￭"/>
            </a:pPr>
            <a:r>
              <a:rPr lang="en-US" sz="2199">
                <a:solidFill>
                  <a:srgbClr val="F9EEE1"/>
                </a:solidFill>
                <a:latin typeface="Open Sans"/>
                <a:ea typeface="Open Sans"/>
                <a:cs typeface="Open Sans"/>
                <a:sym typeface="Open Sans"/>
              </a:rPr>
              <a:t>T</a:t>
            </a:r>
            <a:r>
              <a:rPr lang="en-US" sz="2199">
                <a:solidFill>
                  <a:srgbClr val="F9EEE1"/>
                </a:solidFill>
                <a:latin typeface="Open Sans"/>
                <a:ea typeface="Open Sans"/>
                <a:cs typeface="Open Sans"/>
                <a:sym typeface="Open Sans"/>
              </a:rPr>
              <a:t>ahap 2: Penggeseran elemen setelah nilai dihapus → O(n)</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9584127" y="1883242"/>
            <a:ext cx="8356350" cy="7336725"/>
            <a:chOff x="0" y="0"/>
            <a:chExt cx="11141800" cy="9782299"/>
          </a:xfrm>
        </p:grpSpPr>
        <p:grpSp>
          <p:nvGrpSpPr>
            <p:cNvPr name="Group 12" id="12"/>
            <p:cNvGrpSpPr/>
            <p:nvPr/>
          </p:nvGrpSpPr>
          <p:grpSpPr>
            <a:xfrm rot="0">
              <a:off x="0" y="331806"/>
              <a:ext cx="10908578" cy="9450493"/>
              <a:chOff x="0" y="0"/>
              <a:chExt cx="2766994" cy="2397146"/>
            </a:xfrm>
          </p:grpSpPr>
          <p:sp>
            <p:nvSpPr>
              <p:cNvPr name="Freeform 13" id="13"/>
              <p:cNvSpPr/>
              <p:nvPr/>
            </p:nvSpPr>
            <p:spPr>
              <a:xfrm flipH="false" flipV="false" rot="0">
                <a:off x="0" y="0"/>
                <a:ext cx="2766994" cy="2397146"/>
              </a:xfrm>
              <a:custGeom>
                <a:avLst/>
                <a:gdLst/>
                <a:ahLst/>
                <a:cxnLst/>
                <a:rect r="r" b="b" t="t" l="l"/>
                <a:pathLst>
                  <a:path h="2397146" w="2766994">
                    <a:moveTo>
                      <a:pt x="64347" y="0"/>
                    </a:moveTo>
                    <a:lnTo>
                      <a:pt x="2702647" y="0"/>
                    </a:lnTo>
                    <a:cubicBezTo>
                      <a:pt x="2719713" y="0"/>
                      <a:pt x="2736080" y="6779"/>
                      <a:pt x="2748147" y="18847"/>
                    </a:cubicBezTo>
                    <a:cubicBezTo>
                      <a:pt x="2760214" y="30914"/>
                      <a:pt x="2766994" y="47281"/>
                      <a:pt x="2766994" y="64347"/>
                    </a:cubicBezTo>
                    <a:lnTo>
                      <a:pt x="2766994" y="2332799"/>
                    </a:lnTo>
                    <a:cubicBezTo>
                      <a:pt x="2766994" y="2349865"/>
                      <a:pt x="2760214" y="2366232"/>
                      <a:pt x="2748147" y="2378300"/>
                    </a:cubicBezTo>
                    <a:cubicBezTo>
                      <a:pt x="2736080" y="2390367"/>
                      <a:pt x="2719713" y="2397146"/>
                      <a:pt x="2702647" y="2397146"/>
                    </a:cubicBezTo>
                    <a:lnTo>
                      <a:pt x="64347" y="2397146"/>
                    </a:lnTo>
                    <a:cubicBezTo>
                      <a:pt x="47281" y="2397146"/>
                      <a:pt x="30914" y="2390367"/>
                      <a:pt x="18847" y="2378300"/>
                    </a:cubicBezTo>
                    <a:cubicBezTo>
                      <a:pt x="6779" y="2366232"/>
                      <a:pt x="0" y="2349865"/>
                      <a:pt x="0" y="2332799"/>
                    </a:cubicBezTo>
                    <a:lnTo>
                      <a:pt x="0" y="64347"/>
                    </a:lnTo>
                    <a:cubicBezTo>
                      <a:pt x="0" y="47281"/>
                      <a:pt x="6779" y="30914"/>
                      <a:pt x="18847" y="18847"/>
                    </a:cubicBezTo>
                    <a:cubicBezTo>
                      <a:pt x="30914" y="6779"/>
                      <a:pt x="47281" y="0"/>
                      <a:pt x="64347" y="0"/>
                    </a:cubicBezTo>
                    <a:close/>
                  </a:path>
                </a:pathLst>
              </a:custGeom>
              <a:solidFill>
                <a:srgbClr val="FCB50F"/>
              </a:solidFill>
            </p:spPr>
          </p:sp>
          <p:sp>
            <p:nvSpPr>
              <p:cNvPr name="TextBox 14" id="14"/>
              <p:cNvSpPr txBox="true"/>
              <p:nvPr/>
            </p:nvSpPr>
            <p:spPr>
              <a:xfrm>
                <a:off x="0" y="-38100"/>
                <a:ext cx="2766994" cy="2435246"/>
              </a:xfrm>
              <a:prstGeom prst="rect">
                <a:avLst/>
              </a:prstGeom>
            </p:spPr>
            <p:txBody>
              <a:bodyPr anchor="ctr" rtlCol="false" tIns="57714" lIns="57714" bIns="57714" rIns="57714"/>
              <a:lstStyle/>
              <a:p>
                <a:pPr algn="ctr">
                  <a:lnSpc>
                    <a:spcPts val="2659"/>
                  </a:lnSpc>
                  <a:spcBef>
                    <a:spcPct val="0"/>
                  </a:spcBef>
                </a:pPr>
              </a:p>
            </p:txBody>
          </p:sp>
        </p:grpSp>
        <p:grpSp>
          <p:nvGrpSpPr>
            <p:cNvPr name="Group 15" id="15"/>
            <p:cNvGrpSpPr/>
            <p:nvPr/>
          </p:nvGrpSpPr>
          <p:grpSpPr>
            <a:xfrm rot="0">
              <a:off x="272494" y="0"/>
              <a:ext cx="10869305" cy="9435805"/>
              <a:chOff x="0" y="0"/>
              <a:chExt cx="2757032" cy="2393421"/>
            </a:xfrm>
          </p:grpSpPr>
          <p:sp>
            <p:nvSpPr>
              <p:cNvPr name="Freeform 16" id="16"/>
              <p:cNvSpPr/>
              <p:nvPr/>
            </p:nvSpPr>
            <p:spPr>
              <a:xfrm flipH="false" flipV="false" rot="0">
                <a:off x="0" y="0"/>
                <a:ext cx="2757032" cy="2393421"/>
              </a:xfrm>
              <a:custGeom>
                <a:avLst/>
                <a:gdLst/>
                <a:ahLst/>
                <a:cxnLst/>
                <a:rect r="r" b="b" t="t" l="l"/>
                <a:pathLst>
                  <a:path h="2393421" w="2757032">
                    <a:moveTo>
                      <a:pt x="64579" y="0"/>
                    </a:moveTo>
                    <a:lnTo>
                      <a:pt x="2692453" y="0"/>
                    </a:lnTo>
                    <a:cubicBezTo>
                      <a:pt x="2728119" y="0"/>
                      <a:pt x="2757032" y="28913"/>
                      <a:pt x="2757032" y="64579"/>
                    </a:cubicBezTo>
                    <a:lnTo>
                      <a:pt x="2757032" y="2328841"/>
                    </a:lnTo>
                    <a:cubicBezTo>
                      <a:pt x="2757032" y="2345969"/>
                      <a:pt x="2750228" y="2362395"/>
                      <a:pt x="2738117" y="2374506"/>
                    </a:cubicBezTo>
                    <a:cubicBezTo>
                      <a:pt x="2726006" y="2386617"/>
                      <a:pt x="2709580" y="2393421"/>
                      <a:pt x="2692453" y="2393421"/>
                    </a:cubicBezTo>
                    <a:lnTo>
                      <a:pt x="64579" y="2393421"/>
                    </a:lnTo>
                    <a:cubicBezTo>
                      <a:pt x="47452" y="2393421"/>
                      <a:pt x="31026" y="2386617"/>
                      <a:pt x="18915" y="2374506"/>
                    </a:cubicBezTo>
                    <a:cubicBezTo>
                      <a:pt x="6804" y="2362395"/>
                      <a:pt x="0" y="2345969"/>
                      <a:pt x="0" y="2328841"/>
                    </a:cubicBezTo>
                    <a:lnTo>
                      <a:pt x="0" y="64579"/>
                    </a:lnTo>
                    <a:cubicBezTo>
                      <a:pt x="0" y="47452"/>
                      <a:pt x="6804" y="31026"/>
                      <a:pt x="18915" y="18915"/>
                    </a:cubicBezTo>
                    <a:cubicBezTo>
                      <a:pt x="31026" y="6804"/>
                      <a:pt x="47452" y="0"/>
                      <a:pt x="64579" y="0"/>
                    </a:cubicBezTo>
                    <a:close/>
                  </a:path>
                </a:pathLst>
              </a:custGeom>
              <a:solidFill>
                <a:srgbClr val="29455B"/>
              </a:solidFill>
            </p:spPr>
          </p:sp>
          <p:sp>
            <p:nvSpPr>
              <p:cNvPr name="TextBox 17" id="17"/>
              <p:cNvSpPr txBox="true"/>
              <p:nvPr/>
            </p:nvSpPr>
            <p:spPr>
              <a:xfrm>
                <a:off x="0" y="-38100"/>
                <a:ext cx="2757032" cy="2431521"/>
              </a:xfrm>
              <a:prstGeom prst="rect">
                <a:avLst/>
              </a:prstGeom>
            </p:spPr>
            <p:txBody>
              <a:bodyPr anchor="ctr" rtlCol="false" tIns="57714" lIns="57714" bIns="57714" rIns="57714"/>
              <a:lstStyle/>
              <a:p>
                <a:pPr algn="ctr">
                  <a:lnSpc>
                    <a:spcPts val="2659"/>
                  </a:lnSpc>
                  <a:spcBef>
                    <a:spcPct val="0"/>
                  </a:spcBef>
                </a:pPr>
              </a:p>
            </p:txBody>
          </p:sp>
        </p:grpSp>
      </p:grpSp>
      <p:grpSp>
        <p:nvGrpSpPr>
          <p:cNvPr name="Group 18" id="18"/>
          <p:cNvGrpSpPr/>
          <p:nvPr/>
        </p:nvGrpSpPr>
        <p:grpSpPr>
          <a:xfrm rot="0">
            <a:off x="1028700" y="1883242"/>
            <a:ext cx="8270575" cy="7336725"/>
            <a:chOff x="0" y="0"/>
            <a:chExt cx="11027433" cy="9782299"/>
          </a:xfrm>
        </p:grpSpPr>
        <p:grpSp>
          <p:nvGrpSpPr>
            <p:cNvPr name="Group 19" id="19"/>
            <p:cNvGrpSpPr/>
            <p:nvPr/>
          </p:nvGrpSpPr>
          <p:grpSpPr>
            <a:xfrm rot="0">
              <a:off x="0" y="331806"/>
              <a:ext cx="10796605" cy="9450493"/>
              <a:chOff x="0" y="0"/>
              <a:chExt cx="2758886" cy="2414910"/>
            </a:xfrm>
          </p:grpSpPr>
          <p:sp>
            <p:nvSpPr>
              <p:cNvPr name="Freeform 20" id="20"/>
              <p:cNvSpPr/>
              <p:nvPr/>
            </p:nvSpPr>
            <p:spPr>
              <a:xfrm flipH="false" flipV="false" rot="0">
                <a:off x="0" y="0"/>
                <a:ext cx="2758886" cy="2414910"/>
              </a:xfrm>
              <a:custGeom>
                <a:avLst/>
                <a:gdLst/>
                <a:ahLst/>
                <a:cxnLst/>
                <a:rect r="r" b="b" t="t" l="l"/>
                <a:pathLst>
                  <a:path h="2414910" w="2758886">
                    <a:moveTo>
                      <a:pt x="65014" y="0"/>
                    </a:moveTo>
                    <a:lnTo>
                      <a:pt x="2693871" y="0"/>
                    </a:lnTo>
                    <a:cubicBezTo>
                      <a:pt x="2729778" y="0"/>
                      <a:pt x="2758886" y="29108"/>
                      <a:pt x="2758886" y="65014"/>
                    </a:cubicBezTo>
                    <a:lnTo>
                      <a:pt x="2758886" y="2349896"/>
                    </a:lnTo>
                    <a:cubicBezTo>
                      <a:pt x="2758886" y="2367139"/>
                      <a:pt x="2752036" y="2383675"/>
                      <a:pt x="2739843" y="2395868"/>
                    </a:cubicBezTo>
                    <a:cubicBezTo>
                      <a:pt x="2727651" y="2408060"/>
                      <a:pt x="2711114" y="2414910"/>
                      <a:pt x="2693871" y="2414910"/>
                    </a:cubicBezTo>
                    <a:lnTo>
                      <a:pt x="65014" y="2414910"/>
                    </a:lnTo>
                    <a:cubicBezTo>
                      <a:pt x="47771" y="2414910"/>
                      <a:pt x="31235" y="2408060"/>
                      <a:pt x="19042" y="2395868"/>
                    </a:cubicBezTo>
                    <a:cubicBezTo>
                      <a:pt x="6850" y="2383675"/>
                      <a:pt x="0" y="2367139"/>
                      <a:pt x="0" y="2349896"/>
                    </a:cubicBezTo>
                    <a:lnTo>
                      <a:pt x="0" y="65014"/>
                    </a:lnTo>
                    <a:cubicBezTo>
                      <a:pt x="0" y="47771"/>
                      <a:pt x="6850" y="31235"/>
                      <a:pt x="19042" y="19042"/>
                    </a:cubicBezTo>
                    <a:cubicBezTo>
                      <a:pt x="31235" y="6850"/>
                      <a:pt x="47771" y="0"/>
                      <a:pt x="65014" y="0"/>
                    </a:cubicBezTo>
                    <a:close/>
                  </a:path>
                </a:pathLst>
              </a:custGeom>
              <a:solidFill>
                <a:srgbClr val="FCB50F"/>
              </a:solidFill>
            </p:spPr>
          </p:sp>
          <p:sp>
            <p:nvSpPr>
              <p:cNvPr name="TextBox 21" id="21"/>
              <p:cNvSpPr txBox="true"/>
              <p:nvPr/>
            </p:nvSpPr>
            <p:spPr>
              <a:xfrm>
                <a:off x="0" y="-38100"/>
                <a:ext cx="2758886" cy="2453010"/>
              </a:xfrm>
              <a:prstGeom prst="rect">
                <a:avLst/>
              </a:prstGeom>
            </p:spPr>
            <p:txBody>
              <a:bodyPr anchor="ctr" rtlCol="false" tIns="57289" lIns="57289" bIns="57289" rIns="57289"/>
              <a:lstStyle/>
              <a:p>
                <a:pPr algn="ctr">
                  <a:lnSpc>
                    <a:spcPts val="2659"/>
                  </a:lnSpc>
                  <a:spcBef>
                    <a:spcPct val="0"/>
                  </a:spcBef>
                </a:pPr>
              </a:p>
            </p:txBody>
          </p:sp>
        </p:grpSp>
        <p:grpSp>
          <p:nvGrpSpPr>
            <p:cNvPr name="Group 22" id="22"/>
            <p:cNvGrpSpPr/>
            <p:nvPr/>
          </p:nvGrpSpPr>
          <p:grpSpPr>
            <a:xfrm rot="0">
              <a:off x="269697" y="0"/>
              <a:ext cx="10757736" cy="9435805"/>
              <a:chOff x="0" y="0"/>
              <a:chExt cx="2748953" cy="2411157"/>
            </a:xfrm>
          </p:grpSpPr>
          <p:sp>
            <p:nvSpPr>
              <p:cNvPr name="Freeform 23" id="23"/>
              <p:cNvSpPr/>
              <p:nvPr/>
            </p:nvSpPr>
            <p:spPr>
              <a:xfrm flipH="false" flipV="false" rot="0">
                <a:off x="0" y="0"/>
                <a:ext cx="2748953" cy="2411157"/>
              </a:xfrm>
              <a:custGeom>
                <a:avLst/>
                <a:gdLst/>
                <a:ahLst/>
                <a:cxnLst/>
                <a:rect r="r" b="b" t="t" l="l"/>
                <a:pathLst>
                  <a:path h="2411157" w="2748953">
                    <a:moveTo>
                      <a:pt x="65249" y="0"/>
                    </a:moveTo>
                    <a:lnTo>
                      <a:pt x="2683704" y="0"/>
                    </a:lnTo>
                    <a:cubicBezTo>
                      <a:pt x="2701009" y="0"/>
                      <a:pt x="2717606" y="6874"/>
                      <a:pt x="2729842" y="19111"/>
                    </a:cubicBezTo>
                    <a:cubicBezTo>
                      <a:pt x="2742079" y="31348"/>
                      <a:pt x="2748953" y="47944"/>
                      <a:pt x="2748953" y="65249"/>
                    </a:cubicBezTo>
                    <a:lnTo>
                      <a:pt x="2748953" y="2345908"/>
                    </a:lnTo>
                    <a:cubicBezTo>
                      <a:pt x="2748953" y="2363213"/>
                      <a:pt x="2742079" y="2379809"/>
                      <a:pt x="2729842" y="2392046"/>
                    </a:cubicBezTo>
                    <a:cubicBezTo>
                      <a:pt x="2717606" y="2404283"/>
                      <a:pt x="2701009" y="2411157"/>
                      <a:pt x="2683704" y="2411157"/>
                    </a:cubicBezTo>
                    <a:lnTo>
                      <a:pt x="65249" y="2411157"/>
                    </a:lnTo>
                    <a:cubicBezTo>
                      <a:pt x="47944" y="2411157"/>
                      <a:pt x="31348" y="2404283"/>
                      <a:pt x="19111" y="2392046"/>
                    </a:cubicBezTo>
                    <a:cubicBezTo>
                      <a:pt x="6874" y="2379809"/>
                      <a:pt x="0" y="2363213"/>
                      <a:pt x="0" y="2345908"/>
                    </a:cubicBezTo>
                    <a:lnTo>
                      <a:pt x="0" y="65249"/>
                    </a:lnTo>
                    <a:cubicBezTo>
                      <a:pt x="0" y="47944"/>
                      <a:pt x="6874" y="31348"/>
                      <a:pt x="19111" y="19111"/>
                    </a:cubicBezTo>
                    <a:cubicBezTo>
                      <a:pt x="31348" y="6874"/>
                      <a:pt x="47944" y="0"/>
                      <a:pt x="65249" y="0"/>
                    </a:cubicBezTo>
                    <a:close/>
                  </a:path>
                </a:pathLst>
              </a:custGeom>
              <a:solidFill>
                <a:srgbClr val="29455B"/>
              </a:solidFill>
            </p:spPr>
          </p:sp>
          <p:sp>
            <p:nvSpPr>
              <p:cNvPr name="TextBox 24" id="24"/>
              <p:cNvSpPr txBox="true"/>
              <p:nvPr/>
            </p:nvSpPr>
            <p:spPr>
              <a:xfrm>
                <a:off x="0" y="-38100"/>
                <a:ext cx="2748953" cy="2449257"/>
              </a:xfrm>
              <a:prstGeom prst="rect">
                <a:avLst/>
              </a:prstGeom>
            </p:spPr>
            <p:txBody>
              <a:bodyPr anchor="ctr" rtlCol="false" tIns="57289" lIns="57289" bIns="57289" rIns="57289"/>
              <a:lstStyle/>
              <a:p>
                <a:pPr algn="ctr">
                  <a:lnSpc>
                    <a:spcPts val="2659"/>
                  </a:lnSpc>
                  <a:spcBef>
                    <a:spcPct val="0"/>
                  </a:spcBef>
                </a:pPr>
              </a:p>
            </p:txBody>
          </p:sp>
        </p:grpSp>
      </p:grpSp>
      <p:sp>
        <p:nvSpPr>
          <p:cNvPr name="TextBox 25" id="25"/>
          <p:cNvSpPr txBox="true"/>
          <p:nvPr/>
        </p:nvSpPr>
        <p:spPr>
          <a:xfrm rot="0">
            <a:off x="2920519" y="271230"/>
            <a:ext cx="12757512" cy="144056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Memperluas List dengan Metode extend dan konstruksi list baru</a:t>
            </a:r>
          </a:p>
        </p:txBody>
      </p:sp>
      <p:sp>
        <p:nvSpPr>
          <p:cNvPr name="TextBox 26" id="26"/>
          <p:cNvSpPr txBox="true"/>
          <p:nvPr/>
        </p:nvSpPr>
        <p:spPr>
          <a:xfrm rot="0">
            <a:off x="1361767" y="2357554"/>
            <a:ext cx="7604440" cy="6340475"/>
          </a:xfrm>
          <a:prstGeom prst="rect">
            <a:avLst/>
          </a:prstGeom>
        </p:spPr>
        <p:txBody>
          <a:bodyPr anchor="t" rtlCol="false" tIns="0" lIns="0" bIns="0" rIns="0">
            <a:spAutoFit/>
          </a:bodyPr>
          <a:lstStyle/>
          <a:p>
            <a:pPr algn="just">
              <a:lnSpc>
                <a:spcPts val="2800"/>
              </a:lnSpc>
            </a:pPr>
            <a:r>
              <a:rPr lang="en-US" sz="2000">
                <a:solidFill>
                  <a:srgbClr val="F9EEE1"/>
                </a:solidFill>
                <a:latin typeface="Open Sans"/>
                <a:ea typeface="Open Sans"/>
                <a:cs typeface="Open Sans"/>
                <a:sym typeface="Open Sans"/>
              </a:rPr>
              <a:t>Python menyediakan metode extend untuk menambahkan semua elemen dari satu list ke akhir list lain. Contoh:</a:t>
            </a:r>
          </a:p>
          <a:p>
            <a:pPr algn="just">
              <a:lnSpc>
                <a:spcPts val="2800"/>
              </a:lnSpc>
            </a:pPr>
            <a:r>
              <a:rPr lang="en-US" sz="2000">
                <a:solidFill>
                  <a:srgbClr val="F9EEE1"/>
                </a:solidFill>
                <a:latin typeface="Open Sans"/>
                <a:ea typeface="Open Sans"/>
                <a:cs typeface="Open Sans"/>
                <a:sym typeface="Open Sans"/>
              </a:rPr>
              <a:t>dat</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extend(other)  # sama dengan loop: for e</a:t>
            </a:r>
            <a:r>
              <a:rPr lang="en-US" sz="2000">
                <a:solidFill>
                  <a:srgbClr val="F9EEE1"/>
                </a:solidFill>
                <a:latin typeface="Open Sans"/>
                <a:ea typeface="Open Sans"/>
                <a:cs typeface="Open Sans"/>
                <a:sym typeface="Open Sans"/>
              </a:rPr>
              <a:t>lem</a:t>
            </a:r>
            <a:r>
              <a:rPr lang="en-US" sz="2000">
                <a:solidFill>
                  <a:srgbClr val="F9EEE1"/>
                </a:solidFill>
                <a:latin typeface="Open Sans"/>
                <a:ea typeface="Open Sans"/>
                <a:cs typeface="Open Sans"/>
                <a:sym typeface="Open Sans"/>
              </a:rPr>
              <a:t>ent in other: data.a</a:t>
            </a:r>
            <a:r>
              <a:rPr lang="en-US" sz="2000">
                <a:solidFill>
                  <a:srgbClr val="F9EEE1"/>
                </a:solidFill>
                <a:latin typeface="Open Sans"/>
                <a:ea typeface="Open Sans"/>
                <a:cs typeface="Open Sans"/>
                <a:sym typeface="Open Sans"/>
              </a:rPr>
              <a:t>pp</a:t>
            </a:r>
            <a:r>
              <a:rPr lang="en-US" sz="2000">
                <a:solidFill>
                  <a:srgbClr val="F9EEE1"/>
                </a:solidFill>
                <a:latin typeface="Open Sans"/>
                <a:ea typeface="Open Sans"/>
                <a:cs typeface="Open Sans"/>
                <a:sym typeface="Open Sans"/>
              </a:rPr>
              <a:t>end(element)  </a:t>
            </a:r>
          </a:p>
          <a:p>
            <a:pPr algn="just">
              <a:lnSpc>
                <a:spcPts val="2800"/>
              </a:lnSpc>
            </a:pPr>
            <a:r>
              <a:rPr lang="en-US" sz="2000">
                <a:solidFill>
                  <a:srgbClr val="F9EEE1"/>
                </a:solidFill>
                <a:latin typeface="Open Sans"/>
                <a:ea typeface="Open Sans"/>
                <a:cs typeface="Open Sans"/>
                <a:sym typeface="Open Sans"/>
              </a:rPr>
              <a:t>Perbandingan Ef</a:t>
            </a:r>
            <a:r>
              <a:rPr lang="en-US" sz="2000">
                <a:solidFill>
                  <a:srgbClr val="F9EEE1"/>
                </a:solidFill>
                <a:latin typeface="Open Sans"/>
                <a:ea typeface="Open Sans"/>
                <a:cs typeface="Open Sans"/>
                <a:sym typeface="Open Sans"/>
              </a:rPr>
              <a:t>isien</a:t>
            </a:r>
            <a:r>
              <a:rPr lang="en-US" sz="2000">
                <a:solidFill>
                  <a:srgbClr val="F9EEE1"/>
                </a:solidFill>
                <a:latin typeface="Open Sans"/>
                <a:ea typeface="Open Sans"/>
                <a:cs typeface="Open Sans"/>
                <a:sym typeface="Open Sans"/>
              </a:rPr>
              <a:t>si:</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extend lebih efisien daripada append berulang karena:</a:t>
            </a:r>
          </a:p>
          <a:p>
            <a:pPr algn="just" marL="863601" indent="-287867" lvl="2">
              <a:lnSpc>
                <a:spcPts val="2800"/>
              </a:lnSpc>
              <a:buAutoNum type="alphaLcPeriod" startAt="1"/>
            </a:pPr>
            <a:r>
              <a:rPr lang="en-US" sz="2000">
                <a:solidFill>
                  <a:srgbClr val="F9EEE1"/>
                </a:solidFill>
                <a:latin typeface="Open Sans"/>
                <a:ea typeface="Open Sans"/>
                <a:cs typeface="Open Sans"/>
                <a:sym typeface="Open Sans"/>
              </a:rPr>
              <a:t>Im</a:t>
            </a:r>
            <a:r>
              <a:rPr lang="en-US" sz="2000">
                <a:solidFill>
                  <a:srgbClr val="F9EEE1"/>
                </a:solidFill>
                <a:latin typeface="Open Sans"/>
                <a:ea typeface="Open Sans"/>
                <a:cs typeface="Open Sans"/>
                <a:sym typeface="Open Sans"/>
              </a:rPr>
              <a:t>plementasi Native: Kode extend dijalankan di level terkompilasi (C), bukan Python interpreted.</a:t>
            </a:r>
          </a:p>
          <a:p>
            <a:pPr algn="just" marL="863601" indent="-287867" lvl="2">
              <a:lnSpc>
                <a:spcPts val="2800"/>
              </a:lnSpc>
              <a:buAutoNum type="alphaLcPeriod" startAt="1"/>
            </a:pPr>
            <a:r>
              <a:rPr lang="en-US" sz="2000">
                <a:solidFill>
                  <a:srgbClr val="F9EEE1"/>
                </a:solidFill>
                <a:latin typeface="Open Sans"/>
                <a:ea typeface="Open Sans"/>
                <a:cs typeface="Open Sans"/>
                <a:sym typeface="Open Sans"/>
              </a:rPr>
              <a:t>Overhead Re</a:t>
            </a:r>
            <a:r>
              <a:rPr lang="en-US" sz="2000">
                <a:solidFill>
                  <a:srgbClr val="F9EEE1"/>
                </a:solidFill>
                <a:latin typeface="Open Sans"/>
                <a:ea typeface="Open Sans"/>
                <a:cs typeface="Open Sans"/>
                <a:sym typeface="Open Sans"/>
              </a:rPr>
              <a:t>ndah: Hanya 1 panggilan fungsi, bukan ribuan panggilan append.</a:t>
            </a:r>
          </a:p>
          <a:p>
            <a:pPr algn="just" marL="863601" indent="-287867" lvl="2">
              <a:lnSpc>
                <a:spcPts val="2800"/>
              </a:lnSpc>
              <a:buAutoNum type="alphaLcPeriod" startAt="1"/>
            </a:pPr>
            <a:r>
              <a:rPr lang="en-US" sz="2000">
                <a:solidFill>
                  <a:srgbClr val="F9EEE1"/>
                </a:solidFill>
                <a:latin typeface="Open Sans"/>
                <a:ea typeface="Open Sans"/>
                <a:cs typeface="Open Sans"/>
                <a:sym typeface="Open Sans"/>
              </a:rPr>
              <a:t>Resize Optimal: Kapasitas array dihitung</a:t>
            </a:r>
            <a:r>
              <a:rPr lang="en-US" sz="2000">
                <a:solidFill>
                  <a:srgbClr val="F9EEE1"/>
                </a:solidFill>
                <a:latin typeface="Open Sans"/>
                <a:ea typeface="Open Sans"/>
                <a:cs typeface="Open Sans"/>
                <a:sym typeface="Open Sans"/>
              </a:rPr>
              <a:t> sebelumnya →</a:t>
            </a:r>
            <a:r>
              <a:rPr lang="en-US" sz="2000">
                <a:solidFill>
                  <a:srgbClr val="F9EEE1"/>
                </a:solidFill>
                <a:latin typeface="Open Sans"/>
                <a:ea typeface="Open Sans"/>
                <a:cs typeface="Open Sans"/>
                <a:sym typeface="Open Sans"/>
              </a:rPr>
              <a:t> resize maksimal 1 kali</a:t>
            </a:r>
            <a:r>
              <a:rPr lang="en-US" sz="2000">
                <a:solidFill>
                  <a:srgbClr val="F9EEE1"/>
                </a:solidFill>
                <a:latin typeface="Open Sans"/>
                <a:ea typeface="Open Sans"/>
                <a:cs typeface="Open Sans"/>
                <a:sym typeface="Open Sans"/>
              </a:rPr>
              <a:t>.</a:t>
            </a:r>
          </a:p>
          <a:p>
            <a:pPr algn="just">
              <a:lnSpc>
                <a:spcPts val="2800"/>
              </a:lnSpc>
            </a:pPr>
            <a:r>
              <a:rPr lang="en-US" sz="2000">
                <a:solidFill>
                  <a:srgbClr val="F9EEE1"/>
                </a:solidFill>
                <a:latin typeface="Open Sans"/>
                <a:ea typeface="Open Sans"/>
                <a:cs typeface="Open Sans"/>
                <a:sym typeface="Open Sans"/>
              </a:rPr>
              <a:t>Risik</a:t>
            </a:r>
            <a:r>
              <a:rPr lang="en-US" sz="2000">
                <a:solidFill>
                  <a:srgbClr val="F9EEE1"/>
                </a:solidFill>
                <a:latin typeface="Open Sans"/>
                <a:ea typeface="Open Sans"/>
                <a:cs typeface="Open Sans"/>
                <a:sym typeface="Open Sans"/>
              </a:rPr>
              <a:t>o Penggunaan append Berulang:</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Jika list other sangat besar, append berulang bisa memicu resize array berkali-kali → waktu eksekusi lebih lama.</a:t>
            </a:r>
          </a:p>
          <a:p>
            <a:pPr algn="just">
              <a:lnSpc>
                <a:spcPts val="2800"/>
              </a:lnSpc>
            </a:pPr>
            <a:r>
              <a:rPr lang="en-US" sz="2000">
                <a:solidFill>
                  <a:srgbClr val="F9EEE1"/>
                </a:solidFill>
                <a:latin typeface="Open Sans"/>
                <a:ea typeface="Open Sans"/>
                <a:cs typeface="Open Sans"/>
                <a:sym typeface="Open Sans"/>
              </a:rPr>
              <a:t>Kesimpulan:</a:t>
            </a:r>
          </a:p>
          <a:p>
            <a:pPr algn="just" marL="431801" indent="-215900" lvl="1">
              <a:lnSpc>
                <a:spcPts val="2800"/>
              </a:lnSpc>
              <a:buFont typeface="Arial"/>
              <a:buChar char="•"/>
            </a:pPr>
            <a:r>
              <a:rPr lang="en-US" sz="2000">
                <a:solidFill>
                  <a:srgbClr val="F9EEE1"/>
                </a:solidFill>
                <a:latin typeface="Open Sans"/>
                <a:ea typeface="Open Sans"/>
                <a:cs typeface="Open Sans"/>
                <a:sym typeface="Open Sans"/>
              </a:rPr>
              <a:t>Gunakan extend untuk menggabungkan list besar → lebih cepat dan hemat komputasi.</a:t>
            </a:r>
          </a:p>
        </p:txBody>
      </p:sp>
      <p:sp>
        <p:nvSpPr>
          <p:cNvPr name="TextBox 27" id="27"/>
          <p:cNvSpPr txBox="true"/>
          <p:nvPr/>
        </p:nvSpPr>
        <p:spPr>
          <a:xfrm rot="0">
            <a:off x="10131256" y="2400734"/>
            <a:ext cx="7604440" cy="6263640"/>
          </a:xfrm>
          <a:prstGeom prst="rect">
            <a:avLst/>
          </a:prstGeom>
        </p:spPr>
        <p:txBody>
          <a:bodyPr anchor="t" rtlCol="false" tIns="0" lIns="0" bIns="0" rIns="0">
            <a:spAutoFit/>
          </a:bodyPr>
          <a:lstStyle/>
          <a:p>
            <a:pPr algn="just">
              <a:lnSpc>
                <a:spcPts val="3359"/>
              </a:lnSpc>
            </a:pPr>
            <a:r>
              <a:rPr lang="en-US" sz="2399">
                <a:solidFill>
                  <a:srgbClr val="F9EEE1"/>
                </a:solidFill>
                <a:latin typeface="Open Sans"/>
                <a:ea typeface="Open Sans"/>
                <a:cs typeface="Open Sans"/>
                <a:sym typeface="Open Sans"/>
              </a:rPr>
              <a:t>Konstruksi List Baru</a:t>
            </a:r>
          </a:p>
          <a:p>
            <a:pPr algn="just">
              <a:lnSpc>
                <a:spcPts val="3359"/>
              </a:lnSpc>
            </a:pPr>
            <a:r>
              <a:rPr lang="en-US" sz="2399">
                <a:solidFill>
                  <a:srgbClr val="F9EEE1"/>
                </a:solidFill>
                <a:latin typeface="Open Sans"/>
                <a:ea typeface="Open Sans"/>
                <a:cs typeface="Open Sans"/>
                <a:sym typeface="Open Sans"/>
              </a:rPr>
              <a:t>Ada beberapa cara untuk membuat list baru di Python:</a:t>
            </a:r>
          </a:p>
          <a:p>
            <a:pPr algn="just" marL="518158" indent="-259079" lvl="1">
              <a:lnSpc>
                <a:spcPts val="3359"/>
              </a:lnSpc>
              <a:buAutoNum type="arabicPeriod" startAt="1"/>
            </a:pPr>
            <a:r>
              <a:rPr lang="en-US" sz="2399">
                <a:solidFill>
                  <a:srgbClr val="F9EEE1"/>
                </a:solidFill>
                <a:latin typeface="Open Sans"/>
                <a:ea typeface="Open Sans"/>
                <a:cs typeface="Open Sans"/>
                <a:sym typeface="Open Sans"/>
              </a:rPr>
              <a:t>List Comprehension:</a:t>
            </a:r>
          </a:p>
          <a:p>
            <a:pPr algn="just" marL="1036317" indent="-345439" lvl="2">
              <a:lnSpc>
                <a:spcPts val="3359"/>
              </a:lnSpc>
              <a:buFont typeface="Arial"/>
              <a:buChar char="⚬"/>
            </a:pPr>
            <a:r>
              <a:rPr lang="en-US" sz="2399">
                <a:solidFill>
                  <a:srgbClr val="F9EEE1"/>
                </a:solidFill>
                <a:latin typeface="Open Sans"/>
                <a:ea typeface="Open Sans"/>
                <a:cs typeface="Open Sans"/>
                <a:sym typeface="Open Sans"/>
              </a:rPr>
              <a:t>Contoh: ku</a:t>
            </a:r>
            <a:r>
              <a:rPr lang="en-US" sz="2399">
                <a:solidFill>
                  <a:srgbClr val="F9EEE1"/>
                </a:solidFill>
                <a:latin typeface="Open Sans"/>
                <a:ea typeface="Open Sans"/>
                <a:cs typeface="Open Sans"/>
                <a:sym typeface="Open Sans"/>
              </a:rPr>
              <a:t>a</a:t>
            </a:r>
            <a:r>
              <a:rPr lang="en-US" sz="2399">
                <a:solidFill>
                  <a:srgbClr val="F9EEE1"/>
                </a:solidFill>
                <a:latin typeface="Open Sans"/>
                <a:ea typeface="Open Sans"/>
                <a:cs typeface="Open Sans"/>
                <a:sym typeface="Open Sans"/>
              </a:rPr>
              <a:t>drat = [k*k for k in range(1, n+1)].</a:t>
            </a:r>
          </a:p>
          <a:p>
            <a:pPr algn="just" marL="1036317" indent="-345439" lvl="2">
              <a:lnSpc>
                <a:spcPts val="3359"/>
              </a:lnSpc>
              <a:buFont typeface="Arial"/>
              <a:buChar char="⚬"/>
            </a:pPr>
            <a:r>
              <a:rPr lang="en-US" sz="2399">
                <a:solidFill>
                  <a:srgbClr val="F9EEE1"/>
                </a:solidFill>
                <a:latin typeface="Open Sans"/>
                <a:ea typeface="Open Sans"/>
                <a:cs typeface="Open Sans"/>
                <a:sym typeface="Open Sans"/>
              </a:rPr>
              <a:t>Ef</a:t>
            </a:r>
            <a:r>
              <a:rPr lang="en-US" sz="2399">
                <a:solidFill>
                  <a:srgbClr val="F9EEE1"/>
                </a:solidFill>
                <a:latin typeface="Open Sans"/>
                <a:ea typeface="Open Sans"/>
                <a:cs typeface="Open Sans"/>
                <a:sym typeface="Open Sans"/>
              </a:rPr>
              <a:t>isien</a:t>
            </a:r>
            <a:r>
              <a:rPr lang="en-US" sz="2399">
                <a:solidFill>
                  <a:srgbClr val="F9EEE1"/>
                </a:solidFill>
                <a:latin typeface="Open Sans"/>
                <a:ea typeface="Open Sans"/>
                <a:cs typeface="Open Sans"/>
                <a:sym typeface="Open Sans"/>
              </a:rPr>
              <a:t>si: Linear (O(n)), tetapi lebih cepat secara praktis dibandingkan loop dengan append karena optimasi internal.</a:t>
            </a:r>
          </a:p>
          <a:p>
            <a:pPr algn="just" marL="518158" indent="-259079" lvl="1">
              <a:lnSpc>
                <a:spcPts val="3359"/>
              </a:lnSpc>
              <a:buAutoNum type="arabicPeriod" startAt="1"/>
            </a:pPr>
            <a:r>
              <a:rPr lang="en-US" sz="2399">
                <a:solidFill>
                  <a:srgbClr val="F9EEE1"/>
                </a:solidFill>
                <a:latin typeface="Open Sans"/>
                <a:ea typeface="Open Sans"/>
                <a:cs typeface="Open Sans"/>
                <a:sym typeface="Open Sans"/>
              </a:rPr>
              <a:t>I</a:t>
            </a:r>
            <a:r>
              <a:rPr lang="en-US" sz="2399">
                <a:solidFill>
                  <a:srgbClr val="F9EEE1"/>
                </a:solidFill>
                <a:latin typeface="Open Sans"/>
                <a:ea typeface="Open Sans"/>
                <a:cs typeface="Open Sans"/>
                <a:sym typeface="Open Sans"/>
              </a:rPr>
              <a:t>nisialisasi dengan Operator *:</a:t>
            </a:r>
          </a:p>
          <a:p>
            <a:pPr algn="just" marL="1036317" indent="-345439" lvl="2">
              <a:lnSpc>
                <a:spcPts val="3359"/>
              </a:lnSpc>
              <a:buFont typeface="Arial"/>
              <a:buChar char="⚬"/>
            </a:pPr>
            <a:r>
              <a:rPr lang="en-US" sz="2399">
                <a:solidFill>
                  <a:srgbClr val="F9EEE1"/>
                </a:solidFill>
                <a:latin typeface="Open Sans"/>
                <a:ea typeface="Open Sans"/>
                <a:cs typeface="Open Sans"/>
                <a:sym typeface="Open Sans"/>
              </a:rPr>
              <a:t>Con</a:t>
            </a:r>
            <a:r>
              <a:rPr lang="en-US" sz="2399">
                <a:solidFill>
                  <a:srgbClr val="F9EEE1"/>
                </a:solidFill>
                <a:latin typeface="Open Sans"/>
                <a:ea typeface="Open Sans"/>
                <a:cs typeface="Open Sans"/>
                <a:sym typeface="Open Sans"/>
              </a:rPr>
              <a:t>toh: data = [0]</a:t>
            </a:r>
            <a:r>
              <a:rPr lang="en-US" sz="2399">
                <a:solidFill>
                  <a:srgbClr val="F9EEE1"/>
                </a:solidFill>
                <a:latin typeface="Open Sans"/>
                <a:ea typeface="Open Sans"/>
                <a:cs typeface="Open Sans"/>
                <a:sym typeface="Open Sans"/>
              </a:rPr>
              <a:t> * n →</a:t>
            </a:r>
            <a:r>
              <a:rPr lang="en-US" sz="2399">
                <a:solidFill>
                  <a:srgbClr val="F9EEE1"/>
                </a:solidFill>
                <a:latin typeface="Open Sans"/>
                <a:ea typeface="Open Sans"/>
                <a:cs typeface="Open Sans"/>
                <a:sym typeface="Open Sans"/>
              </a:rPr>
              <a:t> menghasilkan li</a:t>
            </a:r>
            <a:r>
              <a:rPr lang="en-US" sz="2399">
                <a:solidFill>
                  <a:srgbClr val="F9EEE1"/>
                </a:solidFill>
                <a:latin typeface="Open Sans"/>
                <a:ea typeface="Open Sans"/>
                <a:cs typeface="Open Sans"/>
                <a:sym typeface="Open Sans"/>
              </a:rPr>
              <a:t>st d</a:t>
            </a:r>
            <a:r>
              <a:rPr lang="en-US" sz="2399">
                <a:solidFill>
                  <a:srgbClr val="F9EEE1"/>
                </a:solidFill>
                <a:latin typeface="Open Sans"/>
                <a:ea typeface="Open Sans"/>
                <a:cs typeface="Open Sans"/>
                <a:sym typeface="Open Sans"/>
              </a:rPr>
              <a:t>engan n elemen 0.</a:t>
            </a:r>
          </a:p>
          <a:p>
            <a:pPr algn="just" marL="1036317" indent="-345439" lvl="2">
              <a:lnSpc>
                <a:spcPts val="3359"/>
              </a:lnSpc>
              <a:buFont typeface="Arial"/>
              <a:buChar char="⚬"/>
            </a:pPr>
            <a:r>
              <a:rPr lang="en-US" sz="2399">
                <a:solidFill>
                  <a:srgbClr val="F9EEE1"/>
                </a:solidFill>
                <a:latin typeface="Open Sans"/>
                <a:ea typeface="Open Sans"/>
                <a:cs typeface="Open Sans"/>
                <a:sym typeface="Open Sans"/>
              </a:rPr>
              <a:t>Keunggulan:</a:t>
            </a:r>
          </a:p>
          <a:p>
            <a:pPr algn="just" marL="1554475" indent="-388619" lvl="3">
              <a:lnSpc>
                <a:spcPts val="3359"/>
              </a:lnSpc>
              <a:buFont typeface="Arial"/>
              <a:buChar char="￭"/>
            </a:pPr>
            <a:r>
              <a:rPr lang="en-US" sz="2399">
                <a:solidFill>
                  <a:srgbClr val="F9EEE1"/>
                </a:solidFill>
                <a:latin typeface="Open Sans"/>
                <a:ea typeface="Open Sans"/>
                <a:cs typeface="Open Sans"/>
                <a:sym typeface="Open Sans"/>
              </a:rPr>
              <a:t>S</a:t>
            </a:r>
            <a:r>
              <a:rPr lang="en-US" sz="2399">
                <a:solidFill>
                  <a:srgbClr val="F9EEE1"/>
                </a:solidFill>
                <a:latin typeface="Open Sans"/>
                <a:ea typeface="Open Sans"/>
                <a:cs typeface="Open Sans"/>
                <a:sym typeface="Open Sans"/>
              </a:rPr>
              <a:t>intaks singkat.</a:t>
            </a:r>
          </a:p>
          <a:p>
            <a:pPr algn="just" marL="1554475" indent="-388619" lvl="3">
              <a:lnSpc>
                <a:spcPts val="3359"/>
              </a:lnSpc>
              <a:buFont typeface="Arial"/>
              <a:buChar char="￭"/>
            </a:pPr>
            <a:r>
              <a:rPr lang="en-US" sz="2399">
                <a:solidFill>
                  <a:srgbClr val="F9EEE1"/>
                </a:solidFill>
                <a:latin typeface="Open Sans"/>
                <a:ea typeface="Open Sans"/>
                <a:cs typeface="Open Sans"/>
                <a:sym typeface="Open Sans"/>
              </a:rPr>
              <a:t>Lebih cepat karena alokasi memori dilakukan sekaligus, bukan bertahap.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69791" y="871850"/>
            <a:ext cx="16230600" cy="73572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PERILAKU PUBLIK KELAS SEQUENCE</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2404525" y="2411730"/>
            <a:ext cx="13561133" cy="5425439"/>
          </a:xfrm>
          <a:prstGeom prst="rect">
            <a:avLst/>
          </a:prstGeom>
        </p:spPr>
        <p:txBody>
          <a:bodyPr anchor="t" rtlCol="false" tIns="0" lIns="0" bIns="0" rIns="0">
            <a:spAutoFit/>
          </a:bodyPr>
          <a:lstStyle/>
          <a:p>
            <a:pPr algn="l">
              <a:lnSpc>
                <a:spcPts val="3360"/>
              </a:lnSpc>
            </a:pPr>
            <a:r>
              <a:rPr lang="en-US" sz="2400">
                <a:solidFill>
                  <a:srgbClr val="F9EEE1"/>
                </a:solidFill>
                <a:latin typeface="Open Sans"/>
                <a:ea typeface="Open Sans"/>
                <a:cs typeface="Open Sans"/>
                <a:sym typeface="Open Sans"/>
              </a:rPr>
              <a:t>Perilaku Publik Kelas Sequence</a:t>
            </a:r>
          </a:p>
          <a:p>
            <a:pPr algn="l" marL="518165" indent="-259082" lvl="1">
              <a:lnSpc>
                <a:spcPts val="3360"/>
              </a:lnSpc>
              <a:buAutoNum type="arabicPeriod" startAt="1"/>
            </a:pPr>
            <a:r>
              <a:rPr lang="en-US" sz="2400">
                <a:solidFill>
                  <a:srgbClr val="F9EEE1"/>
                </a:solidFill>
                <a:latin typeface="Open Sans"/>
                <a:ea typeface="Open Sans"/>
                <a:cs typeface="Open Sans"/>
                <a:sym typeface="Open Sans"/>
              </a:rPr>
              <a:t>Kesamaan Umum:</a:t>
            </a:r>
          </a:p>
          <a:p>
            <a:pPr algn="l" marL="1036330" indent="-345443" lvl="2">
              <a:lnSpc>
                <a:spcPts val="3360"/>
              </a:lnSpc>
              <a:buFont typeface="Arial"/>
              <a:buChar char="⚬"/>
            </a:pPr>
            <a:r>
              <a:rPr lang="en-US" sz="2400">
                <a:solidFill>
                  <a:srgbClr val="F9EEE1"/>
                </a:solidFill>
                <a:latin typeface="Open Sans"/>
                <a:ea typeface="Open Sans"/>
                <a:cs typeface="Open Sans"/>
                <a:sym typeface="Open Sans"/>
              </a:rPr>
              <a:t>Semua kelas sequence mendukung akses elemen via indeks (misal: seq[2]).</a:t>
            </a:r>
          </a:p>
          <a:p>
            <a:pPr algn="l" marL="1036330" indent="-345443" lvl="2">
              <a:lnSpc>
                <a:spcPts val="3360"/>
              </a:lnSpc>
              <a:buFont typeface="Arial"/>
              <a:buChar char="⚬"/>
            </a:pPr>
            <a:r>
              <a:rPr lang="en-US" sz="2400">
                <a:solidFill>
                  <a:srgbClr val="F9EEE1"/>
                </a:solidFill>
                <a:latin typeface="Open Sans"/>
                <a:ea typeface="Open Sans"/>
                <a:cs typeface="Open Sans"/>
                <a:sym typeface="Open Sans"/>
              </a:rPr>
              <a:t>Dapat membuat salinan (copy) atau slice (misal: seq[1:5]).</a:t>
            </a:r>
          </a:p>
          <a:p>
            <a:pPr algn="l" marL="518165" indent="-259082" lvl="1">
              <a:lnSpc>
                <a:spcPts val="3360"/>
              </a:lnSpc>
              <a:buAutoNum type="arabicPeriod" startAt="1"/>
            </a:pPr>
            <a:r>
              <a:rPr lang="en-US" sz="2400">
                <a:solidFill>
                  <a:srgbClr val="F9EEE1"/>
                </a:solidFill>
                <a:latin typeface="Open Sans"/>
                <a:ea typeface="Open Sans"/>
                <a:cs typeface="Open Sans"/>
                <a:sym typeface="Open Sans"/>
              </a:rPr>
              <a:t>Perbedaan Utama:</a:t>
            </a:r>
          </a:p>
          <a:p>
            <a:pPr algn="l" marL="1036330" indent="-345443" lvl="2">
              <a:lnSpc>
                <a:spcPts val="3360"/>
              </a:lnSpc>
              <a:buFont typeface="Arial"/>
              <a:buChar char="⚬"/>
            </a:pPr>
            <a:r>
              <a:rPr lang="en-US" sz="2400">
                <a:solidFill>
                  <a:srgbClr val="F9EEE1"/>
                </a:solidFill>
                <a:latin typeface="Open Sans"/>
                <a:ea typeface="Open Sans"/>
                <a:cs typeface="Open Sans"/>
                <a:sym typeface="Open Sans"/>
              </a:rPr>
              <a:t>list: Mutable (dapat diubah), mendukung operasi tambah/hapus elemen.</a:t>
            </a:r>
          </a:p>
          <a:p>
            <a:pPr algn="l" marL="1036330" indent="-345443" lvl="2">
              <a:lnSpc>
                <a:spcPts val="3360"/>
              </a:lnSpc>
              <a:buFont typeface="Arial"/>
              <a:buChar char="⚬"/>
            </a:pPr>
            <a:r>
              <a:rPr lang="en-US" sz="2400">
                <a:solidFill>
                  <a:srgbClr val="F9EEE1"/>
                </a:solidFill>
                <a:latin typeface="Open Sans"/>
                <a:ea typeface="Open Sans"/>
                <a:cs typeface="Open Sans"/>
                <a:sym typeface="Open Sans"/>
              </a:rPr>
              <a:t>tuple: Immutable (tidak dapat diubah), efisien untuk data statis.</a:t>
            </a:r>
          </a:p>
          <a:p>
            <a:pPr algn="l" marL="1036330" indent="-345443" lvl="2">
              <a:lnSpc>
                <a:spcPts val="3360"/>
              </a:lnSpc>
              <a:buFont typeface="Arial"/>
              <a:buChar char="⚬"/>
            </a:pPr>
            <a:r>
              <a:rPr lang="en-US" sz="2400">
                <a:solidFill>
                  <a:srgbClr val="F9EEE1"/>
                </a:solidFill>
                <a:latin typeface="Open Sans"/>
                <a:ea typeface="Open Sans"/>
                <a:cs typeface="Open Sans"/>
                <a:sym typeface="Open Sans"/>
              </a:rPr>
              <a:t>str: Immutable, khusus untuk data karakter.</a:t>
            </a:r>
          </a:p>
          <a:p>
            <a:pPr algn="l" marL="518165" indent="-259082" lvl="1">
              <a:lnSpc>
                <a:spcPts val="3360"/>
              </a:lnSpc>
              <a:buAutoNum type="arabicPeriod" startAt="1"/>
            </a:pPr>
            <a:r>
              <a:rPr lang="en-US" sz="2400">
                <a:solidFill>
                  <a:srgbClr val="F9EEE1"/>
                </a:solidFill>
                <a:latin typeface="Open Sans"/>
                <a:ea typeface="Open Sans"/>
                <a:cs typeface="Open Sans"/>
                <a:sym typeface="Open Sans"/>
              </a:rPr>
              <a:t>Pentingnya Pemahaman Perilaku:</a:t>
            </a:r>
          </a:p>
          <a:p>
            <a:pPr algn="l" marL="1036330" indent="-345443" lvl="2">
              <a:lnSpc>
                <a:spcPts val="3360"/>
              </a:lnSpc>
              <a:buFont typeface="Arial"/>
              <a:buChar char="⚬"/>
            </a:pPr>
            <a:r>
              <a:rPr lang="en-US" sz="2400">
                <a:solidFill>
                  <a:srgbClr val="F9EEE1"/>
                </a:solidFill>
                <a:latin typeface="Open Sans"/>
                <a:ea typeface="Open Sans"/>
                <a:cs typeface="Open Sans"/>
                <a:sym typeface="Open Sans"/>
              </a:rPr>
              <a:t>Kesalahan pemahaman (misal: cara membuat salinan atau slice) dapat menyebabkan bug.</a:t>
            </a:r>
          </a:p>
          <a:p>
            <a:pPr algn="l" marL="1036330" indent="-345443" lvl="2">
              <a:lnSpc>
                <a:spcPts val="3360"/>
              </a:lnSpc>
              <a:buFont typeface="Arial"/>
              <a:buChar char="⚬"/>
            </a:pPr>
            <a:r>
              <a:rPr lang="en-US" sz="2400">
                <a:solidFill>
                  <a:srgbClr val="F9EEE1"/>
                </a:solidFill>
                <a:latin typeface="Open Sans"/>
                <a:ea typeface="Open Sans"/>
                <a:cs typeface="Open Sans"/>
                <a:sym typeface="Open Sans"/>
              </a:rPr>
              <a:t>Contoh: Representasi data multidimensi sebagai list of lists memerlukan model mental yang akurat.</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9584127" y="1883242"/>
            <a:ext cx="8356350" cy="7336725"/>
            <a:chOff x="0" y="0"/>
            <a:chExt cx="11141800" cy="9782299"/>
          </a:xfrm>
        </p:grpSpPr>
        <p:grpSp>
          <p:nvGrpSpPr>
            <p:cNvPr name="Group 12" id="12"/>
            <p:cNvGrpSpPr/>
            <p:nvPr/>
          </p:nvGrpSpPr>
          <p:grpSpPr>
            <a:xfrm rot="0">
              <a:off x="0" y="331806"/>
              <a:ext cx="10908578" cy="9450493"/>
              <a:chOff x="0" y="0"/>
              <a:chExt cx="2766994" cy="2397146"/>
            </a:xfrm>
          </p:grpSpPr>
          <p:sp>
            <p:nvSpPr>
              <p:cNvPr name="Freeform 13" id="13"/>
              <p:cNvSpPr/>
              <p:nvPr/>
            </p:nvSpPr>
            <p:spPr>
              <a:xfrm flipH="false" flipV="false" rot="0">
                <a:off x="0" y="0"/>
                <a:ext cx="2766994" cy="2397146"/>
              </a:xfrm>
              <a:custGeom>
                <a:avLst/>
                <a:gdLst/>
                <a:ahLst/>
                <a:cxnLst/>
                <a:rect r="r" b="b" t="t" l="l"/>
                <a:pathLst>
                  <a:path h="2397146" w="2766994">
                    <a:moveTo>
                      <a:pt x="64347" y="0"/>
                    </a:moveTo>
                    <a:lnTo>
                      <a:pt x="2702647" y="0"/>
                    </a:lnTo>
                    <a:cubicBezTo>
                      <a:pt x="2719713" y="0"/>
                      <a:pt x="2736080" y="6779"/>
                      <a:pt x="2748147" y="18847"/>
                    </a:cubicBezTo>
                    <a:cubicBezTo>
                      <a:pt x="2760214" y="30914"/>
                      <a:pt x="2766994" y="47281"/>
                      <a:pt x="2766994" y="64347"/>
                    </a:cubicBezTo>
                    <a:lnTo>
                      <a:pt x="2766994" y="2332799"/>
                    </a:lnTo>
                    <a:cubicBezTo>
                      <a:pt x="2766994" y="2349865"/>
                      <a:pt x="2760214" y="2366232"/>
                      <a:pt x="2748147" y="2378300"/>
                    </a:cubicBezTo>
                    <a:cubicBezTo>
                      <a:pt x="2736080" y="2390367"/>
                      <a:pt x="2719713" y="2397146"/>
                      <a:pt x="2702647" y="2397146"/>
                    </a:cubicBezTo>
                    <a:lnTo>
                      <a:pt x="64347" y="2397146"/>
                    </a:lnTo>
                    <a:cubicBezTo>
                      <a:pt x="47281" y="2397146"/>
                      <a:pt x="30914" y="2390367"/>
                      <a:pt x="18847" y="2378300"/>
                    </a:cubicBezTo>
                    <a:cubicBezTo>
                      <a:pt x="6779" y="2366232"/>
                      <a:pt x="0" y="2349865"/>
                      <a:pt x="0" y="2332799"/>
                    </a:cubicBezTo>
                    <a:lnTo>
                      <a:pt x="0" y="64347"/>
                    </a:lnTo>
                    <a:cubicBezTo>
                      <a:pt x="0" y="47281"/>
                      <a:pt x="6779" y="30914"/>
                      <a:pt x="18847" y="18847"/>
                    </a:cubicBezTo>
                    <a:cubicBezTo>
                      <a:pt x="30914" y="6779"/>
                      <a:pt x="47281" y="0"/>
                      <a:pt x="64347" y="0"/>
                    </a:cubicBezTo>
                    <a:close/>
                  </a:path>
                </a:pathLst>
              </a:custGeom>
              <a:solidFill>
                <a:srgbClr val="FCB50F"/>
              </a:solidFill>
            </p:spPr>
          </p:sp>
          <p:sp>
            <p:nvSpPr>
              <p:cNvPr name="TextBox 14" id="14"/>
              <p:cNvSpPr txBox="true"/>
              <p:nvPr/>
            </p:nvSpPr>
            <p:spPr>
              <a:xfrm>
                <a:off x="0" y="-38100"/>
                <a:ext cx="2766994" cy="2435246"/>
              </a:xfrm>
              <a:prstGeom prst="rect">
                <a:avLst/>
              </a:prstGeom>
            </p:spPr>
            <p:txBody>
              <a:bodyPr anchor="ctr" rtlCol="false" tIns="57714" lIns="57714" bIns="57714" rIns="57714"/>
              <a:lstStyle/>
              <a:p>
                <a:pPr algn="ctr">
                  <a:lnSpc>
                    <a:spcPts val="2659"/>
                  </a:lnSpc>
                  <a:spcBef>
                    <a:spcPct val="0"/>
                  </a:spcBef>
                </a:pPr>
              </a:p>
            </p:txBody>
          </p:sp>
        </p:grpSp>
        <p:grpSp>
          <p:nvGrpSpPr>
            <p:cNvPr name="Group 15" id="15"/>
            <p:cNvGrpSpPr/>
            <p:nvPr/>
          </p:nvGrpSpPr>
          <p:grpSpPr>
            <a:xfrm rot="0">
              <a:off x="272494" y="0"/>
              <a:ext cx="10869305" cy="9435805"/>
              <a:chOff x="0" y="0"/>
              <a:chExt cx="2757032" cy="2393421"/>
            </a:xfrm>
          </p:grpSpPr>
          <p:sp>
            <p:nvSpPr>
              <p:cNvPr name="Freeform 16" id="16"/>
              <p:cNvSpPr/>
              <p:nvPr/>
            </p:nvSpPr>
            <p:spPr>
              <a:xfrm flipH="false" flipV="false" rot="0">
                <a:off x="0" y="0"/>
                <a:ext cx="2757032" cy="2393421"/>
              </a:xfrm>
              <a:custGeom>
                <a:avLst/>
                <a:gdLst/>
                <a:ahLst/>
                <a:cxnLst/>
                <a:rect r="r" b="b" t="t" l="l"/>
                <a:pathLst>
                  <a:path h="2393421" w="2757032">
                    <a:moveTo>
                      <a:pt x="64579" y="0"/>
                    </a:moveTo>
                    <a:lnTo>
                      <a:pt x="2692453" y="0"/>
                    </a:lnTo>
                    <a:cubicBezTo>
                      <a:pt x="2728119" y="0"/>
                      <a:pt x="2757032" y="28913"/>
                      <a:pt x="2757032" y="64579"/>
                    </a:cubicBezTo>
                    <a:lnTo>
                      <a:pt x="2757032" y="2328841"/>
                    </a:lnTo>
                    <a:cubicBezTo>
                      <a:pt x="2757032" y="2345969"/>
                      <a:pt x="2750228" y="2362395"/>
                      <a:pt x="2738117" y="2374506"/>
                    </a:cubicBezTo>
                    <a:cubicBezTo>
                      <a:pt x="2726006" y="2386617"/>
                      <a:pt x="2709580" y="2393421"/>
                      <a:pt x="2692453" y="2393421"/>
                    </a:cubicBezTo>
                    <a:lnTo>
                      <a:pt x="64579" y="2393421"/>
                    </a:lnTo>
                    <a:cubicBezTo>
                      <a:pt x="47452" y="2393421"/>
                      <a:pt x="31026" y="2386617"/>
                      <a:pt x="18915" y="2374506"/>
                    </a:cubicBezTo>
                    <a:cubicBezTo>
                      <a:pt x="6804" y="2362395"/>
                      <a:pt x="0" y="2345969"/>
                      <a:pt x="0" y="2328841"/>
                    </a:cubicBezTo>
                    <a:lnTo>
                      <a:pt x="0" y="64579"/>
                    </a:lnTo>
                    <a:cubicBezTo>
                      <a:pt x="0" y="47452"/>
                      <a:pt x="6804" y="31026"/>
                      <a:pt x="18915" y="18915"/>
                    </a:cubicBezTo>
                    <a:cubicBezTo>
                      <a:pt x="31026" y="6804"/>
                      <a:pt x="47452" y="0"/>
                      <a:pt x="64579" y="0"/>
                    </a:cubicBezTo>
                    <a:close/>
                  </a:path>
                </a:pathLst>
              </a:custGeom>
              <a:solidFill>
                <a:srgbClr val="29455B"/>
              </a:solidFill>
            </p:spPr>
          </p:sp>
          <p:sp>
            <p:nvSpPr>
              <p:cNvPr name="TextBox 17" id="17"/>
              <p:cNvSpPr txBox="true"/>
              <p:nvPr/>
            </p:nvSpPr>
            <p:spPr>
              <a:xfrm>
                <a:off x="0" y="-38100"/>
                <a:ext cx="2757032" cy="2431521"/>
              </a:xfrm>
              <a:prstGeom prst="rect">
                <a:avLst/>
              </a:prstGeom>
            </p:spPr>
            <p:txBody>
              <a:bodyPr anchor="ctr" rtlCol="false" tIns="57714" lIns="57714" bIns="57714" rIns="57714"/>
              <a:lstStyle/>
              <a:p>
                <a:pPr algn="ctr">
                  <a:lnSpc>
                    <a:spcPts val="2659"/>
                  </a:lnSpc>
                  <a:spcBef>
                    <a:spcPct val="0"/>
                  </a:spcBef>
                </a:pPr>
              </a:p>
            </p:txBody>
          </p:sp>
        </p:grpSp>
      </p:grpSp>
      <p:grpSp>
        <p:nvGrpSpPr>
          <p:cNvPr name="Group 18" id="18"/>
          <p:cNvGrpSpPr/>
          <p:nvPr/>
        </p:nvGrpSpPr>
        <p:grpSpPr>
          <a:xfrm rot="0">
            <a:off x="1028700" y="1883242"/>
            <a:ext cx="8270575" cy="7336725"/>
            <a:chOff x="0" y="0"/>
            <a:chExt cx="11027433" cy="9782299"/>
          </a:xfrm>
        </p:grpSpPr>
        <p:grpSp>
          <p:nvGrpSpPr>
            <p:cNvPr name="Group 19" id="19"/>
            <p:cNvGrpSpPr/>
            <p:nvPr/>
          </p:nvGrpSpPr>
          <p:grpSpPr>
            <a:xfrm rot="0">
              <a:off x="0" y="331806"/>
              <a:ext cx="10796605" cy="9450493"/>
              <a:chOff x="0" y="0"/>
              <a:chExt cx="2758886" cy="2414910"/>
            </a:xfrm>
          </p:grpSpPr>
          <p:sp>
            <p:nvSpPr>
              <p:cNvPr name="Freeform 20" id="20"/>
              <p:cNvSpPr/>
              <p:nvPr/>
            </p:nvSpPr>
            <p:spPr>
              <a:xfrm flipH="false" flipV="false" rot="0">
                <a:off x="0" y="0"/>
                <a:ext cx="2758886" cy="2414910"/>
              </a:xfrm>
              <a:custGeom>
                <a:avLst/>
                <a:gdLst/>
                <a:ahLst/>
                <a:cxnLst/>
                <a:rect r="r" b="b" t="t" l="l"/>
                <a:pathLst>
                  <a:path h="2414910" w="2758886">
                    <a:moveTo>
                      <a:pt x="65014" y="0"/>
                    </a:moveTo>
                    <a:lnTo>
                      <a:pt x="2693871" y="0"/>
                    </a:lnTo>
                    <a:cubicBezTo>
                      <a:pt x="2729778" y="0"/>
                      <a:pt x="2758886" y="29108"/>
                      <a:pt x="2758886" y="65014"/>
                    </a:cubicBezTo>
                    <a:lnTo>
                      <a:pt x="2758886" y="2349896"/>
                    </a:lnTo>
                    <a:cubicBezTo>
                      <a:pt x="2758886" y="2367139"/>
                      <a:pt x="2752036" y="2383675"/>
                      <a:pt x="2739843" y="2395868"/>
                    </a:cubicBezTo>
                    <a:cubicBezTo>
                      <a:pt x="2727651" y="2408060"/>
                      <a:pt x="2711114" y="2414910"/>
                      <a:pt x="2693871" y="2414910"/>
                    </a:cubicBezTo>
                    <a:lnTo>
                      <a:pt x="65014" y="2414910"/>
                    </a:lnTo>
                    <a:cubicBezTo>
                      <a:pt x="47771" y="2414910"/>
                      <a:pt x="31235" y="2408060"/>
                      <a:pt x="19042" y="2395868"/>
                    </a:cubicBezTo>
                    <a:cubicBezTo>
                      <a:pt x="6850" y="2383675"/>
                      <a:pt x="0" y="2367139"/>
                      <a:pt x="0" y="2349896"/>
                    </a:cubicBezTo>
                    <a:lnTo>
                      <a:pt x="0" y="65014"/>
                    </a:lnTo>
                    <a:cubicBezTo>
                      <a:pt x="0" y="47771"/>
                      <a:pt x="6850" y="31235"/>
                      <a:pt x="19042" y="19042"/>
                    </a:cubicBezTo>
                    <a:cubicBezTo>
                      <a:pt x="31235" y="6850"/>
                      <a:pt x="47771" y="0"/>
                      <a:pt x="65014" y="0"/>
                    </a:cubicBezTo>
                    <a:close/>
                  </a:path>
                </a:pathLst>
              </a:custGeom>
              <a:solidFill>
                <a:srgbClr val="FCB50F"/>
              </a:solidFill>
            </p:spPr>
          </p:sp>
          <p:sp>
            <p:nvSpPr>
              <p:cNvPr name="TextBox 21" id="21"/>
              <p:cNvSpPr txBox="true"/>
              <p:nvPr/>
            </p:nvSpPr>
            <p:spPr>
              <a:xfrm>
                <a:off x="0" y="-38100"/>
                <a:ext cx="2758886" cy="2453010"/>
              </a:xfrm>
              <a:prstGeom prst="rect">
                <a:avLst/>
              </a:prstGeom>
            </p:spPr>
            <p:txBody>
              <a:bodyPr anchor="ctr" rtlCol="false" tIns="57289" lIns="57289" bIns="57289" rIns="57289"/>
              <a:lstStyle/>
              <a:p>
                <a:pPr algn="ctr">
                  <a:lnSpc>
                    <a:spcPts val="2659"/>
                  </a:lnSpc>
                  <a:spcBef>
                    <a:spcPct val="0"/>
                  </a:spcBef>
                </a:pPr>
              </a:p>
            </p:txBody>
          </p:sp>
        </p:grpSp>
        <p:grpSp>
          <p:nvGrpSpPr>
            <p:cNvPr name="Group 22" id="22"/>
            <p:cNvGrpSpPr/>
            <p:nvPr/>
          </p:nvGrpSpPr>
          <p:grpSpPr>
            <a:xfrm rot="0">
              <a:off x="269697" y="0"/>
              <a:ext cx="10757736" cy="9435805"/>
              <a:chOff x="0" y="0"/>
              <a:chExt cx="2748953" cy="2411157"/>
            </a:xfrm>
          </p:grpSpPr>
          <p:sp>
            <p:nvSpPr>
              <p:cNvPr name="Freeform 23" id="23"/>
              <p:cNvSpPr/>
              <p:nvPr/>
            </p:nvSpPr>
            <p:spPr>
              <a:xfrm flipH="false" flipV="false" rot="0">
                <a:off x="0" y="0"/>
                <a:ext cx="2748953" cy="2411157"/>
              </a:xfrm>
              <a:custGeom>
                <a:avLst/>
                <a:gdLst/>
                <a:ahLst/>
                <a:cxnLst/>
                <a:rect r="r" b="b" t="t" l="l"/>
                <a:pathLst>
                  <a:path h="2411157" w="2748953">
                    <a:moveTo>
                      <a:pt x="65249" y="0"/>
                    </a:moveTo>
                    <a:lnTo>
                      <a:pt x="2683704" y="0"/>
                    </a:lnTo>
                    <a:cubicBezTo>
                      <a:pt x="2701009" y="0"/>
                      <a:pt x="2717606" y="6874"/>
                      <a:pt x="2729842" y="19111"/>
                    </a:cubicBezTo>
                    <a:cubicBezTo>
                      <a:pt x="2742079" y="31348"/>
                      <a:pt x="2748953" y="47944"/>
                      <a:pt x="2748953" y="65249"/>
                    </a:cubicBezTo>
                    <a:lnTo>
                      <a:pt x="2748953" y="2345908"/>
                    </a:lnTo>
                    <a:cubicBezTo>
                      <a:pt x="2748953" y="2363213"/>
                      <a:pt x="2742079" y="2379809"/>
                      <a:pt x="2729842" y="2392046"/>
                    </a:cubicBezTo>
                    <a:cubicBezTo>
                      <a:pt x="2717606" y="2404283"/>
                      <a:pt x="2701009" y="2411157"/>
                      <a:pt x="2683704" y="2411157"/>
                    </a:cubicBezTo>
                    <a:lnTo>
                      <a:pt x="65249" y="2411157"/>
                    </a:lnTo>
                    <a:cubicBezTo>
                      <a:pt x="47944" y="2411157"/>
                      <a:pt x="31348" y="2404283"/>
                      <a:pt x="19111" y="2392046"/>
                    </a:cubicBezTo>
                    <a:cubicBezTo>
                      <a:pt x="6874" y="2379809"/>
                      <a:pt x="0" y="2363213"/>
                      <a:pt x="0" y="2345908"/>
                    </a:cubicBezTo>
                    <a:lnTo>
                      <a:pt x="0" y="65249"/>
                    </a:lnTo>
                    <a:cubicBezTo>
                      <a:pt x="0" y="47944"/>
                      <a:pt x="6874" y="31348"/>
                      <a:pt x="19111" y="19111"/>
                    </a:cubicBezTo>
                    <a:cubicBezTo>
                      <a:pt x="31348" y="6874"/>
                      <a:pt x="47944" y="0"/>
                      <a:pt x="65249" y="0"/>
                    </a:cubicBezTo>
                    <a:close/>
                  </a:path>
                </a:pathLst>
              </a:custGeom>
              <a:solidFill>
                <a:srgbClr val="29455B"/>
              </a:solidFill>
            </p:spPr>
          </p:sp>
          <p:sp>
            <p:nvSpPr>
              <p:cNvPr name="TextBox 24" id="24"/>
              <p:cNvSpPr txBox="true"/>
              <p:nvPr/>
            </p:nvSpPr>
            <p:spPr>
              <a:xfrm>
                <a:off x="0" y="-38100"/>
                <a:ext cx="2748953" cy="2449257"/>
              </a:xfrm>
              <a:prstGeom prst="rect">
                <a:avLst/>
              </a:prstGeom>
            </p:spPr>
            <p:txBody>
              <a:bodyPr anchor="ctr" rtlCol="false" tIns="57289" lIns="57289" bIns="57289" rIns="57289"/>
              <a:lstStyle/>
              <a:p>
                <a:pPr algn="ctr">
                  <a:lnSpc>
                    <a:spcPts val="2659"/>
                  </a:lnSpc>
                  <a:spcBef>
                    <a:spcPct val="0"/>
                  </a:spcBef>
                </a:pPr>
              </a:p>
            </p:txBody>
          </p:sp>
        </p:grpSp>
      </p:grpSp>
      <p:sp>
        <p:nvSpPr>
          <p:cNvPr name="TextBox 25" id="25"/>
          <p:cNvSpPr txBox="true"/>
          <p:nvPr/>
        </p:nvSpPr>
        <p:spPr>
          <a:xfrm rot="0">
            <a:off x="1647877" y="255841"/>
            <a:ext cx="14992246" cy="1660017"/>
          </a:xfrm>
          <a:prstGeom prst="rect">
            <a:avLst/>
          </a:prstGeom>
        </p:spPr>
        <p:txBody>
          <a:bodyPr anchor="t" rtlCol="false" tIns="0" lIns="0" bIns="0" rIns="0">
            <a:spAutoFit/>
          </a:bodyPr>
          <a:lstStyle/>
          <a:p>
            <a:pPr algn="ctr">
              <a:lnSpc>
                <a:spcPts val="7416"/>
              </a:lnSpc>
            </a:pPr>
            <a:r>
              <a:rPr lang="en-US" sz="7200" b="true">
                <a:solidFill>
                  <a:srgbClr val="29455B"/>
                </a:solidFill>
                <a:latin typeface="Canva Sans Bold"/>
                <a:ea typeface="Canva Sans Bold"/>
                <a:cs typeface="Canva Sans Bold"/>
                <a:sym typeface="Canva Sans Bold"/>
              </a:rPr>
              <a:t>5.4.2 Kelas String Python</a:t>
            </a:r>
          </a:p>
          <a:p>
            <a:pPr algn="ctr">
              <a:lnSpc>
                <a:spcPts val="5562"/>
              </a:lnSpc>
            </a:pPr>
            <a:r>
              <a:rPr lang="en-US" b="true" sz="5400">
                <a:solidFill>
                  <a:srgbClr val="29455B"/>
                </a:solidFill>
                <a:latin typeface="Canva Sans Bold"/>
                <a:ea typeface="Canva Sans Bold"/>
                <a:cs typeface="Canva Sans Bold"/>
                <a:sym typeface="Canva Sans Bold"/>
              </a:rPr>
              <a:t>PENCOCOKAN POLA DALAM STRING</a:t>
            </a:r>
          </a:p>
        </p:txBody>
      </p:sp>
      <p:sp>
        <p:nvSpPr>
          <p:cNvPr name="TextBox 26" id="26"/>
          <p:cNvSpPr txBox="true"/>
          <p:nvPr/>
        </p:nvSpPr>
        <p:spPr>
          <a:xfrm rot="0">
            <a:off x="1361767" y="2181342"/>
            <a:ext cx="7604440" cy="6692900"/>
          </a:xfrm>
          <a:prstGeom prst="rect">
            <a:avLst/>
          </a:prstGeom>
        </p:spPr>
        <p:txBody>
          <a:bodyPr anchor="t" rtlCol="false" tIns="0" lIns="0" bIns="0" rIns="0">
            <a:spAutoFit/>
          </a:bodyPr>
          <a:lstStyle/>
          <a:p>
            <a:pPr algn="just">
              <a:lnSpc>
                <a:spcPts val="2800"/>
              </a:lnSpc>
            </a:pPr>
            <a:r>
              <a:rPr lang="en-US" sz="2000">
                <a:solidFill>
                  <a:srgbClr val="F9EEE1"/>
                </a:solidFill>
                <a:latin typeface="Open Sans"/>
                <a:ea typeface="Open Sans"/>
                <a:cs typeface="Open Sans"/>
                <a:sym typeface="Open Sans"/>
              </a:rPr>
              <a:t>Analisis Efisiensi Operasi String di Python</a:t>
            </a:r>
          </a:p>
          <a:p>
            <a:pPr algn="just">
              <a:lnSpc>
                <a:spcPts val="2800"/>
              </a:lnSpc>
            </a:pPr>
          </a:p>
          <a:p>
            <a:pPr algn="just" marL="431801" indent="-215900" lvl="1">
              <a:lnSpc>
                <a:spcPts val="2800"/>
              </a:lnSpc>
              <a:buAutoNum type="arabicPeriod" startAt="1"/>
            </a:pPr>
            <a:r>
              <a:rPr lang="en-US" sz="2000">
                <a:solidFill>
                  <a:srgbClr val="F9EEE1"/>
                </a:solidFill>
                <a:latin typeface="Open Sans"/>
                <a:ea typeface="Open Sans"/>
                <a:cs typeface="Open Sans"/>
                <a:sym typeface="Open Sans"/>
              </a:rPr>
              <a:t>Pentingnya String di Python:</a:t>
            </a:r>
          </a:p>
          <a:p>
            <a:pPr algn="just" marL="863601" indent="-287867" lvl="2">
              <a:lnSpc>
                <a:spcPts val="2800"/>
              </a:lnSpc>
              <a:buFont typeface="Arial"/>
              <a:buChar char="⚬"/>
            </a:pPr>
            <a:r>
              <a:rPr lang="en-US" sz="2000">
                <a:solidFill>
                  <a:srgbClr val="F9EEE1"/>
                </a:solidFill>
                <a:latin typeface="Open Sans"/>
                <a:ea typeface="Open Sans"/>
                <a:cs typeface="Open Sans"/>
                <a:sym typeface="Open Sans"/>
              </a:rPr>
              <a:t>String sangat penting di Py</a:t>
            </a:r>
            <a:r>
              <a:rPr lang="en-US" sz="2000">
                <a:solidFill>
                  <a:srgbClr val="F9EEE1"/>
                </a:solidFill>
                <a:latin typeface="Open Sans"/>
                <a:ea typeface="Open Sans"/>
                <a:cs typeface="Open Sans"/>
                <a:sym typeface="Open Sans"/>
              </a:rPr>
              <a:t>thon, dengan operator dan metode yang dibahas di Bab 1 dan Lamp</a:t>
            </a:r>
            <a:r>
              <a:rPr lang="en-US" sz="2000">
                <a:solidFill>
                  <a:srgbClr val="F9EEE1"/>
                </a:solidFill>
                <a:latin typeface="Open Sans"/>
                <a:ea typeface="Open Sans"/>
                <a:cs typeface="Open Sans"/>
                <a:sym typeface="Open Sans"/>
              </a:rPr>
              <a:t>iran A.</a:t>
            </a:r>
          </a:p>
          <a:p>
            <a:pPr algn="just" marL="863601" indent="-287867" lvl="2">
              <a:lnSpc>
                <a:spcPts val="2800"/>
              </a:lnSpc>
              <a:buFont typeface="Arial"/>
              <a:buChar char="⚬"/>
            </a:pP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nalisis efisiensi operasi string bergantung pada panjang string (n) atau pola (m).</a:t>
            </a:r>
          </a:p>
          <a:p>
            <a:pPr algn="just" marL="431801" indent="-215900" lvl="1">
              <a:lnSpc>
                <a:spcPts val="2800"/>
              </a:lnSpc>
              <a:buAutoNum type="arabicPeriod" startAt="1"/>
            </a:pPr>
            <a:r>
              <a:rPr lang="en-US" sz="2000">
                <a:solidFill>
                  <a:srgbClr val="F9EEE1"/>
                </a:solidFill>
                <a:latin typeface="Open Sans"/>
                <a:ea typeface="Open Sans"/>
                <a:cs typeface="Open Sans"/>
                <a:sym typeface="Open Sans"/>
              </a:rPr>
              <a:t>Efisiensi Operasi String:</a:t>
            </a:r>
          </a:p>
          <a:p>
            <a:pPr algn="just" marL="863601" indent="-287867" lvl="2">
              <a:lnSpc>
                <a:spcPts val="2800"/>
              </a:lnSpc>
              <a:buFont typeface="Arial"/>
              <a:buChar char="⚬"/>
            </a:pPr>
            <a:r>
              <a:rPr lang="en-US" sz="2000">
                <a:solidFill>
                  <a:srgbClr val="F9EEE1"/>
                </a:solidFill>
                <a:latin typeface="Open Sans"/>
                <a:ea typeface="Open Sans"/>
                <a:cs typeface="Open Sans"/>
                <a:sym typeface="Open Sans"/>
              </a:rPr>
              <a:t>Operasi</a:t>
            </a:r>
            <a:r>
              <a:rPr lang="en-US" sz="2000">
                <a:solidFill>
                  <a:srgbClr val="F9EEE1"/>
                </a:solidFill>
                <a:latin typeface="Open Sans"/>
                <a:ea typeface="Open Sans"/>
                <a:cs typeface="Open Sans"/>
                <a:sym typeface="Open Sans"/>
              </a:rPr>
              <a:t> yang Menghasilkan String Baru (contoh: capitalize, strip):</a:t>
            </a:r>
          </a:p>
          <a:p>
            <a:pPr algn="just" marL="1295402" indent="-323850" lvl="3">
              <a:lnSpc>
                <a:spcPts val="2800"/>
              </a:lnSpc>
              <a:buFont typeface="Arial"/>
              <a:buChar char="￭"/>
            </a:pPr>
            <a:r>
              <a:rPr lang="en-US" sz="2000">
                <a:solidFill>
                  <a:srgbClr val="F9EEE1"/>
                </a:solidFill>
                <a:latin typeface="Open Sans"/>
                <a:ea typeface="Open Sans"/>
                <a:cs typeface="Open Sans"/>
                <a:sym typeface="Open Sans"/>
              </a:rPr>
              <a:t>Memerlukan waktu linear</a:t>
            </a:r>
            <a:r>
              <a:rPr lang="en-US" sz="2000">
                <a:solidFill>
                  <a:srgbClr val="F9EEE1"/>
                </a:solidFill>
                <a:latin typeface="Open Sans"/>
                <a:ea typeface="Open Sans"/>
                <a:cs typeface="Open Sans"/>
                <a:sym typeface="Open Sans"/>
              </a:rPr>
              <a:t> (O(n)) sesuai panjang st</a:t>
            </a:r>
            <a:r>
              <a:rPr lang="en-US" sz="2000">
                <a:solidFill>
                  <a:srgbClr val="F9EEE1"/>
                </a:solidFill>
                <a:latin typeface="Open Sans"/>
                <a:ea typeface="Open Sans"/>
                <a:cs typeface="Open Sans"/>
                <a:sym typeface="Open Sans"/>
              </a:rPr>
              <a:t>ring hasil</a:t>
            </a:r>
            <a:r>
              <a:rPr lang="en-US" sz="2000">
                <a:solidFill>
                  <a:srgbClr val="F9EEE1"/>
                </a:solidFill>
                <a:latin typeface="Open Sans"/>
                <a:ea typeface="Open Sans"/>
                <a:cs typeface="Open Sans"/>
                <a:sym typeface="Open Sans"/>
              </a:rPr>
              <a:t>.</a:t>
            </a:r>
          </a:p>
          <a:p>
            <a:pPr algn="just" marL="863601" indent="-287867" lvl="2">
              <a:lnSpc>
                <a:spcPts val="2800"/>
              </a:lnSpc>
              <a:buFont typeface="Arial"/>
              <a:buChar char="⚬"/>
            </a:pPr>
            <a:r>
              <a:rPr lang="en-US" sz="2000">
                <a:solidFill>
                  <a:srgbClr val="F9EEE1"/>
                </a:solidFill>
                <a:latin typeface="Open Sans"/>
                <a:ea typeface="Open Sans"/>
                <a:cs typeface="Open Sans"/>
                <a:sym typeface="Open Sans"/>
              </a:rPr>
              <a:t>Pengecekan Kondisi Boolean (contoh: islower, isalpha):</a:t>
            </a:r>
          </a:p>
          <a:p>
            <a:pPr algn="just" marL="1295402" indent="-323850" lvl="3">
              <a:lnSpc>
                <a:spcPts val="2800"/>
              </a:lnSpc>
              <a:buFont typeface="Arial"/>
              <a:buChar char="￭"/>
            </a:pPr>
            <a:r>
              <a:rPr lang="en-US" sz="2000">
                <a:solidFill>
                  <a:srgbClr val="F9EEE1"/>
                </a:solidFill>
                <a:latin typeface="Open Sans"/>
                <a:ea typeface="Open Sans"/>
                <a:cs typeface="Open Sans"/>
                <a:sym typeface="Open Sans"/>
              </a:rPr>
              <a:t>O(n) dalam kasus terburuk, tetapi bisa berhenti lebih cepat (short-circuit) jika kondisi sudah terpenuhi/tidak terpenuhi.</a:t>
            </a:r>
          </a:p>
          <a:p>
            <a:pPr algn="just" marL="863601" indent="-287867" lvl="2">
              <a:lnSpc>
                <a:spcPts val="2800"/>
              </a:lnSpc>
              <a:buFont typeface="Arial"/>
              <a:buChar char="⚬"/>
            </a:pPr>
            <a:r>
              <a:rPr lang="en-US" sz="2000">
                <a:solidFill>
                  <a:srgbClr val="F9EEE1"/>
                </a:solidFill>
                <a:latin typeface="Open Sans"/>
                <a:ea typeface="Open Sans"/>
                <a:cs typeface="Open Sans"/>
                <a:sym typeface="Open Sans"/>
              </a:rPr>
              <a:t>Op</a:t>
            </a:r>
            <a:r>
              <a:rPr lang="en-US" sz="2000">
                <a:solidFill>
                  <a:srgbClr val="F9EEE1"/>
                </a:solidFill>
                <a:latin typeface="Open Sans"/>
                <a:ea typeface="Open Sans"/>
                <a:cs typeface="Open Sans"/>
                <a:sym typeface="Open Sans"/>
              </a:rPr>
              <a:t>erator Perbandingan (contoh: ==, &lt;):</a:t>
            </a:r>
          </a:p>
          <a:p>
            <a:pPr algn="just" marL="1295402" indent="-323850" lvl="3">
              <a:lnSpc>
                <a:spcPts val="2800"/>
              </a:lnSpc>
              <a:buFont typeface="Arial"/>
              <a:buChar char="￭"/>
            </a:pPr>
            <a:r>
              <a:rPr lang="en-US" sz="2000">
                <a:solidFill>
                  <a:srgbClr val="F9EEE1"/>
                </a:solidFill>
                <a:latin typeface="Open Sans"/>
                <a:ea typeface="Open Sans"/>
                <a:cs typeface="Open Sans"/>
                <a:sym typeface="Open Sans"/>
              </a:rPr>
              <a:t>O(</a:t>
            </a:r>
            <a:r>
              <a:rPr lang="en-US" sz="2000">
                <a:solidFill>
                  <a:srgbClr val="F9EEE1"/>
                </a:solidFill>
                <a:latin typeface="Open Sans"/>
                <a:ea typeface="Open Sans"/>
                <a:cs typeface="Open Sans"/>
                <a:sym typeface="Open Sans"/>
              </a:rPr>
              <a:t>n) karena membandingkan karakter per karakter hingga ditemukan perbedaan atau akhir string.</a:t>
            </a:r>
          </a:p>
        </p:txBody>
      </p:sp>
      <p:sp>
        <p:nvSpPr>
          <p:cNvPr name="TextBox 27" id="27"/>
          <p:cNvSpPr txBox="true"/>
          <p:nvPr/>
        </p:nvSpPr>
        <p:spPr>
          <a:xfrm rot="0">
            <a:off x="9960082" y="2190867"/>
            <a:ext cx="7604440" cy="6671310"/>
          </a:xfrm>
          <a:prstGeom prst="rect">
            <a:avLst/>
          </a:prstGeom>
        </p:spPr>
        <p:txBody>
          <a:bodyPr anchor="t" rtlCol="false" tIns="0" lIns="0" bIns="0" rIns="0">
            <a:spAutoFit/>
          </a:bodyPr>
          <a:lstStyle/>
          <a:p>
            <a:pPr algn="just">
              <a:lnSpc>
                <a:spcPts val="2940"/>
              </a:lnSpc>
            </a:pPr>
            <a:r>
              <a:rPr lang="en-US" sz="2100">
                <a:solidFill>
                  <a:srgbClr val="F9EEE1"/>
                </a:solidFill>
                <a:latin typeface="Open Sans"/>
                <a:ea typeface="Open Sans"/>
                <a:cs typeface="Open Sans"/>
                <a:sym typeface="Open Sans"/>
              </a:rPr>
              <a:t>Pencocokan Pola dalam String</a:t>
            </a:r>
          </a:p>
          <a:p>
            <a:pPr algn="just">
              <a:lnSpc>
                <a:spcPts val="2940"/>
              </a:lnSpc>
            </a:pPr>
            <a:r>
              <a:rPr lang="en-US" sz="2100">
                <a:solidFill>
                  <a:srgbClr val="F9EEE1"/>
                </a:solidFill>
                <a:latin typeface="Open Sans"/>
                <a:ea typeface="Open Sans"/>
                <a:cs typeface="Open Sans"/>
                <a:sym typeface="Open Sans"/>
              </a:rPr>
              <a:t>Beberapa metode string seperti contains, find, in</a:t>
            </a:r>
            <a:r>
              <a:rPr lang="en-US" sz="2100">
                <a:solidFill>
                  <a:srgbClr val="F9EEE1"/>
                </a:solidFill>
                <a:latin typeface="Open Sans"/>
                <a:ea typeface="Open Sans"/>
                <a:cs typeface="Open Sans"/>
                <a:sym typeface="Open Sans"/>
              </a:rPr>
              <a:t>dex, count, replace, dan </a:t>
            </a:r>
            <a:r>
              <a:rPr lang="en-US" sz="2100">
                <a:solidFill>
                  <a:srgbClr val="F9EEE1"/>
                </a:solidFill>
                <a:latin typeface="Open Sans"/>
                <a:ea typeface="Open Sans"/>
                <a:cs typeface="Open Sans"/>
                <a:sym typeface="Open Sans"/>
              </a:rPr>
              <a:t>split memerlukan</a:t>
            </a:r>
            <a:r>
              <a:rPr lang="en-US" sz="2100">
                <a:solidFill>
                  <a:srgbClr val="F9EEE1"/>
                </a:solidFill>
                <a:latin typeface="Open Sans"/>
                <a:ea typeface="Open Sans"/>
                <a:cs typeface="Open Sans"/>
                <a:sym typeface="Open Sans"/>
              </a:rPr>
              <a:t> pencarian pola (substring) dalam string yang lebih besar.</a:t>
            </a:r>
          </a:p>
          <a:p>
            <a:pPr algn="just" marL="453390" indent="-226695" lvl="1">
              <a:lnSpc>
                <a:spcPts val="2940"/>
              </a:lnSpc>
              <a:buFont typeface="Arial"/>
              <a:buChar char="•"/>
            </a:pPr>
            <a:r>
              <a:rPr lang="en-US" sz="2100">
                <a:solidFill>
                  <a:srgbClr val="F9EEE1"/>
                </a:solidFill>
                <a:latin typeface="Open Sans"/>
                <a:ea typeface="Open Sans"/>
                <a:cs typeface="Open Sans"/>
                <a:sym typeface="Open Sans"/>
              </a:rPr>
              <a:t>Implementasi Naif:</a:t>
            </a:r>
          </a:p>
          <a:p>
            <a:pPr algn="just" marL="453390" indent="-226695" lvl="1">
              <a:lnSpc>
                <a:spcPts val="2940"/>
              </a:lnSpc>
              <a:buFont typeface="Arial"/>
              <a:buChar char="•"/>
            </a:pPr>
            <a:r>
              <a:rPr lang="en-US" sz="2100">
                <a:solidFill>
                  <a:srgbClr val="F9EEE1"/>
                </a:solidFill>
                <a:latin typeface="Open Sans"/>
                <a:ea typeface="Open Sans"/>
                <a:cs typeface="Open Sans"/>
                <a:sym typeface="Open Sans"/>
              </a:rPr>
              <a:t>Algoritma sederhana memeriksa semua kemungkinan posisi awal pola (dari indeks 0 hingga n−m+1) dan membandingkan m karakter di setiap posisi. Ini menghasilkan kompleksitas O(mn).</a:t>
            </a:r>
          </a:p>
          <a:p>
            <a:pPr algn="just" marL="453390" indent="-226695" lvl="1">
              <a:lnSpc>
                <a:spcPts val="2940"/>
              </a:lnSpc>
              <a:buFont typeface="Arial"/>
              <a:buChar char="•"/>
            </a:pPr>
            <a:r>
              <a:rPr lang="en-US" sz="2100">
                <a:solidFill>
                  <a:srgbClr val="F9EEE1"/>
                </a:solidFill>
                <a:latin typeface="Open Sans"/>
                <a:ea typeface="Open Sans"/>
                <a:cs typeface="Open Sans"/>
                <a:sym typeface="Open Sans"/>
              </a:rPr>
              <a:t>Algoritma Optimal:</a:t>
            </a:r>
          </a:p>
          <a:p>
            <a:pPr algn="just" marL="453390" indent="-226695" lvl="1">
              <a:lnSpc>
                <a:spcPts val="2940"/>
              </a:lnSpc>
              <a:buFont typeface="Arial"/>
              <a:buChar char="•"/>
            </a:pPr>
            <a:r>
              <a:rPr lang="en-US" sz="2100">
                <a:solidFill>
                  <a:srgbClr val="F9EEE1"/>
                </a:solidFill>
                <a:latin typeface="Open Sans"/>
                <a:ea typeface="Open Sans"/>
                <a:cs typeface="Open Sans"/>
                <a:sym typeface="Open Sans"/>
              </a:rPr>
              <a:t>Di</a:t>
            </a:r>
            <a:r>
              <a:rPr lang="en-US" sz="2100">
                <a:solidFill>
                  <a:srgbClr val="F9EEE1"/>
                </a:solidFill>
                <a:latin typeface="Open Sans"/>
                <a:ea typeface="Open Sans"/>
                <a:cs typeface="Open Sans"/>
                <a:sym typeface="Open Sans"/>
              </a:rPr>
              <a:t> Bagian 13.2, aka</a:t>
            </a:r>
            <a:r>
              <a:rPr lang="en-US" sz="2100">
                <a:solidFill>
                  <a:srgbClr val="F9EEE1"/>
                </a:solidFill>
                <a:latin typeface="Open Sans"/>
                <a:ea typeface="Open Sans"/>
                <a:cs typeface="Open Sans"/>
                <a:sym typeface="Open Sans"/>
              </a:rPr>
              <a:t>n dij</a:t>
            </a:r>
            <a:r>
              <a:rPr lang="en-US" sz="2100">
                <a:solidFill>
                  <a:srgbClr val="F9EEE1"/>
                </a:solidFill>
                <a:latin typeface="Open Sans"/>
                <a:ea typeface="Open Sans"/>
                <a:cs typeface="Open Sans"/>
                <a:sym typeface="Open Sans"/>
              </a:rPr>
              <a:t>elaskan algori</a:t>
            </a:r>
            <a:r>
              <a:rPr lang="en-US" sz="2100">
                <a:solidFill>
                  <a:srgbClr val="F9EEE1"/>
                </a:solidFill>
                <a:latin typeface="Open Sans"/>
                <a:ea typeface="Open Sans"/>
                <a:cs typeface="Open Sans"/>
                <a:sym typeface="Open Sans"/>
              </a:rPr>
              <a:t>tma p</a:t>
            </a:r>
            <a:r>
              <a:rPr lang="en-US" sz="2100">
                <a:solidFill>
                  <a:srgbClr val="F9EEE1"/>
                </a:solidFill>
                <a:latin typeface="Open Sans"/>
                <a:ea typeface="Open Sans"/>
                <a:cs typeface="Open Sans"/>
                <a:sym typeface="Open Sans"/>
              </a:rPr>
              <a:t>encocokan pola (seperti Knuth-Morris-Pratt atau KMP) yang menyelesaikan masalah ini dalam waktu O(n).</a:t>
            </a:r>
          </a:p>
          <a:p>
            <a:pPr algn="just">
              <a:lnSpc>
                <a:spcPts val="2940"/>
              </a:lnSpc>
            </a:pPr>
            <a:r>
              <a:rPr lang="en-US" sz="2100">
                <a:solidFill>
                  <a:srgbClr val="F9EEE1"/>
                </a:solidFill>
                <a:latin typeface="Open Sans"/>
                <a:ea typeface="Open Sans"/>
                <a:cs typeface="Open Sans"/>
                <a:sym typeface="Open Sans"/>
              </a:rPr>
              <a:t>Contoh:</a:t>
            </a:r>
          </a:p>
          <a:p>
            <a:pPr algn="just" marL="453390" indent="-226695" lvl="1">
              <a:lnSpc>
                <a:spcPts val="2940"/>
              </a:lnSpc>
              <a:buFont typeface="Arial"/>
              <a:buChar char="•"/>
            </a:pPr>
            <a:r>
              <a:rPr lang="en-US" sz="2100">
                <a:solidFill>
                  <a:srgbClr val="F9EEE1"/>
                </a:solidFill>
                <a:latin typeface="Open Sans"/>
                <a:ea typeface="Open Sans"/>
                <a:cs typeface="Open Sans"/>
                <a:sym typeface="Open Sans"/>
              </a:rPr>
              <a:t>M</a:t>
            </a:r>
            <a:r>
              <a:rPr lang="en-US" sz="2100">
                <a:solidFill>
                  <a:srgbClr val="F9EEE1"/>
                </a:solidFill>
                <a:latin typeface="Open Sans"/>
                <a:ea typeface="Open Sans"/>
                <a:cs typeface="Open Sans"/>
                <a:sym typeface="Open Sans"/>
              </a:rPr>
              <a:t>encari pola "abc" dalam string "aababcabc" → Algoritma naif membandingkan karakter di setiap posisi, sedangkan algoritma optimal melompati posisi yang tidak mungkin.</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9528969" y="1864573"/>
            <a:ext cx="8411508" cy="7355393"/>
            <a:chOff x="0" y="0"/>
            <a:chExt cx="11215344" cy="9807191"/>
          </a:xfrm>
        </p:grpSpPr>
        <p:grpSp>
          <p:nvGrpSpPr>
            <p:cNvPr name="Group 10" id="10"/>
            <p:cNvGrpSpPr/>
            <p:nvPr/>
          </p:nvGrpSpPr>
          <p:grpSpPr>
            <a:xfrm rot="0">
              <a:off x="0" y="332651"/>
              <a:ext cx="10980583" cy="9474541"/>
              <a:chOff x="0" y="0"/>
              <a:chExt cx="2785258" cy="2403246"/>
            </a:xfrm>
          </p:grpSpPr>
          <p:sp>
            <p:nvSpPr>
              <p:cNvPr name="Freeform 11" id="11"/>
              <p:cNvSpPr/>
              <p:nvPr/>
            </p:nvSpPr>
            <p:spPr>
              <a:xfrm flipH="false" flipV="false" rot="0">
                <a:off x="0" y="0"/>
                <a:ext cx="2785258" cy="2403246"/>
              </a:xfrm>
              <a:custGeom>
                <a:avLst/>
                <a:gdLst/>
                <a:ahLst/>
                <a:cxnLst/>
                <a:rect r="r" b="b" t="t" l="l"/>
                <a:pathLst>
                  <a:path h="2403246" w="2785258">
                    <a:moveTo>
                      <a:pt x="63925" y="0"/>
                    </a:moveTo>
                    <a:lnTo>
                      <a:pt x="2721333" y="0"/>
                    </a:lnTo>
                    <a:cubicBezTo>
                      <a:pt x="2738287" y="0"/>
                      <a:pt x="2754547" y="6735"/>
                      <a:pt x="2766535" y="18723"/>
                    </a:cubicBezTo>
                    <a:cubicBezTo>
                      <a:pt x="2778523" y="30711"/>
                      <a:pt x="2785258" y="46971"/>
                      <a:pt x="2785258" y="63925"/>
                    </a:cubicBezTo>
                    <a:lnTo>
                      <a:pt x="2785258" y="2339321"/>
                    </a:lnTo>
                    <a:cubicBezTo>
                      <a:pt x="2785258" y="2374626"/>
                      <a:pt x="2756638" y="2403246"/>
                      <a:pt x="2721333" y="2403246"/>
                    </a:cubicBezTo>
                    <a:lnTo>
                      <a:pt x="63925" y="2403246"/>
                    </a:lnTo>
                    <a:cubicBezTo>
                      <a:pt x="28620" y="2403246"/>
                      <a:pt x="0" y="2374626"/>
                      <a:pt x="0" y="2339321"/>
                    </a:cubicBezTo>
                    <a:lnTo>
                      <a:pt x="0" y="63925"/>
                    </a:lnTo>
                    <a:cubicBezTo>
                      <a:pt x="0" y="28620"/>
                      <a:pt x="28620" y="0"/>
                      <a:pt x="63925" y="0"/>
                    </a:cubicBezTo>
                    <a:close/>
                  </a:path>
                </a:pathLst>
              </a:custGeom>
              <a:solidFill>
                <a:srgbClr val="FCB50F"/>
              </a:solidFill>
            </p:spPr>
          </p:sp>
          <p:sp>
            <p:nvSpPr>
              <p:cNvPr name="TextBox 12" id="12"/>
              <p:cNvSpPr txBox="true"/>
              <p:nvPr/>
            </p:nvSpPr>
            <p:spPr>
              <a:xfrm>
                <a:off x="0" y="-38100"/>
                <a:ext cx="2785258" cy="2441346"/>
              </a:xfrm>
              <a:prstGeom prst="rect">
                <a:avLst/>
              </a:prstGeom>
            </p:spPr>
            <p:txBody>
              <a:bodyPr anchor="ctr" rtlCol="false" tIns="57714" lIns="57714" bIns="57714" rIns="57714"/>
              <a:lstStyle/>
              <a:p>
                <a:pPr algn="ctr">
                  <a:lnSpc>
                    <a:spcPts val="2659"/>
                  </a:lnSpc>
                  <a:spcBef>
                    <a:spcPct val="0"/>
                  </a:spcBef>
                </a:pPr>
              </a:p>
            </p:txBody>
          </p:sp>
        </p:grpSp>
        <p:grpSp>
          <p:nvGrpSpPr>
            <p:cNvPr name="Group 13" id="13"/>
            <p:cNvGrpSpPr/>
            <p:nvPr/>
          </p:nvGrpSpPr>
          <p:grpSpPr>
            <a:xfrm rot="0">
              <a:off x="274293" y="0"/>
              <a:ext cx="10941051" cy="9459815"/>
              <a:chOff x="0" y="0"/>
              <a:chExt cx="2775231" cy="2399511"/>
            </a:xfrm>
          </p:grpSpPr>
          <p:sp>
            <p:nvSpPr>
              <p:cNvPr name="Freeform 14" id="14"/>
              <p:cNvSpPr/>
              <p:nvPr/>
            </p:nvSpPr>
            <p:spPr>
              <a:xfrm flipH="false" flipV="false" rot="0">
                <a:off x="0" y="0"/>
                <a:ext cx="2775231" cy="2399511"/>
              </a:xfrm>
              <a:custGeom>
                <a:avLst/>
                <a:gdLst/>
                <a:ahLst/>
                <a:cxnLst/>
                <a:rect r="r" b="b" t="t" l="l"/>
                <a:pathLst>
                  <a:path h="2399511" w="2775231">
                    <a:moveTo>
                      <a:pt x="64156" y="0"/>
                    </a:moveTo>
                    <a:lnTo>
                      <a:pt x="2711075" y="0"/>
                    </a:lnTo>
                    <a:cubicBezTo>
                      <a:pt x="2746507" y="0"/>
                      <a:pt x="2775231" y="28724"/>
                      <a:pt x="2775231" y="64156"/>
                    </a:cubicBezTo>
                    <a:lnTo>
                      <a:pt x="2775231" y="2335355"/>
                    </a:lnTo>
                    <a:cubicBezTo>
                      <a:pt x="2775231" y="2352370"/>
                      <a:pt x="2768472" y="2368689"/>
                      <a:pt x="2756440" y="2380720"/>
                    </a:cubicBezTo>
                    <a:cubicBezTo>
                      <a:pt x="2744409" y="2392752"/>
                      <a:pt x="2728090" y="2399511"/>
                      <a:pt x="2711075" y="2399511"/>
                    </a:cubicBezTo>
                    <a:lnTo>
                      <a:pt x="64156" y="2399511"/>
                    </a:lnTo>
                    <a:cubicBezTo>
                      <a:pt x="47141" y="2399511"/>
                      <a:pt x="30822" y="2392752"/>
                      <a:pt x="18791" y="2380720"/>
                    </a:cubicBezTo>
                    <a:cubicBezTo>
                      <a:pt x="6759" y="2368689"/>
                      <a:pt x="0" y="2352370"/>
                      <a:pt x="0" y="2335355"/>
                    </a:cubicBezTo>
                    <a:lnTo>
                      <a:pt x="0" y="64156"/>
                    </a:lnTo>
                    <a:cubicBezTo>
                      <a:pt x="0" y="47141"/>
                      <a:pt x="6759" y="30822"/>
                      <a:pt x="18791" y="18791"/>
                    </a:cubicBezTo>
                    <a:cubicBezTo>
                      <a:pt x="30822" y="6759"/>
                      <a:pt x="47141" y="0"/>
                      <a:pt x="64156" y="0"/>
                    </a:cubicBezTo>
                    <a:close/>
                  </a:path>
                </a:pathLst>
              </a:custGeom>
              <a:solidFill>
                <a:srgbClr val="29455B"/>
              </a:solidFill>
            </p:spPr>
          </p:sp>
          <p:sp>
            <p:nvSpPr>
              <p:cNvPr name="TextBox 15" id="15"/>
              <p:cNvSpPr txBox="true"/>
              <p:nvPr/>
            </p:nvSpPr>
            <p:spPr>
              <a:xfrm>
                <a:off x="0" y="-38100"/>
                <a:ext cx="2775231" cy="2437611"/>
              </a:xfrm>
              <a:prstGeom prst="rect">
                <a:avLst/>
              </a:prstGeom>
            </p:spPr>
            <p:txBody>
              <a:bodyPr anchor="ctr" rtlCol="false" tIns="57714" lIns="57714" bIns="57714" rIns="57714"/>
              <a:lstStyle/>
              <a:p>
                <a:pPr algn="ctr">
                  <a:lnSpc>
                    <a:spcPts val="2659"/>
                  </a:lnSpc>
                  <a:spcBef>
                    <a:spcPct val="0"/>
                  </a:spcBef>
                </a:pPr>
              </a:p>
            </p:txBody>
          </p:sp>
        </p:grpSp>
      </p:grpSp>
      <p:sp>
        <p:nvSpPr>
          <p:cNvPr name="Freeform 16" id="16"/>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5331150" y="292988"/>
            <a:ext cx="7936250" cy="73571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Menyusun string</a:t>
            </a:r>
          </a:p>
        </p:txBody>
      </p:sp>
      <p:grpSp>
        <p:nvGrpSpPr>
          <p:cNvPr name="Group 19" id="19"/>
          <p:cNvGrpSpPr/>
          <p:nvPr/>
        </p:nvGrpSpPr>
        <p:grpSpPr>
          <a:xfrm rot="0">
            <a:off x="1028700" y="1864573"/>
            <a:ext cx="8270575" cy="7355393"/>
            <a:chOff x="0" y="0"/>
            <a:chExt cx="11027433" cy="9807191"/>
          </a:xfrm>
        </p:grpSpPr>
        <p:grpSp>
          <p:nvGrpSpPr>
            <p:cNvPr name="Group 20" id="20"/>
            <p:cNvGrpSpPr/>
            <p:nvPr/>
          </p:nvGrpSpPr>
          <p:grpSpPr>
            <a:xfrm rot="0">
              <a:off x="0" y="332651"/>
              <a:ext cx="10796605" cy="9474541"/>
              <a:chOff x="0" y="0"/>
              <a:chExt cx="2758886" cy="2421055"/>
            </a:xfrm>
          </p:grpSpPr>
          <p:sp>
            <p:nvSpPr>
              <p:cNvPr name="Freeform 21" id="21"/>
              <p:cNvSpPr/>
              <p:nvPr/>
            </p:nvSpPr>
            <p:spPr>
              <a:xfrm flipH="false" flipV="false" rot="0">
                <a:off x="0" y="0"/>
                <a:ext cx="2758886" cy="2421055"/>
              </a:xfrm>
              <a:custGeom>
                <a:avLst/>
                <a:gdLst/>
                <a:ahLst/>
                <a:cxnLst/>
                <a:rect r="r" b="b" t="t" l="l"/>
                <a:pathLst>
                  <a:path h="2421055" w="2758886">
                    <a:moveTo>
                      <a:pt x="65014" y="0"/>
                    </a:moveTo>
                    <a:lnTo>
                      <a:pt x="2693871" y="0"/>
                    </a:lnTo>
                    <a:cubicBezTo>
                      <a:pt x="2729778" y="0"/>
                      <a:pt x="2758886" y="29108"/>
                      <a:pt x="2758886" y="65014"/>
                    </a:cubicBezTo>
                    <a:lnTo>
                      <a:pt x="2758886" y="2356041"/>
                    </a:lnTo>
                    <a:cubicBezTo>
                      <a:pt x="2758886" y="2373284"/>
                      <a:pt x="2752036" y="2389820"/>
                      <a:pt x="2739843" y="2402013"/>
                    </a:cubicBezTo>
                    <a:cubicBezTo>
                      <a:pt x="2727651" y="2414205"/>
                      <a:pt x="2711114" y="2421055"/>
                      <a:pt x="2693871" y="2421055"/>
                    </a:cubicBezTo>
                    <a:lnTo>
                      <a:pt x="65014" y="2421055"/>
                    </a:lnTo>
                    <a:cubicBezTo>
                      <a:pt x="47771" y="2421055"/>
                      <a:pt x="31235" y="2414205"/>
                      <a:pt x="19042" y="2402013"/>
                    </a:cubicBezTo>
                    <a:cubicBezTo>
                      <a:pt x="6850" y="2389820"/>
                      <a:pt x="0" y="2373284"/>
                      <a:pt x="0" y="2356041"/>
                    </a:cubicBezTo>
                    <a:lnTo>
                      <a:pt x="0" y="65014"/>
                    </a:lnTo>
                    <a:cubicBezTo>
                      <a:pt x="0" y="47771"/>
                      <a:pt x="6850" y="31235"/>
                      <a:pt x="19042" y="19042"/>
                    </a:cubicBezTo>
                    <a:cubicBezTo>
                      <a:pt x="31235" y="6850"/>
                      <a:pt x="47771" y="0"/>
                      <a:pt x="65014" y="0"/>
                    </a:cubicBezTo>
                    <a:close/>
                  </a:path>
                </a:pathLst>
              </a:custGeom>
              <a:solidFill>
                <a:srgbClr val="FCB50F"/>
              </a:solidFill>
            </p:spPr>
          </p:sp>
          <p:sp>
            <p:nvSpPr>
              <p:cNvPr name="TextBox 22" id="22"/>
              <p:cNvSpPr txBox="true"/>
              <p:nvPr/>
            </p:nvSpPr>
            <p:spPr>
              <a:xfrm>
                <a:off x="0" y="-38100"/>
                <a:ext cx="2758886" cy="2459155"/>
              </a:xfrm>
              <a:prstGeom prst="rect">
                <a:avLst/>
              </a:prstGeom>
            </p:spPr>
            <p:txBody>
              <a:bodyPr anchor="ctr" rtlCol="false" tIns="57289" lIns="57289" bIns="57289" rIns="57289"/>
              <a:lstStyle/>
              <a:p>
                <a:pPr algn="ctr">
                  <a:lnSpc>
                    <a:spcPts val="2659"/>
                  </a:lnSpc>
                  <a:spcBef>
                    <a:spcPct val="0"/>
                  </a:spcBef>
                </a:pPr>
              </a:p>
            </p:txBody>
          </p:sp>
        </p:grpSp>
        <p:grpSp>
          <p:nvGrpSpPr>
            <p:cNvPr name="Group 23" id="23"/>
            <p:cNvGrpSpPr/>
            <p:nvPr/>
          </p:nvGrpSpPr>
          <p:grpSpPr>
            <a:xfrm rot="0">
              <a:off x="269697" y="0"/>
              <a:ext cx="10757736" cy="9459815"/>
              <a:chOff x="0" y="0"/>
              <a:chExt cx="2748953" cy="2417292"/>
            </a:xfrm>
          </p:grpSpPr>
          <p:sp>
            <p:nvSpPr>
              <p:cNvPr name="Freeform 24" id="24"/>
              <p:cNvSpPr/>
              <p:nvPr/>
            </p:nvSpPr>
            <p:spPr>
              <a:xfrm flipH="false" flipV="false" rot="0">
                <a:off x="0" y="0"/>
                <a:ext cx="2748953" cy="2417292"/>
              </a:xfrm>
              <a:custGeom>
                <a:avLst/>
                <a:gdLst/>
                <a:ahLst/>
                <a:cxnLst/>
                <a:rect r="r" b="b" t="t" l="l"/>
                <a:pathLst>
                  <a:path h="2417292" w="2748953">
                    <a:moveTo>
                      <a:pt x="65249" y="0"/>
                    </a:moveTo>
                    <a:lnTo>
                      <a:pt x="2683704" y="0"/>
                    </a:lnTo>
                    <a:cubicBezTo>
                      <a:pt x="2701009" y="0"/>
                      <a:pt x="2717606" y="6874"/>
                      <a:pt x="2729842" y="19111"/>
                    </a:cubicBezTo>
                    <a:cubicBezTo>
                      <a:pt x="2742079" y="31348"/>
                      <a:pt x="2748953" y="47944"/>
                      <a:pt x="2748953" y="65249"/>
                    </a:cubicBezTo>
                    <a:lnTo>
                      <a:pt x="2748953" y="2352043"/>
                    </a:lnTo>
                    <a:cubicBezTo>
                      <a:pt x="2748953" y="2369348"/>
                      <a:pt x="2742079" y="2385944"/>
                      <a:pt x="2729842" y="2398181"/>
                    </a:cubicBezTo>
                    <a:cubicBezTo>
                      <a:pt x="2717606" y="2410418"/>
                      <a:pt x="2701009" y="2417292"/>
                      <a:pt x="2683704" y="2417292"/>
                    </a:cubicBezTo>
                    <a:lnTo>
                      <a:pt x="65249" y="2417292"/>
                    </a:lnTo>
                    <a:cubicBezTo>
                      <a:pt x="47944" y="2417292"/>
                      <a:pt x="31348" y="2410418"/>
                      <a:pt x="19111" y="2398181"/>
                    </a:cubicBezTo>
                    <a:cubicBezTo>
                      <a:pt x="6874" y="2385944"/>
                      <a:pt x="0" y="2369348"/>
                      <a:pt x="0" y="2352043"/>
                    </a:cubicBezTo>
                    <a:lnTo>
                      <a:pt x="0" y="65249"/>
                    </a:lnTo>
                    <a:cubicBezTo>
                      <a:pt x="0" y="47944"/>
                      <a:pt x="6874" y="31348"/>
                      <a:pt x="19111" y="19111"/>
                    </a:cubicBezTo>
                    <a:cubicBezTo>
                      <a:pt x="31348" y="6874"/>
                      <a:pt x="47944" y="0"/>
                      <a:pt x="65249" y="0"/>
                    </a:cubicBezTo>
                    <a:close/>
                  </a:path>
                </a:pathLst>
              </a:custGeom>
              <a:solidFill>
                <a:srgbClr val="29455B"/>
              </a:solidFill>
            </p:spPr>
          </p:sp>
          <p:sp>
            <p:nvSpPr>
              <p:cNvPr name="TextBox 25" id="25"/>
              <p:cNvSpPr txBox="true"/>
              <p:nvPr/>
            </p:nvSpPr>
            <p:spPr>
              <a:xfrm>
                <a:off x="0" y="-38100"/>
                <a:ext cx="2748953" cy="2455392"/>
              </a:xfrm>
              <a:prstGeom prst="rect">
                <a:avLst/>
              </a:prstGeom>
            </p:spPr>
            <p:txBody>
              <a:bodyPr anchor="ctr" rtlCol="false" tIns="57289" lIns="57289" bIns="57289" rIns="57289"/>
              <a:lstStyle/>
              <a:p>
                <a:pPr algn="ctr">
                  <a:lnSpc>
                    <a:spcPts val="2659"/>
                  </a:lnSpc>
                  <a:spcBef>
                    <a:spcPct val="0"/>
                  </a:spcBef>
                </a:pPr>
              </a:p>
            </p:txBody>
          </p:sp>
        </p:grpSp>
      </p:grpSp>
      <p:sp>
        <p:nvSpPr>
          <p:cNvPr name="TextBox 26" id="26"/>
          <p:cNvSpPr txBox="true"/>
          <p:nvPr/>
        </p:nvSpPr>
        <p:spPr>
          <a:xfrm rot="0">
            <a:off x="1361767" y="2194550"/>
            <a:ext cx="7604440" cy="6657340"/>
          </a:xfrm>
          <a:prstGeom prst="rect">
            <a:avLst/>
          </a:prstGeom>
        </p:spPr>
        <p:txBody>
          <a:bodyPr anchor="t" rtlCol="false" tIns="0" lIns="0" bIns="0" rIns="0">
            <a:spAutoFit/>
          </a:bodyPr>
          <a:lstStyle/>
          <a:p>
            <a:pPr algn="just">
              <a:lnSpc>
                <a:spcPts val="2660"/>
              </a:lnSpc>
            </a:pPr>
            <a:r>
              <a:rPr lang="en-US" sz="1900">
                <a:solidFill>
                  <a:srgbClr val="F9EEE1"/>
                </a:solidFill>
                <a:latin typeface="Open Sans"/>
                <a:ea typeface="Open Sans"/>
                <a:cs typeface="Open Sans"/>
                <a:sym typeface="Open Sans"/>
              </a:rPr>
              <a:t>Membuat String Besar dengan Efisien</a:t>
            </a:r>
          </a:p>
          <a:p>
            <a:pPr algn="just">
              <a:lnSpc>
                <a:spcPts val="2660"/>
              </a:lnSpc>
            </a:pPr>
            <a:r>
              <a:rPr lang="en-US" sz="1900">
                <a:solidFill>
                  <a:srgbClr val="F9EEE1"/>
                </a:solidFill>
                <a:latin typeface="Open Sans"/>
                <a:ea typeface="Open Sans"/>
                <a:cs typeface="Open Sans"/>
                <a:sym typeface="Open Sans"/>
              </a:rPr>
              <a:t>Masalah dengan Penggabungan String Bertahap</a:t>
            </a:r>
          </a:p>
          <a:p>
            <a:pPr algn="just">
              <a:lnSpc>
                <a:spcPts val="2660"/>
              </a:lnSpc>
            </a:pPr>
            <a:r>
              <a:rPr lang="en-US" sz="1900">
                <a:solidFill>
                  <a:srgbClr val="F9EEE1"/>
                </a:solidFill>
                <a:latin typeface="Open Sans"/>
                <a:ea typeface="Open Sans"/>
                <a:cs typeface="Open Sans"/>
                <a:sym typeface="Open Sans"/>
              </a:rPr>
              <a:t>Contoh kode berikut tidak direkom</a:t>
            </a:r>
            <a:r>
              <a:rPr lang="en-US" sz="1900">
                <a:solidFill>
                  <a:srgbClr val="F9EEE1"/>
                </a:solidFill>
                <a:latin typeface="Open Sans"/>
                <a:ea typeface="Open Sans"/>
                <a:cs typeface="Open Sans"/>
                <a:sym typeface="Open Sans"/>
              </a:rPr>
              <a:t>endasikan karena tidak efisien:</a:t>
            </a:r>
          </a:p>
          <a:p>
            <a:pPr algn="just">
              <a:lnSpc>
                <a:spcPts val="2660"/>
              </a:lnSpc>
            </a:pPr>
            <a:r>
              <a:rPr lang="en-US" sz="1900">
                <a:solidFill>
                  <a:srgbClr val="F9EEE1"/>
                </a:solidFill>
                <a:latin typeface="Open Sans"/>
                <a:ea typeface="Open Sans"/>
                <a:cs typeface="Open Sans"/>
                <a:sym typeface="Open Sans"/>
              </a:rPr>
              <a:t># PERINGATAN: jangan lakukan ini  </a:t>
            </a:r>
          </a:p>
          <a:p>
            <a:pPr algn="just">
              <a:lnSpc>
                <a:spcPts val="2660"/>
              </a:lnSpc>
            </a:pPr>
            <a:r>
              <a:rPr lang="en-US" sz="1900">
                <a:solidFill>
                  <a:srgbClr val="F9EEE1"/>
                </a:solidFill>
                <a:latin typeface="Open Sans"/>
                <a:ea typeface="Open Sans"/>
                <a:cs typeface="Open Sans"/>
                <a:sym typeface="Open Sans"/>
              </a:rPr>
              <a:t>le</a:t>
            </a:r>
            <a:r>
              <a:rPr lang="en-US" sz="1900">
                <a:solidFill>
                  <a:srgbClr val="F9EEE1"/>
                </a:solidFill>
                <a:latin typeface="Open Sans"/>
                <a:ea typeface="Open Sans"/>
                <a:cs typeface="Open Sans"/>
                <a:sym typeface="Open Sans"/>
              </a:rPr>
              <a:t>tters = ""  # mulai dengan string kosong  for c in dokumen:if c.isalpha():  </a:t>
            </a:r>
          </a:p>
          <a:p>
            <a:pPr algn="just">
              <a:lnSpc>
                <a:spcPts val="2660"/>
              </a:lnSpc>
            </a:pPr>
            <a:r>
              <a:rPr lang="en-US" sz="1900">
                <a:solidFill>
                  <a:srgbClr val="F9EEE1"/>
                </a:solidFill>
                <a:latin typeface="Open Sans"/>
                <a:ea typeface="Open Sans"/>
                <a:cs typeface="Open Sans"/>
                <a:sym typeface="Open Sans"/>
              </a:rPr>
              <a:t>        letters += c  # menggabungkan ka</a:t>
            </a:r>
            <a:r>
              <a:rPr lang="en-US" sz="1900">
                <a:solidFill>
                  <a:srgbClr val="F9EEE1"/>
                </a:solidFill>
                <a:latin typeface="Open Sans"/>
                <a:ea typeface="Open Sans"/>
                <a:cs typeface="Open Sans"/>
                <a:sym typeface="Open Sans"/>
              </a:rPr>
              <a:t>rakter  </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Pe</a:t>
            </a:r>
            <a:r>
              <a:rPr lang="en-US" sz="1900">
                <a:solidFill>
                  <a:srgbClr val="F9EEE1"/>
                </a:solidFill>
                <a:latin typeface="Open Sans"/>
                <a:ea typeface="Open Sans"/>
                <a:cs typeface="Open Sans"/>
                <a:sym typeface="Open Sans"/>
              </a:rPr>
              <a:t>nyebab Inefisiensi:</a:t>
            </a:r>
          </a:p>
          <a:p>
            <a:pPr algn="just" marL="820422" indent="-273474" lvl="2">
              <a:lnSpc>
                <a:spcPts val="2660"/>
              </a:lnSpc>
              <a:buFont typeface="Arial"/>
              <a:buChar char="⚬"/>
            </a:pPr>
            <a:r>
              <a:rPr lang="en-US" sz="1900">
                <a:solidFill>
                  <a:srgbClr val="F9EEE1"/>
                </a:solidFill>
                <a:latin typeface="Open Sans"/>
                <a:ea typeface="Open Sans"/>
                <a:cs typeface="Open Sans"/>
                <a:sym typeface="Open Sans"/>
              </a:rPr>
              <a:t>String bersifat immutable (tidak dapat diubah). Setiap operasi lett</a:t>
            </a:r>
            <a:r>
              <a:rPr lang="en-US" sz="1900">
                <a:solidFill>
                  <a:srgbClr val="F9EEE1"/>
                </a:solidFill>
                <a:latin typeface="Open Sans"/>
                <a:ea typeface="Open Sans"/>
                <a:cs typeface="Open Sans"/>
                <a:sym typeface="Open Sans"/>
              </a:rPr>
              <a:t>ers</a:t>
            </a:r>
            <a:r>
              <a:rPr lang="en-US" sz="1900">
                <a:solidFill>
                  <a:srgbClr val="F9EEE1"/>
                </a:solidFill>
                <a:latin typeface="Open Sans"/>
                <a:ea typeface="Open Sans"/>
                <a:cs typeface="Open Sans"/>
                <a:sym typeface="Open Sans"/>
              </a:rPr>
              <a:t> += c membuat string baru dan menyalin seluruh isi sebelumnya.</a:t>
            </a:r>
          </a:p>
          <a:p>
            <a:pPr algn="just" marL="820422" indent="-273474" lvl="2">
              <a:lnSpc>
                <a:spcPts val="2660"/>
              </a:lnSpc>
              <a:buFont typeface="Arial"/>
              <a:buChar char="⚬"/>
            </a:pPr>
            <a:r>
              <a:rPr lang="en-US" sz="1900">
                <a:solidFill>
                  <a:srgbClr val="F9EEE1"/>
                </a:solidFill>
                <a:latin typeface="Open Sans"/>
                <a:ea typeface="Open Sans"/>
                <a:cs typeface="Open Sans"/>
                <a:sym typeface="Open Sans"/>
              </a:rPr>
              <a:t>Kompleksitas waktu menjadi </a:t>
            </a:r>
            <a:r>
              <a:rPr lang="en-US" sz="1900">
                <a:solidFill>
                  <a:srgbClr val="F9EEE1"/>
                </a:solidFill>
                <a:latin typeface="Open Sans"/>
                <a:ea typeface="Open Sans"/>
                <a:cs typeface="Open Sans"/>
                <a:sym typeface="Open Sans"/>
              </a:rPr>
              <a:t>O(n²) (misal: untuk st</a:t>
            </a:r>
            <a:r>
              <a:rPr lang="en-US" sz="1900">
                <a:solidFill>
                  <a:srgbClr val="F9EEE1"/>
                </a:solidFill>
                <a:latin typeface="Open Sans"/>
                <a:ea typeface="Open Sans"/>
                <a:cs typeface="Open Sans"/>
                <a:sym typeface="Open Sans"/>
              </a:rPr>
              <a:t>ring panjang n, total operasi = 1+2+3+…+n).</a:t>
            </a:r>
          </a:p>
          <a:p>
            <a:pPr algn="just">
              <a:lnSpc>
                <a:spcPts val="2660"/>
              </a:lnSpc>
            </a:pPr>
            <a:r>
              <a:rPr lang="en-US" sz="1900">
                <a:solidFill>
                  <a:srgbClr val="F9EEE1"/>
                </a:solidFill>
                <a:latin typeface="Open Sans"/>
                <a:ea typeface="Open Sans"/>
                <a:cs typeface="Open Sans"/>
                <a:sym typeface="Open Sans"/>
              </a:rPr>
              <a:t>Optimisasi Terbatas pada Beberapa Implementasi Python</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Beberapa versi Python menggunakan jumlah referensi (reference count) untuk mengoptimasi += pada string. Jika tidak ada variabel lain yang merujuk ke string tersebut, Python bisa memodifikasi string secara langsung.</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Masalah: Optimisasi ini tidak dijamin di semua lingkungan Python.</a:t>
            </a:r>
          </a:p>
        </p:txBody>
      </p:sp>
      <p:sp>
        <p:nvSpPr>
          <p:cNvPr name="TextBox 27" id="27"/>
          <p:cNvSpPr txBox="true"/>
          <p:nvPr/>
        </p:nvSpPr>
        <p:spPr>
          <a:xfrm rot="0">
            <a:off x="9835975" y="2246011"/>
            <a:ext cx="7797494" cy="5990590"/>
          </a:xfrm>
          <a:prstGeom prst="rect">
            <a:avLst/>
          </a:prstGeom>
        </p:spPr>
        <p:txBody>
          <a:bodyPr anchor="t" rtlCol="false" tIns="0" lIns="0" bIns="0" rIns="0">
            <a:spAutoFit/>
          </a:bodyPr>
          <a:lstStyle/>
          <a:p>
            <a:pPr algn="just">
              <a:lnSpc>
                <a:spcPts val="2660"/>
              </a:lnSpc>
            </a:pPr>
            <a:r>
              <a:rPr lang="en-US" sz="1900">
                <a:solidFill>
                  <a:srgbClr val="F9EEE1"/>
                </a:solidFill>
                <a:latin typeface="Open Sans"/>
                <a:ea typeface="Open Sans"/>
                <a:cs typeface="Open Sans"/>
                <a:sym typeface="Open Sans"/>
              </a:rPr>
              <a:t>Solusi Efisien: Gunakan List dan join</a:t>
            </a:r>
          </a:p>
          <a:p>
            <a:pPr algn="just">
              <a:lnSpc>
                <a:spcPts val="2660"/>
              </a:lnSpc>
            </a:pPr>
            <a:r>
              <a:rPr lang="en-US" sz="1900">
                <a:solidFill>
                  <a:srgbClr val="F9EEE1"/>
                </a:solidFill>
                <a:latin typeface="Open Sans"/>
                <a:ea typeface="Open Sans"/>
                <a:cs typeface="Open Sans"/>
                <a:sym typeface="Open Sans"/>
              </a:rPr>
              <a:t>P</a:t>
            </a:r>
            <a:r>
              <a:rPr lang="en-US" sz="1900">
                <a:solidFill>
                  <a:srgbClr val="F9EEE1"/>
                </a:solidFill>
                <a:latin typeface="Open Sans"/>
                <a:ea typeface="Open Sans"/>
                <a:cs typeface="Open Sans"/>
                <a:sym typeface="Open Sans"/>
              </a:rPr>
              <a:t>endekatan Standar</a:t>
            </a:r>
          </a:p>
          <a:p>
            <a:pPr algn="just">
              <a:lnSpc>
                <a:spcPts val="2660"/>
              </a:lnSpc>
            </a:pPr>
            <a:r>
              <a:rPr lang="en-US" sz="1900">
                <a:solidFill>
                  <a:srgbClr val="F9EEE1"/>
                </a:solidFill>
                <a:latin typeface="Open Sans"/>
                <a:ea typeface="Open Sans"/>
                <a:cs typeface="Open Sans"/>
                <a:sym typeface="Open Sans"/>
              </a:rPr>
              <a:t>temp = []  # mulai dengan list kosong  for c in </a:t>
            </a:r>
            <a:r>
              <a:rPr lang="en-US" sz="1900">
                <a:solidFill>
                  <a:srgbClr val="F9EEE1"/>
                </a:solidFill>
                <a:latin typeface="Open Sans"/>
                <a:ea typeface="Open Sans"/>
                <a:cs typeface="Open Sans"/>
                <a:sym typeface="Open Sans"/>
              </a:rPr>
              <a:t>dokumen:if c.isalpha():  </a:t>
            </a:r>
          </a:p>
          <a:p>
            <a:pPr algn="just">
              <a:lnSpc>
                <a:spcPts val="2660"/>
              </a:lnSpc>
            </a:pPr>
            <a:r>
              <a:rPr lang="en-US" sz="1900">
                <a:solidFill>
                  <a:srgbClr val="F9EEE1"/>
                </a:solidFill>
                <a:latin typeface="Open Sans"/>
                <a:ea typeface="Open Sans"/>
                <a:cs typeface="Open Sans"/>
                <a:sym typeface="Open Sans"/>
              </a:rPr>
              <a:t>        temp.append(c)  # tambahkan karakter ke </a:t>
            </a:r>
            <a:r>
              <a:rPr lang="en-US" sz="1900">
                <a:solidFill>
                  <a:srgbClr val="F9EEE1"/>
                </a:solidFill>
                <a:latin typeface="Open Sans"/>
                <a:ea typeface="Open Sans"/>
                <a:cs typeface="Open Sans"/>
                <a:sym typeface="Open Sans"/>
              </a:rPr>
              <a:t>list  </a:t>
            </a:r>
          </a:p>
          <a:p>
            <a:pPr algn="just">
              <a:lnSpc>
                <a:spcPts val="2660"/>
              </a:lnSpc>
            </a:pPr>
            <a:r>
              <a:rPr lang="en-US" sz="1900">
                <a:solidFill>
                  <a:srgbClr val="F9EEE1"/>
                </a:solidFill>
                <a:latin typeface="Open Sans"/>
                <a:ea typeface="Open Sans"/>
                <a:cs typeface="Open Sans"/>
                <a:sym typeface="Open Sans"/>
              </a:rPr>
              <a:t>letters = "".join(temp)  # gabungkan</a:t>
            </a:r>
            <a:r>
              <a:rPr lang="en-US" sz="1900">
                <a:solidFill>
                  <a:srgbClr val="F9EEE1"/>
                </a:solidFill>
                <a:latin typeface="Open Sans"/>
                <a:ea typeface="Open Sans"/>
                <a:cs typeface="Open Sans"/>
                <a:sym typeface="Open Sans"/>
              </a:rPr>
              <a:t> semua elemen list menjadi string  </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Kompleksitas:</a:t>
            </a:r>
          </a:p>
          <a:p>
            <a:pPr algn="just" marL="820422" indent="-273474" lvl="2">
              <a:lnSpc>
                <a:spcPts val="2660"/>
              </a:lnSpc>
              <a:buFont typeface="Arial"/>
              <a:buChar char="⚬"/>
            </a:pPr>
            <a:r>
              <a:rPr lang="en-US" sz="1900">
                <a:solidFill>
                  <a:srgbClr val="F9EEE1"/>
                </a:solidFill>
                <a:latin typeface="Open Sans"/>
                <a:ea typeface="Open Sans"/>
                <a:cs typeface="Open Sans"/>
                <a:sym typeface="Open Sans"/>
              </a:rPr>
              <a:t>append ke list: O(n) (amortisasi).</a:t>
            </a:r>
          </a:p>
          <a:p>
            <a:pPr algn="just" marL="820422" indent="-273474" lvl="2">
              <a:lnSpc>
                <a:spcPts val="2660"/>
              </a:lnSpc>
              <a:buFont typeface="Arial"/>
              <a:buChar char="⚬"/>
            </a:pPr>
            <a:r>
              <a:rPr lang="en-US" sz="1900">
                <a:solidFill>
                  <a:srgbClr val="F9EEE1"/>
                </a:solidFill>
                <a:latin typeface="Open Sans"/>
                <a:ea typeface="Open Sans"/>
                <a:cs typeface="Open Sans"/>
                <a:sym typeface="Open Sans"/>
              </a:rPr>
              <a:t>join: O(n) (linear terhadap panjang string).</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Total waktu: O(n).</a:t>
            </a:r>
          </a:p>
          <a:p>
            <a:pPr algn="just">
              <a:lnSpc>
                <a:spcPts val="2660"/>
              </a:lnSpc>
            </a:pPr>
            <a:r>
              <a:rPr lang="en-US" sz="1900">
                <a:solidFill>
                  <a:srgbClr val="F9EEE1"/>
                </a:solidFill>
                <a:latin typeface="Open Sans"/>
                <a:ea typeface="Open Sans"/>
                <a:cs typeface="Open Sans"/>
                <a:sym typeface="Open Sans"/>
              </a:rPr>
              <a:t>Optimisasi Lebih Lanjut dengan List Comprehension</a:t>
            </a:r>
          </a:p>
          <a:p>
            <a:pPr algn="just">
              <a:lnSpc>
                <a:spcPts val="2660"/>
              </a:lnSpc>
            </a:pPr>
            <a:r>
              <a:rPr lang="en-US" sz="1900">
                <a:solidFill>
                  <a:srgbClr val="F9EEE1"/>
                </a:solidFill>
                <a:latin typeface="Open Sans"/>
                <a:ea typeface="Open Sans"/>
                <a:cs typeface="Open Sans"/>
                <a:sym typeface="Open Sans"/>
              </a:rPr>
              <a:t>letters = "".join([c for c in dokumen if c.isalpha()])  </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Keunggulan:</a:t>
            </a:r>
          </a:p>
          <a:p>
            <a:pPr algn="just" marL="820422" indent="-273474" lvl="2">
              <a:lnSpc>
                <a:spcPts val="2660"/>
              </a:lnSpc>
              <a:buFont typeface="Arial"/>
              <a:buChar char="⚬"/>
            </a:pPr>
            <a:r>
              <a:rPr lang="en-US" sz="1900">
                <a:solidFill>
                  <a:srgbClr val="F9EEE1"/>
                </a:solidFill>
                <a:latin typeface="Open Sans"/>
                <a:ea typeface="Open Sans"/>
                <a:cs typeface="Open Sans"/>
                <a:sym typeface="Open Sans"/>
              </a:rPr>
              <a:t>Lebih ringkas dan cepat karena menghindari loop eksplisit.</a:t>
            </a:r>
          </a:p>
          <a:p>
            <a:pPr algn="just">
              <a:lnSpc>
                <a:spcPts val="2660"/>
              </a:lnSpc>
            </a:pPr>
            <a:r>
              <a:rPr lang="en-US" sz="1900">
                <a:solidFill>
                  <a:srgbClr val="F9EEE1"/>
                </a:solidFill>
                <a:latin typeface="Open Sans"/>
                <a:ea typeface="Open Sans"/>
                <a:cs typeface="Open Sans"/>
                <a:sym typeface="Open Sans"/>
              </a:rPr>
              <a:t>Hindari List Sementara dengan Generator Comprehension</a:t>
            </a:r>
          </a:p>
          <a:p>
            <a:pPr algn="just">
              <a:lnSpc>
                <a:spcPts val="2660"/>
              </a:lnSpc>
            </a:pPr>
            <a:r>
              <a:rPr lang="en-US" sz="1900">
                <a:solidFill>
                  <a:srgbClr val="F9EEE1"/>
                </a:solidFill>
                <a:latin typeface="Open Sans"/>
                <a:ea typeface="Open Sans"/>
                <a:cs typeface="Open Sans"/>
                <a:sym typeface="Open Sans"/>
              </a:rPr>
              <a:t>letters = "".join(c for c in dokumen if c.isalpha())  </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Manfaat:</a:t>
            </a:r>
          </a:p>
          <a:p>
            <a:pPr algn="just" marL="820422" indent="-273474" lvl="2">
              <a:lnSpc>
                <a:spcPts val="2660"/>
              </a:lnSpc>
              <a:buFont typeface="Arial"/>
              <a:buChar char="⚬"/>
            </a:pPr>
            <a:r>
              <a:rPr lang="en-US" sz="1900">
                <a:solidFill>
                  <a:srgbClr val="F9EEE1"/>
                </a:solidFill>
                <a:latin typeface="Open Sans"/>
                <a:ea typeface="Open Sans"/>
                <a:cs typeface="Open Sans"/>
                <a:sym typeface="Open Sans"/>
              </a:rPr>
              <a:t>T</a:t>
            </a:r>
            <a:r>
              <a:rPr lang="en-US" sz="1900">
                <a:solidFill>
                  <a:srgbClr val="F9EEE1"/>
                </a:solidFill>
                <a:latin typeface="Open Sans"/>
                <a:ea typeface="Open Sans"/>
                <a:cs typeface="Open Sans"/>
                <a:sym typeface="Open Sans"/>
              </a:rPr>
              <a:t>id</a:t>
            </a:r>
            <a:r>
              <a:rPr lang="en-US" sz="1900">
                <a:solidFill>
                  <a:srgbClr val="F9EEE1"/>
                </a:solidFill>
                <a:latin typeface="Open Sans"/>
                <a:ea typeface="Open Sans"/>
                <a:cs typeface="Open Sans"/>
                <a:sym typeface="Open Sans"/>
              </a:rPr>
              <a:t>ak menyimpan seluruh data</a:t>
            </a:r>
            <a:r>
              <a:rPr lang="en-US" sz="1900">
                <a:solidFill>
                  <a:srgbClr val="F9EEE1"/>
                </a:solidFill>
                <a:latin typeface="Open Sans"/>
                <a:ea typeface="Open Sans"/>
                <a:cs typeface="Open Sans"/>
                <a:sym typeface="Open Sans"/>
              </a:rPr>
              <a:t> di</a:t>
            </a:r>
            <a:r>
              <a:rPr lang="en-US" sz="1900">
                <a:solidFill>
                  <a:srgbClr val="F9EEE1"/>
                </a:solidFill>
                <a:latin typeface="Open Sans"/>
                <a:ea typeface="Open Sans"/>
                <a:cs typeface="Open Sans"/>
                <a:sym typeface="Open Sans"/>
              </a:rPr>
              <a:t> memori</a:t>
            </a:r>
            <a:r>
              <a:rPr lang="en-US" sz="1900">
                <a:solidFill>
                  <a:srgbClr val="F9EEE1"/>
                </a:solidFill>
                <a:latin typeface="Open Sans"/>
                <a:ea typeface="Open Sans"/>
                <a:cs typeface="Open Sans"/>
                <a:sym typeface="Open Sans"/>
              </a:rPr>
              <a:t> s</a:t>
            </a:r>
            <a:r>
              <a:rPr lang="en-US" sz="1900">
                <a:solidFill>
                  <a:srgbClr val="F9EEE1"/>
                </a:solidFill>
                <a:latin typeface="Open Sans"/>
                <a:ea typeface="Open Sans"/>
                <a:cs typeface="Open Sans"/>
                <a:sym typeface="Open Sans"/>
              </a:rPr>
              <a:t>ekaligus → hemat memori untuk dataset besar.</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grpSp>
        <p:nvGrpSpPr>
          <p:cNvPr name="Group 3" id="3"/>
          <p:cNvGrpSpPr/>
          <p:nvPr/>
        </p:nvGrpSpPr>
        <p:grpSpPr>
          <a:xfrm rot="0">
            <a:off x="1615176" y="2438257"/>
            <a:ext cx="15057649" cy="5036711"/>
            <a:chOff x="0" y="0"/>
            <a:chExt cx="20076865" cy="6715614"/>
          </a:xfrm>
        </p:grpSpPr>
        <p:grpSp>
          <p:nvGrpSpPr>
            <p:cNvPr name="Group 4" id="4"/>
            <p:cNvGrpSpPr/>
            <p:nvPr/>
          </p:nvGrpSpPr>
          <p:grpSpPr>
            <a:xfrm rot="0">
              <a:off x="412103" y="1867302"/>
              <a:ext cx="19306266" cy="4848313"/>
              <a:chOff x="0" y="0"/>
              <a:chExt cx="5563559" cy="1397156"/>
            </a:xfrm>
          </p:grpSpPr>
          <p:sp>
            <p:nvSpPr>
              <p:cNvPr name="Freeform 5" id="5"/>
              <p:cNvSpPr/>
              <p:nvPr/>
            </p:nvSpPr>
            <p:spPr>
              <a:xfrm flipH="false" flipV="false" rot="0">
                <a:off x="0" y="0"/>
                <a:ext cx="5563559" cy="1397156"/>
              </a:xfrm>
              <a:custGeom>
                <a:avLst/>
                <a:gdLst/>
                <a:ahLst/>
                <a:cxnLst/>
                <a:rect r="r" b="b" t="t" l="l"/>
                <a:pathLst>
                  <a:path h="1397156" w="5563559">
                    <a:moveTo>
                      <a:pt x="36358" y="0"/>
                    </a:moveTo>
                    <a:lnTo>
                      <a:pt x="5527201" y="0"/>
                    </a:lnTo>
                    <a:cubicBezTo>
                      <a:pt x="5536844" y="0"/>
                      <a:pt x="5546091" y="3831"/>
                      <a:pt x="5552910" y="10649"/>
                    </a:cubicBezTo>
                    <a:cubicBezTo>
                      <a:pt x="5559728" y="17467"/>
                      <a:pt x="5563559" y="26715"/>
                      <a:pt x="5563559" y="36358"/>
                    </a:cubicBezTo>
                    <a:lnTo>
                      <a:pt x="5563559" y="1360799"/>
                    </a:lnTo>
                    <a:cubicBezTo>
                      <a:pt x="5563559" y="1380878"/>
                      <a:pt x="5547281" y="1397156"/>
                      <a:pt x="5527201" y="1397156"/>
                    </a:cubicBezTo>
                    <a:lnTo>
                      <a:pt x="36358" y="1397156"/>
                    </a:lnTo>
                    <a:cubicBezTo>
                      <a:pt x="26715" y="1397156"/>
                      <a:pt x="17467" y="1393326"/>
                      <a:pt x="10649" y="1386507"/>
                    </a:cubicBezTo>
                    <a:cubicBezTo>
                      <a:pt x="3831" y="1379689"/>
                      <a:pt x="0" y="1370441"/>
                      <a:pt x="0" y="1360799"/>
                    </a:cubicBezTo>
                    <a:lnTo>
                      <a:pt x="0" y="36358"/>
                    </a:lnTo>
                    <a:cubicBezTo>
                      <a:pt x="0" y="16278"/>
                      <a:pt x="16278" y="0"/>
                      <a:pt x="36358" y="0"/>
                    </a:cubicBezTo>
                    <a:close/>
                  </a:path>
                </a:pathLst>
              </a:custGeom>
              <a:solidFill>
                <a:srgbClr val="FCB50F"/>
              </a:solidFill>
            </p:spPr>
          </p:sp>
          <p:sp>
            <p:nvSpPr>
              <p:cNvPr name="TextBox 6" id="6"/>
              <p:cNvSpPr txBox="true"/>
              <p:nvPr/>
            </p:nvSpPr>
            <p:spPr>
              <a:xfrm>
                <a:off x="0" y="-38100"/>
                <a:ext cx="5563559" cy="1435256"/>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20076865" cy="6485034"/>
              <a:chOff x="0" y="0"/>
              <a:chExt cx="5785625" cy="1868816"/>
            </a:xfrm>
          </p:grpSpPr>
          <p:sp>
            <p:nvSpPr>
              <p:cNvPr name="Freeform 8" id="8"/>
              <p:cNvSpPr/>
              <p:nvPr/>
            </p:nvSpPr>
            <p:spPr>
              <a:xfrm flipH="false" flipV="false" rot="0">
                <a:off x="0" y="0"/>
                <a:ext cx="5785625" cy="1868817"/>
              </a:xfrm>
              <a:custGeom>
                <a:avLst/>
                <a:gdLst/>
                <a:ahLst/>
                <a:cxnLst/>
                <a:rect r="r" b="b" t="t" l="l"/>
                <a:pathLst>
                  <a:path h="1868817" w="5785625">
                    <a:moveTo>
                      <a:pt x="34962" y="0"/>
                    </a:moveTo>
                    <a:lnTo>
                      <a:pt x="5750663" y="0"/>
                    </a:lnTo>
                    <a:cubicBezTo>
                      <a:pt x="5759935" y="0"/>
                      <a:pt x="5768828" y="3684"/>
                      <a:pt x="5775385" y="10240"/>
                    </a:cubicBezTo>
                    <a:cubicBezTo>
                      <a:pt x="5781942" y="16797"/>
                      <a:pt x="5785625" y="25690"/>
                      <a:pt x="5785625" y="34962"/>
                    </a:cubicBezTo>
                    <a:lnTo>
                      <a:pt x="5785625" y="1833854"/>
                    </a:lnTo>
                    <a:cubicBezTo>
                      <a:pt x="5785625" y="1853163"/>
                      <a:pt x="5769972" y="1868817"/>
                      <a:pt x="5750663" y="1868817"/>
                    </a:cubicBezTo>
                    <a:lnTo>
                      <a:pt x="34962" y="1868817"/>
                    </a:lnTo>
                    <a:cubicBezTo>
                      <a:pt x="25690" y="1868817"/>
                      <a:pt x="16797" y="1865133"/>
                      <a:pt x="10240" y="1858576"/>
                    </a:cubicBezTo>
                    <a:cubicBezTo>
                      <a:pt x="3684" y="1852020"/>
                      <a:pt x="0" y="1843127"/>
                      <a:pt x="0" y="1833854"/>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9" id="9"/>
              <p:cNvSpPr txBox="true"/>
              <p:nvPr/>
            </p:nvSpPr>
            <p:spPr>
              <a:xfrm>
                <a:off x="0" y="-38100"/>
                <a:ext cx="5785625" cy="1906916"/>
              </a:xfrm>
              <a:prstGeom prst="rect">
                <a:avLst/>
              </a:prstGeom>
            </p:spPr>
            <p:txBody>
              <a:bodyPr anchor="ctr" rtlCol="false" tIns="50800" lIns="50800" bIns="50800" rIns="50800"/>
              <a:lstStyle/>
              <a:p>
                <a:pPr algn="ctr">
                  <a:lnSpc>
                    <a:spcPts val="2659"/>
                  </a:lnSpc>
                  <a:spcBef>
                    <a:spcPct val="0"/>
                  </a:spcBef>
                </a:pPr>
              </a:p>
            </p:txBody>
          </p:sp>
        </p:grpSp>
      </p:grpSp>
      <p:sp>
        <p:nvSpPr>
          <p:cNvPr name="TextBox 10" id="10"/>
          <p:cNvSpPr txBox="true"/>
          <p:nvPr/>
        </p:nvSpPr>
        <p:spPr>
          <a:xfrm rot="0">
            <a:off x="2716602" y="3269865"/>
            <a:ext cx="12854796" cy="3525893"/>
          </a:xfrm>
          <a:prstGeom prst="rect">
            <a:avLst/>
          </a:prstGeom>
        </p:spPr>
        <p:txBody>
          <a:bodyPr anchor="t" rtlCol="false" tIns="0" lIns="0" bIns="0" rIns="0">
            <a:spAutoFit/>
          </a:bodyPr>
          <a:lstStyle/>
          <a:p>
            <a:pPr algn="ctr">
              <a:lnSpc>
                <a:spcPts val="9166"/>
              </a:lnSpc>
            </a:pPr>
            <a:r>
              <a:rPr lang="en-US" sz="8899" b="true">
                <a:solidFill>
                  <a:srgbClr val="FFFFFF"/>
                </a:solidFill>
                <a:latin typeface="Canva Sans Bold"/>
                <a:ea typeface="Canva Sans Bold"/>
                <a:cs typeface="Canva Sans Bold"/>
                <a:sym typeface="Canva Sans Bold"/>
              </a:rPr>
              <a:t>M</a:t>
            </a:r>
            <a:r>
              <a:rPr lang="en-US" b="true" sz="8899">
                <a:solidFill>
                  <a:srgbClr val="FFFFFF"/>
                </a:solidFill>
                <a:latin typeface="Canva Sans Bold"/>
                <a:ea typeface="Canva Sans Bold"/>
                <a:cs typeface="Canva Sans Bold"/>
                <a:sym typeface="Canva Sans Bold"/>
              </a:rPr>
              <a:t>ENGGUNAKAN URUTAN BERBASIS ARRAY</a:t>
            </a:r>
          </a:p>
        </p:txBody>
      </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644564" y="351277"/>
            <a:ext cx="13486579" cy="144057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5.5.1 MENYIMPAN SKOR TINGGI UNTUK PERMAINAN</a:t>
            </a:r>
          </a:p>
        </p:txBody>
      </p:sp>
      <p:grpSp>
        <p:nvGrpSpPr>
          <p:cNvPr name="Group 4" id="4"/>
          <p:cNvGrpSpPr/>
          <p:nvPr/>
        </p:nvGrpSpPr>
        <p:grpSpPr>
          <a:xfrm rot="0">
            <a:off x="1656267" y="1818602"/>
            <a:ext cx="15463175" cy="7754097"/>
            <a:chOff x="0" y="0"/>
            <a:chExt cx="20617566" cy="10338796"/>
          </a:xfrm>
        </p:grpSpPr>
        <p:grpSp>
          <p:nvGrpSpPr>
            <p:cNvPr name="Group 5" id="5"/>
            <p:cNvGrpSpPr/>
            <p:nvPr/>
          </p:nvGrpSpPr>
          <p:grpSpPr>
            <a:xfrm rot="0">
              <a:off x="423202" y="3102362"/>
              <a:ext cx="19826214" cy="7236434"/>
              <a:chOff x="0" y="0"/>
              <a:chExt cx="5713394" cy="2085350"/>
            </a:xfrm>
          </p:grpSpPr>
          <p:sp>
            <p:nvSpPr>
              <p:cNvPr name="Freeform 6" id="6"/>
              <p:cNvSpPr/>
              <p:nvPr/>
            </p:nvSpPr>
            <p:spPr>
              <a:xfrm flipH="false" flipV="false" rot="0">
                <a:off x="0" y="0"/>
                <a:ext cx="5713394" cy="2085350"/>
              </a:xfrm>
              <a:custGeom>
                <a:avLst/>
                <a:gdLst/>
                <a:ahLst/>
                <a:cxnLst/>
                <a:rect r="r" b="b" t="t" l="l"/>
                <a:pathLst>
                  <a:path h="2085350" w="5713394">
                    <a:moveTo>
                      <a:pt x="35404" y="0"/>
                    </a:moveTo>
                    <a:lnTo>
                      <a:pt x="5677989" y="0"/>
                    </a:lnTo>
                    <a:cubicBezTo>
                      <a:pt x="5687379" y="0"/>
                      <a:pt x="5696384" y="3730"/>
                      <a:pt x="5703024" y="10370"/>
                    </a:cubicBezTo>
                    <a:cubicBezTo>
                      <a:pt x="5709664" y="17009"/>
                      <a:pt x="5713394" y="26015"/>
                      <a:pt x="5713394" y="35404"/>
                    </a:cubicBezTo>
                    <a:lnTo>
                      <a:pt x="5713394" y="2049946"/>
                    </a:lnTo>
                    <a:cubicBezTo>
                      <a:pt x="5713394" y="2069499"/>
                      <a:pt x="5697543" y="2085350"/>
                      <a:pt x="5677989" y="2085350"/>
                    </a:cubicBezTo>
                    <a:lnTo>
                      <a:pt x="35404" y="2085350"/>
                    </a:lnTo>
                    <a:cubicBezTo>
                      <a:pt x="15851" y="2085350"/>
                      <a:pt x="0" y="2069499"/>
                      <a:pt x="0" y="2049946"/>
                    </a:cubicBezTo>
                    <a:lnTo>
                      <a:pt x="0" y="35404"/>
                    </a:lnTo>
                    <a:cubicBezTo>
                      <a:pt x="0" y="15851"/>
                      <a:pt x="15851" y="0"/>
                      <a:pt x="35404" y="0"/>
                    </a:cubicBezTo>
                    <a:close/>
                  </a:path>
                </a:pathLst>
              </a:custGeom>
              <a:solidFill>
                <a:srgbClr val="FCB50F"/>
              </a:solidFill>
            </p:spPr>
          </p:sp>
          <p:sp>
            <p:nvSpPr>
              <p:cNvPr name="TextBox 7" id="7"/>
              <p:cNvSpPr txBox="true"/>
              <p:nvPr/>
            </p:nvSpPr>
            <p:spPr>
              <a:xfrm>
                <a:off x="0" y="-38100"/>
                <a:ext cx="5713394" cy="212345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617566" cy="10045088"/>
              <a:chOff x="0" y="0"/>
              <a:chExt cx="5941441" cy="2894731"/>
            </a:xfrm>
          </p:grpSpPr>
          <p:sp>
            <p:nvSpPr>
              <p:cNvPr name="Freeform 9" id="9"/>
              <p:cNvSpPr/>
              <p:nvPr/>
            </p:nvSpPr>
            <p:spPr>
              <a:xfrm flipH="false" flipV="false" rot="0">
                <a:off x="0" y="0"/>
                <a:ext cx="5941441" cy="2894731"/>
              </a:xfrm>
              <a:custGeom>
                <a:avLst/>
                <a:gdLst/>
                <a:ahLst/>
                <a:cxnLst/>
                <a:rect r="r" b="b" t="t" l="l"/>
                <a:pathLst>
                  <a:path h="2894731" w="5941441">
                    <a:moveTo>
                      <a:pt x="34045" y="0"/>
                    </a:moveTo>
                    <a:lnTo>
                      <a:pt x="5907396" y="0"/>
                    </a:lnTo>
                    <a:cubicBezTo>
                      <a:pt x="5926199" y="0"/>
                      <a:pt x="5941441" y="15243"/>
                      <a:pt x="5941441" y="34045"/>
                    </a:cubicBezTo>
                    <a:lnTo>
                      <a:pt x="5941441" y="2860685"/>
                    </a:lnTo>
                    <a:cubicBezTo>
                      <a:pt x="5941441" y="2879488"/>
                      <a:pt x="5926199" y="2894731"/>
                      <a:pt x="5907396" y="2894731"/>
                    </a:cubicBezTo>
                    <a:lnTo>
                      <a:pt x="34045" y="2894731"/>
                    </a:lnTo>
                    <a:cubicBezTo>
                      <a:pt x="15243" y="2894731"/>
                      <a:pt x="0" y="2879488"/>
                      <a:pt x="0" y="2860685"/>
                    </a:cubicBezTo>
                    <a:lnTo>
                      <a:pt x="0" y="34045"/>
                    </a:lnTo>
                    <a:cubicBezTo>
                      <a:pt x="0" y="15243"/>
                      <a:pt x="15243" y="0"/>
                      <a:pt x="34045" y="0"/>
                    </a:cubicBezTo>
                    <a:close/>
                  </a:path>
                </a:pathLst>
              </a:custGeom>
              <a:solidFill>
                <a:srgbClr val="29455B"/>
              </a:solidFill>
            </p:spPr>
          </p:sp>
          <p:sp>
            <p:nvSpPr>
              <p:cNvPr name="TextBox 10" id="10"/>
              <p:cNvSpPr txBox="true"/>
              <p:nvPr/>
            </p:nvSpPr>
            <p:spPr>
              <a:xfrm>
                <a:off x="0" y="-38100"/>
                <a:ext cx="5941441" cy="2932831"/>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415802"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1972373" y="1983105"/>
            <a:ext cx="7898619" cy="7190105"/>
          </a:xfrm>
          <a:prstGeom prst="rect">
            <a:avLst/>
          </a:prstGeom>
        </p:spPr>
        <p:txBody>
          <a:bodyPr anchor="t" rtlCol="false" tIns="0" lIns="0" bIns="0" rIns="0">
            <a:spAutoFit/>
          </a:bodyPr>
          <a:lstStyle/>
          <a:p>
            <a:pPr algn="l" marL="496569" indent="-248284" lvl="1">
              <a:lnSpc>
                <a:spcPts val="3219"/>
              </a:lnSpc>
              <a:buFont typeface="Arial"/>
              <a:buChar char="•"/>
            </a:pPr>
            <a:r>
              <a:rPr lang="en-US" sz="2299">
                <a:solidFill>
                  <a:srgbClr val="FFFFFF"/>
                </a:solidFill>
                <a:latin typeface="Open Sans"/>
                <a:ea typeface="Open Sans"/>
                <a:cs typeface="Open Sans"/>
                <a:sym typeface="Open Sans"/>
              </a:rPr>
              <a:t>Aplikasi pertama yang dipelajari adalah menyimpan urutan entri skor tinggi (high score) dalam permainan video. Contoh ini mewakili banyak aplikasi yang memerlukan penyimpanan urutan objek, seperti rekaman pasien di rumah sakit atau daftar nama pemain dalam tim sepak bola. Fokusnya adalah pada entri skor tinggi karena</a:t>
            </a:r>
            <a:r>
              <a:rPr lang="en-US" sz="2299">
                <a:solidFill>
                  <a:srgbClr val="FFFFFF"/>
                </a:solidFill>
                <a:latin typeface="Open Sans"/>
                <a:ea typeface="Open Sans"/>
                <a:cs typeface="Open Sans"/>
                <a:sym typeface="Open Sans"/>
              </a:rPr>
              <a:t> aplikasi ini sederhana n</a:t>
            </a:r>
            <a:r>
              <a:rPr lang="en-US" sz="2299">
                <a:solidFill>
                  <a:srgbClr val="FFFFFF"/>
                </a:solidFill>
                <a:latin typeface="Open Sans"/>
                <a:ea typeface="Open Sans"/>
                <a:cs typeface="Open Sans"/>
                <a:sym typeface="Open Sans"/>
              </a:rPr>
              <a:t>a</a:t>
            </a:r>
            <a:r>
              <a:rPr lang="en-US" sz="2299">
                <a:solidFill>
                  <a:srgbClr val="FFFFFF"/>
                </a:solidFill>
                <a:latin typeface="Open Sans"/>
                <a:ea typeface="Open Sans"/>
                <a:cs typeface="Open Sans"/>
                <a:sym typeface="Open Sans"/>
              </a:rPr>
              <a:t>mu</a:t>
            </a:r>
            <a:r>
              <a:rPr lang="en-US" sz="2299">
                <a:solidFill>
                  <a:srgbClr val="FFFFFF"/>
                </a:solidFill>
                <a:latin typeface="Open Sans"/>
                <a:ea typeface="Open Sans"/>
                <a:cs typeface="Open Sans"/>
                <a:sym typeface="Open Sans"/>
              </a:rPr>
              <a:t>n</a:t>
            </a:r>
            <a:r>
              <a:rPr lang="en-US" sz="2299">
                <a:solidFill>
                  <a:srgbClr val="FFFFFF"/>
                </a:solidFill>
                <a:latin typeface="Open Sans"/>
                <a:ea typeface="Open Sans"/>
                <a:cs typeface="Open Sans"/>
                <a:sym typeface="Open Sans"/>
              </a:rPr>
              <a:t> cukup kompleks untuk memperkenalkan konsep penting dalam struktur data.</a:t>
            </a:r>
          </a:p>
          <a:p>
            <a:pPr algn="l" marL="496569" indent="-248284" lvl="1">
              <a:lnSpc>
                <a:spcPts val="3219"/>
              </a:lnSpc>
              <a:buFont typeface="Arial"/>
              <a:buChar char="•"/>
            </a:pPr>
            <a:r>
              <a:rPr lang="en-US" sz="2299">
                <a:solidFill>
                  <a:srgbClr val="FFFFFF"/>
                </a:solidFill>
                <a:latin typeface="Open Sans"/>
                <a:ea typeface="Open Sans"/>
                <a:cs typeface="Open Sans"/>
                <a:sym typeface="Open Sans"/>
              </a:rPr>
              <a:t>S</a:t>
            </a:r>
            <a:r>
              <a:rPr lang="en-US" sz="2299">
                <a:solidFill>
                  <a:srgbClr val="FFFFFF"/>
                </a:solidFill>
                <a:latin typeface="Open Sans"/>
                <a:ea typeface="Open Sans"/>
                <a:cs typeface="Open Sans"/>
                <a:sym typeface="Open Sans"/>
              </a:rPr>
              <a:t>eti</a:t>
            </a:r>
            <a:r>
              <a:rPr lang="en-US" sz="2299">
                <a:solidFill>
                  <a:srgbClr val="FFFFFF"/>
                </a:solidFill>
                <a:latin typeface="Open Sans"/>
                <a:ea typeface="Open Sans"/>
                <a:cs typeface="Open Sans"/>
                <a:sym typeface="Open Sans"/>
              </a:rPr>
              <a:t>ap</a:t>
            </a:r>
            <a:r>
              <a:rPr lang="en-US" sz="2299">
                <a:solidFill>
                  <a:srgbClr val="FFFFFF"/>
                </a:solidFill>
                <a:latin typeface="Open Sans"/>
                <a:ea typeface="Open Sans"/>
                <a:cs typeface="Open Sans"/>
                <a:sym typeface="Open Sans"/>
              </a:rPr>
              <a:t> </a:t>
            </a:r>
            <a:r>
              <a:rPr lang="en-US" sz="2299">
                <a:solidFill>
                  <a:srgbClr val="FFFFFF"/>
                </a:solidFill>
                <a:latin typeface="Open Sans"/>
                <a:ea typeface="Open Sans"/>
                <a:cs typeface="Open Sans"/>
                <a:sym typeface="Open Sans"/>
              </a:rPr>
              <a:t>en</a:t>
            </a:r>
            <a:r>
              <a:rPr lang="en-US" sz="2299">
                <a:solidFill>
                  <a:srgbClr val="FFFFFF"/>
                </a:solidFill>
                <a:latin typeface="Open Sans"/>
                <a:ea typeface="Open Sans"/>
                <a:cs typeface="Open Sans"/>
                <a:sym typeface="Open Sans"/>
              </a:rPr>
              <a:t>tri skor tinggi (GameEntry) minimal terdiri dari:</a:t>
            </a:r>
          </a:p>
          <a:p>
            <a:pPr algn="l" marL="496569" indent="-248284" lvl="1">
              <a:lnSpc>
                <a:spcPts val="3219"/>
              </a:lnSpc>
              <a:buAutoNum type="arabicPeriod" startAt="1"/>
            </a:pPr>
            <a:r>
              <a:rPr lang="en-US" sz="2299">
                <a:solidFill>
                  <a:srgbClr val="FFFFFF"/>
                </a:solidFill>
                <a:latin typeface="Open Sans"/>
                <a:ea typeface="Open Sans"/>
                <a:cs typeface="Open Sans"/>
                <a:sym typeface="Open Sans"/>
              </a:rPr>
              <a:t>Score (skor): Nilai integer yang menunjukkan skor yang dicapai.</a:t>
            </a:r>
          </a:p>
          <a:p>
            <a:pPr algn="l" marL="496569" indent="-248284" lvl="1">
              <a:lnSpc>
                <a:spcPts val="3219"/>
              </a:lnSpc>
              <a:buAutoNum type="arabicPeriod" startAt="1"/>
            </a:pPr>
            <a:r>
              <a:rPr lang="en-US" sz="2299">
                <a:solidFill>
                  <a:srgbClr val="FFFFFF"/>
                </a:solidFill>
                <a:latin typeface="Open Sans"/>
                <a:ea typeface="Open Sans"/>
                <a:cs typeface="Open Sans"/>
                <a:sym typeface="Open Sans"/>
              </a:rPr>
              <a:t>Na</a:t>
            </a:r>
            <a:r>
              <a:rPr lang="en-US" sz="2299">
                <a:solidFill>
                  <a:srgbClr val="FFFFFF"/>
                </a:solidFill>
                <a:latin typeface="Open Sans"/>
                <a:ea typeface="Open Sans"/>
                <a:cs typeface="Open Sans"/>
                <a:sym typeface="Open Sans"/>
              </a:rPr>
              <a:t>me (nama): Nama pemain yang mencapai skor tersebut.</a:t>
            </a:r>
          </a:p>
          <a:p>
            <a:pPr algn="l" marL="496569" indent="-248284" lvl="1">
              <a:lnSpc>
                <a:spcPts val="3219"/>
              </a:lnSpc>
              <a:buFont typeface="Arial"/>
              <a:buChar char="•"/>
            </a:pPr>
            <a:r>
              <a:rPr lang="en-US" sz="2299">
                <a:solidFill>
                  <a:srgbClr val="FFFFFF"/>
                </a:solidFill>
                <a:latin typeface="Open Sans"/>
                <a:ea typeface="Open Sans"/>
                <a:cs typeface="Open Sans"/>
                <a:sym typeface="Open Sans"/>
              </a:rPr>
              <a:t>Meski</a:t>
            </a:r>
            <a:r>
              <a:rPr lang="en-US" sz="2299">
                <a:solidFill>
                  <a:srgbClr val="FFFFFF"/>
                </a:solidFill>
                <a:latin typeface="Open Sans"/>
                <a:ea typeface="Open Sans"/>
                <a:cs typeface="Open Sans"/>
                <a:sym typeface="Open Sans"/>
              </a:rPr>
              <a:t>p</a:t>
            </a:r>
            <a:r>
              <a:rPr lang="en-US" sz="2299">
                <a:solidFill>
                  <a:srgbClr val="FFFFFF"/>
                </a:solidFill>
                <a:latin typeface="Open Sans"/>
                <a:ea typeface="Open Sans"/>
                <a:cs typeface="Open Sans"/>
                <a:sym typeface="Open Sans"/>
              </a:rPr>
              <a:t>u</a:t>
            </a:r>
            <a:r>
              <a:rPr lang="en-US" sz="2299">
                <a:solidFill>
                  <a:srgbClr val="FFFFFF"/>
                </a:solidFill>
                <a:latin typeface="Open Sans"/>
                <a:ea typeface="Open Sans"/>
                <a:cs typeface="Open Sans"/>
                <a:sym typeface="Open Sans"/>
              </a:rPr>
              <a:t>n</a:t>
            </a:r>
            <a:r>
              <a:rPr lang="en-US" sz="2299">
                <a:solidFill>
                  <a:srgbClr val="FFFFFF"/>
                </a:solidFill>
                <a:latin typeface="Open Sans"/>
                <a:ea typeface="Open Sans"/>
                <a:cs typeface="Open Sans"/>
                <a:sym typeface="Open Sans"/>
              </a:rPr>
              <a:t> bisa ditambahkan detail lain (seperti tanggal atau statistik p</a:t>
            </a:r>
            <a:r>
              <a:rPr lang="en-US" sz="2299">
                <a:solidFill>
                  <a:srgbClr val="FFFFFF"/>
                </a:solidFill>
                <a:latin typeface="Open Sans"/>
                <a:ea typeface="Open Sans"/>
                <a:cs typeface="Open Sans"/>
                <a:sym typeface="Open Sans"/>
              </a:rPr>
              <a:t>ermainan), contoh ini disederhanakan hanya dengan dua komponen utama.</a:t>
            </a:r>
          </a:p>
        </p:txBody>
      </p:sp>
      <p:sp>
        <p:nvSpPr>
          <p:cNvPr name="Freeform 21" id="21"/>
          <p:cNvSpPr/>
          <p:nvPr/>
        </p:nvSpPr>
        <p:spPr>
          <a:xfrm flipH="false" flipV="false" rot="0">
            <a:off x="10138594" y="3351496"/>
            <a:ext cx="6650468" cy="3584007"/>
          </a:xfrm>
          <a:custGeom>
            <a:avLst/>
            <a:gdLst/>
            <a:ahLst/>
            <a:cxnLst/>
            <a:rect r="r" b="b" t="t" l="l"/>
            <a:pathLst>
              <a:path h="3584007" w="6650468">
                <a:moveTo>
                  <a:pt x="0" y="0"/>
                </a:moveTo>
                <a:lnTo>
                  <a:pt x="6650469" y="0"/>
                </a:lnTo>
                <a:lnTo>
                  <a:pt x="6650469" y="3584008"/>
                </a:lnTo>
                <a:lnTo>
                  <a:pt x="0" y="3584008"/>
                </a:lnTo>
                <a:lnTo>
                  <a:pt x="0" y="0"/>
                </a:lnTo>
                <a:close/>
              </a:path>
            </a:pathLst>
          </a:custGeom>
          <a:blipFill>
            <a:blip r:embed="rId9"/>
            <a:stretch>
              <a:fillRect l="0" t="0" r="0" b="0"/>
            </a:stretch>
          </a:blipFill>
        </p:spPr>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395948" y="703702"/>
            <a:ext cx="13486579" cy="73572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SEBUAH KELAS UNTUK NILAI TINGGI</a:t>
            </a:r>
          </a:p>
        </p:txBody>
      </p:sp>
      <p:grpSp>
        <p:nvGrpSpPr>
          <p:cNvPr name="Group 4" id="4"/>
          <p:cNvGrpSpPr/>
          <p:nvPr/>
        </p:nvGrpSpPr>
        <p:grpSpPr>
          <a:xfrm rot="0">
            <a:off x="1656267" y="1818602"/>
            <a:ext cx="15463175" cy="7754097"/>
            <a:chOff x="0" y="0"/>
            <a:chExt cx="20617566" cy="10338796"/>
          </a:xfrm>
        </p:grpSpPr>
        <p:grpSp>
          <p:nvGrpSpPr>
            <p:cNvPr name="Group 5" id="5"/>
            <p:cNvGrpSpPr/>
            <p:nvPr/>
          </p:nvGrpSpPr>
          <p:grpSpPr>
            <a:xfrm rot="0">
              <a:off x="423202" y="3102362"/>
              <a:ext cx="19826214" cy="7236434"/>
              <a:chOff x="0" y="0"/>
              <a:chExt cx="5713394" cy="2085350"/>
            </a:xfrm>
          </p:grpSpPr>
          <p:sp>
            <p:nvSpPr>
              <p:cNvPr name="Freeform 6" id="6"/>
              <p:cNvSpPr/>
              <p:nvPr/>
            </p:nvSpPr>
            <p:spPr>
              <a:xfrm flipH="false" flipV="false" rot="0">
                <a:off x="0" y="0"/>
                <a:ext cx="5713394" cy="2085350"/>
              </a:xfrm>
              <a:custGeom>
                <a:avLst/>
                <a:gdLst/>
                <a:ahLst/>
                <a:cxnLst/>
                <a:rect r="r" b="b" t="t" l="l"/>
                <a:pathLst>
                  <a:path h="2085350" w="5713394">
                    <a:moveTo>
                      <a:pt x="35404" y="0"/>
                    </a:moveTo>
                    <a:lnTo>
                      <a:pt x="5677989" y="0"/>
                    </a:lnTo>
                    <a:cubicBezTo>
                      <a:pt x="5687379" y="0"/>
                      <a:pt x="5696384" y="3730"/>
                      <a:pt x="5703024" y="10370"/>
                    </a:cubicBezTo>
                    <a:cubicBezTo>
                      <a:pt x="5709664" y="17009"/>
                      <a:pt x="5713394" y="26015"/>
                      <a:pt x="5713394" y="35404"/>
                    </a:cubicBezTo>
                    <a:lnTo>
                      <a:pt x="5713394" y="2049946"/>
                    </a:lnTo>
                    <a:cubicBezTo>
                      <a:pt x="5713394" y="2069499"/>
                      <a:pt x="5697543" y="2085350"/>
                      <a:pt x="5677989" y="2085350"/>
                    </a:cubicBezTo>
                    <a:lnTo>
                      <a:pt x="35404" y="2085350"/>
                    </a:lnTo>
                    <a:cubicBezTo>
                      <a:pt x="15851" y="2085350"/>
                      <a:pt x="0" y="2069499"/>
                      <a:pt x="0" y="2049946"/>
                    </a:cubicBezTo>
                    <a:lnTo>
                      <a:pt x="0" y="35404"/>
                    </a:lnTo>
                    <a:cubicBezTo>
                      <a:pt x="0" y="15851"/>
                      <a:pt x="15851" y="0"/>
                      <a:pt x="35404" y="0"/>
                    </a:cubicBezTo>
                    <a:close/>
                  </a:path>
                </a:pathLst>
              </a:custGeom>
              <a:solidFill>
                <a:srgbClr val="FCB50F"/>
              </a:solidFill>
            </p:spPr>
          </p:sp>
          <p:sp>
            <p:nvSpPr>
              <p:cNvPr name="TextBox 7" id="7"/>
              <p:cNvSpPr txBox="true"/>
              <p:nvPr/>
            </p:nvSpPr>
            <p:spPr>
              <a:xfrm>
                <a:off x="0" y="-38100"/>
                <a:ext cx="5713394" cy="212345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617566" cy="10045088"/>
              <a:chOff x="0" y="0"/>
              <a:chExt cx="5941441" cy="2894731"/>
            </a:xfrm>
          </p:grpSpPr>
          <p:sp>
            <p:nvSpPr>
              <p:cNvPr name="Freeform 9" id="9"/>
              <p:cNvSpPr/>
              <p:nvPr/>
            </p:nvSpPr>
            <p:spPr>
              <a:xfrm flipH="false" flipV="false" rot="0">
                <a:off x="0" y="0"/>
                <a:ext cx="5941441" cy="2894731"/>
              </a:xfrm>
              <a:custGeom>
                <a:avLst/>
                <a:gdLst/>
                <a:ahLst/>
                <a:cxnLst/>
                <a:rect r="r" b="b" t="t" l="l"/>
                <a:pathLst>
                  <a:path h="2894731" w="5941441">
                    <a:moveTo>
                      <a:pt x="34045" y="0"/>
                    </a:moveTo>
                    <a:lnTo>
                      <a:pt x="5907396" y="0"/>
                    </a:lnTo>
                    <a:cubicBezTo>
                      <a:pt x="5926199" y="0"/>
                      <a:pt x="5941441" y="15243"/>
                      <a:pt x="5941441" y="34045"/>
                    </a:cubicBezTo>
                    <a:lnTo>
                      <a:pt x="5941441" y="2860685"/>
                    </a:lnTo>
                    <a:cubicBezTo>
                      <a:pt x="5941441" y="2879488"/>
                      <a:pt x="5926199" y="2894731"/>
                      <a:pt x="5907396" y="2894731"/>
                    </a:cubicBezTo>
                    <a:lnTo>
                      <a:pt x="34045" y="2894731"/>
                    </a:lnTo>
                    <a:cubicBezTo>
                      <a:pt x="15243" y="2894731"/>
                      <a:pt x="0" y="2879488"/>
                      <a:pt x="0" y="2860685"/>
                    </a:cubicBezTo>
                    <a:lnTo>
                      <a:pt x="0" y="34045"/>
                    </a:lnTo>
                    <a:cubicBezTo>
                      <a:pt x="0" y="15243"/>
                      <a:pt x="15243" y="0"/>
                      <a:pt x="34045" y="0"/>
                    </a:cubicBezTo>
                    <a:close/>
                  </a:path>
                </a:pathLst>
              </a:custGeom>
              <a:solidFill>
                <a:srgbClr val="29455B"/>
              </a:solidFill>
            </p:spPr>
          </p:sp>
          <p:sp>
            <p:nvSpPr>
              <p:cNvPr name="TextBox 10" id="10"/>
              <p:cNvSpPr txBox="true"/>
              <p:nvPr/>
            </p:nvSpPr>
            <p:spPr>
              <a:xfrm>
                <a:off x="0" y="-38100"/>
                <a:ext cx="5941441" cy="2932831"/>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415802"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2149740" y="1976724"/>
            <a:ext cx="14476227" cy="4657090"/>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FFFFFF"/>
                </a:solidFill>
                <a:latin typeface="Open Sans"/>
                <a:ea typeface="Open Sans"/>
                <a:cs typeface="Open Sans"/>
                <a:sym typeface="Open Sans"/>
              </a:rPr>
              <a:t>Untuk menyimpan daftar skor tertinggi (high scores), dikembangkan kelas bernama Scoreboard. Scoreboard memiliki batas maksimal entri yang dapat disimpan. Jika batas sudah terpenuhi, skor baru hanya bisa masuk jika lebih tinggi dari skor terendah yang ada di dalamnya. Ukuran scoreboard bisa bervariasi (misalnya 10, 50, atau 500 entri) dan ditentukan saat pembuatan objek.</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Secara internal,</a:t>
            </a:r>
            <a:r>
              <a:rPr lang="en-US" sz="1900">
                <a:solidFill>
                  <a:srgbClr val="FFFFFF"/>
                </a:solidFill>
                <a:latin typeface="Open Sans"/>
                <a:ea typeface="Open Sans"/>
                <a:cs typeface="Open Sans"/>
                <a:sym typeface="Open Sans"/>
              </a:rPr>
              <a:t> digunakan Python list bernam</a:t>
            </a:r>
            <a:r>
              <a:rPr lang="en-US" sz="1900">
                <a:solidFill>
                  <a:srgbClr val="FFFFFF"/>
                </a:solidFill>
                <a:latin typeface="Open Sans"/>
                <a:ea typeface="Open Sans"/>
                <a:cs typeface="Open Sans"/>
                <a:sym typeface="Open Sans"/>
              </a:rPr>
              <a:t>a</a:t>
            </a:r>
            <a:r>
              <a:rPr lang="en-US" sz="1900">
                <a:solidFill>
                  <a:srgbClr val="FFFFFF"/>
                </a:solidFill>
                <a:latin typeface="Open Sans"/>
                <a:ea typeface="Open Sans"/>
                <a:cs typeface="Open Sans"/>
                <a:sym typeface="Open Sans"/>
              </a:rPr>
              <a:t> board untuk menyimpan objek GameEntry. List diinisialisasi dengan ukuran maksimal (diisi None terlebih dahulu) agar tidak perlu diubah ukurannya nanti. Entri disimp</a:t>
            </a:r>
            <a:r>
              <a:rPr lang="en-US" sz="1900">
                <a:solidFill>
                  <a:srgbClr val="FFFFFF"/>
                </a:solidFill>
                <a:latin typeface="Open Sans"/>
                <a:ea typeface="Open Sans"/>
                <a:cs typeface="Open Sans"/>
                <a:sym typeface="Open Sans"/>
              </a:rPr>
              <a:t>an</a:t>
            </a:r>
            <a:r>
              <a:rPr lang="en-US" sz="1900">
                <a:solidFill>
                  <a:srgbClr val="FFFFFF"/>
                </a:solidFill>
                <a:latin typeface="Open Sans"/>
                <a:ea typeface="Open Sans"/>
                <a:cs typeface="Open Sans"/>
                <a:sym typeface="Open Sans"/>
              </a:rPr>
              <a:t> b</a:t>
            </a:r>
            <a:r>
              <a:rPr lang="en-US" sz="1900">
                <a:solidFill>
                  <a:srgbClr val="FFFFFF"/>
                </a:solidFill>
                <a:latin typeface="Open Sans"/>
                <a:ea typeface="Open Sans"/>
                <a:cs typeface="Open Sans"/>
                <a:sym typeface="Open Sans"/>
              </a:rPr>
              <a:t>eruru</a:t>
            </a:r>
            <a:r>
              <a:rPr lang="en-US" sz="1900">
                <a:solidFill>
                  <a:srgbClr val="FFFFFF"/>
                </a:solidFill>
                <a:latin typeface="Open Sans"/>
                <a:ea typeface="Open Sans"/>
                <a:cs typeface="Open Sans"/>
                <a:sym typeface="Open Sans"/>
              </a:rPr>
              <a:t>tan dari skor tertinggi ke terendah, dimulai dari indeks 0.</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Implementasi lengkap kelas Scoreboard ditunjukkan dalam Code Fragment 5.8. Konstruktornya sederhana: perintah</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 self.board = [None] * capacity</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 </a:t>
            </a:r>
            <a:r>
              <a:rPr lang="en-US" sz="1900">
                <a:solidFill>
                  <a:srgbClr val="FFFFFF"/>
                </a:solidFill>
                <a:latin typeface="Open Sans"/>
                <a:ea typeface="Open Sans"/>
                <a:cs typeface="Open Sans"/>
                <a:sym typeface="Open Sans"/>
              </a:rPr>
              <a:t>membuat list dengan panjang yang diinginkan, tetapi semua entri</a:t>
            </a:r>
            <a:r>
              <a:rPr lang="en-US" sz="1900">
                <a:solidFill>
                  <a:srgbClr val="FFFFFF"/>
                </a:solidFill>
                <a:latin typeface="Open Sans"/>
                <a:ea typeface="Open Sans"/>
                <a:cs typeface="Open Sans"/>
                <a:sym typeface="Open Sans"/>
              </a:rPr>
              <a:t>nya</a:t>
            </a:r>
            <a:r>
              <a:rPr lang="en-US" sz="1900">
                <a:solidFill>
                  <a:srgbClr val="FFFFFF"/>
                </a:solidFill>
                <a:latin typeface="Open Sans"/>
                <a:ea typeface="Open Sans"/>
                <a:cs typeface="Open Sans"/>
                <a:sym typeface="Open Sans"/>
              </a:rPr>
              <a:t> masih None. Kami juga menggunakan variabel instansi n untuk melacak jumlah entri yang sudah terisi.</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Kelas Scor</a:t>
            </a:r>
            <a:r>
              <a:rPr lang="en-US" sz="1900">
                <a:solidFill>
                  <a:srgbClr val="FFFFFF"/>
                </a:solidFill>
                <a:latin typeface="Open Sans"/>
                <a:ea typeface="Open Sans"/>
                <a:cs typeface="Open Sans"/>
                <a:sym typeface="Open Sans"/>
              </a:rPr>
              <a:t>eboard juga menyediakan:</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Metode __getitem__ untuk mengakses entri di indeks tertentu (misal board[i]).</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Metode __str__ untuk menampilkan seluruh isi scoreboard dalam bentuk string (satu entri per baris).</a:t>
            </a:r>
          </a:p>
        </p:txBody>
      </p:sp>
      <p:sp>
        <p:nvSpPr>
          <p:cNvPr name="Freeform 21" id="21"/>
          <p:cNvSpPr/>
          <p:nvPr/>
        </p:nvSpPr>
        <p:spPr>
          <a:xfrm flipH="false" flipV="false" rot="0">
            <a:off x="6603651" y="6877333"/>
            <a:ext cx="6224367" cy="2010752"/>
          </a:xfrm>
          <a:custGeom>
            <a:avLst/>
            <a:gdLst/>
            <a:ahLst/>
            <a:cxnLst/>
            <a:rect r="r" b="b" t="t" l="l"/>
            <a:pathLst>
              <a:path h="2010752" w="6224367">
                <a:moveTo>
                  <a:pt x="0" y="0"/>
                </a:moveTo>
                <a:lnTo>
                  <a:pt x="6224367" y="0"/>
                </a:lnTo>
                <a:lnTo>
                  <a:pt x="6224367" y="2010752"/>
                </a:lnTo>
                <a:lnTo>
                  <a:pt x="0" y="2010752"/>
                </a:lnTo>
                <a:lnTo>
                  <a:pt x="0" y="0"/>
                </a:lnTo>
                <a:close/>
              </a:path>
            </a:pathLst>
          </a:custGeom>
          <a:blipFill>
            <a:blip r:embed="rId9"/>
            <a:stretch>
              <a:fillRect l="0" t="0" r="0" b="0"/>
            </a:stretch>
          </a:blipFill>
        </p:spPr>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9528969" y="1864573"/>
            <a:ext cx="8411508" cy="7355393"/>
            <a:chOff x="0" y="0"/>
            <a:chExt cx="11215344" cy="9807191"/>
          </a:xfrm>
        </p:grpSpPr>
        <p:grpSp>
          <p:nvGrpSpPr>
            <p:cNvPr name="Group 10" id="10"/>
            <p:cNvGrpSpPr/>
            <p:nvPr/>
          </p:nvGrpSpPr>
          <p:grpSpPr>
            <a:xfrm rot="0">
              <a:off x="0" y="332651"/>
              <a:ext cx="10980583" cy="9474541"/>
              <a:chOff x="0" y="0"/>
              <a:chExt cx="2785258" cy="2403246"/>
            </a:xfrm>
          </p:grpSpPr>
          <p:sp>
            <p:nvSpPr>
              <p:cNvPr name="Freeform 11" id="11"/>
              <p:cNvSpPr/>
              <p:nvPr/>
            </p:nvSpPr>
            <p:spPr>
              <a:xfrm flipH="false" flipV="false" rot="0">
                <a:off x="0" y="0"/>
                <a:ext cx="2785258" cy="2403246"/>
              </a:xfrm>
              <a:custGeom>
                <a:avLst/>
                <a:gdLst/>
                <a:ahLst/>
                <a:cxnLst/>
                <a:rect r="r" b="b" t="t" l="l"/>
                <a:pathLst>
                  <a:path h="2403246" w="2785258">
                    <a:moveTo>
                      <a:pt x="63925" y="0"/>
                    </a:moveTo>
                    <a:lnTo>
                      <a:pt x="2721333" y="0"/>
                    </a:lnTo>
                    <a:cubicBezTo>
                      <a:pt x="2738287" y="0"/>
                      <a:pt x="2754547" y="6735"/>
                      <a:pt x="2766535" y="18723"/>
                    </a:cubicBezTo>
                    <a:cubicBezTo>
                      <a:pt x="2778523" y="30711"/>
                      <a:pt x="2785258" y="46971"/>
                      <a:pt x="2785258" y="63925"/>
                    </a:cubicBezTo>
                    <a:lnTo>
                      <a:pt x="2785258" y="2339321"/>
                    </a:lnTo>
                    <a:cubicBezTo>
                      <a:pt x="2785258" y="2374626"/>
                      <a:pt x="2756638" y="2403246"/>
                      <a:pt x="2721333" y="2403246"/>
                    </a:cubicBezTo>
                    <a:lnTo>
                      <a:pt x="63925" y="2403246"/>
                    </a:lnTo>
                    <a:cubicBezTo>
                      <a:pt x="28620" y="2403246"/>
                      <a:pt x="0" y="2374626"/>
                      <a:pt x="0" y="2339321"/>
                    </a:cubicBezTo>
                    <a:lnTo>
                      <a:pt x="0" y="63925"/>
                    </a:lnTo>
                    <a:cubicBezTo>
                      <a:pt x="0" y="28620"/>
                      <a:pt x="28620" y="0"/>
                      <a:pt x="63925" y="0"/>
                    </a:cubicBezTo>
                    <a:close/>
                  </a:path>
                </a:pathLst>
              </a:custGeom>
              <a:solidFill>
                <a:srgbClr val="FCB50F"/>
              </a:solidFill>
            </p:spPr>
          </p:sp>
          <p:sp>
            <p:nvSpPr>
              <p:cNvPr name="TextBox 12" id="12"/>
              <p:cNvSpPr txBox="true"/>
              <p:nvPr/>
            </p:nvSpPr>
            <p:spPr>
              <a:xfrm>
                <a:off x="0" y="-38100"/>
                <a:ext cx="2785258" cy="2441346"/>
              </a:xfrm>
              <a:prstGeom prst="rect">
                <a:avLst/>
              </a:prstGeom>
            </p:spPr>
            <p:txBody>
              <a:bodyPr anchor="ctr" rtlCol="false" tIns="57714" lIns="57714" bIns="57714" rIns="57714"/>
              <a:lstStyle/>
              <a:p>
                <a:pPr algn="ctr">
                  <a:lnSpc>
                    <a:spcPts val="2659"/>
                  </a:lnSpc>
                  <a:spcBef>
                    <a:spcPct val="0"/>
                  </a:spcBef>
                </a:pPr>
              </a:p>
            </p:txBody>
          </p:sp>
        </p:grpSp>
        <p:grpSp>
          <p:nvGrpSpPr>
            <p:cNvPr name="Group 13" id="13"/>
            <p:cNvGrpSpPr/>
            <p:nvPr/>
          </p:nvGrpSpPr>
          <p:grpSpPr>
            <a:xfrm rot="0">
              <a:off x="274293" y="0"/>
              <a:ext cx="10941051" cy="9459815"/>
              <a:chOff x="0" y="0"/>
              <a:chExt cx="2775231" cy="2399511"/>
            </a:xfrm>
          </p:grpSpPr>
          <p:sp>
            <p:nvSpPr>
              <p:cNvPr name="Freeform 14" id="14"/>
              <p:cNvSpPr/>
              <p:nvPr/>
            </p:nvSpPr>
            <p:spPr>
              <a:xfrm flipH="false" flipV="false" rot="0">
                <a:off x="0" y="0"/>
                <a:ext cx="2775231" cy="2399511"/>
              </a:xfrm>
              <a:custGeom>
                <a:avLst/>
                <a:gdLst/>
                <a:ahLst/>
                <a:cxnLst/>
                <a:rect r="r" b="b" t="t" l="l"/>
                <a:pathLst>
                  <a:path h="2399511" w="2775231">
                    <a:moveTo>
                      <a:pt x="64156" y="0"/>
                    </a:moveTo>
                    <a:lnTo>
                      <a:pt x="2711075" y="0"/>
                    </a:lnTo>
                    <a:cubicBezTo>
                      <a:pt x="2746507" y="0"/>
                      <a:pt x="2775231" y="28724"/>
                      <a:pt x="2775231" y="64156"/>
                    </a:cubicBezTo>
                    <a:lnTo>
                      <a:pt x="2775231" y="2335355"/>
                    </a:lnTo>
                    <a:cubicBezTo>
                      <a:pt x="2775231" y="2352370"/>
                      <a:pt x="2768472" y="2368689"/>
                      <a:pt x="2756440" y="2380720"/>
                    </a:cubicBezTo>
                    <a:cubicBezTo>
                      <a:pt x="2744409" y="2392752"/>
                      <a:pt x="2728090" y="2399511"/>
                      <a:pt x="2711075" y="2399511"/>
                    </a:cubicBezTo>
                    <a:lnTo>
                      <a:pt x="64156" y="2399511"/>
                    </a:lnTo>
                    <a:cubicBezTo>
                      <a:pt x="47141" y="2399511"/>
                      <a:pt x="30822" y="2392752"/>
                      <a:pt x="18791" y="2380720"/>
                    </a:cubicBezTo>
                    <a:cubicBezTo>
                      <a:pt x="6759" y="2368689"/>
                      <a:pt x="0" y="2352370"/>
                      <a:pt x="0" y="2335355"/>
                    </a:cubicBezTo>
                    <a:lnTo>
                      <a:pt x="0" y="64156"/>
                    </a:lnTo>
                    <a:cubicBezTo>
                      <a:pt x="0" y="47141"/>
                      <a:pt x="6759" y="30822"/>
                      <a:pt x="18791" y="18791"/>
                    </a:cubicBezTo>
                    <a:cubicBezTo>
                      <a:pt x="30822" y="6759"/>
                      <a:pt x="47141" y="0"/>
                      <a:pt x="64156" y="0"/>
                    </a:cubicBezTo>
                    <a:close/>
                  </a:path>
                </a:pathLst>
              </a:custGeom>
              <a:solidFill>
                <a:srgbClr val="29455B"/>
              </a:solidFill>
            </p:spPr>
          </p:sp>
          <p:sp>
            <p:nvSpPr>
              <p:cNvPr name="TextBox 15" id="15"/>
              <p:cNvSpPr txBox="true"/>
              <p:nvPr/>
            </p:nvSpPr>
            <p:spPr>
              <a:xfrm>
                <a:off x="0" y="-38100"/>
                <a:ext cx="2775231" cy="2437611"/>
              </a:xfrm>
              <a:prstGeom prst="rect">
                <a:avLst/>
              </a:prstGeom>
            </p:spPr>
            <p:txBody>
              <a:bodyPr anchor="ctr" rtlCol="false" tIns="57714" lIns="57714" bIns="57714" rIns="57714"/>
              <a:lstStyle/>
              <a:p>
                <a:pPr algn="ctr">
                  <a:lnSpc>
                    <a:spcPts val="2659"/>
                  </a:lnSpc>
                  <a:spcBef>
                    <a:spcPct val="0"/>
                  </a:spcBef>
                </a:pPr>
              </a:p>
            </p:txBody>
          </p:sp>
        </p:grpSp>
      </p:grpSp>
      <p:sp>
        <p:nvSpPr>
          <p:cNvPr name="Freeform 16" id="16"/>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4219102" y="351282"/>
            <a:ext cx="10619733" cy="144056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Sebuah Kelas untuk Nilai Tinggi</a:t>
            </a:r>
          </a:p>
        </p:txBody>
      </p:sp>
      <p:grpSp>
        <p:nvGrpSpPr>
          <p:cNvPr name="Group 19" id="19"/>
          <p:cNvGrpSpPr/>
          <p:nvPr/>
        </p:nvGrpSpPr>
        <p:grpSpPr>
          <a:xfrm rot="0">
            <a:off x="1028700" y="1864573"/>
            <a:ext cx="8270575" cy="7355393"/>
            <a:chOff x="0" y="0"/>
            <a:chExt cx="11027433" cy="9807191"/>
          </a:xfrm>
        </p:grpSpPr>
        <p:grpSp>
          <p:nvGrpSpPr>
            <p:cNvPr name="Group 20" id="20"/>
            <p:cNvGrpSpPr/>
            <p:nvPr/>
          </p:nvGrpSpPr>
          <p:grpSpPr>
            <a:xfrm rot="0">
              <a:off x="0" y="332651"/>
              <a:ext cx="10796605" cy="9474541"/>
              <a:chOff x="0" y="0"/>
              <a:chExt cx="2758886" cy="2421055"/>
            </a:xfrm>
          </p:grpSpPr>
          <p:sp>
            <p:nvSpPr>
              <p:cNvPr name="Freeform 21" id="21"/>
              <p:cNvSpPr/>
              <p:nvPr/>
            </p:nvSpPr>
            <p:spPr>
              <a:xfrm flipH="false" flipV="false" rot="0">
                <a:off x="0" y="0"/>
                <a:ext cx="2758886" cy="2421055"/>
              </a:xfrm>
              <a:custGeom>
                <a:avLst/>
                <a:gdLst/>
                <a:ahLst/>
                <a:cxnLst/>
                <a:rect r="r" b="b" t="t" l="l"/>
                <a:pathLst>
                  <a:path h="2421055" w="2758886">
                    <a:moveTo>
                      <a:pt x="65014" y="0"/>
                    </a:moveTo>
                    <a:lnTo>
                      <a:pt x="2693871" y="0"/>
                    </a:lnTo>
                    <a:cubicBezTo>
                      <a:pt x="2729778" y="0"/>
                      <a:pt x="2758886" y="29108"/>
                      <a:pt x="2758886" y="65014"/>
                    </a:cubicBezTo>
                    <a:lnTo>
                      <a:pt x="2758886" y="2356041"/>
                    </a:lnTo>
                    <a:cubicBezTo>
                      <a:pt x="2758886" y="2373284"/>
                      <a:pt x="2752036" y="2389820"/>
                      <a:pt x="2739843" y="2402013"/>
                    </a:cubicBezTo>
                    <a:cubicBezTo>
                      <a:pt x="2727651" y="2414205"/>
                      <a:pt x="2711114" y="2421055"/>
                      <a:pt x="2693871" y="2421055"/>
                    </a:cubicBezTo>
                    <a:lnTo>
                      <a:pt x="65014" y="2421055"/>
                    </a:lnTo>
                    <a:cubicBezTo>
                      <a:pt x="47771" y="2421055"/>
                      <a:pt x="31235" y="2414205"/>
                      <a:pt x="19042" y="2402013"/>
                    </a:cubicBezTo>
                    <a:cubicBezTo>
                      <a:pt x="6850" y="2389820"/>
                      <a:pt x="0" y="2373284"/>
                      <a:pt x="0" y="2356041"/>
                    </a:cubicBezTo>
                    <a:lnTo>
                      <a:pt x="0" y="65014"/>
                    </a:lnTo>
                    <a:cubicBezTo>
                      <a:pt x="0" y="47771"/>
                      <a:pt x="6850" y="31235"/>
                      <a:pt x="19042" y="19042"/>
                    </a:cubicBezTo>
                    <a:cubicBezTo>
                      <a:pt x="31235" y="6850"/>
                      <a:pt x="47771" y="0"/>
                      <a:pt x="65014" y="0"/>
                    </a:cubicBezTo>
                    <a:close/>
                  </a:path>
                </a:pathLst>
              </a:custGeom>
              <a:solidFill>
                <a:srgbClr val="FCB50F"/>
              </a:solidFill>
            </p:spPr>
          </p:sp>
          <p:sp>
            <p:nvSpPr>
              <p:cNvPr name="TextBox 22" id="22"/>
              <p:cNvSpPr txBox="true"/>
              <p:nvPr/>
            </p:nvSpPr>
            <p:spPr>
              <a:xfrm>
                <a:off x="0" y="-38100"/>
                <a:ext cx="2758886" cy="2459155"/>
              </a:xfrm>
              <a:prstGeom prst="rect">
                <a:avLst/>
              </a:prstGeom>
            </p:spPr>
            <p:txBody>
              <a:bodyPr anchor="ctr" rtlCol="false" tIns="57289" lIns="57289" bIns="57289" rIns="57289"/>
              <a:lstStyle/>
              <a:p>
                <a:pPr algn="ctr">
                  <a:lnSpc>
                    <a:spcPts val="2659"/>
                  </a:lnSpc>
                  <a:spcBef>
                    <a:spcPct val="0"/>
                  </a:spcBef>
                </a:pPr>
              </a:p>
            </p:txBody>
          </p:sp>
        </p:grpSp>
        <p:grpSp>
          <p:nvGrpSpPr>
            <p:cNvPr name="Group 23" id="23"/>
            <p:cNvGrpSpPr/>
            <p:nvPr/>
          </p:nvGrpSpPr>
          <p:grpSpPr>
            <a:xfrm rot="0">
              <a:off x="269697" y="0"/>
              <a:ext cx="10757736" cy="9459815"/>
              <a:chOff x="0" y="0"/>
              <a:chExt cx="2748953" cy="2417292"/>
            </a:xfrm>
          </p:grpSpPr>
          <p:sp>
            <p:nvSpPr>
              <p:cNvPr name="Freeform 24" id="24"/>
              <p:cNvSpPr/>
              <p:nvPr/>
            </p:nvSpPr>
            <p:spPr>
              <a:xfrm flipH="false" flipV="false" rot="0">
                <a:off x="0" y="0"/>
                <a:ext cx="2748953" cy="2417292"/>
              </a:xfrm>
              <a:custGeom>
                <a:avLst/>
                <a:gdLst/>
                <a:ahLst/>
                <a:cxnLst/>
                <a:rect r="r" b="b" t="t" l="l"/>
                <a:pathLst>
                  <a:path h="2417292" w="2748953">
                    <a:moveTo>
                      <a:pt x="65249" y="0"/>
                    </a:moveTo>
                    <a:lnTo>
                      <a:pt x="2683704" y="0"/>
                    </a:lnTo>
                    <a:cubicBezTo>
                      <a:pt x="2701009" y="0"/>
                      <a:pt x="2717606" y="6874"/>
                      <a:pt x="2729842" y="19111"/>
                    </a:cubicBezTo>
                    <a:cubicBezTo>
                      <a:pt x="2742079" y="31348"/>
                      <a:pt x="2748953" y="47944"/>
                      <a:pt x="2748953" y="65249"/>
                    </a:cubicBezTo>
                    <a:lnTo>
                      <a:pt x="2748953" y="2352043"/>
                    </a:lnTo>
                    <a:cubicBezTo>
                      <a:pt x="2748953" y="2369348"/>
                      <a:pt x="2742079" y="2385944"/>
                      <a:pt x="2729842" y="2398181"/>
                    </a:cubicBezTo>
                    <a:cubicBezTo>
                      <a:pt x="2717606" y="2410418"/>
                      <a:pt x="2701009" y="2417292"/>
                      <a:pt x="2683704" y="2417292"/>
                    </a:cubicBezTo>
                    <a:lnTo>
                      <a:pt x="65249" y="2417292"/>
                    </a:lnTo>
                    <a:cubicBezTo>
                      <a:pt x="47944" y="2417292"/>
                      <a:pt x="31348" y="2410418"/>
                      <a:pt x="19111" y="2398181"/>
                    </a:cubicBezTo>
                    <a:cubicBezTo>
                      <a:pt x="6874" y="2385944"/>
                      <a:pt x="0" y="2369348"/>
                      <a:pt x="0" y="2352043"/>
                    </a:cubicBezTo>
                    <a:lnTo>
                      <a:pt x="0" y="65249"/>
                    </a:lnTo>
                    <a:cubicBezTo>
                      <a:pt x="0" y="47944"/>
                      <a:pt x="6874" y="31348"/>
                      <a:pt x="19111" y="19111"/>
                    </a:cubicBezTo>
                    <a:cubicBezTo>
                      <a:pt x="31348" y="6874"/>
                      <a:pt x="47944" y="0"/>
                      <a:pt x="65249" y="0"/>
                    </a:cubicBezTo>
                    <a:close/>
                  </a:path>
                </a:pathLst>
              </a:custGeom>
              <a:solidFill>
                <a:srgbClr val="29455B"/>
              </a:solidFill>
            </p:spPr>
          </p:sp>
          <p:sp>
            <p:nvSpPr>
              <p:cNvPr name="TextBox 25" id="25"/>
              <p:cNvSpPr txBox="true"/>
              <p:nvPr/>
            </p:nvSpPr>
            <p:spPr>
              <a:xfrm>
                <a:off x="0" y="-38100"/>
                <a:ext cx="2748953" cy="2455392"/>
              </a:xfrm>
              <a:prstGeom prst="rect">
                <a:avLst/>
              </a:prstGeom>
            </p:spPr>
            <p:txBody>
              <a:bodyPr anchor="ctr" rtlCol="false" tIns="57289" lIns="57289" bIns="57289" rIns="57289"/>
              <a:lstStyle/>
              <a:p>
                <a:pPr algn="ctr">
                  <a:lnSpc>
                    <a:spcPts val="2659"/>
                  </a:lnSpc>
                  <a:spcBef>
                    <a:spcPct val="0"/>
                  </a:spcBef>
                </a:pPr>
              </a:p>
            </p:txBody>
          </p:sp>
        </p:grpSp>
      </p:grpSp>
      <p:sp>
        <p:nvSpPr>
          <p:cNvPr name="Freeform 26" id="26"/>
          <p:cNvSpPr/>
          <p:nvPr/>
        </p:nvSpPr>
        <p:spPr>
          <a:xfrm flipH="false" flipV="false" rot="0">
            <a:off x="1531181" y="2734003"/>
            <a:ext cx="7265612" cy="4818994"/>
          </a:xfrm>
          <a:custGeom>
            <a:avLst/>
            <a:gdLst/>
            <a:ahLst/>
            <a:cxnLst/>
            <a:rect r="r" b="b" t="t" l="l"/>
            <a:pathLst>
              <a:path h="4818994" w="7265612">
                <a:moveTo>
                  <a:pt x="0" y="0"/>
                </a:moveTo>
                <a:lnTo>
                  <a:pt x="7265612" y="0"/>
                </a:lnTo>
                <a:lnTo>
                  <a:pt x="7265612" y="4818994"/>
                </a:lnTo>
                <a:lnTo>
                  <a:pt x="0" y="4818994"/>
                </a:lnTo>
                <a:lnTo>
                  <a:pt x="0" y="0"/>
                </a:lnTo>
                <a:close/>
              </a:path>
            </a:pathLst>
          </a:custGeom>
          <a:blipFill>
            <a:blip r:embed="rId9"/>
            <a:stretch>
              <a:fillRect l="0" t="0" r="-5544" b="0"/>
            </a:stretch>
          </a:blipFill>
        </p:spPr>
      </p:sp>
      <p:sp>
        <p:nvSpPr>
          <p:cNvPr name="Freeform 27" id="27"/>
          <p:cNvSpPr/>
          <p:nvPr/>
        </p:nvSpPr>
        <p:spPr>
          <a:xfrm flipH="false" flipV="false" rot="0">
            <a:off x="9981720" y="2790030"/>
            <a:ext cx="7506005" cy="4706940"/>
          </a:xfrm>
          <a:custGeom>
            <a:avLst/>
            <a:gdLst/>
            <a:ahLst/>
            <a:cxnLst/>
            <a:rect r="r" b="b" t="t" l="l"/>
            <a:pathLst>
              <a:path h="4706940" w="7506005">
                <a:moveTo>
                  <a:pt x="0" y="0"/>
                </a:moveTo>
                <a:lnTo>
                  <a:pt x="7506005" y="0"/>
                </a:lnTo>
                <a:lnTo>
                  <a:pt x="7506005" y="4706940"/>
                </a:lnTo>
                <a:lnTo>
                  <a:pt x="0" y="4706940"/>
                </a:lnTo>
                <a:lnTo>
                  <a:pt x="0" y="0"/>
                </a:lnTo>
                <a:close/>
              </a:path>
            </a:pathLst>
          </a:custGeom>
          <a:blipFill>
            <a:blip r:embed="rId10"/>
            <a:stretch>
              <a:fillRect l="0" t="-6085" r="-6136" b="0"/>
            </a:stretch>
          </a:blipFill>
        </p:spPr>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395948" y="703702"/>
            <a:ext cx="13486579" cy="73572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MENAMBAHKAN ENTRI</a:t>
            </a:r>
          </a:p>
        </p:txBody>
      </p:sp>
      <p:grpSp>
        <p:nvGrpSpPr>
          <p:cNvPr name="Group 4" id="4"/>
          <p:cNvGrpSpPr/>
          <p:nvPr/>
        </p:nvGrpSpPr>
        <p:grpSpPr>
          <a:xfrm rot="0">
            <a:off x="1656267" y="1818602"/>
            <a:ext cx="15463175" cy="7754097"/>
            <a:chOff x="0" y="0"/>
            <a:chExt cx="20617566" cy="10338796"/>
          </a:xfrm>
        </p:grpSpPr>
        <p:grpSp>
          <p:nvGrpSpPr>
            <p:cNvPr name="Group 5" id="5"/>
            <p:cNvGrpSpPr/>
            <p:nvPr/>
          </p:nvGrpSpPr>
          <p:grpSpPr>
            <a:xfrm rot="0">
              <a:off x="423202" y="3102362"/>
              <a:ext cx="19826214" cy="7236434"/>
              <a:chOff x="0" y="0"/>
              <a:chExt cx="5713394" cy="2085350"/>
            </a:xfrm>
          </p:grpSpPr>
          <p:sp>
            <p:nvSpPr>
              <p:cNvPr name="Freeform 6" id="6"/>
              <p:cNvSpPr/>
              <p:nvPr/>
            </p:nvSpPr>
            <p:spPr>
              <a:xfrm flipH="false" flipV="false" rot="0">
                <a:off x="0" y="0"/>
                <a:ext cx="5713394" cy="2085350"/>
              </a:xfrm>
              <a:custGeom>
                <a:avLst/>
                <a:gdLst/>
                <a:ahLst/>
                <a:cxnLst/>
                <a:rect r="r" b="b" t="t" l="l"/>
                <a:pathLst>
                  <a:path h="2085350" w="5713394">
                    <a:moveTo>
                      <a:pt x="35404" y="0"/>
                    </a:moveTo>
                    <a:lnTo>
                      <a:pt x="5677989" y="0"/>
                    </a:lnTo>
                    <a:cubicBezTo>
                      <a:pt x="5687379" y="0"/>
                      <a:pt x="5696384" y="3730"/>
                      <a:pt x="5703024" y="10370"/>
                    </a:cubicBezTo>
                    <a:cubicBezTo>
                      <a:pt x="5709664" y="17009"/>
                      <a:pt x="5713394" y="26015"/>
                      <a:pt x="5713394" y="35404"/>
                    </a:cubicBezTo>
                    <a:lnTo>
                      <a:pt x="5713394" y="2049946"/>
                    </a:lnTo>
                    <a:cubicBezTo>
                      <a:pt x="5713394" y="2069499"/>
                      <a:pt x="5697543" y="2085350"/>
                      <a:pt x="5677989" y="2085350"/>
                    </a:cubicBezTo>
                    <a:lnTo>
                      <a:pt x="35404" y="2085350"/>
                    </a:lnTo>
                    <a:cubicBezTo>
                      <a:pt x="15851" y="2085350"/>
                      <a:pt x="0" y="2069499"/>
                      <a:pt x="0" y="2049946"/>
                    </a:cubicBezTo>
                    <a:lnTo>
                      <a:pt x="0" y="35404"/>
                    </a:lnTo>
                    <a:cubicBezTo>
                      <a:pt x="0" y="15851"/>
                      <a:pt x="15851" y="0"/>
                      <a:pt x="35404" y="0"/>
                    </a:cubicBezTo>
                    <a:close/>
                  </a:path>
                </a:pathLst>
              </a:custGeom>
              <a:solidFill>
                <a:srgbClr val="FCB50F"/>
              </a:solidFill>
            </p:spPr>
          </p:sp>
          <p:sp>
            <p:nvSpPr>
              <p:cNvPr name="TextBox 7" id="7"/>
              <p:cNvSpPr txBox="true"/>
              <p:nvPr/>
            </p:nvSpPr>
            <p:spPr>
              <a:xfrm>
                <a:off x="0" y="-38100"/>
                <a:ext cx="5713394" cy="212345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617566" cy="10045088"/>
              <a:chOff x="0" y="0"/>
              <a:chExt cx="5941441" cy="2894731"/>
            </a:xfrm>
          </p:grpSpPr>
          <p:sp>
            <p:nvSpPr>
              <p:cNvPr name="Freeform 9" id="9"/>
              <p:cNvSpPr/>
              <p:nvPr/>
            </p:nvSpPr>
            <p:spPr>
              <a:xfrm flipH="false" flipV="false" rot="0">
                <a:off x="0" y="0"/>
                <a:ext cx="5941441" cy="2894731"/>
              </a:xfrm>
              <a:custGeom>
                <a:avLst/>
                <a:gdLst/>
                <a:ahLst/>
                <a:cxnLst/>
                <a:rect r="r" b="b" t="t" l="l"/>
                <a:pathLst>
                  <a:path h="2894731" w="5941441">
                    <a:moveTo>
                      <a:pt x="34045" y="0"/>
                    </a:moveTo>
                    <a:lnTo>
                      <a:pt x="5907396" y="0"/>
                    </a:lnTo>
                    <a:cubicBezTo>
                      <a:pt x="5926199" y="0"/>
                      <a:pt x="5941441" y="15243"/>
                      <a:pt x="5941441" y="34045"/>
                    </a:cubicBezTo>
                    <a:lnTo>
                      <a:pt x="5941441" y="2860685"/>
                    </a:lnTo>
                    <a:cubicBezTo>
                      <a:pt x="5941441" y="2879488"/>
                      <a:pt x="5926199" y="2894731"/>
                      <a:pt x="5907396" y="2894731"/>
                    </a:cubicBezTo>
                    <a:lnTo>
                      <a:pt x="34045" y="2894731"/>
                    </a:lnTo>
                    <a:cubicBezTo>
                      <a:pt x="15243" y="2894731"/>
                      <a:pt x="0" y="2879488"/>
                      <a:pt x="0" y="2860685"/>
                    </a:cubicBezTo>
                    <a:lnTo>
                      <a:pt x="0" y="34045"/>
                    </a:lnTo>
                    <a:cubicBezTo>
                      <a:pt x="0" y="15243"/>
                      <a:pt x="15243" y="0"/>
                      <a:pt x="34045" y="0"/>
                    </a:cubicBezTo>
                    <a:close/>
                  </a:path>
                </a:pathLst>
              </a:custGeom>
              <a:solidFill>
                <a:srgbClr val="29455B"/>
              </a:solidFill>
            </p:spPr>
          </p:sp>
          <p:sp>
            <p:nvSpPr>
              <p:cNvPr name="TextBox 10" id="10"/>
              <p:cNvSpPr txBox="true"/>
              <p:nvPr/>
            </p:nvSpPr>
            <p:spPr>
              <a:xfrm>
                <a:off x="0" y="-38100"/>
                <a:ext cx="5941441" cy="2932831"/>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415802"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2149740" y="2174575"/>
            <a:ext cx="14476227" cy="35210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Open Sans"/>
                <a:ea typeface="Open Sans"/>
                <a:cs typeface="Open Sans"/>
                <a:sym typeface="Open Sans"/>
              </a:rPr>
              <a:t>Metode paling menarik dalam kelas Scoreboard adalah add, yang bertanggung jawab menambahkan entri baru ke scoreboard. Tidak semua entri otomatis masuk ke daftar skor tinggi:</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Jika scoreboard belum penuh, entri baru akan langsung disimpan.</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Jika scoreboard sudah penuh, entri baru hanya disimpan jika lebih tinggi dari skor terendah (entri terakhir).</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Proses penambahan:</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Evaluasi kelayakan – Skor baru diperiksa apakah layak masuk scoreboard.</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Penyesuaian kapasitas – Jika scoreboard penuh,</a:t>
            </a:r>
            <a:r>
              <a:rPr lang="en-US" sz="2000">
                <a:solidFill>
                  <a:srgbClr val="FFFFFF"/>
                </a:solidFill>
                <a:latin typeface="Open Sans"/>
                <a:ea typeface="Open Sans"/>
                <a:cs typeface="Open Sans"/>
                <a:sym typeface="Open Sans"/>
              </a:rPr>
              <a:t> entri terend</a:t>
            </a:r>
            <a:r>
              <a:rPr lang="en-US" sz="2000">
                <a:solidFill>
                  <a:srgbClr val="FFFFFF"/>
                </a:solidFill>
                <a:latin typeface="Open Sans"/>
                <a:ea typeface="Open Sans"/>
                <a:cs typeface="Open Sans"/>
                <a:sym typeface="Open Sans"/>
              </a:rPr>
              <a:t>ah</a:t>
            </a:r>
            <a:r>
              <a:rPr lang="en-US" sz="2000">
                <a:solidFill>
                  <a:srgbClr val="FFFFFF"/>
                </a:solidFill>
                <a:latin typeface="Open Sans"/>
                <a:ea typeface="Open Sans"/>
                <a:cs typeface="Open Sans"/>
                <a:sym typeface="Open Sans"/>
              </a:rPr>
              <a:t> dihapus untuk memberi ruang.</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Penyisipan di posisi tepat – Entri baru ditempatkan sesuai </a:t>
            </a:r>
            <a:r>
              <a:rPr lang="en-US" sz="2000">
                <a:solidFill>
                  <a:srgbClr val="FFFFFF"/>
                </a:solidFill>
                <a:latin typeface="Open Sans"/>
                <a:ea typeface="Open Sans"/>
                <a:cs typeface="Open Sans"/>
                <a:sym typeface="Open Sans"/>
              </a:rPr>
              <a:t>uru</a:t>
            </a:r>
            <a:r>
              <a:rPr lang="en-US" sz="2000">
                <a:solidFill>
                  <a:srgbClr val="FFFFFF"/>
                </a:solidFill>
                <a:latin typeface="Open Sans"/>
                <a:ea typeface="Open Sans"/>
                <a:cs typeface="Open Sans"/>
                <a:sym typeface="Open Sans"/>
              </a:rPr>
              <a:t>tan (dari tertinggi ke terendah) dengan menggeser skor lebih rendah ke kanan.</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I</a:t>
            </a:r>
            <a:r>
              <a:rPr lang="en-US" sz="2000">
                <a:solidFill>
                  <a:srgbClr val="FFFFFF"/>
                </a:solidFill>
                <a:latin typeface="Open Sans"/>
                <a:ea typeface="Open Sans"/>
                <a:cs typeface="Open Sans"/>
                <a:sym typeface="Open Sans"/>
              </a:rPr>
              <a:t>mplementasi mirip dengan metode i</a:t>
            </a:r>
            <a:r>
              <a:rPr lang="en-US" sz="2000">
                <a:solidFill>
                  <a:srgbClr val="FFFFFF"/>
                </a:solidFill>
                <a:latin typeface="Open Sans"/>
                <a:ea typeface="Open Sans"/>
                <a:cs typeface="Open Sans"/>
                <a:sym typeface="Open Sans"/>
              </a:rPr>
              <a:t>n</a:t>
            </a:r>
            <a:r>
              <a:rPr lang="en-US" sz="2000">
                <a:solidFill>
                  <a:srgbClr val="FFFFFF"/>
                </a:solidFill>
                <a:latin typeface="Open Sans"/>
                <a:ea typeface="Open Sans"/>
                <a:cs typeface="Open Sans"/>
                <a:sym typeface="Open Sans"/>
              </a:rPr>
              <a:t>sert pada list Python, tetapi tidak perl</a:t>
            </a:r>
            <a:r>
              <a:rPr lang="en-US" sz="2000">
                <a:solidFill>
                  <a:srgbClr val="FFFFFF"/>
                </a:solidFill>
                <a:latin typeface="Open Sans"/>
                <a:ea typeface="Open Sans"/>
                <a:cs typeface="Open Sans"/>
                <a:sym typeface="Open Sans"/>
              </a:rPr>
              <a:t>u menggeser entri None di akhir array.</a:t>
            </a:r>
          </a:p>
        </p:txBody>
      </p:sp>
      <p:sp>
        <p:nvSpPr>
          <p:cNvPr name="Freeform 21" id="21"/>
          <p:cNvSpPr/>
          <p:nvPr/>
        </p:nvSpPr>
        <p:spPr>
          <a:xfrm flipH="false" flipV="false" rot="0">
            <a:off x="2395948" y="6180289"/>
            <a:ext cx="6462204" cy="2601212"/>
          </a:xfrm>
          <a:custGeom>
            <a:avLst/>
            <a:gdLst/>
            <a:ahLst/>
            <a:cxnLst/>
            <a:rect r="r" b="b" t="t" l="l"/>
            <a:pathLst>
              <a:path h="2601212" w="6462204">
                <a:moveTo>
                  <a:pt x="0" y="0"/>
                </a:moveTo>
                <a:lnTo>
                  <a:pt x="6462204" y="0"/>
                </a:lnTo>
                <a:lnTo>
                  <a:pt x="6462204" y="2601212"/>
                </a:lnTo>
                <a:lnTo>
                  <a:pt x="0" y="2601212"/>
                </a:lnTo>
                <a:lnTo>
                  <a:pt x="0" y="0"/>
                </a:lnTo>
                <a:close/>
              </a:path>
            </a:pathLst>
          </a:custGeom>
          <a:blipFill>
            <a:blip r:embed="rId9"/>
            <a:stretch>
              <a:fillRect l="0" t="0" r="0" b="0"/>
            </a:stretch>
          </a:blipFill>
        </p:spPr>
      </p:sp>
      <p:sp>
        <p:nvSpPr>
          <p:cNvPr name="TextBox 22" id="22"/>
          <p:cNvSpPr txBox="true"/>
          <p:nvPr/>
        </p:nvSpPr>
        <p:spPr>
          <a:xfrm rot="0">
            <a:off x="9798785" y="6048970"/>
            <a:ext cx="6571892" cy="28162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Open Sans"/>
                <a:ea typeface="Open Sans"/>
                <a:cs typeface="Open Sans"/>
                <a:sym typeface="Open Sans"/>
              </a:rPr>
              <a:t>Implementasi teknis:</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Variabel j = self.n - 1 menunjukkan indeks tempat entri baru akan ditempatkan.</a:t>
            </a:r>
          </a:p>
          <a:p>
            <a:pPr algn="l" marL="431801" indent="-215900" lvl="1">
              <a:lnSpc>
                <a:spcPts val="2800"/>
              </a:lnSpc>
              <a:buFont typeface="Arial"/>
              <a:buChar char="•"/>
            </a:pPr>
            <a:r>
              <a:rPr lang="en-US" sz="2000">
                <a:solidFill>
                  <a:srgbClr val="FFFFFF"/>
                </a:solidFill>
                <a:latin typeface="Open Sans"/>
                <a:ea typeface="Open Sans"/>
                <a:cs typeface="Open Sans"/>
                <a:sym typeface="Open Sans"/>
              </a:rPr>
              <a:t>P</a:t>
            </a:r>
            <a:r>
              <a:rPr lang="en-US" sz="2000">
                <a:solidFill>
                  <a:srgbClr val="FFFFFF"/>
                </a:solidFill>
                <a:latin typeface="Open Sans"/>
                <a:ea typeface="Open Sans"/>
                <a:cs typeface="Open Sans"/>
                <a:sym typeface="Open Sans"/>
              </a:rPr>
              <a:t>erulangan while (baris 34) memeriksa apakah entri di indeks j-1 memiliki skor leb</a:t>
            </a:r>
            <a:r>
              <a:rPr lang="en-US" sz="2000">
                <a:solidFill>
                  <a:srgbClr val="FFFFFF"/>
                </a:solidFill>
                <a:latin typeface="Open Sans"/>
                <a:ea typeface="Open Sans"/>
                <a:cs typeface="Open Sans"/>
                <a:sym typeface="Open Sans"/>
              </a:rPr>
              <a:t>ih rend</a:t>
            </a:r>
            <a:r>
              <a:rPr lang="en-US" sz="2000">
                <a:solidFill>
                  <a:srgbClr val="FFFFFF"/>
                </a:solidFill>
                <a:latin typeface="Open Sans"/>
                <a:ea typeface="Open Sans"/>
                <a:cs typeface="Open Sans"/>
                <a:sym typeface="Open Sans"/>
              </a:rPr>
              <a:t>ah</a:t>
            </a:r>
            <a:r>
              <a:rPr lang="en-US" sz="2000">
                <a:solidFill>
                  <a:srgbClr val="FFFFFF"/>
                </a:solidFill>
                <a:latin typeface="Open Sans"/>
                <a:ea typeface="Open Sans"/>
                <a:cs typeface="Open Sans"/>
                <a:sym typeface="Open Sans"/>
              </a:rPr>
              <a:t> daripada entri baru. Jika ya, entri digeser ke kanan dan j dikurangi, hingga posisi ya</a:t>
            </a:r>
            <a:r>
              <a:rPr lang="en-US" sz="2000">
                <a:solidFill>
                  <a:srgbClr val="FFFFFF"/>
                </a:solidFill>
                <a:latin typeface="Open Sans"/>
                <a:ea typeface="Open Sans"/>
                <a:cs typeface="Open Sans"/>
                <a:sym typeface="Open Sans"/>
              </a:rPr>
              <a:t>ng tepat ditemukan.</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291180" y="235708"/>
            <a:ext cx="13486579" cy="1556140"/>
          </a:xfrm>
          <a:prstGeom prst="rect">
            <a:avLst/>
          </a:prstGeom>
        </p:spPr>
        <p:txBody>
          <a:bodyPr anchor="t" rtlCol="false" tIns="0" lIns="0" bIns="0" rIns="0">
            <a:spAutoFit/>
          </a:bodyPr>
          <a:lstStyle/>
          <a:p>
            <a:pPr algn="ctr">
              <a:lnSpc>
                <a:spcPts val="6592"/>
              </a:lnSpc>
            </a:pPr>
            <a:r>
              <a:rPr lang="en-US" b="true" sz="6400">
                <a:solidFill>
                  <a:srgbClr val="29455B"/>
                </a:solidFill>
                <a:latin typeface="Canva Sans Bold"/>
                <a:ea typeface="Canva Sans Bold"/>
                <a:cs typeface="Canva Sans Bold"/>
                <a:sym typeface="Canva Sans Bold"/>
              </a:rPr>
              <a:t>5.5.2 MENGURUTKAN URUTAN</a:t>
            </a:r>
          </a:p>
          <a:p>
            <a:pPr algn="ctr">
              <a:lnSpc>
                <a:spcPts val="5562"/>
              </a:lnSpc>
            </a:pPr>
            <a:r>
              <a:rPr lang="en-US" b="true" sz="5400">
                <a:solidFill>
                  <a:srgbClr val="29455B"/>
                </a:solidFill>
                <a:latin typeface="Canva Sans Bold"/>
                <a:ea typeface="Canva Sans Bold"/>
                <a:cs typeface="Canva Sans Bold"/>
                <a:sym typeface="Canva Sans Bold"/>
              </a:rPr>
              <a:t>ALGORITMA INSERTION-SORT</a:t>
            </a:r>
          </a:p>
        </p:txBody>
      </p:sp>
      <p:grpSp>
        <p:nvGrpSpPr>
          <p:cNvPr name="Group 4" id="4"/>
          <p:cNvGrpSpPr/>
          <p:nvPr/>
        </p:nvGrpSpPr>
        <p:grpSpPr>
          <a:xfrm rot="0">
            <a:off x="1656267" y="1818602"/>
            <a:ext cx="15463175" cy="7754097"/>
            <a:chOff x="0" y="0"/>
            <a:chExt cx="20617566" cy="10338796"/>
          </a:xfrm>
        </p:grpSpPr>
        <p:grpSp>
          <p:nvGrpSpPr>
            <p:cNvPr name="Group 5" id="5"/>
            <p:cNvGrpSpPr/>
            <p:nvPr/>
          </p:nvGrpSpPr>
          <p:grpSpPr>
            <a:xfrm rot="0">
              <a:off x="423202" y="3102362"/>
              <a:ext cx="19826214" cy="7236434"/>
              <a:chOff x="0" y="0"/>
              <a:chExt cx="5713394" cy="2085350"/>
            </a:xfrm>
          </p:grpSpPr>
          <p:sp>
            <p:nvSpPr>
              <p:cNvPr name="Freeform 6" id="6"/>
              <p:cNvSpPr/>
              <p:nvPr/>
            </p:nvSpPr>
            <p:spPr>
              <a:xfrm flipH="false" flipV="false" rot="0">
                <a:off x="0" y="0"/>
                <a:ext cx="5713394" cy="2085350"/>
              </a:xfrm>
              <a:custGeom>
                <a:avLst/>
                <a:gdLst/>
                <a:ahLst/>
                <a:cxnLst/>
                <a:rect r="r" b="b" t="t" l="l"/>
                <a:pathLst>
                  <a:path h="2085350" w="5713394">
                    <a:moveTo>
                      <a:pt x="35404" y="0"/>
                    </a:moveTo>
                    <a:lnTo>
                      <a:pt x="5677989" y="0"/>
                    </a:lnTo>
                    <a:cubicBezTo>
                      <a:pt x="5687379" y="0"/>
                      <a:pt x="5696384" y="3730"/>
                      <a:pt x="5703024" y="10370"/>
                    </a:cubicBezTo>
                    <a:cubicBezTo>
                      <a:pt x="5709664" y="17009"/>
                      <a:pt x="5713394" y="26015"/>
                      <a:pt x="5713394" y="35404"/>
                    </a:cubicBezTo>
                    <a:lnTo>
                      <a:pt x="5713394" y="2049946"/>
                    </a:lnTo>
                    <a:cubicBezTo>
                      <a:pt x="5713394" y="2069499"/>
                      <a:pt x="5697543" y="2085350"/>
                      <a:pt x="5677989" y="2085350"/>
                    </a:cubicBezTo>
                    <a:lnTo>
                      <a:pt x="35404" y="2085350"/>
                    </a:lnTo>
                    <a:cubicBezTo>
                      <a:pt x="15851" y="2085350"/>
                      <a:pt x="0" y="2069499"/>
                      <a:pt x="0" y="2049946"/>
                    </a:cubicBezTo>
                    <a:lnTo>
                      <a:pt x="0" y="35404"/>
                    </a:lnTo>
                    <a:cubicBezTo>
                      <a:pt x="0" y="15851"/>
                      <a:pt x="15851" y="0"/>
                      <a:pt x="35404" y="0"/>
                    </a:cubicBezTo>
                    <a:close/>
                  </a:path>
                </a:pathLst>
              </a:custGeom>
              <a:solidFill>
                <a:srgbClr val="FCB50F"/>
              </a:solidFill>
            </p:spPr>
          </p:sp>
          <p:sp>
            <p:nvSpPr>
              <p:cNvPr name="TextBox 7" id="7"/>
              <p:cNvSpPr txBox="true"/>
              <p:nvPr/>
            </p:nvSpPr>
            <p:spPr>
              <a:xfrm>
                <a:off x="0" y="-38100"/>
                <a:ext cx="5713394" cy="212345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617566" cy="10045088"/>
              <a:chOff x="0" y="0"/>
              <a:chExt cx="5941441" cy="2894731"/>
            </a:xfrm>
          </p:grpSpPr>
          <p:sp>
            <p:nvSpPr>
              <p:cNvPr name="Freeform 9" id="9"/>
              <p:cNvSpPr/>
              <p:nvPr/>
            </p:nvSpPr>
            <p:spPr>
              <a:xfrm flipH="false" flipV="false" rot="0">
                <a:off x="0" y="0"/>
                <a:ext cx="5941441" cy="2894731"/>
              </a:xfrm>
              <a:custGeom>
                <a:avLst/>
                <a:gdLst/>
                <a:ahLst/>
                <a:cxnLst/>
                <a:rect r="r" b="b" t="t" l="l"/>
                <a:pathLst>
                  <a:path h="2894731" w="5941441">
                    <a:moveTo>
                      <a:pt x="34045" y="0"/>
                    </a:moveTo>
                    <a:lnTo>
                      <a:pt x="5907396" y="0"/>
                    </a:lnTo>
                    <a:cubicBezTo>
                      <a:pt x="5926199" y="0"/>
                      <a:pt x="5941441" y="15243"/>
                      <a:pt x="5941441" y="34045"/>
                    </a:cubicBezTo>
                    <a:lnTo>
                      <a:pt x="5941441" y="2860685"/>
                    </a:lnTo>
                    <a:cubicBezTo>
                      <a:pt x="5941441" y="2879488"/>
                      <a:pt x="5926199" y="2894731"/>
                      <a:pt x="5907396" y="2894731"/>
                    </a:cubicBezTo>
                    <a:lnTo>
                      <a:pt x="34045" y="2894731"/>
                    </a:lnTo>
                    <a:cubicBezTo>
                      <a:pt x="15243" y="2894731"/>
                      <a:pt x="0" y="2879488"/>
                      <a:pt x="0" y="2860685"/>
                    </a:cubicBezTo>
                    <a:lnTo>
                      <a:pt x="0" y="34045"/>
                    </a:lnTo>
                    <a:cubicBezTo>
                      <a:pt x="0" y="15243"/>
                      <a:pt x="15243" y="0"/>
                      <a:pt x="34045" y="0"/>
                    </a:cubicBezTo>
                    <a:close/>
                  </a:path>
                </a:pathLst>
              </a:custGeom>
              <a:solidFill>
                <a:srgbClr val="29455B"/>
              </a:solidFill>
            </p:spPr>
          </p:sp>
          <p:sp>
            <p:nvSpPr>
              <p:cNvPr name="TextBox 10" id="10"/>
              <p:cNvSpPr txBox="true"/>
              <p:nvPr/>
            </p:nvSpPr>
            <p:spPr>
              <a:xfrm>
                <a:off x="0" y="-38100"/>
                <a:ext cx="5941441" cy="2932831"/>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415802"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2149740" y="2501600"/>
            <a:ext cx="14476227" cy="6340475"/>
          </a:xfrm>
          <a:prstGeom prst="rect">
            <a:avLst/>
          </a:prstGeom>
        </p:spPr>
        <p:txBody>
          <a:bodyPr anchor="t" rtlCol="false" tIns="0" lIns="0" bIns="0" rIns="0">
            <a:spAutoFit/>
          </a:bodyPr>
          <a:lstStyle/>
          <a:p>
            <a:pPr algn="l" marL="431801" indent="-215900" lvl="1">
              <a:lnSpc>
                <a:spcPts val="2800"/>
              </a:lnSpc>
              <a:buAutoNum type="arabicPeriod" startAt="1"/>
            </a:pPr>
            <a:r>
              <a:rPr lang="en-US" sz="2000">
                <a:solidFill>
                  <a:srgbClr val="FFFFFF"/>
                </a:solidFill>
                <a:latin typeface="Open Sans"/>
                <a:ea typeface="Open Sans"/>
                <a:cs typeface="Open Sans"/>
                <a:sym typeface="Open Sans"/>
              </a:rPr>
              <a:t>Algoritma Insertion-Sort:</a:t>
            </a:r>
          </a:p>
          <a:p>
            <a:pPr algn="l" marL="863601" indent="-287867" lvl="2">
              <a:lnSpc>
                <a:spcPts val="2800"/>
              </a:lnSpc>
              <a:buFont typeface="Arial"/>
              <a:buChar char="⚬"/>
            </a:pPr>
            <a:r>
              <a:rPr lang="en-US" sz="2000">
                <a:solidFill>
                  <a:srgbClr val="FFFFFF"/>
                </a:solidFill>
                <a:latin typeface="Open Sans"/>
                <a:ea typeface="Open Sans"/>
                <a:cs typeface="Open Sans"/>
                <a:sym typeface="Open Sans"/>
              </a:rPr>
              <a:t>Metode pengurutan sederhana dengan cara menyisipkan elemen ke posisi yang tepat di dalam subarray terurut.</a:t>
            </a:r>
          </a:p>
          <a:p>
            <a:pPr algn="l" marL="863601" indent="-287867" lvl="2">
              <a:lnSpc>
                <a:spcPts val="2800"/>
              </a:lnSpc>
              <a:buFont typeface="Arial"/>
              <a:buChar char="⚬"/>
            </a:pPr>
            <a:r>
              <a:rPr lang="en-US" sz="2000">
                <a:solidFill>
                  <a:srgbClr val="FFFFFF"/>
                </a:solidFill>
                <a:latin typeface="Open Sans"/>
                <a:ea typeface="Open Sans"/>
                <a:cs typeface="Open Sans"/>
                <a:sym typeface="Open Sans"/>
              </a:rPr>
              <a:t>Langkah Utama:</a:t>
            </a:r>
          </a:p>
          <a:p>
            <a:pPr algn="l" marL="1295402" indent="-323850" lvl="3">
              <a:lnSpc>
                <a:spcPts val="2800"/>
              </a:lnSpc>
              <a:buFont typeface="Arial"/>
              <a:buChar char="￭"/>
            </a:pPr>
            <a:r>
              <a:rPr lang="en-US" sz="2000">
                <a:solidFill>
                  <a:srgbClr val="FFFFFF"/>
                </a:solidFill>
                <a:latin typeface="Open Sans"/>
                <a:ea typeface="Open Sans"/>
                <a:cs typeface="Open Sans"/>
                <a:sym typeface="Open Sans"/>
              </a:rPr>
              <a:t>Mulai dari elemen kedua (indeks 1).</a:t>
            </a:r>
          </a:p>
          <a:p>
            <a:pPr algn="l" marL="1295402" indent="-323850" lvl="3">
              <a:lnSpc>
                <a:spcPts val="2800"/>
              </a:lnSpc>
              <a:buFont typeface="Arial"/>
              <a:buChar char="￭"/>
            </a:pPr>
            <a:r>
              <a:rPr lang="en-US" sz="2000">
                <a:solidFill>
                  <a:srgbClr val="FFFFFF"/>
                </a:solidFill>
                <a:latin typeface="Open Sans"/>
                <a:ea typeface="Open Sans"/>
                <a:cs typeface="Open Sans"/>
                <a:sym typeface="Open Sans"/>
              </a:rPr>
              <a:t>Geser elemen ke kiri hingga posisinya sesuai dalam subarray terurut sebelumnya.</a:t>
            </a:r>
          </a:p>
          <a:p>
            <a:pPr algn="l" marL="1295402" indent="-323850" lvl="3">
              <a:lnSpc>
                <a:spcPts val="2800"/>
              </a:lnSpc>
              <a:buFont typeface="Arial"/>
              <a:buChar char="￭"/>
            </a:pPr>
            <a:r>
              <a:rPr lang="en-US" sz="2000">
                <a:solidFill>
                  <a:srgbClr val="FFFFFF"/>
                </a:solidFill>
                <a:latin typeface="Open Sans"/>
                <a:ea typeface="Open Sans"/>
                <a:cs typeface="Open Sans"/>
                <a:sym typeface="Open Sans"/>
              </a:rPr>
              <a:t>Ulangi untuk semua elemen hingga array terurut.</a:t>
            </a:r>
          </a:p>
          <a:p>
            <a:pPr algn="l" marL="431801" indent="-215900" lvl="1">
              <a:lnSpc>
                <a:spcPts val="2800"/>
              </a:lnSpc>
              <a:buAutoNum type="arabicPeriod" startAt="1"/>
            </a:pPr>
            <a:r>
              <a:rPr lang="en-US" sz="2000">
                <a:solidFill>
                  <a:srgbClr val="FFFFFF"/>
                </a:solidFill>
                <a:latin typeface="Open Sans"/>
                <a:ea typeface="Open Sans"/>
                <a:cs typeface="Open Sans"/>
                <a:sym typeface="Open Sans"/>
              </a:rPr>
              <a:t>Pseudocode (Cuplikan Kode 5.9</a:t>
            </a:r>
          </a:p>
          <a:p>
            <a:pPr algn="l">
              <a:lnSpc>
                <a:spcPts val="2800"/>
              </a:lnSpc>
            </a:pPr>
            <a:r>
              <a:rPr lang="en-US" sz="2000">
                <a:solidFill>
                  <a:srgbClr val="FFFFFF"/>
                </a:solidFill>
                <a:latin typeface="Open Sans"/>
                <a:ea typeface="Open Sans"/>
                <a:cs typeface="Open Sans"/>
                <a:sym typeface="Open Sans"/>
              </a:rPr>
              <a:t>Algoritma InsertionSort(A):  </a:t>
            </a:r>
          </a:p>
          <a:p>
            <a:pPr algn="l">
              <a:lnSpc>
                <a:spcPts val="2800"/>
              </a:lnSpc>
            </a:pPr>
            <a:r>
              <a:rPr lang="en-US" sz="2000">
                <a:solidFill>
                  <a:srgbClr val="FFFFFF"/>
                </a:solidFill>
                <a:latin typeface="Open Sans"/>
                <a:ea typeface="Open Sans"/>
                <a:cs typeface="Open Sans"/>
                <a:sym typeface="Open Sans"/>
              </a:rPr>
              <a:t>    Input: Array A dengan n elemen yang bisa dibandingkan  </a:t>
            </a:r>
          </a:p>
          <a:p>
            <a:pPr algn="l">
              <a:lnSpc>
                <a:spcPts val="2800"/>
              </a:lnSpc>
            </a:pPr>
            <a:r>
              <a:rPr lang="en-US" sz="2000">
                <a:solidFill>
                  <a:srgbClr val="FFFFFF"/>
                </a:solidFill>
                <a:latin typeface="Open Sans"/>
                <a:ea typeface="Open Sans"/>
                <a:cs typeface="Open Sans"/>
                <a:sym typeface="Open Sans"/>
              </a:rPr>
              <a:t>    Output: Array A terurut secara menaik  </a:t>
            </a:r>
          </a:p>
          <a:p>
            <a:pPr algn="l">
              <a:lnSpc>
                <a:spcPts val="2800"/>
              </a:lnSpc>
            </a:pPr>
            <a:r>
              <a:rPr lang="en-US" sz="2000">
                <a:solidFill>
                  <a:srgbClr val="FFFFFF"/>
                </a:solidFill>
                <a:latin typeface="Open Sans"/>
                <a:ea typeface="Open Sans"/>
                <a:cs typeface="Open Sans"/>
                <a:sym typeface="Open Sans"/>
              </a:rPr>
              <a:t>    untuk k dari 1 hingga n-1:  </a:t>
            </a:r>
          </a:p>
          <a:p>
            <a:pPr algn="l">
              <a:lnSpc>
                <a:spcPts val="2800"/>
              </a:lnSpc>
            </a:pPr>
            <a:r>
              <a:rPr lang="en-US" sz="2000">
                <a:solidFill>
                  <a:srgbClr val="FFFFFF"/>
                </a:solidFill>
                <a:latin typeface="Open Sans"/>
                <a:ea typeface="Open Sans"/>
                <a:cs typeface="Open Sans"/>
                <a:sym typeface="Open Sans"/>
              </a:rPr>
              <a:t>        Sisipkan A[k] ke posisi tepat di antara A[0], A[1], ..., A[k].  </a:t>
            </a:r>
          </a:p>
          <a:p>
            <a:pPr algn="l" marL="431801" indent="-215900" lvl="1">
              <a:lnSpc>
                <a:spcPts val="2800"/>
              </a:lnSpc>
              <a:buAutoNum type="arabicPeriod" startAt="1"/>
            </a:pPr>
            <a:r>
              <a:rPr lang="en-US" sz="2000">
                <a:solidFill>
                  <a:srgbClr val="FFFFFF"/>
                </a:solidFill>
                <a:latin typeface="Open Sans"/>
                <a:ea typeface="Open Sans"/>
                <a:cs typeface="Open Sans"/>
                <a:sym typeface="Open Sans"/>
              </a:rPr>
              <a:t>Implementasi Python (Cuplikan Kode 5.10):</a:t>
            </a:r>
          </a:p>
          <a:p>
            <a:pPr algn="l" marL="863601" indent="-287867" lvl="2">
              <a:lnSpc>
                <a:spcPts val="2800"/>
              </a:lnSpc>
              <a:buFont typeface="Arial"/>
              <a:buChar char="⚬"/>
            </a:pPr>
            <a:r>
              <a:rPr lang="en-US" sz="2000">
                <a:solidFill>
                  <a:srgbClr val="FFFFFF"/>
                </a:solidFill>
                <a:latin typeface="Open Sans"/>
                <a:ea typeface="Open Sans"/>
                <a:cs typeface="Open Sans"/>
                <a:sym typeface="Open Sans"/>
              </a:rPr>
              <a:t>Loop luar iterasi elemen dari indeks 1 hingga akhir.</a:t>
            </a:r>
          </a:p>
          <a:p>
            <a:pPr algn="l" marL="863601" indent="-287867" lvl="2">
              <a:lnSpc>
                <a:spcPts val="2800"/>
              </a:lnSpc>
              <a:buFont typeface="Arial"/>
              <a:buChar char="⚬"/>
            </a:pPr>
            <a:r>
              <a:rPr lang="en-US" sz="2000">
                <a:solidFill>
                  <a:srgbClr val="FFFFFF"/>
                </a:solidFill>
                <a:latin typeface="Open Sans"/>
                <a:ea typeface="Open Sans"/>
                <a:cs typeface="Open Sans"/>
                <a:sym typeface="Open Sans"/>
              </a:rPr>
              <a:t>Loop dalam menggeser elemen ke kiri hingga posisi tepat.</a:t>
            </a:r>
          </a:p>
          <a:p>
            <a:pPr algn="l" marL="431801" indent="-215900" lvl="1">
              <a:lnSpc>
                <a:spcPts val="2800"/>
              </a:lnSpc>
              <a:buAutoNum type="arabicPeriod" startAt="1"/>
            </a:pPr>
            <a:r>
              <a:rPr lang="en-US" sz="2000">
                <a:solidFill>
                  <a:srgbClr val="FFFFFF"/>
                </a:solidFill>
                <a:latin typeface="Open Sans"/>
                <a:ea typeface="Open Sans"/>
                <a:cs typeface="Open Sans"/>
                <a:sym typeface="Open Sans"/>
              </a:rPr>
              <a:t>Kompleksitas Waktu:</a:t>
            </a:r>
          </a:p>
          <a:p>
            <a:pPr algn="l" marL="863601" indent="-287867" lvl="2">
              <a:lnSpc>
                <a:spcPts val="2800"/>
              </a:lnSpc>
              <a:buFont typeface="Arial"/>
              <a:buChar char="⚬"/>
            </a:pPr>
            <a:r>
              <a:rPr lang="en-US" sz="2000">
                <a:solidFill>
                  <a:srgbClr val="FFFFFF"/>
                </a:solidFill>
                <a:latin typeface="Open Sans"/>
                <a:ea typeface="Open Sans"/>
                <a:cs typeface="Open Sans"/>
                <a:sym typeface="Open Sans"/>
              </a:rPr>
              <a:t>Kasus Terburuk (array terbalik): O(n²) → setiap elemen harus digeser maksimal.</a:t>
            </a:r>
          </a:p>
          <a:p>
            <a:pPr algn="l" marL="863601" indent="-287867" lvl="2">
              <a:lnSpc>
                <a:spcPts val="2800"/>
              </a:lnSpc>
              <a:buFont typeface="Arial"/>
              <a:buChar char="⚬"/>
            </a:pPr>
            <a:r>
              <a:rPr lang="en-US" sz="2000">
                <a:solidFill>
                  <a:srgbClr val="FFFFFF"/>
                </a:solidFill>
                <a:latin typeface="Open Sans"/>
                <a:ea typeface="Open Sans"/>
                <a:cs typeface="Open Sans"/>
                <a:sym typeface="Open Sans"/>
              </a:rPr>
              <a:t>Kasus Terbaik (array hampir terurut): O(n) → sedikit atau tidak ada geseran.</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9528969" y="1864573"/>
            <a:ext cx="8411508" cy="7355393"/>
            <a:chOff x="0" y="0"/>
            <a:chExt cx="11215344" cy="9807191"/>
          </a:xfrm>
        </p:grpSpPr>
        <p:grpSp>
          <p:nvGrpSpPr>
            <p:cNvPr name="Group 10" id="10"/>
            <p:cNvGrpSpPr/>
            <p:nvPr/>
          </p:nvGrpSpPr>
          <p:grpSpPr>
            <a:xfrm rot="0">
              <a:off x="0" y="332651"/>
              <a:ext cx="10980583" cy="9474541"/>
              <a:chOff x="0" y="0"/>
              <a:chExt cx="2785258" cy="2403246"/>
            </a:xfrm>
          </p:grpSpPr>
          <p:sp>
            <p:nvSpPr>
              <p:cNvPr name="Freeform 11" id="11"/>
              <p:cNvSpPr/>
              <p:nvPr/>
            </p:nvSpPr>
            <p:spPr>
              <a:xfrm flipH="false" flipV="false" rot="0">
                <a:off x="0" y="0"/>
                <a:ext cx="2785258" cy="2403246"/>
              </a:xfrm>
              <a:custGeom>
                <a:avLst/>
                <a:gdLst/>
                <a:ahLst/>
                <a:cxnLst/>
                <a:rect r="r" b="b" t="t" l="l"/>
                <a:pathLst>
                  <a:path h="2403246" w="2785258">
                    <a:moveTo>
                      <a:pt x="63925" y="0"/>
                    </a:moveTo>
                    <a:lnTo>
                      <a:pt x="2721333" y="0"/>
                    </a:lnTo>
                    <a:cubicBezTo>
                      <a:pt x="2738287" y="0"/>
                      <a:pt x="2754547" y="6735"/>
                      <a:pt x="2766535" y="18723"/>
                    </a:cubicBezTo>
                    <a:cubicBezTo>
                      <a:pt x="2778523" y="30711"/>
                      <a:pt x="2785258" y="46971"/>
                      <a:pt x="2785258" y="63925"/>
                    </a:cubicBezTo>
                    <a:lnTo>
                      <a:pt x="2785258" y="2339321"/>
                    </a:lnTo>
                    <a:cubicBezTo>
                      <a:pt x="2785258" y="2374626"/>
                      <a:pt x="2756638" y="2403246"/>
                      <a:pt x="2721333" y="2403246"/>
                    </a:cubicBezTo>
                    <a:lnTo>
                      <a:pt x="63925" y="2403246"/>
                    </a:lnTo>
                    <a:cubicBezTo>
                      <a:pt x="28620" y="2403246"/>
                      <a:pt x="0" y="2374626"/>
                      <a:pt x="0" y="2339321"/>
                    </a:cubicBezTo>
                    <a:lnTo>
                      <a:pt x="0" y="63925"/>
                    </a:lnTo>
                    <a:cubicBezTo>
                      <a:pt x="0" y="28620"/>
                      <a:pt x="28620" y="0"/>
                      <a:pt x="63925" y="0"/>
                    </a:cubicBezTo>
                    <a:close/>
                  </a:path>
                </a:pathLst>
              </a:custGeom>
              <a:solidFill>
                <a:srgbClr val="FCB50F"/>
              </a:solidFill>
            </p:spPr>
          </p:sp>
          <p:sp>
            <p:nvSpPr>
              <p:cNvPr name="TextBox 12" id="12"/>
              <p:cNvSpPr txBox="true"/>
              <p:nvPr/>
            </p:nvSpPr>
            <p:spPr>
              <a:xfrm>
                <a:off x="0" y="-38100"/>
                <a:ext cx="2785258" cy="2441346"/>
              </a:xfrm>
              <a:prstGeom prst="rect">
                <a:avLst/>
              </a:prstGeom>
            </p:spPr>
            <p:txBody>
              <a:bodyPr anchor="ctr" rtlCol="false" tIns="57714" lIns="57714" bIns="57714" rIns="57714"/>
              <a:lstStyle/>
              <a:p>
                <a:pPr algn="ctr">
                  <a:lnSpc>
                    <a:spcPts val="2659"/>
                  </a:lnSpc>
                  <a:spcBef>
                    <a:spcPct val="0"/>
                  </a:spcBef>
                </a:pPr>
              </a:p>
            </p:txBody>
          </p:sp>
        </p:grpSp>
        <p:grpSp>
          <p:nvGrpSpPr>
            <p:cNvPr name="Group 13" id="13"/>
            <p:cNvGrpSpPr/>
            <p:nvPr/>
          </p:nvGrpSpPr>
          <p:grpSpPr>
            <a:xfrm rot="0">
              <a:off x="274293" y="0"/>
              <a:ext cx="10941051" cy="9459815"/>
              <a:chOff x="0" y="0"/>
              <a:chExt cx="2775231" cy="2399511"/>
            </a:xfrm>
          </p:grpSpPr>
          <p:sp>
            <p:nvSpPr>
              <p:cNvPr name="Freeform 14" id="14"/>
              <p:cNvSpPr/>
              <p:nvPr/>
            </p:nvSpPr>
            <p:spPr>
              <a:xfrm flipH="false" flipV="false" rot="0">
                <a:off x="0" y="0"/>
                <a:ext cx="2775231" cy="2399511"/>
              </a:xfrm>
              <a:custGeom>
                <a:avLst/>
                <a:gdLst/>
                <a:ahLst/>
                <a:cxnLst/>
                <a:rect r="r" b="b" t="t" l="l"/>
                <a:pathLst>
                  <a:path h="2399511" w="2775231">
                    <a:moveTo>
                      <a:pt x="64156" y="0"/>
                    </a:moveTo>
                    <a:lnTo>
                      <a:pt x="2711075" y="0"/>
                    </a:lnTo>
                    <a:cubicBezTo>
                      <a:pt x="2746507" y="0"/>
                      <a:pt x="2775231" y="28724"/>
                      <a:pt x="2775231" y="64156"/>
                    </a:cubicBezTo>
                    <a:lnTo>
                      <a:pt x="2775231" y="2335355"/>
                    </a:lnTo>
                    <a:cubicBezTo>
                      <a:pt x="2775231" y="2352370"/>
                      <a:pt x="2768472" y="2368689"/>
                      <a:pt x="2756440" y="2380720"/>
                    </a:cubicBezTo>
                    <a:cubicBezTo>
                      <a:pt x="2744409" y="2392752"/>
                      <a:pt x="2728090" y="2399511"/>
                      <a:pt x="2711075" y="2399511"/>
                    </a:cubicBezTo>
                    <a:lnTo>
                      <a:pt x="64156" y="2399511"/>
                    </a:lnTo>
                    <a:cubicBezTo>
                      <a:pt x="47141" y="2399511"/>
                      <a:pt x="30822" y="2392752"/>
                      <a:pt x="18791" y="2380720"/>
                    </a:cubicBezTo>
                    <a:cubicBezTo>
                      <a:pt x="6759" y="2368689"/>
                      <a:pt x="0" y="2352370"/>
                      <a:pt x="0" y="2335355"/>
                    </a:cubicBezTo>
                    <a:lnTo>
                      <a:pt x="0" y="64156"/>
                    </a:lnTo>
                    <a:cubicBezTo>
                      <a:pt x="0" y="47141"/>
                      <a:pt x="6759" y="30822"/>
                      <a:pt x="18791" y="18791"/>
                    </a:cubicBezTo>
                    <a:cubicBezTo>
                      <a:pt x="30822" y="6759"/>
                      <a:pt x="47141" y="0"/>
                      <a:pt x="64156" y="0"/>
                    </a:cubicBezTo>
                    <a:close/>
                  </a:path>
                </a:pathLst>
              </a:custGeom>
              <a:solidFill>
                <a:srgbClr val="29455B"/>
              </a:solidFill>
            </p:spPr>
          </p:sp>
          <p:sp>
            <p:nvSpPr>
              <p:cNvPr name="TextBox 15" id="15"/>
              <p:cNvSpPr txBox="true"/>
              <p:nvPr/>
            </p:nvSpPr>
            <p:spPr>
              <a:xfrm>
                <a:off x="0" y="-38100"/>
                <a:ext cx="2775231" cy="2437611"/>
              </a:xfrm>
              <a:prstGeom prst="rect">
                <a:avLst/>
              </a:prstGeom>
            </p:spPr>
            <p:txBody>
              <a:bodyPr anchor="ctr" rtlCol="false" tIns="57714" lIns="57714" bIns="57714" rIns="57714"/>
              <a:lstStyle/>
              <a:p>
                <a:pPr algn="ctr">
                  <a:lnSpc>
                    <a:spcPts val="2659"/>
                  </a:lnSpc>
                  <a:spcBef>
                    <a:spcPct val="0"/>
                  </a:spcBef>
                </a:pPr>
              </a:p>
            </p:txBody>
          </p:sp>
        </p:grpSp>
      </p:grpSp>
      <p:sp>
        <p:nvSpPr>
          <p:cNvPr name="Freeform 16" id="16"/>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8" id="18"/>
          <p:cNvGrpSpPr/>
          <p:nvPr/>
        </p:nvGrpSpPr>
        <p:grpSpPr>
          <a:xfrm rot="0">
            <a:off x="1028700" y="1864573"/>
            <a:ext cx="8270575" cy="7355393"/>
            <a:chOff x="0" y="0"/>
            <a:chExt cx="11027433" cy="9807191"/>
          </a:xfrm>
        </p:grpSpPr>
        <p:grpSp>
          <p:nvGrpSpPr>
            <p:cNvPr name="Group 19" id="19"/>
            <p:cNvGrpSpPr/>
            <p:nvPr/>
          </p:nvGrpSpPr>
          <p:grpSpPr>
            <a:xfrm rot="0">
              <a:off x="0" y="332651"/>
              <a:ext cx="10796605" cy="9474541"/>
              <a:chOff x="0" y="0"/>
              <a:chExt cx="2758886" cy="2421055"/>
            </a:xfrm>
          </p:grpSpPr>
          <p:sp>
            <p:nvSpPr>
              <p:cNvPr name="Freeform 20" id="20"/>
              <p:cNvSpPr/>
              <p:nvPr/>
            </p:nvSpPr>
            <p:spPr>
              <a:xfrm flipH="false" flipV="false" rot="0">
                <a:off x="0" y="0"/>
                <a:ext cx="2758886" cy="2421055"/>
              </a:xfrm>
              <a:custGeom>
                <a:avLst/>
                <a:gdLst/>
                <a:ahLst/>
                <a:cxnLst/>
                <a:rect r="r" b="b" t="t" l="l"/>
                <a:pathLst>
                  <a:path h="2421055" w="2758886">
                    <a:moveTo>
                      <a:pt x="65014" y="0"/>
                    </a:moveTo>
                    <a:lnTo>
                      <a:pt x="2693871" y="0"/>
                    </a:lnTo>
                    <a:cubicBezTo>
                      <a:pt x="2729778" y="0"/>
                      <a:pt x="2758886" y="29108"/>
                      <a:pt x="2758886" y="65014"/>
                    </a:cubicBezTo>
                    <a:lnTo>
                      <a:pt x="2758886" y="2356041"/>
                    </a:lnTo>
                    <a:cubicBezTo>
                      <a:pt x="2758886" y="2373284"/>
                      <a:pt x="2752036" y="2389820"/>
                      <a:pt x="2739843" y="2402013"/>
                    </a:cubicBezTo>
                    <a:cubicBezTo>
                      <a:pt x="2727651" y="2414205"/>
                      <a:pt x="2711114" y="2421055"/>
                      <a:pt x="2693871" y="2421055"/>
                    </a:cubicBezTo>
                    <a:lnTo>
                      <a:pt x="65014" y="2421055"/>
                    </a:lnTo>
                    <a:cubicBezTo>
                      <a:pt x="47771" y="2421055"/>
                      <a:pt x="31235" y="2414205"/>
                      <a:pt x="19042" y="2402013"/>
                    </a:cubicBezTo>
                    <a:cubicBezTo>
                      <a:pt x="6850" y="2389820"/>
                      <a:pt x="0" y="2373284"/>
                      <a:pt x="0" y="2356041"/>
                    </a:cubicBezTo>
                    <a:lnTo>
                      <a:pt x="0" y="65014"/>
                    </a:lnTo>
                    <a:cubicBezTo>
                      <a:pt x="0" y="47771"/>
                      <a:pt x="6850" y="31235"/>
                      <a:pt x="19042" y="19042"/>
                    </a:cubicBezTo>
                    <a:cubicBezTo>
                      <a:pt x="31235" y="6850"/>
                      <a:pt x="47771" y="0"/>
                      <a:pt x="65014" y="0"/>
                    </a:cubicBezTo>
                    <a:close/>
                  </a:path>
                </a:pathLst>
              </a:custGeom>
              <a:solidFill>
                <a:srgbClr val="FCB50F"/>
              </a:solidFill>
            </p:spPr>
          </p:sp>
          <p:sp>
            <p:nvSpPr>
              <p:cNvPr name="TextBox 21" id="21"/>
              <p:cNvSpPr txBox="true"/>
              <p:nvPr/>
            </p:nvSpPr>
            <p:spPr>
              <a:xfrm>
                <a:off x="0" y="-38100"/>
                <a:ext cx="2758886" cy="2459155"/>
              </a:xfrm>
              <a:prstGeom prst="rect">
                <a:avLst/>
              </a:prstGeom>
            </p:spPr>
            <p:txBody>
              <a:bodyPr anchor="ctr" rtlCol="false" tIns="57289" lIns="57289" bIns="57289" rIns="57289"/>
              <a:lstStyle/>
              <a:p>
                <a:pPr algn="ctr">
                  <a:lnSpc>
                    <a:spcPts val="2659"/>
                  </a:lnSpc>
                  <a:spcBef>
                    <a:spcPct val="0"/>
                  </a:spcBef>
                </a:pPr>
              </a:p>
            </p:txBody>
          </p:sp>
        </p:grpSp>
        <p:grpSp>
          <p:nvGrpSpPr>
            <p:cNvPr name="Group 22" id="22"/>
            <p:cNvGrpSpPr/>
            <p:nvPr/>
          </p:nvGrpSpPr>
          <p:grpSpPr>
            <a:xfrm rot="0">
              <a:off x="269697" y="0"/>
              <a:ext cx="10757736" cy="9459815"/>
              <a:chOff x="0" y="0"/>
              <a:chExt cx="2748953" cy="2417292"/>
            </a:xfrm>
          </p:grpSpPr>
          <p:sp>
            <p:nvSpPr>
              <p:cNvPr name="Freeform 23" id="23"/>
              <p:cNvSpPr/>
              <p:nvPr/>
            </p:nvSpPr>
            <p:spPr>
              <a:xfrm flipH="false" flipV="false" rot="0">
                <a:off x="0" y="0"/>
                <a:ext cx="2748953" cy="2417292"/>
              </a:xfrm>
              <a:custGeom>
                <a:avLst/>
                <a:gdLst/>
                <a:ahLst/>
                <a:cxnLst/>
                <a:rect r="r" b="b" t="t" l="l"/>
                <a:pathLst>
                  <a:path h="2417292" w="2748953">
                    <a:moveTo>
                      <a:pt x="65249" y="0"/>
                    </a:moveTo>
                    <a:lnTo>
                      <a:pt x="2683704" y="0"/>
                    </a:lnTo>
                    <a:cubicBezTo>
                      <a:pt x="2701009" y="0"/>
                      <a:pt x="2717606" y="6874"/>
                      <a:pt x="2729842" y="19111"/>
                    </a:cubicBezTo>
                    <a:cubicBezTo>
                      <a:pt x="2742079" y="31348"/>
                      <a:pt x="2748953" y="47944"/>
                      <a:pt x="2748953" y="65249"/>
                    </a:cubicBezTo>
                    <a:lnTo>
                      <a:pt x="2748953" y="2352043"/>
                    </a:lnTo>
                    <a:cubicBezTo>
                      <a:pt x="2748953" y="2369348"/>
                      <a:pt x="2742079" y="2385944"/>
                      <a:pt x="2729842" y="2398181"/>
                    </a:cubicBezTo>
                    <a:cubicBezTo>
                      <a:pt x="2717606" y="2410418"/>
                      <a:pt x="2701009" y="2417292"/>
                      <a:pt x="2683704" y="2417292"/>
                    </a:cubicBezTo>
                    <a:lnTo>
                      <a:pt x="65249" y="2417292"/>
                    </a:lnTo>
                    <a:cubicBezTo>
                      <a:pt x="47944" y="2417292"/>
                      <a:pt x="31348" y="2410418"/>
                      <a:pt x="19111" y="2398181"/>
                    </a:cubicBezTo>
                    <a:cubicBezTo>
                      <a:pt x="6874" y="2385944"/>
                      <a:pt x="0" y="2369348"/>
                      <a:pt x="0" y="2352043"/>
                    </a:cubicBezTo>
                    <a:lnTo>
                      <a:pt x="0" y="65249"/>
                    </a:lnTo>
                    <a:cubicBezTo>
                      <a:pt x="0" y="47944"/>
                      <a:pt x="6874" y="31348"/>
                      <a:pt x="19111" y="19111"/>
                    </a:cubicBezTo>
                    <a:cubicBezTo>
                      <a:pt x="31348" y="6874"/>
                      <a:pt x="47944" y="0"/>
                      <a:pt x="65249" y="0"/>
                    </a:cubicBezTo>
                    <a:close/>
                  </a:path>
                </a:pathLst>
              </a:custGeom>
              <a:solidFill>
                <a:srgbClr val="29455B"/>
              </a:solidFill>
            </p:spPr>
          </p:sp>
          <p:sp>
            <p:nvSpPr>
              <p:cNvPr name="TextBox 24" id="24"/>
              <p:cNvSpPr txBox="true"/>
              <p:nvPr/>
            </p:nvSpPr>
            <p:spPr>
              <a:xfrm>
                <a:off x="0" y="-38100"/>
                <a:ext cx="2748953" cy="2455392"/>
              </a:xfrm>
              <a:prstGeom prst="rect">
                <a:avLst/>
              </a:prstGeom>
            </p:spPr>
            <p:txBody>
              <a:bodyPr anchor="ctr" rtlCol="false" tIns="57289" lIns="57289" bIns="57289" rIns="57289"/>
              <a:lstStyle/>
              <a:p>
                <a:pPr algn="ctr">
                  <a:lnSpc>
                    <a:spcPts val="2659"/>
                  </a:lnSpc>
                  <a:spcBef>
                    <a:spcPct val="0"/>
                  </a:spcBef>
                </a:pPr>
              </a:p>
            </p:txBody>
          </p:sp>
        </p:grpSp>
      </p:grpSp>
      <p:sp>
        <p:nvSpPr>
          <p:cNvPr name="Freeform 25" id="25"/>
          <p:cNvSpPr/>
          <p:nvPr/>
        </p:nvSpPr>
        <p:spPr>
          <a:xfrm flipH="false" flipV="false" rot="0">
            <a:off x="1561299" y="3772380"/>
            <a:ext cx="7205376" cy="2742240"/>
          </a:xfrm>
          <a:custGeom>
            <a:avLst/>
            <a:gdLst/>
            <a:ahLst/>
            <a:cxnLst/>
            <a:rect r="r" b="b" t="t" l="l"/>
            <a:pathLst>
              <a:path h="2742240" w="7205376">
                <a:moveTo>
                  <a:pt x="0" y="0"/>
                </a:moveTo>
                <a:lnTo>
                  <a:pt x="7205376" y="0"/>
                </a:lnTo>
                <a:lnTo>
                  <a:pt x="7205376" y="2742240"/>
                </a:lnTo>
                <a:lnTo>
                  <a:pt x="0" y="2742240"/>
                </a:lnTo>
                <a:lnTo>
                  <a:pt x="0" y="0"/>
                </a:lnTo>
                <a:close/>
              </a:path>
            </a:pathLst>
          </a:custGeom>
          <a:blipFill>
            <a:blip r:embed="rId9"/>
            <a:stretch>
              <a:fillRect l="0" t="0" r="0" b="0"/>
            </a:stretch>
          </a:blipFill>
        </p:spPr>
      </p:sp>
      <p:sp>
        <p:nvSpPr>
          <p:cNvPr name="Freeform 26" id="26"/>
          <p:cNvSpPr/>
          <p:nvPr/>
        </p:nvSpPr>
        <p:spPr>
          <a:xfrm flipH="false" flipV="false" rot="0">
            <a:off x="10602234" y="2312082"/>
            <a:ext cx="6264977" cy="6460376"/>
          </a:xfrm>
          <a:custGeom>
            <a:avLst/>
            <a:gdLst/>
            <a:ahLst/>
            <a:cxnLst/>
            <a:rect r="r" b="b" t="t" l="l"/>
            <a:pathLst>
              <a:path h="6460376" w="6264977">
                <a:moveTo>
                  <a:pt x="0" y="0"/>
                </a:moveTo>
                <a:lnTo>
                  <a:pt x="6264977" y="0"/>
                </a:lnTo>
                <a:lnTo>
                  <a:pt x="6264977" y="6460376"/>
                </a:lnTo>
                <a:lnTo>
                  <a:pt x="0" y="6460376"/>
                </a:lnTo>
                <a:lnTo>
                  <a:pt x="0" y="0"/>
                </a:lnTo>
                <a:close/>
              </a:path>
            </a:pathLst>
          </a:custGeom>
          <a:blipFill>
            <a:blip r:embed="rId10"/>
            <a:stretch>
              <a:fillRect l="0" t="0" r="0" b="0"/>
            </a:stretch>
          </a:blipFill>
        </p:spPr>
      </p:sp>
      <p:sp>
        <p:nvSpPr>
          <p:cNvPr name="TextBox 27" id="27"/>
          <p:cNvSpPr txBox="true"/>
          <p:nvPr/>
        </p:nvSpPr>
        <p:spPr>
          <a:xfrm rot="0">
            <a:off x="4219102" y="351282"/>
            <a:ext cx="10619733" cy="73571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implementasi</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395948" y="650045"/>
            <a:ext cx="13486579" cy="862085"/>
          </a:xfrm>
          <a:prstGeom prst="rect">
            <a:avLst/>
          </a:prstGeom>
        </p:spPr>
        <p:txBody>
          <a:bodyPr anchor="t" rtlCol="false" tIns="0" lIns="0" bIns="0" rIns="0">
            <a:spAutoFit/>
          </a:bodyPr>
          <a:lstStyle/>
          <a:p>
            <a:pPr algn="ctr">
              <a:lnSpc>
                <a:spcPts val="6592"/>
              </a:lnSpc>
            </a:pPr>
            <a:r>
              <a:rPr lang="en-US" b="true" sz="6400">
                <a:solidFill>
                  <a:srgbClr val="29455B"/>
                </a:solidFill>
                <a:latin typeface="Canva Sans Bold"/>
                <a:ea typeface="Canva Sans Bold"/>
                <a:cs typeface="Canva Sans Bold"/>
                <a:sym typeface="Canva Sans Bold"/>
              </a:rPr>
              <a:t>5.5.3 KRIPTOGRAFI SEDERHANA</a:t>
            </a:r>
          </a:p>
        </p:txBody>
      </p:sp>
      <p:grpSp>
        <p:nvGrpSpPr>
          <p:cNvPr name="Group 4" id="4"/>
          <p:cNvGrpSpPr/>
          <p:nvPr/>
        </p:nvGrpSpPr>
        <p:grpSpPr>
          <a:xfrm rot="0">
            <a:off x="1656267" y="1818602"/>
            <a:ext cx="15463175" cy="7754097"/>
            <a:chOff x="0" y="0"/>
            <a:chExt cx="20617566" cy="10338796"/>
          </a:xfrm>
        </p:grpSpPr>
        <p:grpSp>
          <p:nvGrpSpPr>
            <p:cNvPr name="Group 5" id="5"/>
            <p:cNvGrpSpPr/>
            <p:nvPr/>
          </p:nvGrpSpPr>
          <p:grpSpPr>
            <a:xfrm rot="0">
              <a:off x="423202" y="3102362"/>
              <a:ext cx="19826214" cy="7236434"/>
              <a:chOff x="0" y="0"/>
              <a:chExt cx="5713394" cy="2085350"/>
            </a:xfrm>
          </p:grpSpPr>
          <p:sp>
            <p:nvSpPr>
              <p:cNvPr name="Freeform 6" id="6"/>
              <p:cNvSpPr/>
              <p:nvPr/>
            </p:nvSpPr>
            <p:spPr>
              <a:xfrm flipH="false" flipV="false" rot="0">
                <a:off x="0" y="0"/>
                <a:ext cx="5713394" cy="2085350"/>
              </a:xfrm>
              <a:custGeom>
                <a:avLst/>
                <a:gdLst/>
                <a:ahLst/>
                <a:cxnLst/>
                <a:rect r="r" b="b" t="t" l="l"/>
                <a:pathLst>
                  <a:path h="2085350" w="5713394">
                    <a:moveTo>
                      <a:pt x="35404" y="0"/>
                    </a:moveTo>
                    <a:lnTo>
                      <a:pt x="5677989" y="0"/>
                    </a:lnTo>
                    <a:cubicBezTo>
                      <a:pt x="5687379" y="0"/>
                      <a:pt x="5696384" y="3730"/>
                      <a:pt x="5703024" y="10370"/>
                    </a:cubicBezTo>
                    <a:cubicBezTo>
                      <a:pt x="5709664" y="17009"/>
                      <a:pt x="5713394" y="26015"/>
                      <a:pt x="5713394" y="35404"/>
                    </a:cubicBezTo>
                    <a:lnTo>
                      <a:pt x="5713394" y="2049946"/>
                    </a:lnTo>
                    <a:cubicBezTo>
                      <a:pt x="5713394" y="2069499"/>
                      <a:pt x="5697543" y="2085350"/>
                      <a:pt x="5677989" y="2085350"/>
                    </a:cubicBezTo>
                    <a:lnTo>
                      <a:pt x="35404" y="2085350"/>
                    </a:lnTo>
                    <a:cubicBezTo>
                      <a:pt x="15851" y="2085350"/>
                      <a:pt x="0" y="2069499"/>
                      <a:pt x="0" y="2049946"/>
                    </a:cubicBezTo>
                    <a:lnTo>
                      <a:pt x="0" y="35404"/>
                    </a:lnTo>
                    <a:cubicBezTo>
                      <a:pt x="0" y="15851"/>
                      <a:pt x="15851" y="0"/>
                      <a:pt x="35404" y="0"/>
                    </a:cubicBezTo>
                    <a:close/>
                  </a:path>
                </a:pathLst>
              </a:custGeom>
              <a:solidFill>
                <a:srgbClr val="FCB50F"/>
              </a:solidFill>
            </p:spPr>
          </p:sp>
          <p:sp>
            <p:nvSpPr>
              <p:cNvPr name="TextBox 7" id="7"/>
              <p:cNvSpPr txBox="true"/>
              <p:nvPr/>
            </p:nvSpPr>
            <p:spPr>
              <a:xfrm>
                <a:off x="0" y="-38100"/>
                <a:ext cx="5713394" cy="212345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617566" cy="10045088"/>
              <a:chOff x="0" y="0"/>
              <a:chExt cx="5941441" cy="2894731"/>
            </a:xfrm>
          </p:grpSpPr>
          <p:sp>
            <p:nvSpPr>
              <p:cNvPr name="Freeform 9" id="9"/>
              <p:cNvSpPr/>
              <p:nvPr/>
            </p:nvSpPr>
            <p:spPr>
              <a:xfrm flipH="false" flipV="false" rot="0">
                <a:off x="0" y="0"/>
                <a:ext cx="5941441" cy="2894731"/>
              </a:xfrm>
              <a:custGeom>
                <a:avLst/>
                <a:gdLst/>
                <a:ahLst/>
                <a:cxnLst/>
                <a:rect r="r" b="b" t="t" l="l"/>
                <a:pathLst>
                  <a:path h="2894731" w="5941441">
                    <a:moveTo>
                      <a:pt x="34045" y="0"/>
                    </a:moveTo>
                    <a:lnTo>
                      <a:pt x="5907396" y="0"/>
                    </a:lnTo>
                    <a:cubicBezTo>
                      <a:pt x="5926199" y="0"/>
                      <a:pt x="5941441" y="15243"/>
                      <a:pt x="5941441" y="34045"/>
                    </a:cubicBezTo>
                    <a:lnTo>
                      <a:pt x="5941441" y="2860685"/>
                    </a:lnTo>
                    <a:cubicBezTo>
                      <a:pt x="5941441" y="2879488"/>
                      <a:pt x="5926199" y="2894731"/>
                      <a:pt x="5907396" y="2894731"/>
                    </a:cubicBezTo>
                    <a:lnTo>
                      <a:pt x="34045" y="2894731"/>
                    </a:lnTo>
                    <a:cubicBezTo>
                      <a:pt x="15243" y="2894731"/>
                      <a:pt x="0" y="2879488"/>
                      <a:pt x="0" y="2860685"/>
                    </a:cubicBezTo>
                    <a:lnTo>
                      <a:pt x="0" y="34045"/>
                    </a:lnTo>
                    <a:cubicBezTo>
                      <a:pt x="0" y="15243"/>
                      <a:pt x="15243" y="0"/>
                      <a:pt x="34045" y="0"/>
                    </a:cubicBezTo>
                    <a:close/>
                  </a:path>
                </a:pathLst>
              </a:custGeom>
              <a:solidFill>
                <a:srgbClr val="29455B"/>
              </a:solidFill>
            </p:spPr>
          </p:sp>
          <p:sp>
            <p:nvSpPr>
              <p:cNvPr name="TextBox 10" id="10"/>
              <p:cNvSpPr txBox="true"/>
              <p:nvPr/>
            </p:nvSpPr>
            <p:spPr>
              <a:xfrm>
                <a:off x="0" y="-38100"/>
                <a:ext cx="5941441" cy="2932831"/>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415802"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2068193" y="1858328"/>
            <a:ext cx="14639322" cy="7324090"/>
          </a:xfrm>
          <a:prstGeom prst="rect">
            <a:avLst/>
          </a:prstGeom>
        </p:spPr>
        <p:txBody>
          <a:bodyPr anchor="t" rtlCol="false" tIns="0" lIns="0" bIns="0" rIns="0">
            <a:spAutoFit/>
          </a:bodyPr>
          <a:lstStyle/>
          <a:p>
            <a:pPr algn="l">
              <a:lnSpc>
                <a:spcPts val="2660"/>
              </a:lnSpc>
            </a:pPr>
            <a:r>
              <a:rPr lang="en-US" sz="1900">
                <a:solidFill>
                  <a:srgbClr val="FFFFFF"/>
                </a:solidFill>
                <a:latin typeface="Open Sans"/>
                <a:ea typeface="Open Sans"/>
                <a:cs typeface="Open Sans"/>
                <a:sym typeface="Open Sans"/>
              </a:rPr>
              <a:t>Kriptografi adalah ilmu tentang pesan rahasia yang melibatkan enkripsi (mengubah teks biasa/plaintext menjadi teks acak/ciphertext) dan dekripsi (mengembalikan ciphertext ke plaintext). Salah satu skema enkripsi tertua adalah Caesar cipher, digunakan oleh Julius Caesar untuk mengamankan pesan militer.</a:t>
            </a:r>
          </a:p>
          <a:p>
            <a:pPr algn="l">
              <a:lnSpc>
                <a:spcPts val="2660"/>
              </a:lnSpc>
            </a:pPr>
            <a:r>
              <a:rPr lang="en-US" sz="1900">
                <a:solidFill>
                  <a:srgbClr val="FFFFFF"/>
                </a:solidFill>
                <a:latin typeface="Open Sans"/>
                <a:ea typeface="Open Sans"/>
                <a:cs typeface="Open Sans"/>
                <a:sym typeface="Open Sans"/>
              </a:rPr>
              <a:t>Caesar Cipher bekerja dengan:</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Menggeser setiap huruf dalam alfabet sejumlah *r* posisi.</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Contoh: Jika *r* = 3, A → D, B → E, ..., Z → C (karena bersifat wrap-around).</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Rumus enkripsi: (indeks_huruf + r) mod 26.</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Dekripsi: (indeks_huruf - r) mod 26.</a:t>
            </a:r>
          </a:p>
          <a:p>
            <a:pPr algn="l">
              <a:lnSpc>
                <a:spcPts val="2660"/>
              </a:lnSpc>
            </a:pPr>
            <a:r>
              <a:rPr lang="en-US" sz="1900">
                <a:solidFill>
                  <a:srgbClr val="FFFFFF"/>
                </a:solidFill>
                <a:latin typeface="Open Sans"/>
                <a:ea typeface="Open Sans"/>
                <a:cs typeface="Open Sans"/>
                <a:sym typeface="Open Sans"/>
              </a:rPr>
              <a:t>Implementasi Teknis:</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Konversi String ke List Karakter:</a:t>
            </a:r>
          </a:p>
          <a:p>
            <a:pPr algn="l" marL="820422" indent="-273474" lvl="2">
              <a:lnSpc>
                <a:spcPts val="2660"/>
              </a:lnSpc>
              <a:buFont typeface="Arial"/>
              <a:buChar char="⚬"/>
            </a:pPr>
            <a:r>
              <a:rPr lang="en-US" sz="1900">
                <a:solidFill>
                  <a:srgbClr val="FFFFFF"/>
                </a:solidFill>
                <a:latin typeface="Open Sans"/>
                <a:ea typeface="Open Sans"/>
                <a:cs typeface="Open Sans"/>
                <a:sym typeface="Open Sans"/>
              </a:rPr>
              <a:t>Karena string tidak bisa diubah (immutable), pesan diubah dulu menjadi list karakter (misal: list("bird") → ['b', 'i', 'r', 'd']).</a:t>
            </a:r>
          </a:p>
          <a:p>
            <a:pPr algn="l" marL="820422" indent="-273474" lvl="2">
              <a:lnSpc>
                <a:spcPts val="2660"/>
              </a:lnSpc>
              <a:buFont typeface="Arial"/>
              <a:buChar char="⚬"/>
            </a:pPr>
            <a:r>
              <a:rPr lang="en-US" sz="1900">
                <a:solidFill>
                  <a:srgbClr val="FFFFFF"/>
                </a:solidFill>
                <a:latin typeface="Open Sans"/>
                <a:ea typeface="Open Sans"/>
                <a:cs typeface="Open Sans"/>
                <a:sym typeface="Open Sans"/>
              </a:rPr>
              <a:t>Setelah dimodifikasi, list dikembalikan ke string dengan ''.join(['b', 'i', 'r', 'd']) → "bird".</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Penggunaan Indeks Alfabet:</a:t>
            </a:r>
          </a:p>
          <a:p>
            <a:pPr algn="l" marL="820422" indent="-273474" lvl="2">
              <a:lnSpc>
                <a:spcPts val="2660"/>
              </a:lnSpc>
              <a:buFont typeface="Arial"/>
              <a:buChar char="⚬"/>
            </a:pPr>
            <a:r>
              <a:rPr lang="en-US" sz="1900">
                <a:solidFill>
                  <a:srgbClr val="FFFFFF"/>
                </a:solidFill>
                <a:latin typeface="Open Sans"/>
                <a:ea typeface="Open Sans"/>
                <a:cs typeface="Open Sans"/>
                <a:sym typeface="Open Sans"/>
              </a:rPr>
              <a:t>Huruf dianggap sebagai indeks array (A=0, B=1, ..., Z=25).</a:t>
            </a:r>
          </a:p>
          <a:p>
            <a:pPr algn="l" marL="820422" indent="-273474" lvl="2">
              <a:lnSpc>
                <a:spcPts val="2660"/>
              </a:lnSpc>
              <a:buFont typeface="Arial"/>
              <a:buChar char="⚬"/>
            </a:pPr>
            <a:r>
              <a:rPr lang="en-US" sz="1900">
                <a:solidFill>
                  <a:srgbClr val="FFFFFF"/>
                </a:solidFill>
                <a:latin typeface="Open Sans"/>
                <a:ea typeface="Open Sans"/>
                <a:cs typeface="Open Sans"/>
                <a:sym typeface="Open Sans"/>
              </a:rPr>
              <a:t>Operasi modulo (%) memastikan pergeseran melewati Z kembali ke A.</a:t>
            </a:r>
          </a:p>
          <a:p>
            <a:pPr algn="l">
              <a:lnSpc>
                <a:spcPts val="2660"/>
              </a:lnSpc>
            </a:pPr>
            <a:r>
              <a:rPr lang="en-US" sz="1900">
                <a:solidFill>
                  <a:srgbClr val="FFFFFF"/>
                </a:solidFill>
                <a:latin typeface="Open Sans"/>
                <a:ea typeface="Open Sans"/>
                <a:cs typeface="Open Sans"/>
                <a:sym typeface="Open Sans"/>
              </a:rPr>
              <a:t>Kita dapat merepresentasikan aturan penggantian karakter dalam Caesar cipher menggunakan sebuah string terjemahan. Misalnya, untuk cipher dengan rotasi 3 karakter, string terjemahannya adalah </a:t>
            </a:r>
            <a:r>
              <a:rPr lang="en-US" sz="1900">
                <a:solidFill>
                  <a:srgbClr val="FFFFFF"/>
                </a:solidFill>
                <a:latin typeface="Open Sans"/>
                <a:ea typeface="Open Sans"/>
                <a:cs typeface="Open Sans"/>
                <a:sym typeface="Open Sans"/>
              </a:rPr>
              <a:t>DEFGHIJKLMNOPQRSTUVWXYZABC</a:t>
            </a:r>
            <a:r>
              <a:rPr lang="en-US" sz="1900">
                <a:solidFill>
                  <a:srgbClr val="FFFFFF"/>
                </a:solidFill>
                <a:latin typeface="Open Sans"/>
                <a:ea typeface="Open Sans"/>
                <a:cs typeface="Open Sans"/>
                <a:sym typeface="Open Sans"/>
              </a:rPr>
              <a:t> (A diganti D, B diganti E, dst).</a:t>
            </a:r>
          </a:p>
          <a:p>
            <a:pPr algn="l">
              <a:lnSpc>
                <a:spcPts val="2660"/>
              </a:lnSpc>
            </a:pPr>
            <a:r>
              <a:rPr lang="en-US" sz="1900">
                <a:solidFill>
                  <a:srgbClr val="FFFFFF"/>
                </a:solidFill>
                <a:latin typeface="Open Sans"/>
                <a:ea typeface="Open Sans"/>
                <a:cs typeface="Open Sans"/>
                <a:sym typeface="Open Sans"/>
              </a:rPr>
              <a:t>Kunci implementasinya adalah:</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Konversi karakter ke indeks numerik menggunakan fungsi </a:t>
            </a:r>
            <a:r>
              <a:rPr lang="en-US" sz="1900">
                <a:solidFill>
                  <a:srgbClr val="FFFFFF"/>
                </a:solidFill>
                <a:latin typeface="Open Sans"/>
                <a:ea typeface="Open Sans"/>
                <a:cs typeface="Open Sans"/>
                <a:sym typeface="Open Sans"/>
              </a:rPr>
              <a:t>ord()</a:t>
            </a:r>
            <a:r>
              <a:rPr lang="en-US" sz="1900">
                <a:solidFill>
                  <a:srgbClr val="FFFFFF"/>
                </a:solidFill>
                <a:latin typeface="Open Sans"/>
                <a:ea typeface="Open Sans"/>
                <a:cs typeface="Open Sans"/>
                <a:sym typeface="Open Sans"/>
              </a:rPr>
              <a:t> dan </a:t>
            </a:r>
            <a:r>
              <a:rPr lang="en-US" sz="1900">
                <a:solidFill>
                  <a:srgbClr val="FFFFFF"/>
                </a:solidFill>
                <a:latin typeface="Open Sans"/>
                <a:ea typeface="Open Sans"/>
                <a:cs typeface="Open Sans"/>
                <a:sym typeface="Open Sans"/>
              </a:rPr>
              <a:t>chr()</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Menghitung posisi pengganti dengan rumus </a:t>
            </a:r>
            <a:r>
              <a:rPr lang="en-US" sz="1900">
                <a:solidFill>
                  <a:srgbClr val="FFFFFF"/>
                </a:solidFill>
                <a:latin typeface="Open Sans"/>
                <a:ea typeface="Open Sans"/>
                <a:cs typeface="Open Sans"/>
                <a:sym typeface="Open Sans"/>
              </a:rPr>
              <a:t>j = ord(c) - ord('A')</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Menggunakan indeks untuk mengambil karakter pengganti dari string terjemahan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3080131" y="461136"/>
            <a:ext cx="12127737" cy="735712"/>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DETAIL DAN ANALISIS</a:t>
            </a:r>
          </a:p>
        </p:txBody>
      </p:sp>
      <p:sp>
        <p:nvSpPr>
          <p:cNvPr name="Freeform 4" id="4"/>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9584127" y="1883242"/>
            <a:ext cx="8084342" cy="7336725"/>
            <a:chOff x="0" y="0"/>
            <a:chExt cx="10779122" cy="9782299"/>
          </a:xfrm>
        </p:grpSpPr>
        <p:grpSp>
          <p:nvGrpSpPr>
            <p:cNvPr name="Group 13" id="13"/>
            <p:cNvGrpSpPr/>
            <p:nvPr/>
          </p:nvGrpSpPr>
          <p:grpSpPr>
            <a:xfrm rot="0">
              <a:off x="0" y="331806"/>
              <a:ext cx="10553492" cy="9450493"/>
              <a:chOff x="0" y="0"/>
              <a:chExt cx="2676925" cy="2397146"/>
            </a:xfrm>
          </p:grpSpPr>
          <p:sp>
            <p:nvSpPr>
              <p:cNvPr name="Freeform 14" id="14"/>
              <p:cNvSpPr/>
              <p:nvPr/>
            </p:nvSpPr>
            <p:spPr>
              <a:xfrm flipH="false" flipV="false" rot="0">
                <a:off x="0" y="0"/>
                <a:ext cx="2676925" cy="2397146"/>
              </a:xfrm>
              <a:custGeom>
                <a:avLst/>
                <a:gdLst/>
                <a:ahLst/>
                <a:cxnLst/>
                <a:rect r="r" b="b" t="t" l="l"/>
                <a:pathLst>
                  <a:path h="2397146" w="2676925">
                    <a:moveTo>
                      <a:pt x="66512" y="0"/>
                    </a:moveTo>
                    <a:lnTo>
                      <a:pt x="2610413" y="0"/>
                    </a:lnTo>
                    <a:cubicBezTo>
                      <a:pt x="2628053" y="0"/>
                      <a:pt x="2644971" y="7007"/>
                      <a:pt x="2657444" y="19481"/>
                    </a:cubicBezTo>
                    <a:cubicBezTo>
                      <a:pt x="2669918" y="31954"/>
                      <a:pt x="2676925" y="48872"/>
                      <a:pt x="2676925" y="66512"/>
                    </a:cubicBezTo>
                    <a:lnTo>
                      <a:pt x="2676925" y="2330634"/>
                    </a:lnTo>
                    <a:cubicBezTo>
                      <a:pt x="2676925" y="2348274"/>
                      <a:pt x="2669918" y="2365192"/>
                      <a:pt x="2657444" y="2377665"/>
                    </a:cubicBezTo>
                    <a:cubicBezTo>
                      <a:pt x="2644971" y="2390139"/>
                      <a:pt x="2628053" y="2397146"/>
                      <a:pt x="2610413" y="2397146"/>
                    </a:cubicBezTo>
                    <a:lnTo>
                      <a:pt x="66512" y="2397146"/>
                    </a:lnTo>
                    <a:cubicBezTo>
                      <a:pt x="48872" y="2397146"/>
                      <a:pt x="31954" y="2390139"/>
                      <a:pt x="19481" y="2377665"/>
                    </a:cubicBezTo>
                    <a:cubicBezTo>
                      <a:pt x="7007" y="2365192"/>
                      <a:pt x="0" y="2348274"/>
                      <a:pt x="0" y="2330634"/>
                    </a:cubicBezTo>
                    <a:lnTo>
                      <a:pt x="0" y="66512"/>
                    </a:lnTo>
                    <a:cubicBezTo>
                      <a:pt x="0" y="48872"/>
                      <a:pt x="7007" y="31954"/>
                      <a:pt x="19481" y="19481"/>
                    </a:cubicBezTo>
                    <a:cubicBezTo>
                      <a:pt x="31954" y="7007"/>
                      <a:pt x="48872" y="0"/>
                      <a:pt x="66512" y="0"/>
                    </a:cubicBezTo>
                    <a:close/>
                  </a:path>
                </a:pathLst>
              </a:custGeom>
              <a:solidFill>
                <a:srgbClr val="FCB50F"/>
              </a:solidFill>
            </p:spPr>
          </p:sp>
          <p:sp>
            <p:nvSpPr>
              <p:cNvPr name="TextBox 15" id="15"/>
              <p:cNvSpPr txBox="true"/>
              <p:nvPr/>
            </p:nvSpPr>
            <p:spPr>
              <a:xfrm>
                <a:off x="0" y="-38100"/>
                <a:ext cx="2676925" cy="2435246"/>
              </a:xfrm>
              <a:prstGeom prst="rect">
                <a:avLst/>
              </a:prstGeom>
            </p:spPr>
            <p:txBody>
              <a:bodyPr anchor="ctr" rtlCol="false" tIns="57714" lIns="57714" bIns="57714" rIns="57714"/>
              <a:lstStyle/>
              <a:p>
                <a:pPr algn="ctr">
                  <a:lnSpc>
                    <a:spcPts val="2659"/>
                  </a:lnSpc>
                  <a:spcBef>
                    <a:spcPct val="0"/>
                  </a:spcBef>
                </a:pPr>
              </a:p>
            </p:txBody>
          </p:sp>
        </p:grpSp>
        <p:grpSp>
          <p:nvGrpSpPr>
            <p:cNvPr name="Group 16" id="16"/>
            <p:cNvGrpSpPr/>
            <p:nvPr/>
          </p:nvGrpSpPr>
          <p:grpSpPr>
            <a:xfrm rot="0">
              <a:off x="263624" y="0"/>
              <a:ext cx="10515498" cy="9435805"/>
              <a:chOff x="0" y="0"/>
              <a:chExt cx="2667288" cy="2393421"/>
            </a:xfrm>
          </p:grpSpPr>
          <p:sp>
            <p:nvSpPr>
              <p:cNvPr name="Freeform 17" id="17"/>
              <p:cNvSpPr/>
              <p:nvPr/>
            </p:nvSpPr>
            <p:spPr>
              <a:xfrm flipH="false" flipV="false" rot="0">
                <a:off x="0" y="0"/>
                <a:ext cx="2667288" cy="2393421"/>
              </a:xfrm>
              <a:custGeom>
                <a:avLst/>
                <a:gdLst/>
                <a:ahLst/>
                <a:cxnLst/>
                <a:rect r="r" b="b" t="t" l="l"/>
                <a:pathLst>
                  <a:path h="2393421" w="2667288">
                    <a:moveTo>
                      <a:pt x="66752" y="0"/>
                    </a:moveTo>
                    <a:lnTo>
                      <a:pt x="2600536" y="0"/>
                    </a:lnTo>
                    <a:cubicBezTo>
                      <a:pt x="2637402" y="0"/>
                      <a:pt x="2667288" y="29886"/>
                      <a:pt x="2667288" y="66752"/>
                    </a:cubicBezTo>
                    <a:lnTo>
                      <a:pt x="2667288" y="2326668"/>
                    </a:lnTo>
                    <a:cubicBezTo>
                      <a:pt x="2667288" y="2363535"/>
                      <a:pt x="2637402" y="2393421"/>
                      <a:pt x="2600536" y="2393421"/>
                    </a:cubicBezTo>
                    <a:lnTo>
                      <a:pt x="66752" y="2393421"/>
                    </a:lnTo>
                    <a:cubicBezTo>
                      <a:pt x="29886" y="2393421"/>
                      <a:pt x="0" y="2363535"/>
                      <a:pt x="0" y="2326668"/>
                    </a:cubicBezTo>
                    <a:lnTo>
                      <a:pt x="0" y="66752"/>
                    </a:lnTo>
                    <a:cubicBezTo>
                      <a:pt x="0" y="29886"/>
                      <a:pt x="29886" y="0"/>
                      <a:pt x="66752" y="0"/>
                    </a:cubicBezTo>
                    <a:close/>
                  </a:path>
                </a:pathLst>
              </a:custGeom>
              <a:solidFill>
                <a:srgbClr val="29455B"/>
              </a:solidFill>
            </p:spPr>
          </p:sp>
          <p:sp>
            <p:nvSpPr>
              <p:cNvPr name="TextBox 18" id="18"/>
              <p:cNvSpPr txBox="true"/>
              <p:nvPr/>
            </p:nvSpPr>
            <p:spPr>
              <a:xfrm>
                <a:off x="0" y="-38100"/>
                <a:ext cx="2667288" cy="2431521"/>
              </a:xfrm>
              <a:prstGeom prst="rect">
                <a:avLst/>
              </a:prstGeom>
            </p:spPr>
            <p:txBody>
              <a:bodyPr anchor="ctr" rtlCol="false" tIns="57714" lIns="57714" bIns="57714" rIns="57714"/>
              <a:lstStyle/>
              <a:p>
                <a:pPr algn="ctr">
                  <a:lnSpc>
                    <a:spcPts val="2659"/>
                  </a:lnSpc>
                  <a:spcBef>
                    <a:spcPct val="0"/>
                  </a:spcBef>
                </a:pPr>
              </a:p>
            </p:txBody>
          </p:sp>
        </p:grpSp>
      </p:grpSp>
      <p:grpSp>
        <p:nvGrpSpPr>
          <p:cNvPr name="Group 19" id="19"/>
          <p:cNvGrpSpPr/>
          <p:nvPr/>
        </p:nvGrpSpPr>
        <p:grpSpPr>
          <a:xfrm rot="0">
            <a:off x="1274400" y="1883242"/>
            <a:ext cx="8024874" cy="7336725"/>
            <a:chOff x="0" y="0"/>
            <a:chExt cx="10699832" cy="9782299"/>
          </a:xfrm>
        </p:grpSpPr>
        <p:grpSp>
          <p:nvGrpSpPr>
            <p:cNvPr name="Group 20" id="20"/>
            <p:cNvGrpSpPr/>
            <p:nvPr/>
          </p:nvGrpSpPr>
          <p:grpSpPr>
            <a:xfrm rot="0">
              <a:off x="0" y="331806"/>
              <a:ext cx="10475862" cy="9450493"/>
              <a:chOff x="0" y="0"/>
              <a:chExt cx="2676925" cy="2414910"/>
            </a:xfrm>
          </p:grpSpPr>
          <p:sp>
            <p:nvSpPr>
              <p:cNvPr name="Freeform 21" id="21"/>
              <p:cNvSpPr/>
              <p:nvPr/>
            </p:nvSpPr>
            <p:spPr>
              <a:xfrm flipH="false" flipV="false" rot="0">
                <a:off x="0" y="0"/>
                <a:ext cx="2676925" cy="2414910"/>
              </a:xfrm>
              <a:custGeom>
                <a:avLst/>
                <a:gdLst/>
                <a:ahLst/>
                <a:cxnLst/>
                <a:rect r="r" b="b" t="t" l="l"/>
                <a:pathLst>
                  <a:path h="2414910" w="2676925">
                    <a:moveTo>
                      <a:pt x="67005" y="0"/>
                    </a:moveTo>
                    <a:lnTo>
                      <a:pt x="2609921" y="0"/>
                    </a:lnTo>
                    <a:cubicBezTo>
                      <a:pt x="2627691" y="0"/>
                      <a:pt x="2644734" y="7059"/>
                      <a:pt x="2657300" y="19625"/>
                    </a:cubicBezTo>
                    <a:cubicBezTo>
                      <a:pt x="2669866" y="32191"/>
                      <a:pt x="2676925" y="49234"/>
                      <a:pt x="2676925" y="67005"/>
                    </a:cubicBezTo>
                    <a:lnTo>
                      <a:pt x="2676925" y="2347905"/>
                    </a:lnTo>
                    <a:cubicBezTo>
                      <a:pt x="2676925" y="2384911"/>
                      <a:pt x="2646926" y="2414910"/>
                      <a:pt x="2609921" y="2414910"/>
                    </a:cubicBezTo>
                    <a:lnTo>
                      <a:pt x="67005" y="2414910"/>
                    </a:lnTo>
                    <a:cubicBezTo>
                      <a:pt x="49234" y="2414910"/>
                      <a:pt x="32191" y="2407851"/>
                      <a:pt x="19625" y="2395285"/>
                    </a:cubicBezTo>
                    <a:cubicBezTo>
                      <a:pt x="7059" y="2382719"/>
                      <a:pt x="0" y="2365676"/>
                      <a:pt x="0" y="2347905"/>
                    </a:cubicBezTo>
                    <a:lnTo>
                      <a:pt x="0" y="67005"/>
                    </a:lnTo>
                    <a:cubicBezTo>
                      <a:pt x="0" y="29999"/>
                      <a:pt x="29999" y="0"/>
                      <a:pt x="67005" y="0"/>
                    </a:cubicBezTo>
                    <a:close/>
                  </a:path>
                </a:pathLst>
              </a:custGeom>
              <a:solidFill>
                <a:srgbClr val="FCB50F"/>
              </a:solidFill>
            </p:spPr>
          </p:sp>
          <p:sp>
            <p:nvSpPr>
              <p:cNvPr name="TextBox 22" id="22"/>
              <p:cNvSpPr txBox="true"/>
              <p:nvPr/>
            </p:nvSpPr>
            <p:spPr>
              <a:xfrm>
                <a:off x="0" y="-38100"/>
                <a:ext cx="2676925" cy="2453010"/>
              </a:xfrm>
              <a:prstGeom prst="rect">
                <a:avLst/>
              </a:prstGeom>
            </p:spPr>
            <p:txBody>
              <a:bodyPr anchor="ctr" rtlCol="false" tIns="57289" lIns="57289" bIns="57289" rIns="57289"/>
              <a:lstStyle/>
              <a:p>
                <a:pPr algn="ctr">
                  <a:lnSpc>
                    <a:spcPts val="2659"/>
                  </a:lnSpc>
                  <a:spcBef>
                    <a:spcPct val="0"/>
                  </a:spcBef>
                </a:pPr>
              </a:p>
            </p:txBody>
          </p:sp>
        </p:grpSp>
        <p:grpSp>
          <p:nvGrpSpPr>
            <p:cNvPr name="Group 23" id="23"/>
            <p:cNvGrpSpPr/>
            <p:nvPr/>
          </p:nvGrpSpPr>
          <p:grpSpPr>
            <a:xfrm rot="0">
              <a:off x="261685" y="0"/>
              <a:ext cx="10438147" cy="9435805"/>
              <a:chOff x="0" y="0"/>
              <a:chExt cx="2667288" cy="2411157"/>
            </a:xfrm>
          </p:grpSpPr>
          <p:sp>
            <p:nvSpPr>
              <p:cNvPr name="Freeform 24" id="24"/>
              <p:cNvSpPr/>
              <p:nvPr/>
            </p:nvSpPr>
            <p:spPr>
              <a:xfrm flipH="false" flipV="false" rot="0">
                <a:off x="0" y="0"/>
                <a:ext cx="2667288" cy="2411157"/>
              </a:xfrm>
              <a:custGeom>
                <a:avLst/>
                <a:gdLst/>
                <a:ahLst/>
                <a:cxnLst/>
                <a:rect r="r" b="b" t="t" l="l"/>
                <a:pathLst>
                  <a:path h="2411157" w="2667288">
                    <a:moveTo>
                      <a:pt x="67247" y="0"/>
                    </a:moveTo>
                    <a:lnTo>
                      <a:pt x="2600041" y="0"/>
                    </a:lnTo>
                    <a:cubicBezTo>
                      <a:pt x="2637181" y="0"/>
                      <a:pt x="2667288" y="30108"/>
                      <a:pt x="2667288" y="67247"/>
                    </a:cubicBezTo>
                    <a:lnTo>
                      <a:pt x="2667288" y="2343910"/>
                    </a:lnTo>
                    <a:cubicBezTo>
                      <a:pt x="2667288" y="2361745"/>
                      <a:pt x="2660203" y="2378849"/>
                      <a:pt x="2647592" y="2391461"/>
                    </a:cubicBezTo>
                    <a:cubicBezTo>
                      <a:pt x="2634980" y="2404072"/>
                      <a:pt x="2617876" y="2411157"/>
                      <a:pt x="2600041" y="2411157"/>
                    </a:cubicBezTo>
                    <a:lnTo>
                      <a:pt x="67247" y="2411157"/>
                    </a:lnTo>
                    <a:cubicBezTo>
                      <a:pt x="30108" y="2411157"/>
                      <a:pt x="0" y="2381049"/>
                      <a:pt x="0" y="2343910"/>
                    </a:cubicBezTo>
                    <a:lnTo>
                      <a:pt x="0" y="67247"/>
                    </a:lnTo>
                    <a:cubicBezTo>
                      <a:pt x="0" y="30108"/>
                      <a:pt x="30108" y="0"/>
                      <a:pt x="67247" y="0"/>
                    </a:cubicBezTo>
                    <a:close/>
                  </a:path>
                </a:pathLst>
              </a:custGeom>
              <a:solidFill>
                <a:srgbClr val="29455B"/>
              </a:solidFill>
            </p:spPr>
          </p:sp>
          <p:sp>
            <p:nvSpPr>
              <p:cNvPr name="TextBox 25" id="25"/>
              <p:cNvSpPr txBox="true"/>
              <p:nvPr/>
            </p:nvSpPr>
            <p:spPr>
              <a:xfrm>
                <a:off x="0" y="-38100"/>
                <a:ext cx="2667288" cy="2449257"/>
              </a:xfrm>
              <a:prstGeom prst="rect">
                <a:avLst/>
              </a:prstGeom>
            </p:spPr>
            <p:txBody>
              <a:bodyPr anchor="ctr" rtlCol="false" tIns="57289" lIns="57289" bIns="57289" rIns="57289"/>
              <a:lstStyle/>
              <a:p>
                <a:pPr algn="ctr">
                  <a:lnSpc>
                    <a:spcPts val="2659"/>
                  </a:lnSpc>
                  <a:spcBef>
                    <a:spcPct val="0"/>
                  </a:spcBef>
                </a:pPr>
              </a:p>
            </p:txBody>
          </p:sp>
        </p:grpSp>
      </p:grpSp>
      <p:sp>
        <p:nvSpPr>
          <p:cNvPr name="TextBox 26" id="26"/>
          <p:cNvSpPr txBox="true"/>
          <p:nvPr/>
        </p:nvSpPr>
        <p:spPr>
          <a:xfrm rot="0">
            <a:off x="1672400" y="2191185"/>
            <a:ext cx="7228875" cy="6682739"/>
          </a:xfrm>
          <a:prstGeom prst="rect">
            <a:avLst/>
          </a:prstGeom>
        </p:spPr>
        <p:txBody>
          <a:bodyPr anchor="t" rtlCol="false" tIns="0" lIns="0" bIns="0" rIns="0">
            <a:spAutoFit/>
          </a:bodyPr>
          <a:lstStyle/>
          <a:p>
            <a:pPr algn="just">
              <a:lnSpc>
                <a:spcPts val="3360"/>
              </a:lnSpc>
            </a:pPr>
            <a:r>
              <a:rPr lang="en-US" sz="2400">
                <a:solidFill>
                  <a:srgbClr val="F9EEE1"/>
                </a:solidFill>
                <a:latin typeface="Open Sans"/>
                <a:ea typeface="Open Sans"/>
                <a:cs typeface="Open Sans"/>
                <a:sym typeface="Open Sans"/>
              </a:rPr>
              <a:t>Detail Implementasi Internal</a:t>
            </a:r>
          </a:p>
          <a:p>
            <a:pPr algn="just" marL="518165" indent="-259082" lvl="1">
              <a:lnSpc>
                <a:spcPts val="3360"/>
              </a:lnSpc>
              <a:buAutoNum type="arabicPeriod" startAt="1"/>
            </a:pPr>
            <a:r>
              <a:rPr lang="en-US" sz="2400">
                <a:solidFill>
                  <a:srgbClr val="F9EEE1"/>
                </a:solidFill>
                <a:latin typeface="Open Sans"/>
                <a:ea typeface="Open Sans"/>
                <a:cs typeface="Open Sans"/>
                <a:sym typeface="Open Sans"/>
              </a:rPr>
              <a:t>Prinsip Enkapsulasi vs. Efisiensi:</a:t>
            </a:r>
          </a:p>
          <a:p>
            <a:pPr algn="just" marL="1036330" indent="-345443" lvl="2">
              <a:lnSpc>
                <a:spcPts val="3360"/>
              </a:lnSpc>
              <a:buFont typeface="Arial"/>
              <a:buChar char="⚬"/>
            </a:pPr>
            <a:r>
              <a:rPr lang="en-US" sz="2400">
                <a:solidFill>
                  <a:srgbClr val="F9EEE1"/>
                </a:solidFill>
                <a:latin typeface="Open Sans"/>
                <a:ea typeface="Open Sans"/>
                <a:cs typeface="Open Sans"/>
                <a:sym typeface="Open Sans"/>
              </a:rPr>
              <a:t>Meski prinsip OOP menganjurkan enkapsulasi (pengguna tidak perlu tahu detail internal), efisiensi program bergantung pada implementasi struktur data.</a:t>
            </a:r>
          </a:p>
          <a:p>
            <a:pPr algn="just" marL="1036330" indent="-345443" lvl="2">
              <a:lnSpc>
                <a:spcPts val="3360"/>
              </a:lnSpc>
              <a:buFont typeface="Arial"/>
              <a:buChar char="⚬"/>
            </a:pPr>
            <a:r>
              <a:rPr lang="en-US" sz="2400">
                <a:solidFill>
                  <a:srgbClr val="F9EEE1"/>
                </a:solidFill>
                <a:latin typeface="Open Sans"/>
                <a:ea typeface="Open Sans"/>
                <a:cs typeface="Open Sans"/>
                <a:sym typeface="Open Sans"/>
              </a:rPr>
              <a:t>Contoh: Operasi </a:t>
            </a:r>
            <a:r>
              <a:rPr lang="en-US" sz="2400">
                <a:solidFill>
                  <a:srgbClr val="F9EEE1"/>
                </a:solidFill>
                <a:latin typeface="Open Sans"/>
                <a:ea typeface="Open Sans"/>
                <a:cs typeface="Open Sans"/>
                <a:sym typeface="Open Sans"/>
              </a:rPr>
              <a:t>append</a:t>
            </a:r>
            <a:r>
              <a:rPr lang="en-US" sz="2400">
                <a:solidFill>
                  <a:srgbClr val="F9EEE1"/>
                </a:solidFill>
                <a:latin typeface="Open Sans"/>
                <a:ea typeface="Open Sans"/>
                <a:cs typeface="Open Sans"/>
                <a:sym typeface="Open Sans"/>
              </a:rPr>
              <a:t> pada </a:t>
            </a:r>
            <a:r>
              <a:rPr lang="en-US" sz="2400">
                <a:solidFill>
                  <a:srgbClr val="F9EEE1"/>
                </a:solidFill>
                <a:latin typeface="Open Sans"/>
                <a:ea typeface="Open Sans"/>
                <a:cs typeface="Open Sans"/>
                <a:sym typeface="Open Sans"/>
              </a:rPr>
              <a:t>list</a:t>
            </a:r>
            <a:r>
              <a:rPr lang="en-US" sz="2400">
                <a:solidFill>
                  <a:srgbClr val="F9EEE1"/>
                </a:solidFill>
                <a:latin typeface="Open Sans"/>
                <a:ea typeface="Open Sans"/>
                <a:cs typeface="Open Sans"/>
                <a:sym typeface="Open Sans"/>
              </a:rPr>
              <a:t> diamortisasi O(1), tetapi </a:t>
            </a:r>
            <a:r>
              <a:rPr lang="en-US" sz="2400">
                <a:solidFill>
                  <a:srgbClr val="F9EEE1"/>
                </a:solidFill>
                <a:latin typeface="Open Sans"/>
                <a:ea typeface="Open Sans"/>
                <a:cs typeface="Open Sans"/>
                <a:sym typeface="Open Sans"/>
              </a:rPr>
              <a:t>insert(0, val)</a:t>
            </a:r>
            <a:r>
              <a:rPr lang="en-US" sz="2400">
                <a:solidFill>
                  <a:srgbClr val="F9EEE1"/>
                </a:solidFill>
                <a:latin typeface="Open Sans"/>
                <a:ea typeface="Open Sans"/>
                <a:cs typeface="Open Sans"/>
                <a:sym typeface="Open Sans"/>
              </a:rPr>
              <a:t> memerlukan O(n).</a:t>
            </a:r>
          </a:p>
          <a:p>
            <a:pPr algn="just" marL="518165" indent="-259082" lvl="1">
              <a:lnSpc>
                <a:spcPts val="3360"/>
              </a:lnSpc>
              <a:buAutoNum type="arabicPeriod" startAt="1"/>
            </a:pPr>
            <a:r>
              <a:rPr lang="en-US" sz="2400">
                <a:solidFill>
                  <a:srgbClr val="F9EEE1"/>
                </a:solidFill>
                <a:latin typeface="Open Sans"/>
                <a:ea typeface="Open Sans"/>
                <a:cs typeface="Open Sans"/>
                <a:sym typeface="Open Sans"/>
              </a:rPr>
              <a:t>Alasan Mempelajari Implementasi:</a:t>
            </a:r>
          </a:p>
          <a:p>
            <a:pPr algn="just" marL="1036330" indent="-345443" lvl="2">
              <a:lnSpc>
                <a:spcPts val="3360"/>
              </a:lnSpc>
              <a:buFont typeface="Arial"/>
              <a:buChar char="⚬"/>
            </a:pPr>
            <a:r>
              <a:rPr lang="en-US" sz="2400">
                <a:solidFill>
                  <a:srgbClr val="F9EEE1"/>
                </a:solidFill>
                <a:latin typeface="Open Sans"/>
                <a:ea typeface="Open Sans"/>
                <a:cs typeface="Open Sans"/>
                <a:sym typeface="Open Sans"/>
              </a:rPr>
              <a:t>Menghindari operasi yang tidak efisien (misal: penggunaan </a:t>
            </a:r>
            <a:r>
              <a:rPr lang="en-US" sz="2400">
                <a:solidFill>
                  <a:srgbClr val="F9EEE1"/>
                </a:solidFill>
                <a:latin typeface="Open Sans"/>
                <a:ea typeface="Open Sans"/>
                <a:cs typeface="Open Sans"/>
                <a:sym typeface="Open Sans"/>
              </a:rPr>
              <a:t>+=</a:t>
            </a:r>
            <a:r>
              <a:rPr lang="en-US" sz="2400">
                <a:solidFill>
                  <a:srgbClr val="F9EEE1"/>
                </a:solidFill>
                <a:latin typeface="Open Sans"/>
                <a:ea typeface="Open Sans"/>
                <a:cs typeface="Open Sans"/>
                <a:sym typeface="Open Sans"/>
              </a:rPr>
              <a:t> pada string besar).</a:t>
            </a:r>
          </a:p>
          <a:p>
            <a:pPr algn="just" marL="1036330" indent="-345443" lvl="2">
              <a:lnSpc>
                <a:spcPts val="3360"/>
              </a:lnSpc>
              <a:buFont typeface="Arial"/>
              <a:buChar char="⚬"/>
            </a:pPr>
            <a:r>
              <a:rPr lang="en-US" sz="2400">
                <a:solidFill>
                  <a:srgbClr val="F9EEE1"/>
                </a:solidFill>
                <a:latin typeface="Open Sans"/>
                <a:ea typeface="Open Sans"/>
                <a:cs typeface="Open Sans"/>
                <a:sym typeface="Open Sans"/>
              </a:rPr>
              <a:t>Memilih struktur data sesuai kebutuhan (misal: </a:t>
            </a:r>
            <a:r>
              <a:rPr lang="en-US" sz="2400">
                <a:solidFill>
                  <a:srgbClr val="F9EEE1"/>
                </a:solidFill>
                <a:latin typeface="Open Sans"/>
                <a:ea typeface="Open Sans"/>
                <a:cs typeface="Open Sans"/>
                <a:sym typeface="Open Sans"/>
              </a:rPr>
              <a:t>tuple</a:t>
            </a:r>
            <a:r>
              <a:rPr lang="en-US" sz="2400">
                <a:solidFill>
                  <a:srgbClr val="F9EEE1"/>
                </a:solidFill>
                <a:latin typeface="Open Sans"/>
                <a:ea typeface="Open Sans"/>
                <a:cs typeface="Open Sans"/>
                <a:sym typeface="Open Sans"/>
              </a:rPr>
              <a:t> untuk data tetap, </a:t>
            </a:r>
            <a:r>
              <a:rPr lang="en-US" sz="2400">
                <a:solidFill>
                  <a:srgbClr val="F9EEE1"/>
                </a:solidFill>
                <a:latin typeface="Open Sans"/>
                <a:ea typeface="Open Sans"/>
                <a:cs typeface="Open Sans"/>
                <a:sym typeface="Open Sans"/>
              </a:rPr>
              <a:t>list</a:t>
            </a:r>
            <a:r>
              <a:rPr lang="en-US" sz="2400">
                <a:solidFill>
                  <a:srgbClr val="F9EEE1"/>
                </a:solidFill>
                <a:latin typeface="Open Sans"/>
                <a:ea typeface="Open Sans"/>
                <a:cs typeface="Open Sans"/>
                <a:sym typeface="Open Sans"/>
              </a:rPr>
              <a:t> untuk data dinamis).</a:t>
            </a:r>
          </a:p>
        </p:txBody>
      </p:sp>
      <p:sp>
        <p:nvSpPr>
          <p:cNvPr name="TextBox 27" id="27"/>
          <p:cNvSpPr txBox="true"/>
          <p:nvPr/>
        </p:nvSpPr>
        <p:spPr>
          <a:xfrm rot="0">
            <a:off x="9973287" y="2468623"/>
            <a:ext cx="7306022" cy="6118337"/>
          </a:xfrm>
          <a:prstGeom prst="rect">
            <a:avLst/>
          </a:prstGeom>
        </p:spPr>
        <p:txBody>
          <a:bodyPr anchor="t" rtlCol="false" tIns="0" lIns="0" bIns="0" rIns="0">
            <a:spAutoFit/>
          </a:bodyPr>
          <a:lstStyle/>
          <a:p>
            <a:pPr algn="just">
              <a:lnSpc>
                <a:spcPts val="3493"/>
              </a:lnSpc>
            </a:pPr>
            <a:r>
              <a:rPr lang="en-US" sz="2495">
                <a:solidFill>
                  <a:srgbClr val="FFFFFF"/>
                </a:solidFill>
                <a:latin typeface="Open Sans"/>
                <a:ea typeface="Open Sans"/>
                <a:cs typeface="Open Sans"/>
                <a:sym typeface="Open Sans"/>
              </a:rPr>
              <a:t>Analisis Asimtotik dan Eksperimental</a:t>
            </a:r>
          </a:p>
          <a:p>
            <a:pPr algn="just" marL="538794" indent="-269397" lvl="1">
              <a:lnSpc>
                <a:spcPts val="3493"/>
              </a:lnSpc>
              <a:buAutoNum type="arabicPeriod" startAt="1"/>
            </a:pPr>
            <a:r>
              <a:rPr lang="en-US" sz="2495">
                <a:solidFill>
                  <a:srgbClr val="FFFFFF"/>
                </a:solidFill>
                <a:latin typeface="Open Sans"/>
                <a:ea typeface="Open Sans"/>
                <a:cs typeface="Open Sans"/>
                <a:sym typeface="Open Sans"/>
              </a:rPr>
              <a:t>Analisis Asimtotik:</a:t>
            </a:r>
          </a:p>
          <a:p>
            <a:pPr algn="just" marL="1077588" indent="-359196" lvl="2">
              <a:lnSpc>
                <a:spcPts val="3493"/>
              </a:lnSpc>
              <a:buFont typeface="Arial"/>
              <a:buChar char="⚬"/>
            </a:pPr>
            <a:r>
              <a:rPr lang="en-US" sz="2495">
                <a:solidFill>
                  <a:srgbClr val="FFFFFF"/>
                </a:solidFill>
                <a:latin typeface="Open Sans"/>
                <a:ea typeface="Open Sans"/>
                <a:cs typeface="Open Sans"/>
                <a:sym typeface="Open Sans"/>
              </a:rPr>
              <a:t>Menggunakan notasi Big-O (dari Bab 3) untuk mendeskripsikan kompleksitas waktu operasi.</a:t>
            </a:r>
          </a:p>
          <a:p>
            <a:pPr algn="just" marL="1077588" indent="-359196" lvl="2">
              <a:lnSpc>
                <a:spcPts val="3493"/>
              </a:lnSpc>
              <a:buFont typeface="Arial"/>
              <a:buChar char="⚬"/>
            </a:pPr>
            <a:r>
              <a:rPr lang="en-US" sz="2495">
                <a:solidFill>
                  <a:srgbClr val="FFFFFF"/>
                </a:solidFill>
                <a:latin typeface="Open Sans"/>
                <a:ea typeface="Open Sans"/>
                <a:cs typeface="Open Sans"/>
                <a:sym typeface="Open Sans"/>
              </a:rPr>
              <a:t>Contoh:</a:t>
            </a:r>
          </a:p>
          <a:p>
            <a:pPr algn="just" marL="1616382" indent="-404096" lvl="3">
              <a:lnSpc>
                <a:spcPts val="3493"/>
              </a:lnSpc>
              <a:buFont typeface="Arial"/>
              <a:buChar char="￭"/>
            </a:pPr>
            <a:r>
              <a:rPr lang="en-US" sz="2495">
                <a:solidFill>
                  <a:srgbClr val="FFFFFF"/>
                </a:solidFill>
                <a:latin typeface="Open Sans"/>
                <a:ea typeface="Open Sans"/>
                <a:cs typeface="Open Sans"/>
                <a:sym typeface="Open Sans"/>
              </a:rPr>
              <a:t>len(seq)</a:t>
            </a:r>
            <a:r>
              <a:rPr lang="en-US" sz="2495">
                <a:solidFill>
                  <a:srgbClr val="FFFFFF"/>
                </a:solidFill>
                <a:latin typeface="Open Sans"/>
                <a:ea typeface="Open Sans"/>
                <a:cs typeface="Open Sans"/>
                <a:sym typeface="Open Sans"/>
              </a:rPr>
              <a:t>: O(1).</a:t>
            </a:r>
          </a:p>
          <a:p>
            <a:pPr algn="just" marL="1616382" indent="-404096" lvl="3">
              <a:lnSpc>
                <a:spcPts val="3493"/>
              </a:lnSpc>
              <a:buFont typeface="Arial"/>
              <a:buChar char="￭"/>
            </a:pPr>
            <a:r>
              <a:rPr lang="en-US" sz="2495">
                <a:solidFill>
                  <a:srgbClr val="FFFFFF"/>
                </a:solidFill>
                <a:latin typeface="Open Sans"/>
                <a:ea typeface="Open Sans"/>
                <a:cs typeface="Open Sans"/>
                <a:sym typeface="Open Sans"/>
              </a:rPr>
              <a:t>seq.insert(0, val)</a:t>
            </a:r>
            <a:r>
              <a:rPr lang="en-US" sz="2495">
                <a:solidFill>
                  <a:srgbClr val="FFFFFF"/>
                </a:solidFill>
                <a:latin typeface="Open Sans"/>
                <a:ea typeface="Open Sans"/>
                <a:cs typeface="Open Sans"/>
                <a:sym typeface="Open Sans"/>
              </a:rPr>
              <a:t>: O(n).</a:t>
            </a:r>
          </a:p>
          <a:p>
            <a:pPr algn="just" marL="538794" indent="-269397" lvl="1">
              <a:lnSpc>
                <a:spcPts val="3493"/>
              </a:lnSpc>
              <a:buAutoNum type="arabicPeriod" startAt="1"/>
            </a:pPr>
            <a:r>
              <a:rPr lang="en-US" sz="2495">
                <a:solidFill>
                  <a:srgbClr val="FFFFFF"/>
                </a:solidFill>
                <a:latin typeface="Open Sans"/>
                <a:ea typeface="Open Sans"/>
                <a:cs typeface="Open Sans"/>
                <a:sym typeface="Open Sans"/>
              </a:rPr>
              <a:t>Analisis Eksperimental:</a:t>
            </a:r>
          </a:p>
          <a:p>
            <a:pPr algn="just" marL="1077588" indent="-359196" lvl="2">
              <a:lnSpc>
                <a:spcPts val="3493"/>
              </a:lnSpc>
              <a:buFont typeface="Arial"/>
              <a:buChar char="⚬"/>
            </a:pPr>
            <a:r>
              <a:rPr lang="en-US" sz="2495">
                <a:solidFill>
                  <a:srgbClr val="FFFFFF"/>
                </a:solidFill>
                <a:latin typeface="Open Sans"/>
                <a:ea typeface="Open Sans"/>
                <a:cs typeface="Open Sans"/>
                <a:sym typeface="Open Sans"/>
              </a:rPr>
              <a:t>Pengujian empiris untuk memvalidasi teori asimtotik.</a:t>
            </a:r>
          </a:p>
          <a:p>
            <a:pPr algn="just" marL="1077588" indent="-359196" lvl="2">
              <a:lnSpc>
                <a:spcPts val="3493"/>
              </a:lnSpc>
              <a:spcBef>
                <a:spcPct val="0"/>
              </a:spcBef>
              <a:buFont typeface="Arial"/>
              <a:buChar char="⚬"/>
            </a:pPr>
            <a:r>
              <a:rPr lang="en-US" sz="2495">
                <a:solidFill>
                  <a:srgbClr val="FFFFFF"/>
                </a:solidFill>
                <a:latin typeface="Open Sans"/>
                <a:ea typeface="Open Sans"/>
                <a:cs typeface="Open Sans"/>
                <a:sym typeface="Open Sans"/>
              </a:rPr>
              <a:t>Contoh: Mengukur waktu rata-rata operasi </a:t>
            </a:r>
            <a:r>
              <a:rPr lang="en-US" sz="2495">
                <a:solidFill>
                  <a:srgbClr val="FFFFFF"/>
                </a:solidFill>
                <a:latin typeface="Open Sans"/>
                <a:ea typeface="Open Sans"/>
                <a:cs typeface="Open Sans"/>
                <a:sym typeface="Open Sans"/>
              </a:rPr>
              <a:t>append</a:t>
            </a:r>
            <a:r>
              <a:rPr lang="en-US" sz="2495">
                <a:solidFill>
                  <a:srgbClr val="FFFFFF"/>
                </a:solidFill>
                <a:latin typeface="Open Sans"/>
                <a:ea typeface="Open Sans"/>
                <a:cs typeface="Open Sans"/>
                <a:sym typeface="Open Sans"/>
              </a:rPr>
              <a:t> vs </a:t>
            </a:r>
            <a:r>
              <a:rPr lang="en-US" sz="2495">
                <a:solidFill>
                  <a:srgbClr val="FFFFFF"/>
                </a:solidFill>
                <a:latin typeface="Open Sans"/>
                <a:ea typeface="Open Sans"/>
                <a:cs typeface="Open Sans"/>
                <a:sym typeface="Open Sans"/>
              </a:rPr>
              <a:t>insert</a:t>
            </a:r>
            <a:r>
              <a:rPr lang="en-US" sz="2495">
                <a:solidFill>
                  <a:srgbClr val="FFFFFF"/>
                </a:solidFill>
                <a:latin typeface="Open Sans"/>
                <a:ea typeface="Open Sans"/>
                <a:cs typeface="Open Sans"/>
                <a:sym typeface="Open Sans"/>
              </a:rPr>
              <a:t> untuk membuktikan O(1) vs O(n).</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9528969" y="1699098"/>
            <a:ext cx="8411508" cy="7520868"/>
            <a:chOff x="0" y="0"/>
            <a:chExt cx="11215344" cy="10027824"/>
          </a:xfrm>
        </p:grpSpPr>
        <p:grpSp>
          <p:nvGrpSpPr>
            <p:cNvPr name="Group 10" id="10"/>
            <p:cNvGrpSpPr/>
            <p:nvPr/>
          </p:nvGrpSpPr>
          <p:grpSpPr>
            <a:xfrm rot="0">
              <a:off x="0" y="340134"/>
              <a:ext cx="10980583" cy="9687690"/>
              <a:chOff x="0" y="0"/>
              <a:chExt cx="2785258" cy="2457312"/>
            </a:xfrm>
          </p:grpSpPr>
          <p:sp>
            <p:nvSpPr>
              <p:cNvPr name="Freeform 11" id="11"/>
              <p:cNvSpPr/>
              <p:nvPr/>
            </p:nvSpPr>
            <p:spPr>
              <a:xfrm flipH="false" flipV="false" rot="0">
                <a:off x="0" y="0"/>
                <a:ext cx="2785258" cy="2457312"/>
              </a:xfrm>
              <a:custGeom>
                <a:avLst/>
                <a:gdLst/>
                <a:ahLst/>
                <a:cxnLst/>
                <a:rect r="r" b="b" t="t" l="l"/>
                <a:pathLst>
                  <a:path h="2457312" w="2785258">
                    <a:moveTo>
                      <a:pt x="63925" y="0"/>
                    </a:moveTo>
                    <a:lnTo>
                      <a:pt x="2721333" y="0"/>
                    </a:lnTo>
                    <a:cubicBezTo>
                      <a:pt x="2738287" y="0"/>
                      <a:pt x="2754547" y="6735"/>
                      <a:pt x="2766535" y="18723"/>
                    </a:cubicBezTo>
                    <a:cubicBezTo>
                      <a:pt x="2778523" y="30711"/>
                      <a:pt x="2785258" y="46971"/>
                      <a:pt x="2785258" y="63925"/>
                    </a:cubicBezTo>
                    <a:lnTo>
                      <a:pt x="2785258" y="2393387"/>
                    </a:lnTo>
                    <a:cubicBezTo>
                      <a:pt x="2785258" y="2428692"/>
                      <a:pt x="2756638" y="2457312"/>
                      <a:pt x="2721333" y="2457312"/>
                    </a:cubicBezTo>
                    <a:lnTo>
                      <a:pt x="63925" y="2457312"/>
                    </a:lnTo>
                    <a:cubicBezTo>
                      <a:pt x="46971" y="2457312"/>
                      <a:pt x="30711" y="2450577"/>
                      <a:pt x="18723" y="2438589"/>
                    </a:cubicBezTo>
                    <a:cubicBezTo>
                      <a:pt x="6735" y="2426601"/>
                      <a:pt x="0" y="2410341"/>
                      <a:pt x="0" y="2393387"/>
                    </a:cubicBezTo>
                    <a:lnTo>
                      <a:pt x="0" y="63925"/>
                    </a:lnTo>
                    <a:cubicBezTo>
                      <a:pt x="0" y="28620"/>
                      <a:pt x="28620" y="0"/>
                      <a:pt x="63925" y="0"/>
                    </a:cubicBezTo>
                    <a:close/>
                  </a:path>
                </a:pathLst>
              </a:custGeom>
              <a:solidFill>
                <a:srgbClr val="FCB50F"/>
              </a:solidFill>
            </p:spPr>
          </p:sp>
          <p:sp>
            <p:nvSpPr>
              <p:cNvPr name="TextBox 12" id="12"/>
              <p:cNvSpPr txBox="true"/>
              <p:nvPr/>
            </p:nvSpPr>
            <p:spPr>
              <a:xfrm>
                <a:off x="0" y="-38100"/>
                <a:ext cx="2785258" cy="2495412"/>
              </a:xfrm>
              <a:prstGeom prst="rect">
                <a:avLst/>
              </a:prstGeom>
            </p:spPr>
            <p:txBody>
              <a:bodyPr anchor="ctr" rtlCol="false" tIns="57714" lIns="57714" bIns="57714" rIns="57714"/>
              <a:lstStyle/>
              <a:p>
                <a:pPr algn="ctr">
                  <a:lnSpc>
                    <a:spcPts val="2659"/>
                  </a:lnSpc>
                  <a:spcBef>
                    <a:spcPct val="0"/>
                  </a:spcBef>
                </a:pPr>
              </a:p>
            </p:txBody>
          </p:sp>
        </p:grpSp>
        <p:grpSp>
          <p:nvGrpSpPr>
            <p:cNvPr name="Group 13" id="13"/>
            <p:cNvGrpSpPr/>
            <p:nvPr/>
          </p:nvGrpSpPr>
          <p:grpSpPr>
            <a:xfrm rot="0">
              <a:off x="274293" y="0"/>
              <a:ext cx="10941051" cy="9672633"/>
              <a:chOff x="0" y="0"/>
              <a:chExt cx="2775231" cy="2453493"/>
            </a:xfrm>
          </p:grpSpPr>
          <p:sp>
            <p:nvSpPr>
              <p:cNvPr name="Freeform 14" id="14"/>
              <p:cNvSpPr/>
              <p:nvPr/>
            </p:nvSpPr>
            <p:spPr>
              <a:xfrm flipH="false" flipV="false" rot="0">
                <a:off x="0" y="0"/>
                <a:ext cx="2775231" cy="2453493"/>
              </a:xfrm>
              <a:custGeom>
                <a:avLst/>
                <a:gdLst/>
                <a:ahLst/>
                <a:cxnLst/>
                <a:rect r="r" b="b" t="t" l="l"/>
                <a:pathLst>
                  <a:path h="2453493" w="2775231">
                    <a:moveTo>
                      <a:pt x="64156" y="0"/>
                    </a:moveTo>
                    <a:lnTo>
                      <a:pt x="2711075" y="0"/>
                    </a:lnTo>
                    <a:cubicBezTo>
                      <a:pt x="2746507" y="0"/>
                      <a:pt x="2775231" y="28724"/>
                      <a:pt x="2775231" y="64156"/>
                    </a:cubicBezTo>
                    <a:lnTo>
                      <a:pt x="2775231" y="2389337"/>
                    </a:lnTo>
                    <a:cubicBezTo>
                      <a:pt x="2775231" y="2406352"/>
                      <a:pt x="2768472" y="2422671"/>
                      <a:pt x="2756440" y="2434702"/>
                    </a:cubicBezTo>
                    <a:cubicBezTo>
                      <a:pt x="2744409" y="2446734"/>
                      <a:pt x="2728090" y="2453493"/>
                      <a:pt x="2711075" y="2453493"/>
                    </a:cubicBezTo>
                    <a:lnTo>
                      <a:pt x="64156" y="2453493"/>
                    </a:lnTo>
                    <a:cubicBezTo>
                      <a:pt x="28724" y="2453493"/>
                      <a:pt x="0" y="2424769"/>
                      <a:pt x="0" y="2389337"/>
                    </a:cubicBezTo>
                    <a:lnTo>
                      <a:pt x="0" y="64156"/>
                    </a:lnTo>
                    <a:cubicBezTo>
                      <a:pt x="0" y="47141"/>
                      <a:pt x="6759" y="30822"/>
                      <a:pt x="18791" y="18791"/>
                    </a:cubicBezTo>
                    <a:cubicBezTo>
                      <a:pt x="30822" y="6759"/>
                      <a:pt x="47141" y="0"/>
                      <a:pt x="64156" y="0"/>
                    </a:cubicBezTo>
                    <a:close/>
                  </a:path>
                </a:pathLst>
              </a:custGeom>
              <a:solidFill>
                <a:srgbClr val="29455B"/>
              </a:solidFill>
            </p:spPr>
          </p:sp>
          <p:sp>
            <p:nvSpPr>
              <p:cNvPr name="TextBox 15" id="15"/>
              <p:cNvSpPr txBox="true"/>
              <p:nvPr/>
            </p:nvSpPr>
            <p:spPr>
              <a:xfrm>
                <a:off x="0" y="-38100"/>
                <a:ext cx="2775231" cy="2491593"/>
              </a:xfrm>
              <a:prstGeom prst="rect">
                <a:avLst/>
              </a:prstGeom>
            </p:spPr>
            <p:txBody>
              <a:bodyPr anchor="ctr" rtlCol="false" tIns="57714" lIns="57714" bIns="57714" rIns="57714"/>
              <a:lstStyle/>
              <a:p>
                <a:pPr algn="ctr">
                  <a:lnSpc>
                    <a:spcPts val="2659"/>
                  </a:lnSpc>
                  <a:spcBef>
                    <a:spcPct val="0"/>
                  </a:spcBef>
                </a:pPr>
              </a:p>
            </p:txBody>
          </p:sp>
        </p:grpSp>
      </p:grpSp>
      <p:sp>
        <p:nvSpPr>
          <p:cNvPr name="Freeform 16" id="16"/>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8" id="18"/>
          <p:cNvGrpSpPr/>
          <p:nvPr/>
        </p:nvGrpSpPr>
        <p:grpSpPr>
          <a:xfrm rot="0">
            <a:off x="1028700" y="1699098"/>
            <a:ext cx="8270575" cy="7520868"/>
            <a:chOff x="0" y="0"/>
            <a:chExt cx="11027433" cy="10027824"/>
          </a:xfrm>
        </p:grpSpPr>
        <p:grpSp>
          <p:nvGrpSpPr>
            <p:cNvPr name="Group 19" id="19"/>
            <p:cNvGrpSpPr/>
            <p:nvPr/>
          </p:nvGrpSpPr>
          <p:grpSpPr>
            <a:xfrm rot="0">
              <a:off x="0" y="340134"/>
              <a:ext cx="10796605" cy="9687690"/>
              <a:chOff x="0" y="0"/>
              <a:chExt cx="2758886" cy="2475522"/>
            </a:xfrm>
          </p:grpSpPr>
          <p:sp>
            <p:nvSpPr>
              <p:cNvPr name="Freeform 20" id="20"/>
              <p:cNvSpPr/>
              <p:nvPr/>
            </p:nvSpPr>
            <p:spPr>
              <a:xfrm flipH="false" flipV="false" rot="0">
                <a:off x="0" y="0"/>
                <a:ext cx="2758886" cy="2475522"/>
              </a:xfrm>
              <a:custGeom>
                <a:avLst/>
                <a:gdLst/>
                <a:ahLst/>
                <a:cxnLst/>
                <a:rect r="r" b="b" t="t" l="l"/>
                <a:pathLst>
                  <a:path h="2475522" w="2758886">
                    <a:moveTo>
                      <a:pt x="65014" y="0"/>
                    </a:moveTo>
                    <a:lnTo>
                      <a:pt x="2693871" y="0"/>
                    </a:lnTo>
                    <a:cubicBezTo>
                      <a:pt x="2729778" y="0"/>
                      <a:pt x="2758886" y="29108"/>
                      <a:pt x="2758886" y="65014"/>
                    </a:cubicBezTo>
                    <a:lnTo>
                      <a:pt x="2758886" y="2410508"/>
                    </a:lnTo>
                    <a:cubicBezTo>
                      <a:pt x="2758886" y="2427750"/>
                      <a:pt x="2752036" y="2444287"/>
                      <a:pt x="2739843" y="2456480"/>
                    </a:cubicBezTo>
                    <a:cubicBezTo>
                      <a:pt x="2727651" y="2468672"/>
                      <a:pt x="2711114" y="2475522"/>
                      <a:pt x="2693871" y="2475522"/>
                    </a:cubicBezTo>
                    <a:lnTo>
                      <a:pt x="65014" y="2475522"/>
                    </a:lnTo>
                    <a:cubicBezTo>
                      <a:pt x="47771" y="2475522"/>
                      <a:pt x="31235" y="2468672"/>
                      <a:pt x="19042" y="2456480"/>
                    </a:cubicBezTo>
                    <a:cubicBezTo>
                      <a:pt x="6850" y="2444287"/>
                      <a:pt x="0" y="2427750"/>
                      <a:pt x="0" y="2410508"/>
                    </a:cubicBezTo>
                    <a:lnTo>
                      <a:pt x="0" y="65014"/>
                    </a:lnTo>
                    <a:cubicBezTo>
                      <a:pt x="0" y="47771"/>
                      <a:pt x="6850" y="31235"/>
                      <a:pt x="19042" y="19042"/>
                    </a:cubicBezTo>
                    <a:cubicBezTo>
                      <a:pt x="31235" y="6850"/>
                      <a:pt x="47771" y="0"/>
                      <a:pt x="65014" y="0"/>
                    </a:cubicBezTo>
                    <a:close/>
                  </a:path>
                </a:pathLst>
              </a:custGeom>
              <a:solidFill>
                <a:srgbClr val="FCB50F"/>
              </a:solidFill>
            </p:spPr>
          </p:sp>
          <p:sp>
            <p:nvSpPr>
              <p:cNvPr name="TextBox 21" id="21"/>
              <p:cNvSpPr txBox="true"/>
              <p:nvPr/>
            </p:nvSpPr>
            <p:spPr>
              <a:xfrm>
                <a:off x="0" y="-38100"/>
                <a:ext cx="2758886" cy="2513622"/>
              </a:xfrm>
              <a:prstGeom prst="rect">
                <a:avLst/>
              </a:prstGeom>
            </p:spPr>
            <p:txBody>
              <a:bodyPr anchor="ctr" rtlCol="false" tIns="57289" lIns="57289" bIns="57289" rIns="57289"/>
              <a:lstStyle/>
              <a:p>
                <a:pPr algn="ctr">
                  <a:lnSpc>
                    <a:spcPts val="2659"/>
                  </a:lnSpc>
                  <a:spcBef>
                    <a:spcPct val="0"/>
                  </a:spcBef>
                </a:pPr>
              </a:p>
            </p:txBody>
          </p:sp>
        </p:grpSp>
        <p:grpSp>
          <p:nvGrpSpPr>
            <p:cNvPr name="Group 22" id="22"/>
            <p:cNvGrpSpPr/>
            <p:nvPr/>
          </p:nvGrpSpPr>
          <p:grpSpPr>
            <a:xfrm rot="0">
              <a:off x="269697" y="0"/>
              <a:ext cx="10757736" cy="9672633"/>
              <a:chOff x="0" y="0"/>
              <a:chExt cx="2748953" cy="2471674"/>
            </a:xfrm>
          </p:grpSpPr>
          <p:sp>
            <p:nvSpPr>
              <p:cNvPr name="Freeform 23" id="23"/>
              <p:cNvSpPr/>
              <p:nvPr/>
            </p:nvSpPr>
            <p:spPr>
              <a:xfrm flipH="false" flipV="false" rot="0">
                <a:off x="0" y="0"/>
                <a:ext cx="2748953" cy="2471674"/>
              </a:xfrm>
              <a:custGeom>
                <a:avLst/>
                <a:gdLst/>
                <a:ahLst/>
                <a:cxnLst/>
                <a:rect r="r" b="b" t="t" l="l"/>
                <a:pathLst>
                  <a:path h="2471674" w="2748953">
                    <a:moveTo>
                      <a:pt x="65249" y="0"/>
                    </a:moveTo>
                    <a:lnTo>
                      <a:pt x="2683704" y="0"/>
                    </a:lnTo>
                    <a:cubicBezTo>
                      <a:pt x="2701009" y="0"/>
                      <a:pt x="2717606" y="6874"/>
                      <a:pt x="2729842" y="19111"/>
                    </a:cubicBezTo>
                    <a:cubicBezTo>
                      <a:pt x="2742079" y="31348"/>
                      <a:pt x="2748953" y="47944"/>
                      <a:pt x="2748953" y="65249"/>
                    </a:cubicBezTo>
                    <a:lnTo>
                      <a:pt x="2748953" y="2406425"/>
                    </a:lnTo>
                    <a:cubicBezTo>
                      <a:pt x="2748953" y="2423730"/>
                      <a:pt x="2742079" y="2440326"/>
                      <a:pt x="2729842" y="2452563"/>
                    </a:cubicBezTo>
                    <a:cubicBezTo>
                      <a:pt x="2717606" y="2464800"/>
                      <a:pt x="2701009" y="2471674"/>
                      <a:pt x="2683704" y="2471674"/>
                    </a:cubicBezTo>
                    <a:lnTo>
                      <a:pt x="65249" y="2471674"/>
                    </a:lnTo>
                    <a:cubicBezTo>
                      <a:pt x="47944" y="2471674"/>
                      <a:pt x="31348" y="2464800"/>
                      <a:pt x="19111" y="2452563"/>
                    </a:cubicBezTo>
                    <a:cubicBezTo>
                      <a:pt x="6874" y="2440326"/>
                      <a:pt x="0" y="2423730"/>
                      <a:pt x="0" y="2406425"/>
                    </a:cubicBezTo>
                    <a:lnTo>
                      <a:pt x="0" y="65249"/>
                    </a:lnTo>
                    <a:cubicBezTo>
                      <a:pt x="0" y="47944"/>
                      <a:pt x="6874" y="31348"/>
                      <a:pt x="19111" y="19111"/>
                    </a:cubicBezTo>
                    <a:cubicBezTo>
                      <a:pt x="31348" y="6874"/>
                      <a:pt x="47944" y="0"/>
                      <a:pt x="65249" y="0"/>
                    </a:cubicBezTo>
                    <a:close/>
                  </a:path>
                </a:pathLst>
              </a:custGeom>
              <a:solidFill>
                <a:srgbClr val="29455B"/>
              </a:solidFill>
            </p:spPr>
          </p:sp>
          <p:sp>
            <p:nvSpPr>
              <p:cNvPr name="TextBox 24" id="24"/>
              <p:cNvSpPr txBox="true"/>
              <p:nvPr/>
            </p:nvSpPr>
            <p:spPr>
              <a:xfrm>
                <a:off x="0" y="-38100"/>
                <a:ext cx="2748953" cy="2509774"/>
              </a:xfrm>
              <a:prstGeom prst="rect">
                <a:avLst/>
              </a:prstGeom>
            </p:spPr>
            <p:txBody>
              <a:bodyPr anchor="ctr" rtlCol="false" tIns="57289" lIns="57289" bIns="57289" rIns="57289"/>
              <a:lstStyle/>
              <a:p>
                <a:pPr algn="ctr">
                  <a:lnSpc>
                    <a:spcPts val="2659"/>
                  </a:lnSpc>
                  <a:spcBef>
                    <a:spcPct val="0"/>
                  </a:spcBef>
                </a:pPr>
              </a:p>
            </p:txBody>
          </p:sp>
        </p:grpSp>
      </p:grpSp>
      <p:sp>
        <p:nvSpPr>
          <p:cNvPr name="Freeform 25" id="25"/>
          <p:cNvSpPr/>
          <p:nvPr/>
        </p:nvSpPr>
        <p:spPr>
          <a:xfrm flipH="false" flipV="false" rot="0">
            <a:off x="1736355" y="2099392"/>
            <a:ext cx="6855266" cy="1764596"/>
          </a:xfrm>
          <a:custGeom>
            <a:avLst/>
            <a:gdLst/>
            <a:ahLst/>
            <a:cxnLst/>
            <a:rect r="r" b="b" t="t" l="l"/>
            <a:pathLst>
              <a:path h="1764596" w="6855266">
                <a:moveTo>
                  <a:pt x="0" y="0"/>
                </a:moveTo>
                <a:lnTo>
                  <a:pt x="6855265" y="0"/>
                </a:lnTo>
                <a:lnTo>
                  <a:pt x="6855265" y="1764596"/>
                </a:lnTo>
                <a:lnTo>
                  <a:pt x="0" y="1764596"/>
                </a:lnTo>
                <a:lnTo>
                  <a:pt x="0" y="0"/>
                </a:lnTo>
                <a:close/>
              </a:path>
            </a:pathLst>
          </a:custGeom>
          <a:blipFill>
            <a:blip r:embed="rId9"/>
            <a:stretch>
              <a:fillRect l="0" t="0" r="0" b="0"/>
            </a:stretch>
          </a:blipFill>
        </p:spPr>
      </p:sp>
      <p:sp>
        <p:nvSpPr>
          <p:cNvPr name="Freeform 26" id="26"/>
          <p:cNvSpPr/>
          <p:nvPr/>
        </p:nvSpPr>
        <p:spPr>
          <a:xfrm flipH="false" flipV="false" rot="0">
            <a:off x="11271667" y="2090668"/>
            <a:ext cx="4926111" cy="6737729"/>
          </a:xfrm>
          <a:custGeom>
            <a:avLst/>
            <a:gdLst/>
            <a:ahLst/>
            <a:cxnLst/>
            <a:rect r="r" b="b" t="t" l="l"/>
            <a:pathLst>
              <a:path h="6737729" w="4926111">
                <a:moveTo>
                  <a:pt x="0" y="0"/>
                </a:moveTo>
                <a:lnTo>
                  <a:pt x="4926111" y="0"/>
                </a:lnTo>
                <a:lnTo>
                  <a:pt x="4926111" y="6737729"/>
                </a:lnTo>
                <a:lnTo>
                  <a:pt x="0" y="6737729"/>
                </a:lnTo>
                <a:lnTo>
                  <a:pt x="0" y="0"/>
                </a:lnTo>
                <a:close/>
              </a:path>
            </a:pathLst>
          </a:custGeom>
          <a:blipFill>
            <a:blip r:embed="rId10"/>
            <a:stretch>
              <a:fillRect l="0" t="0" r="0" b="0"/>
            </a:stretch>
          </a:blipFill>
        </p:spPr>
      </p:sp>
      <p:sp>
        <p:nvSpPr>
          <p:cNvPr name="TextBox 27" id="27"/>
          <p:cNvSpPr txBox="true"/>
          <p:nvPr/>
        </p:nvSpPr>
        <p:spPr>
          <a:xfrm rot="0">
            <a:off x="2638726" y="467513"/>
            <a:ext cx="13321098" cy="862076"/>
          </a:xfrm>
          <a:prstGeom prst="rect">
            <a:avLst/>
          </a:prstGeom>
        </p:spPr>
        <p:txBody>
          <a:bodyPr anchor="t" rtlCol="false" tIns="0" lIns="0" bIns="0" rIns="0">
            <a:spAutoFit/>
          </a:bodyPr>
          <a:lstStyle/>
          <a:p>
            <a:pPr algn="ctr">
              <a:lnSpc>
                <a:spcPts val="6591"/>
              </a:lnSpc>
            </a:pPr>
            <a:r>
              <a:rPr lang="en-US" sz="6399" b="true">
                <a:solidFill>
                  <a:srgbClr val="29455B"/>
                </a:solidFill>
                <a:latin typeface="Canva Sans Bold"/>
                <a:ea typeface="Canva Sans Bold"/>
                <a:cs typeface="Canva Sans Bold"/>
                <a:sym typeface="Canva Sans Bold"/>
              </a:rPr>
              <a:t>5.5.3 Kriptografi Sederhana</a:t>
            </a:r>
          </a:p>
        </p:txBody>
      </p:sp>
      <p:sp>
        <p:nvSpPr>
          <p:cNvPr name="TextBox 28" id="28"/>
          <p:cNvSpPr txBox="true"/>
          <p:nvPr/>
        </p:nvSpPr>
        <p:spPr>
          <a:xfrm rot="0">
            <a:off x="1518115" y="4321828"/>
            <a:ext cx="7290540" cy="4000500"/>
          </a:xfrm>
          <a:prstGeom prst="rect">
            <a:avLst/>
          </a:prstGeom>
        </p:spPr>
        <p:txBody>
          <a:bodyPr anchor="t" rtlCol="false" tIns="0" lIns="0" bIns="0" rIns="0">
            <a:spAutoFit/>
          </a:bodyPr>
          <a:lstStyle/>
          <a:p>
            <a:pPr algn="l">
              <a:lnSpc>
                <a:spcPts val="2639"/>
              </a:lnSpc>
            </a:pPr>
            <a:r>
              <a:rPr lang="en-US" sz="2199">
                <a:solidFill>
                  <a:srgbClr val="F9EEE1"/>
                </a:solidFill>
                <a:latin typeface="Open Sans"/>
                <a:ea typeface="Open Sans"/>
                <a:cs typeface="Open Sans"/>
                <a:sym typeface="Open Sans"/>
              </a:rPr>
              <a:t>P</a:t>
            </a:r>
            <a:r>
              <a:rPr lang="en-US" sz="2199">
                <a:solidFill>
                  <a:srgbClr val="F9EEE1"/>
                </a:solidFill>
                <a:latin typeface="Open Sans"/>
                <a:ea typeface="Open Sans"/>
                <a:cs typeface="Open Sans"/>
                <a:sym typeface="Open Sans"/>
              </a:rPr>
              <a:t>ada Code Fragment 5.11, diimplementasikan kelas Python untuk Caesar cipher dengan pergeseran (rotasi) bebas. Kelas ini mampu:</a:t>
            </a:r>
          </a:p>
          <a:p>
            <a:pPr algn="l" marL="474979" indent="-237490" lvl="1">
              <a:lnSpc>
                <a:spcPts val="2639"/>
              </a:lnSpc>
              <a:buAutoNum type="arabicPeriod" startAt="1"/>
            </a:pPr>
            <a:r>
              <a:rPr lang="en-US" sz="2199">
                <a:solidFill>
                  <a:srgbClr val="F9EEE1"/>
                </a:solidFill>
                <a:latin typeface="Open Sans"/>
                <a:ea typeface="Open Sans"/>
                <a:cs typeface="Open Sans"/>
                <a:sym typeface="Open Sans"/>
              </a:rPr>
              <a:t>Membangun string terjemahan maju (enkripsi) dan mundur (dekripsi) berdasark</a:t>
            </a:r>
            <a:r>
              <a:rPr lang="en-US" sz="2199">
                <a:solidFill>
                  <a:srgbClr val="F9EEE1"/>
                </a:solidFill>
                <a:latin typeface="Open Sans"/>
                <a:ea typeface="Open Sans"/>
                <a:cs typeface="Open Sans"/>
                <a:sym typeface="Open Sans"/>
              </a:rPr>
              <a:t>a</a:t>
            </a:r>
            <a:r>
              <a:rPr lang="en-US" sz="2199">
                <a:solidFill>
                  <a:srgbClr val="F9EEE1"/>
                </a:solidFill>
                <a:latin typeface="Open Sans"/>
                <a:ea typeface="Open Sans"/>
                <a:cs typeface="Open Sans"/>
                <a:sym typeface="Open Sans"/>
              </a:rPr>
              <a:t>n nilai rotasi</a:t>
            </a:r>
          </a:p>
          <a:p>
            <a:pPr algn="l" marL="474979" indent="-237490" lvl="1">
              <a:lnSpc>
                <a:spcPts val="2639"/>
              </a:lnSpc>
              <a:buAutoNum type="arabicPeriod" startAt="1"/>
            </a:pPr>
            <a:r>
              <a:rPr lang="en-US" sz="2199">
                <a:solidFill>
                  <a:srgbClr val="F9EEE1"/>
                </a:solidFill>
                <a:latin typeface="Open Sans"/>
                <a:ea typeface="Open Sans"/>
                <a:cs typeface="Open Sans"/>
                <a:sym typeface="Open Sans"/>
              </a:rPr>
              <a:t>M</a:t>
            </a:r>
            <a:r>
              <a:rPr lang="en-US" sz="2199">
                <a:solidFill>
                  <a:srgbClr val="F9EEE1"/>
                </a:solidFill>
                <a:latin typeface="Open Sans"/>
                <a:ea typeface="Open Sans"/>
                <a:cs typeface="Open Sans"/>
                <a:sym typeface="Open Sans"/>
              </a:rPr>
              <a:t>elakukan enkripsi dan dekripsi menggunakan metode utili</a:t>
            </a:r>
            <a:r>
              <a:rPr lang="en-US" sz="2199">
                <a:solidFill>
                  <a:srgbClr val="F9EEE1"/>
                </a:solidFill>
                <a:latin typeface="Open Sans"/>
                <a:ea typeface="Open Sans"/>
                <a:cs typeface="Open Sans"/>
                <a:sym typeface="Open Sans"/>
              </a:rPr>
              <a:t>tas privat _transform</a:t>
            </a:r>
          </a:p>
          <a:p>
            <a:pPr algn="l" marL="474979" indent="-237490" lvl="1">
              <a:lnSpc>
                <a:spcPts val="2639"/>
              </a:lnSpc>
              <a:buAutoNum type="arabicPeriod" startAt="1"/>
            </a:pPr>
            <a:r>
              <a:rPr lang="en-US" sz="2199">
                <a:solidFill>
                  <a:srgbClr val="F9EEE1"/>
                </a:solidFill>
                <a:latin typeface="Open Sans"/>
                <a:ea typeface="Open Sans"/>
                <a:cs typeface="Open Sans"/>
                <a:sym typeface="Open Sans"/>
              </a:rPr>
              <a:t>Menghasilkan output seperti contoh:</a:t>
            </a:r>
          </a:p>
          <a:p>
            <a:pPr algn="l" marL="949959" indent="-316653" lvl="2">
              <a:lnSpc>
                <a:spcPts val="2639"/>
              </a:lnSpc>
              <a:buFont typeface="Arial"/>
              <a:buChar char="⚬"/>
            </a:pPr>
            <a:r>
              <a:rPr lang="en-US" sz="2199">
                <a:solidFill>
                  <a:srgbClr val="F9EEE1"/>
                </a:solidFill>
                <a:latin typeface="Open Sans"/>
                <a:ea typeface="Open Sans"/>
                <a:cs typeface="Open Sans"/>
                <a:sym typeface="Open Sans"/>
              </a:rPr>
              <a:t>Pesan terenkripsi: "WKH HDJOH LV LQ SODB; PHHW DW MRH’V."</a:t>
            </a:r>
          </a:p>
          <a:p>
            <a:pPr algn="l" marL="949959" indent="-316653" lvl="2">
              <a:lnSpc>
                <a:spcPts val="2639"/>
              </a:lnSpc>
              <a:buFont typeface="Arial"/>
              <a:buChar char="⚬"/>
            </a:pPr>
            <a:r>
              <a:rPr lang="en-US" sz="2199">
                <a:solidFill>
                  <a:srgbClr val="F9EEE1"/>
                </a:solidFill>
                <a:latin typeface="Open Sans"/>
                <a:ea typeface="Open Sans"/>
                <a:cs typeface="Open Sans"/>
                <a:sym typeface="Open Sans"/>
              </a:rPr>
              <a:t>Pesan terdekripsi: "THE EAGLE IS IN PLAY; MEET AT JOE’S."</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grpSp>
        <p:nvGrpSpPr>
          <p:cNvPr name="Group 3" id="3"/>
          <p:cNvGrpSpPr/>
          <p:nvPr/>
        </p:nvGrpSpPr>
        <p:grpSpPr>
          <a:xfrm rot="0">
            <a:off x="1615176" y="2438257"/>
            <a:ext cx="15057649" cy="5036711"/>
            <a:chOff x="0" y="0"/>
            <a:chExt cx="20076865" cy="6715614"/>
          </a:xfrm>
        </p:grpSpPr>
        <p:grpSp>
          <p:nvGrpSpPr>
            <p:cNvPr name="Group 4" id="4"/>
            <p:cNvGrpSpPr/>
            <p:nvPr/>
          </p:nvGrpSpPr>
          <p:grpSpPr>
            <a:xfrm rot="0">
              <a:off x="412103" y="1867302"/>
              <a:ext cx="19306266" cy="4848313"/>
              <a:chOff x="0" y="0"/>
              <a:chExt cx="5563559" cy="1397156"/>
            </a:xfrm>
          </p:grpSpPr>
          <p:sp>
            <p:nvSpPr>
              <p:cNvPr name="Freeform 5" id="5"/>
              <p:cNvSpPr/>
              <p:nvPr/>
            </p:nvSpPr>
            <p:spPr>
              <a:xfrm flipH="false" flipV="false" rot="0">
                <a:off x="0" y="0"/>
                <a:ext cx="5563559" cy="1397156"/>
              </a:xfrm>
              <a:custGeom>
                <a:avLst/>
                <a:gdLst/>
                <a:ahLst/>
                <a:cxnLst/>
                <a:rect r="r" b="b" t="t" l="l"/>
                <a:pathLst>
                  <a:path h="1397156" w="5563559">
                    <a:moveTo>
                      <a:pt x="36358" y="0"/>
                    </a:moveTo>
                    <a:lnTo>
                      <a:pt x="5527201" y="0"/>
                    </a:lnTo>
                    <a:cubicBezTo>
                      <a:pt x="5536844" y="0"/>
                      <a:pt x="5546091" y="3831"/>
                      <a:pt x="5552910" y="10649"/>
                    </a:cubicBezTo>
                    <a:cubicBezTo>
                      <a:pt x="5559728" y="17467"/>
                      <a:pt x="5563559" y="26715"/>
                      <a:pt x="5563559" y="36358"/>
                    </a:cubicBezTo>
                    <a:lnTo>
                      <a:pt x="5563559" y="1360799"/>
                    </a:lnTo>
                    <a:cubicBezTo>
                      <a:pt x="5563559" y="1380878"/>
                      <a:pt x="5547281" y="1397156"/>
                      <a:pt x="5527201" y="1397156"/>
                    </a:cubicBezTo>
                    <a:lnTo>
                      <a:pt x="36358" y="1397156"/>
                    </a:lnTo>
                    <a:cubicBezTo>
                      <a:pt x="26715" y="1397156"/>
                      <a:pt x="17467" y="1393326"/>
                      <a:pt x="10649" y="1386507"/>
                    </a:cubicBezTo>
                    <a:cubicBezTo>
                      <a:pt x="3831" y="1379689"/>
                      <a:pt x="0" y="1370441"/>
                      <a:pt x="0" y="1360799"/>
                    </a:cubicBezTo>
                    <a:lnTo>
                      <a:pt x="0" y="36358"/>
                    </a:lnTo>
                    <a:cubicBezTo>
                      <a:pt x="0" y="16278"/>
                      <a:pt x="16278" y="0"/>
                      <a:pt x="36358" y="0"/>
                    </a:cubicBezTo>
                    <a:close/>
                  </a:path>
                </a:pathLst>
              </a:custGeom>
              <a:solidFill>
                <a:srgbClr val="FCB50F"/>
              </a:solidFill>
            </p:spPr>
          </p:sp>
          <p:sp>
            <p:nvSpPr>
              <p:cNvPr name="TextBox 6" id="6"/>
              <p:cNvSpPr txBox="true"/>
              <p:nvPr/>
            </p:nvSpPr>
            <p:spPr>
              <a:xfrm>
                <a:off x="0" y="-38100"/>
                <a:ext cx="5563559" cy="1435256"/>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20076865" cy="6485034"/>
              <a:chOff x="0" y="0"/>
              <a:chExt cx="5785625" cy="1868816"/>
            </a:xfrm>
          </p:grpSpPr>
          <p:sp>
            <p:nvSpPr>
              <p:cNvPr name="Freeform 8" id="8"/>
              <p:cNvSpPr/>
              <p:nvPr/>
            </p:nvSpPr>
            <p:spPr>
              <a:xfrm flipH="false" flipV="false" rot="0">
                <a:off x="0" y="0"/>
                <a:ext cx="5785625" cy="1868817"/>
              </a:xfrm>
              <a:custGeom>
                <a:avLst/>
                <a:gdLst/>
                <a:ahLst/>
                <a:cxnLst/>
                <a:rect r="r" b="b" t="t" l="l"/>
                <a:pathLst>
                  <a:path h="1868817" w="5785625">
                    <a:moveTo>
                      <a:pt x="34962" y="0"/>
                    </a:moveTo>
                    <a:lnTo>
                      <a:pt x="5750663" y="0"/>
                    </a:lnTo>
                    <a:cubicBezTo>
                      <a:pt x="5759935" y="0"/>
                      <a:pt x="5768828" y="3684"/>
                      <a:pt x="5775385" y="10240"/>
                    </a:cubicBezTo>
                    <a:cubicBezTo>
                      <a:pt x="5781942" y="16797"/>
                      <a:pt x="5785625" y="25690"/>
                      <a:pt x="5785625" y="34962"/>
                    </a:cubicBezTo>
                    <a:lnTo>
                      <a:pt x="5785625" y="1833854"/>
                    </a:lnTo>
                    <a:cubicBezTo>
                      <a:pt x="5785625" y="1853163"/>
                      <a:pt x="5769972" y="1868817"/>
                      <a:pt x="5750663" y="1868817"/>
                    </a:cubicBezTo>
                    <a:lnTo>
                      <a:pt x="34962" y="1868817"/>
                    </a:lnTo>
                    <a:cubicBezTo>
                      <a:pt x="25690" y="1868817"/>
                      <a:pt x="16797" y="1865133"/>
                      <a:pt x="10240" y="1858576"/>
                    </a:cubicBezTo>
                    <a:cubicBezTo>
                      <a:pt x="3684" y="1852020"/>
                      <a:pt x="0" y="1843127"/>
                      <a:pt x="0" y="1833854"/>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9" id="9"/>
              <p:cNvSpPr txBox="true"/>
              <p:nvPr/>
            </p:nvSpPr>
            <p:spPr>
              <a:xfrm>
                <a:off x="0" y="-38100"/>
                <a:ext cx="5785625" cy="1906916"/>
              </a:xfrm>
              <a:prstGeom prst="rect">
                <a:avLst/>
              </a:prstGeom>
            </p:spPr>
            <p:txBody>
              <a:bodyPr anchor="ctr" rtlCol="false" tIns="50800" lIns="50800" bIns="50800" rIns="50800"/>
              <a:lstStyle/>
              <a:p>
                <a:pPr algn="ctr">
                  <a:lnSpc>
                    <a:spcPts val="2659"/>
                  </a:lnSpc>
                  <a:spcBef>
                    <a:spcPct val="0"/>
                  </a:spcBef>
                </a:pPr>
              </a:p>
            </p:txBody>
          </p:sp>
        </p:grpSp>
      </p:grpSp>
      <p:sp>
        <p:nvSpPr>
          <p:cNvPr name="TextBox 10" id="10"/>
          <p:cNvSpPr txBox="true"/>
          <p:nvPr/>
        </p:nvSpPr>
        <p:spPr>
          <a:xfrm rot="0">
            <a:off x="2716602" y="3434351"/>
            <a:ext cx="12854796" cy="2363843"/>
          </a:xfrm>
          <a:prstGeom prst="rect">
            <a:avLst/>
          </a:prstGeom>
        </p:spPr>
        <p:txBody>
          <a:bodyPr anchor="t" rtlCol="false" tIns="0" lIns="0" bIns="0" rIns="0">
            <a:spAutoFit/>
          </a:bodyPr>
          <a:lstStyle/>
          <a:p>
            <a:pPr algn="ctr">
              <a:lnSpc>
                <a:spcPts val="9166"/>
              </a:lnSpc>
            </a:pPr>
            <a:r>
              <a:rPr lang="en-US" sz="8899" b="true">
                <a:solidFill>
                  <a:srgbClr val="FFFFFF"/>
                </a:solidFill>
                <a:latin typeface="Canva Sans Bold"/>
                <a:ea typeface="Canva Sans Bold"/>
                <a:cs typeface="Canva Sans Bold"/>
                <a:sym typeface="Canva Sans Bold"/>
              </a:rPr>
              <a:t>K</a:t>
            </a:r>
            <a:r>
              <a:rPr lang="en-US" b="true" sz="8899">
                <a:solidFill>
                  <a:srgbClr val="FFFFFF"/>
                </a:solidFill>
                <a:latin typeface="Canva Sans Bold"/>
                <a:ea typeface="Canva Sans Bold"/>
                <a:cs typeface="Canva Sans Bold"/>
                <a:sym typeface="Canva Sans Bold"/>
              </a:rPr>
              <a:t>UMPULAN DATA MULTIDIMENSI</a:t>
            </a:r>
          </a:p>
        </p:txBody>
      </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395948" y="351277"/>
            <a:ext cx="13486579" cy="144057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STRUKTUR DATA MULTIDIMENSI DI PYTHON</a:t>
            </a:r>
          </a:p>
        </p:txBody>
      </p:sp>
      <p:grpSp>
        <p:nvGrpSpPr>
          <p:cNvPr name="Group 4" id="4"/>
          <p:cNvGrpSpPr/>
          <p:nvPr/>
        </p:nvGrpSpPr>
        <p:grpSpPr>
          <a:xfrm rot="0">
            <a:off x="1656267" y="1818602"/>
            <a:ext cx="15463175" cy="7754097"/>
            <a:chOff x="0" y="0"/>
            <a:chExt cx="20617566" cy="10338796"/>
          </a:xfrm>
        </p:grpSpPr>
        <p:grpSp>
          <p:nvGrpSpPr>
            <p:cNvPr name="Group 5" id="5"/>
            <p:cNvGrpSpPr/>
            <p:nvPr/>
          </p:nvGrpSpPr>
          <p:grpSpPr>
            <a:xfrm rot="0">
              <a:off x="423202" y="3102362"/>
              <a:ext cx="19826214" cy="7236434"/>
              <a:chOff x="0" y="0"/>
              <a:chExt cx="5713394" cy="2085350"/>
            </a:xfrm>
          </p:grpSpPr>
          <p:sp>
            <p:nvSpPr>
              <p:cNvPr name="Freeform 6" id="6"/>
              <p:cNvSpPr/>
              <p:nvPr/>
            </p:nvSpPr>
            <p:spPr>
              <a:xfrm flipH="false" flipV="false" rot="0">
                <a:off x="0" y="0"/>
                <a:ext cx="5713394" cy="2085350"/>
              </a:xfrm>
              <a:custGeom>
                <a:avLst/>
                <a:gdLst/>
                <a:ahLst/>
                <a:cxnLst/>
                <a:rect r="r" b="b" t="t" l="l"/>
                <a:pathLst>
                  <a:path h="2085350" w="5713394">
                    <a:moveTo>
                      <a:pt x="35404" y="0"/>
                    </a:moveTo>
                    <a:lnTo>
                      <a:pt x="5677989" y="0"/>
                    </a:lnTo>
                    <a:cubicBezTo>
                      <a:pt x="5687379" y="0"/>
                      <a:pt x="5696384" y="3730"/>
                      <a:pt x="5703024" y="10370"/>
                    </a:cubicBezTo>
                    <a:cubicBezTo>
                      <a:pt x="5709664" y="17009"/>
                      <a:pt x="5713394" y="26015"/>
                      <a:pt x="5713394" y="35404"/>
                    </a:cubicBezTo>
                    <a:lnTo>
                      <a:pt x="5713394" y="2049946"/>
                    </a:lnTo>
                    <a:cubicBezTo>
                      <a:pt x="5713394" y="2069499"/>
                      <a:pt x="5697543" y="2085350"/>
                      <a:pt x="5677989" y="2085350"/>
                    </a:cubicBezTo>
                    <a:lnTo>
                      <a:pt x="35404" y="2085350"/>
                    </a:lnTo>
                    <a:cubicBezTo>
                      <a:pt x="15851" y="2085350"/>
                      <a:pt x="0" y="2069499"/>
                      <a:pt x="0" y="2049946"/>
                    </a:cubicBezTo>
                    <a:lnTo>
                      <a:pt x="0" y="35404"/>
                    </a:lnTo>
                    <a:cubicBezTo>
                      <a:pt x="0" y="15851"/>
                      <a:pt x="15851" y="0"/>
                      <a:pt x="35404" y="0"/>
                    </a:cubicBezTo>
                    <a:close/>
                  </a:path>
                </a:pathLst>
              </a:custGeom>
              <a:solidFill>
                <a:srgbClr val="FCB50F"/>
              </a:solidFill>
            </p:spPr>
          </p:sp>
          <p:sp>
            <p:nvSpPr>
              <p:cNvPr name="TextBox 7" id="7"/>
              <p:cNvSpPr txBox="true"/>
              <p:nvPr/>
            </p:nvSpPr>
            <p:spPr>
              <a:xfrm>
                <a:off x="0" y="-38100"/>
                <a:ext cx="5713394" cy="212345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617566" cy="10045088"/>
              <a:chOff x="0" y="0"/>
              <a:chExt cx="5941441" cy="2894731"/>
            </a:xfrm>
          </p:grpSpPr>
          <p:sp>
            <p:nvSpPr>
              <p:cNvPr name="Freeform 9" id="9"/>
              <p:cNvSpPr/>
              <p:nvPr/>
            </p:nvSpPr>
            <p:spPr>
              <a:xfrm flipH="false" flipV="false" rot="0">
                <a:off x="0" y="0"/>
                <a:ext cx="5941441" cy="2894731"/>
              </a:xfrm>
              <a:custGeom>
                <a:avLst/>
                <a:gdLst/>
                <a:ahLst/>
                <a:cxnLst/>
                <a:rect r="r" b="b" t="t" l="l"/>
                <a:pathLst>
                  <a:path h="2894731" w="5941441">
                    <a:moveTo>
                      <a:pt x="34045" y="0"/>
                    </a:moveTo>
                    <a:lnTo>
                      <a:pt x="5907396" y="0"/>
                    </a:lnTo>
                    <a:cubicBezTo>
                      <a:pt x="5926199" y="0"/>
                      <a:pt x="5941441" y="15243"/>
                      <a:pt x="5941441" y="34045"/>
                    </a:cubicBezTo>
                    <a:lnTo>
                      <a:pt x="5941441" y="2860685"/>
                    </a:lnTo>
                    <a:cubicBezTo>
                      <a:pt x="5941441" y="2879488"/>
                      <a:pt x="5926199" y="2894731"/>
                      <a:pt x="5907396" y="2894731"/>
                    </a:cubicBezTo>
                    <a:lnTo>
                      <a:pt x="34045" y="2894731"/>
                    </a:lnTo>
                    <a:cubicBezTo>
                      <a:pt x="15243" y="2894731"/>
                      <a:pt x="0" y="2879488"/>
                      <a:pt x="0" y="2860685"/>
                    </a:cubicBezTo>
                    <a:lnTo>
                      <a:pt x="0" y="34045"/>
                    </a:lnTo>
                    <a:cubicBezTo>
                      <a:pt x="0" y="15243"/>
                      <a:pt x="15243" y="0"/>
                      <a:pt x="34045" y="0"/>
                    </a:cubicBezTo>
                    <a:close/>
                  </a:path>
                </a:pathLst>
              </a:custGeom>
              <a:solidFill>
                <a:srgbClr val="29455B"/>
              </a:solidFill>
            </p:spPr>
          </p:sp>
          <p:sp>
            <p:nvSpPr>
              <p:cNvPr name="TextBox 10" id="10"/>
              <p:cNvSpPr txBox="true"/>
              <p:nvPr/>
            </p:nvSpPr>
            <p:spPr>
              <a:xfrm>
                <a:off x="0" y="-38100"/>
                <a:ext cx="5941441" cy="2932831"/>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415802"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2068193" y="1998980"/>
            <a:ext cx="14639322" cy="7042785"/>
          </a:xfrm>
          <a:prstGeom prst="rect">
            <a:avLst/>
          </a:prstGeom>
        </p:spPr>
        <p:txBody>
          <a:bodyPr anchor="t" rtlCol="false" tIns="0" lIns="0" bIns="0" rIns="0">
            <a:spAutoFit/>
          </a:bodyPr>
          <a:lstStyle/>
          <a:p>
            <a:pPr algn="l" marL="453390" indent="-226695" lvl="1">
              <a:lnSpc>
                <a:spcPts val="2940"/>
              </a:lnSpc>
              <a:buAutoNum type="arabicPeriod" startAt="1"/>
            </a:pPr>
            <a:r>
              <a:rPr lang="en-US" sz="2100">
                <a:solidFill>
                  <a:srgbClr val="FFFFFF"/>
                </a:solidFill>
                <a:latin typeface="Open Sans"/>
                <a:ea typeface="Open Sans"/>
                <a:cs typeface="Open Sans"/>
                <a:sym typeface="Open Sans"/>
              </a:rPr>
              <a:t>Data Satu Dimensi vs. Multidimensi:</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List, tuple, dan string di Python bersifat satu dimensi (menggunakan satu indeks).</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Aplikasi seperti grafis, data geografis, atau analisis keuangan memerlukan struktur data dua dimensi (matriks) atau lebih.</a:t>
            </a:r>
          </a:p>
          <a:p>
            <a:pPr algn="l" marL="453390" indent="-226695" lvl="1">
              <a:lnSpc>
                <a:spcPts val="2940"/>
              </a:lnSpc>
              <a:buAutoNum type="arabicPeriod" startAt="1"/>
            </a:pPr>
            <a:r>
              <a:rPr lang="en-US" sz="2100">
                <a:solidFill>
                  <a:srgbClr val="FFFFFF"/>
                </a:solidFill>
                <a:latin typeface="Open Sans"/>
                <a:ea typeface="Open Sans"/>
                <a:cs typeface="Open Sans"/>
                <a:sym typeface="Open Sans"/>
              </a:rPr>
              <a:t>Konsep Matriks (2D):</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Matriks direpresentasikan dengan baris (indeks </a:t>
            </a:r>
            <a:r>
              <a:rPr lang="en-US" sz="2100">
                <a:solidFill>
                  <a:srgbClr val="FFFFFF"/>
                </a:solidFill>
                <a:latin typeface="Open Sans"/>
                <a:ea typeface="Open Sans"/>
                <a:cs typeface="Open Sans"/>
                <a:sym typeface="Open Sans"/>
              </a:rPr>
              <a:t>i</a:t>
            </a:r>
            <a:r>
              <a:rPr lang="en-US" sz="2100">
                <a:solidFill>
                  <a:srgbClr val="FFFFFF"/>
                </a:solidFill>
                <a:latin typeface="Open Sans"/>
                <a:ea typeface="Open Sans"/>
                <a:cs typeface="Open Sans"/>
                <a:sym typeface="Open Sans"/>
              </a:rPr>
              <a:t>) dan kolom (indeks </a:t>
            </a:r>
            <a:r>
              <a:rPr lang="en-US" sz="2100">
                <a:solidFill>
                  <a:srgbClr val="FFFFFF"/>
                </a:solidFill>
                <a:latin typeface="Open Sans"/>
                <a:ea typeface="Open Sans"/>
                <a:cs typeface="Open Sans"/>
                <a:sym typeface="Open Sans"/>
              </a:rPr>
              <a:t>j</a:t>
            </a:r>
            <a:r>
              <a:rPr lang="en-US" sz="2100">
                <a:solidFill>
                  <a:srgbClr val="FFFFFF"/>
                </a:solidFill>
                <a:latin typeface="Open Sans"/>
                <a:ea typeface="Open Sans"/>
                <a:cs typeface="Open Sans"/>
                <a:sym typeface="Open Sans"/>
              </a:rPr>
              <a:t>).</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Indeks dimulai dari 0 (zero-indexed).</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Contoh (Gambar 5.22):</a:t>
            </a:r>
          </a:p>
          <a:p>
            <a:pPr algn="l" marL="1360170" indent="-340042" lvl="3">
              <a:lnSpc>
                <a:spcPts val="2940"/>
              </a:lnSpc>
              <a:buFont typeface="Arial"/>
              <a:buChar char="￭"/>
            </a:pPr>
            <a:r>
              <a:rPr lang="en-US" sz="2100">
                <a:solidFill>
                  <a:srgbClr val="FFFFFF"/>
                </a:solidFill>
                <a:latin typeface="Open Sans"/>
                <a:ea typeface="Open Sans"/>
                <a:cs typeface="Open Sans"/>
                <a:sym typeface="Open Sans"/>
              </a:rPr>
              <a:t>Matriks </a:t>
            </a:r>
            <a:r>
              <a:rPr lang="en-US" sz="2100">
                <a:solidFill>
                  <a:srgbClr val="FFFFFF"/>
                </a:solidFill>
                <a:latin typeface="Open Sans"/>
                <a:ea typeface="Open Sans"/>
                <a:cs typeface="Open Sans"/>
                <a:sym typeface="Open Sans"/>
              </a:rPr>
              <a:t>stores</a:t>
            </a:r>
            <a:r>
              <a:rPr lang="en-US" sz="2100">
                <a:solidFill>
                  <a:srgbClr val="FFFFFF"/>
                </a:solidFill>
                <a:latin typeface="Open Sans"/>
                <a:ea typeface="Open Sans"/>
                <a:cs typeface="Open Sans"/>
                <a:sym typeface="Open Sans"/>
              </a:rPr>
              <a:t> dengan 8 baris dan 10 kolom.</a:t>
            </a:r>
          </a:p>
          <a:p>
            <a:pPr algn="l" marL="1360170" indent="-340042" lvl="3">
              <a:lnSpc>
                <a:spcPts val="2940"/>
              </a:lnSpc>
              <a:buFont typeface="Arial"/>
              <a:buChar char="￭"/>
            </a:pPr>
            <a:r>
              <a:rPr lang="en-US" sz="2100">
                <a:solidFill>
                  <a:srgbClr val="FFFFFF"/>
                </a:solidFill>
                <a:latin typeface="Open Sans"/>
                <a:ea typeface="Open Sans"/>
                <a:cs typeface="Open Sans"/>
                <a:sym typeface="Open Sans"/>
              </a:rPr>
              <a:t>stores[3][5] = 100</a:t>
            </a:r>
            <a:r>
              <a:rPr lang="en-US" sz="2100">
                <a:solidFill>
                  <a:srgbClr val="FFFFFF"/>
                </a:solidFill>
                <a:latin typeface="Open Sans"/>
                <a:ea typeface="Open Sans"/>
                <a:cs typeface="Open Sans"/>
                <a:sym typeface="Open Sans"/>
              </a:rPr>
              <a:t> (baris 3, kolom 5).</a:t>
            </a:r>
          </a:p>
          <a:p>
            <a:pPr algn="l" marL="1360170" indent="-340042" lvl="3">
              <a:lnSpc>
                <a:spcPts val="2940"/>
              </a:lnSpc>
              <a:buFont typeface="Arial"/>
              <a:buChar char="￭"/>
            </a:pPr>
            <a:r>
              <a:rPr lang="en-US" sz="2100">
                <a:solidFill>
                  <a:srgbClr val="FFFFFF"/>
                </a:solidFill>
                <a:latin typeface="Open Sans"/>
                <a:ea typeface="Open Sans"/>
                <a:cs typeface="Open Sans"/>
                <a:sym typeface="Open Sans"/>
              </a:rPr>
              <a:t>stores[6][2] = 632</a:t>
            </a:r>
            <a:r>
              <a:rPr lang="en-US" sz="2100">
                <a:solidFill>
                  <a:srgbClr val="FFFFFF"/>
                </a:solidFill>
                <a:latin typeface="Open Sans"/>
                <a:ea typeface="Open Sans"/>
                <a:cs typeface="Open Sans"/>
                <a:sym typeface="Open Sans"/>
              </a:rPr>
              <a:t> (baris 6, kolom 2).</a:t>
            </a:r>
          </a:p>
          <a:p>
            <a:pPr algn="l" marL="453390" indent="-226695" lvl="1">
              <a:lnSpc>
                <a:spcPts val="2940"/>
              </a:lnSpc>
              <a:buAutoNum type="arabicPeriod" startAt="1"/>
            </a:pPr>
            <a:r>
              <a:rPr lang="en-US" sz="2100">
                <a:solidFill>
                  <a:srgbClr val="FFFFFF"/>
                </a:solidFill>
                <a:latin typeface="Open Sans"/>
                <a:ea typeface="Open Sans"/>
                <a:cs typeface="Open Sans"/>
                <a:sym typeface="Open Sans"/>
              </a:rPr>
              <a:t>Implementasi Matriks di Python:</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Menggunakan list of lists (daftar berisi daftar).</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Setiap elemen list utama merepresentasikan baris, dan list di dalamnya merepresentasikan kolom.</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Contoh: data = [[22, 18, 709, 5, 33],[45, 32, 830, 120, 750],[4, 880, 45, 66, 61]]  </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Cara akses: </a:t>
            </a:r>
            <a:r>
              <a:rPr lang="en-US" sz="2100">
                <a:solidFill>
                  <a:srgbClr val="FFFFFF"/>
                </a:solidFill>
                <a:latin typeface="Open Sans"/>
                <a:ea typeface="Open Sans"/>
                <a:cs typeface="Open Sans"/>
                <a:sym typeface="Open Sans"/>
              </a:rPr>
              <a:t>data[1][3]</a:t>
            </a:r>
            <a:r>
              <a:rPr lang="en-US" sz="2100">
                <a:solidFill>
                  <a:srgbClr val="FFFFFF"/>
                </a:solidFill>
                <a:latin typeface="Open Sans"/>
                <a:ea typeface="Open Sans"/>
                <a:cs typeface="Open Sans"/>
                <a:sym typeface="Open Sans"/>
              </a:rPr>
              <a:t> → nilai di baris 1, kolom 3 = </a:t>
            </a:r>
            <a:r>
              <a:rPr lang="en-US" sz="2100">
                <a:solidFill>
                  <a:srgbClr val="FFFFFF"/>
                </a:solidFill>
                <a:latin typeface="Open Sans"/>
                <a:ea typeface="Open Sans"/>
                <a:cs typeface="Open Sans"/>
                <a:sym typeface="Open Sans"/>
              </a:rPr>
              <a:t>120</a:t>
            </a:r>
            <a:r>
              <a:rPr lang="en-US" sz="2100">
                <a:solidFill>
                  <a:srgbClr val="FFFFFF"/>
                </a:solidFill>
                <a:latin typeface="Open Sans"/>
                <a:ea typeface="Open Sans"/>
                <a:cs typeface="Open Sans"/>
                <a:sym typeface="Open Sans"/>
              </a:rPr>
              <a:t>.</a:t>
            </a:r>
          </a:p>
          <a:p>
            <a:pPr algn="l" marL="453390" indent="-226695" lvl="1">
              <a:lnSpc>
                <a:spcPts val="2940"/>
              </a:lnSpc>
              <a:buAutoNum type="arabicPeriod" startAt="1"/>
            </a:pPr>
            <a:r>
              <a:rPr lang="en-US" sz="2100">
                <a:solidFill>
                  <a:srgbClr val="FFFFFF"/>
                </a:solidFill>
                <a:latin typeface="Open Sans"/>
                <a:ea typeface="Open Sans"/>
                <a:cs typeface="Open Sans"/>
                <a:sym typeface="Open Sans"/>
              </a:rPr>
              <a:t>Keuntungan Representasi List of Lists:</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Sintaks akses elemen intuitif: </a:t>
            </a:r>
            <a:r>
              <a:rPr lang="en-US" sz="2100">
                <a:solidFill>
                  <a:srgbClr val="FFFFFF"/>
                </a:solidFill>
                <a:latin typeface="Open Sans"/>
                <a:ea typeface="Open Sans"/>
                <a:cs typeface="Open Sans"/>
                <a:sym typeface="Open Sans"/>
              </a:rPr>
              <a:t>matrix[i][j]</a:t>
            </a:r>
            <a:r>
              <a:rPr lang="en-US" sz="2100">
                <a:solidFill>
                  <a:srgbClr val="FFFFFF"/>
                </a:solidFill>
                <a:latin typeface="Open Sans"/>
                <a:ea typeface="Open Sans"/>
                <a:cs typeface="Open Sans"/>
                <a:sym typeface="Open Sans"/>
              </a:rPr>
              <a:t>.</a:t>
            </a:r>
          </a:p>
          <a:p>
            <a:pPr algn="l" marL="906780" indent="-302260" lvl="2">
              <a:lnSpc>
                <a:spcPts val="2940"/>
              </a:lnSpc>
              <a:buFont typeface="Arial"/>
              <a:buChar char="⚬"/>
            </a:pPr>
            <a:r>
              <a:rPr lang="en-US" sz="2100">
                <a:solidFill>
                  <a:srgbClr val="FFFFFF"/>
                </a:solidFill>
                <a:latin typeface="Open Sans"/>
                <a:ea typeface="Open Sans"/>
                <a:cs typeface="Open Sans"/>
                <a:sym typeface="Open Sans"/>
              </a:rPr>
              <a:t>Fleksibel untuk operasi baris/kolom.</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0246027" y="1439418"/>
            <a:ext cx="7694450" cy="7780548"/>
            <a:chOff x="0" y="0"/>
            <a:chExt cx="10259266" cy="10374064"/>
          </a:xfrm>
        </p:grpSpPr>
        <p:grpSp>
          <p:nvGrpSpPr>
            <p:cNvPr name="Group 10" id="10"/>
            <p:cNvGrpSpPr/>
            <p:nvPr/>
          </p:nvGrpSpPr>
          <p:grpSpPr>
            <a:xfrm rot="0">
              <a:off x="0" y="351878"/>
              <a:ext cx="10044518" cy="10022186"/>
              <a:chOff x="0" y="0"/>
              <a:chExt cx="2547823" cy="2542158"/>
            </a:xfrm>
          </p:grpSpPr>
          <p:sp>
            <p:nvSpPr>
              <p:cNvPr name="Freeform 11" id="11"/>
              <p:cNvSpPr/>
              <p:nvPr/>
            </p:nvSpPr>
            <p:spPr>
              <a:xfrm flipH="false" flipV="false" rot="0">
                <a:off x="0" y="0"/>
                <a:ext cx="2547823" cy="2542158"/>
              </a:xfrm>
              <a:custGeom>
                <a:avLst/>
                <a:gdLst/>
                <a:ahLst/>
                <a:cxnLst/>
                <a:rect r="r" b="b" t="t" l="l"/>
                <a:pathLst>
                  <a:path h="2542158" w="2547823">
                    <a:moveTo>
                      <a:pt x="69882" y="0"/>
                    </a:moveTo>
                    <a:lnTo>
                      <a:pt x="2477940" y="0"/>
                    </a:lnTo>
                    <a:cubicBezTo>
                      <a:pt x="2516535" y="0"/>
                      <a:pt x="2547823" y="31287"/>
                      <a:pt x="2547823" y="69882"/>
                    </a:cubicBezTo>
                    <a:lnTo>
                      <a:pt x="2547823" y="2472276"/>
                    </a:lnTo>
                    <a:cubicBezTo>
                      <a:pt x="2547823" y="2510871"/>
                      <a:pt x="2516535" y="2542158"/>
                      <a:pt x="2477940" y="2542158"/>
                    </a:cubicBezTo>
                    <a:lnTo>
                      <a:pt x="69882" y="2542158"/>
                    </a:lnTo>
                    <a:cubicBezTo>
                      <a:pt x="31287" y="2542158"/>
                      <a:pt x="0" y="2510871"/>
                      <a:pt x="0" y="2472276"/>
                    </a:cubicBezTo>
                    <a:lnTo>
                      <a:pt x="0" y="69882"/>
                    </a:lnTo>
                    <a:cubicBezTo>
                      <a:pt x="0" y="31287"/>
                      <a:pt x="31287" y="0"/>
                      <a:pt x="69882" y="0"/>
                    </a:cubicBezTo>
                    <a:close/>
                  </a:path>
                </a:pathLst>
              </a:custGeom>
              <a:solidFill>
                <a:srgbClr val="FCB50F"/>
              </a:solidFill>
            </p:spPr>
          </p:sp>
          <p:sp>
            <p:nvSpPr>
              <p:cNvPr name="TextBox 12" id="12"/>
              <p:cNvSpPr txBox="true"/>
              <p:nvPr/>
            </p:nvSpPr>
            <p:spPr>
              <a:xfrm>
                <a:off x="0" y="-38100"/>
                <a:ext cx="2547823" cy="2580258"/>
              </a:xfrm>
              <a:prstGeom prst="rect">
                <a:avLst/>
              </a:prstGeom>
            </p:spPr>
            <p:txBody>
              <a:bodyPr anchor="ctr" rtlCol="false" tIns="57714" lIns="57714" bIns="57714" rIns="57714"/>
              <a:lstStyle/>
              <a:p>
                <a:pPr algn="ctr">
                  <a:lnSpc>
                    <a:spcPts val="2659"/>
                  </a:lnSpc>
                  <a:spcBef>
                    <a:spcPct val="0"/>
                  </a:spcBef>
                </a:pPr>
              </a:p>
            </p:txBody>
          </p:sp>
        </p:grpSp>
        <p:grpSp>
          <p:nvGrpSpPr>
            <p:cNvPr name="Group 13" id="13"/>
            <p:cNvGrpSpPr/>
            <p:nvPr/>
          </p:nvGrpSpPr>
          <p:grpSpPr>
            <a:xfrm rot="0">
              <a:off x="250910" y="0"/>
              <a:ext cx="10008356" cy="10006609"/>
              <a:chOff x="0" y="0"/>
              <a:chExt cx="2538650" cy="2538207"/>
            </a:xfrm>
          </p:grpSpPr>
          <p:sp>
            <p:nvSpPr>
              <p:cNvPr name="Freeform 14" id="14"/>
              <p:cNvSpPr/>
              <p:nvPr/>
            </p:nvSpPr>
            <p:spPr>
              <a:xfrm flipH="false" flipV="false" rot="0">
                <a:off x="0" y="0"/>
                <a:ext cx="2538650" cy="2538207"/>
              </a:xfrm>
              <a:custGeom>
                <a:avLst/>
                <a:gdLst/>
                <a:ahLst/>
                <a:cxnLst/>
                <a:rect r="r" b="b" t="t" l="l"/>
                <a:pathLst>
                  <a:path h="2538207" w="2538650">
                    <a:moveTo>
                      <a:pt x="70135" y="0"/>
                    </a:moveTo>
                    <a:lnTo>
                      <a:pt x="2468515" y="0"/>
                    </a:lnTo>
                    <a:cubicBezTo>
                      <a:pt x="2487116" y="0"/>
                      <a:pt x="2504955" y="7389"/>
                      <a:pt x="2518108" y="20542"/>
                    </a:cubicBezTo>
                    <a:cubicBezTo>
                      <a:pt x="2531261" y="33695"/>
                      <a:pt x="2538650" y="51534"/>
                      <a:pt x="2538650" y="70135"/>
                    </a:cubicBezTo>
                    <a:lnTo>
                      <a:pt x="2538650" y="2468072"/>
                    </a:lnTo>
                    <a:cubicBezTo>
                      <a:pt x="2538650" y="2506806"/>
                      <a:pt x="2507250" y="2538207"/>
                      <a:pt x="2468515" y="2538207"/>
                    </a:cubicBezTo>
                    <a:lnTo>
                      <a:pt x="70135" y="2538207"/>
                    </a:lnTo>
                    <a:cubicBezTo>
                      <a:pt x="31400" y="2538207"/>
                      <a:pt x="0" y="2506806"/>
                      <a:pt x="0" y="2468072"/>
                    </a:cubicBezTo>
                    <a:lnTo>
                      <a:pt x="0" y="70135"/>
                    </a:lnTo>
                    <a:cubicBezTo>
                      <a:pt x="0" y="31400"/>
                      <a:pt x="31400" y="0"/>
                      <a:pt x="70135" y="0"/>
                    </a:cubicBezTo>
                    <a:close/>
                  </a:path>
                </a:pathLst>
              </a:custGeom>
              <a:solidFill>
                <a:srgbClr val="29455B"/>
              </a:solidFill>
            </p:spPr>
          </p:sp>
          <p:sp>
            <p:nvSpPr>
              <p:cNvPr name="TextBox 15" id="15"/>
              <p:cNvSpPr txBox="true"/>
              <p:nvPr/>
            </p:nvSpPr>
            <p:spPr>
              <a:xfrm>
                <a:off x="0" y="-38100"/>
                <a:ext cx="2538650" cy="2576307"/>
              </a:xfrm>
              <a:prstGeom prst="rect">
                <a:avLst/>
              </a:prstGeom>
            </p:spPr>
            <p:txBody>
              <a:bodyPr anchor="ctr" rtlCol="false" tIns="57714" lIns="57714" bIns="57714" rIns="57714"/>
              <a:lstStyle/>
              <a:p>
                <a:pPr algn="ctr">
                  <a:lnSpc>
                    <a:spcPts val="2659"/>
                  </a:lnSpc>
                  <a:spcBef>
                    <a:spcPct val="0"/>
                  </a:spcBef>
                </a:pPr>
              </a:p>
            </p:txBody>
          </p:sp>
        </p:grpSp>
      </p:grpSp>
      <p:sp>
        <p:nvSpPr>
          <p:cNvPr name="Freeform 16" id="16"/>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8" id="18"/>
          <p:cNvGrpSpPr/>
          <p:nvPr/>
        </p:nvGrpSpPr>
        <p:grpSpPr>
          <a:xfrm rot="0">
            <a:off x="1028700" y="1439418"/>
            <a:ext cx="8960054" cy="7780548"/>
            <a:chOff x="0" y="0"/>
            <a:chExt cx="11946738" cy="10374064"/>
          </a:xfrm>
        </p:grpSpPr>
        <p:grpSp>
          <p:nvGrpSpPr>
            <p:cNvPr name="Group 19" id="19"/>
            <p:cNvGrpSpPr/>
            <p:nvPr/>
          </p:nvGrpSpPr>
          <p:grpSpPr>
            <a:xfrm rot="0">
              <a:off x="0" y="351878"/>
              <a:ext cx="11696667" cy="10022186"/>
              <a:chOff x="0" y="0"/>
              <a:chExt cx="2988881" cy="2560996"/>
            </a:xfrm>
          </p:grpSpPr>
          <p:sp>
            <p:nvSpPr>
              <p:cNvPr name="Freeform 20" id="20"/>
              <p:cNvSpPr/>
              <p:nvPr/>
            </p:nvSpPr>
            <p:spPr>
              <a:xfrm flipH="false" flipV="false" rot="0">
                <a:off x="0" y="0"/>
                <a:ext cx="2988881" cy="2560996"/>
              </a:xfrm>
              <a:custGeom>
                <a:avLst/>
                <a:gdLst/>
                <a:ahLst/>
                <a:cxnLst/>
                <a:rect r="r" b="b" t="t" l="l"/>
                <a:pathLst>
                  <a:path h="2560996" w="2988881">
                    <a:moveTo>
                      <a:pt x="60011" y="0"/>
                    </a:moveTo>
                    <a:lnTo>
                      <a:pt x="2928870" y="0"/>
                    </a:lnTo>
                    <a:cubicBezTo>
                      <a:pt x="2962013" y="0"/>
                      <a:pt x="2988881" y="26868"/>
                      <a:pt x="2988881" y="60011"/>
                    </a:cubicBezTo>
                    <a:lnTo>
                      <a:pt x="2988881" y="2500985"/>
                    </a:lnTo>
                    <a:cubicBezTo>
                      <a:pt x="2988881" y="2516901"/>
                      <a:pt x="2982558" y="2532165"/>
                      <a:pt x="2971304" y="2543419"/>
                    </a:cubicBezTo>
                    <a:cubicBezTo>
                      <a:pt x="2960050" y="2554674"/>
                      <a:pt x="2944786" y="2560996"/>
                      <a:pt x="2928870" y="2560996"/>
                    </a:cubicBezTo>
                    <a:lnTo>
                      <a:pt x="60011" y="2560996"/>
                    </a:lnTo>
                    <a:cubicBezTo>
                      <a:pt x="26868" y="2560996"/>
                      <a:pt x="0" y="2534128"/>
                      <a:pt x="0" y="2500985"/>
                    </a:cubicBezTo>
                    <a:lnTo>
                      <a:pt x="0" y="60011"/>
                    </a:lnTo>
                    <a:cubicBezTo>
                      <a:pt x="0" y="44095"/>
                      <a:pt x="6323" y="28831"/>
                      <a:pt x="17577" y="17577"/>
                    </a:cubicBezTo>
                    <a:cubicBezTo>
                      <a:pt x="28831" y="6323"/>
                      <a:pt x="44095" y="0"/>
                      <a:pt x="60011" y="0"/>
                    </a:cubicBezTo>
                    <a:close/>
                  </a:path>
                </a:pathLst>
              </a:custGeom>
              <a:solidFill>
                <a:srgbClr val="FCB50F"/>
              </a:solidFill>
            </p:spPr>
          </p:sp>
          <p:sp>
            <p:nvSpPr>
              <p:cNvPr name="TextBox 21" id="21"/>
              <p:cNvSpPr txBox="true"/>
              <p:nvPr/>
            </p:nvSpPr>
            <p:spPr>
              <a:xfrm>
                <a:off x="0" y="-38100"/>
                <a:ext cx="2988881" cy="2599096"/>
              </a:xfrm>
              <a:prstGeom prst="rect">
                <a:avLst/>
              </a:prstGeom>
            </p:spPr>
            <p:txBody>
              <a:bodyPr anchor="ctr" rtlCol="false" tIns="57289" lIns="57289" bIns="57289" rIns="57289"/>
              <a:lstStyle/>
              <a:p>
                <a:pPr algn="ctr">
                  <a:lnSpc>
                    <a:spcPts val="2659"/>
                  </a:lnSpc>
                  <a:spcBef>
                    <a:spcPct val="0"/>
                  </a:spcBef>
                </a:pPr>
              </a:p>
            </p:txBody>
          </p:sp>
        </p:grpSp>
        <p:grpSp>
          <p:nvGrpSpPr>
            <p:cNvPr name="Group 22" id="22"/>
            <p:cNvGrpSpPr/>
            <p:nvPr/>
          </p:nvGrpSpPr>
          <p:grpSpPr>
            <a:xfrm rot="0">
              <a:off x="292181" y="0"/>
              <a:ext cx="11654558" cy="10006609"/>
              <a:chOff x="0" y="0"/>
              <a:chExt cx="2978121" cy="2557016"/>
            </a:xfrm>
          </p:grpSpPr>
          <p:sp>
            <p:nvSpPr>
              <p:cNvPr name="Freeform 23" id="23"/>
              <p:cNvSpPr/>
              <p:nvPr/>
            </p:nvSpPr>
            <p:spPr>
              <a:xfrm flipH="false" flipV="false" rot="0">
                <a:off x="0" y="0"/>
                <a:ext cx="2978121" cy="2557016"/>
              </a:xfrm>
              <a:custGeom>
                <a:avLst/>
                <a:gdLst/>
                <a:ahLst/>
                <a:cxnLst/>
                <a:rect r="r" b="b" t="t" l="l"/>
                <a:pathLst>
                  <a:path h="2557016" w="2978121">
                    <a:moveTo>
                      <a:pt x="60228" y="0"/>
                    </a:moveTo>
                    <a:lnTo>
                      <a:pt x="2917892" y="0"/>
                    </a:lnTo>
                    <a:cubicBezTo>
                      <a:pt x="2951156" y="0"/>
                      <a:pt x="2978121" y="26965"/>
                      <a:pt x="2978121" y="60228"/>
                    </a:cubicBezTo>
                    <a:lnTo>
                      <a:pt x="2978121" y="2496788"/>
                    </a:lnTo>
                    <a:cubicBezTo>
                      <a:pt x="2978121" y="2512761"/>
                      <a:pt x="2971775" y="2528080"/>
                      <a:pt x="2960480" y="2539375"/>
                    </a:cubicBezTo>
                    <a:cubicBezTo>
                      <a:pt x="2949185" y="2550670"/>
                      <a:pt x="2933866" y="2557016"/>
                      <a:pt x="2917892" y="2557016"/>
                    </a:cubicBezTo>
                    <a:lnTo>
                      <a:pt x="60228" y="2557016"/>
                    </a:lnTo>
                    <a:cubicBezTo>
                      <a:pt x="44255" y="2557016"/>
                      <a:pt x="28935" y="2550670"/>
                      <a:pt x="17640" y="2539375"/>
                    </a:cubicBezTo>
                    <a:cubicBezTo>
                      <a:pt x="6345" y="2528080"/>
                      <a:pt x="0" y="2512761"/>
                      <a:pt x="0" y="2496788"/>
                    </a:cubicBezTo>
                    <a:lnTo>
                      <a:pt x="0" y="60228"/>
                    </a:lnTo>
                    <a:cubicBezTo>
                      <a:pt x="0" y="44255"/>
                      <a:pt x="6345" y="28935"/>
                      <a:pt x="17640" y="17640"/>
                    </a:cubicBezTo>
                    <a:cubicBezTo>
                      <a:pt x="28935" y="6345"/>
                      <a:pt x="44255" y="0"/>
                      <a:pt x="60228" y="0"/>
                    </a:cubicBezTo>
                    <a:close/>
                  </a:path>
                </a:pathLst>
              </a:custGeom>
              <a:solidFill>
                <a:srgbClr val="29455B"/>
              </a:solidFill>
            </p:spPr>
          </p:sp>
          <p:sp>
            <p:nvSpPr>
              <p:cNvPr name="TextBox 24" id="24"/>
              <p:cNvSpPr txBox="true"/>
              <p:nvPr/>
            </p:nvSpPr>
            <p:spPr>
              <a:xfrm>
                <a:off x="0" y="-38100"/>
                <a:ext cx="2978121" cy="2595116"/>
              </a:xfrm>
              <a:prstGeom prst="rect">
                <a:avLst/>
              </a:prstGeom>
            </p:spPr>
            <p:txBody>
              <a:bodyPr anchor="ctr" rtlCol="false" tIns="57289" lIns="57289" bIns="57289" rIns="57289"/>
              <a:lstStyle/>
              <a:p>
                <a:pPr algn="ctr">
                  <a:lnSpc>
                    <a:spcPts val="2659"/>
                  </a:lnSpc>
                  <a:spcBef>
                    <a:spcPct val="0"/>
                  </a:spcBef>
                </a:pPr>
              </a:p>
            </p:txBody>
          </p:sp>
        </p:grpSp>
      </p:grpSp>
      <p:sp>
        <p:nvSpPr>
          <p:cNvPr name="Freeform 25" id="25"/>
          <p:cNvSpPr/>
          <p:nvPr/>
        </p:nvSpPr>
        <p:spPr>
          <a:xfrm flipH="false" flipV="false" rot="0">
            <a:off x="10670218" y="3015403"/>
            <a:ext cx="6846067" cy="3049340"/>
          </a:xfrm>
          <a:custGeom>
            <a:avLst/>
            <a:gdLst/>
            <a:ahLst/>
            <a:cxnLst/>
            <a:rect r="r" b="b" t="t" l="l"/>
            <a:pathLst>
              <a:path h="3049340" w="6846067">
                <a:moveTo>
                  <a:pt x="0" y="0"/>
                </a:moveTo>
                <a:lnTo>
                  <a:pt x="6846067" y="0"/>
                </a:lnTo>
                <a:lnTo>
                  <a:pt x="6846067" y="3049339"/>
                </a:lnTo>
                <a:lnTo>
                  <a:pt x="0" y="3049339"/>
                </a:lnTo>
                <a:lnTo>
                  <a:pt x="0" y="0"/>
                </a:lnTo>
                <a:close/>
              </a:path>
            </a:pathLst>
          </a:custGeom>
          <a:blipFill>
            <a:blip r:embed="rId9"/>
            <a:stretch>
              <a:fillRect l="0" t="0" r="0" b="0"/>
            </a:stretch>
          </a:blipFill>
        </p:spPr>
      </p:sp>
      <p:sp>
        <p:nvSpPr>
          <p:cNvPr name="TextBox 26" id="26"/>
          <p:cNvSpPr txBox="true"/>
          <p:nvPr/>
        </p:nvSpPr>
        <p:spPr>
          <a:xfrm rot="0">
            <a:off x="2763723" y="461136"/>
            <a:ext cx="12760554" cy="73571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Membangun List Multidimensi</a:t>
            </a:r>
          </a:p>
        </p:txBody>
      </p:sp>
      <p:sp>
        <p:nvSpPr>
          <p:cNvPr name="TextBox 27" id="27"/>
          <p:cNvSpPr txBox="true"/>
          <p:nvPr/>
        </p:nvSpPr>
        <p:spPr>
          <a:xfrm rot="0">
            <a:off x="1444505" y="1795780"/>
            <a:ext cx="8128444" cy="6657340"/>
          </a:xfrm>
          <a:prstGeom prst="rect">
            <a:avLst/>
          </a:prstGeom>
        </p:spPr>
        <p:txBody>
          <a:bodyPr anchor="t" rtlCol="false" tIns="0" lIns="0" bIns="0" rIns="0">
            <a:spAutoFit/>
          </a:bodyPr>
          <a:lstStyle/>
          <a:p>
            <a:pPr algn="just">
              <a:lnSpc>
                <a:spcPts val="2660"/>
              </a:lnSpc>
            </a:pPr>
            <a:r>
              <a:rPr lang="en-US" sz="1900">
                <a:solidFill>
                  <a:srgbClr val="F9EEE1"/>
                </a:solidFill>
                <a:latin typeface="Open Sans"/>
                <a:ea typeface="Open Sans"/>
                <a:cs typeface="Open Sans"/>
                <a:sym typeface="Open Sans"/>
              </a:rPr>
              <a:t>Untuk membuat list satu dimensi berisi </a:t>
            </a:r>
            <a:r>
              <a:rPr lang="en-US" sz="1900">
                <a:solidFill>
                  <a:srgbClr val="F9EEE1"/>
                </a:solidFill>
                <a:latin typeface="Open Sans"/>
                <a:ea typeface="Open Sans"/>
                <a:cs typeface="Open Sans"/>
                <a:sym typeface="Open Sans"/>
              </a:rPr>
              <a:t>n</a:t>
            </a:r>
            <a:r>
              <a:rPr lang="en-US" sz="1900">
                <a:solidFill>
                  <a:srgbClr val="F9EEE1"/>
                </a:solidFill>
                <a:latin typeface="Open Sans"/>
                <a:ea typeface="Open Sans"/>
                <a:cs typeface="Open Sans"/>
                <a:sym typeface="Open Sans"/>
              </a:rPr>
              <a:t> nol, sintaks </a:t>
            </a:r>
            <a:r>
              <a:rPr lang="en-US" sz="1900">
                <a:solidFill>
                  <a:srgbClr val="F9EEE1"/>
                </a:solidFill>
                <a:latin typeface="Open Sans"/>
                <a:ea typeface="Open Sans"/>
                <a:cs typeface="Open Sans"/>
                <a:sym typeface="Open Sans"/>
              </a:rPr>
              <a:t>data = [0] * n</a:t>
            </a:r>
            <a:r>
              <a:rPr lang="en-US" sz="1900">
                <a:solidFill>
                  <a:srgbClr val="F9EEE1"/>
                </a:solidFill>
                <a:latin typeface="Open Sans"/>
                <a:ea typeface="Open Sans"/>
                <a:cs typeface="Open Sans"/>
                <a:sym typeface="Open Sans"/>
              </a:rPr>
              <a:t> dapat digunakan. Meskipun secara teknis ini membuat list dengan </a:t>
            </a:r>
            <a:r>
              <a:rPr lang="en-US" sz="1900">
                <a:solidFill>
                  <a:srgbClr val="F9EEE1"/>
                </a:solidFill>
                <a:latin typeface="Open Sans"/>
                <a:ea typeface="Open Sans"/>
                <a:cs typeface="Open Sans"/>
                <a:sym typeface="Open Sans"/>
              </a:rPr>
              <a:t>n</a:t>
            </a:r>
            <a:r>
              <a:rPr lang="en-US" sz="1900">
                <a:solidFill>
                  <a:srgbClr val="F9EEE1"/>
                </a:solidFill>
                <a:latin typeface="Open Sans"/>
                <a:ea typeface="Open Sans"/>
                <a:cs typeface="Open Sans"/>
                <a:sym typeface="Open Sans"/>
              </a:rPr>
              <a:t> referensi ke objek </a:t>
            </a:r>
            <a:r>
              <a:rPr lang="en-US" sz="1900">
                <a:solidFill>
                  <a:srgbClr val="F9EEE1"/>
                </a:solidFill>
                <a:latin typeface="Open Sans"/>
                <a:ea typeface="Open Sans"/>
                <a:cs typeface="Open Sans"/>
                <a:sym typeface="Open Sans"/>
              </a:rPr>
              <a:t>0</a:t>
            </a:r>
            <a:r>
              <a:rPr lang="en-US" sz="1900">
                <a:solidFill>
                  <a:srgbClr val="F9EEE1"/>
                </a:solidFill>
                <a:latin typeface="Open Sans"/>
                <a:ea typeface="Open Sans"/>
                <a:cs typeface="Open Sans"/>
                <a:sym typeface="Open Sans"/>
              </a:rPr>
              <a:t> yang sama, hal ini tidak menimbulkan masalah karena integer (</a:t>
            </a:r>
            <a:r>
              <a:rPr lang="en-US" sz="1900">
                <a:solidFill>
                  <a:srgbClr val="F9EEE1"/>
                </a:solidFill>
                <a:latin typeface="Open Sans"/>
                <a:ea typeface="Open Sans"/>
                <a:cs typeface="Open Sans"/>
                <a:sym typeface="Open Sans"/>
              </a:rPr>
              <a:t>int</a:t>
            </a:r>
            <a:r>
              <a:rPr lang="en-US" sz="1900">
                <a:solidFill>
                  <a:srgbClr val="F9EEE1"/>
                </a:solidFill>
                <a:latin typeface="Open Sans"/>
                <a:ea typeface="Open Sans"/>
                <a:cs typeface="Open Sans"/>
                <a:sym typeface="Open Sans"/>
              </a:rPr>
              <a:t>) di Python bersifat immutable (tidak dapat diubah). Namun, hati-hati saat membuat list multidimensi (list di dalam list). Misalnya, untuk membuat matriks </a:t>
            </a:r>
            <a:r>
              <a:rPr lang="en-US" sz="1900">
                <a:solidFill>
                  <a:srgbClr val="F9EEE1"/>
                </a:solidFill>
                <a:latin typeface="Open Sans"/>
                <a:ea typeface="Open Sans"/>
                <a:cs typeface="Open Sans"/>
                <a:sym typeface="Open Sans"/>
              </a:rPr>
              <a:t>r</a:t>
            </a:r>
            <a:r>
              <a:rPr lang="en-US" sz="1900">
                <a:solidFill>
                  <a:srgbClr val="F9EEE1"/>
                </a:solidFill>
                <a:latin typeface="Open Sans"/>
                <a:ea typeface="Open Sans"/>
                <a:cs typeface="Open Sans"/>
                <a:sym typeface="Open Sans"/>
              </a:rPr>
              <a:t> baris × </a:t>
            </a:r>
            <a:r>
              <a:rPr lang="en-US" sz="1900">
                <a:solidFill>
                  <a:srgbClr val="F9EEE1"/>
                </a:solidFill>
                <a:latin typeface="Open Sans"/>
                <a:ea typeface="Open Sans"/>
                <a:cs typeface="Open Sans"/>
                <a:sym typeface="Open Sans"/>
              </a:rPr>
              <a:t>c</a:t>
            </a:r>
            <a:r>
              <a:rPr lang="en-US" sz="1900">
                <a:solidFill>
                  <a:srgbClr val="F9EEE1"/>
                </a:solidFill>
                <a:latin typeface="Open Sans"/>
                <a:ea typeface="Open Sans"/>
                <a:cs typeface="Open Sans"/>
                <a:sym typeface="Open Sans"/>
              </a:rPr>
              <a:t> kolom berisi nol, beberapa pendekatan berikut salah:</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data = ([0] * c) * r</a:t>
            </a:r>
          </a:p>
          <a:p>
            <a:pPr algn="just">
              <a:lnSpc>
                <a:spcPts val="2660"/>
              </a:lnSpc>
            </a:pPr>
            <a:r>
              <a:rPr lang="en-US" sz="1900">
                <a:solidFill>
                  <a:srgbClr val="F9EEE1"/>
                </a:solidFill>
                <a:latin typeface="Open Sans"/>
                <a:ea typeface="Open Sans"/>
                <a:cs typeface="Open Sans"/>
                <a:sym typeface="Open Sans"/>
              </a:rPr>
              <a:t>Ini menghasilkan list satu dimensi dengan panjang </a:t>
            </a:r>
            <a:r>
              <a:rPr lang="en-US" sz="1900">
                <a:solidFill>
                  <a:srgbClr val="F9EEE1"/>
                </a:solidFill>
                <a:latin typeface="Open Sans"/>
                <a:ea typeface="Open Sans"/>
                <a:cs typeface="Open Sans"/>
                <a:sym typeface="Open Sans"/>
              </a:rPr>
              <a:t>r * c</a:t>
            </a:r>
            <a:r>
              <a:rPr lang="en-US" sz="1900">
                <a:solidFill>
                  <a:srgbClr val="F9EEE1"/>
                </a:solidFill>
                <a:latin typeface="Open Sans"/>
                <a:ea typeface="Open Sans"/>
                <a:cs typeface="Open Sans"/>
                <a:sym typeface="Open Sans"/>
              </a:rPr>
              <a:t> (bukan list 2D), karena operasi perkalian hanya menggandakan elemennya.</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data = [[0] * c] * r</a:t>
            </a:r>
          </a:p>
          <a:p>
            <a:pPr algn="just">
              <a:lnSpc>
                <a:spcPts val="2660"/>
              </a:lnSpc>
            </a:pPr>
            <a:r>
              <a:rPr lang="en-US" sz="1900">
                <a:solidFill>
                  <a:srgbClr val="F9EEE1"/>
                </a:solidFill>
                <a:latin typeface="Open Sans"/>
                <a:ea typeface="Open Sans"/>
                <a:cs typeface="Open Sans"/>
                <a:sym typeface="Open Sans"/>
              </a:rPr>
              <a:t>Meskipun menghasilkan list 2D, semua baris merujuk ke list yang sama. Jika satu elemen diubah (misal </a:t>
            </a:r>
            <a:r>
              <a:rPr lang="en-US" sz="1900">
                <a:solidFill>
                  <a:srgbClr val="F9EEE1"/>
                </a:solidFill>
                <a:latin typeface="Open Sans"/>
                <a:ea typeface="Open Sans"/>
                <a:cs typeface="Open Sans"/>
                <a:sym typeface="Open Sans"/>
              </a:rPr>
              <a:t>data[2][0] = 100</a:t>
            </a:r>
            <a:r>
              <a:rPr lang="en-US" sz="1900">
                <a:solidFill>
                  <a:srgbClr val="F9EEE1"/>
                </a:solidFill>
                <a:latin typeface="Open Sans"/>
                <a:ea typeface="Open Sans"/>
                <a:cs typeface="Open Sans"/>
                <a:sym typeface="Open Sans"/>
              </a:rPr>
              <a:t>), perubahan akan terlihat di semua baris karena aliasing.</a:t>
            </a:r>
          </a:p>
          <a:p>
            <a:pPr algn="just">
              <a:lnSpc>
                <a:spcPts val="2660"/>
              </a:lnSpc>
            </a:pPr>
            <a:r>
              <a:rPr lang="en-US" sz="1900">
                <a:solidFill>
                  <a:srgbClr val="F9EEE1"/>
                </a:solidFill>
                <a:latin typeface="Open Sans"/>
                <a:ea typeface="Open Sans"/>
                <a:cs typeface="Open Sans"/>
                <a:sym typeface="Open Sans"/>
              </a:rPr>
              <a:t>Solusi yang benar adalah list comprehension. </a:t>
            </a:r>
            <a:r>
              <a:rPr lang="en-US" sz="1900">
                <a:solidFill>
                  <a:srgbClr val="F9EEE1"/>
                </a:solidFill>
                <a:latin typeface="Open Sans"/>
                <a:ea typeface="Open Sans"/>
                <a:cs typeface="Open Sans"/>
                <a:sym typeface="Open Sans"/>
              </a:rPr>
              <a:t>Gunakan list comprehension untuk memastikan setiap baris adalah list independen:</a:t>
            </a:r>
          </a:p>
          <a:p>
            <a:pPr algn="just">
              <a:lnSpc>
                <a:spcPts val="2660"/>
              </a:lnSpc>
            </a:pPr>
            <a:r>
              <a:rPr lang="en-US" sz="1900">
                <a:solidFill>
                  <a:srgbClr val="F9EEE1"/>
                </a:solidFill>
                <a:latin typeface="Open Sans"/>
                <a:ea typeface="Open Sans"/>
                <a:cs typeface="Open Sans"/>
                <a:sym typeface="Open Sans"/>
              </a:rPr>
              <a:t>data = [[0] * c for _ in range(r)]</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[0] * c</a:t>
            </a:r>
            <a:r>
              <a:rPr lang="en-US" sz="1900">
                <a:solidFill>
                  <a:srgbClr val="F9EEE1"/>
                </a:solidFill>
                <a:latin typeface="Open Sans"/>
                <a:ea typeface="Open Sans"/>
                <a:cs typeface="Open Sans"/>
                <a:sym typeface="Open Sans"/>
              </a:rPr>
              <a:t> membuat satu baris berisi </a:t>
            </a:r>
            <a:r>
              <a:rPr lang="en-US" sz="1900">
                <a:solidFill>
                  <a:srgbClr val="F9EEE1"/>
                </a:solidFill>
                <a:latin typeface="Open Sans"/>
                <a:ea typeface="Open Sans"/>
                <a:cs typeface="Open Sans"/>
                <a:sym typeface="Open Sans"/>
              </a:rPr>
              <a:t>c</a:t>
            </a:r>
            <a:r>
              <a:rPr lang="en-US" sz="1900">
                <a:solidFill>
                  <a:srgbClr val="F9EEE1"/>
                </a:solidFill>
                <a:latin typeface="Open Sans"/>
                <a:ea typeface="Open Sans"/>
                <a:cs typeface="Open Sans"/>
                <a:sym typeface="Open Sans"/>
              </a:rPr>
              <a:t> nol.</a:t>
            </a:r>
          </a:p>
          <a:p>
            <a:pPr algn="just" marL="410211" indent="-205106" lvl="1">
              <a:lnSpc>
                <a:spcPts val="2660"/>
              </a:lnSpc>
              <a:buFont typeface="Arial"/>
              <a:buChar char="•"/>
            </a:pPr>
            <a:r>
              <a:rPr lang="en-US" sz="1900">
                <a:solidFill>
                  <a:srgbClr val="F9EEE1"/>
                </a:solidFill>
                <a:latin typeface="Open Sans"/>
                <a:ea typeface="Open Sans"/>
                <a:cs typeface="Open Sans"/>
                <a:sym typeface="Open Sans"/>
              </a:rPr>
              <a:t>for _ in range(r)</a:t>
            </a:r>
            <a:r>
              <a:rPr lang="en-US" sz="1900">
                <a:solidFill>
                  <a:srgbClr val="F9EEE1"/>
                </a:solidFill>
                <a:latin typeface="Open Sans"/>
                <a:ea typeface="Open Sans"/>
                <a:cs typeface="Open Sans"/>
                <a:sym typeface="Open Sans"/>
              </a:rPr>
              <a:t> memastikan ekspresi </a:t>
            </a:r>
            <a:r>
              <a:rPr lang="en-US" sz="1900">
                <a:solidFill>
                  <a:srgbClr val="F9EEE1"/>
                </a:solidFill>
                <a:latin typeface="Open Sans"/>
                <a:ea typeface="Open Sans"/>
                <a:cs typeface="Open Sans"/>
                <a:sym typeface="Open Sans"/>
              </a:rPr>
              <a:t>[0] * c</a:t>
            </a:r>
            <a:r>
              <a:rPr lang="en-US" sz="1900">
                <a:solidFill>
                  <a:srgbClr val="F9EEE1"/>
                </a:solidFill>
                <a:latin typeface="Open Sans"/>
                <a:ea typeface="Open Sans"/>
                <a:cs typeface="Open Sans"/>
                <a:sym typeface="Open Sans"/>
              </a:rPr>
              <a:t> dievaluasi ulang untuk setiap baris, sehingga tidak ada aliasing.</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2395948" y="351277"/>
            <a:ext cx="13486579" cy="144057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ARRAY DUA DIMENSI DAN PERMAINAN POSISIONAL</a:t>
            </a:r>
          </a:p>
        </p:txBody>
      </p:sp>
      <p:grpSp>
        <p:nvGrpSpPr>
          <p:cNvPr name="Group 4" id="4"/>
          <p:cNvGrpSpPr/>
          <p:nvPr/>
        </p:nvGrpSpPr>
        <p:grpSpPr>
          <a:xfrm rot="0">
            <a:off x="1656267" y="1818602"/>
            <a:ext cx="15463175" cy="7754097"/>
            <a:chOff x="0" y="0"/>
            <a:chExt cx="20617566" cy="10338796"/>
          </a:xfrm>
        </p:grpSpPr>
        <p:grpSp>
          <p:nvGrpSpPr>
            <p:cNvPr name="Group 5" id="5"/>
            <p:cNvGrpSpPr/>
            <p:nvPr/>
          </p:nvGrpSpPr>
          <p:grpSpPr>
            <a:xfrm rot="0">
              <a:off x="423202" y="3102362"/>
              <a:ext cx="19826214" cy="7236434"/>
              <a:chOff x="0" y="0"/>
              <a:chExt cx="5713394" cy="2085350"/>
            </a:xfrm>
          </p:grpSpPr>
          <p:sp>
            <p:nvSpPr>
              <p:cNvPr name="Freeform 6" id="6"/>
              <p:cNvSpPr/>
              <p:nvPr/>
            </p:nvSpPr>
            <p:spPr>
              <a:xfrm flipH="false" flipV="false" rot="0">
                <a:off x="0" y="0"/>
                <a:ext cx="5713394" cy="2085350"/>
              </a:xfrm>
              <a:custGeom>
                <a:avLst/>
                <a:gdLst/>
                <a:ahLst/>
                <a:cxnLst/>
                <a:rect r="r" b="b" t="t" l="l"/>
                <a:pathLst>
                  <a:path h="2085350" w="5713394">
                    <a:moveTo>
                      <a:pt x="35404" y="0"/>
                    </a:moveTo>
                    <a:lnTo>
                      <a:pt x="5677989" y="0"/>
                    </a:lnTo>
                    <a:cubicBezTo>
                      <a:pt x="5687379" y="0"/>
                      <a:pt x="5696384" y="3730"/>
                      <a:pt x="5703024" y="10370"/>
                    </a:cubicBezTo>
                    <a:cubicBezTo>
                      <a:pt x="5709664" y="17009"/>
                      <a:pt x="5713394" y="26015"/>
                      <a:pt x="5713394" y="35404"/>
                    </a:cubicBezTo>
                    <a:lnTo>
                      <a:pt x="5713394" y="2049946"/>
                    </a:lnTo>
                    <a:cubicBezTo>
                      <a:pt x="5713394" y="2069499"/>
                      <a:pt x="5697543" y="2085350"/>
                      <a:pt x="5677989" y="2085350"/>
                    </a:cubicBezTo>
                    <a:lnTo>
                      <a:pt x="35404" y="2085350"/>
                    </a:lnTo>
                    <a:cubicBezTo>
                      <a:pt x="15851" y="2085350"/>
                      <a:pt x="0" y="2069499"/>
                      <a:pt x="0" y="2049946"/>
                    </a:cubicBezTo>
                    <a:lnTo>
                      <a:pt x="0" y="35404"/>
                    </a:lnTo>
                    <a:cubicBezTo>
                      <a:pt x="0" y="15851"/>
                      <a:pt x="15851" y="0"/>
                      <a:pt x="35404" y="0"/>
                    </a:cubicBezTo>
                    <a:close/>
                  </a:path>
                </a:pathLst>
              </a:custGeom>
              <a:solidFill>
                <a:srgbClr val="FCB50F"/>
              </a:solidFill>
            </p:spPr>
          </p:sp>
          <p:sp>
            <p:nvSpPr>
              <p:cNvPr name="TextBox 7" id="7"/>
              <p:cNvSpPr txBox="true"/>
              <p:nvPr/>
            </p:nvSpPr>
            <p:spPr>
              <a:xfrm>
                <a:off x="0" y="-38100"/>
                <a:ext cx="5713394" cy="212345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617566" cy="10045088"/>
              <a:chOff x="0" y="0"/>
              <a:chExt cx="5941441" cy="2894731"/>
            </a:xfrm>
          </p:grpSpPr>
          <p:sp>
            <p:nvSpPr>
              <p:cNvPr name="Freeform 9" id="9"/>
              <p:cNvSpPr/>
              <p:nvPr/>
            </p:nvSpPr>
            <p:spPr>
              <a:xfrm flipH="false" flipV="false" rot="0">
                <a:off x="0" y="0"/>
                <a:ext cx="5941441" cy="2894731"/>
              </a:xfrm>
              <a:custGeom>
                <a:avLst/>
                <a:gdLst/>
                <a:ahLst/>
                <a:cxnLst/>
                <a:rect r="r" b="b" t="t" l="l"/>
                <a:pathLst>
                  <a:path h="2894731" w="5941441">
                    <a:moveTo>
                      <a:pt x="34045" y="0"/>
                    </a:moveTo>
                    <a:lnTo>
                      <a:pt x="5907396" y="0"/>
                    </a:lnTo>
                    <a:cubicBezTo>
                      <a:pt x="5926199" y="0"/>
                      <a:pt x="5941441" y="15243"/>
                      <a:pt x="5941441" y="34045"/>
                    </a:cubicBezTo>
                    <a:lnTo>
                      <a:pt x="5941441" y="2860685"/>
                    </a:lnTo>
                    <a:cubicBezTo>
                      <a:pt x="5941441" y="2879488"/>
                      <a:pt x="5926199" y="2894731"/>
                      <a:pt x="5907396" y="2894731"/>
                    </a:cubicBezTo>
                    <a:lnTo>
                      <a:pt x="34045" y="2894731"/>
                    </a:lnTo>
                    <a:cubicBezTo>
                      <a:pt x="15243" y="2894731"/>
                      <a:pt x="0" y="2879488"/>
                      <a:pt x="0" y="2860685"/>
                    </a:cubicBezTo>
                    <a:lnTo>
                      <a:pt x="0" y="34045"/>
                    </a:lnTo>
                    <a:cubicBezTo>
                      <a:pt x="0" y="15243"/>
                      <a:pt x="15243" y="0"/>
                      <a:pt x="34045" y="0"/>
                    </a:cubicBezTo>
                    <a:close/>
                  </a:path>
                </a:pathLst>
              </a:custGeom>
              <a:solidFill>
                <a:srgbClr val="29455B"/>
              </a:solidFill>
            </p:spPr>
          </p:sp>
          <p:sp>
            <p:nvSpPr>
              <p:cNvPr name="TextBox 10" id="10"/>
              <p:cNvSpPr txBox="true"/>
              <p:nvPr/>
            </p:nvSpPr>
            <p:spPr>
              <a:xfrm>
                <a:off x="0" y="-38100"/>
                <a:ext cx="5941441" cy="2932831"/>
              </a:xfrm>
              <a:prstGeom prst="rect">
                <a:avLst/>
              </a:prstGeom>
            </p:spPr>
            <p:txBody>
              <a:bodyPr anchor="ctr" rtlCol="false" tIns="50800" lIns="50800" bIns="50800" rIns="50800"/>
              <a:lstStyle/>
              <a:p>
                <a:pPr algn="ctr">
                  <a:lnSpc>
                    <a:spcPts val="2659"/>
                  </a:lnSpc>
                  <a:spcBef>
                    <a:spcPct val="0"/>
                  </a:spcBef>
                </a:pPr>
              </a:p>
            </p:txBody>
          </p:sp>
        </p:grpSp>
      </p:gr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415802"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0" id="20"/>
          <p:cNvSpPr txBox="true"/>
          <p:nvPr/>
        </p:nvSpPr>
        <p:spPr>
          <a:xfrm rot="0">
            <a:off x="2068193" y="2181243"/>
            <a:ext cx="14639322" cy="6990715"/>
          </a:xfrm>
          <a:prstGeom prst="rect">
            <a:avLst/>
          </a:prstGeom>
        </p:spPr>
        <p:txBody>
          <a:bodyPr anchor="t" rtlCol="false" tIns="0" lIns="0" bIns="0" rIns="0">
            <a:spAutoFit/>
          </a:bodyPr>
          <a:lstStyle/>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Banyak permainan komputer—seperti strategi, simulasi, atau FPS—melibatkan objek yang berada dalam ruang dua dimensi. Untuk merepresentasikan "papan" permainan ini, Python menggunakan list of lists (list bersarang) sebagai struktur data yang alami.</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Contoh: Permainan Tic-Tac-Toe</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Tic-Tac-Toe adalah permainan sederhana di papan 3×3 di mana dua pemain (X dan O) bergantian menempatkan tanda mereka. Pemain menang jika berhasil membuat tiga tanda sejajar (mendatar, vertikal, atau diagonal).</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Representasi Papan:</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Papan direpresentasikan sebagai list of lists berisi karakter:</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'X' atau 'O' untuk tanda pemain.</a:t>
            </a:r>
          </a:p>
          <a:p>
            <a:pPr algn="l" marL="410211" indent="-205106" lvl="1">
              <a:lnSpc>
                <a:spcPts val="2660"/>
              </a:lnSpc>
              <a:buAutoNum type="arabicPeriod" startAt="1"/>
            </a:pPr>
            <a:r>
              <a:rPr lang="en-US" sz="1900">
                <a:solidFill>
                  <a:srgbClr val="FFFFFF"/>
                </a:solidFill>
                <a:latin typeface="Open Sans"/>
                <a:ea typeface="Open Sans"/>
                <a:cs typeface="Open Sans"/>
                <a:sym typeface="Open Sans"/>
              </a:rPr>
              <a:t>' ' (spasi) untuk kotak kosong.</a:t>
            </a:r>
          </a:p>
          <a:p>
            <a:pPr algn="l">
              <a:lnSpc>
                <a:spcPts val="2660"/>
              </a:lnSpc>
            </a:pPr>
            <a:r>
              <a:rPr lang="en-US" sz="1900">
                <a:solidFill>
                  <a:srgbClr val="FFFFFF"/>
                </a:solidFill>
                <a:latin typeface="Open Sans"/>
                <a:ea typeface="Open Sans"/>
                <a:cs typeface="Open Sans"/>
                <a:sym typeface="Open Sans"/>
              </a:rPr>
              <a:t>[ ['O', 'X', 'O'],[' ', 'X', ' '],[' ', 'O', 'X'] ]</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Implementasi Kelas TicTacToe</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Sebuah kelas Python dapat dibuat untuk mengelola:</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Inisialisasi papan kosong.</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Metode mark(i, j) untuk menempatkan tanda </a:t>
            </a:r>
          </a:p>
          <a:p>
            <a:pPr algn="l">
              <a:lnSpc>
                <a:spcPts val="2660"/>
              </a:lnSpc>
            </a:pPr>
            <a:r>
              <a:rPr lang="en-US" sz="1900">
                <a:solidFill>
                  <a:srgbClr val="FFFFFF"/>
                </a:solidFill>
                <a:latin typeface="Open Sans"/>
                <a:ea typeface="Open Sans"/>
                <a:cs typeface="Open Sans"/>
                <a:sym typeface="Open Sans"/>
              </a:rPr>
              <a:t>di posisi (i, j) dengan pengecekan:</a:t>
            </a:r>
          </a:p>
          <a:p>
            <a:pPr algn="l" marL="820422" indent="-273474" lvl="2">
              <a:lnSpc>
                <a:spcPts val="2660"/>
              </a:lnSpc>
              <a:buFont typeface="Arial"/>
              <a:buChar char="⚬"/>
            </a:pPr>
            <a:r>
              <a:rPr lang="en-US" sz="1900">
                <a:solidFill>
                  <a:srgbClr val="FFFFFF"/>
                </a:solidFill>
                <a:latin typeface="Open Sans"/>
                <a:ea typeface="Open Sans"/>
                <a:cs typeface="Open Sans"/>
                <a:sym typeface="Open Sans"/>
              </a:rPr>
              <a:t>Indeks valid.</a:t>
            </a:r>
          </a:p>
          <a:p>
            <a:pPr algn="l" marL="820422" indent="-273474" lvl="2">
              <a:lnSpc>
                <a:spcPts val="2660"/>
              </a:lnSpc>
              <a:buFont typeface="Arial"/>
              <a:buChar char="⚬"/>
            </a:pPr>
            <a:r>
              <a:rPr lang="en-US" sz="1900">
                <a:solidFill>
                  <a:srgbClr val="FFFFFF"/>
                </a:solidFill>
                <a:latin typeface="Open Sans"/>
                <a:ea typeface="Open Sans"/>
                <a:cs typeface="Open Sans"/>
                <a:sym typeface="Open Sans"/>
              </a:rPr>
              <a:t>Posisi belum terisi.</a:t>
            </a:r>
          </a:p>
          <a:p>
            <a:pPr algn="l" marL="820422" indent="-273474" lvl="2">
              <a:lnSpc>
                <a:spcPts val="2660"/>
              </a:lnSpc>
              <a:buFont typeface="Arial"/>
              <a:buChar char="⚬"/>
            </a:pPr>
            <a:r>
              <a:rPr lang="en-US" sz="1900">
                <a:solidFill>
                  <a:srgbClr val="FFFFFF"/>
                </a:solidFill>
                <a:latin typeface="Open Sans"/>
                <a:ea typeface="Open Sans"/>
                <a:cs typeface="Open Sans"/>
                <a:sym typeface="Open Sans"/>
              </a:rPr>
              <a:t>Permainan belum dimenangkan.</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Penentuan pemenang (cek tiga sejajar).</a:t>
            </a:r>
          </a:p>
          <a:p>
            <a:pPr algn="l" marL="410211" indent="-205106" lvl="1">
              <a:lnSpc>
                <a:spcPts val="2660"/>
              </a:lnSpc>
              <a:buFont typeface="Arial"/>
              <a:buChar char="•"/>
            </a:pPr>
            <a:r>
              <a:rPr lang="en-US" sz="1900">
                <a:solidFill>
                  <a:srgbClr val="FFFFFF"/>
                </a:solidFill>
                <a:latin typeface="Open Sans"/>
                <a:ea typeface="Open Sans"/>
                <a:cs typeface="Open Sans"/>
                <a:sym typeface="Open Sans"/>
              </a:rPr>
              <a:t>Alternasi giliran pemain (X dan O).</a:t>
            </a:r>
          </a:p>
        </p:txBody>
      </p:sp>
      <p:sp>
        <p:nvSpPr>
          <p:cNvPr name="Freeform 21" id="21"/>
          <p:cNvSpPr/>
          <p:nvPr/>
        </p:nvSpPr>
        <p:spPr>
          <a:xfrm flipH="false" flipV="false" rot="0">
            <a:off x="8570069" y="4979034"/>
            <a:ext cx="1635571" cy="1433232"/>
          </a:xfrm>
          <a:custGeom>
            <a:avLst/>
            <a:gdLst/>
            <a:ahLst/>
            <a:cxnLst/>
            <a:rect r="r" b="b" t="t" l="l"/>
            <a:pathLst>
              <a:path h="1433232" w="1635571">
                <a:moveTo>
                  <a:pt x="0" y="0"/>
                </a:moveTo>
                <a:lnTo>
                  <a:pt x="1635570" y="0"/>
                </a:lnTo>
                <a:lnTo>
                  <a:pt x="1635570" y="1433232"/>
                </a:lnTo>
                <a:lnTo>
                  <a:pt x="0" y="1433232"/>
                </a:lnTo>
                <a:lnTo>
                  <a:pt x="0" y="0"/>
                </a:lnTo>
                <a:close/>
              </a:path>
            </a:pathLst>
          </a:custGeom>
          <a:blipFill>
            <a:blip r:embed="rId9"/>
            <a:stretch>
              <a:fillRect l="0" t="0" r="0" b="0"/>
            </a:stretch>
          </a:blipFill>
        </p:spPr>
      </p:sp>
      <p:sp>
        <p:nvSpPr>
          <p:cNvPr name="Freeform 22" id="22"/>
          <p:cNvSpPr/>
          <p:nvPr/>
        </p:nvSpPr>
        <p:spPr>
          <a:xfrm flipH="false" flipV="false" rot="0">
            <a:off x="10549922" y="5248702"/>
            <a:ext cx="6157593" cy="3735526"/>
          </a:xfrm>
          <a:custGeom>
            <a:avLst/>
            <a:gdLst/>
            <a:ahLst/>
            <a:cxnLst/>
            <a:rect r="r" b="b" t="t" l="l"/>
            <a:pathLst>
              <a:path h="3735526" w="6157593">
                <a:moveTo>
                  <a:pt x="0" y="0"/>
                </a:moveTo>
                <a:lnTo>
                  <a:pt x="6157593" y="0"/>
                </a:lnTo>
                <a:lnTo>
                  <a:pt x="6157593" y="3735526"/>
                </a:lnTo>
                <a:lnTo>
                  <a:pt x="0" y="3735526"/>
                </a:lnTo>
                <a:lnTo>
                  <a:pt x="0" y="0"/>
                </a:lnTo>
                <a:close/>
              </a:path>
            </a:pathLst>
          </a:custGeom>
          <a:blipFill>
            <a:blip r:embed="rId10"/>
            <a:stretch>
              <a:fillRect l="0" t="0" r="0" b="0"/>
            </a:stretch>
          </a:blipFill>
        </p:spPr>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Freeform 3" id="3"/>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9749602" y="2211635"/>
            <a:ext cx="8190875" cy="7008332"/>
            <a:chOff x="0" y="0"/>
            <a:chExt cx="10921166" cy="9344442"/>
          </a:xfrm>
        </p:grpSpPr>
        <p:grpSp>
          <p:nvGrpSpPr>
            <p:cNvPr name="Group 10" id="10"/>
            <p:cNvGrpSpPr/>
            <p:nvPr/>
          </p:nvGrpSpPr>
          <p:grpSpPr>
            <a:xfrm rot="0">
              <a:off x="0" y="316955"/>
              <a:ext cx="10692563" cy="9027488"/>
              <a:chOff x="0" y="0"/>
              <a:chExt cx="2712201" cy="2289850"/>
            </a:xfrm>
          </p:grpSpPr>
          <p:sp>
            <p:nvSpPr>
              <p:cNvPr name="Freeform 11" id="11"/>
              <p:cNvSpPr/>
              <p:nvPr/>
            </p:nvSpPr>
            <p:spPr>
              <a:xfrm flipH="false" flipV="false" rot="0">
                <a:off x="0" y="0"/>
                <a:ext cx="2712201" cy="2289850"/>
              </a:xfrm>
              <a:custGeom>
                <a:avLst/>
                <a:gdLst/>
                <a:ahLst/>
                <a:cxnLst/>
                <a:rect r="r" b="b" t="t" l="l"/>
                <a:pathLst>
                  <a:path h="2289850" w="2712201">
                    <a:moveTo>
                      <a:pt x="65647" y="0"/>
                    </a:moveTo>
                    <a:lnTo>
                      <a:pt x="2646554" y="0"/>
                    </a:lnTo>
                    <a:cubicBezTo>
                      <a:pt x="2663965" y="0"/>
                      <a:pt x="2680662" y="6916"/>
                      <a:pt x="2692974" y="19228"/>
                    </a:cubicBezTo>
                    <a:cubicBezTo>
                      <a:pt x="2705285" y="31539"/>
                      <a:pt x="2712201" y="48236"/>
                      <a:pt x="2712201" y="65647"/>
                    </a:cubicBezTo>
                    <a:lnTo>
                      <a:pt x="2712201" y="2224203"/>
                    </a:lnTo>
                    <a:cubicBezTo>
                      <a:pt x="2712201" y="2241614"/>
                      <a:pt x="2705285" y="2258311"/>
                      <a:pt x="2692974" y="2270622"/>
                    </a:cubicBezTo>
                    <a:cubicBezTo>
                      <a:pt x="2680662" y="2282933"/>
                      <a:pt x="2663965" y="2289850"/>
                      <a:pt x="2646554" y="2289850"/>
                    </a:cubicBezTo>
                    <a:lnTo>
                      <a:pt x="65647" y="2289850"/>
                    </a:lnTo>
                    <a:cubicBezTo>
                      <a:pt x="48236" y="2289850"/>
                      <a:pt x="31539" y="2282933"/>
                      <a:pt x="19228" y="2270622"/>
                    </a:cubicBezTo>
                    <a:cubicBezTo>
                      <a:pt x="6916" y="2258311"/>
                      <a:pt x="0" y="2241614"/>
                      <a:pt x="0" y="2224203"/>
                    </a:cubicBezTo>
                    <a:lnTo>
                      <a:pt x="0" y="65647"/>
                    </a:lnTo>
                    <a:cubicBezTo>
                      <a:pt x="0" y="48236"/>
                      <a:pt x="6916" y="31539"/>
                      <a:pt x="19228" y="19228"/>
                    </a:cubicBezTo>
                    <a:cubicBezTo>
                      <a:pt x="31539" y="6916"/>
                      <a:pt x="48236" y="0"/>
                      <a:pt x="65647" y="0"/>
                    </a:cubicBezTo>
                    <a:close/>
                  </a:path>
                </a:pathLst>
              </a:custGeom>
              <a:solidFill>
                <a:srgbClr val="FCB50F"/>
              </a:solidFill>
            </p:spPr>
          </p:sp>
          <p:sp>
            <p:nvSpPr>
              <p:cNvPr name="TextBox 12" id="12"/>
              <p:cNvSpPr txBox="true"/>
              <p:nvPr/>
            </p:nvSpPr>
            <p:spPr>
              <a:xfrm>
                <a:off x="0" y="-38100"/>
                <a:ext cx="2712201" cy="2327950"/>
              </a:xfrm>
              <a:prstGeom prst="rect">
                <a:avLst/>
              </a:prstGeom>
            </p:spPr>
            <p:txBody>
              <a:bodyPr anchor="ctr" rtlCol="false" tIns="57714" lIns="57714" bIns="57714" rIns="57714"/>
              <a:lstStyle/>
              <a:p>
                <a:pPr algn="ctr">
                  <a:lnSpc>
                    <a:spcPts val="2659"/>
                  </a:lnSpc>
                  <a:spcBef>
                    <a:spcPct val="0"/>
                  </a:spcBef>
                </a:pPr>
              </a:p>
            </p:txBody>
          </p:sp>
        </p:grpSp>
        <p:grpSp>
          <p:nvGrpSpPr>
            <p:cNvPr name="Group 13" id="13"/>
            <p:cNvGrpSpPr/>
            <p:nvPr/>
          </p:nvGrpSpPr>
          <p:grpSpPr>
            <a:xfrm rot="0">
              <a:off x="267098" y="0"/>
              <a:ext cx="10654068" cy="9013457"/>
              <a:chOff x="0" y="0"/>
              <a:chExt cx="2702437" cy="2286291"/>
            </a:xfrm>
          </p:grpSpPr>
          <p:sp>
            <p:nvSpPr>
              <p:cNvPr name="Freeform 14" id="14"/>
              <p:cNvSpPr/>
              <p:nvPr/>
            </p:nvSpPr>
            <p:spPr>
              <a:xfrm flipH="false" flipV="false" rot="0">
                <a:off x="0" y="0"/>
                <a:ext cx="2702437" cy="2286291"/>
              </a:xfrm>
              <a:custGeom>
                <a:avLst/>
                <a:gdLst/>
                <a:ahLst/>
                <a:cxnLst/>
                <a:rect r="r" b="b" t="t" l="l"/>
                <a:pathLst>
                  <a:path h="2286291" w="2702437">
                    <a:moveTo>
                      <a:pt x="65884" y="0"/>
                    </a:moveTo>
                    <a:lnTo>
                      <a:pt x="2636553" y="0"/>
                    </a:lnTo>
                    <a:cubicBezTo>
                      <a:pt x="2672939" y="0"/>
                      <a:pt x="2702437" y="29497"/>
                      <a:pt x="2702437" y="65884"/>
                    </a:cubicBezTo>
                    <a:lnTo>
                      <a:pt x="2702437" y="2220407"/>
                    </a:lnTo>
                    <a:cubicBezTo>
                      <a:pt x="2702437" y="2256793"/>
                      <a:pt x="2672939" y="2286291"/>
                      <a:pt x="2636553" y="2286291"/>
                    </a:cubicBezTo>
                    <a:lnTo>
                      <a:pt x="65884" y="2286291"/>
                    </a:lnTo>
                    <a:cubicBezTo>
                      <a:pt x="48411" y="2286291"/>
                      <a:pt x="31653" y="2279349"/>
                      <a:pt x="19297" y="2266994"/>
                    </a:cubicBezTo>
                    <a:cubicBezTo>
                      <a:pt x="6941" y="2254638"/>
                      <a:pt x="0" y="2237880"/>
                      <a:pt x="0" y="2220407"/>
                    </a:cubicBezTo>
                    <a:lnTo>
                      <a:pt x="0" y="65884"/>
                    </a:lnTo>
                    <a:cubicBezTo>
                      <a:pt x="0" y="48411"/>
                      <a:pt x="6941" y="31653"/>
                      <a:pt x="19297" y="19297"/>
                    </a:cubicBezTo>
                    <a:cubicBezTo>
                      <a:pt x="31653" y="6941"/>
                      <a:pt x="48411" y="0"/>
                      <a:pt x="65884" y="0"/>
                    </a:cubicBezTo>
                    <a:close/>
                  </a:path>
                </a:pathLst>
              </a:custGeom>
              <a:solidFill>
                <a:srgbClr val="29455B"/>
              </a:solidFill>
            </p:spPr>
          </p:sp>
          <p:sp>
            <p:nvSpPr>
              <p:cNvPr name="TextBox 15" id="15"/>
              <p:cNvSpPr txBox="true"/>
              <p:nvPr/>
            </p:nvSpPr>
            <p:spPr>
              <a:xfrm>
                <a:off x="0" y="-38100"/>
                <a:ext cx="2702437" cy="2324391"/>
              </a:xfrm>
              <a:prstGeom prst="rect">
                <a:avLst/>
              </a:prstGeom>
            </p:spPr>
            <p:txBody>
              <a:bodyPr anchor="ctr" rtlCol="false" tIns="57714" lIns="57714" bIns="57714" rIns="57714"/>
              <a:lstStyle/>
              <a:p>
                <a:pPr algn="ctr">
                  <a:lnSpc>
                    <a:spcPts val="2659"/>
                  </a:lnSpc>
                  <a:spcBef>
                    <a:spcPct val="0"/>
                  </a:spcBef>
                </a:pPr>
              </a:p>
            </p:txBody>
          </p:sp>
        </p:grpSp>
      </p:grpSp>
      <p:sp>
        <p:nvSpPr>
          <p:cNvPr name="Freeform 16" id="16"/>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8" id="18"/>
          <p:cNvGrpSpPr/>
          <p:nvPr/>
        </p:nvGrpSpPr>
        <p:grpSpPr>
          <a:xfrm rot="0">
            <a:off x="1028700" y="2211635"/>
            <a:ext cx="8325733" cy="7008332"/>
            <a:chOff x="0" y="0"/>
            <a:chExt cx="11100977" cy="9344442"/>
          </a:xfrm>
        </p:grpSpPr>
        <p:grpSp>
          <p:nvGrpSpPr>
            <p:cNvPr name="Group 19" id="19"/>
            <p:cNvGrpSpPr/>
            <p:nvPr/>
          </p:nvGrpSpPr>
          <p:grpSpPr>
            <a:xfrm rot="0">
              <a:off x="0" y="316955"/>
              <a:ext cx="10868610" cy="9027488"/>
              <a:chOff x="0" y="0"/>
              <a:chExt cx="2777285" cy="2306818"/>
            </a:xfrm>
          </p:grpSpPr>
          <p:sp>
            <p:nvSpPr>
              <p:cNvPr name="Freeform 20" id="20"/>
              <p:cNvSpPr/>
              <p:nvPr/>
            </p:nvSpPr>
            <p:spPr>
              <a:xfrm flipH="false" flipV="false" rot="0">
                <a:off x="0" y="0"/>
                <a:ext cx="2777285" cy="2306818"/>
              </a:xfrm>
              <a:custGeom>
                <a:avLst/>
                <a:gdLst/>
                <a:ahLst/>
                <a:cxnLst/>
                <a:rect r="r" b="b" t="t" l="l"/>
                <a:pathLst>
                  <a:path h="2306818" w="2777285">
                    <a:moveTo>
                      <a:pt x="64584" y="0"/>
                    </a:moveTo>
                    <a:lnTo>
                      <a:pt x="2712702" y="0"/>
                    </a:lnTo>
                    <a:cubicBezTo>
                      <a:pt x="2748370" y="0"/>
                      <a:pt x="2777285" y="28915"/>
                      <a:pt x="2777285" y="64584"/>
                    </a:cubicBezTo>
                    <a:lnTo>
                      <a:pt x="2777285" y="2242235"/>
                    </a:lnTo>
                    <a:cubicBezTo>
                      <a:pt x="2777285" y="2277903"/>
                      <a:pt x="2748370" y="2306818"/>
                      <a:pt x="2712702" y="2306818"/>
                    </a:cubicBezTo>
                    <a:lnTo>
                      <a:pt x="64584" y="2306818"/>
                    </a:lnTo>
                    <a:cubicBezTo>
                      <a:pt x="28915" y="2306818"/>
                      <a:pt x="0" y="2277903"/>
                      <a:pt x="0" y="2242235"/>
                    </a:cubicBezTo>
                    <a:lnTo>
                      <a:pt x="0" y="64584"/>
                    </a:lnTo>
                    <a:cubicBezTo>
                      <a:pt x="0" y="28915"/>
                      <a:pt x="28915" y="0"/>
                      <a:pt x="64584" y="0"/>
                    </a:cubicBezTo>
                    <a:close/>
                  </a:path>
                </a:pathLst>
              </a:custGeom>
              <a:solidFill>
                <a:srgbClr val="FCB50F"/>
              </a:solidFill>
            </p:spPr>
          </p:sp>
          <p:sp>
            <p:nvSpPr>
              <p:cNvPr name="TextBox 21" id="21"/>
              <p:cNvSpPr txBox="true"/>
              <p:nvPr/>
            </p:nvSpPr>
            <p:spPr>
              <a:xfrm>
                <a:off x="0" y="-38100"/>
                <a:ext cx="2777285" cy="2344918"/>
              </a:xfrm>
              <a:prstGeom prst="rect">
                <a:avLst/>
              </a:prstGeom>
            </p:spPr>
            <p:txBody>
              <a:bodyPr anchor="ctr" rtlCol="false" tIns="57289" lIns="57289" bIns="57289" rIns="57289"/>
              <a:lstStyle/>
              <a:p>
                <a:pPr algn="ctr">
                  <a:lnSpc>
                    <a:spcPts val="2659"/>
                  </a:lnSpc>
                  <a:spcBef>
                    <a:spcPct val="0"/>
                  </a:spcBef>
                </a:pPr>
              </a:p>
            </p:txBody>
          </p:sp>
        </p:grpSp>
        <p:grpSp>
          <p:nvGrpSpPr>
            <p:cNvPr name="Group 22" id="22"/>
            <p:cNvGrpSpPr/>
            <p:nvPr/>
          </p:nvGrpSpPr>
          <p:grpSpPr>
            <a:xfrm rot="0">
              <a:off x="271496" y="0"/>
              <a:ext cx="10829481" cy="9013457"/>
              <a:chOff x="0" y="0"/>
              <a:chExt cx="2767287" cy="2303233"/>
            </a:xfrm>
          </p:grpSpPr>
          <p:sp>
            <p:nvSpPr>
              <p:cNvPr name="Freeform 23" id="23"/>
              <p:cNvSpPr/>
              <p:nvPr/>
            </p:nvSpPr>
            <p:spPr>
              <a:xfrm flipH="false" flipV="false" rot="0">
                <a:off x="0" y="0"/>
                <a:ext cx="2767287" cy="2303233"/>
              </a:xfrm>
              <a:custGeom>
                <a:avLst/>
                <a:gdLst/>
                <a:ahLst/>
                <a:cxnLst/>
                <a:rect r="r" b="b" t="t" l="l"/>
                <a:pathLst>
                  <a:path h="2303233" w="2767287">
                    <a:moveTo>
                      <a:pt x="64817" y="0"/>
                    </a:moveTo>
                    <a:lnTo>
                      <a:pt x="2702470" y="0"/>
                    </a:lnTo>
                    <a:cubicBezTo>
                      <a:pt x="2738267" y="0"/>
                      <a:pt x="2767287" y="29020"/>
                      <a:pt x="2767287" y="64817"/>
                    </a:cubicBezTo>
                    <a:lnTo>
                      <a:pt x="2767287" y="2238416"/>
                    </a:lnTo>
                    <a:cubicBezTo>
                      <a:pt x="2767287" y="2274214"/>
                      <a:pt x="2738267" y="2303233"/>
                      <a:pt x="2702470" y="2303233"/>
                    </a:cubicBezTo>
                    <a:lnTo>
                      <a:pt x="64817" y="2303233"/>
                    </a:lnTo>
                    <a:cubicBezTo>
                      <a:pt x="29020" y="2303233"/>
                      <a:pt x="0" y="2274214"/>
                      <a:pt x="0" y="2238416"/>
                    </a:cubicBezTo>
                    <a:lnTo>
                      <a:pt x="0" y="64817"/>
                    </a:lnTo>
                    <a:cubicBezTo>
                      <a:pt x="0" y="29020"/>
                      <a:pt x="29020" y="0"/>
                      <a:pt x="64817" y="0"/>
                    </a:cubicBezTo>
                    <a:close/>
                  </a:path>
                </a:pathLst>
              </a:custGeom>
              <a:solidFill>
                <a:srgbClr val="29455B"/>
              </a:solidFill>
            </p:spPr>
          </p:sp>
          <p:sp>
            <p:nvSpPr>
              <p:cNvPr name="TextBox 24" id="24"/>
              <p:cNvSpPr txBox="true"/>
              <p:nvPr/>
            </p:nvSpPr>
            <p:spPr>
              <a:xfrm>
                <a:off x="0" y="-38100"/>
                <a:ext cx="2767287" cy="2341333"/>
              </a:xfrm>
              <a:prstGeom prst="rect">
                <a:avLst/>
              </a:prstGeom>
            </p:spPr>
            <p:txBody>
              <a:bodyPr anchor="ctr" rtlCol="false" tIns="57289" lIns="57289" bIns="57289" rIns="57289"/>
              <a:lstStyle/>
              <a:p>
                <a:pPr algn="ctr">
                  <a:lnSpc>
                    <a:spcPts val="2659"/>
                  </a:lnSpc>
                  <a:spcBef>
                    <a:spcPct val="0"/>
                  </a:spcBef>
                </a:pPr>
              </a:p>
            </p:txBody>
          </p:sp>
        </p:grpSp>
      </p:grpSp>
      <p:sp>
        <p:nvSpPr>
          <p:cNvPr name="TextBox 25" id="25"/>
          <p:cNvSpPr txBox="true"/>
          <p:nvPr/>
        </p:nvSpPr>
        <p:spPr>
          <a:xfrm rot="0">
            <a:off x="2763723" y="519429"/>
            <a:ext cx="12760554" cy="1440562"/>
          </a:xfrm>
          <a:prstGeom prst="rect">
            <a:avLst/>
          </a:prstGeom>
        </p:spPr>
        <p:txBody>
          <a:bodyPr anchor="t" rtlCol="false" tIns="0" lIns="0" bIns="0" rIns="0">
            <a:spAutoFit/>
          </a:bodyPr>
          <a:lstStyle/>
          <a:p>
            <a:pPr algn="ctr">
              <a:lnSpc>
                <a:spcPts val="5562"/>
              </a:lnSpc>
            </a:pPr>
            <a:r>
              <a:rPr lang="en-US" sz="5400" b="true">
                <a:solidFill>
                  <a:srgbClr val="29455B"/>
                </a:solidFill>
                <a:latin typeface="Canva Sans Bold"/>
                <a:ea typeface="Canva Sans Bold"/>
                <a:cs typeface="Canva Sans Bold"/>
                <a:sym typeface="Canva Sans Bold"/>
              </a:rPr>
              <a:t>Array Dua Dimensi dan Permainan Posisional</a:t>
            </a:r>
          </a:p>
        </p:txBody>
      </p:sp>
      <p:sp>
        <p:nvSpPr>
          <p:cNvPr name="Freeform 26" id="26"/>
          <p:cNvSpPr/>
          <p:nvPr/>
        </p:nvSpPr>
        <p:spPr>
          <a:xfrm flipH="false" flipV="false" rot="0">
            <a:off x="1541266" y="2797100"/>
            <a:ext cx="7300601" cy="5837401"/>
          </a:xfrm>
          <a:custGeom>
            <a:avLst/>
            <a:gdLst/>
            <a:ahLst/>
            <a:cxnLst/>
            <a:rect r="r" b="b" t="t" l="l"/>
            <a:pathLst>
              <a:path h="5837401" w="7300601">
                <a:moveTo>
                  <a:pt x="0" y="0"/>
                </a:moveTo>
                <a:lnTo>
                  <a:pt x="7300601" y="0"/>
                </a:lnTo>
                <a:lnTo>
                  <a:pt x="7300601" y="5837401"/>
                </a:lnTo>
                <a:lnTo>
                  <a:pt x="0" y="5837401"/>
                </a:lnTo>
                <a:lnTo>
                  <a:pt x="0" y="0"/>
                </a:lnTo>
                <a:close/>
              </a:path>
            </a:pathLst>
          </a:custGeom>
          <a:blipFill>
            <a:blip r:embed="rId9"/>
            <a:stretch>
              <a:fillRect l="0" t="0" r="0" b="0"/>
            </a:stretch>
          </a:blipFill>
        </p:spPr>
      </p:sp>
      <p:sp>
        <p:nvSpPr>
          <p:cNvPr name="Freeform 27" id="27"/>
          <p:cNvSpPr/>
          <p:nvPr/>
        </p:nvSpPr>
        <p:spPr>
          <a:xfrm flipH="false" flipV="false" rot="0">
            <a:off x="10149926" y="3061379"/>
            <a:ext cx="7390226" cy="5308843"/>
          </a:xfrm>
          <a:custGeom>
            <a:avLst/>
            <a:gdLst/>
            <a:ahLst/>
            <a:cxnLst/>
            <a:rect r="r" b="b" t="t" l="l"/>
            <a:pathLst>
              <a:path h="5308843" w="7390226">
                <a:moveTo>
                  <a:pt x="0" y="0"/>
                </a:moveTo>
                <a:lnTo>
                  <a:pt x="7390226" y="0"/>
                </a:lnTo>
                <a:lnTo>
                  <a:pt x="7390226" y="5308843"/>
                </a:lnTo>
                <a:lnTo>
                  <a:pt x="0" y="5308843"/>
                </a:lnTo>
                <a:lnTo>
                  <a:pt x="0" y="0"/>
                </a:lnTo>
                <a:close/>
              </a:path>
            </a:pathLst>
          </a:custGeom>
          <a:blipFill>
            <a:blip r:embed="rId10"/>
            <a:stretch>
              <a:fillRect l="0" t="0" r="0" b="0"/>
            </a:stretch>
          </a:blipFill>
        </p:spPr>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990600" y="3530413"/>
            <a:ext cx="16306800" cy="1979929"/>
          </a:xfrm>
          <a:prstGeom prst="rect">
            <a:avLst/>
          </a:prstGeom>
        </p:spPr>
        <p:txBody>
          <a:bodyPr anchor="t" rtlCol="false" tIns="0" lIns="0" bIns="0" rIns="0">
            <a:spAutoFit/>
          </a:bodyPr>
          <a:lstStyle/>
          <a:p>
            <a:pPr algn="ctr">
              <a:lnSpc>
                <a:spcPts val="14934"/>
              </a:lnSpc>
            </a:pPr>
            <a:r>
              <a:rPr lang="en-US" b="true" sz="14499">
                <a:solidFill>
                  <a:srgbClr val="29455B"/>
                </a:solidFill>
                <a:latin typeface="Canva Sans Bold"/>
                <a:ea typeface="Canva Sans Bold"/>
                <a:cs typeface="Canva Sans Bold"/>
                <a:sym typeface="Canva Sans Bold"/>
              </a:rPr>
              <a:t>TERIMAKASIH</a:t>
            </a:r>
          </a:p>
        </p:txBody>
      </p:sp>
      <p:sp>
        <p:nvSpPr>
          <p:cNvPr name="Freeform 4" id="4"/>
          <p:cNvSpPr/>
          <p:nvPr/>
        </p:nvSpPr>
        <p:spPr>
          <a:xfrm flipH="false" flipV="false" rot="5400000">
            <a:off x="-1287607" y="7363229"/>
            <a:ext cx="3484451" cy="2363091"/>
          </a:xfrm>
          <a:custGeom>
            <a:avLst/>
            <a:gdLst/>
            <a:ahLst/>
            <a:cxnLst/>
            <a:rect r="r" b="b" t="t" l="l"/>
            <a:pathLst>
              <a:path h="2363091" w="3484451">
                <a:moveTo>
                  <a:pt x="0" y="0"/>
                </a:moveTo>
                <a:lnTo>
                  <a:pt x="3484451" y="0"/>
                </a:lnTo>
                <a:lnTo>
                  <a:pt x="3484451" y="2363091"/>
                </a:lnTo>
                <a:lnTo>
                  <a:pt x="0" y="2363091"/>
                </a:lnTo>
                <a:lnTo>
                  <a:pt x="0" y="0"/>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true" rot="5400000">
            <a:off x="16133133" y="560680"/>
            <a:ext cx="3484451" cy="2363091"/>
          </a:xfrm>
          <a:custGeom>
            <a:avLst/>
            <a:gdLst/>
            <a:ahLst/>
            <a:cxnLst/>
            <a:rect r="r" b="b" t="t" l="l"/>
            <a:pathLst>
              <a:path h="2363091" w="3484451">
                <a:moveTo>
                  <a:pt x="0" y="2363091"/>
                </a:moveTo>
                <a:lnTo>
                  <a:pt x="3484450" y="2363091"/>
                </a:lnTo>
                <a:lnTo>
                  <a:pt x="3484450" y="0"/>
                </a:lnTo>
                <a:lnTo>
                  <a:pt x="0" y="0"/>
                </a:lnTo>
                <a:lnTo>
                  <a:pt x="0" y="2363091"/>
                </a:lnTo>
                <a:close/>
              </a:path>
            </a:pathLst>
          </a:custGeom>
          <a:blipFill>
            <a:blip r:embed="rId3">
              <a:alphaModFix amt="25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5400000">
            <a:off x="557551" y="-234573"/>
            <a:ext cx="1795277" cy="2605283"/>
          </a:xfrm>
          <a:custGeom>
            <a:avLst/>
            <a:gdLst/>
            <a:ahLst/>
            <a:cxnLst/>
            <a:rect r="r" b="b" t="t" l="l"/>
            <a:pathLst>
              <a:path h="2605283" w="1795277">
                <a:moveTo>
                  <a:pt x="0" y="0"/>
                </a:moveTo>
                <a:lnTo>
                  <a:pt x="1795276" y="0"/>
                </a:lnTo>
                <a:lnTo>
                  <a:pt x="1795276" y="2605283"/>
                </a:lnTo>
                <a:lnTo>
                  <a:pt x="0" y="26052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834246" y="5681521"/>
            <a:ext cx="10543308" cy="759079"/>
          </a:xfrm>
          <a:prstGeom prst="rect">
            <a:avLst/>
          </a:prstGeom>
        </p:spPr>
        <p:txBody>
          <a:bodyPr anchor="t" rtlCol="false" tIns="0" lIns="0" bIns="0" rIns="0">
            <a:spAutoFit/>
          </a:bodyPr>
          <a:lstStyle/>
          <a:p>
            <a:pPr algn="ctr">
              <a:lnSpc>
                <a:spcPts val="5768"/>
              </a:lnSpc>
            </a:pPr>
            <a:r>
              <a:rPr lang="en-US" b="true" sz="5600">
                <a:solidFill>
                  <a:srgbClr val="29455B"/>
                </a:solidFill>
                <a:latin typeface="Canva Sans Bold"/>
                <a:ea typeface="Canva Sans Bold"/>
                <a:cs typeface="Canva Sans Bold"/>
                <a:sym typeface="Canva Sans Bold"/>
              </a:rPr>
              <a:t>ATAS PERHATIANNYA</a:t>
            </a:r>
          </a:p>
        </p:txBody>
      </p:sp>
      <p:sp>
        <p:nvSpPr>
          <p:cNvPr name="AutoShape 9" id="9"/>
          <p:cNvSpPr/>
          <p:nvPr/>
        </p:nvSpPr>
        <p:spPr>
          <a:xfrm flipV="true">
            <a:off x="5143975" y="6631100"/>
            <a:ext cx="8000049" cy="38100"/>
          </a:xfrm>
          <a:prstGeom prst="line">
            <a:avLst/>
          </a:prstGeom>
          <a:ln cap="rnd" w="38100">
            <a:solidFill>
              <a:srgbClr val="EF8126"/>
            </a:solidFill>
            <a:prstDash val="solid"/>
            <a:headEnd type="none" len="sm" w="sm"/>
            <a:tailEnd type="none" len="sm" w="sm"/>
          </a:ln>
        </p:spPr>
      </p:sp>
      <p:sp>
        <p:nvSpPr>
          <p:cNvPr name="AutoShape 10" id="10"/>
          <p:cNvSpPr/>
          <p:nvPr/>
        </p:nvSpPr>
        <p:spPr>
          <a:xfrm flipV="true">
            <a:off x="5143975" y="6745400"/>
            <a:ext cx="8000049" cy="38100"/>
          </a:xfrm>
          <a:prstGeom prst="line">
            <a:avLst/>
          </a:prstGeom>
          <a:ln cap="rnd" w="38100">
            <a:solidFill>
              <a:srgbClr val="EF8126"/>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grpSp>
        <p:nvGrpSpPr>
          <p:cNvPr name="Group 3" id="3"/>
          <p:cNvGrpSpPr/>
          <p:nvPr/>
        </p:nvGrpSpPr>
        <p:grpSpPr>
          <a:xfrm rot="0">
            <a:off x="1615176" y="2438257"/>
            <a:ext cx="15057649" cy="5083433"/>
            <a:chOff x="0" y="0"/>
            <a:chExt cx="20076865" cy="6777910"/>
          </a:xfrm>
        </p:grpSpPr>
        <p:grpSp>
          <p:nvGrpSpPr>
            <p:cNvPr name="Group 4" id="4"/>
            <p:cNvGrpSpPr/>
            <p:nvPr/>
          </p:nvGrpSpPr>
          <p:grpSpPr>
            <a:xfrm rot="0">
              <a:off x="412103" y="1884623"/>
              <a:ext cx="19306266" cy="4893287"/>
              <a:chOff x="0" y="0"/>
              <a:chExt cx="5563559" cy="1410117"/>
            </a:xfrm>
          </p:grpSpPr>
          <p:sp>
            <p:nvSpPr>
              <p:cNvPr name="Freeform 5" id="5"/>
              <p:cNvSpPr/>
              <p:nvPr/>
            </p:nvSpPr>
            <p:spPr>
              <a:xfrm flipH="false" flipV="false" rot="0">
                <a:off x="0" y="0"/>
                <a:ext cx="5563559" cy="1410117"/>
              </a:xfrm>
              <a:custGeom>
                <a:avLst/>
                <a:gdLst/>
                <a:ahLst/>
                <a:cxnLst/>
                <a:rect r="r" b="b" t="t" l="l"/>
                <a:pathLst>
                  <a:path h="1410117" w="5563559">
                    <a:moveTo>
                      <a:pt x="36358" y="0"/>
                    </a:moveTo>
                    <a:lnTo>
                      <a:pt x="5527201" y="0"/>
                    </a:lnTo>
                    <a:cubicBezTo>
                      <a:pt x="5536844" y="0"/>
                      <a:pt x="5546091" y="3831"/>
                      <a:pt x="5552910" y="10649"/>
                    </a:cubicBezTo>
                    <a:cubicBezTo>
                      <a:pt x="5559728" y="17467"/>
                      <a:pt x="5563559" y="26715"/>
                      <a:pt x="5563559" y="36358"/>
                    </a:cubicBezTo>
                    <a:lnTo>
                      <a:pt x="5563559" y="1373759"/>
                    </a:lnTo>
                    <a:cubicBezTo>
                      <a:pt x="5563559" y="1383402"/>
                      <a:pt x="5559728" y="1392649"/>
                      <a:pt x="5552910" y="1399468"/>
                    </a:cubicBezTo>
                    <a:cubicBezTo>
                      <a:pt x="5546091" y="1406286"/>
                      <a:pt x="5536844" y="1410117"/>
                      <a:pt x="5527201" y="1410117"/>
                    </a:cubicBezTo>
                    <a:lnTo>
                      <a:pt x="36358" y="1410117"/>
                    </a:lnTo>
                    <a:cubicBezTo>
                      <a:pt x="16278" y="1410117"/>
                      <a:pt x="0" y="1393839"/>
                      <a:pt x="0" y="1373759"/>
                    </a:cubicBezTo>
                    <a:lnTo>
                      <a:pt x="0" y="36358"/>
                    </a:lnTo>
                    <a:cubicBezTo>
                      <a:pt x="0" y="16278"/>
                      <a:pt x="16278" y="0"/>
                      <a:pt x="36358" y="0"/>
                    </a:cubicBezTo>
                    <a:close/>
                  </a:path>
                </a:pathLst>
              </a:custGeom>
              <a:solidFill>
                <a:srgbClr val="FCB50F"/>
              </a:solidFill>
            </p:spPr>
          </p:sp>
          <p:sp>
            <p:nvSpPr>
              <p:cNvPr name="TextBox 6" id="6"/>
              <p:cNvSpPr txBox="true"/>
              <p:nvPr/>
            </p:nvSpPr>
            <p:spPr>
              <a:xfrm>
                <a:off x="0" y="-38100"/>
                <a:ext cx="5563559" cy="144821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0"/>
              <a:ext cx="20076865" cy="6545191"/>
              <a:chOff x="0" y="0"/>
              <a:chExt cx="5785625" cy="1886152"/>
            </a:xfrm>
          </p:grpSpPr>
          <p:sp>
            <p:nvSpPr>
              <p:cNvPr name="Freeform 8" id="8"/>
              <p:cNvSpPr/>
              <p:nvPr/>
            </p:nvSpPr>
            <p:spPr>
              <a:xfrm flipH="false" flipV="false" rot="0">
                <a:off x="0" y="0"/>
                <a:ext cx="5785625" cy="1886152"/>
              </a:xfrm>
              <a:custGeom>
                <a:avLst/>
                <a:gdLst/>
                <a:ahLst/>
                <a:cxnLst/>
                <a:rect r="r" b="b" t="t" l="l"/>
                <a:pathLst>
                  <a:path h="1886152" w="5785625">
                    <a:moveTo>
                      <a:pt x="34962" y="0"/>
                    </a:moveTo>
                    <a:lnTo>
                      <a:pt x="5750663" y="0"/>
                    </a:lnTo>
                    <a:cubicBezTo>
                      <a:pt x="5759935" y="0"/>
                      <a:pt x="5768828" y="3684"/>
                      <a:pt x="5775385" y="10240"/>
                    </a:cubicBezTo>
                    <a:cubicBezTo>
                      <a:pt x="5781942" y="16797"/>
                      <a:pt x="5785625" y="25690"/>
                      <a:pt x="5785625" y="34962"/>
                    </a:cubicBezTo>
                    <a:lnTo>
                      <a:pt x="5785625" y="1851190"/>
                    </a:lnTo>
                    <a:cubicBezTo>
                      <a:pt x="5785625" y="1870499"/>
                      <a:pt x="5769972" y="1886152"/>
                      <a:pt x="5750663" y="1886152"/>
                    </a:cubicBezTo>
                    <a:lnTo>
                      <a:pt x="34962" y="1886152"/>
                    </a:lnTo>
                    <a:cubicBezTo>
                      <a:pt x="15653" y="1886152"/>
                      <a:pt x="0" y="1870499"/>
                      <a:pt x="0" y="1851190"/>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9" id="9"/>
              <p:cNvSpPr txBox="true"/>
              <p:nvPr/>
            </p:nvSpPr>
            <p:spPr>
              <a:xfrm>
                <a:off x="0" y="-38100"/>
                <a:ext cx="5785625" cy="1924252"/>
              </a:xfrm>
              <a:prstGeom prst="rect">
                <a:avLst/>
              </a:prstGeom>
            </p:spPr>
            <p:txBody>
              <a:bodyPr anchor="ctr" rtlCol="false" tIns="50800" lIns="50800" bIns="50800" rIns="50800"/>
              <a:lstStyle/>
              <a:p>
                <a:pPr algn="ctr">
                  <a:lnSpc>
                    <a:spcPts val="2659"/>
                  </a:lnSpc>
                  <a:spcBef>
                    <a:spcPct val="0"/>
                  </a:spcBef>
                </a:pPr>
              </a:p>
            </p:txBody>
          </p:sp>
        </p:grpSp>
      </p:grpSp>
      <p:sp>
        <p:nvSpPr>
          <p:cNvPr name="TextBox 10" id="10"/>
          <p:cNvSpPr txBox="true"/>
          <p:nvPr/>
        </p:nvSpPr>
        <p:spPr>
          <a:xfrm rot="0">
            <a:off x="2716602" y="3874251"/>
            <a:ext cx="12854796" cy="2363843"/>
          </a:xfrm>
          <a:prstGeom prst="rect">
            <a:avLst/>
          </a:prstGeom>
        </p:spPr>
        <p:txBody>
          <a:bodyPr anchor="t" rtlCol="false" tIns="0" lIns="0" bIns="0" rIns="0">
            <a:spAutoFit/>
          </a:bodyPr>
          <a:lstStyle/>
          <a:p>
            <a:pPr algn="ctr">
              <a:lnSpc>
                <a:spcPts val="9166"/>
              </a:lnSpc>
            </a:pPr>
            <a:r>
              <a:rPr lang="en-US" b="true" sz="8899">
                <a:solidFill>
                  <a:srgbClr val="FFFFFF"/>
                </a:solidFill>
                <a:latin typeface="Canva Sans Bold"/>
                <a:ea typeface="Canva Sans Bold"/>
                <a:cs typeface="Canva Sans Bold"/>
                <a:sym typeface="Canva Sans Bold"/>
              </a:rPr>
              <a:t>ARRAY TINGKAT RENDAH</a:t>
            </a:r>
          </a:p>
        </p:txBody>
      </p:sp>
      <p:sp>
        <p:nvSpPr>
          <p:cNvPr name="Freeform 11" id="11"/>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69791" y="871850"/>
            <a:ext cx="16230600" cy="73572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PERILAKU PUBLIK KELAS SEQUENCE</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1945241" y="2259988"/>
            <a:ext cx="14425435" cy="5988049"/>
          </a:xfrm>
          <a:prstGeom prst="rect">
            <a:avLst/>
          </a:prstGeom>
        </p:spPr>
        <p:txBody>
          <a:bodyPr anchor="t" rtlCol="false" tIns="0" lIns="0" bIns="0" rIns="0">
            <a:spAutoFit/>
          </a:bodyPr>
          <a:lstStyle/>
          <a:p>
            <a:pPr algn="l">
              <a:lnSpc>
                <a:spcPts val="2800"/>
              </a:lnSpc>
            </a:pPr>
            <a:r>
              <a:rPr lang="en-US" sz="2000">
                <a:solidFill>
                  <a:srgbClr val="F9EEE1"/>
                </a:solidFill>
                <a:latin typeface="Open Sans"/>
                <a:ea typeface="Open Sans"/>
                <a:cs typeface="Open Sans"/>
                <a:sym typeface="Open Sans"/>
              </a:rPr>
              <a:t>Untuk memahami cara Python merepresentasikan tipe sequence, kita perlu terlebih dahulu memahami arsitektur komputer tingkat rendah. Memori utama komputer terdiri dari bit-bit informasi, yang biasanya dikelompokkan menjadi unit yang lebih besar bernama byte (1 byte = 8 bit). Setiap byte memiliki alamat memori unik, yaitu angka yang menunjukkan lokasi byte tersebut dalam sistem. Alamat ini memungkinkan komputer membedakan dan mengakses data di lokasi tertentu, seperti byte ke-2150 atau ke-2157. Alamat-alamat ini biasanya disusun secara berurutan, sesuai dengan tata letak fisik memori.</a:t>
            </a:r>
          </a:p>
          <a:p>
            <a:pPr algn="l">
              <a:lnSpc>
                <a:spcPts val="2800"/>
              </a:lnSpc>
            </a:pPr>
          </a:p>
          <a:p>
            <a:pPr algn="l">
              <a:lnSpc>
                <a:spcPts val="2800"/>
              </a:lnSpc>
            </a:pPr>
          </a:p>
          <a:p>
            <a:pPr algn="l">
              <a:lnSpc>
                <a:spcPts val="2800"/>
              </a:lnSpc>
            </a:pPr>
          </a:p>
          <a:p>
            <a:pPr algn="l">
              <a:lnSpc>
                <a:spcPts val="2800"/>
              </a:lnSpc>
            </a:pPr>
          </a:p>
          <a:p>
            <a:pPr algn="l">
              <a:lnSpc>
                <a:spcPts val="2800"/>
              </a:lnSpc>
            </a:pPr>
            <a:r>
              <a:rPr lang="en-US" sz="2000">
                <a:solidFill>
                  <a:srgbClr val="F9EEE1"/>
                </a:solidFill>
                <a:latin typeface="Open Sans Light"/>
                <a:ea typeface="Open Sans Light"/>
                <a:cs typeface="Open Sans Light"/>
                <a:sym typeface="Open Sans Light"/>
              </a:rPr>
              <a:t>Meskipun alamat memori disusun secara berurutan, perangkat keras komputer dirancang agar dapat mengakses setiap byte di memori utama secara efisien, berdasarkan alamatnya. Oleh karena itu, memori utama disebut sebagai RAM (Random Access Memory), karena waktu akses ke byte mana pun, seperti byte ke-8675309 atau ke-309, sama cepatnya, yaitu dalam waktu konstan atau O(1). Dalam pemrograman, bahasa pemrograman akan mencatat hubungan antara nama variabel (identifier) dan alamat memori tempat nilai tersebut disimpan. Untuk menyimpan sekelompok data yang saling terkait, seperti sepuluh skor tertinggi dalam sebuah gim, kita tidak perlu membuat sepuluh variabel terpisah—cukup satu nama dengan indeks untuk mengakses masing-masing nilai dalam kelompok tersebut.</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6065437" y="4157488"/>
            <a:ext cx="6239309" cy="1486111"/>
          </a:xfrm>
          <a:custGeom>
            <a:avLst/>
            <a:gdLst/>
            <a:ahLst/>
            <a:cxnLst/>
            <a:rect r="r" b="b" t="t" l="l"/>
            <a:pathLst>
              <a:path h="1486111" w="6239309">
                <a:moveTo>
                  <a:pt x="0" y="0"/>
                </a:moveTo>
                <a:lnTo>
                  <a:pt x="6239308" y="0"/>
                </a:lnTo>
                <a:lnTo>
                  <a:pt x="6239308" y="1486111"/>
                </a:lnTo>
                <a:lnTo>
                  <a:pt x="0" y="1486111"/>
                </a:lnTo>
                <a:lnTo>
                  <a:pt x="0" y="0"/>
                </a:lnTo>
                <a:close/>
              </a:path>
            </a:pathLst>
          </a:custGeom>
          <a:blipFill>
            <a:blip r:embed="rId9"/>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69791" y="871850"/>
            <a:ext cx="16230600" cy="73572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PERILAKU PUBLIK KELAS SEQUENCE</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1945241" y="2582271"/>
            <a:ext cx="14425435" cy="2622549"/>
          </a:xfrm>
          <a:prstGeom prst="rect">
            <a:avLst/>
          </a:prstGeom>
        </p:spPr>
        <p:txBody>
          <a:bodyPr anchor="t" rtlCol="false" tIns="0" lIns="0" bIns="0" rIns="0">
            <a:spAutoFit/>
          </a:bodyPr>
          <a:lstStyle/>
          <a:p>
            <a:pPr algn="l">
              <a:lnSpc>
                <a:spcPts val="3500"/>
              </a:lnSpc>
            </a:pPr>
            <a:r>
              <a:rPr lang="en-US" sz="2500">
                <a:solidFill>
                  <a:srgbClr val="F9EEE1"/>
                </a:solidFill>
                <a:latin typeface="Open Sans Light"/>
                <a:ea typeface="Open Sans Light"/>
                <a:cs typeface="Open Sans Light"/>
                <a:sym typeface="Open Sans Light"/>
              </a:rPr>
              <a:t>Sekelompok variabel yang saling terkait dapat disimpan secara berurutan dalam bagian memori yang bersebelahan (contiguous), dan representasi seperti ini disebut sebagai array. Sebagai contoh nyata, sebuah string teks disimpan sebagai urutan karakter yang teratur. Di Python, setiap karakter direpresentasikan menggunakan Unicode, yang umumnya disimpan sebagai 16 bit (2 byte) per karakter. Jadi, string enam karakter seperti "SAMPLE" akan disimpan dalam 12 byte memori yang berurutan.</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5500078" y="5450545"/>
            <a:ext cx="7287844" cy="2449956"/>
          </a:xfrm>
          <a:custGeom>
            <a:avLst/>
            <a:gdLst/>
            <a:ahLst/>
            <a:cxnLst/>
            <a:rect r="r" b="b" t="t" l="l"/>
            <a:pathLst>
              <a:path h="2449956" w="7287844">
                <a:moveTo>
                  <a:pt x="0" y="0"/>
                </a:moveTo>
                <a:lnTo>
                  <a:pt x="7287844" y="0"/>
                </a:lnTo>
                <a:lnTo>
                  <a:pt x="7287844" y="2449956"/>
                </a:lnTo>
                <a:lnTo>
                  <a:pt x="0" y="2449956"/>
                </a:lnTo>
                <a:lnTo>
                  <a:pt x="0" y="0"/>
                </a:lnTo>
                <a:close/>
              </a:path>
            </a:pathLst>
          </a:custGeom>
          <a:blipFill>
            <a:blip r:embed="rId9"/>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11" r="0" b="-16611"/>
            </a:stretch>
          </a:blipFill>
        </p:spPr>
      </p:sp>
      <p:sp>
        <p:nvSpPr>
          <p:cNvPr name="TextBox 3" id="3"/>
          <p:cNvSpPr txBox="true"/>
          <p:nvPr/>
        </p:nvSpPr>
        <p:spPr>
          <a:xfrm rot="0">
            <a:off x="1069791" y="871850"/>
            <a:ext cx="16230600" cy="735720"/>
          </a:xfrm>
          <a:prstGeom prst="rect">
            <a:avLst/>
          </a:prstGeom>
        </p:spPr>
        <p:txBody>
          <a:bodyPr anchor="t" rtlCol="false" tIns="0" lIns="0" bIns="0" rIns="0">
            <a:spAutoFit/>
          </a:bodyPr>
          <a:lstStyle/>
          <a:p>
            <a:pPr algn="ctr">
              <a:lnSpc>
                <a:spcPts val="5562"/>
              </a:lnSpc>
            </a:pPr>
            <a:r>
              <a:rPr lang="en-US" b="true" sz="5400">
                <a:solidFill>
                  <a:srgbClr val="29455B"/>
                </a:solidFill>
                <a:latin typeface="Canva Sans Bold"/>
                <a:ea typeface="Canva Sans Bold"/>
                <a:cs typeface="Canva Sans Bold"/>
                <a:sym typeface="Canva Sans Bold"/>
              </a:rPr>
              <a:t>PERILAKU PUBLIK KELAS SEQUENCE</a:t>
            </a:r>
          </a:p>
        </p:txBody>
      </p:sp>
      <p:grpSp>
        <p:nvGrpSpPr>
          <p:cNvPr name="Group 4" id="4"/>
          <p:cNvGrpSpPr/>
          <p:nvPr/>
        </p:nvGrpSpPr>
        <p:grpSpPr>
          <a:xfrm rot="0">
            <a:off x="1636164" y="2155688"/>
            <a:ext cx="15057649" cy="6589715"/>
            <a:chOff x="0" y="0"/>
            <a:chExt cx="20076865" cy="8786287"/>
          </a:xfrm>
        </p:grpSpPr>
        <p:grpSp>
          <p:nvGrpSpPr>
            <p:cNvPr name="Group 5" id="5"/>
            <p:cNvGrpSpPr/>
            <p:nvPr/>
          </p:nvGrpSpPr>
          <p:grpSpPr>
            <a:xfrm rot="0">
              <a:off x="412103" y="2636501"/>
              <a:ext cx="19306266" cy="6149786"/>
              <a:chOff x="0" y="0"/>
              <a:chExt cx="5563559" cy="1772207"/>
            </a:xfrm>
          </p:grpSpPr>
          <p:sp>
            <p:nvSpPr>
              <p:cNvPr name="Freeform 6" id="6"/>
              <p:cNvSpPr/>
              <p:nvPr/>
            </p:nvSpPr>
            <p:spPr>
              <a:xfrm flipH="false" flipV="false" rot="0">
                <a:off x="0" y="0"/>
                <a:ext cx="5563559" cy="1772207"/>
              </a:xfrm>
              <a:custGeom>
                <a:avLst/>
                <a:gdLst/>
                <a:ahLst/>
                <a:cxnLst/>
                <a:rect r="r" b="b" t="t" l="l"/>
                <a:pathLst>
                  <a:path h="1772207" w="5563559">
                    <a:moveTo>
                      <a:pt x="36358" y="0"/>
                    </a:moveTo>
                    <a:lnTo>
                      <a:pt x="5527201" y="0"/>
                    </a:lnTo>
                    <a:cubicBezTo>
                      <a:pt x="5536844" y="0"/>
                      <a:pt x="5546091" y="3831"/>
                      <a:pt x="5552910" y="10649"/>
                    </a:cubicBezTo>
                    <a:cubicBezTo>
                      <a:pt x="5559728" y="17467"/>
                      <a:pt x="5563559" y="26715"/>
                      <a:pt x="5563559" y="36358"/>
                    </a:cubicBezTo>
                    <a:lnTo>
                      <a:pt x="5563559" y="1735849"/>
                    </a:lnTo>
                    <a:cubicBezTo>
                      <a:pt x="5563559" y="1755929"/>
                      <a:pt x="5547281" y="1772207"/>
                      <a:pt x="5527201" y="1772207"/>
                    </a:cubicBezTo>
                    <a:lnTo>
                      <a:pt x="36358" y="1772207"/>
                    </a:lnTo>
                    <a:cubicBezTo>
                      <a:pt x="26715" y="1772207"/>
                      <a:pt x="17467" y="1768376"/>
                      <a:pt x="10649" y="1761558"/>
                    </a:cubicBezTo>
                    <a:cubicBezTo>
                      <a:pt x="3831" y="1754739"/>
                      <a:pt x="0" y="1745492"/>
                      <a:pt x="0" y="1735849"/>
                    </a:cubicBezTo>
                    <a:lnTo>
                      <a:pt x="0" y="36358"/>
                    </a:lnTo>
                    <a:cubicBezTo>
                      <a:pt x="0" y="16278"/>
                      <a:pt x="16278" y="0"/>
                      <a:pt x="36358" y="0"/>
                    </a:cubicBezTo>
                    <a:close/>
                  </a:path>
                </a:pathLst>
              </a:custGeom>
              <a:solidFill>
                <a:srgbClr val="FCB50F"/>
              </a:solidFill>
            </p:spPr>
          </p:sp>
          <p:sp>
            <p:nvSpPr>
              <p:cNvPr name="TextBox 7" id="7"/>
              <p:cNvSpPr txBox="true"/>
              <p:nvPr/>
            </p:nvSpPr>
            <p:spPr>
              <a:xfrm>
                <a:off x="0" y="-38100"/>
                <a:ext cx="5563559" cy="181030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0" y="0"/>
              <a:ext cx="20076865" cy="8536684"/>
              <a:chOff x="0" y="0"/>
              <a:chExt cx="5785625" cy="2460048"/>
            </a:xfrm>
          </p:grpSpPr>
          <p:sp>
            <p:nvSpPr>
              <p:cNvPr name="Freeform 9" id="9"/>
              <p:cNvSpPr/>
              <p:nvPr/>
            </p:nvSpPr>
            <p:spPr>
              <a:xfrm flipH="false" flipV="false" rot="0">
                <a:off x="0" y="0"/>
                <a:ext cx="5785625" cy="2460048"/>
              </a:xfrm>
              <a:custGeom>
                <a:avLst/>
                <a:gdLst/>
                <a:ahLst/>
                <a:cxnLst/>
                <a:rect r="r" b="b" t="t" l="l"/>
                <a:pathLst>
                  <a:path h="2460048" w="5785625">
                    <a:moveTo>
                      <a:pt x="34962" y="0"/>
                    </a:moveTo>
                    <a:lnTo>
                      <a:pt x="5750663" y="0"/>
                    </a:lnTo>
                    <a:cubicBezTo>
                      <a:pt x="5759935" y="0"/>
                      <a:pt x="5768828" y="3684"/>
                      <a:pt x="5775385" y="10240"/>
                    </a:cubicBezTo>
                    <a:cubicBezTo>
                      <a:pt x="5781942" y="16797"/>
                      <a:pt x="5785625" y="25690"/>
                      <a:pt x="5785625" y="34962"/>
                    </a:cubicBezTo>
                    <a:lnTo>
                      <a:pt x="5785625" y="2425086"/>
                    </a:lnTo>
                    <a:cubicBezTo>
                      <a:pt x="5785625" y="2434358"/>
                      <a:pt x="5781942" y="2443251"/>
                      <a:pt x="5775385" y="2449808"/>
                    </a:cubicBezTo>
                    <a:cubicBezTo>
                      <a:pt x="5768828" y="2456364"/>
                      <a:pt x="5759935" y="2460048"/>
                      <a:pt x="5750663" y="2460048"/>
                    </a:cubicBezTo>
                    <a:lnTo>
                      <a:pt x="34962" y="2460048"/>
                    </a:lnTo>
                    <a:cubicBezTo>
                      <a:pt x="15653" y="2460048"/>
                      <a:pt x="0" y="2444395"/>
                      <a:pt x="0" y="2425086"/>
                    </a:cubicBezTo>
                    <a:lnTo>
                      <a:pt x="0" y="34962"/>
                    </a:lnTo>
                    <a:cubicBezTo>
                      <a:pt x="0" y="25690"/>
                      <a:pt x="3684" y="16797"/>
                      <a:pt x="10240" y="10240"/>
                    </a:cubicBezTo>
                    <a:cubicBezTo>
                      <a:pt x="16797" y="3684"/>
                      <a:pt x="25690" y="0"/>
                      <a:pt x="34962" y="0"/>
                    </a:cubicBezTo>
                    <a:close/>
                  </a:path>
                </a:pathLst>
              </a:custGeom>
              <a:solidFill>
                <a:srgbClr val="29455B"/>
              </a:solidFill>
            </p:spPr>
          </p:sp>
          <p:sp>
            <p:nvSpPr>
              <p:cNvPr name="TextBox 10" id="10"/>
              <p:cNvSpPr txBox="true"/>
              <p:nvPr/>
            </p:nvSpPr>
            <p:spPr>
              <a:xfrm>
                <a:off x="0" y="-38100"/>
                <a:ext cx="5785625" cy="2498148"/>
              </a:xfrm>
              <a:prstGeom prst="rect">
                <a:avLst/>
              </a:prstGeom>
            </p:spPr>
            <p:txBody>
              <a:bodyPr anchor="ctr" rtlCol="false" tIns="50800" lIns="50800" bIns="50800" rIns="50800"/>
              <a:lstStyle/>
              <a:p>
                <a:pPr algn="ctr">
                  <a:lnSpc>
                    <a:spcPts val="2659"/>
                  </a:lnSpc>
                  <a:spcBef>
                    <a:spcPct val="0"/>
                  </a:spcBef>
                </a:pPr>
              </a:p>
            </p:txBody>
          </p:sp>
        </p:grpSp>
      </p:grpSp>
      <p:sp>
        <p:nvSpPr>
          <p:cNvPr name="TextBox 11" id="11"/>
          <p:cNvSpPr txBox="true"/>
          <p:nvPr/>
        </p:nvSpPr>
        <p:spPr>
          <a:xfrm rot="0">
            <a:off x="1945241" y="2259988"/>
            <a:ext cx="14425435" cy="4225924"/>
          </a:xfrm>
          <a:prstGeom prst="rect">
            <a:avLst/>
          </a:prstGeom>
        </p:spPr>
        <p:txBody>
          <a:bodyPr anchor="t" rtlCol="false" tIns="0" lIns="0" bIns="0" rIns="0">
            <a:spAutoFit/>
          </a:bodyPr>
          <a:lstStyle/>
          <a:p>
            <a:pPr algn="l">
              <a:lnSpc>
                <a:spcPts val="2800"/>
              </a:lnSpc>
            </a:pPr>
            <a:r>
              <a:rPr lang="en-US" sz="2000">
                <a:solidFill>
                  <a:srgbClr val="F9EEE1"/>
                </a:solidFill>
                <a:latin typeface="Open Sans"/>
                <a:ea typeface="Open Sans"/>
                <a:cs typeface="Open Sans"/>
                <a:sym typeface="Open Sans"/>
              </a:rPr>
              <a:t>Sebuah array dapat terdiri dari beberapa elemen (misalnya 6 karakter), dan meskipun membutuhkan 12 byte memori, kita tetap menyebutnya sebagai array enam elemen. Setiap lokasi dalam array disebut sel (cell) dan diakses menggunakan indeks angka, mulai dari 0. Misalnya, sel dengan indeks 4 berisi huruf 'L' dan disimpan di byte memori 2154 dan 2155. Semua sel dalam array harus menggunakan jumlah byte yang sama, agar akses ke elemen tertentu dapat dilakukan dalam waktu konstan (O(1)). Dengan mengetahui alamat awal array, ukuran per elemen, dan indeks yang diinginkan, kita bisa menghit</a:t>
            </a:r>
            <a:r>
              <a:rPr lang="en-US" sz="2000">
                <a:solidFill>
                  <a:srgbClr val="F9EEE1"/>
                </a:solidFill>
                <a:latin typeface="Open Sans"/>
                <a:ea typeface="Open Sans"/>
                <a:cs typeface="Open Sans"/>
                <a:sym typeface="Open Sans"/>
              </a:rPr>
              <a:t>un</a:t>
            </a:r>
            <a:r>
              <a:rPr lang="en-US" sz="2000">
                <a:solidFill>
                  <a:srgbClr val="F9EEE1"/>
                </a:solidFill>
                <a:latin typeface="Open Sans"/>
                <a:ea typeface="Open Sans"/>
                <a:cs typeface="Open Sans"/>
                <a:sym typeface="Open Sans"/>
              </a:rPr>
              <a:t>g</a:t>
            </a:r>
            <a:r>
              <a:rPr lang="en-US" sz="2000">
                <a:solidFill>
                  <a:srgbClr val="F9EEE1"/>
                </a:solidFill>
                <a:latin typeface="Open Sans"/>
                <a:ea typeface="Open Sans"/>
                <a:cs typeface="Open Sans"/>
                <a:sym typeface="Open Sans"/>
              </a:rPr>
              <a:t> alamat memori se</a:t>
            </a:r>
            <a:r>
              <a:rPr lang="en-US" sz="2000">
                <a:solidFill>
                  <a:srgbClr val="F9EEE1"/>
                </a:solidFill>
                <a:latin typeface="Open Sans"/>
                <a:ea typeface="Open Sans"/>
                <a:cs typeface="Open Sans"/>
                <a:sym typeface="Open Sans"/>
              </a:rPr>
              <a:t>l</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t</a:t>
            </a:r>
            <a:r>
              <a:rPr lang="en-US" sz="2000">
                <a:solidFill>
                  <a:srgbClr val="F9EEE1"/>
                </a:solidFill>
                <a:latin typeface="Open Sans"/>
                <a:ea typeface="Open Sans"/>
                <a:cs typeface="Open Sans"/>
                <a:sym typeface="Open Sans"/>
              </a:rPr>
              <a:t>er</a:t>
            </a:r>
            <a:r>
              <a:rPr lang="en-US" sz="2000">
                <a:solidFill>
                  <a:srgbClr val="F9EEE1"/>
                </a:solidFill>
                <a:latin typeface="Open Sans"/>
                <a:ea typeface="Open Sans"/>
                <a:cs typeface="Open Sans"/>
                <a:sym typeface="Open Sans"/>
              </a:rPr>
              <a:t>seb</a:t>
            </a:r>
            <a:r>
              <a:rPr lang="en-US" sz="2000">
                <a:solidFill>
                  <a:srgbClr val="F9EEE1"/>
                </a:solidFill>
                <a:latin typeface="Open Sans"/>
                <a:ea typeface="Open Sans"/>
                <a:cs typeface="Open Sans"/>
                <a:sym typeface="Open Sans"/>
              </a:rPr>
              <a:t>ut </a:t>
            </a:r>
            <a:r>
              <a:rPr lang="en-US" sz="2000">
                <a:solidFill>
                  <a:srgbClr val="F9EEE1"/>
                </a:solidFill>
                <a:latin typeface="Open Sans"/>
                <a:ea typeface="Open Sans"/>
                <a:cs typeface="Open Sans"/>
                <a:sym typeface="Open Sans"/>
              </a:rPr>
              <a:t>m</a:t>
            </a:r>
            <a:r>
              <a:rPr lang="en-US" sz="2000">
                <a:solidFill>
                  <a:srgbClr val="F9EEE1"/>
                </a:solidFill>
                <a:latin typeface="Open Sans"/>
                <a:ea typeface="Open Sans"/>
                <a:cs typeface="Open Sans"/>
                <a:sym typeface="Open Sans"/>
              </a:rPr>
              <a:t>eng</a:t>
            </a:r>
            <a:r>
              <a:rPr lang="en-US" sz="2000">
                <a:solidFill>
                  <a:srgbClr val="F9EEE1"/>
                </a:solidFill>
                <a:latin typeface="Open Sans"/>
                <a:ea typeface="Open Sans"/>
                <a:cs typeface="Open Sans"/>
                <a:sym typeface="Open Sans"/>
              </a:rPr>
              <a:t>gun</a:t>
            </a:r>
            <a:r>
              <a:rPr lang="en-US" sz="2000">
                <a:solidFill>
                  <a:srgbClr val="F9EEE1"/>
                </a:solidFill>
                <a:latin typeface="Open Sans"/>
                <a:ea typeface="Open Sans"/>
                <a:cs typeface="Open Sans"/>
                <a:sym typeface="Open Sans"/>
              </a:rPr>
              <a:t>aka</a:t>
            </a:r>
            <a:r>
              <a:rPr lang="en-US" sz="2000">
                <a:solidFill>
                  <a:srgbClr val="F9EEE1"/>
                </a:solidFill>
                <a:latin typeface="Open Sans"/>
                <a:ea typeface="Open Sans"/>
                <a:cs typeface="Open Sans"/>
                <a:sym typeface="Open Sans"/>
              </a:rPr>
              <a:t>n</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ru</a:t>
            </a:r>
            <a:r>
              <a:rPr lang="en-US" sz="2000">
                <a:solidFill>
                  <a:srgbClr val="F9EEE1"/>
                </a:solidFill>
                <a:latin typeface="Open Sans"/>
                <a:ea typeface="Open Sans"/>
                <a:cs typeface="Open Sans"/>
                <a:sym typeface="Open Sans"/>
              </a:rPr>
              <a:t>mu</a:t>
            </a:r>
            <a:r>
              <a:rPr lang="en-US" sz="2000">
                <a:solidFill>
                  <a:srgbClr val="F9EEE1"/>
                </a:solidFill>
                <a:latin typeface="Open Sans"/>
                <a:ea typeface="Open Sans"/>
                <a:cs typeface="Open Sans"/>
                <a:sym typeface="Open Sans"/>
              </a:rPr>
              <a:t>s:</a:t>
            </a:r>
          </a:p>
          <a:p>
            <a:pPr algn="l">
              <a:lnSpc>
                <a:spcPts val="2800"/>
              </a:lnSpc>
            </a:pP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l</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m</a:t>
            </a:r>
            <a:r>
              <a:rPr lang="en-US" sz="2000">
                <a:solidFill>
                  <a:srgbClr val="F9EEE1"/>
                </a:solidFill>
                <a:latin typeface="Open Sans"/>
                <a:ea typeface="Open Sans"/>
                <a:cs typeface="Open Sans"/>
                <a:sym typeface="Open Sans"/>
              </a:rPr>
              <a:t>at </a:t>
            </a:r>
            <a:r>
              <a:rPr lang="en-US" sz="2000">
                <a:solidFill>
                  <a:srgbClr val="F9EEE1"/>
                </a:solidFill>
                <a:latin typeface="Open Sans"/>
                <a:ea typeface="Open Sans"/>
                <a:cs typeface="Open Sans"/>
                <a:sym typeface="Open Sans"/>
              </a:rPr>
              <a:t>=</a:t>
            </a:r>
            <a:r>
              <a:rPr lang="en-US" sz="2000">
                <a:solidFill>
                  <a:srgbClr val="F9EEE1"/>
                </a:solidFill>
                <a:latin typeface="Open Sans"/>
                <a:ea typeface="Open Sans"/>
                <a:cs typeface="Open Sans"/>
                <a:sym typeface="Open Sans"/>
              </a:rPr>
              <a:t> sta</a:t>
            </a:r>
            <a:r>
              <a:rPr lang="en-US" sz="2000">
                <a:solidFill>
                  <a:srgbClr val="F9EEE1"/>
                </a:solidFill>
                <a:latin typeface="Open Sans"/>
                <a:ea typeface="Open Sans"/>
                <a:cs typeface="Open Sans"/>
                <a:sym typeface="Open Sans"/>
              </a:rPr>
              <a:t>r</a:t>
            </a:r>
            <a:r>
              <a:rPr lang="en-US" sz="2000">
                <a:solidFill>
                  <a:srgbClr val="F9EEE1"/>
                </a:solidFill>
                <a:latin typeface="Open Sans"/>
                <a:ea typeface="Open Sans"/>
                <a:cs typeface="Open Sans"/>
                <a:sym typeface="Open Sans"/>
              </a:rPr>
              <a:t>t </a:t>
            </a:r>
            <a:r>
              <a:rPr lang="en-US" sz="2000">
                <a:solidFill>
                  <a:srgbClr val="F9EEE1"/>
                </a:solidFill>
                <a:latin typeface="Open Sans"/>
                <a:ea typeface="Open Sans"/>
                <a:cs typeface="Open Sans"/>
                <a:sym typeface="Open Sans"/>
              </a:rPr>
              <a:t>+</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a:t>
            </a:r>
            <a:r>
              <a:rPr lang="en-US" sz="2000">
                <a:solidFill>
                  <a:srgbClr val="F9EEE1"/>
                </a:solidFill>
                <a:latin typeface="Open Sans"/>
                <a:ea typeface="Open Sans"/>
                <a:cs typeface="Open Sans"/>
                <a:sym typeface="Open Sans"/>
              </a:rPr>
              <a:t>u</a:t>
            </a:r>
            <a:r>
              <a:rPr lang="en-US" sz="2000">
                <a:solidFill>
                  <a:srgbClr val="F9EEE1"/>
                </a:solidFill>
                <a:latin typeface="Open Sans"/>
                <a:ea typeface="Open Sans"/>
                <a:cs typeface="Open Sans"/>
                <a:sym typeface="Open Sans"/>
              </a:rPr>
              <a:t>kur</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n</a:t>
            </a:r>
            <a:r>
              <a:rPr lang="en-US" sz="2000">
                <a:solidFill>
                  <a:srgbClr val="F9EEE1"/>
                </a:solidFill>
                <a:latin typeface="Open Sans"/>
                <a:ea typeface="Open Sans"/>
                <a:cs typeface="Open Sans"/>
                <a:sym typeface="Open Sans"/>
              </a:rPr>
              <a:t> se</a:t>
            </a:r>
            <a:r>
              <a:rPr lang="en-US" sz="2000">
                <a:solidFill>
                  <a:srgbClr val="F9EEE1"/>
                </a:solidFill>
                <a:latin typeface="Open Sans"/>
                <a:ea typeface="Open Sans"/>
                <a:cs typeface="Open Sans"/>
                <a:sym typeface="Open Sans"/>
              </a:rPr>
              <a:t>l</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ind</a:t>
            </a:r>
            <a:r>
              <a:rPr lang="en-US" sz="2000">
                <a:solidFill>
                  <a:srgbClr val="F9EEE1"/>
                </a:solidFill>
                <a:latin typeface="Open Sans"/>
                <a:ea typeface="Open Sans"/>
                <a:cs typeface="Open Sans"/>
                <a:sym typeface="Open Sans"/>
              </a:rPr>
              <a:t>ek</a:t>
            </a:r>
            <a:r>
              <a:rPr lang="en-US" sz="2000">
                <a:solidFill>
                  <a:srgbClr val="F9EEE1"/>
                </a:solidFill>
                <a:latin typeface="Open Sans"/>
                <a:ea typeface="Open Sans"/>
                <a:cs typeface="Open Sans"/>
                <a:sym typeface="Open Sans"/>
              </a:rPr>
              <a:t>s</a:t>
            </a:r>
            <a:r>
              <a:rPr lang="en-US" sz="2000">
                <a:solidFill>
                  <a:srgbClr val="F9EEE1"/>
                </a:solidFill>
                <a:latin typeface="Open Sans"/>
                <a:ea typeface="Open Sans"/>
                <a:cs typeface="Open Sans"/>
                <a:sym typeface="Open Sans"/>
              </a:rPr>
              <a:t>).</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Con</a:t>
            </a:r>
            <a:r>
              <a:rPr lang="en-US" sz="2000">
                <a:solidFill>
                  <a:srgbClr val="F9EEE1"/>
                </a:solidFill>
                <a:latin typeface="Open Sans"/>
                <a:ea typeface="Open Sans"/>
                <a:cs typeface="Open Sans"/>
                <a:sym typeface="Open Sans"/>
              </a:rPr>
              <a:t>t</a:t>
            </a:r>
            <a:r>
              <a:rPr lang="en-US" sz="2000">
                <a:solidFill>
                  <a:srgbClr val="F9EEE1"/>
                </a:solidFill>
                <a:latin typeface="Open Sans"/>
                <a:ea typeface="Open Sans"/>
                <a:cs typeface="Open Sans"/>
                <a:sym typeface="Open Sans"/>
              </a:rPr>
              <a:t>oh</a:t>
            </a:r>
            <a:r>
              <a:rPr lang="en-US" sz="2000">
                <a:solidFill>
                  <a:srgbClr val="F9EEE1"/>
                </a:solidFill>
                <a:latin typeface="Open Sans"/>
                <a:ea typeface="Open Sans"/>
                <a:cs typeface="Open Sans"/>
                <a:sym typeface="Open Sans"/>
              </a:rPr>
              <a:t>nya</a:t>
            </a:r>
            <a:r>
              <a:rPr lang="en-US" sz="2000">
                <a:solidFill>
                  <a:srgbClr val="F9EEE1"/>
                </a:solidFill>
                <a:latin typeface="Open Sans"/>
                <a:ea typeface="Open Sans"/>
                <a:cs typeface="Open Sans"/>
                <a:sym typeface="Open Sans"/>
              </a:rPr>
              <a:t>,</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jika</a:t>
            </a:r>
            <a:r>
              <a:rPr lang="en-US" sz="2000">
                <a:solidFill>
                  <a:srgbClr val="F9EEE1"/>
                </a:solidFill>
                <a:latin typeface="Open Sans"/>
                <a:ea typeface="Open Sans"/>
                <a:cs typeface="Open Sans"/>
                <a:sym typeface="Open Sans"/>
              </a:rPr>
              <a:t> ar</a:t>
            </a:r>
            <a:r>
              <a:rPr lang="en-US" sz="2000">
                <a:solidFill>
                  <a:srgbClr val="F9EEE1"/>
                </a:solidFill>
                <a:latin typeface="Open Sans"/>
                <a:ea typeface="Open Sans"/>
                <a:cs typeface="Open Sans"/>
                <a:sym typeface="Open Sans"/>
              </a:rPr>
              <a:t>r</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y</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d</a:t>
            </a:r>
            <a:r>
              <a:rPr lang="en-US" sz="2000">
                <a:solidFill>
                  <a:srgbClr val="F9EEE1"/>
                </a:solidFill>
                <a:latin typeface="Open Sans"/>
                <a:ea typeface="Open Sans"/>
                <a:cs typeface="Open Sans"/>
                <a:sym typeface="Open Sans"/>
              </a:rPr>
              <a:t>imu</a:t>
            </a:r>
            <a:r>
              <a:rPr lang="en-US" sz="2000">
                <a:solidFill>
                  <a:srgbClr val="F9EEE1"/>
                </a:solidFill>
                <a:latin typeface="Open Sans"/>
                <a:ea typeface="Open Sans"/>
                <a:cs typeface="Open Sans"/>
                <a:sym typeface="Open Sans"/>
              </a:rPr>
              <a:t>l</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i</a:t>
            </a:r>
            <a:r>
              <a:rPr lang="en-US" sz="2000">
                <a:solidFill>
                  <a:srgbClr val="F9EEE1"/>
                </a:solidFill>
                <a:latin typeface="Open Sans"/>
                <a:ea typeface="Open Sans"/>
                <a:cs typeface="Open Sans"/>
                <a:sym typeface="Open Sans"/>
              </a:rPr>
              <a:t> di a</a:t>
            </a:r>
            <a:r>
              <a:rPr lang="en-US" sz="2000">
                <a:solidFill>
                  <a:srgbClr val="F9EEE1"/>
                </a:solidFill>
                <a:latin typeface="Open Sans"/>
                <a:ea typeface="Open Sans"/>
                <a:cs typeface="Open Sans"/>
                <a:sym typeface="Open Sans"/>
              </a:rPr>
              <a:t>l</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mat</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2146,</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d</a:t>
            </a:r>
            <a:r>
              <a:rPr lang="en-US" sz="2000">
                <a:solidFill>
                  <a:srgbClr val="F9EEE1"/>
                </a:solidFill>
                <a:latin typeface="Open Sans"/>
                <a:ea typeface="Open Sans"/>
                <a:cs typeface="Open Sans"/>
                <a:sym typeface="Open Sans"/>
              </a:rPr>
              <a:t>an se</a:t>
            </a:r>
            <a:r>
              <a:rPr lang="en-US" sz="2000">
                <a:solidFill>
                  <a:srgbClr val="F9EEE1"/>
                </a:solidFill>
                <a:latin typeface="Open Sans"/>
                <a:ea typeface="Open Sans"/>
                <a:cs typeface="Open Sans"/>
                <a:sym typeface="Open Sans"/>
              </a:rPr>
              <a:t>tiap</a:t>
            </a:r>
            <a:r>
              <a:rPr lang="en-US" sz="2000">
                <a:solidFill>
                  <a:srgbClr val="F9EEE1"/>
                </a:solidFill>
                <a:latin typeface="Open Sans"/>
                <a:ea typeface="Open Sans"/>
                <a:cs typeface="Open Sans"/>
                <a:sym typeface="Open Sans"/>
              </a:rPr>
              <a:t> karakte</a:t>
            </a:r>
            <a:r>
              <a:rPr lang="en-US" sz="2000">
                <a:solidFill>
                  <a:srgbClr val="F9EEE1"/>
                </a:solidFill>
                <a:latin typeface="Open Sans"/>
                <a:ea typeface="Open Sans"/>
                <a:cs typeface="Open Sans"/>
                <a:sym typeface="Open Sans"/>
              </a:rPr>
              <a:t>r</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Unicod</a:t>
            </a:r>
            <a:r>
              <a:rPr lang="en-US" sz="2000">
                <a:solidFill>
                  <a:srgbClr val="F9EEE1"/>
                </a:solidFill>
                <a:latin typeface="Open Sans"/>
                <a:ea typeface="Open Sans"/>
                <a:cs typeface="Open Sans"/>
                <a:sym typeface="Open Sans"/>
              </a:rPr>
              <a:t>e m</a:t>
            </a:r>
            <a:r>
              <a:rPr lang="en-US" sz="2000">
                <a:solidFill>
                  <a:srgbClr val="F9EEE1"/>
                </a:solidFill>
                <a:latin typeface="Open Sans"/>
                <a:ea typeface="Open Sans"/>
                <a:cs typeface="Open Sans"/>
                <a:sym typeface="Open Sans"/>
              </a:rPr>
              <a:t>enggu</a:t>
            </a:r>
            <a:r>
              <a:rPr lang="en-US" sz="2000">
                <a:solidFill>
                  <a:srgbClr val="F9EEE1"/>
                </a:solidFill>
                <a:latin typeface="Open Sans"/>
                <a:ea typeface="Open Sans"/>
                <a:cs typeface="Open Sans"/>
                <a:sym typeface="Open Sans"/>
              </a:rPr>
              <a:t>na</a:t>
            </a:r>
            <a:r>
              <a:rPr lang="en-US" sz="2000">
                <a:solidFill>
                  <a:srgbClr val="F9EEE1"/>
                </a:solidFill>
                <a:latin typeface="Open Sans"/>
                <a:ea typeface="Open Sans"/>
                <a:cs typeface="Open Sans"/>
                <a:sym typeface="Open Sans"/>
              </a:rPr>
              <a:t>ka</a:t>
            </a:r>
            <a:r>
              <a:rPr lang="en-US" sz="2000">
                <a:solidFill>
                  <a:srgbClr val="F9EEE1"/>
                </a:solidFill>
                <a:latin typeface="Open Sans"/>
                <a:ea typeface="Open Sans"/>
                <a:cs typeface="Open Sans"/>
                <a:sym typeface="Open Sans"/>
              </a:rPr>
              <a:t>n </a:t>
            </a:r>
            <a:r>
              <a:rPr lang="en-US" sz="2000">
                <a:solidFill>
                  <a:srgbClr val="F9EEE1"/>
                </a:solidFill>
                <a:latin typeface="Open Sans"/>
                <a:ea typeface="Open Sans"/>
                <a:cs typeface="Open Sans"/>
                <a:sym typeface="Open Sans"/>
              </a:rPr>
              <a:t>2</a:t>
            </a:r>
            <a:r>
              <a:rPr lang="en-US" sz="2000">
                <a:solidFill>
                  <a:srgbClr val="F9EEE1"/>
                </a:solidFill>
                <a:latin typeface="Open Sans"/>
                <a:ea typeface="Open Sans"/>
                <a:cs typeface="Open Sans"/>
                <a:sym typeface="Open Sans"/>
              </a:rPr>
              <a:t> byte</a:t>
            </a:r>
            <a:r>
              <a:rPr lang="en-US" sz="2000">
                <a:solidFill>
                  <a:srgbClr val="F9EEE1"/>
                </a:solidFill>
                <a:latin typeface="Open Sans"/>
                <a:ea typeface="Open Sans"/>
                <a:cs typeface="Open Sans"/>
                <a:sym typeface="Open Sans"/>
              </a:rPr>
              <a:t>,</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ma</a:t>
            </a:r>
            <a:r>
              <a:rPr lang="en-US" sz="2000">
                <a:solidFill>
                  <a:srgbClr val="F9EEE1"/>
                </a:solidFill>
                <a:latin typeface="Open Sans"/>
                <a:ea typeface="Open Sans"/>
                <a:cs typeface="Open Sans"/>
                <a:sym typeface="Open Sans"/>
              </a:rPr>
              <a:t>k</a:t>
            </a:r>
            <a:r>
              <a:rPr lang="en-US" sz="2000">
                <a:solidFill>
                  <a:srgbClr val="F9EEE1"/>
                </a:solidFill>
                <a:latin typeface="Open Sans"/>
                <a:ea typeface="Open Sans"/>
                <a:cs typeface="Open Sans"/>
                <a:sym typeface="Open Sans"/>
              </a:rPr>
              <a:t>a s</a:t>
            </a:r>
            <a:r>
              <a:rPr lang="en-US" sz="2000">
                <a:solidFill>
                  <a:srgbClr val="F9EEE1"/>
                </a:solidFill>
                <a:latin typeface="Open Sans"/>
                <a:ea typeface="Open Sans"/>
                <a:cs typeface="Open Sans"/>
                <a:sym typeface="Open Sans"/>
              </a:rPr>
              <a:t>e</a:t>
            </a:r>
            <a:r>
              <a:rPr lang="en-US" sz="2000">
                <a:solidFill>
                  <a:srgbClr val="F9EEE1"/>
                </a:solidFill>
                <a:latin typeface="Open Sans"/>
                <a:ea typeface="Open Sans"/>
                <a:cs typeface="Open Sans"/>
                <a:sym typeface="Open Sans"/>
              </a:rPr>
              <a:t>l</a:t>
            </a:r>
            <a:r>
              <a:rPr lang="en-US" sz="2000">
                <a:solidFill>
                  <a:srgbClr val="F9EEE1"/>
                </a:solidFill>
                <a:latin typeface="Open Sans"/>
                <a:ea typeface="Open Sans"/>
                <a:cs typeface="Open Sans"/>
                <a:sym typeface="Open Sans"/>
              </a:rPr>
              <a:t> ke-</a:t>
            </a:r>
            <a:r>
              <a:rPr lang="en-US" sz="2000">
                <a:solidFill>
                  <a:srgbClr val="F9EEE1"/>
                </a:solidFill>
                <a:latin typeface="Open Sans"/>
                <a:ea typeface="Open Sans"/>
                <a:cs typeface="Open Sans"/>
                <a:sym typeface="Open Sans"/>
              </a:rPr>
              <a:t>4</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b</a:t>
            </a:r>
            <a:r>
              <a:rPr lang="en-US" sz="2000">
                <a:solidFill>
                  <a:srgbClr val="F9EEE1"/>
                </a:solidFill>
                <a:latin typeface="Open Sans"/>
                <a:ea typeface="Open Sans"/>
                <a:cs typeface="Open Sans"/>
                <a:sym typeface="Open Sans"/>
              </a:rPr>
              <a:t>e</a:t>
            </a:r>
            <a:r>
              <a:rPr lang="en-US" sz="2000">
                <a:solidFill>
                  <a:srgbClr val="F9EEE1"/>
                </a:solidFill>
                <a:latin typeface="Open Sans"/>
                <a:ea typeface="Open Sans"/>
                <a:cs typeface="Open Sans"/>
                <a:sym typeface="Open Sans"/>
              </a:rPr>
              <a:t>r</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d</a:t>
            </a:r>
            <a:r>
              <a:rPr lang="en-US" sz="2000">
                <a:solidFill>
                  <a:srgbClr val="F9EEE1"/>
                </a:solidFill>
                <a:latin typeface="Open Sans"/>
                <a:ea typeface="Open Sans"/>
                <a:cs typeface="Open Sans"/>
                <a:sym typeface="Open Sans"/>
              </a:rPr>
              <a:t>a </a:t>
            </a:r>
            <a:r>
              <a:rPr lang="en-US" sz="2000">
                <a:solidFill>
                  <a:srgbClr val="F9EEE1"/>
                </a:solidFill>
                <a:latin typeface="Open Sans"/>
                <a:ea typeface="Open Sans"/>
                <a:cs typeface="Open Sans"/>
                <a:sym typeface="Open Sans"/>
              </a:rPr>
              <a:t>d</a:t>
            </a:r>
            <a:r>
              <a:rPr lang="en-US" sz="2000">
                <a:solidFill>
                  <a:srgbClr val="F9EEE1"/>
                </a:solidFill>
                <a:latin typeface="Open Sans"/>
                <a:ea typeface="Open Sans"/>
                <a:cs typeface="Open Sans"/>
                <a:sym typeface="Open Sans"/>
              </a:rPr>
              <a:t>i alamat</a:t>
            </a:r>
            <a:r>
              <a:rPr lang="en-US" sz="2000">
                <a:solidFill>
                  <a:srgbClr val="F9EEE1"/>
                </a:solidFill>
                <a:latin typeface="Open Sans"/>
                <a:ea typeface="Open Sans"/>
                <a:cs typeface="Open Sans"/>
                <a:sym typeface="Open Sans"/>
              </a:rPr>
              <a:t>:</a:t>
            </a:r>
          </a:p>
          <a:p>
            <a:pPr algn="l">
              <a:lnSpc>
                <a:spcPts val="2800"/>
              </a:lnSpc>
            </a:pPr>
            <a:r>
              <a:rPr lang="en-US" sz="2000">
                <a:solidFill>
                  <a:srgbClr val="F9EEE1"/>
                </a:solidFill>
                <a:latin typeface="Open Sans"/>
                <a:ea typeface="Open Sans"/>
                <a:cs typeface="Open Sans"/>
                <a:sym typeface="Open Sans"/>
              </a:rPr>
              <a:t>2146</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2</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 4 = 2</a:t>
            </a:r>
            <a:r>
              <a:rPr lang="en-US" sz="2000">
                <a:solidFill>
                  <a:srgbClr val="F9EEE1"/>
                </a:solidFill>
                <a:latin typeface="Open Sans"/>
                <a:ea typeface="Open Sans"/>
                <a:cs typeface="Open Sans"/>
                <a:sym typeface="Open Sans"/>
              </a:rPr>
              <a:t>1</a:t>
            </a:r>
            <a:r>
              <a:rPr lang="en-US" sz="2000">
                <a:solidFill>
                  <a:srgbClr val="F9EEE1"/>
                </a:solidFill>
                <a:latin typeface="Open Sans"/>
                <a:ea typeface="Open Sans"/>
                <a:cs typeface="Open Sans"/>
                <a:sym typeface="Open Sans"/>
              </a:rPr>
              <a:t>54</a:t>
            </a:r>
            <a:r>
              <a:rPr lang="en-US" sz="2000">
                <a:solidFill>
                  <a:srgbClr val="F9EEE1"/>
                </a:solidFill>
                <a:latin typeface="Open Sans"/>
                <a:ea typeface="Open Sans"/>
                <a:cs typeface="Open Sans"/>
                <a:sym typeface="Open Sans"/>
              </a:rPr>
              <a:t>.</a:t>
            </a:r>
          </a:p>
          <a:p>
            <a:pPr algn="l">
              <a:lnSpc>
                <a:spcPts val="2800"/>
              </a:lnSpc>
            </a:pP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T</a:t>
            </a:r>
            <a:r>
              <a:rPr lang="en-US" sz="2000">
                <a:solidFill>
                  <a:srgbClr val="F9EEE1"/>
                </a:solidFill>
                <a:latin typeface="Open Sans"/>
                <a:ea typeface="Open Sans"/>
                <a:cs typeface="Open Sans"/>
                <a:sym typeface="Open Sans"/>
              </a:rPr>
              <a:t>en</a:t>
            </a:r>
            <a:r>
              <a:rPr lang="en-US" sz="2000">
                <a:solidFill>
                  <a:srgbClr val="F9EEE1"/>
                </a:solidFill>
                <a:latin typeface="Open Sans"/>
                <a:ea typeface="Open Sans"/>
                <a:cs typeface="Open Sans"/>
                <a:sym typeface="Open Sans"/>
              </a:rPr>
              <a:t>tu</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s</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j</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r</a:t>
            </a:r>
            <a:r>
              <a:rPr lang="en-US" sz="2000">
                <a:solidFill>
                  <a:srgbClr val="F9EEE1"/>
                </a:solidFill>
                <a:latin typeface="Open Sans"/>
                <a:ea typeface="Open Sans"/>
                <a:cs typeface="Open Sans"/>
                <a:sym typeface="Open Sans"/>
              </a:rPr>
              <a:t>it</a:t>
            </a:r>
            <a:r>
              <a:rPr lang="en-US" sz="2000">
                <a:solidFill>
                  <a:srgbClr val="F9EEE1"/>
                </a:solidFill>
                <a:latin typeface="Open Sans"/>
                <a:ea typeface="Open Sans"/>
                <a:cs typeface="Open Sans"/>
                <a:sym typeface="Open Sans"/>
              </a:rPr>
              <a:t>ma</a:t>
            </a:r>
            <a:r>
              <a:rPr lang="en-US" sz="2000">
                <a:solidFill>
                  <a:srgbClr val="F9EEE1"/>
                </a:solidFill>
                <a:latin typeface="Open Sans"/>
                <a:ea typeface="Open Sans"/>
                <a:cs typeface="Open Sans"/>
                <a:sym typeface="Open Sans"/>
              </a:rPr>
              <a:t>ti</a:t>
            </a:r>
            <a:r>
              <a:rPr lang="en-US" sz="2000">
                <a:solidFill>
                  <a:srgbClr val="F9EEE1"/>
                </a:solidFill>
                <a:latin typeface="Open Sans"/>
                <a:ea typeface="Open Sans"/>
                <a:cs typeface="Open Sans"/>
                <a:sym typeface="Open Sans"/>
              </a:rPr>
              <a:t>ka</a:t>
            </a:r>
            <a:r>
              <a:rPr lang="en-US" sz="2000">
                <a:solidFill>
                  <a:srgbClr val="F9EEE1"/>
                </a:solidFill>
                <a:latin typeface="Open Sans"/>
                <a:ea typeface="Open Sans"/>
                <a:cs typeface="Open Sans"/>
                <a:sym typeface="Open Sans"/>
              </a:rPr>
              <a:t> u</a:t>
            </a:r>
            <a:r>
              <a:rPr lang="en-US" sz="2000">
                <a:solidFill>
                  <a:srgbClr val="F9EEE1"/>
                </a:solidFill>
                <a:latin typeface="Open Sans"/>
                <a:ea typeface="Open Sans"/>
                <a:cs typeface="Open Sans"/>
                <a:sym typeface="Open Sans"/>
              </a:rPr>
              <a:t>n</a:t>
            </a:r>
            <a:r>
              <a:rPr lang="en-US" sz="2000">
                <a:solidFill>
                  <a:srgbClr val="F9EEE1"/>
                </a:solidFill>
                <a:latin typeface="Open Sans"/>
                <a:ea typeface="Open Sans"/>
                <a:cs typeface="Open Sans"/>
                <a:sym typeface="Open Sans"/>
              </a:rPr>
              <a:t>tuk</a:t>
            </a:r>
            <a:r>
              <a:rPr lang="en-US" sz="2000">
                <a:solidFill>
                  <a:srgbClr val="F9EEE1"/>
                </a:solidFill>
                <a:latin typeface="Open Sans"/>
                <a:ea typeface="Open Sans"/>
                <a:cs typeface="Open Sans"/>
                <a:sym typeface="Open Sans"/>
              </a:rPr>
              <a:t> men</a:t>
            </a:r>
            <a:r>
              <a:rPr lang="en-US" sz="2000">
                <a:solidFill>
                  <a:srgbClr val="F9EEE1"/>
                </a:solidFill>
                <a:latin typeface="Open Sans"/>
                <a:ea typeface="Open Sans"/>
                <a:cs typeface="Open Sans"/>
                <a:sym typeface="Open Sans"/>
              </a:rPr>
              <a:t>g</a:t>
            </a:r>
            <a:r>
              <a:rPr lang="en-US" sz="2000">
                <a:solidFill>
                  <a:srgbClr val="F9EEE1"/>
                </a:solidFill>
                <a:latin typeface="Open Sans"/>
                <a:ea typeface="Open Sans"/>
                <a:cs typeface="Open Sans"/>
                <a:sym typeface="Open Sans"/>
              </a:rPr>
              <a:t>h</a:t>
            </a:r>
            <a:r>
              <a:rPr lang="en-US" sz="2000">
                <a:solidFill>
                  <a:srgbClr val="F9EEE1"/>
                </a:solidFill>
                <a:latin typeface="Open Sans"/>
                <a:ea typeface="Open Sans"/>
                <a:cs typeface="Open Sans"/>
                <a:sym typeface="Open Sans"/>
              </a:rPr>
              <a:t>it</a:t>
            </a:r>
            <a:r>
              <a:rPr lang="en-US" sz="2000">
                <a:solidFill>
                  <a:srgbClr val="F9EEE1"/>
                </a:solidFill>
                <a:latin typeface="Open Sans"/>
                <a:ea typeface="Open Sans"/>
                <a:cs typeface="Open Sans"/>
                <a:sym typeface="Open Sans"/>
              </a:rPr>
              <a:t>ung a</a:t>
            </a:r>
            <a:r>
              <a:rPr lang="en-US" sz="2000">
                <a:solidFill>
                  <a:srgbClr val="F9EEE1"/>
                </a:solidFill>
                <a:latin typeface="Open Sans"/>
                <a:ea typeface="Open Sans"/>
                <a:cs typeface="Open Sans"/>
                <a:sym typeface="Open Sans"/>
              </a:rPr>
              <a:t>l</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m</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t</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me</a:t>
            </a:r>
            <a:r>
              <a:rPr lang="en-US" sz="2000">
                <a:solidFill>
                  <a:srgbClr val="F9EEE1"/>
                </a:solidFill>
                <a:latin typeface="Open Sans"/>
                <a:ea typeface="Open Sans"/>
                <a:cs typeface="Open Sans"/>
                <a:sym typeface="Open Sans"/>
              </a:rPr>
              <a:t>m</a:t>
            </a:r>
            <a:r>
              <a:rPr lang="en-US" sz="2000">
                <a:solidFill>
                  <a:srgbClr val="F9EEE1"/>
                </a:solidFill>
                <a:latin typeface="Open Sans"/>
                <a:ea typeface="Open Sans"/>
                <a:cs typeface="Open Sans"/>
                <a:sym typeface="Open Sans"/>
              </a:rPr>
              <a:t>o</a:t>
            </a:r>
            <a:r>
              <a:rPr lang="en-US" sz="2000">
                <a:solidFill>
                  <a:srgbClr val="F9EEE1"/>
                </a:solidFill>
                <a:latin typeface="Open Sans"/>
                <a:ea typeface="Open Sans"/>
                <a:cs typeface="Open Sans"/>
                <a:sym typeface="Open Sans"/>
              </a:rPr>
              <a:t>ri den</a:t>
            </a:r>
            <a:r>
              <a:rPr lang="en-US" sz="2000">
                <a:solidFill>
                  <a:srgbClr val="F9EEE1"/>
                </a:solidFill>
                <a:latin typeface="Open Sans"/>
                <a:ea typeface="Open Sans"/>
                <a:cs typeface="Open Sans"/>
                <a:sym typeface="Open Sans"/>
              </a:rPr>
              <a:t>g</a:t>
            </a:r>
            <a:r>
              <a:rPr lang="en-US" sz="2000">
                <a:solidFill>
                  <a:srgbClr val="F9EEE1"/>
                </a:solidFill>
                <a:latin typeface="Open Sans"/>
                <a:ea typeface="Open Sans"/>
                <a:cs typeface="Open Sans"/>
                <a:sym typeface="Open Sans"/>
              </a:rPr>
              <a:t>an lari</a:t>
            </a:r>
            <a:r>
              <a:rPr lang="en-US" sz="2000">
                <a:solidFill>
                  <a:srgbClr val="F9EEE1"/>
                </a:solidFill>
                <a:latin typeface="Open Sans"/>
                <a:ea typeface="Open Sans"/>
                <a:cs typeface="Open Sans"/>
                <a:sym typeface="Open Sans"/>
              </a:rPr>
              <a:t>k</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da</a:t>
            </a:r>
            <a:r>
              <a:rPr lang="en-US" sz="2000">
                <a:solidFill>
                  <a:srgbClr val="F9EEE1"/>
                </a:solidFill>
                <a:latin typeface="Open Sans"/>
                <a:ea typeface="Open Sans"/>
                <a:cs typeface="Open Sans"/>
                <a:sym typeface="Open Sans"/>
              </a:rPr>
              <a:t>pat</a:t>
            </a:r>
          </a:p>
          <a:p>
            <a:pPr algn="l">
              <a:lnSpc>
                <a:spcPts val="2800"/>
              </a:lnSpc>
            </a:pP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dita</a:t>
            </a:r>
            <a:r>
              <a:rPr lang="en-US" sz="2000">
                <a:solidFill>
                  <a:srgbClr val="F9EEE1"/>
                </a:solidFill>
                <a:latin typeface="Open Sans"/>
                <a:ea typeface="Open Sans"/>
                <a:cs typeface="Open Sans"/>
                <a:sym typeface="Open Sans"/>
              </a:rPr>
              <a:t>n</a:t>
            </a:r>
            <a:r>
              <a:rPr lang="en-US" sz="2000">
                <a:solidFill>
                  <a:srgbClr val="F9EEE1"/>
                </a:solidFill>
                <a:latin typeface="Open Sans"/>
                <a:ea typeface="Open Sans"/>
                <a:cs typeface="Open Sans"/>
                <a:sym typeface="Open Sans"/>
              </a:rPr>
              <a:t>g</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n</a:t>
            </a:r>
            <a:r>
              <a:rPr lang="en-US" sz="2000">
                <a:solidFill>
                  <a:srgbClr val="F9EEE1"/>
                </a:solidFill>
                <a:latin typeface="Open Sans"/>
                <a:ea typeface="Open Sans"/>
                <a:cs typeface="Open Sans"/>
                <a:sym typeface="Open Sans"/>
              </a:rPr>
              <a:t>i se</a:t>
            </a:r>
            <a:r>
              <a:rPr lang="en-US" sz="2000">
                <a:solidFill>
                  <a:srgbClr val="F9EEE1"/>
                </a:solidFill>
                <a:latin typeface="Open Sans"/>
                <a:ea typeface="Open Sans"/>
                <a:cs typeface="Open Sans"/>
                <a:sym typeface="Open Sans"/>
              </a:rPr>
              <a:t>cara</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oto</a:t>
            </a:r>
            <a:r>
              <a:rPr lang="en-US" sz="2000">
                <a:solidFill>
                  <a:srgbClr val="F9EEE1"/>
                </a:solidFill>
                <a:latin typeface="Open Sans"/>
                <a:ea typeface="Open Sans"/>
                <a:cs typeface="Open Sans"/>
                <a:sym typeface="Open Sans"/>
              </a:rPr>
              <a:t>ma</a:t>
            </a:r>
            <a:r>
              <a:rPr lang="en-US" sz="2000">
                <a:solidFill>
                  <a:srgbClr val="F9EEE1"/>
                </a:solidFill>
                <a:latin typeface="Open Sans"/>
                <a:ea typeface="Open Sans"/>
                <a:cs typeface="Open Sans"/>
                <a:sym typeface="Open Sans"/>
              </a:rPr>
              <a:t>tis</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Oleh kare</a:t>
            </a:r>
            <a:r>
              <a:rPr lang="en-US" sz="2000">
                <a:solidFill>
                  <a:srgbClr val="F9EEE1"/>
                </a:solidFill>
                <a:latin typeface="Open Sans"/>
                <a:ea typeface="Open Sans"/>
                <a:cs typeface="Open Sans"/>
                <a:sym typeface="Open Sans"/>
              </a:rPr>
              <a:t>n</a:t>
            </a:r>
            <a:r>
              <a:rPr lang="en-US" sz="2000">
                <a:solidFill>
                  <a:srgbClr val="F9EEE1"/>
                </a:solidFill>
                <a:latin typeface="Open Sans"/>
                <a:ea typeface="Open Sans"/>
                <a:cs typeface="Open Sans"/>
                <a:sym typeface="Open Sans"/>
              </a:rPr>
              <a:t>a i</a:t>
            </a:r>
            <a:r>
              <a:rPr lang="en-US" sz="2000">
                <a:solidFill>
                  <a:srgbClr val="F9EEE1"/>
                </a:solidFill>
                <a:latin typeface="Open Sans"/>
                <a:ea typeface="Open Sans"/>
                <a:cs typeface="Open Sans"/>
                <a:sym typeface="Open Sans"/>
              </a:rPr>
              <a:t>tu</a:t>
            </a:r>
            <a:r>
              <a:rPr lang="en-US" sz="2000">
                <a:solidFill>
                  <a:srgbClr val="F9EEE1"/>
                </a:solidFill>
                <a:latin typeface="Open Sans"/>
                <a:ea typeface="Open Sans"/>
                <a:cs typeface="Open Sans"/>
                <a:sym typeface="Open Sans"/>
              </a:rPr>
              <a:t>,</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s</a:t>
            </a:r>
            <a:r>
              <a:rPr lang="en-US" sz="2000">
                <a:solidFill>
                  <a:srgbClr val="F9EEE1"/>
                </a:solidFill>
                <a:latin typeface="Open Sans"/>
                <a:ea typeface="Open Sans"/>
                <a:cs typeface="Open Sans"/>
                <a:sym typeface="Open Sans"/>
              </a:rPr>
              <a:t>e</a:t>
            </a:r>
            <a:r>
              <a:rPr lang="en-US" sz="2000">
                <a:solidFill>
                  <a:srgbClr val="F9EEE1"/>
                </a:solidFill>
                <a:latin typeface="Open Sans"/>
                <a:ea typeface="Open Sans"/>
                <a:cs typeface="Open Sans"/>
                <a:sym typeface="Open Sans"/>
              </a:rPr>
              <a:t>bu</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h</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pr</a:t>
            </a:r>
            <a:r>
              <a:rPr lang="en-US" sz="2000">
                <a:solidFill>
                  <a:srgbClr val="F9EEE1"/>
                </a:solidFill>
                <a:latin typeface="Open Sans"/>
                <a:ea typeface="Open Sans"/>
                <a:cs typeface="Open Sans"/>
                <a:sym typeface="Open Sans"/>
              </a:rPr>
              <a:t>o</a:t>
            </a:r>
            <a:r>
              <a:rPr lang="en-US" sz="2000">
                <a:solidFill>
                  <a:srgbClr val="F9EEE1"/>
                </a:solidFill>
                <a:latin typeface="Open Sans"/>
                <a:ea typeface="Open Sans"/>
                <a:cs typeface="Open Sans"/>
                <a:sym typeface="Open Sans"/>
              </a:rPr>
              <a:t>gra</a:t>
            </a:r>
            <a:r>
              <a:rPr lang="en-US" sz="2000">
                <a:solidFill>
                  <a:srgbClr val="F9EEE1"/>
                </a:solidFill>
                <a:latin typeface="Open Sans"/>
                <a:ea typeface="Open Sans"/>
                <a:cs typeface="Open Sans"/>
                <a:sym typeface="Open Sans"/>
              </a:rPr>
              <a:t>m d</a:t>
            </a:r>
            <a:r>
              <a:rPr lang="en-US" sz="2000">
                <a:solidFill>
                  <a:srgbClr val="F9EEE1"/>
                </a:solidFill>
                <a:latin typeface="Open Sans"/>
                <a:ea typeface="Open Sans"/>
                <a:cs typeface="Open Sans"/>
                <a:sym typeface="Open Sans"/>
              </a:rPr>
              <a:t>ap</a:t>
            </a:r>
            <a:r>
              <a:rPr lang="en-US" sz="2000">
                <a:solidFill>
                  <a:srgbClr val="F9EEE1"/>
                </a:solidFill>
                <a:latin typeface="Open Sans"/>
                <a:ea typeface="Open Sans"/>
                <a:cs typeface="Open Sans"/>
                <a:sym typeface="Open Sans"/>
              </a:rPr>
              <a:t>at</a:t>
            </a:r>
            <a:r>
              <a:rPr lang="en-US" sz="2000">
                <a:solidFill>
                  <a:srgbClr val="F9EEE1"/>
                </a:solidFill>
                <a:latin typeface="Open Sans"/>
                <a:ea typeface="Open Sans"/>
                <a:cs typeface="Open Sans"/>
                <a:sym typeface="Open Sans"/>
              </a:rPr>
              <a:t> memb</a:t>
            </a:r>
            <a:r>
              <a:rPr lang="en-US" sz="2000">
                <a:solidFill>
                  <a:srgbClr val="F9EEE1"/>
                </a:solidFill>
                <a:latin typeface="Open Sans"/>
                <a:ea typeface="Open Sans"/>
                <a:cs typeface="Open Sans"/>
                <a:sym typeface="Open Sans"/>
              </a:rPr>
              <a:t>ayang</a:t>
            </a:r>
            <a:r>
              <a:rPr lang="en-US" sz="2000">
                <a:solidFill>
                  <a:srgbClr val="F9EEE1"/>
                </a:solidFill>
                <a:latin typeface="Open Sans"/>
                <a:ea typeface="Open Sans"/>
                <a:cs typeface="Open Sans"/>
                <a:sym typeface="Open Sans"/>
              </a:rPr>
              <a:t>k</a:t>
            </a:r>
            <a:r>
              <a:rPr lang="en-US" sz="2000">
                <a:solidFill>
                  <a:srgbClr val="F9EEE1"/>
                </a:solidFill>
                <a:latin typeface="Open Sans"/>
                <a:ea typeface="Open Sans"/>
                <a:cs typeface="Open Sans"/>
                <a:sym typeface="Open Sans"/>
              </a:rPr>
              <a:t>an </a:t>
            </a:r>
            <a:r>
              <a:rPr lang="en-US" sz="2000">
                <a:solidFill>
                  <a:srgbClr val="F9EEE1"/>
                </a:solidFill>
                <a:latin typeface="Open Sans"/>
                <a:ea typeface="Open Sans"/>
                <a:cs typeface="Open Sans"/>
                <a:sym typeface="Open Sans"/>
              </a:rPr>
              <a:t>eks</a:t>
            </a:r>
            <a:r>
              <a:rPr lang="en-US" sz="2000">
                <a:solidFill>
                  <a:srgbClr val="F9EEE1"/>
                </a:solidFill>
                <a:latin typeface="Open Sans"/>
                <a:ea typeface="Open Sans"/>
                <a:cs typeface="Open Sans"/>
                <a:sym typeface="Open Sans"/>
              </a:rPr>
              <a:t>tr</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k</a:t>
            </a:r>
            <a:r>
              <a:rPr lang="en-US" sz="2000">
                <a:solidFill>
                  <a:srgbClr val="F9EEE1"/>
                </a:solidFill>
                <a:latin typeface="Open Sans"/>
                <a:ea typeface="Open Sans"/>
                <a:cs typeface="Open Sans"/>
                <a:sym typeface="Open Sans"/>
              </a:rPr>
              <a:t>s</a:t>
            </a:r>
            <a:r>
              <a:rPr lang="en-US" sz="2000">
                <a:solidFill>
                  <a:srgbClr val="F9EEE1"/>
                </a:solidFill>
                <a:latin typeface="Open Sans"/>
                <a:ea typeface="Open Sans"/>
                <a:cs typeface="Open Sans"/>
                <a:sym typeface="Open Sans"/>
              </a:rPr>
              <a:t>i ti</a:t>
            </a:r>
            <a:r>
              <a:rPr lang="en-US" sz="2000">
                <a:solidFill>
                  <a:srgbClr val="F9EEE1"/>
                </a:solidFill>
                <a:latin typeface="Open Sans"/>
                <a:ea typeface="Open Sans"/>
                <a:cs typeface="Open Sans"/>
                <a:sym typeface="Open Sans"/>
              </a:rPr>
              <a:t>ng</a:t>
            </a:r>
            <a:r>
              <a:rPr lang="en-US" sz="2000">
                <a:solidFill>
                  <a:srgbClr val="F9EEE1"/>
                </a:solidFill>
                <a:latin typeface="Open Sans"/>
                <a:ea typeface="Open Sans"/>
                <a:cs typeface="Open Sans"/>
                <a:sym typeface="Open Sans"/>
              </a:rPr>
              <a:t>k</a:t>
            </a:r>
            <a:r>
              <a:rPr lang="en-US" sz="2000">
                <a:solidFill>
                  <a:srgbClr val="F9EEE1"/>
                </a:solidFill>
                <a:latin typeface="Open Sans"/>
                <a:ea typeface="Open Sans"/>
                <a:cs typeface="Open Sans"/>
                <a:sym typeface="Open Sans"/>
              </a:rPr>
              <a:t>at</a:t>
            </a:r>
            <a:r>
              <a:rPr lang="en-US" sz="2000">
                <a:solidFill>
                  <a:srgbClr val="F9EEE1"/>
                </a:solidFill>
                <a:latin typeface="Open Sans"/>
                <a:ea typeface="Open Sans"/>
                <a:cs typeface="Open Sans"/>
                <a:sym typeface="Open Sans"/>
              </a:rPr>
              <a:t> tinggi</a:t>
            </a:r>
          </a:p>
          <a:p>
            <a:pPr algn="l">
              <a:lnSpc>
                <a:spcPts val="2800"/>
              </a:lnSpc>
            </a:pPr>
            <a:r>
              <a:rPr lang="en-US" sz="2000">
                <a:solidFill>
                  <a:srgbClr val="F9EEE1"/>
                </a:solidFill>
                <a:latin typeface="Open Sans"/>
                <a:ea typeface="Open Sans"/>
                <a:cs typeface="Open Sans"/>
                <a:sym typeface="Open Sans"/>
              </a:rPr>
              <a:t> da</a:t>
            </a:r>
            <a:r>
              <a:rPr lang="en-US" sz="2000">
                <a:solidFill>
                  <a:srgbClr val="F9EEE1"/>
                </a:solidFill>
                <a:latin typeface="Open Sans"/>
                <a:ea typeface="Open Sans"/>
                <a:cs typeface="Open Sans"/>
                <a:sym typeface="Open Sans"/>
              </a:rPr>
              <a:t>ri</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l</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r</a:t>
            </a:r>
            <a:r>
              <a:rPr lang="en-US" sz="2000">
                <a:solidFill>
                  <a:srgbClr val="F9EEE1"/>
                </a:solidFill>
                <a:latin typeface="Open Sans"/>
                <a:ea typeface="Open Sans"/>
                <a:cs typeface="Open Sans"/>
                <a:sym typeface="Open Sans"/>
              </a:rPr>
              <a:t>i</a:t>
            </a:r>
            <a:r>
              <a:rPr lang="en-US" sz="2000">
                <a:solidFill>
                  <a:srgbClr val="F9EEE1"/>
                </a:solidFill>
                <a:latin typeface="Open Sans"/>
                <a:ea typeface="Open Sans"/>
                <a:cs typeface="Open Sans"/>
                <a:sym typeface="Open Sans"/>
              </a:rPr>
              <a:t>k</a:t>
            </a:r>
            <a:r>
              <a:rPr lang="en-US" sz="2000">
                <a:solidFill>
                  <a:srgbClr val="F9EEE1"/>
                </a:solidFill>
                <a:latin typeface="Open Sans"/>
                <a:ea typeface="Open Sans"/>
                <a:cs typeface="Open Sans"/>
                <a:sym typeface="Open Sans"/>
              </a:rPr>
              <a:t> ka</a:t>
            </a:r>
            <a:r>
              <a:rPr lang="en-US" sz="2000">
                <a:solidFill>
                  <a:srgbClr val="F9EEE1"/>
                </a:solidFill>
                <a:latin typeface="Open Sans"/>
                <a:ea typeface="Open Sans"/>
                <a:cs typeface="Open Sans"/>
                <a:sym typeface="Open Sans"/>
              </a:rPr>
              <a:t>r</a:t>
            </a:r>
            <a:r>
              <a:rPr lang="en-US" sz="2000">
                <a:solidFill>
                  <a:srgbClr val="F9EEE1"/>
                </a:solidFill>
                <a:latin typeface="Open Sans"/>
                <a:ea typeface="Open Sans"/>
                <a:cs typeface="Open Sans"/>
                <a:sym typeface="Open Sans"/>
              </a:rPr>
              <a:t>ak</a:t>
            </a:r>
            <a:r>
              <a:rPr lang="en-US" sz="2000">
                <a:solidFill>
                  <a:srgbClr val="F9EEE1"/>
                </a:solidFill>
                <a:latin typeface="Open Sans"/>
                <a:ea typeface="Open Sans"/>
                <a:cs typeface="Open Sans"/>
                <a:sym typeface="Open Sans"/>
              </a:rPr>
              <a:t>t</a:t>
            </a:r>
            <a:r>
              <a:rPr lang="en-US" sz="2000">
                <a:solidFill>
                  <a:srgbClr val="F9EEE1"/>
                </a:solidFill>
                <a:latin typeface="Open Sans"/>
                <a:ea typeface="Open Sans"/>
                <a:cs typeface="Open Sans"/>
                <a:sym typeface="Open Sans"/>
              </a:rPr>
              <a:t>er sep</a:t>
            </a:r>
            <a:r>
              <a:rPr lang="en-US" sz="2000">
                <a:solidFill>
                  <a:srgbClr val="F9EEE1"/>
                </a:solidFill>
                <a:latin typeface="Open Sans"/>
                <a:ea typeface="Open Sans"/>
                <a:cs typeface="Open Sans"/>
                <a:sym typeface="Open Sans"/>
              </a:rPr>
              <a:t>e</a:t>
            </a:r>
            <a:r>
              <a:rPr lang="en-US" sz="2000">
                <a:solidFill>
                  <a:srgbClr val="F9EEE1"/>
                </a:solidFill>
                <a:latin typeface="Open Sans"/>
                <a:ea typeface="Open Sans"/>
                <a:cs typeface="Open Sans"/>
                <a:sym typeface="Open Sans"/>
              </a:rPr>
              <a:t>rti </a:t>
            </a:r>
            <a:r>
              <a:rPr lang="en-US" sz="2000">
                <a:solidFill>
                  <a:srgbClr val="F9EEE1"/>
                </a:solidFill>
                <a:latin typeface="Open Sans"/>
                <a:ea typeface="Open Sans"/>
                <a:cs typeface="Open Sans"/>
                <a:sym typeface="Open Sans"/>
              </a:rPr>
              <a:t>y</a:t>
            </a:r>
            <a:r>
              <a:rPr lang="en-US" sz="2000">
                <a:solidFill>
                  <a:srgbClr val="F9EEE1"/>
                </a:solidFill>
                <a:latin typeface="Open Sans"/>
                <a:ea typeface="Open Sans"/>
                <a:cs typeface="Open Sans"/>
                <a:sym typeface="Open Sans"/>
              </a:rPr>
              <a:t>ang </a:t>
            </a:r>
            <a:r>
              <a:rPr lang="en-US" sz="2000">
                <a:solidFill>
                  <a:srgbClr val="F9EEE1"/>
                </a:solidFill>
                <a:latin typeface="Open Sans"/>
                <a:ea typeface="Open Sans"/>
                <a:cs typeface="Open Sans"/>
                <a:sym typeface="Open Sans"/>
              </a:rPr>
              <a:t>d</a:t>
            </a:r>
            <a:r>
              <a:rPr lang="en-US" sz="2000">
                <a:solidFill>
                  <a:srgbClr val="F9EEE1"/>
                </a:solidFill>
                <a:latin typeface="Open Sans"/>
                <a:ea typeface="Open Sans"/>
                <a:cs typeface="Open Sans"/>
                <a:sym typeface="Open Sans"/>
              </a:rPr>
              <a:t>igam</a:t>
            </a:r>
            <a:r>
              <a:rPr lang="en-US" sz="2000">
                <a:solidFill>
                  <a:srgbClr val="F9EEE1"/>
                </a:solidFill>
                <a:latin typeface="Open Sans"/>
                <a:ea typeface="Open Sans"/>
                <a:cs typeface="Open Sans"/>
                <a:sym typeface="Open Sans"/>
              </a:rPr>
              <a:t>b</a:t>
            </a:r>
            <a:r>
              <a:rPr lang="en-US" sz="2000">
                <a:solidFill>
                  <a:srgbClr val="F9EEE1"/>
                </a:solidFill>
                <a:latin typeface="Open Sans"/>
                <a:ea typeface="Open Sans"/>
                <a:cs typeface="Open Sans"/>
                <a:sym typeface="Open Sans"/>
              </a:rPr>
              <a:t>a</a:t>
            </a:r>
            <a:r>
              <a:rPr lang="en-US" sz="2000">
                <a:solidFill>
                  <a:srgbClr val="F9EEE1"/>
                </a:solidFill>
                <a:latin typeface="Open Sans"/>
                <a:ea typeface="Open Sans"/>
                <a:cs typeface="Open Sans"/>
                <a:sym typeface="Open Sans"/>
              </a:rPr>
              <a:t>rk</a:t>
            </a:r>
            <a:r>
              <a:rPr lang="en-US" sz="2000">
                <a:solidFill>
                  <a:srgbClr val="F9EEE1"/>
                </a:solidFill>
                <a:latin typeface="Open Sans"/>
                <a:ea typeface="Open Sans"/>
                <a:cs typeface="Open Sans"/>
                <a:sym typeface="Open Sans"/>
              </a:rPr>
              <a:t>an </a:t>
            </a:r>
            <a:r>
              <a:rPr lang="en-US" sz="2000">
                <a:solidFill>
                  <a:srgbClr val="F9EEE1"/>
                </a:solidFill>
                <a:latin typeface="Open Sans"/>
                <a:ea typeface="Open Sans"/>
                <a:cs typeface="Open Sans"/>
                <a:sym typeface="Open Sans"/>
              </a:rPr>
              <a:t>p</a:t>
            </a:r>
            <a:r>
              <a:rPr lang="en-US" sz="2000">
                <a:solidFill>
                  <a:srgbClr val="F9EEE1"/>
                </a:solidFill>
                <a:latin typeface="Open Sans"/>
                <a:ea typeface="Open Sans"/>
                <a:cs typeface="Open Sans"/>
                <a:sym typeface="Open Sans"/>
              </a:rPr>
              <a:t>ada</a:t>
            </a:r>
            <a:r>
              <a:rPr lang="en-US" sz="2000">
                <a:solidFill>
                  <a:srgbClr val="F9EEE1"/>
                </a:solidFill>
                <a:latin typeface="Open Sans"/>
                <a:ea typeface="Open Sans"/>
                <a:cs typeface="Open Sans"/>
                <a:sym typeface="Open Sans"/>
              </a:rPr>
              <a:t> G</a:t>
            </a:r>
            <a:r>
              <a:rPr lang="en-US" sz="2000">
                <a:solidFill>
                  <a:srgbClr val="F9EEE1"/>
                </a:solidFill>
                <a:latin typeface="Open Sans"/>
                <a:ea typeface="Open Sans"/>
                <a:cs typeface="Open Sans"/>
                <a:sym typeface="Open Sans"/>
              </a:rPr>
              <a:t>am</a:t>
            </a:r>
            <a:r>
              <a:rPr lang="en-US" sz="2000">
                <a:solidFill>
                  <a:srgbClr val="F9EEE1"/>
                </a:solidFill>
                <a:latin typeface="Open Sans"/>
                <a:ea typeface="Open Sans"/>
                <a:cs typeface="Open Sans"/>
                <a:sym typeface="Open Sans"/>
              </a:rPr>
              <a:t>bar</a:t>
            </a:r>
            <a:r>
              <a:rPr lang="en-US" sz="2000">
                <a:solidFill>
                  <a:srgbClr val="F9EEE1"/>
                </a:solidFill>
                <a:latin typeface="Open Sans"/>
                <a:ea typeface="Open Sans"/>
                <a:cs typeface="Open Sans"/>
                <a:sym typeface="Open Sans"/>
              </a:rPr>
              <a:t> </a:t>
            </a:r>
            <a:r>
              <a:rPr lang="en-US" sz="2000">
                <a:solidFill>
                  <a:srgbClr val="F9EEE1"/>
                </a:solidFill>
                <a:latin typeface="Open Sans"/>
                <a:ea typeface="Open Sans"/>
                <a:cs typeface="Open Sans"/>
                <a:sym typeface="Open Sans"/>
              </a:rPr>
              <a:t>5</a:t>
            </a:r>
            <a:r>
              <a:rPr lang="en-US" sz="2000">
                <a:solidFill>
                  <a:srgbClr val="F9EEE1"/>
                </a:solidFill>
                <a:latin typeface="Open Sans"/>
                <a:ea typeface="Open Sans"/>
                <a:cs typeface="Open Sans"/>
                <a:sym typeface="Open Sans"/>
              </a:rPr>
              <a:t>.</a:t>
            </a:r>
            <a:r>
              <a:rPr lang="en-US" sz="2000">
                <a:solidFill>
                  <a:srgbClr val="F9EEE1"/>
                </a:solidFill>
                <a:latin typeface="Open Sans"/>
                <a:ea typeface="Open Sans"/>
                <a:cs typeface="Open Sans"/>
                <a:sym typeface="Open Sans"/>
              </a:rPr>
              <a:t>3</a:t>
            </a:r>
          </a:p>
        </p:txBody>
      </p:sp>
      <p:sp>
        <p:nvSpPr>
          <p:cNvPr name="Freeform 12" id="12"/>
          <p:cNvSpPr/>
          <p:nvPr/>
        </p:nvSpPr>
        <p:spPr>
          <a:xfrm flipH="true" flipV="true" rot="5400000">
            <a:off x="15891424" y="7917325"/>
            <a:ext cx="1795277" cy="2605283"/>
          </a:xfrm>
          <a:custGeom>
            <a:avLst/>
            <a:gdLst/>
            <a:ahLst/>
            <a:cxnLst/>
            <a:rect r="r" b="b" t="t" l="l"/>
            <a:pathLst>
              <a:path h="2605283" w="1795277">
                <a:moveTo>
                  <a:pt x="1795277" y="2605283"/>
                </a:moveTo>
                <a:lnTo>
                  <a:pt x="0" y="2605283"/>
                </a:lnTo>
                <a:lnTo>
                  <a:pt x="0" y="0"/>
                </a:lnTo>
                <a:lnTo>
                  <a:pt x="1795277" y="0"/>
                </a:lnTo>
                <a:lnTo>
                  <a:pt x="1795277" y="260528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true" flipV="false" rot="5400000">
            <a:off x="620477" y="7917325"/>
            <a:ext cx="1795277" cy="2605283"/>
          </a:xfrm>
          <a:custGeom>
            <a:avLst/>
            <a:gdLst/>
            <a:ahLst/>
            <a:cxnLst/>
            <a:rect r="r" b="b" t="t" l="l"/>
            <a:pathLst>
              <a:path h="2605283" w="1795277">
                <a:moveTo>
                  <a:pt x="1795277" y="0"/>
                </a:moveTo>
                <a:lnTo>
                  <a:pt x="0" y="0"/>
                </a:lnTo>
                <a:lnTo>
                  <a:pt x="0" y="2605283"/>
                </a:lnTo>
                <a:lnTo>
                  <a:pt x="1795277" y="2605283"/>
                </a:lnTo>
                <a:lnTo>
                  <a:pt x="179527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true" flipV="true" rot="0">
            <a:off x="0" y="0"/>
            <a:ext cx="2337117" cy="2393695"/>
          </a:xfrm>
          <a:custGeom>
            <a:avLst/>
            <a:gdLst/>
            <a:ahLst/>
            <a:cxnLst/>
            <a:rect r="r" b="b" t="t" l="l"/>
            <a:pathLst>
              <a:path h="2393695" w="2337117">
                <a:moveTo>
                  <a:pt x="2337117" y="2393695"/>
                </a:moveTo>
                <a:lnTo>
                  <a:pt x="0" y="2393695"/>
                </a:lnTo>
                <a:lnTo>
                  <a:pt x="0" y="0"/>
                </a:lnTo>
                <a:lnTo>
                  <a:pt x="2337117" y="0"/>
                </a:lnTo>
                <a:lnTo>
                  <a:pt x="2337117"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true" rot="0">
            <a:off x="15950883" y="0"/>
            <a:ext cx="2337117" cy="2393695"/>
          </a:xfrm>
          <a:custGeom>
            <a:avLst/>
            <a:gdLst/>
            <a:ahLst/>
            <a:cxnLst/>
            <a:rect r="r" b="b" t="t" l="l"/>
            <a:pathLst>
              <a:path h="2393695" w="2337117">
                <a:moveTo>
                  <a:pt x="0" y="2393695"/>
                </a:moveTo>
                <a:lnTo>
                  <a:pt x="2337117" y="2393695"/>
                </a:lnTo>
                <a:lnTo>
                  <a:pt x="2337117" y="0"/>
                </a:lnTo>
                <a:lnTo>
                  <a:pt x="0" y="0"/>
                </a:lnTo>
                <a:lnTo>
                  <a:pt x="0" y="23936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194358"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6370677" y="1423307"/>
            <a:ext cx="3139599" cy="3116766"/>
          </a:xfrm>
          <a:custGeom>
            <a:avLst/>
            <a:gdLst/>
            <a:ahLst/>
            <a:cxnLst/>
            <a:rect r="r" b="b" t="t" l="l"/>
            <a:pathLst>
              <a:path h="3116766" w="3139599">
                <a:moveTo>
                  <a:pt x="0" y="0"/>
                </a:moveTo>
                <a:lnTo>
                  <a:pt x="3139599" y="0"/>
                </a:lnTo>
                <a:lnTo>
                  <a:pt x="3139599" y="3116766"/>
                </a:lnTo>
                <a:lnTo>
                  <a:pt x="0" y="3116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274400" y="-303224"/>
            <a:ext cx="1341682" cy="1331924"/>
          </a:xfrm>
          <a:custGeom>
            <a:avLst/>
            <a:gdLst/>
            <a:ahLst/>
            <a:cxnLst/>
            <a:rect r="r" b="b" t="t" l="l"/>
            <a:pathLst>
              <a:path h="1331924" w="1341682">
                <a:moveTo>
                  <a:pt x="0" y="0"/>
                </a:moveTo>
                <a:lnTo>
                  <a:pt x="1341682" y="0"/>
                </a:lnTo>
                <a:lnTo>
                  <a:pt x="1341682"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777760" y="-303224"/>
            <a:ext cx="1341682" cy="1331924"/>
          </a:xfrm>
          <a:custGeom>
            <a:avLst/>
            <a:gdLst/>
            <a:ahLst/>
            <a:cxnLst/>
            <a:rect r="r" b="b" t="t" l="l"/>
            <a:pathLst>
              <a:path h="1331924" w="1341682">
                <a:moveTo>
                  <a:pt x="0" y="0"/>
                </a:moveTo>
                <a:lnTo>
                  <a:pt x="1341681" y="0"/>
                </a:lnTo>
                <a:lnTo>
                  <a:pt x="1341681" y="1331924"/>
                </a:lnTo>
                <a:lnTo>
                  <a:pt x="0" y="133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5734224" y="6746947"/>
            <a:ext cx="6819552" cy="1377734"/>
          </a:xfrm>
          <a:custGeom>
            <a:avLst/>
            <a:gdLst/>
            <a:ahLst/>
            <a:cxnLst/>
            <a:rect r="r" b="b" t="t" l="l"/>
            <a:pathLst>
              <a:path h="1377734" w="6819552">
                <a:moveTo>
                  <a:pt x="0" y="0"/>
                </a:moveTo>
                <a:lnTo>
                  <a:pt x="6819552" y="0"/>
                </a:lnTo>
                <a:lnTo>
                  <a:pt x="6819552" y="1377734"/>
                </a:lnTo>
                <a:lnTo>
                  <a:pt x="0" y="1377734"/>
                </a:lnTo>
                <a:lnTo>
                  <a:pt x="0" y="0"/>
                </a:lnTo>
                <a:close/>
              </a:path>
            </a:pathLst>
          </a:custGeom>
          <a:blipFill>
            <a:blip r:embed="rId9"/>
            <a:stretch>
              <a:fillRect l="-2342"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DAGn43FXq28</dc:identifier>
  <dcterms:modified xsi:type="dcterms:W3CDTF">2011-08-01T06:04:30Z</dcterms:modified>
  <cp:revision>1</cp:revision>
  <dc:title>T5_ALSTRUKDAT_4A_11230940000027_Syahrul Akbar Ramdhani</dc:title>
</cp:coreProperties>
</file>