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TAN Tangkiwood" charset="1" panose="00000000000000000000"/>
      <p:regular r:id="rId22"/>
    </p:embeddedFont>
    <p:embeddedFont>
      <p:font typeface="DM Sans Bold" charset="1" panose="00000000000000000000"/>
      <p:regular r:id="rId23"/>
    </p:embeddedFont>
    <p:embeddedFont>
      <p:font typeface="DM San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1207597" y="2857637"/>
            <a:ext cx="5608507" cy="1885950"/>
          </a:xfrm>
          <a:prstGeom prst="rect">
            <a:avLst/>
          </a:prstGeom>
        </p:spPr>
        <p:txBody>
          <a:bodyPr anchor="t" rtlCol="false" tIns="0" lIns="0" bIns="0" rIns="0">
            <a:spAutoFit/>
          </a:bodyPr>
          <a:lstStyle/>
          <a:p>
            <a:pPr algn="r">
              <a:lnSpc>
                <a:spcPts val="10080"/>
              </a:lnSpc>
            </a:pPr>
            <a:r>
              <a:rPr lang="en-US" sz="14400">
                <a:solidFill>
                  <a:srgbClr val="08326D"/>
                </a:solidFill>
                <a:latin typeface="TAN Tangkiwood"/>
                <a:ea typeface="TAN Tangkiwood"/>
                <a:cs typeface="TAN Tangkiwood"/>
                <a:sym typeface="TAN Tangkiwood"/>
              </a:rPr>
              <a:t>STACKS</a:t>
            </a:r>
          </a:p>
        </p:txBody>
      </p:sp>
      <p:sp>
        <p:nvSpPr>
          <p:cNvPr name="Freeform 6" id="6"/>
          <p:cNvSpPr/>
          <p:nvPr/>
        </p:nvSpPr>
        <p:spPr>
          <a:xfrm flipH="false" flipV="false" rot="0">
            <a:off x="4012598" y="5907639"/>
            <a:ext cx="12803506" cy="186233"/>
          </a:xfrm>
          <a:custGeom>
            <a:avLst/>
            <a:gdLst/>
            <a:ahLst/>
            <a:cxnLst/>
            <a:rect r="r" b="b" t="t" l="l"/>
            <a:pathLst>
              <a:path h="186233" w="12803506">
                <a:moveTo>
                  <a:pt x="0" y="0"/>
                </a:moveTo>
                <a:lnTo>
                  <a:pt x="12803506" y="0"/>
                </a:lnTo>
                <a:lnTo>
                  <a:pt x="12803506" y="186232"/>
                </a:lnTo>
                <a:lnTo>
                  <a:pt x="0" y="186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12598" y="6692970"/>
            <a:ext cx="12803506" cy="1333540"/>
          </a:xfrm>
          <a:prstGeom prst="rect">
            <a:avLst/>
          </a:prstGeom>
        </p:spPr>
        <p:txBody>
          <a:bodyPr anchor="t" rtlCol="false" tIns="0" lIns="0" bIns="0" rIns="0">
            <a:spAutoFit/>
          </a:bodyPr>
          <a:lstStyle/>
          <a:p>
            <a:pPr algn="r">
              <a:lnSpc>
                <a:spcPts val="4200"/>
              </a:lnSpc>
            </a:pPr>
            <a:r>
              <a:rPr lang="en-US" sz="6000">
                <a:solidFill>
                  <a:srgbClr val="08326D"/>
                </a:solidFill>
                <a:latin typeface="TAN Tangkiwood"/>
                <a:ea typeface="TAN Tangkiwood"/>
                <a:cs typeface="TAN Tangkiwood"/>
                <a:sym typeface="TAN Tangkiwood"/>
              </a:rPr>
              <a:t>Algoritma dan struktur data</a:t>
            </a:r>
          </a:p>
          <a:p>
            <a:pPr algn="r">
              <a:lnSpc>
                <a:spcPts val="4200"/>
              </a:lnSpc>
            </a:pPr>
            <a:r>
              <a:rPr lang="en-US" sz="6000">
                <a:solidFill>
                  <a:srgbClr val="08326D"/>
                </a:solidFill>
                <a:latin typeface="TAN Tangkiwood"/>
                <a:ea typeface="TAN Tangkiwood"/>
                <a:cs typeface="TAN Tangkiwood"/>
                <a:sym typeface="TAN Tangkiwood"/>
              </a:rPr>
              <a:t>Syahrul Akbar Ramdhani (11230940000027)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296027" y="2608251"/>
            <a:ext cx="14527196" cy="6942617"/>
            <a:chOff x="0" y="0"/>
            <a:chExt cx="19369594" cy="9256823"/>
          </a:xfrm>
        </p:grpSpPr>
        <p:grpSp>
          <p:nvGrpSpPr>
            <p:cNvPr name="Group 7" id="7"/>
            <p:cNvGrpSpPr/>
            <p:nvPr/>
          </p:nvGrpSpPr>
          <p:grpSpPr>
            <a:xfrm rot="0">
              <a:off x="0" y="0"/>
              <a:ext cx="19369594" cy="9256823"/>
              <a:chOff x="0" y="0"/>
              <a:chExt cx="4091863" cy="1955521"/>
            </a:xfrm>
          </p:grpSpPr>
          <p:sp>
            <p:nvSpPr>
              <p:cNvPr name="Freeform 8" id="8"/>
              <p:cNvSpPr/>
              <p:nvPr/>
            </p:nvSpPr>
            <p:spPr>
              <a:xfrm flipH="false" flipV="false" rot="0">
                <a:off x="0" y="0"/>
                <a:ext cx="4091863" cy="1955521"/>
              </a:xfrm>
              <a:custGeom>
                <a:avLst/>
                <a:gdLst/>
                <a:ahLst/>
                <a:cxnLst/>
                <a:rect r="r" b="b" t="t" l="l"/>
                <a:pathLst>
                  <a:path h="1955521" w="4091863">
                    <a:moveTo>
                      <a:pt x="27179" y="0"/>
                    </a:moveTo>
                    <a:lnTo>
                      <a:pt x="4064683" y="0"/>
                    </a:lnTo>
                    <a:cubicBezTo>
                      <a:pt x="4079694" y="0"/>
                      <a:pt x="4091863" y="12169"/>
                      <a:pt x="4091863" y="27179"/>
                    </a:cubicBezTo>
                    <a:lnTo>
                      <a:pt x="4091863" y="1928342"/>
                    </a:lnTo>
                    <a:cubicBezTo>
                      <a:pt x="4091863" y="1943353"/>
                      <a:pt x="4079694" y="1955521"/>
                      <a:pt x="4064683" y="1955521"/>
                    </a:cubicBezTo>
                    <a:lnTo>
                      <a:pt x="27179" y="1955521"/>
                    </a:lnTo>
                    <a:cubicBezTo>
                      <a:pt x="19971" y="1955521"/>
                      <a:pt x="13058" y="1952658"/>
                      <a:pt x="7961" y="1947561"/>
                    </a:cubicBezTo>
                    <a:cubicBezTo>
                      <a:pt x="2864" y="1942463"/>
                      <a:pt x="0" y="1935550"/>
                      <a:pt x="0" y="1928342"/>
                    </a:cubicBezTo>
                    <a:lnTo>
                      <a:pt x="0" y="27179"/>
                    </a:lnTo>
                    <a:cubicBezTo>
                      <a:pt x="0" y="12169"/>
                      <a:pt x="12169" y="0"/>
                      <a:pt x="27179" y="0"/>
                    </a:cubicBezTo>
                    <a:close/>
                  </a:path>
                </a:pathLst>
              </a:custGeom>
              <a:solidFill>
                <a:srgbClr val="08326D"/>
              </a:solidFill>
            </p:spPr>
          </p:sp>
          <p:sp>
            <p:nvSpPr>
              <p:cNvPr name="TextBox 9" id="9"/>
              <p:cNvSpPr txBox="true"/>
              <p:nvPr/>
            </p:nvSpPr>
            <p:spPr>
              <a:xfrm>
                <a:off x="0" y="-38100"/>
                <a:ext cx="4091863" cy="1993621"/>
              </a:xfrm>
              <a:prstGeom prst="rect">
                <a:avLst/>
              </a:prstGeom>
            </p:spPr>
            <p:txBody>
              <a:bodyPr anchor="ctr" rtlCol="false" tIns="47500" lIns="47500" bIns="47500" rIns="47500"/>
              <a:lstStyle/>
              <a:p>
                <a:pPr algn="ctr">
                  <a:lnSpc>
                    <a:spcPts val="2659"/>
                  </a:lnSpc>
                </a:pPr>
              </a:p>
            </p:txBody>
          </p:sp>
        </p:grpSp>
        <p:sp>
          <p:nvSpPr>
            <p:cNvPr name="Freeform 10" id="10"/>
            <p:cNvSpPr/>
            <p:nvPr/>
          </p:nvSpPr>
          <p:spPr>
            <a:xfrm flipH="false" flipV="false" rot="0">
              <a:off x="546834" y="287879"/>
              <a:ext cx="18275925" cy="8681065"/>
            </a:xfrm>
            <a:custGeom>
              <a:avLst/>
              <a:gdLst/>
              <a:ahLst/>
              <a:cxnLst/>
              <a:rect r="r" b="b" t="t" l="l"/>
              <a:pathLst>
                <a:path h="8681065" w="18275925">
                  <a:moveTo>
                    <a:pt x="0" y="0"/>
                  </a:moveTo>
                  <a:lnTo>
                    <a:pt x="18275926" y="0"/>
                  </a:lnTo>
                  <a:lnTo>
                    <a:pt x="18275926" y="8681065"/>
                  </a:lnTo>
                  <a:lnTo>
                    <a:pt x="0" y="8681065"/>
                  </a:lnTo>
                  <a:lnTo>
                    <a:pt x="0" y="0"/>
                  </a:lnTo>
                  <a:close/>
                </a:path>
              </a:pathLst>
            </a:custGeom>
            <a:blipFill>
              <a:blip r:embed="rId5"/>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985645" y="3572356"/>
            <a:ext cx="7273655" cy="4818413"/>
          </a:xfrm>
          <a:custGeom>
            <a:avLst/>
            <a:gdLst/>
            <a:ahLst/>
            <a:cxnLst/>
            <a:rect r="r" b="b" t="t" l="l"/>
            <a:pathLst>
              <a:path h="4818413" w="7273655">
                <a:moveTo>
                  <a:pt x="0" y="0"/>
                </a:moveTo>
                <a:lnTo>
                  <a:pt x="7273655" y="0"/>
                </a:lnTo>
                <a:lnTo>
                  <a:pt x="7273655" y="4818413"/>
                </a:lnTo>
                <a:lnTo>
                  <a:pt x="0" y="4818413"/>
                </a:lnTo>
                <a:lnTo>
                  <a:pt x="0" y="0"/>
                </a:lnTo>
                <a:close/>
              </a:path>
            </a:pathLst>
          </a:custGeom>
          <a:blipFill>
            <a:blip r:embed="rId5"/>
            <a:stretch>
              <a:fillRect l="0" t="0" r="0" b="0"/>
            </a:stretch>
          </a:blipFill>
        </p:spPr>
      </p:sp>
      <p:sp>
        <p:nvSpPr>
          <p:cNvPr name="TextBox 7" id="7"/>
          <p:cNvSpPr txBox="true"/>
          <p:nvPr/>
        </p:nvSpPr>
        <p:spPr>
          <a:xfrm rot="0">
            <a:off x="1028700" y="3348853"/>
            <a:ext cx="8526790" cy="52177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Implementasi untuk top, is_empty, dan len menggunakan waktu konstan dalam kasus terburuk. Waktu O(1) untuk push dan pop adalah batas teramortized (lihat Bagian 5.3.2); pemanggilan khas ke salah satu metode ini menggunakan waktu konstan, tetapi terkadang ada kasus terburuk O(n), di mana n adalah jumlah elemen saat ini di stack, ketika suatu operasi menyebabkan list untuk mengubah ukuran array internalnya. Penggunaan ruang untuk stack adalah O(n). Untuk space usage adalah O(n) dengan n adalah jumlah elemen di stack</a:t>
            </a:r>
          </a:p>
        </p:txBody>
      </p:sp>
      <p:sp>
        <p:nvSpPr>
          <p:cNvPr name="TextBox 8" id="8"/>
          <p:cNvSpPr txBox="true"/>
          <p:nvPr/>
        </p:nvSpPr>
        <p:spPr>
          <a:xfrm rot="0">
            <a:off x="4250203" y="2520731"/>
            <a:ext cx="10610575"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Analisis Implementasi Stack Berbasis Array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6.1.3 MEMBALIK DATA MENGGUNAKAN STACK</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617035" y="2993538"/>
            <a:ext cx="9642265" cy="4693579"/>
            <a:chOff x="0" y="0"/>
            <a:chExt cx="12856353" cy="6258105"/>
          </a:xfrm>
        </p:grpSpPr>
        <p:grpSp>
          <p:nvGrpSpPr>
            <p:cNvPr name="Group 7" id="7"/>
            <p:cNvGrpSpPr/>
            <p:nvPr/>
          </p:nvGrpSpPr>
          <p:grpSpPr>
            <a:xfrm rot="0">
              <a:off x="0" y="0"/>
              <a:ext cx="12856353" cy="6258105"/>
              <a:chOff x="0" y="0"/>
              <a:chExt cx="3097265" cy="1507660"/>
            </a:xfrm>
          </p:grpSpPr>
          <p:sp>
            <p:nvSpPr>
              <p:cNvPr name="Freeform 8" id="8"/>
              <p:cNvSpPr/>
              <p:nvPr/>
            </p:nvSpPr>
            <p:spPr>
              <a:xfrm flipH="false" flipV="false" rot="0">
                <a:off x="0" y="0"/>
                <a:ext cx="3097265" cy="1507660"/>
              </a:xfrm>
              <a:custGeom>
                <a:avLst/>
                <a:gdLst/>
                <a:ahLst/>
                <a:cxnLst/>
                <a:rect r="r" b="b" t="t" l="l"/>
                <a:pathLst>
                  <a:path h="1507660" w="3097265">
                    <a:moveTo>
                      <a:pt x="0" y="0"/>
                    </a:moveTo>
                    <a:lnTo>
                      <a:pt x="3097265" y="0"/>
                    </a:lnTo>
                    <a:lnTo>
                      <a:pt x="3097265" y="1507660"/>
                    </a:lnTo>
                    <a:lnTo>
                      <a:pt x="0" y="1507660"/>
                    </a:lnTo>
                    <a:close/>
                  </a:path>
                </a:pathLst>
              </a:custGeom>
              <a:solidFill>
                <a:srgbClr val="08326D"/>
              </a:solidFill>
            </p:spPr>
          </p:sp>
          <p:sp>
            <p:nvSpPr>
              <p:cNvPr name="TextBox 9" id="9"/>
              <p:cNvSpPr txBox="true"/>
              <p:nvPr/>
            </p:nvSpPr>
            <p:spPr>
              <a:xfrm>
                <a:off x="0" y="-38100"/>
                <a:ext cx="3097265" cy="1545760"/>
              </a:xfrm>
              <a:prstGeom prst="rect">
                <a:avLst/>
              </a:prstGeom>
            </p:spPr>
            <p:txBody>
              <a:bodyPr anchor="ctr" rtlCol="false" tIns="41652" lIns="41652" bIns="41652" rIns="41652"/>
              <a:lstStyle/>
              <a:p>
                <a:pPr algn="ctr">
                  <a:lnSpc>
                    <a:spcPts val="2659"/>
                  </a:lnSpc>
                </a:pPr>
              </a:p>
            </p:txBody>
          </p:sp>
        </p:grpSp>
        <p:sp>
          <p:nvSpPr>
            <p:cNvPr name="Freeform 10" id="10"/>
            <p:cNvSpPr/>
            <p:nvPr/>
          </p:nvSpPr>
          <p:spPr>
            <a:xfrm flipH="false" flipV="false" rot="0">
              <a:off x="531111" y="368254"/>
              <a:ext cx="11794132" cy="5521597"/>
            </a:xfrm>
            <a:custGeom>
              <a:avLst/>
              <a:gdLst/>
              <a:ahLst/>
              <a:cxnLst/>
              <a:rect r="r" b="b" t="t" l="l"/>
              <a:pathLst>
                <a:path h="5521597" w="11794132">
                  <a:moveTo>
                    <a:pt x="0" y="0"/>
                  </a:moveTo>
                  <a:lnTo>
                    <a:pt x="11794131" y="0"/>
                  </a:lnTo>
                  <a:lnTo>
                    <a:pt x="11794131" y="5521597"/>
                  </a:lnTo>
                  <a:lnTo>
                    <a:pt x="0" y="5521597"/>
                  </a:lnTo>
                  <a:lnTo>
                    <a:pt x="0" y="0"/>
                  </a:lnTo>
                  <a:close/>
                </a:path>
              </a:pathLst>
            </a:custGeom>
            <a:blipFill>
              <a:blip r:embed="rId5"/>
              <a:stretch>
                <a:fillRect l="0" t="0" r="0" b="0"/>
              </a:stretch>
            </a:blipFill>
          </p:spPr>
        </p:sp>
      </p:grpSp>
      <p:sp>
        <p:nvSpPr>
          <p:cNvPr name="TextBox 11" id="11"/>
          <p:cNvSpPr txBox="true"/>
          <p:nvPr/>
        </p:nvSpPr>
        <p:spPr>
          <a:xfrm rot="0">
            <a:off x="1383426" y="2469492"/>
            <a:ext cx="5907275" cy="569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Sebagai konsekuensi dari protokol LIFO, stack dapat digunakan sebagai alat umum untuk membalik urutan data. Misalnya, kita mungkin ingin mencetak baris-baris file dalam urutan terbalik untuk menampilkan kumpulan data dalam urutan menurun. Ini dapat dicapai dengan membaca setiap baris dan memasukkannya ke dalam stack, lalu menulis baris-baris tersebut dalam urutan mereka dikeluarkan.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6.1.4 MENCOCOKKAN TANDA KURUNG DAN TAG HTML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219706" y="3338422"/>
            <a:ext cx="10029427" cy="4882038"/>
            <a:chOff x="0" y="0"/>
            <a:chExt cx="13372569" cy="6509385"/>
          </a:xfrm>
        </p:grpSpPr>
        <p:grpSp>
          <p:nvGrpSpPr>
            <p:cNvPr name="Group 7" id="7"/>
            <p:cNvGrpSpPr/>
            <p:nvPr/>
          </p:nvGrpSpPr>
          <p:grpSpPr>
            <a:xfrm rot="0">
              <a:off x="0" y="0"/>
              <a:ext cx="13372569" cy="6509385"/>
              <a:chOff x="0" y="0"/>
              <a:chExt cx="3097265" cy="1507660"/>
            </a:xfrm>
          </p:grpSpPr>
          <p:sp>
            <p:nvSpPr>
              <p:cNvPr name="Freeform 8" id="8"/>
              <p:cNvSpPr/>
              <p:nvPr/>
            </p:nvSpPr>
            <p:spPr>
              <a:xfrm flipH="false" flipV="false" rot="0">
                <a:off x="0" y="0"/>
                <a:ext cx="3097265" cy="1507660"/>
              </a:xfrm>
              <a:custGeom>
                <a:avLst/>
                <a:gdLst/>
                <a:ahLst/>
                <a:cxnLst/>
                <a:rect r="r" b="b" t="t" l="l"/>
                <a:pathLst>
                  <a:path h="1507660" w="3097265">
                    <a:moveTo>
                      <a:pt x="0" y="0"/>
                    </a:moveTo>
                    <a:lnTo>
                      <a:pt x="3097265" y="0"/>
                    </a:lnTo>
                    <a:lnTo>
                      <a:pt x="3097265" y="1507660"/>
                    </a:lnTo>
                    <a:lnTo>
                      <a:pt x="0" y="1507660"/>
                    </a:lnTo>
                    <a:close/>
                  </a:path>
                </a:pathLst>
              </a:custGeom>
              <a:solidFill>
                <a:srgbClr val="08326D"/>
              </a:solidFill>
            </p:spPr>
          </p:sp>
          <p:sp>
            <p:nvSpPr>
              <p:cNvPr name="TextBox 9" id="9"/>
              <p:cNvSpPr txBox="true"/>
              <p:nvPr/>
            </p:nvSpPr>
            <p:spPr>
              <a:xfrm>
                <a:off x="0" y="-38100"/>
                <a:ext cx="3097265" cy="1545760"/>
              </a:xfrm>
              <a:prstGeom prst="rect">
                <a:avLst/>
              </a:prstGeom>
            </p:spPr>
            <p:txBody>
              <a:bodyPr anchor="ctr" rtlCol="false" tIns="41652" lIns="41652" bIns="41652" rIns="41652"/>
              <a:lstStyle/>
              <a:p>
                <a:pPr algn="ctr">
                  <a:lnSpc>
                    <a:spcPts val="2659"/>
                  </a:lnSpc>
                </a:pPr>
              </a:p>
            </p:txBody>
          </p:sp>
        </p:grpSp>
        <p:sp>
          <p:nvSpPr>
            <p:cNvPr name="Freeform 10" id="10"/>
            <p:cNvSpPr/>
            <p:nvPr/>
          </p:nvSpPr>
          <p:spPr>
            <a:xfrm flipH="false" flipV="false" rot="0">
              <a:off x="194516" y="236078"/>
              <a:ext cx="12983536" cy="6037228"/>
            </a:xfrm>
            <a:custGeom>
              <a:avLst/>
              <a:gdLst/>
              <a:ahLst/>
              <a:cxnLst/>
              <a:rect r="r" b="b" t="t" l="l"/>
              <a:pathLst>
                <a:path h="6037228" w="12983536">
                  <a:moveTo>
                    <a:pt x="0" y="0"/>
                  </a:moveTo>
                  <a:lnTo>
                    <a:pt x="12983537" y="0"/>
                  </a:lnTo>
                  <a:lnTo>
                    <a:pt x="12983537" y="6037228"/>
                  </a:lnTo>
                  <a:lnTo>
                    <a:pt x="0" y="6037228"/>
                  </a:lnTo>
                  <a:lnTo>
                    <a:pt x="0" y="0"/>
                  </a:lnTo>
                  <a:close/>
                </a:path>
              </a:pathLst>
            </a:custGeom>
            <a:blipFill>
              <a:blip r:embed="rId5"/>
              <a:stretch>
                <a:fillRect l="0" t="0" r="0" b="0"/>
              </a:stretch>
            </a:blipFill>
          </p:spPr>
        </p:sp>
      </p:grpSp>
      <p:sp>
        <p:nvSpPr>
          <p:cNvPr name="TextBox 11" id="11"/>
          <p:cNvSpPr txBox="true"/>
          <p:nvPr/>
        </p:nvSpPr>
        <p:spPr>
          <a:xfrm rot="0">
            <a:off x="11634383" y="2560626"/>
            <a:ext cx="5989644" cy="6390005"/>
          </a:xfrm>
          <a:prstGeom prst="rect">
            <a:avLst/>
          </a:prstGeom>
        </p:spPr>
        <p:txBody>
          <a:bodyPr anchor="t" rtlCol="false" tIns="0" lIns="0" bIns="0" rIns="0">
            <a:spAutoFit/>
          </a:bodyPr>
          <a:lstStyle/>
          <a:p>
            <a:pPr algn="just">
              <a:lnSpc>
                <a:spcPts val="3220"/>
              </a:lnSpc>
            </a:pPr>
            <a:r>
              <a:rPr lang="en-US" sz="2300">
                <a:solidFill>
                  <a:srgbClr val="08326D"/>
                </a:solidFill>
                <a:latin typeface="DM Sans"/>
                <a:ea typeface="DM Sans"/>
                <a:cs typeface="DM Sans"/>
                <a:sym typeface="DM Sans"/>
              </a:rPr>
              <a:t>Contoh aplikasi dari stack adalah mempertimbangkan ekspresi aritmatika yang mungkin berisi berbagai pasangan simbol pengelompokan, seperti: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 dan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Kurawal: “{“ dan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Siku : “[“ dan “]” </a:t>
            </a:r>
          </a:p>
          <a:p>
            <a:pPr algn="just">
              <a:lnSpc>
                <a:spcPts val="3220"/>
              </a:lnSpc>
            </a:pPr>
            <a:r>
              <a:rPr lang="en-US" sz="2300">
                <a:solidFill>
                  <a:srgbClr val="08326D"/>
                </a:solidFill>
                <a:latin typeface="DM Sans"/>
                <a:ea typeface="DM Sans"/>
                <a:cs typeface="DM Sans"/>
                <a:sym typeface="DM Sans"/>
              </a:rPr>
              <a:t>Setiap simbol pembuka dan penutup harus sama, contohnya seperti [(5+x)-(y+z)]. Berikut beberapa ilustrasi contoh dari konsep ini: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Benar: (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Benar: (((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6.1.4 MENCOCOKKAN TANDA KURUNG DAN TAG HTML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8192073" y="3750045"/>
            <a:ext cx="9067227" cy="5370091"/>
            <a:chOff x="0" y="0"/>
            <a:chExt cx="12089636" cy="7160121"/>
          </a:xfrm>
        </p:grpSpPr>
        <p:grpSp>
          <p:nvGrpSpPr>
            <p:cNvPr name="Group 7" id="7"/>
            <p:cNvGrpSpPr/>
            <p:nvPr/>
          </p:nvGrpSpPr>
          <p:grpSpPr>
            <a:xfrm rot="0">
              <a:off x="0" y="0"/>
              <a:ext cx="12089636" cy="7160121"/>
              <a:chOff x="0" y="0"/>
              <a:chExt cx="2764715" cy="1637410"/>
            </a:xfrm>
          </p:grpSpPr>
          <p:sp>
            <p:nvSpPr>
              <p:cNvPr name="Freeform 8" id="8"/>
              <p:cNvSpPr/>
              <p:nvPr/>
            </p:nvSpPr>
            <p:spPr>
              <a:xfrm flipH="false" flipV="false" rot="0">
                <a:off x="0" y="0"/>
                <a:ext cx="2764715" cy="1637410"/>
              </a:xfrm>
              <a:custGeom>
                <a:avLst/>
                <a:gdLst/>
                <a:ahLst/>
                <a:cxnLst/>
                <a:rect r="r" b="b" t="t" l="l"/>
                <a:pathLst>
                  <a:path h="1637410" w="2764715">
                    <a:moveTo>
                      <a:pt x="0" y="0"/>
                    </a:moveTo>
                    <a:lnTo>
                      <a:pt x="2764715" y="0"/>
                    </a:lnTo>
                    <a:lnTo>
                      <a:pt x="2764715" y="1637410"/>
                    </a:lnTo>
                    <a:lnTo>
                      <a:pt x="0" y="1637410"/>
                    </a:lnTo>
                    <a:close/>
                  </a:path>
                </a:pathLst>
              </a:custGeom>
              <a:solidFill>
                <a:srgbClr val="08326D"/>
              </a:solidFill>
            </p:spPr>
          </p:sp>
          <p:sp>
            <p:nvSpPr>
              <p:cNvPr name="TextBox 9" id="9"/>
              <p:cNvSpPr txBox="true"/>
              <p:nvPr/>
            </p:nvSpPr>
            <p:spPr>
              <a:xfrm>
                <a:off x="0" y="-38100"/>
                <a:ext cx="2764715" cy="1675510"/>
              </a:xfrm>
              <a:prstGeom prst="rect">
                <a:avLst/>
              </a:prstGeom>
            </p:spPr>
            <p:txBody>
              <a:bodyPr anchor="ctr" rtlCol="false" tIns="37686" lIns="37686" bIns="37686" rIns="37686"/>
              <a:lstStyle/>
              <a:p>
                <a:pPr algn="ctr">
                  <a:lnSpc>
                    <a:spcPts val="2660"/>
                  </a:lnSpc>
                </a:pPr>
              </a:p>
            </p:txBody>
          </p:sp>
        </p:grpSp>
        <p:sp>
          <p:nvSpPr>
            <p:cNvPr name="Freeform 10" id="10"/>
            <p:cNvSpPr/>
            <p:nvPr/>
          </p:nvSpPr>
          <p:spPr>
            <a:xfrm flipH="false" flipV="false" rot="0">
              <a:off x="357760" y="257621"/>
              <a:ext cx="11374117" cy="6644879"/>
            </a:xfrm>
            <a:custGeom>
              <a:avLst/>
              <a:gdLst/>
              <a:ahLst/>
              <a:cxnLst/>
              <a:rect r="r" b="b" t="t" l="l"/>
              <a:pathLst>
                <a:path h="6644879" w="11374117">
                  <a:moveTo>
                    <a:pt x="0" y="0"/>
                  </a:moveTo>
                  <a:lnTo>
                    <a:pt x="11374116" y="0"/>
                  </a:lnTo>
                  <a:lnTo>
                    <a:pt x="11374116" y="6644879"/>
                  </a:lnTo>
                  <a:lnTo>
                    <a:pt x="0" y="6644879"/>
                  </a:lnTo>
                  <a:lnTo>
                    <a:pt x="0" y="0"/>
                  </a:lnTo>
                  <a:close/>
                </a:path>
              </a:pathLst>
            </a:custGeom>
            <a:blipFill>
              <a:blip r:embed="rId5"/>
              <a:stretch>
                <a:fillRect l="0" t="0" r="0" b="0"/>
              </a:stretch>
            </a:blipFill>
          </p:spPr>
        </p:sp>
      </p:grpSp>
      <p:sp>
        <p:nvSpPr>
          <p:cNvPr name="TextBox 11" id="11"/>
          <p:cNvSpPr txBox="true"/>
          <p:nvPr/>
        </p:nvSpPr>
        <p:spPr>
          <a:xfrm rot="0">
            <a:off x="1192420" y="3564255"/>
            <a:ext cx="6699096" cy="5694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Algoritma di samping membaca dari kiri ke kanan melalui string mentah, menggunakan indeks j untuk melacak kemajuan kami dan metode find dari kelas str untuk menemukan karakter &lt; dan &gt; yang menentukan tag. Tag pembuka didorong ke dalam stack, dan dicocokkan dengan tag penutup saat dikeluarkan dari stack. Dengan analisis serupa, algoritma ini berjalan dalam waktu O(n), di mana n adalah jumlah karakter dalam sumber HTML mentah. </a:t>
            </a:r>
          </a:p>
        </p:txBody>
      </p:sp>
      <p:sp>
        <p:nvSpPr>
          <p:cNvPr name="TextBox 12" id="12"/>
          <p:cNvSpPr txBox="true"/>
          <p:nvPr/>
        </p:nvSpPr>
        <p:spPr>
          <a:xfrm rot="0">
            <a:off x="4250203" y="2520731"/>
            <a:ext cx="10610575"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Mencocokkan Tag dalam Bahasa Markup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949583"/>
            <a:ext cx="12803506" cy="4394202"/>
          </a:xfrm>
          <a:prstGeom prst="rect">
            <a:avLst/>
          </a:prstGeom>
        </p:spPr>
        <p:txBody>
          <a:bodyPr anchor="t" rtlCol="false" tIns="0" lIns="0" bIns="0" rIns="0">
            <a:spAutoFit/>
          </a:bodyPr>
          <a:lstStyle/>
          <a:p>
            <a:pPr algn="ctr">
              <a:lnSpc>
                <a:spcPts val="14000"/>
              </a:lnSpc>
            </a:pPr>
            <a:r>
              <a:rPr lang="en-US" sz="20000">
                <a:solidFill>
                  <a:srgbClr val="08326D"/>
                </a:solidFill>
                <a:latin typeface="TAN Tangkiwood"/>
                <a:ea typeface="TAN Tangkiwood"/>
                <a:cs typeface="TAN Tangkiwood"/>
                <a:sym typeface="TAN Tangkiwood"/>
              </a:rPr>
              <a:t>MARI BERDISKUSI</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555625" y="6219688"/>
            <a:ext cx="12803506" cy="1590675"/>
          </a:xfrm>
          <a:prstGeom prst="rect">
            <a:avLst/>
          </a:prstGeom>
        </p:spPr>
        <p:txBody>
          <a:bodyPr anchor="t" rtlCol="false" tIns="0" lIns="0" bIns="0" rIns="0">
            <a:spAutoFit/>
          </a:bodyPr>
          <a:lstStyle/>
          <a:p>
            <a:pPr algn="ctr">
              <a:lnSpc>
                <a:spcPts val="8400"/>
              </a:lnSpc>
            </a:pPr>
            <a:r>
              <a:rPr lang="en-US" sz="12000">
                <a:solidFill>
                  <a:srgbClr val="08326D"/>
                </a:solidFill>
                <a:latin typeface="TAN Tangkiwood"/>
                <a:ea typeface="TAN Tangkiwood"/>
                <a:cs typeface="TAN Tangkiwood"/>
                <a:sym typeface="TAN Tangkiwood"/>
              </a:rPr>
              <a:t>Silakan bertanya.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796771" y="1513437"/>
            <a:ext cx="9019333" cy="4394202"/>
          </a:xfrm>
          <a:prstGeom prst="rect">
            <a:avLst/>
          </a:prstGeom>
        </p:spPr>
        <p:txBody>
          <a:bodyPr anchor="t" rtlCol="false" tIns="0" lIns="0" bIns="0" rIns="0">
            <a:spAutoFit/>
          </a:bodyPr>
          <a:lstStyle/>
          <a:p>
            <a:pPr algn="r">
              <a:lnSpc>
                <a:spcPts val="14000"/>
              </a:lnSpc>
            </a:pPr>
            <a:r>
              <a:rPr lang="en-US" sz="20000">
                <a:solidFill>
                  <a:srgbClr val="08326D"/>
                </a:solidFill>
                <a:latin typeface="TAN Tangkiwood"/>
                <a:ea typeface="TAN Tangkiwood"/>
                <a:cs typeface="TAN Tangkiwood"/>
                <a:sym typeface="TAN Tangkiwood"/>
              </a:rPr>
              <a:t>TERIMA KASIH </a:t>
            </a:r>
          </a:p>
        </p:txBody>
      </p:sp>
      <p:sp>
        <p:nvSpPr>
          <p:cNvPr name="Freeform 6" id="6"/>
          <p:cNvSpPr/>
          <p:nvPr/>
        </p:nvSpPr>
        <p:spPr>
          <a:xfrm flipH="false" flipV="false" rot="0">
            <a:off x="4012598" y="5702356"/>
            <a:ext cx="12803506" cy="186233"/>
          </a:xfrm>
          <a:custGeom>
            <a:avLst/>
            <a:gdLst/>
            <a:ahLst/>
            <a:cxnLst/>
            <a:rect r="r" b="b" t="t" l="l"/>
            <a:pathLst>
              <a:path h="186233" w="12803506">
                <a:moveTo>
                  <a:pt x="0" y="0"/>
                </a:moveTo>
                <a:lnTo>
                  <a:pt x="12803506" y="0"/>
                </a:lnTo>
                <a:lnTo>
                  <a:pt x="12803506" y="186233"/>
                </a:lnTo>
                <a:lnTo>
                  <a:pt x="0" y="1862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12598" y="6492945"/>
            <a:ext cx="12803506" cy="1112520"/>
          </a:xfrm>
          <a:prstGeom prst="rect">
            <a:avLst/>
          </a:prstGeom>
        </p:spPr>
        <p:txBody>
          <a:bodyPr anchor="t" rtlCol="false" tIns="0" lIns="0" bIns="0" rIns="0">
            <a:spAutoFit/>
          </a:bodyPr>
          <a:lstStyle/>
          <a:p>
            <a:pPr algn="r">
              <a:lnSpc>
                <a:spcPts val="4230"/>
              </a:lnSpc>
            </a:pPr>
            <a:r>
              <a:rPr lang="en-US" sz="4700" b="true">
                <a:solidFill>
                  <a:srgbClr val="08326D"/>
                </a:solidFill>
                <a:latin typeface="DM Sans Bold"/>
                <a:ea typeface="DM Sans Bold"/>
                <a:cs typeface="DM Sans Bold"/>
                <a:sym typeface="DM Sans Bold"/>
              </a:rPr>
              <a:t>Mohon maaf atas kesalahan dan kekurangan selama presentasi berlangsung.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238250"/>
            <a:ext cx="12803506" cy="1311273"/>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Daftar Isi</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646962" y="2928869"/>
            <a:ext cx="7315200" cy="1555462"/>
            <a:chOff x="0" y="0"/>
            <a:chExt cx="9753600" cy="2073950"/>
          </a:xfrm>
        </p:grpSpPr>
        <p:sp>
          <p:nvSpPr>
            <p:cNvPr name="Freeform 7" id="7"/>
            <p:cNvSpPr/>
            <p:nvPr/>
          </p:nvSpPr>
          <p:spPr>
            <a:xfrm flipH="false" flipV="false" rot="0">
              <a:off x="0" y="0"/>
              <a:ext cx="9753600" cy="2073950"/>
            </a:xfrm>
            <a:custGeom>
              <a:avLst/>
              <a:gdLst/>
              <a:ahLst/>
              <a:cxnLst/>
              <a:rect r="r" b="b" t="t" l="l"/>
              <a:pathLst>
                <a:path h="2073950" w="9753600">
                  <a:moveTo>
                    <a:pt x="0" y="0"/>
                  </a:moveTo>
                  <a:lnTo>
                    <a:pt x="9753600" y="0"/>
                  </a:lnTo>
                  <a:lnTo>
                    <a:pt x="9753600" y="2073950"/>
                  </a:lnTo>
                  <a:lnTo>
                    <a:pt x="0" y="2073950"/>
                  </a:lnTo>
                  <a:lnTo>
                    <a:pt x="0" y="0"/>
                  </a:lnTo>
                  <a:close/>
                </a:path>
              </a:pathLst>
            </a:custGeom>
            <a:blipFill>
              <a:blip r:embed="rId5">
                <a:extLst>
                  <a:ext uri="{96DAC541-7B7A-43D3-8B79-37D633B846F1}">
                    <asvg:svgBlip xmlns:asvg="http://schemas.microsoft.com/office/drawing/2016/SVG/main" r:embed="rId6"/>
                  </a:ext>
                </a:extLst>
              </a:blip>
              <a:stretch>
                <a:fillRect l="-8474" t="0" r="-8474" b="0"/>
              </a:stretch>
            </a:blipFill>
          </p:spPr>
        </p:sp>
        <p:sp>
          <p:nvSpPr>
            <p:cNvPr name="TextBox 8" id="8"/>
            <p:cNvSpPr txBox="true"/>
            <p:nvPr/>
          </p:nvSpPr>
          <p:spPr>
            <a:xfrm rot="0">
              <a:off x="1012003" y="541788"/>
              <a:ext cx="7729594" cy="947209"/>
            </a:xfrm>
            <a:prstGeom prst="rect">
              <a:avLst/>
            </a:prstGeom>
          </p:spPr>
          <p:txBody>
            <a:bodyPr anchor="t" rtlCol="false" tIns="0" lIns="0" bIns="0" rIns="0">
              <a:spAutoFit/>
            </a:bodyPr>
            <a:lstStyle/>
            <a:p>
              <a:pPr algn="ctr">
                <a:lnSpc>
                  <a:spcPts val="2450"/>
                </a:lnSpc>
              </a:pPr>
              <a:r>
                <a:rPr lang="en-US" sz="3500" b="true">
                  <a:solidFill>
                    <a:srgbClr val="FFFFFF"/>
                  </a:solidFill>
                  <a:latin typeface="DM Sans Bold"/>
                  <a:ea typeface="DM Sans Bold"/>
                  <a:cs typeface="DM Sans Bold"/>
                  <a:sym typeface="DM Sans Bold"/>
                </a:rPr>
                <a:t>6.1.1 Stack untuk tipe data abstrak </a:t>
              </a:r>
            </a:p>
          </p:txBody>
        </p:sp>
      </p:grpSp>
      <p:grpSp>
        <p:nvGrpSpPr>
          <p:cNvPr name="Group 9" id="9"/>
          <p:cNvGrpSpPr/>
          <p:nvPr/>
        </p:nvGrpSpPr>
        <p:grpSpPr>
          <a:xfrm rot="0">
            <a:off x="1646962" y="5435830"/>
            <a:ext cx="7315200" cy="1860262"/>
            <a:chOff x="0" y="0"/>
            <a:chExt cx="9753600" cy="2480350"/>
          </a:xfrm>
        </p:grpSpPr>
        <p:sp>
          <p:nvSpPr>
            <p:cNvPr name="Freeform 10" id="10"/>
            <p:cNvSpPr/>
            <p:nvPr/>
          </p:nvSpPr>
          <p:spPr>
            <a:xfrm flipH="false" flipV="false" rot="0">
              <a:off x="0" y="0"/>
              <a:ext cx="9753600" cy="2480350"/>
            </a:xfrm>
            <a:custGeom>
              <a:avLst/>
              <a:gdLst/>
              <a:ahLst/>
              <a:cxnLst/>
              <a:rect r="r" b="b" t="t" l="l"/>
              <a:pathLst>
                <a:path h="2480350" w="9753600">
                  <a:moveTo>
                    <a:pt x="0" y="0"/>
                  </a:moveTo>
                  <a:lnTo>
                    <a:pt x="9753600" y="0"/>
                  </a:lnTo>
                  <a:lnTo>
                    <a:pt x="9753600" y="2480350"/>
                  </a:lnTo>
                  <a:lnTo>
                    <a:pt x="0" y="2480350"/>
                  </a:lnTo>
                  <a:lnTo>
                    <a:pt x="0" y="0"/>
                  </a:lnTo>
                  <a:close/>
                </a:path>
              </a:pathLst>
            </a:custGeom>
            <a:blipFill>
              <a:blip r:embed="rId5">
                <a:extLst>
                  <a:ext uri="{96DAC541-7B7A-43D3-8B79-37D633B846F1}">
                    <asvg:svgBlip xmlns:asvg="http://schemas.microsoft.com/office/drawing/2016/SVG/main" r:embed="rId6"/>
                  </a:ext>
                </a:extLst>
              </a:blip>
              <a:stretch>
                <a:fillRect l="-19932" t="0" r="-19932" b="0"/>
              </a:stretch>
            </a:blipFill>
          </p:spPr>
        </p:sp>
        <p:sp>
          <p:nvSpPr>
            <p:cNvPr name="TextBox 11" id="11"/>
            <p:cNvSpPr txBox="true"/>
            <p:nvPr/>
          </p:nvSpPr>
          <p:spPr>
            <a:xfrm rot="0">
              <a:off x="284360" y="847533"/>
              <a:ext cx="9184880" cy="947209"/>
            </a:xfrm>
            <a:prstGeom prst="rect">
              <a:avLst/>
            </a:prstGeom>
          </p:spPr>
          <p:txBody>
            <a:bodyPr anchor="t" rtlCol="false" tIns="0" lIns="0" bIns="0" rIns="0">
              <a:spAutoFit/>
            </a:bodyPr>
            <a:lstStyle/>
            <a:p>
              <a:pPr algn="ctr">
                <a:lnSpc>
                  <a:spcPts val="2450"/>
                </a:lnSpc>
              </a:pPr>
              <a:r>
                <a:rPr lang="en-US" sz="3500" b="true">
                  <a:solidFill>
                    <a:srgbClr val="FFFFFF"/>
                  </a:solidFill>
                  <a:latin typeface="DM Sans Bold"/>
                  <a:ea typeface="DM Sans Bold"/>
                  <a:cs typeface="DM Sans Bold"/>
                  <a:sym typeface="DM Sans Bold"/>
                </a:rPr>
                <a:t>6.1.2 Implementasi sederhana stack berbasis Array</a:t>
              </a:r>
            </a:p>
          </p:txBody>
        </p:sp>
      </p:grpSp>
      <p:grpSp>
        <p:nvGrpSpPr>
          <p:cNvPr name="Group 12" id="12"/>
          <p:cNvGrpSpPr/>
          <p:nvPr/>
        </p:nvGrpSpPr>
        <p:grpSpPr>
          <a:xfrm rot="0">
            <a:off x="9353125" y="2928869"/>
            <a:ext cx="7315200" cy="1643727"/>
            <a:chOff x="0" y="0"/>
            <a:chExt cx="9753600" cy="2191636"/>
          </a:xfrm>
        </p:grpSpPr>
        <p:sp>
          <p:nvSpPr>
            <p:cNvPr name="Freeform 13" id="13"/>
            <p:cNvSpPr/>
            <p:nvPr/>
          </p:nvSpPr>
          <p:spPr>
            <a:xfrm flipH="false" flipV="false" rot="0">
              <a:off x="0" y="0"/>
              <a:ext cx="9753600" cy="2191636"/>
            </a:xfrm>
            <a:custGeom>
              <a:avLst/>
              <a:gdLst/>
              <a:ahLst/>
              <a:cxnLst/>
              <a:rect r="r" b="b" t="t" l="l"/>
              <a:pathLst>
                <a:path h="2191636" w="9753600">
                  <a:moveTo>
                    <a:pt x="0" y="0"/>
                  </a:moveTo>
                  <a:lnTo>
                    <a:pt x="9753600" y="0"/>
                  </a:lnTo>
                  <a:lnTo>
                    <a:pt x="9753600" y="2191636"/>
                  </a:lnTo>
                  <a:lnTo>
                    <a:pt x="0" y="2191636"/>
                  </a:lnTo>
                  <a:lnTo>
                    <a:pt x="0" y="0"/>
                  </a:lnTo>
                  <a:close/>
                </a:path>
              </a:pathLst>
            </a:custGeom>
            <a:blipFill>
              <a:blip r:embed="rId5">
                <a:extLst>
                  <a:ext uri="{96DAC541-7B7A-43D3-8B79-37D633B846F1}">
                    <asvg:svgBlip xmlns:asvg="http://schemas.microsoft.com/office/drawing/2016/SVG/main" r:embed="rId6"/>
                  </a:ext>
                </a:extLst>
              </a:blip>
              <a:stretch>
                <a:fillRect l="-11792" t="0" r="-11792" b="0"/>
              </a:stretch>
            </a:blipFill>
          </p:spPr>
        </p:sp>
        <p:sp>
          <p:nvSpPr>
            <p:cNvPr name="TextBox 14" id="14"/>
            <p:cNvSpPr txBox="true"/>
            <p:nvPr/>
          </p:nvSpPr>
          <p:spPr>
            <a:xfrm rot="0">
              <a:off x="375315" y="499697"/>
              <a:ext cx="9002970" cy="1129877"/>
            </a:xfrm>
            <a:prstGeom prst="rect">
              <a:avLst/>
            </a:prstGeom>
          </p:spPr>
          <p:txBody>
            <a:bodyPr anchor="t" rtlCol="false" tIns="0" lIns="0" bIns="0" rIns="0">
              <a:spAutoFit/>
            </a:bodyPr>
            <a:lstStyle/>
            <a:p>
              <a:pPr algn="ctr">
                <a:lnSpc>
                  <a:spcPts val="3115"/>
                </a:lnSpc>
              </a:pPr>
              <a:r>
                <a:rPr lang="en-US" sz="3500" b="true">
                  <a:solidFill>
                    <a:srgbClr val="FFFFFF"/>
                  </a:solidFill>
                  <a:latin typeface="DM Sans Bold"/>
                  <a:ea typeface="DM Sans Bold"/>
                  <a:cs typeface="DM Sans Bold"/>
                  <a:sym typeface="DM Sans Bold"/>
                </a:rPr>
                <a:t>6.1.3 Membalik data menggunakan stack</a:t>
              </a:r>
            </a:p>
          </p:txBody>
        </p:sp>
      </p:grpSp>
      <p:grpSp>
        <p:nvGrpSpPr>
          <p:cNvPr name="Group 15" id="15"/>
          <p:cNvGrpSpPr/>
          <p:nvPr/>
        </p:nvGrpSpPr>
        <p:grpSpPr>
          <a:xfrm rot="0">
            <a:off x="9353125" y="5588230"/>
            <a:ext cx="7315200" cy="1555462"/>
            <a:chOff x="0" y="0"/>
            <a:chExt cx="9753600" cy="2073950"/>
          </a:xfrm>
        </p:grpSpPr>
        <p:sp>
          <p:nvSpPr>
            <p:cNvPr name="Freeform 16" id="16"/>
            <p:cNvSpPr/>
            <p:nvPr/>
          </p:nvSpPr>
          <p:spPr>
            <a:xfrm flipH="false" flipV="false" rot="0">
              <a:off x="0" y="0"/>
              <a:ext cx="9753600" cy="2073950"/>
            </a:xfrm>
            <a:custGeom>
              <a:avLst/>
              <a:gdLst/>
              <a:ahLst/>
              <a:cxnLst/>
              <a:rect r="r" b="b" t="t" l="l"/>
              <a:pathLst>
                <a:path h="2073950" w="9753600">
                  <a:moveTo>
                    <a:pt x="0" y="0"/>
                  </a:moveTo>
                  <a:lnTo>
                    <a:pt x="9753600" y="0"/>
                  </a:lnTo>
                  <a:lnTo>
                    <a:pt x="9753600" y="2073950"/>
                  </a:lnTo>
                  <a:lnTo>
                    <a:pt x="0" y="2073950"/>
                  </a:lnTo>
                  <a:lnTo>
                    <a:pt x="0" y="0"/>
                  </a:lnTo>
                  <a:close/>
                </a:path>
              </a:pathLst>
            </a:custGeom>
            <a:blipFill>
              <a:blip r:embed="rId5">
                <a:extLst>
                  <a:ext uri="{96DAC541-7B7A-43D3-8B79-37D633B846F1}">
                    <asvg:svgBlip xmlns:asvg="http://schemas.microsoft.com/office/drawing/2016/SVG/main" r:embed="rId6"/>
                  </a:ext>
                </a:extLst>
              </a:blip>
              <a:stretch>
                <a:fillRect l="-8474" t="0" r="-8474" b="0"/>
              </a:stretch>
            </a:blipFill>
          </p:spPr>
        </p:sp>
        <p:sp>
          <p:nvSpPr>
            <p:cNvPr name="TextBox 17" id="17"/>
            <p:cNvSpPr txBox="true"/>
            <p:nvPr/>
          </p:nvSpPr>
          <p:spPr>
            <a:xfrm rot="0">
              <a:off x="259419" y="643059"/>
              <a:ext cx="9234762" cy="947631"/>
            </a:xfrm>
            <a:prstGeom prst="rect">
              <a:avLst/>
            </a:prstGeom>
          </p:spPr>
          <p:txBody>
            <a:bodyPr anchor="t" rtlCol="false" tIns="0" lIns="0" bIns="0" rIns="0">
              <a:spAutoFit/>
            </a:bodyPr>
            <a:lstStyle/>
            <a:p>
              <a:pPr algn="ctr">
                <a:lnSpc>
                  <a:spcPts val="2453"/>
                </a:lnSpc>
              </a:pPr>
              <a:r>
                <a:rPr lang="en-US" sz="3504" b="true">
                  <a:solidFill>
                    <a:srgbClr val="FFFFFF"/>
                  </a:solidFill>
                  <a:latin typeface="DM Sans Bold"/>
                  <a:ea typeface="DM Sans Bold"/>
                  <a:cs typeface="DM Sans Bold"/>
                  <a:sym typeface="DM Sans Bold"/>
                </a:rPr>
                <a:t>6.1.4 Mencocokan tanda kurung dan tag HTML</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3657125" y="5637075"/>
            <a:ext cx="4754700" cy="4754700"/>
          </a:xfrm>
          <a:custGeom>
            <a:avLst/>
            <a:gdLst/>
            <a:ahLst/>
            <a:cxnLst/>
            <a:rect r="r" b="b" t="t" l="l"/>
            <a:pathLst>
              <a:path h="4754700" w="4754700">
                <a:moveTo>
                  <a:pt x="4754700" y="0"/>
                </a:moveTo>
                <a:lnTo>
                  <a:pt x="0" y="0"/>
                </a:lnTo>
                <a:lnTo>
                  <a:pt x="0" y="4754700"/>
                </a:lnTo>
                <a:lnTo>
                  <a:pt x="4754700" y="4754700"/>
                </a:lnTo>
                <a:lnTo>
                  <a:pt x="47547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009017"/>
            <a:ext cx="12803506" cy="1311273"/>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STACKS</a:t>
            </a:r>
          </a:p>
        </p:txBody>
      </p:sp>
      <p:sp>
        <p:nvSpPr>
          <p:cNvPr name="Freeform 5" id="5"/>
          <p:cNvSpPr/>
          <p:nvPr/>
        </p:nvSpPr>
        <p:spPr>
          <a:xfrm flipH="false" flipV="true" rot="0">
            <a:off x="-104775" y="-123825"/>
            <a:ext cx="5641515" cy="5641515"/>
          </a:xfrm>
          <a:custGeom>
            <a:avLst/>
            <a:gdLst/>
            <a:ahLst/>
            <a:cxnLst/>
            <a:rect r="r" b="b" t="t" l="l"/>
            <a:pathLst>
              <a:path h="5641515" w="5641515">
                <a:moveTo>
                  <a:pt x="0" y="5641515"/>
                </a:moveTo>
                <a:lnTo>
                  <a:pt x="5641515" y="5641515"/>
                </a:lnTo>
                <a:lnTo>
                  <a:pt x="5641515" y="0"/>
                </a:lnTo>
                <a:lnTo>
                  <a:pt x="0" y="0"/>
                </a:lnTo>
                <a:lnTo>
                  <a:pt x="0" y="564151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06058" y="2170605"/>
            <a:ext cx="15675883" cy="66465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Stack adalah kumpulan objek yang mengikuti prinsip last-in, first-out (LIFO). Pengguna dapat memasukkan objek ke dalam stack kapan saja, tetapi hanya dapat mengakses atau menghapus objek yang terakhir dimasukkan yang masih tersisa (di bagian yang disebut “top" dari stack). </a:t>
            </a:r>
          </a:p>
          <a:p>
            <a:pPr algn="just">
              <a:lnSpc>
                <a:spcPts val="3779"/>
              </a:lnSpc>
            </a:pPr>
            <a:r>
              <a:rPr lang="en-US" sz="2700">
                <a:solidFill>
                  <a:srgbClr val="08326D"/>
                </a:solidFill>
                <a:latin typeface="DM Sans"/>
                <a:ea typeface="DM Sans"/>
                <a:cs typeface="DM Sans"/>
                <a:sym typeface="DM Sans"/>
              </a:rPr>
              <a:t>Contoh dari stack adalah tempat penyimpanan permen yang mekanismenya mengikuti prinsip LIFO. </a:t>
            </a:r>
          </a:p>
          <a:p>
            <a:pPr algn="just">
              <a:lnSpc>
                <a:spcPts val="3779"/>
              </a:lnSpc>
            </a:pPr>
          </a:p>
          <a:p>
            <a:pPr algn="just">
              <a:lnSpc>
                <a:spcPts val="3779"/>
              </a:lnSpc>
            </a:pPr>
            <a:r>
              <a:rPr lang="en-US" sz="2700">
                <a:solidFill>
                  <a:srgbClr val="08326D"/>
                </a:solidFill>
                <a:latin typeface="DM Sans"/>
                <a:ea typeface="DM Sans"/>
                <a:cs typeface="DM Sans"/>
                <a:sym typeface="DM Sans"/>
              </a:rPr>
              <a:t>Stack adalah struktur data fundamental yang banyak digunakan dalam berbagai aplikasi,seperti: </a:t>
            </a:r>
          </a:p>
          <a:p>
            <a:pPr algn="just">
              <a:lnSpc>
                <a:spcPts val="3779"/>
              </a:lnSpc>
            </a:pPr>
            <a:r>
              <a:rPr lang="en-US" sz="2700">
                <a:solidFill>
                  <a:srgbClr val="08326D"/>
                </a:solidFill>
                <a:latin typeface="DM Sans"/>
                <a:ea typeface="DM Sans"/>
                <a:cs typeface="DM Sans"/>
                <a:sym typeface="DM Sans"/>
              </a:rPr>
              <a:t>Contoh 6.1: Browser web menyimpan alamat situs yang baru dikunjungi dalam stack. Setiap kali pengguna mengunjungi situs baru, alamat situs tersebut akan “pushed" ke dalam tumpukan alamat. Browser kemudian memungkinkan pengguna untuk “pop" ke situs yang dikunjungi sebelumnya menggunakan tombol "back". </a:t>
            </a:r>
          </a:p>
          <a:p>
            <a:pPr algn="just">
              <a:lnSpc>
                <a:spcPts val="3779"/>
              </a:lnSpc>
              <a:spcBef>
                <a:spcPct val="0"/>
              </a:spcBef>
            </a:pPr>
            <a:r>
              <a:rPr lang="en-US" sz="2700">
                <a:solidFill>
                  <a:srgbClr val="08326D"/>
                </a:solidFill>
                <a:latin typeface="DM Sans"/>
                <a:ea typeface="DM Sans"/>
                <a:cs typeface="DM Sans"/>
                <a:sym typeface="DM Sans"/>
              </a:rPr>
              <a:t>Contoh 6.2: Editor teks biasanya menyediakan mekanisme "undo" yang membatalkan operasi pengeditan terbaru dan mengembalikan ke keadaan dokumen sebelumnya. Operasi undo ini dapat dilakukan dengan menyimpan perubahan teks dalam stack.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417155"/>
            <a:ext cx="12803506" cy="952539"/>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6.1.1 Stack untuk Tipe Data Abstrak</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06058" y="2691628"/>
            <a:ext cx="15648596" cy="5694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Stack adalah struktur data yang paling sederhana namun termasuk yang paling penting. Stack digunakan dalam berbagai aplikasi yang berbeda, dan sebagai alat untuk banyak struktur data dan algoritma yang lebih canggih. Secara formal, stack adalah tipe data abstrak (ADT) di mana sebuah instance S mendukung dua metode berikut: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S.push(e) : Menambahkan elemen e ke paling atas dari stack S.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S.pop() : Menghapus dan mengembalikan elemen paling atas dari stack S; akan menyebabkan error jika stack kosong.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S.top() : Memanggil elemen paling atas dari stack S tanpa menghapusnya; akan menyebabkan error jika stack kosong.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S.is_empty(): Mengembalikan True jika stack S tidak ada isinya. </a:t>
            </a:r>
          </a:p>
          <a:p>
            <a:pPr algn="just" marL="582930" indent="-291465" lvl="1">
              <a:lnSpc>
                <a:spcPts val="3779"/>
              </a:lnSpc>
              <a:spcBef>
                <a:spcPct val="0"/>
              </a:spcBef>
              <a:buFont typeface="Arial"/>
              <a:buChar char="•"/>
            </a:pPr>
            <a:r>
              <a:rPr lang="en-US" sz="2700">
                <a:solidFill>
                  <a:srgbClr val="08326D"/>
                </a:solidFill>
                <a:latin typeface="DM Sans"/>
                <a:ea typeface="DM Sans"/>
                <a:cs typeface="DM Sans"/>
                <a:sym typeface="DM Sans"/>
              </a:rPr>
              <a:t>len(S) : Mengembalikan banyaknya elemen yang ada di dalam stack S; pada Python kita mengimplementasikannya dengan metode special __len__.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22566" y="2204949"/>
            <a:ext cx="7100604"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6.1.1 Stack untuk Tipe Data Abstrak</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411304" y="1028700"/>
            <a:ext cx="7493270" cy="8135550"/>
          </a:xfrm>
          <a:custGeom>
            <a:avLst/>
            <a:gdLst/>
            <a:ahLst/>
            <a:cxnLst/>
            <a:rect r="r" b="b" t="t" l="l"/>
            <a:pathLst>
              <a:path h="8135550" w="7493270">
                <a:moveTo>
                  <a:pt x="0" y="0"/>
                </a:moveTo>
                <a:lnTo>
                  <a:pt x="7493270" y="0"/>
                </a:lnTo>
                <a:lnTo>
                  <a:pt x="7493270" y="8135550"/>
                </a:lnTo>
                <a:lnTo>
                  <a:pt x="0" y="8135550"/>
                </a:lnTo>
                <a:lnTo>
                  <a:pt x="0" y="0"/>
                </a:lnTo>
                <a:close/>
              </a:path>
            </a:pathLst>
          </a:custGeom>
          <a:blipFill>
            <a:blip r:embed="rId5"/>
            <a:stretch>
              <a:fillRect l="0" t="0" r="0" b="0"/>
            </a:stretch>
          </a:blipFill>
        </p:spPr>
      </p:sp>
      <p:sp>
        <p:nvSpPr>
          <p:cNvPr name="TextBox 7" id="7"/>
          <p:cNvSpPr txBox="true"/>
          <p:nvPr/>
        </p:nvSpPr>
        <p:spPr>
          <a:xfrm rot="0">
            <a:off x="1355000" y="4063228"/>
            <a:ext cx="7435735" cy="3789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Menurut konvensi , kita berasumsi bahwa stack yang baru dibuat adalah kosong , dan tidak ada batasan awal pada kapasitas stack . Elemen yang ditambahkan ke stack dapat memiliki tipe data apa pun . Tabel disamping menunjukkan serangkaian operasi stack dan pengaruhnya pada stack S bilangan bulat yang awalnya kosong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20560" y="4887541"/>
            <a:ext cx="9446879" cy="1569635"/>
          </a:xfrm>
          <a:custGeom>
            <a:avLst/>
            <a:gdLst/>
            <a:ahLst/>
            <a:cxnLst/>
            <a:rect r="r" b="b" t="t" l="l"/>
            <a:pathLst>
              <a:path h="1569635" w="9446879">
                <a:moveTo>
                  <a:pt x="0" y="0"/>
                </a:moveTo>
                <a:lnTo>
                  <a:pt x="9446880" y="0"/>
                </a:lnTo>
                <a:lnTo>
                  <a:pt x="9446880" y="1569635"/>
                </a:lnTo>
                <a:lnTo>
                  <a:pt x="0" y="1569635"/>
                </a:lnTo>
                <a:lnTo>
                  <a:pt x="0" y="0"/>
                </a:lnTo>
                <a:close/>
              </a:path>
            </a:pathLst>
          </a:custGeom>
          <a:blipFill>
            <a:blip r:embed="rId5"/>
            <a:stretch>
              <a:fillRect l="0" t="0" r="0" b="0"/>
            </a:stretch>
          </a:blipFill>
        </p:spPr>
      </p:sp>
      <p:sp>
        <p:nvSpPr>
          <p:cNvPr name="TextBox 7" id="7"/>
          <p:cNvSpPr txBox="true"/>
          <p:nvPr/>
        </p:nvSpPr>
        <p:spPr>
          <a:xfrm rot="0">
            <a:off x="1319702" y="2801897"/>
            <a:ext cx="15648596" cy="188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Kita dapat mengimplementasikan stack dengan menyimpan elemen-elemennya dalam list Python. Kelas list sudah mendukung penambahan elemen ke akhir dengan metode append, dan menghapus elemen terakhir dengan metode pop, sehingga wajar untuk menempatkan elemen teratas stack di akhir list, seperti yang ditunjukkan pada Gambar. </a:t>
            </a:r>
          </a:p>
        </p:txBody>
      </p:sp>
      <p:sp>
        <p:nvSpPr>
          <p:cNvPr name="TextBox 8" id="8"/>
          <p:cNvSpPr txBox="true"/>
          <p:nvPr/>
        </p:nvSpPr>
        <p:spPr>
          <a:xfrm rot="0">
            <a:off x="1319702" y="6611149"/>
            <a:ext cx="15648596" cy="23602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Meskipun kita dapat langsung menggunakan kelas list sebagai pengganti kelas stack formal, list juga dapat menambah atau menghapus elemen dari sembarang indeks yang akan merusak abstraksi yang diwakili oleh ADT stack. Selain itu, terminologi yang digunakan oleh kelas list tidak secara tepat sesuai dengan nomenklatur tradisional untuk ADT stack, khususnya perbedaan antara append dan push.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015892" y="3740461"/>
            <a:ext cx="7534855" cy="3199733"/>
          </a:xfrm>
          <a:custGeom>
            <a:avLst/>
            <a:gdLst/>
            <a:ahLst/>
            <a:cxnLst/>
            <a:rect r="r" b="b" t="t" l="l"/>
            <a:pathLst>
              <a:path h="3199733" w="7534855">
                <a:moveTo>
                  <a:pt x="0" y="0"/>
                </a:moveTo>
                <a:lnTo>
                  <a:pt x="7534855" y="0"/>
                </a:lnTo>
                <a:lnTo>
                  <a:pt x="7534855" y="3199733"/>
                </a:lnTo>
                <a:lnTo>
                  <a:pt x="0" y="3199733"/>
                </a:lnTo>
                <a:lnTo>
                  <a:pt x="0" y="0"/>
                </a:lnTo>
                <a:close/>
              </a:path>
            </a:pathLst>
          </a:custGeom>
          <a:blipFill>
            <a:blip r:embed="rId5"/>
            <a:stretch>
              <a:fillRect l="0" t="0" r="0" b="0"/>
            </a:stretch>
          </a:blipFill>
        </p:spPr>
      </p:sp>
      <p:sp>
        <p:nvSpPr>
          <p:cNvPr name="TextBox 7" id="7"/>
          <p:cNvSpPr txBox="true"/>
          <p:nvPr/>
        </p:nvSpPr>
        <p:spPr>
          <a:xfrm rot="0">
            <a:off x="1028700" y="3348853"/>
            <a:ext cx="8526790" cy="61702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Pola desain adapter berlaku dalam konteks apa pun di mana kita secara efektif ingin memodifikasi kelas yang ada sehingga metodenya cocok dengan kelas atau antarmuka lain yang terkait. Salah satu cara umum untuk menerapkan pola desain adapter adalah dengan mendefinisikan kelas baru sedemikian rupa sehingga berisi instance dari kelas yang ada sebagai bidang tersembunyi, dan kemudian menerapkan setiap metode kelas baru menggunakan metode variabel instance tersembunyi ini. Dalam konteks ADT stack, kita dapat mengadaptasi kelas list Python menggunakan korespondensi yang ditunjukkan pada tabel berikut.</a:t>
            </a:r>
          </a:p>
        </p:txBody>
      </p:sp>
      <p:sp>
        <p:nvSpPr>
          <p:cNvPr name="TextBox 8" id="8"/>
          <p:cNvSpPr txBox="true"/>
          <p:nvPr/>
        </p:nvSpPr>
        <p:spPr>
          <a:xfrm rot="0">
            <a:off x="1374275" y="2684451"/>
            <a:ext cx="7445328"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The Adapter Pattern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467325" y="5841614"/>
            <a:ext cx="13353350" cy="2839380"/>
            <a:chOff x="0" y="0"/>
            <a:chExt cx="17804467" cy="3785840"/>
          </a:xfrm>
        </p:grpSpPr>
        <p:sp>
          <p:nvSpPr>
            <p:cNvPr name="Freeform 7" id="7"/>
            <p:cNvSpPr/>
            <p:nvPr/>
          </p:nvSpPr>
          <p:spPr>
            <a:xfrm flipH="false" flipV="false" rot="0">
              <a:off x="0" y="0"/>
              <a:ext cx="17804467" cy="3785840"/>
            </a:xfrm>
            <a:custGeom>
              <a:avLst/>
              <a:gdLst/>
              <a:ahLst/>
              <a:cxnLst/>
              <a:rect r="r" b="b" t="t" l="l"/>
              <a:pathLst>
                <a:path h="3785840" w="17804467">
                  <a:moveTo>
                    <a:pt x="0" y="0"/>
                  </a:moveTo>
                  <a:lnTo>
                    <a:pt x="17804467" y="0"/>
                  </a:lnTo>
                  <a:lnTo>
                    <a:pt x="17804467" y="3785840"/>
                  </a:lnTo>
                  <a:lnTo>
                    <a:pt x="0" y="3785840"/>
                  </a:lnTo>
                  <a:lnTo>
                    <a:pt x="0" y="0"/>
                  </a:lnTo>
                  <a:close/>
                </a:path>
              </a:pathLst>
            </a:custGeom>
            <a:blipFill>
              <a:blip r:embed="rId5">
                <a:extLst>
                  <a:ext uri="{96DAC541-7B7A-43D3-8B79-37D633B846F1}">
                    <asvg:svgBlip xmlns:asvg="http://schemas.microsoft.com/office/drawing/2016/SVG/main" r:embed="rId6"/>
                  </a:ext>
                </a:extLst>
              </a:blip>
              <a:stretch>
                <a:fillRect l="-8474" t="0" r="-8474" b="0"/>
              </a:stretch>
            </a:blipFill>
          </p:spPr>
        </p:sp>
        <p:sp>
          <p:nvSpPr>
            <p:cNvPr name="Freeform 8" id="8"/>
            <p:cNvSpPr/>
            <p:nvPr/>
          </p:nvSpPr>
          <p:spPr>
            <a:xfrm flipH="false" flipV="false" rot="0">
              <a:off x="572705" y="568144"/>
              <a:ext cx="16659056" cy="2649552"/>
            </a:xfrm>
            <a:custGeom>
              <a:avLst/>
              <a:gdLst/>
              <a:ahLst/>
              <a:cxnLst/>
              <a:rect r="r" b="b" t="t" l="l"/>
              <a:pathLst>
                <a:path h="2649552" w="16659056">
                  <a:moveTo>
                    <a:pt x="0" y="0"/>
                  </a:moveTo>
                  <a:lnTo>
                    <a:pt x="16659056" y="0"/>
                  </a:lnTo>
                  <a:lnTo>
                    <a:pt x="16659056" y="2649552"/>
                  </a:lnTo>
                  <a:lnTo>
                    <a:pt x="0" y="2649552"/>
                  </a:lnTo>
                  <a:lnTo>
                    <a:pt x="0" y="0"/>
                  </a:lnTo>
                  <a:close/>
                </a:path>
              </a:pathLst>
            </a:custGeom>
            <a:blipFill>
              <a:blip r:embed="rId7"/>
              <a:stretch>
                <a:fillRect l="0" t="0" r="0" b="0"/>
              </a:stretch>
            </a:blipFill>
          </p:spPr>
        </p:sp>
      </p:grpSp>
      <p:sp>
        <p:nvSpPr>
          <p:cNvPr name="TextBox 9" id="9"/>
          <p:cNvSpPr txBox="true"/>
          <p:nvPr/>
        </p:nvSpPr>
        <p:spPr>
          <a:xfrm rot="0">
            <a:off x="1228691" y="3456282"/>
            <a:ext cx="16030609" cy="188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Ketika pop dipanggil pada list Python kosong, secara formal akan memunculkan IndexError, karena list adalah sequence berbasis indeks. Pilihan itu tampaknya tidak tepat untuk stack, karena tidak ada asumsi indeks. Sebagai gantinya, kita dapat mendefinisikan kelas exception baru yang lebih sesuai. Kode di bawah mendefinisikan kelas Empty sebagai subkelas trivial dari kelas Exception Python. </a:t>
            </a:r>
          </a:p>
        </p:txBody>
      </p:sp>
      <p:sp>
        <p:nvSpPr>
          <p:cNvPr name="TextBox 10" id="10"/>
          <p:cNvSpPr txBox="true"/>
          <p:nvPr/>
        </p:nvSpPr>
        <p:spPr>
          <a:xfrm rot="0">
            <a:off x="3947859" y="2684451"/>
            <a:ext cx="10392282"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Implementasi Stack Menggunakan List Python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577089" y="2864038"/>
            <a:ext cx="10437428" cy="6235050"/>
          </a:xfrm>
          <a:custGeom>
            <a:avLst/>
            <a:gdLst/>
            <a:ahLst/>
            <a:cxnLst/>
            <a:rect r="r" b="b" t="t" l="l"/>
            <a:pathLst>
              <a:path h="6235050" w="10437428">
                <a:moveTo>
                  <a:pt x="0" y="0"/>
                </a:moveTo>
                <a:lnTo>
                  <a:pt x="10437428" y="0"/>
                </a:lnTo>
                <a:lnTo>
                  <a:pt x="10437428" y="6235050"/>
                </a:lnTo>
                <a:lnTo>
                  <a:pt x="0" y="6235050"/>
                </a:lnTo>
                <a:lnTo>
                  <a:pt x="0" y="0"/>
                </a:lnTo>
                <a:close/>
              </a:path>
            </a:pathLst>
          </a:custGeom>
          <a:blipFill>
            <a:blip r:embed="rId5"/>
            <a:stretch>
              <a:fillRect l="0" t="0" r="0" b="0"/>
            </a:stretch>
          </a:blipFill>
        </p:spPr>
      </p:sp>
      <p:sp>
        <p:nvSpPr>
          <p:cNvPr name="TextBox 7" id="7"/>
          <p:cNvSpPr txBox="true"/>
          <p:nvPr/>
        </p:nvSpPr>
        <p:spPr>
          <a:xfrm rot="0">
            <a:off x="1028700" y="5714841"/>
            <a:ext cx="4962246"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Contoh Penggunaan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DAGorIxI36Q</dc:identifier>
  <dcterms:modified xsi:type="dcterms:W3CDTF">2011-08-01T06:04:30Z</dcterms:modified>
  <cp:revision>1</cp:revision>
  <dc:title>T7_ALSTRUKDAT_4A_11230940000017_SYAHRUL AKBAR RAMDHANI</dc:title>
</cp:coreProperties>
</file>