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x="18288000" cy="10287000"/>
  <p:notesSz cx="6858000" cy="9144000"/>
  <p:embeddedFontLst>
    <p:embeddedFont>
      <p:font typeface="TAN Tangkiwood" charset="1" panose="00000000000000000000"/>
      <p:regular r:id="rId36"/>
    </p:embeddedFont>
    <p:embeddedFont>
      <p:font typeface="DM Sans Bold" charset="1" panose="00000000000000000000"/>
      <p:regular r:id="rId37"/>
    </p:embeddedFont>
    <p:embeddedFont>
      <p:font typeface="DM Sans" charset="1" panose="0000000000000000000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1.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2.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4.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7.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8.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9.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30.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5586696" y="2857704"/>
            <a:ext cx="11672604" cy="3162168"/>
          </a:xfrm>
          <a:prstGeom prst="rect">
            <a:avLst/>
          </a:prstGeom>
        </p:spPr>
        <p:txBody>
          <a:bodyPr anchor="t" rtlCol="false" tIns="0" lIns="0" bIns="0" rIns="0">
            <a:spAutoFit/>
          </a:bodyPr>
          <a:lstStyle/>
          <a:p>
            <a:pPr algn="r">
              <a:lnSpc>
                <a:spcPts val="10080"/>
              </a:lnSpc>
            </a:pPr>
            <a:r>
              <a:rPr lang="en-US" sz="14400">
                <a:solidFill>
                  <a:srgbClr val="08326D"/>
                </a:solidFill>
                <a:latin typeface="TAN Tangkiwood"/>
                <a:ea typeface="TAN Tangkiwood"/>
                <a:cs typeface="TAN Tangkiwood"/>
                <a:sym typeface="TAN Tangkiwood"/>
              </a:rPr>
              <a:t>STACKS,QUEUE, &amp; DEQUES</a:t>
            </a:r>
          </a:p>
        </p:txBody>
      </p:sp>
      <p:sp>
        <p:nvSpPr>
          <p:cNvPr name="Freeform 6" id="6"/>
          <p:cNvSpPr/>
          <p:nvPr/>
        </p:nvSpPr>
        <p:spPr>
          <a:xfrm flipH="false" flipV="false" rot="0">
            <a:off x="4012598" y="5907639"/>
            <a:ext cx="12803506" cy="186233"/>
          </a:xfrm>
          <a:custGeom>
            <a:avLst/>
            <a:gdLst/>
            <a:ahLst/>
            <a:cxnLst/>
            <a:rect r="r" b="b" t="t" l="l"/>
            <a:pathLst>
              <a:path h="186233" w="12803506">
                <a:moveTo>
                  <a:pt x="0" y="0"/>
                </a:moveTo>
                <a:lnTo>
                  <a:pt x="12803506" y="0"/>
                </a:lnTo>
                <a:lnTo>
                  <a:pt x="12803506" y="186232"/>
                </a:lnTo>
                <a:lnTo>
                  <a:pt x="0" y="1862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12598" y="6692970"/>
            <a:ext cx="12803506" cy="1333540"/>
          </a:xfrm>
          <a:prstGeom prst="rect">
            <a:avLst/>
          </a:prstGeom>
        </p:spPr>
        <p:txBody>
          <a:bodyPr anchor="t" rtlCol="false" tIns="0" lIns="0" bIns="0" rIns="0">
            <a:spAutoFit/>
          </a:bodyPr>
          <a:lstStyle/>
          <a:p>
            <a:pPr algn="r">
              <a:lnSpc>
                <a:spcPts val="4200"/>
              </a:lnSpc>
            </a:pPr>
            <a:r>
              <a:rPr lang="en-US" sz="6000">
                <a:solidFill>
                  <a:srgbClr val="08326D"/>
                </a:solidFill>
                <a:latin typeface="TAN Tangkiwood"/>
                <a:ea typeface="TAN Tangkiwood"/>
                <a:cs typeface="TAN Tangkiwood"/>
                <a:sym typeface="TAN Tangkiwood"/>
              </a:rPr>
              <a:t>Algoritma dan struktur data</a:t>
            </a:r>
          </a:p>
          <a:p>
            <a:pPr algn="r">
              <a:lnSpc>
                <a:spcPts val="4200"/>
              </a:lnSpc>
            </a:pPr>
            <a:r>
              <a:rPr lang="en-US" sz="6000">
                <a:solidFill>
                  <a:srgbClr val="08326D"/>
                </a:solidFill>
                <a:latin typeface="TAN Tangkiwood"/>
                <a:ea typeface="TAN Tangkiwood"/>
                <a:cs typeface="TAN Tangkiwood"/>
                <a:sym typeface="TAN Tangkiwood"/>
              </a:rPr>
              <a:t>Syahrul Akbar Ramdhani (11230940000027)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296027" y="2608251"/>
            <a:ext cx="14527196" cy="6942617"/>
            <a:chOff x="0" y="0"/>
            <a:chExt cx="19369594" cy="9256823"/>
          </a:xfrm>
        </p:grpSpPr>
        <p:grpSp>
          <p:nvGrpSpPr>
            <p:cNvPr name="Group 7" id="7"/>
            <p:cNvGrpSpPr/>
            <p:nvPr/>
          </p:nvGrpSpPr>
          <p:grpSpPr>
            <a:xfrm rot="0">
              <a:off x="0" y="0"/>
              <a:ext cx="19369594" cy="9256823"/>
              <a:chOff x="0" y="0"/>
              <a:chExt cx="4091863" cy="1955521"/>
            </a:xfrm>
          </p:grpSpPr>
          <p:sp>
            <p:nvSpPr>
              <p:cNvPr name="Freeform 8" id="8"/>
              <p:cNvSpPr/>
              <p:nvPr/>
            </p:nvSpPr>
            <p:spPr>
              <a:xfrm flipH="false" flipV="false" rot="0">
                <a:off x="0" y="0"/>
                <a:ext cx="4091863" cy="1955521"/>
              </a:xfrm>
              <a:custGeom>
                <a:avLst/>
                <a:gdLst/>
                <a:ahLst/>
                <a:cxnLst/>
                <a:rect r="r" b="b" t="t" l="l"/>
                <a:pathLst>
                  <a:path h="1955521" w="4091863">
                    <a:moveTo>
                      <a:pt x="27179" y="0"/>
                    </a:moveTo>
                    <a:lnTo>
                      <a:pt x="4064683" y="0"/>
                    </a:lnTo>
                    <a:cubicBezTo>
                      <a:pt x="4079694" y="0"/>
                      <a:pt x="4091863" y="12169"/>
                      <a:pt x="4091863" y="27179"/>
                    </a:cubicBezTo>
                    <a:lnTo>
                      <a:pt x="4091863" y="1928342"/>
                    </a:lnTo>
                    <a:cubicBezTo>
                      <a:pt x="4091863" y="1943353"/>
                      <a:pt x="4079694" y="1955521"/>
                      <a:pt x="4064683" y="1955521"/>
                    </a:cubicBezTo>
                    <a:lnTo>
                      <a:pt x="27179" y="1955521"/>
                    </a:lnTo>
                    <a:cubicBezTo>
                      <a:pt x="19971" y="1955521"/>
                      <a:pt x="13058" y="1952658"/>
                      <a:pt x="7961" y="1947561"/>
                    </a:cubicBezTo>
                    <a:cubicBezTo>
                      <a:pt x="2864" y="1942463"/>
                      <a:pt x="0" y="1935550"/>
                      <a:pt x="0" y="1928342"/>
                    </a:cubicBezTo>
                    <a:lnTo>
                      <a:pt x="0" y="27179"/>
                    </a:lnTo>
                    <a:cubicBezTo>
                      <a:pt x="0" y="12169"/>
                      <a:pt x="12169" y="0"/>
                      <a:pt x="27179" y="0"/>
                    </a:cubicBezTo>
                    <a:close/>
                  </a:path>
                </a:pathLst>
              </a:custGeom>
              <a:solidFill>
                <a:srgbClr val="08326D"/>
              </a:solidFill>
            </p:spPr>
          </p:sp>
          <p:sp>
            <p:nvSpPr>
              <p:cNvPr name="TextBox 9" id="9"/>
              <p:cNvSpPr txBox="true"/>
              <p:nvPr/>
            </p:nvSpPr>
            <p:spPr>
              <a:xfrm>
                <a:off x="0" y="-38100"/>
                <a:ext cx="4091863" cy="1993621"/>
              </a:xfrm>
              <a:prstGeom prst="rect">
                <a:avLst/>
              </a:prstGeom>
            </p:spPr>
            <p:txBody>
              <a:bodyPr anchor="ctr" rtlCol="false" tIns="47500" lIns="47500" bIns="47500" rIns="47500"/>
              <a:lstStyle/>
              <a:p>
                <a:pPr algn="ctr">
                  <a:lnSpc>
                    <a:spcPts val="2659"/>
                  </a:lnSpc>
                </a:pPr>
              </a:p>
            </p:txBody>
          </p:sp>
        </p:grpSp>
        <p:sp>
          <p:nvSpPr>
            <p:cNvPr name="Freeform 10" id="10"/>
            <p:cNvSpPr/>
            <p:nvPr/>
          </p:nvSpPr>
          <p:spPr>
            <a:xfrm flipH="false" flipV="false" rot="0">
              <a:off x="546834" y="287879"/>
              <a:ext cx="18275925" cy="8681065"/>
            </a:xfrm>
            <a:custGeom>
              <a:avLst/>
              <a:gdLst/>
              <a:ahLst/>
              <a:cxnLst/>
              <a:rect r="r" b="b" t="t" l="l"/>
              <a:pathLst>
                <a:path h="8681065" w="18275925">
                  <a:moveTo>
                    <a:pt x="0" y="0"/>
                  </a:moveTo>
                  <a:lnTo>
                    <a:pt x="18275926" y="0"/>
                  </a:lnTo>
                  <a:lnTo>
                    <a:pt x="18275926" y="8681065"/>
                  </a:lnTo>
                  <a:lnTo>
                    <a:pt x="0" y="8681065"/>
                  </a:lnTo>
                  <a:lnTo>
                    <a:pt x="0" y="0"/>
                  </a:lnTo>
                  <a:close/>
                </a:path>
              </a:pathLst>
            </a:custGeom>
            <a:blipFill>
              <a:blip r:embed="rId5"/>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985645" y="3572356"/>
            <a:ext cx="7273655" cy="4818413"/>
          </a:xfrm>
          <a:custGeom>
            <a:avLst/>
            <a:gdLst/>
            <a:ahLst/>
            <a:cxnLst/>
            <a:rect r="r" b="b" t="t" l="l"/>
            <a:pathLst>
              <a:path h="4818413" w="7273655">
                <a:moveTo>
                  <a:pt x="0" y="0"/>
                </a:moveTo>
                <a:lnTo>
                  <a:pt x="7273655" y="0"/>
                </a:lnTo>
                <a:lnTo>
                  <a:pt x="7273655" y="4818413"/>
                </a:lnTo>
                <a:lnTo>
                  <a:pt x="0" y="4818413"/>
                </a:lnTo>
                <a:lnTo>
                  <a:pt x="0" y="0"/>
                </a:lnTo>
                <a:close/>
              </a:path>
            </a:pathLst>
          </a:custGeom>
          <a:blipFill>
            <a:blip r:embed="rId5"/>
            <a:stretch>
              <a:fillRect l="0" t="0" r="0" b="0"/>
            </a:stretch>
          </a:blipFill>
        </p:spPr>
      </p:sp>
      <p:sp>
        <p:nvSpPr>
          <p:cNvPr name="TextBox 7" id="7"/>
          <p:cNvSpPr txBox="true"/>
          <p:nvPr/>
        </p:nvSpPr>
        <p:spPr>
          <a:xfrm rot="0">
            <a:off x="1028700" y="3348853"/>
            <a:ext cx="8526790" cy="52177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Implementasi untuk top, is_empty, dan len menggunakan waktu konstan dalam kasus terburuk. Waktu O(1) untuk push dan pop adalah batas teramortized (lihat Bagian 5.3.2); pemanggilan khas ke salah satu metode ini menggunakan waktu konstan, tetapi terkadang ada kasus terburuk O(n), di mana n adalah jumlah elemen saat ini di stack, ketika suatu operasi menyebabkan list untuk mengubah ukuran array internalnya. Penggunaan ruang untuk stack adalah O(n). Untuk space usage adalah O(n) dengan n adalah jumlah elemen di stack</a:t>
            </a:r>
          </a:p>
        </p:txBody>
      </p:sp>
      <p:sp>
        <p:nvSpPr>
          <p:cNvPr name="TextBox 8" id="8"/>
          <p:cNvSpPr txBox="true"/>
          <p:nvPr/>
        </p:nvSpPr>
        <p:spPr>
          <a:xfrm rot="0">
            <a:off x="4250203" y="2520731"/>
            <a:ext cx="10610575"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Analisis Implementasi Stack Berbasis Array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6.1.3 MEMBALIK DATA MENGGUNAKAN STACK</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7617035" y="2993538"/>
            <a:ext cx="9642265" cy="4693579"/>
            <a:chOff x="0" y="0"/>
            <a:chExt cx="12856353" cy="6258105"/>
          </a:xfrm>
        </p:grpSpPr>
        <p:grpSp>
          <p:nvGrpSpPr>
            <p:cNvPr name="Group 7" id="7"/>
            <p:cNvGrpSpPr/>
            <p:nvPr/>
          </p:nvGrpSpPr>
          <p:grpSpPr>
            <a:xfrm rot="0">
              <a:off x="0" y="0"/>
              <a:ext cx="12856353" cy="6258105"/>
              <a:chOff x="0" y="0"/>
              <a:chExt cx="3097265" cy="1507660"/>
            </a:xfrm>
          </p:grpSpPr>
          <p:sp>
            <p:nvSpPr>
              <p:cNvPr name="Freeform 8" id="8"/>
              <p:cNvSpPr/>
              <p:nvPr/>
            </p:nvSpPr>
            <p:spPr>
              <a:xfrm flipH="false" flipV="false" rot="0">
                <a:off x="0" y="0"/>
                <a:ext cx="3097265" cy="1507660"/>
              </a:xfrm>
              <a:custGeom>
                <a:avLst/>
                <a:gdLst/>
                <a:ahLst/>
                <a:cxnLst/>
                <a:rect r="r" b="b" t="t" l="l"/>
                <a:pathLst>
                  <a:path h="1507660" w="3097265">
                    <a:moveTo>
                      <a:pt x="0" y="0"/>
                    </a:moveTo>
                    <a:lnTo>
                      <a:pt x="3097265" y="0"/>
                    </a:lnTo>
                    <a:lnTo>
                      <a:pt x="3097265" y="1507660"/>
                    </a:lnTo>
                    <a:lnTo>
                      <a:pt x="0" y="1507660"/>
                    </a:lnTo>
                    <a:close/>
                  </a:path>
                </a:pathLst>
              </a:custGeom>
              <a:solidFill>
                <a:srgbClr val="08326D"/>
              </a:solidFill>
            </p:spPr>
          </p:sp>
          <p:sp>
            <p:nvSpPr>
              <p:cNvPr name="TextBox 9" id="9"/>
              <p:cNvSpPr txBox="true"/>
              <p:nvPr/>
            </p:nvSpPr>
            <p:spPr>
              <a:xfrm>
                <a:off x="0" y="-38100"/>
                <a:ext cx="3097265" cy="1545760"/>
              </a:xfrm>
              <a:prstGeom prst="rect">
                <a:avLst/>
              </a:prstGeom>
            </p:spPr>
            <p:txBody>
              <a:bodyPr anchor="ctr" rtlCol="false" tIns="41652" lIns="41652" bIns="41652" rIns="41652"/>
              <a:lstStyle/>
              <a:p>
                <a:pPr algn="ctr">
                  <a:lnSpc>
                    <a:spcPts val="2659"/>
                  </a:lnSpc>
                </a:pPr>
              </a:p>
            </p:txBody>
          </p:sp>
        </p:grpSp>
        <p:sp>
          <p:nvSpPr>
            <p:cNvPr name="Freeform 10" id="10"/>
            <p:cNvSpPr/>
            <p:nvPr/>
          </p:nvSpPr>
          <p:spPr>
            <a:xfrm flipH="false" flipV="false" rot="0">
              <a:off x="531111" y="368254"/>
              <a:ext cx="11794132" cy="5521597"/>
            </a:xfrm>
            <a:custGeom>
              <a:avLst/>
              <a:gdLst/>
              <a:ahLst/>
              <a:cxnLst/>
              <a:rect r="r" b="b" t="t" l="l"/>
              <a:pathLst>
                <a:path h="5521597" w="11794132">
                  <a:moveTo>
                    <a:pt x="0" y="0"/>
                  </a:moveTo>
                  <a:lnTo>
                    <a:pt x="11794131" y="0"/>
                  </a:lnTo>
                  <a:lnTo>
                    <a:pt x="11794131" y="5521597"/>
                  </a:lnTo>
                  <a:lnTo>
                    <a:pt x="0" y="5521597"/>
                  </a:lnTo>
                  <a:lnTo>
                    <a:pt x="0" y="0"/>
                  </a:lnTo>
                  <a:close/>
                </a:path>
              </a:pathLst>
            </a:custGeom>
            <a:blipFill>
              <a:blip r:embed="rId5"/>
              <a:stretch>
                <a:fillRect l="0" t="0" r="0" b="0"/>
              </a:stretch>
            </a:blipFill>
          </p:spPr>
        </p:sp>
      </p:grpSp>
      <p:sp>
        <p:nvSpPr>
          <p:cNvPr name="TextBox 11" id="11"/>
          <p:cNvSpPr txBox="true"/>
          <p:nvPr/>
        </p:nvSpPr>
        <p:spPr>
          <a:xfrm rot="0">
            <a:off x="1383426" y="2469492"/>
            <a:ext cx="5907275" cy="569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Sebagai konsekuensi dari protokol LIFO, stack dapat digunakan sebagai alat umum untuk membalik urutan data. Misalnya, kita mungkin ingin mencetak baris-baris file dalam urutan terbalik untuk menampilkan kumpulan data dalam urutan menurun. Ini dapat dicapai dengan membaca setiap baris dan memasukkannya ke dalam stack, lalu menulis baris-baris tersebut dalam urutan mereka dikeluarkan.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6.1.4 MENCOCOKKAN TANDA KURUNG DAN TAG HTML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219706" y="3338422"/>
            <a:ext cx="10029427" cy="4882038"/>
            <a:chOff x="0" y="0"/>
            <a:chExt cx="13372569" cy="6509385"/>
          </a:xfrm>
        </p:grpSpPr>
        <p:grpSp>
          <p:nvGrpSpPr>
            <p:cNvPr name="Group 7" id="7"/>
            <p:cNvGrpSpPr/>
            <p:nvPr/>
          </p:nvGrpSpPr>
          <p:grpSpPr>
            <a:xfrm rot="0">
              <a:off x="0" y="0"/>
              <a:ext cx="13372569" cy="6509385"/>
              <a:chOff x="0" y="0"/>
              <a:chExt cx="3097265" cy="1507660"/>
            </a:xfrm>
          </p:grpSpPr>
          <p:sp>
            <p:nvSpPr>
              <p:cNvPr name="Freeform 8" id="8"/>
              <p:cNvSpPr/>
              <p:nvPr/>
            </p:nvSpPr>
            <p:spPr>
              <a:xfrm flipH="false" flipV="false" rot="0">
                <a:off x="0" y="0"/>
                <a:ext cx="3097265" cy="1507660"/>
              </a:xfrm>
              <a:custGeom>
                <a:avLst/>
                <a:gdLst/>
                <a:ahLst/>
                <a:cxnLst/>
                <a:rect r="r" b="b" t="t" l="l"/>
                <a:pathLst>
                  <a:path h="1507660" w="3097265">
                    <a:moveTo>
                      <a:pt x="0" y="0"/>
                    </a:moveTo>
                    <a:lnTo>
                      <a:pt x="3097265" y="0"/>
                    </a:lnTo>
                    <a:lnTo>
                      <a:pt x="3097265" y="1507660"/>
                    </a:lnTo>
                    <a:lnTo>
                      <a:pt x="0" y="1507660"/>
                    </a:lnTo>
                    <a:close/>
                  </a:path>
                </a:pathLst>
              </a:custGeom>
              <a:solidFill>
                <a:srgbClr val="08326D"/>
              </a:solidFill>
            </p:spPr>
          </p:sp>
          <p:sp>
            <p:nvSpPr>
              <p:cNvPr name="TextBox 9" id="9"/>
              <p:cNvSpPr txBox="true"/>
              <p:nvPr/>
            </p:nvSpPr>
            <p:spPr>
              <a:xfrm>
                <a:off x="0" y="-38100"/>
                <a:ext cx="3097265" cy="1545760"/>
              </a:xfrm>
              <a:prstGeom prst="rect">
                <a:avLst/>
              </a:prstGeom>
            </p:spPr>
            <p:txBody>
              <a:bodyPr anchor="ctr" rtlCol="false" tIns="41652" lIns="41652" bIns="41652" rIns="41652"/>
              <a:lstStyle/>
              <a:p>
                <a:pPr algn="ctr">
                  <a:lnSpc>
                    <a:spcPts val="2659"/>
                  </a:lnSpc>
                </a:pPr>
              </a:p>
            </p:txBody>
          </p:sp>
        </p:grpSp>
        <p:sp>
          <p:nvSpPr>
            <p:cNvPr name="Freeform 10" id="10"/>
            <p:cNvSpPr/>
            <p:nvPr/>
          </p:nvSpPr>
          <p:spPr>
            <a:xfrm flipH="false" flipV="false" rot="0">
              <a:off x="194516" y="236078"/>
              <a:ext cx="12983536" cy="6037228"/>
            </a:xfrm>
            <a:custGeom>
              <a:avLst/>
              <a:gdLst/>
              <a:ahLst/>
              <a:cxnLst/>
              <a:rect r="r" b="b" t="t" l="l"/>
              <a:pathLst>
                <a:path h="6037228" w="12983536">
                  <a:moveTo>
                    <a:pt x="0" y="0"/>
                  </a:moveTo>
                  <a:lnTo>
                    <a:pt x="12983537" y="0"/>
                  </a:lnTo>
                  <a:lnTo>
                    <a:pt x="12983537" y="6037228"/>
                  </a:lnTo>
                  <a:lnTo>
                    <a:pt x="0" y="6037228"/>
                  </a:lnTo>
                  <a:lnTo>
                    <a:pt x="0" y="0"/>
                  </a:lnTo>
                  <a:close/>
                </a:path>
              </a:pathLst>
            </a:custGeom>
            <a:blipFill>
              <a:blip r:embed="rId5"/>
              <a:stretch>
                <a:fillRect l="0" t="0" r="0" b="0"/>
              </a:stretch>
            </a:blipFill>
          </p:spPr>
        </p:sp>
      </p:grpSp>
      <p:sp>
        <p:nvSpPr>
          <p:cNvPr name="TextBox 11" id="11"/>
          <p:cNvSpPr txBox="true"/>
          <p:nvPr/>
        </p:nvSpPr>
        <p:spPr>
          <a:xfrm rot="0">
            <a:off x="11634383" y="2560626"/>
            <a:ext cx="5989644" cy="6390005"/>
          </a:xfrm>
          <a:prstGeom prst="rect">
            <a:avLst/>
          </a:prstGeom>
        </p:spPr>
        <p:txBody>
          <a:bodyPr anchor="t" rtlCol="false" tIns="0" lIns="0" bIns="0" rIns="0">
            <a:spAutoFit/>
          </a:bodyPr>
          <a:lstStyle/>
          <a:p>
            <a:pPr algn="just">
              <a:lnSpc>
                <a:spcPts val="3220"/>
              </a:lnSpc>
            </a:pPr>
            <a:r>
              <a:rPr lang="en-US" sz="2300">
                <a:solidFill>
                  <a:srgbClr val="08326D"/>
                </a:solidFill>
                <a:latin typeface="DM Sans"/>
                <a:ea typeface="DM Sans"/>
                <a:cs typeface="DM Sans"/>
                <a:sym typeface="DM Sans"/>
              </a:rPr>
              <a:t>Contoh aplikasi dari stack adalah mempertimbangkan ekspresi aritmatika yang mungkin berisi berbagai pasangan simbol pengelompokan, seperti: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 dan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Kurawal: “{“ dan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Kurung Siku : “[“ dan “]” </a:t>
            </a:r>
          </a:p>
          <a:p>
            <a:pPr algn="just">
              <a:lnSpc>
                <a:spcPts val="3220"/>
              </a:lnSpc>
            </a:pPr>
            <a:r>
              <a:rPr lang="en-US" sz="2300">
                <a:solidFill>
                  <a:srgbClr val="08326D"/>
                </a:solidFill>
                <a:latin typeface="DM Sans"/>
                <a:ea typeface="DM Sans"/>
                <a:cs typeface="DM Sans"/>
                <a:sym typeface="DM Sans"/>
              </a:rPr>
              <a:t>Setiap simbol pembuka dan penutup harus sama, contohnya seperti [(5+x)-(y+z)]. Berikut beberapa ilustrasi contoh dari konsep ini: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Benar: (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Benar: (((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Salah: ( </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6.1.4 MENCOCOKKAN TANDA KURUNG DAN TAG HTML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8192073" y="3750045"/>
            <a:ext cx="9067227" cy="5370091"/>
            <a:chOff x="0" y="0"/>
            <a:chExt cx="12089636" cy="7160121"/>
          </a:xfrm>
        </p:grpSpPr>
        <p:grpSp>
          <p:nvGrpSpPr>
            <p:cNvPr name="Group 7" id="7"/>
            <p:cNvGrpSpPr/>
            <p:nvPr/>
          </p:nvGrpSpPr>
          <p:grpSpPr>
            <a:xfrm rot="0">
              <a:off x="0" y="0"/>
              <a:ext cx="12089636" cy="7160121"/>
              <a:chOff x="0" y="0"/>
              <a:chExt cx="2764715" cy="1637410"/>
            </a:xfrm>
          </p:grpSpPr>
          <p:sp>
            <p:nvSpPr>
              <p:cNvPr name="Freeform 8" id="8"/>
              <p:cNvSpPr/>
              <p:nvPr/>
            </p:nvSpPr>
            <p:spPr>
              <a:xfrm flipH="false" flipV="false" rot="0">
                <a:off x="0" y="0"/>
                <a:ext cx="2764715" cy="1637410"/>
              </a:xfrm>
              <a:custGeom>
                <a:avLst/>
                <a:gdLst/>
                <a:ahLst/>
                <a:cxnLst/>
                <a:rect r="r" b="b" t="t" l="l"/>
                <a:pathLst>
                  <a:path h="1637410" w="2764715">
                    <a:moveTo>
                      <a:pt x="0" y="0"/>
                    </a:moveTo>
                    <a:lnTo>
                      <a:pt x="2764715" y="0"/>
                    </a:lnTo>
                    <a:lnTo>
                      <a:pt x="2764715" y="1637410"/>
                    </a:lnTo>
                    <a:lnTo>
                      <a:pt x="0" y="1637410"/>
                    </a:lnTo>
                    <a:close/>
                  </a:path>
                </a:pathLst>
              </a:custGeom>
              <a:solidFill>
                <a:srgbClr val="08326D"/>
              </a:solidFill>
            </p:spPr>
          </p:sp>
          <p:sp>
            <p:nvSpPr>
              <p:cNvPr name="TextBox 9" id="9"/>
              <p:cNvSpPr txBox="true"/>
              <p:nvPr/>
            </p:nvSpPr>
            <p:spPr>
              <a:xfrm>
                <a:off x="0" y="-38100"/>
                <a:ext cx="2764715" cy="1675510"/>
              </a:xfrm>
              <a:prstGeom prst="rect">
                <a:avLst/>
              </a:prstGeom>
            </p:spPr>
            <p:txBody>
              <a:bodyPr anchor="ctr" rtlCol="false" tIns="37686" lIns="37686" bIns="37686" rIns="37686"/>
              <a:lstStyle/>
              <a:p>
                <a:pPr algn="ctr">
                  <a:lnSpc>
                    <a:spcPts val="2660"/>
                  </a:lnSpc>
                </a:pPr>
              </a:p>
            </p:txBody>
          </p:sp>
        </p:grpSp>
        <p:sp>
          <p:nvSpPr>
            <p:cNvPr name="Freeform 10" id="10"/>
            <p:cNvSpPr/>
            <p:nvPr/>
          </p:nvSpPr>
          <p:spPr>
            <a:xfrm flipH="false" flipV="false" rot="0">
              <a:off x="357760" y="257621"/>
              <a:ext cx="11374117" cy="6644879"/>
            </a:xfrm>
            <a:custGeom>
              <a:avLst/>
              <a:gdLst/>
              <a:ahLst/>
              <a:cxnLst/>
              <a:rect r="r" b="b" t="t" l="l"/>
              <a:pathLst>
                <a:path h="6644879" w="11374117">
                  <a:moveTo>
                    <a:pt x="0" y="0"/>
                  </a:moveTo>
                  <a:lnTo>
                    <a:pt x="11374116" y="0"/>
                  </a:lnTo>
                  <a:lnTo>
                    <a:pt x="11374116" y="6644879"/>
                  </a:lnTo>
                  <a:lnTo>
                    <a:pt x="0" y="6644879"/>
                  </a:lnTo>
                  <a:lnTo>
                    <a:pt x="0" y="0"/>
                  </a:lnTo>
                  <a:close/>
                </a:path>
              </a:pathLst>
            </a:custGeom>
            <a:blipFill>
              <a:blip r:embed="rId5"/>
              <a:stretch>
                <a:fillRect l="0" t="0" r="0" b="0"/>
              </a:stretch>
            </a:blipFill>
          </p:spPr>
        </p:sp>
      </p:grpSp>
      <p:sp>
        <p:nvSpPr>
          <p:cNvPr name="TextBox 11" id="11"/>
          <p:cNvSpPr txBox="true"/>
          <p:nvPr/>
        </p:nvSpPr>
        <p:spPr>
          <a:xfrm rot="0">
            <a:off x="1192420" y="3564255"/>
            <a:ext cx="6699096" cy="5694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Algoritma di samping membaca dari kiri ke kanan melalui string mentah, menggunakan indeks j untuk melacak kemajuan kami dan metode find dari kelas str untuk menemukan karakter &lt; dan &gt; yang menentukan tag. Tag pembuka didorong ke dalam stack, dan dicocokkan dengan tag penutup saat dikeluarkan dari stack. Dengan analisis serupa, algoritma ini berjalan dalam waktu O(n), di mana n adalah jumlah karakter dalam sumber HTML mentah. </a:t>
            </a:r>
          </a:p>
        </p:txBody>
      </p:sp>
      <p:sp>
        <p:nvSpPr>
          <p:cNvPr name="TextBox 12" id="12"/>
          <p:cNvSpPr txBox="true"/>
          <p:nvPr/>
        </p:nvSpPr>
        <p:spPr>
          <a:xfrm rot="0">
            <a:off x="4250203" y="2520731"/>
            <a:ext cx="10610575"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Mencocokkan Tag dalam Bahasa Markup</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013480" y="2549557"/>
            <a:ext cx="7577430" cy="6405759"/>
            <a:chOff x="0" y="0"/>
            <a:chExt cx="10103240" cy="8541012"/>
          </a:xfrm>
        </p:grpSpPr>
        <p:grpSp>
          <p:nvGrpSpPr>
            <p:cNvPr name="Group 6" id="6"/>
            <p:cNvGrpSpPr/>
            <p:nvPr/>
          </p:nvGrpSpPr>
          <p:grpSpPr>
            <a:xfrm rot="0">
              <a:off x="0" y="0"/>
              <a:ext cx="10103240" cy="8541012"/>
              <a:chOff x="0" y="0"/>
              <a:chExt cx="2029436" cy="1715631"/>
            </a:xfrm>
          </p:grpSpPr>
          <p:sp>
            <p:nvSpPr>
              <p:cNvPr name="Freeform 7" id="7"/>
              <p:cNvSpPr/>
              <p:nvPr/>
            </p:nvSpPr>
            <p:spPr>
              <a:xfrm flipH="false" flipV="false" rot="0">
                <a:off x="0" y="0"/>
                <a:ext cx="2029436" cy="1715631"/>
              </a:xfrm>
              <a:custGeom>
                <a:avLst/>
                <a:gdLst/>
                <a:ahLst/>
                <a:cxnLst/>
                <a:rect r="r" b="b" t="t" l="l"/>
                <a:pathLst>
                  <a:path h="1715631" w="2029436">
                    <a:moveTo>
                      <a:pt x="0" y="0"/>
                    </a:moveTo>
                    <a:lnTo>
                      <a:pt x="2029436" y="0"/>
                    </a:lnTo>
                    <a:lnTo>
                      <a:pt x="2029436" y="1715631"/>
                    </a:lnTo>
                    <a:lnTo>
                      <a:pt x="0" y="1715631"/>
                    </a:lnTo>
                    <a:close/>
                  </a:path>
                </a:pathLst>
              </a:custGeom>
              <a:solidFill>
                <a:srgbClr val="08326D"/>
              </a:solidFill>
            </p:spPr>
          </p:sp>
          <p:sp>
            <p:nvSpPr>
              <p:cNvPr name="TextBox 8" id="8"/>
              <p:cNvSpPr txBox="true"/>
              <p:nvPr/>
            </p:nvSpPr>
            <p:spPr>
              <a:xfrm>
                <a:off x="0" y="-38100"/>
                <a:ext cx="2029436" cy="1753731"/>
              </a:xfrm>
              <a:prstGeom prst="rect">
                <a:avLst/>
              </a:prstGeom>
            </p:spPr>
            <p:txBody>
              <a:bodyPr anchor="ctr" rtlCol="false" tIns="43879" lIns="43879" bIns="43879" rIns="43879"/>
              <a:lstStyle/>
              <a:p>
                <a:pPr algn="ctr">
                  <a:lnSpc>
                    <a:spcPts val="2660"/>
                  </a:lnSpc>
                </a:pPr>
              </a:p>
            </p:txBody>
          </p:sp>
        </p:grpSp>
        <p:sp>
          <p:nvSpPr>
            <p:cNvPr name="Freeform 9" id="9"/>
            <p:cNvSpPr/>
            <p:nvPr/>
          </p:nvSpPr>
          <p:spPr>
            <a:xfrm flipH="false" flipV="false" rot="0">
              <a:off x="321452" y="223043"/>
              <a:ext cx="9460335" cy="8094926"/>
            </a:xfrm>
            <a:custGeom>
              <a:avLst/>
              <a:gdLst/>
              <a:ahLst/>
              <a:cxnLst/>
              <a:rect r="r" b="b" t="t" l="l"/>
              <a:pathLst>
                <a:path h="8094926" w="9460335">
                  <a:moveTo>
                    <a:pt x="0" y="0"/>
                  </a:moveTo>
                  <a:lnTo>
                    <a:pt x="9460335" y="0"/>
                  </a:lnTo>
                  <a:lnTo>
                    <a:pt x="9460335" y="8094926"/>
                  </a:lnTo>
                  <a:lnTo>
                    <a:pt x="0" y="8094926"/>
                  </a:lnTo>
                  <a:lnTo>
                    <a:pt x="0" y="0"/>
                  </a:lnTo>
                  <a:close/>
                </a:path>
              </a:pathLst>
            </a:custGeom>
            <a:blipFill>
              <a:blip r:embed="rId5"/>
              <a:stretch>
                <a:fillRect l="0" t="0" r="0" b="0"/>
              </a:stretch>
            </a:blipFill>
          </p:spPr>
        </p:sp>
      </p:grpSp>
      <p:sp>
        <p:nvSpPr>
          <p:cNvPr name="TextBox 10" id="10"/>
          <p:cNvSpPr txBox="true"/>
          <p:nvPr/>
        </p:nvSpPr>
        <p:spPr>
          <a:xfrm rot="0">
            <a:off x="7088952" y="1238250"/>
            <a:ext cx="4900145" cy="1311307"/>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QUEUES</a:t>
            </a:r>
          </a:p>
        </p:txBody>
      </p:sp>
      <p:sp>
        <p:nvSpPr>
          <p:cNvPr name="TextBox 11" id="11"/>
          <p:cNvSpPr txBox="true"/>
          <p:nvPr/>
        </p:nvSpPr>
        <p:spPr>
          <a:xfrm rot="0">
            <a:off x="1179730" y="3119726"/>
            <a:ext cx="8359295" cy="521779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Queue atau antrian merupakan struktur data linear yang mengikuti prinsip FIFO (First In First Out) , artinya adalah data yang pertama kali dimasukkan atau disimpan , maka data tersebut adalah yang pertama kali akan diakses atau dikeluarkan . </a:t>
            </a:r>
          </a:p>
          <a:p>
            <a:pPr algn="just">
              <a:lnSpc>
                <a:spcPts val="3779"/>
              </a:lnSpc>
            </a:pPr>
          </a:p>
          <a:p>
            <a:pPr algn="just">
              <a:lnSpc>
                <a:spcPts val="3779"/>
              </a:lnSpc>
            </a:pPr>
            <a:r>
              <a:rPr lang="en-US" sz="2700">
                <a:solidFill>
                  <a:srgbClr val="08326D"/>
                </a:solidFill>
                <a:latin typeface="DM Sans"/>
                <a:ea typeface="DM Sans"/>
                <a:cs typeface="DM Sans"/>
                <a:sym typeface="DM Sans"/>
              </a:rPr>
              <a:t>Metafora untuk terminologi ini adalah antrean orang yang menunggu untuk naik wahana di taman hiburan . Antrian FIFO juga digunakan oleh banyak perangkat komputasi , seperti networked printer, atau Web Server yang menanggapi permintaan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2186763"/>
            <a:ext cx="12803506" cy="952506"/>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6.2.1 Queue untuk Tipe Data Abstrak</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68395" y="4063227"/>
            <a:ext cx="15751211" cy="3789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Q.enqueue(e) : Menambah elemen e ke belakang antrian </a:t>
            </a:r>
          </a:p>
          <a:p>
            <a:pPr algn="just">
              <a:lnSpc>
                <a:spcPts val="3779"/>
              </a:lnSpc>
            </a:pPr>
            <a:r>
              <a:rPr lang="en-US" sz="2700">
                <a:solidFill>
                  <a:srgbClr val="08326D"/>
                </a:solidFill>
                <a:latin typeface="DM Sans"/>
                <a:ea typeface="DM Sans"/>
                <a:cs typeface="DM Sans"/>
                <a:sym typeface="DM Sans"/>
              </a:rPr>
              <a:t>Q. Q.dequeue() : Menghapus dan mengembalikan elemen pertama dari antrian Q: akan error jika antrian kosong. </a:t>
            </a:r>
          </a:p>
          <a:p>
            <a:pPr algn="just">
              <a:lnSpc>
                <a:spcPts val="3779"/>
              </a:lnSpc>
            </a:pPr>
            <a:r>
              <a:rPr lang="en-US" sz="2700">
                <a:solidFill>
                  <a:srgbClr val="08326D"/>
                </a:solidFill>
                <a:latin typeface="DM Sans"/>
                <a:ea typeface="DM Sans"/>
                <a:cs typeface="DM Sans"/>
                <a:sym typeface="DM Sans"/>
              </a:rPr>
              <a:t>Q.first() : Mengembalikan elemen yang ada di depan antrian Q tanpa menghapusnya; akan error jika antrian kosong. </a:t>
            </a:r>
          </a:p>
          <a:p>
            <a:pPr algn="just">
              <a:lnSpc>
                <a:spcPts val="3779"/>
              </a:lnSpc>
            </a:pPr>
            <a:r>
              <a:rPr lang="en-US" sz="2700">
                <a:solidFill>
                  <a:srgbClr val="08326D"/>
                </a:solidFill>
                <a:latin typeface="DM Sans"/>
                <a:ea typeface="DM Sans"/>
                <a:cs typeface="DM Sans"/>
                <a:sym typeface="DM Sans"/>
              </a:rPr>
              <a:t>Q.is_empty() : Mengembalikan True jika antrian Q tidak ada elemen apapun. </a:t>
            </a:r>
          </a:p>
          <a:p>
            <a:pPr algn="just">
              <a:lnSpc>
                <a:spcPts val="3779"/>
              </a:lnSpc>
              <a:spcBef>
                <a:spcPct val="0"/>
              </a:spcBef>
            </a:pPr>
            <a:r>
              <a:rPr lang="en-US" sz="2700">
                <a:solidFill>
                  <a:srgbClr val="08326D"/>
                </a:solidFill>
                <a:latin typeface="DM Sans"/>
                <a:ea typeface="DM Sans"/>
                <a:cs typeface="DM Sans"/>
                <a:sym typeface="DM Sans"/>
              </a:rPr>
              <a:t>len(Q) : Mengembalikan banyaknya elemen di antrian Q; pada Python, implementasinya menggunakan metode special __len__.</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171575"/>
            <a:ext cx="12803506" cy="159064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68395" y="3701415"/>
            <a:ext cx="15751211" cy="28365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Untuk membuat implementasi queue yang lebih kokoh, kita biarkan elemen depan queue bergeser ke kanan, dan elemen-elemen dalam queue "berputar" di sekitar ujung array yang mendasarinya. Kita berasumsi bahwa array yang mendasari memiliki panjang tetap N yang lebih besar dari jumlah elemen sebenarnya dalam queue. Elemen baru dimasukkan ke arah "ujung" dari queue saat ini, bergerak dari depan ke indeks N - 1 dan berlanjut di indeks 0, lalu 1. Gambar di bawah mengilustrasikan queue seperti itu dengan elemen pertama E dan elemen terakhir M. </a:t>
            </a:r>
          </a:p>
        </p:txBody>
      </p:sp>
      <p:sp>
        <p:nvSpPr>
          <p:cNvPr name="Freeform 7" id="7"/>
          <p:cNvSpPr/>
          <p:nvPr/>
        </p:nvSpPr>
        <p:spPr>
          <a:xfrm flipH="false" flipV="false" rot="0">
            <a:off x="3969838" y="6842760"/>
            <a:ext cx="10348325" cy="2065767"/>
          </a:xfrm>
          <a:custGeom>
            <a:avLst/>
            <a:gdLst/>
            <a:ahLst/>
            <a:cxnLst/>
            <a:rect r="r" b="b" t="t" l="l"/>
            <a:pathLst>
              <a:path h="2065767" w="10348325">
                <a:moveTo>
                  <a:pt x="0" y="0"/>
                </a:moveTo>
                <a:lnTo>
                  <a:pt x="10348324" y="0"/>
                </a:lnTo>
                <a:lnTo>
                  <a:pt x="10348324" y="2065767"/>
                </a:lnTo>
                <a:lnTo>
                  <a:pt x="0" y="2065767"/>
                </a:lnTo>
                <a:lnTo>
                  <a:pt x="0" y="0"/>
                </a:lnTo>
                <a:close/>
              </a:path>
            </a:pathLst>
          </a:custGeom>
          <a:blipFill>
            <a:blip r:embed="rId5"/>
            <a:stretch>
              <a:fillRect l="0" t="0" r="0" b="0"/>
            </a:stretch>
          </a:blipFill>
        </p:spPr>
      </p:sp>
      <p:sp>
        <p:nvSpPr>
          <p:cNvPr name="TextBox 8" id="8"/>
          <p:cNvSpPr txBox="true"/>
          <p:nvPr/>
        </p:nvSpPr>
        <p:spPr>
          <a:xfrm rot="0">
            <a:off x="6339003" y="2533622"/>
            <a:ext cx="5609994" cy="914333"/>
          </a:xfrm>
          <a:prstGeom prst="rect">
            <a:avLst/>
          </a:prstGeom>
        </p:spPr>
        <p:txBody>
          <a:bodyPr anchor="t" rtlCol="false" tIns="0" lIns="0" bIns="0" rIns="0">
            <a:spAutoFit/>
          </a:bodyPr>
          <a:lstStyle/>
          <a:p>
            <a:pPr algn="ctr">
              <a:lnSpc>
                <a:spcPts val="6300"/>
              </a:lnSpc>
            </a:pPr>
            <a:r>
              <a:rPr lang="en-US" sz="4500">
                <a:solidFill>
                  <a:srgbClr val="08326D"/>
                </a:solidFill>
                <a:latin typeface="TAN Tangkiwood"/>
                <a:ea typeface="TAN Tangkiwood"/>
                <a:cs typeface="TAN Tangkiwood"/>
                <a:sym typeface="TAN Tangkiwood"/>
              </a:rPr>
              <a:t>Using an Array Circularly</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0654820" y="603930"/>
            <a:ext cx="6910436" cy="9079140"/>
            <a:chOff x="0" y="0"/>
            <a:chExt cx="9213914" cy="12105521"/>
          </a:xfrm>
        </p:grpSpPr>
        <p:grpSp>
          <p:nvGrpSpPr>
            <p:cNvPr name="Group 6" id="6"/>
            <p:cNvGrpSpPr/>
            <p:nvPr/>
          </p:nvGrpSpPr>
          <p:grpSpPr>
            <a:xfrm rot="0">
              <a:off x="0" y="0"/>
              <a:ext cx="9213914" cy="12105521"/>
              <a:chOff x="0" y="0"/>
              <a:chExt cx="1850797" cy="2431633"/>
            </a:xfrm>
          </p:grpSpPr>
          <p:sp>
            <p:nvSpPr>
              <p:cNvPr name="Freeform 7" id="7"/>
              <p:cNvSpPr/>
              <p:nvPr/>
            </p:nvSpPr>
            <p:spPr>
              <a:xfrm flipH="false" flipV="false" rot="0">
                <a:off x="0" y="0"/>
                <a:ext cx="1850797" cy="2431633"/>
              </a:xfrm>
              <a:custGeom>
                <a:avLst/>
                <a:gdLst/>
                <a:ahLst/>
                <a:cxnLst/>
                <a:rect r="r" b="b" t="t" l="l"/>
                <a:pathLst>
                  <a:path h="2431633" w="1850797">
                    <a:moveTo>
                      <a:pt x="0" y="0"/>
                    </a:moveTo>
                    <a:lnTo>
                      <a:pt x="1850797" y="0"/>
                    </a:lnTo>
                    <a:lnTo>
                      <a:pt x="1850797" y="2431633"/>
                    </a:lnTo>
                    <a:lnTo>
                      <a:pt x="0" y="2431633"/>
                    </a:lnTo>
                    <a:close/>
                  </a:path>
                </a:pathLst>
              </a:custGeom>
              <a:solidFill>
                <a:srgbClr val="08326D"/>
              </a:solidFill>
            </p:spPr>
          </p:sp>
          <p:sp>
            <p:nvSpPr>
              <p:cNvPr name="TextBox 8" id="8"/>
              <p:cNvSpPr txBox="true"/>
              <p:nvPr/>
            </p:nvSpPr>
            <p:spPr>
              <a:xfrm>
                <a:off x="0" y="-38100"/>
                <a:ext cx="1850797" cy="2469733"/>
              </a:xfrm>
              <a:prstGeom prst="rect">
                <a:avLst/>
              </a:prstGeom>
            </p:spPr>
            <p:txBody>
              <a:bodyPr anchor="ctr" rtlCol="false" tIns="49956" lIns="49956" bIns="49956" rIns="49956"/>
              <a:lstStyle/>
              <a:p>
                <a:pPr algn="ctr">
                  <a:lnSpc>
                    <a:spcPts val="2660"/>
                  </a:lnSpc>
                </a:pPr>
              </a:p>
            </p:txBody>
          </p:sp>
        </p:grpSp>
        <p:sp>
          <p:nvSpPr>
            <p:cNvPr name="Freeform 9" id="9"/>
            <p:cNvSpPr/>
            <p:nvPr/>
          </p:nvSpPr>
          <p:spPr>
            <a:xfrm flipH="false" flipV="false" rot="0">
              <a:off x="424682" y="293989"/>
              <a:ext cx="8364550" cy="11517543"/>
            </a:xfrm>
            <a:custGeom>
              <a:avLst/>
              <a:gdLst/>
              <a:ahLst/>
              <a:cxnLst/>
              <a:rect r="r" b="b" t="t" l="l"/>
              <a:pathLst>
                <a:path h="11517543" w="8364550">
                  <a:moveTo>
                    <a:pt x="0" y="0"/>
                  </a:moveTo>
                  <a:lnTo>
                    <a:pt x="8364550" y="0"/>
                  </a:lnTo>
                  <a:lnTo>
                    <a:pt x="8364550" y="11517543"/>
                  </a:lnTo>
                  <a:lnTo>
                    <a:pt x="0" y="11517543"/>
                  </a:lnTo>
                  <a:lnTo>
                    <a:pt x="0" y="0"/>
                  </a:lnTo>
                  <a:close/>
                </a:path>
              </a:pathLst>
            </a:custGeom>
            <a:blipFill>
              <a:blip r:embed="rId5"/>
              <a:stretch>
                <a:fillRect l="0" t="0" r="0" b="0"/>
              </a:stretch>
            </a:blipFill>
          </p:spPr>
        </p:sp>
      </p:grpSp>
      <p:sp>
        <p:nvSpPr>
          <p:cNvPr name="TextBox 10" id="10"/>
          <p:cNvSpPr txBox="true"/>
          <p:nvPr/>
        </p:nvSpPr>
        <p:spPr>
          <a:xfrm rot="0">
            <a:off x="1393849" y="1351150"/>
            <a:ext cx="8825149" cy="159064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TextBox 11" id="11"/>
          <p:cNvSpPr txBox="true"/>
          <p:nvPr/>
        </p:nvSpPr>
        <p:spPr>
          <a:xfrm rot="0">
            <a:off x="1179730" y="3745562"/>
            <a:ext cx="9039268" cy="521779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Implementasi queue menggunakan list Python secara melingkar dijelaskan dalam kode di samping. Queue ini menggunakan 3 variabel: </a:t>
            </a:r>
          </a:p>
          <a:p>
            <a:pPr algn="just">
              <a:lnSpc>
                <a:spcPts val="3779"/>
              </a:lnSpc>
            </a:pPr>
            <a:r>
              <a:rPr lang="en-US" sz="2700">
                <a:solidFill>
                  <a:srgbClr val="08326D"/>
                </a:solidFill>
                <a:latin typeface="DM Sans"/>
                <a:ea typeface="DM Sans"/>
                <a:cs typeface="DM Sans"/>
                <a:sym typeface="DM Sans"/>
              </a:rPr>
              <a:t>• _data: list dengan kapasitas tetap untuk menyimpan elemen queue. </a:t>
            </a:r>
          </a:p>
          <a:p>
            <a:pPr algn="just">
              <a:lnSpc>
                <a:spcPts val="3779"/>
              </a:lnSpc>
            </a:pPr>
            <a:r>
              <a:rPr lang="en-US" sz="2700">
                <a:solidFill>
                  <a:srgbClr val="08326D"/>
                </a:solidFill>
                <a:latin typeface="DM Sans"/>
                <a:ea typeface="DM Sans"/>
                <a:cs typeface="DM Sans"/>
                <a:sym typeface="DM Sans"/>
              </a:rPr>
              <a:t>• _size: jumlah elemen yang saat ini ada di queue. </a:t>
            </a:r>
          </a:p>
          <a:p>
            <a:pPr algn="just">
              <a:lnSpc>
                <a:spcPts val="3779"/>
              </a:lnSpc>
            </a:pPr>
            <a:r>
              <a:rPr lang="en-US" sz="2700">
                <a:solidFill>
                  <a:srgbClr val="08326D"/>
                </a:solidFill>
                <a:latin typeface="DM Sans"/>
                <a:ea typeface="DM Sans"/>
                <a:cs typeface="DM Sans"/>
                <a:sym typeface="DM Sans"/>
              </a:rPr>
              <a:t>• _front: indeks elemen pertama dalam list data (jika queue tidak kosong). </a:t>
            </a:r>
          </a:p>
          <a:p>
            <a:pPr algn="just">
              <a:lnSpc>
                <a:spcPts val="3779"/>
              </a:lnSpc>
            </a:pPr>
            <a:r>
              <a:rPr lang="en-US" sz="2700">
                <a:solidFill>
                  <a:srgbClr val="08326D"/>
                </a:solidFill>
                <a:latin typeface="DM Sans"/>
                <a:ea typeface="DM Sans"/>
                <a:cs typeface="DM Sans"/>
                <a:sym typeface="DM Sans"/>
              </a:rPr>
              <a:t>Awalnya kita siapkan list kosong dan set front ke 0. Jika kita panggil front atau dequeue pada queue kosong, exception Empty akan muncul.</a:t>
            </a:r>
          </a:p>
        </p:txBody>
      </p:sp>
      <p:sp>
        <p:nvSpPr>
          <p:cNvPr name="TextBox 12" id="12"/>
          <p:cNvSpPr txBox="true"/>
          <p:nvPr/>
        </p:nvSpPr>
        <p:spPr>
          <a:xfrm rot="0">
            <a:off x="1393849" y="3017998"/>
            <a:ext cx="8825149" cy="609610"/>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Implementasi Queue pada Python</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64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028700" y="3467678"/>
            <a:ext cx="8654443" cy="6282954"/>
            <a:chOff x="0" y="0"/>
            <a:chExt cx="11539258" cy="8377272"/>
          </a:xfrm>
        </p:grpSpPr>
        <p:grpSp>
          <p:nvGrpSpPr>
            <p:cNvPr name="Group 7" id="7"/>
            <p:cNvGrpSpPr/>
            <p:nvPr/>
          </p:nvGrpSpPr>
          <p:grpSpPr>
            <a:xfrm rot="0">
              <a:off x="0" y="0"/>
              <a:ext cx="11539258" cy="8377272"/>
              <a:chOff x="0" y="0"/>
              <a:chExt cx="2355895" cy="1710333"/>
            </a:xfrm>
          </p:grpSpPr>
          <p:sp>
            <p:nvSpPr>
              <p:cNvPr name="Freeform 8" id="8"/>
              <p:cNvSpPr/>
              <p:nvPr/>
            </p:nvSpPr>
            <p:spPr>
              <a:xfrm flipH="false" flipV="false" rot="0">
                <a:off x="0" y="0"/>
                <a:ext cx="2355895" cy="1710333"/>
              </a:xfrm>
              <a:custGeom>
                <a:avLst/>
                <a:gdLst/>
                <a:ahLst/>
                <a:cxnLst/>
                <a:rect r="r" b="b" t="t" l="l"/>
                <a:pathLst>
                  <a:path h="1710333" w="2355895">
                    <a:moveTo>
                      <a:pt x="0" y="0"/>
                    </a:moveTo>
                    <a:lnTo>
                      <a:pt x="2355895" y="0"/>
                    </a:lnTo>
                    <a:lnTo>
                      <a:pt x="2355895" y="1710333"/>
                    </a:lnTo>
                    <a:lnTo>
                      <a:pt x="0" y="1710333"/>
                    </a:lnTo>
                    <a:close/>
                  </a:path>
                </a:pathLst>
              </a:custGeom>
              <a:solidFill>
                <a:srgbClr val="08326D"/>
              </a:solidFill>
            </p:spPr>
          </p:sp>
          <p:sp>
            <p:nvSpPr>
              <p:cNvPr name="TextBox 9" id="9"/>
              <p:cNvSpPr txBox="true"/>
              <p:nvPr/>
            </p:nvSpPr>
            <p:spPr>
              <a:xfrm>
                <a:off x="0" y="-38100"/>
                <a:ext cx="2355895" cy="1748433"/>
              </a:xfrm>
              <a:prstGeom prst="rect">
                <a:avLst/>
              </a:prstGeom>
            </p:spPr>
            <p:txBody>
              <a:bodyPr anchor="ctr" rtlCol="false" tIns="45128" lIns="45128" bIns="45128" rIns="45128"/>
              <a:lstStyle/>
              <a:p>
                <a:pPr algn="ctr">
                  <a:lnSpc>
                    <a:spcPts val="2659"/>
                  </a:lnSpc>
                </a:pPr>
              </a:p>
            </p:txBody>
          </p:sp>
        </p:grpSp>
        <p:sp>
          <p:nvSpPr>
            <p:cNvPr name="Freeform 10" id="10"/>
            <p:cNvSpPr/>
            <p:nvPr/>
          </p:nvSpPr>
          <p:spPr>
            <a:xfrm flipH="false" flipV="false" rot="0">
              <a:off x="287340" y="320088"/>
              <a:ext cx="10964577" cy="7776006"/>
            </a:xfrm>
            <a:custGeom>
              <a:avLst/>
              <a:gdLst/>
              <a:ahLst/>
              <a:cxnLst/>
              <a:rect r="r" b="b" t="t" l="l"/>
              <a:pathLst>
                <a:path h="7776006" w="10964577">
                  <a:moveTo>
                    <a:pt x="0" y="0"/>
                  </a:moveTo>
                  <a:lnTo>
                    <a:pt x="10964578" y="0"/>
                  </a:lnTo>
                  <a:lnTo>
                    <a:pt x="10964578" y="7776006"/>
                  </a:lnTo>
                  <a:lnTo>
                    <a:pt x="0" y="7776006"/>
                  </a:lnTo>
                  <a:lnTo>
                    <a:pt x="0" y="0"/>
                  </a:lnTo>
                  <a:close/>
                </a:path>
              </a:pathLst>
            </a:custGeom>
            <a:blipFill>
              <a:blip r:embed="rId5"/>
              <a:stretch>
                <a:fillRect l="-155" t="0" r="-155" b="0"/>
              </a:stretch>
            </a:blipFill>
          </p:spPr>
        </p:sp>
      </p:grpSp>
      <p:sp>
        <p:nvSpPr>
          <p:cNvPr name="TextBox 11" id="11"/>
          <p:cNvSpPr txBox="true"/>
          <p:nvPr/>
        </p:nvSpPr>
        <p:spPr>
          <a:xfrm rot="0">
            <a:off x="10012629" y="3420053"/>
            <a:ext cx="7554515" cy="5189425"/>
          </a:xfrm>
          <a:prstGeom prst="rect">
            <a:avLst/>
          </a:prstGeom>
        </p:spPr>
        <p:txBody>
          <a:bodyPr anchor="t" rtlCol="false" tIns="0" lIns="0" bIns="0" rIns="0">
            <a:spAutoFit/>
          </a:bodyPr>
          <a:lstStyle/>
          <a:p>
            <a:pPr algn="just" marL="496572" indent="-248286" lvl="1">
              <a:lnSpc>
                <a:spcPts val="3220"/>
              </a:lnSpc>
              <a:buFont typeface="Arial"/>
              <a:buChar char="•"/>
            </a:pPr>
            <a:r>
              <a:rPr lang="en-US" sz="2300">
                <a:solidFill>
                  <a:srgbClr val="08326D"/>
                </a:solidFill>
                <a:latin typeface="DM Sans"/>
                <a:ea typeface="DM Sans"/>
                <a:cs typeface="DM Sans"/>
                <a:sym typeface="DM Sans"/>
              </a:rPr>
              <a:t>Enqueue menambahkan elemen baru ke belakang queue. Indeks elemen baru ditentukan dengan rumus: </a:t>
            </a:r>
          </a:p>
          <a:p>
            <a:pPr algn="ctr">
              <a:lnSpc>
                <a:spcPts val="3220"/>
              </a:lnSpc>
            </a:pPr>
            <a:r>
              <a:rPr lang="en-US" sz="2300">
                <a:solidFill>
                  <a:srgbClr val="08326D"/>
                </a:solidFill>
                <a:latin typeface="DM Sans"/>
                <a:ea typeface="DM Sans"/>
                <a:cs typeface="DM Sans"/>
                <a:sym typeface="DM Sans"/>
              </a:rPr>
              <a:t>avail = (self.front + self.size) % len(self.data) </a:t>
            </a:r>
          </a:p>
          <a:p>
            <a:pPr algn="just" marL="496572" indent="-248286" lvl="1">
              <a:lnSpc>
                <a:spcPts val="3220"/>
              </a:lnSpc>
              <a:buFont typeface="Arial"/>
              <a:buChar char="•"/>
            </a:pPr>
            <a:r>
              <a:rPr lang="en-US" sz="2300">
                <a:solidFill>
                  <a:srgbClr val="08326D"/>
                </a:solidFill>
                <a:latin typeface="DM Sans"/>
                <a:ea typeface="DM Sans"/>
                <a:cs typeface="DM Sans"/>
                <a:sym typeface="DM Sans"/>
              </a:rPr>
              <a:t>Dequeue menghapus elemen terdepan dari queue. Elemen yang dihapus akan disimpan sementara sebelum dihapus permanen dari list data menggunakan </a:t>
            </a:r>
          </a:p>
          <a:p>
            <a:pPr algn="ctr">
              <a:lnSpc>
                <a:spcPts val="3220"/>
              </a:lnSpc>
            </a:pPr>
            <a:r>
              <a:rPr lang="en-US" sz="2300">
                <a:solidFill>
                  <a:srgbClr val="08326D"/>
                </a:solidFill>
                <a:latin typeface="DM Sans"/>
                <a:ea typeface="DM Sans"/>
                <a:cs typeface="DM Sans"/>
                <a:sym typeface="DM Sans"/>
              </a:rPr>
              <a:t>self.data[self.front] = None. </a:t>
            </a:r>
          </a:p>
          <a:p>
            <a:pPr algn="just">
              <a:lnSpc>
                <a:spcPts val="3220"/>
              </a:lnSpc>
            </a:pPr>
            <a:r>
              <a:rPr lang="en-US" sz="2300">
                <a:solidFill>
                  <a:srgbClr val="08326D"/>
                </a:solidFill>
                <a:latin typeface="DM Sans"/>
                <a:ea typeface="DM Sans"/>
                <a:cs typeface="DM Sans"/>
                <a:sym typeface="DM Sans"/>
              </a:rPr>
              <a:t>Hal ini untuk membantu mekanisme Python dalam mengelola memori. Setelah dihapus, _front di-update untuk menunjukkan elemen berikutnya yang menjadi yang terdepan. </a:t>
            </a:r>
          </a:p>
        </p:txBody>
      </p:sp>
      <p:sp>
        <p:nvSpPr>
          <p:cNvPr name="TextBox 12" id="12"/>
          <p:cNvSpPr txBox="true"/>
          <p:nvPr/>
        </p:nvSpPr>
        <p:spPr>
          <a:xfrm rot="0">
            <a:off x="1028700" y="2648100"/>
            <a:ext cx="9235607" cy="609610"/>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Menambahkan dan Menghapus Elemen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238250"/>
            <a:ext cx="12803506" cy="1311273"/>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Daftar Isi</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1646962" y="3890232"/>
            <a:ext cx="7315200" cy="1250629"/>
            <a:chOff x="0" y="0"/>
            <a:chExt cx="9753600" cy="1667505"/>
          </a:xfrm>
        </p:grpSpPr>
        <p:sp>
          <p:nvSpPr>
            <p:cNvPr name="Freeform 7" id="7"/>
            <p:cNvSpPr/>
            <p:nvPr/>
          </p:nvSpPr>
          <p:spPr>
            <a:xfrm flipH="false" flipV="false" rot="0">
              <a:off x="0" y="0"/>
              <a:ext cx="9753600" cy="1667505"/>
            </a:xfrm>
            <a:custGeom>
              <a:avLst/>
              <a:gdLst/>
              <a:ahLst/>
              <a:cxnLst/>
              <a:rect r="r" b="b" t="t" l="l"/>
              <a:pathLst>
                <a:path h="1667505" w="9753600">
                  <a:moveTo>
                    <a:pt x="0" y="0"/>
                  </a:moveTo>
                  <a:lnTo>
                    <a:pt x="9753600" y="0"/>
                  </a:lnTo>
                  <a:lnTo>
                    <a:pt x="9753600" y="1667505"/>
                  </a:lnTo>
                  <a:lnTo>
                    <a:pt x="0" y="1667505"/>
                  </a:lnTo>
                  <a:lnTo>
                    <a:pt x="0" y="0"/>
                  </a:lnTo>
                  <a:close/>
                </a:path>
              </a:pathLst>
            </a:custGeom>
            <a:blipFill>
              <a:blip r:embed="rId5">
                <a:extLst>
                  <a:ext uri="{96DAC541-7B7A-43D3-8B79-37D633B846F1}">
                    <asvg:svgBlip xmlns:asvg="http://schemas.microsoft.com/office/drawing/2016/SVG/main" r:embed="rId6"/>
                  </a:ext>
                </a:extLst>
              </a:blip>
              <a:stretch>
                <a:fillRect l="0" t="-3174" r="0" b="-3174"/>
              </a:stretch>
            </a:blipFill>
          </p:spPr>
        </p:sp>
        <p:sp>
          <p:nvSpPr>
            <p:cNvPr name="TextBox 8" id="8"/>
            <p:cNvSpPr txBox="true"/>
            <p:nvPr/>
          </p:nvSpPr>
          <p:spPr>
            <a:xfrm rot="0">
              <a:off x="1012003" y="541788"/>
              <a:ext cx="7729594" cy="540765"/>
            </a:xfrm>
            <a:prstGeom prst="rect">
              <a:avLst/>
            </a:prstGeom>
          </p:spPr>
          <p:txBody>
            <a:bodyPr anchor="t" rtlCol="false" tIns="0" lIns="0" bIns="0" rIns="0">
              <a:spAutoFit/>
            </a:bodyPr>
            <a:lstStyle/>
            <a:p>
              <a:pPr algn="ctr">
                <a:lnSpc>
                  <a:spcPts val="2450"/>
                </a:lnSpc>
              </a:pPr>
              <a:r>
                <a:rPr lang="en-US" b="true" sz="3500">
                  <a:solidFill>
                    <a:srgbClr val="FFFFFF"/>
                  </a:solidFill>
                  <a:latin typeface="DM Sans Bold"/>
                  <a:ea typeface="DM Sans Bold"/>
                  <a:cs typeface="DM Sans Bold"/>
                  <a:sym typeface="DM Sans Bold"/>
                </a:rPr>
                <a:t>STACKS</a:t>
              </a:r>
            </a:p>
          </p:txBody>
        </p:sp>
      </p:grpSp>
      <p:grpSp>
        <p:nvGrpSpPr>
          <p:cNvPr name="Group 9" id="9"/>
          <p:cNvGrpSpPr/>
          <p:nvPr/>
        </p:nvGrpSpPr>
        <p:grpSpPr>
          <a:xfrm rot="0">
            <a:off x="5304562" y="5783652"/>
            <a:ext cx="7315200" cy="1555429"/>
            <a:chOff x="0" y="0"/>
            <a:chExt cx="9753600" cy="2073905"/>
          </a:xfrm>
        </p:grpSpPr>
        <p:sp>
          <p:nvSpPr>
            <p:cNvPr name="Freeform 10" id="10"/>
            <p:cNvSpPr/>
            <p:nvPr/>
          </p:nvSpPr>
          <p:spPr>
            <a:xfrm flipH="false" flipV="false" rot="0">
              <a:off x="0" y="0"/>
              <a:ext cx="9753600" cy="2073905"/>
            </a:xfrm>
            <a:custGeom>
              <a:avLst/>
              <a:gdLst/>
              <a:ahLst/>
              <a:cxnLst/>
              <a:rect r="r" b="b" t="t" l="l"/>
              <a:pathLst>
                <a:path h="2073905" w="9753600">
                  <a:moveTo>
                    <a:pt x="0" y="0"/>
                  </a:moveTo>
                  <a:lnTo>
                    <a:pt x="9753600" y="0"/>
                  </a:lnTo>
                  <a:lnTo>
                    <a:pt x="9753600" y="2073905"/>
                  </a:lnTo>
                  <a:lnTo>
                    <a:pt x="0" y="2073905"/>
                  </a:lnTo>
                  <a:lnTo>
                    <a:pt x="0" y="0"/>
                  </a:lnTo>
                  <a:close/>
                </a:path>
              </a:pathLst>
            </a:custGeom>
            <a:blipFill>
              <a:blip r:embed="rId5">
                <a:extLst>
                  <a:ext uri="{96DAC541-7B7A-43D3-8B79-37D633B846F1}">
                    <asvg:svgBlip xmlns:asvg="http://schemas.microsoft.com/office/drawing/2016/SVG/main" r:embed="rId6"/>
                  </a:ext>
                </a:extLst>
              </a:blip>
              <a:stretch>
                <a:fillRect l="-8473" t="0" r="-8473" b="0"/>
              </a:stretch>
            </a:blipFill>
          </p:spPr>
        </p:sp>
        <p:sp>
          <p:nvSpPr>
            <p:cNvPr name="TextBox 11" id="11"/>
            <p:cNvSpPr txBox="true"/>
            <p:nvPr/>
          </p:nvSpPr>
          <p:spPr>
            <a:xfrm rot="0">
              <a:off x="284360" y="847533"/>
              <a:ext cx="9184880" cy="540765"/>
            </a:xfrm>
            <a:prstGeom prst="rect">
              <a:avLst/>
            </a:prstGeom>
          </p:spPr>
          <p:txBody>
            <a:bodyPr anchor="t" rtlCol="false" tIns="0" lIns="0" bIns="0" rIns="0">
              <a:spAutoFit/>
            </a:bodyPr>
            <a:lstStyle/>
            <a:p>
              <a:pPr algn="ctr">
                <a:lnSpc>
                  <a:spcPts val="2450"/>
                </a:lnSpc>
              </a:pPr>
              <a:r>
                <a:rPr lang="en-US" sz="3500" b="true">
                  <a:solidFill>
                    <a:srgbClr val="FFFFFF"/>
                  </a:solidFill>
                  <a:latin typeface="DM Sans Bold"/>
                  <a:ea typeface="DM Sans Bold"/>
                  <a:cs typeface="DM Sans Bold"/>
                  <a:sym typeface="DM Sans Bold"/>
                </a:rPr>
                <a:t>DEQUES</a:t>
              </a:r>
            </a:p>
          </p:txBody>
        </p:sp>
      </p:grpSp>
      <p:grpSp>
        <p:nvGrpSpPr>
          <p:cNvPr name="Group 12" id="12"/>
          <p:cNvGrpSpPr/>
          <p:nvPr/>
        </p:nvGrpSpPr>
        <p:grpSpPr>
          <a:xfrm rot="0">
            <a:off x="9584008" y="3890232"/>
            <a:ext cx="7315200" cy="1253268"/>
            <a:chOff x="0" y="0"/>
            <a:chExt cx="9753600" cy="1671024"/>
          </a:xfrm>
        </p:grpSpPr>
        <p:sp>
          <p:nvSpPr>
            <p:cNvPr name="Freeform 13" id="13"/>
            <p:cNvSpPr/>
            <p:nvPr/>
          </p:nvSpPr>
          <p:spPr>
            <a:xfrm flipH="false" flipV="false" rot="0">
              <a:off x="0" y="0"/>
              <a:ext cx="9753600" cy="1671024"/>
            </a:xfrm>
            <a:custGeom>
              <a:avLst/>
              <a:gdLst/>
              <a:ahLst/>
              <a:cxnLst/>
              <a:rect r="r" b="b" t="t" l="l"/>
              <a:pathLst>
                <a:path h="1671024" w="9753600">
                  <a:moveTo>
                    <a:pt x="0" y="0"/>
                  </a:moveTo>
                  <a:lnTo>
                    <a:pt x="9753600" y="0"/>
                  </a:lnTo>
                  <a:lnTo>
                    <a:pt x="9753600" y="1671024"/>
                  </a:lnTo>
                  <a:lnTo>
                    <a:pt x="0" y="1671024"/>
                  </a:lnTo>
                  <a:lnTo>
                    <a:pt x="0" y="0"/>
                  </a:lnTo>
                  <a:close/>
                </a:path>
              </a:pathLst>
            </a:custGeom>
            <a:blipFill>
              <a:blip r:embed="rId5">
                <a:extLst>
                  <a:ext uri="{96DAC541-7B7A-43D3-8B79-37D633B846F1}">
                    <asvg:svgBlip xmlns:asvg="http://schemas.microsoft.com/office/drawing/2016/SVG/main" r:embed="rId6"/>
                  </a:ext>
                </a:extLst>
              </a:blip>
              <a:stretch>
                <a:fillRect l="0" t="-3062" r="0" b="-3062"/>
              </a:stretch>
            </a:blipFill>
          </p:spPr>
        </p:sp>
        <p:sp>
          <p:nvSpPr>
            <p:cNvPr name="TextBox 14" id="14"/>
            <p:cNvSpPr txBox="true"/>
            <p:nvPr/>
          </p:nvSpPr>
          <p:spPr>
            <a:xfrm rot="0">
              <a:off x="375315" y="499697"/>
              <a:ext cx="9002970" cy="609265"/>
            </a:xfrm>
            <a:prstGeom prst="rect">
              <a:avLst/>
            </a:prstGeom>
          </p:spPr>
          <p:txBody>
            <a:bodyPr anchor="t" rtlCol="false" tIns="0" lIns="0" bIns="0" rIns="0">
              <a:spAutoFit/>
            </a:bodyPr>
            <a:lstStyle/>
            <a:p>
              <a:pPr algn="ctr">
                <a:lnSpc>
                  <a:spcPts val="3115"/>
                </a:lnSpc>
              </a:pPr>
              <a:r>
                <a:rPr lang="en-US" sz="3500" b="true">
                  <a:solidFill>
                    <a:srgbClr val="FFFFFF"/>
                  </a:solidFill>
                  <a:latin typeface="DM Sans Bold"/>
                  <a:ea typeface="DM Sans Bold"/>
                  <a:cs typeface="DM Sans Bold"/>
                  <a:sym typeface="DM Sans Bold"/>
                </a:rPr>
                <a:t>QUEUES</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8887464" y="4265222"/>
            <a:ext cx="8539774" cy="4069172"/>
            <a:chOff x="0" y="0"/>
            <a:chExt cx="11386365" cy="5425563"/>
          </a:xfrm>
        </p:grpSpPr>
        <p:grpSp>
          <p:nvGrpSpPr>
            <p:cNvPr name="Group 6" id="6"/>
            <p:cNvGrpSpPr/>
            <p:nvPr/>
          </p:nvGrpSpPr>
          <p:grpSpPr>
            <a:xfrm rot="0">
              <a:off x="0" y="0"/>
              <a:ext cx="11386365" cy="5425563"/>
              <a:chOff x="0" y="0"/>
              <a:chExt cx="2531305" cy="1206158"/>
            </a:xfrm>
          </p:grpSpPr>
          <p:sp>
            <p:nvSpPr>
              <p:cNvPr name="Freeform 7" id="7"/>
              <p:cNvSpPr/>
              <p:nvPr/>
            </p:nvSpPr>
            <p:spPr>
              <a:xfrm flipH="false" flipV="false" rot="0">
                <a:off x="0" y="0"/>
                <a:ext cx="2531305" cy="1206158"/>
              </a:xfrm>
              <a:custGeom>
                <a:avLst/>
                <a:gdLst/>
                <a:ahLst/>
                <a:cxnLst/>
                <a:rect r="r" b="b" t="t" l="l"/>
                <a:pathLst>
                  <a:path h="1206158" w="2531305">
                    <a:moveTo>
                      <a:pt x="0" y="0"/>
                    </a:moveTo>
                    <a:lnTo>
                      <a:pt x="2531305" y="0"/>
                    </a:lnTo>
                    <a:lnTo>
                      <a:pt x="2531305" y="1206158"/>
                    </a:lnTo>
                    <a:lnTo>
                      <a:pt x="0" y="1206158"/>
                    </a:lnTo>
                    <a:close/>
                  </a:path>
                </a:pathLst>
              </a:custGeom>
              <a:solidFill>
                <a:srgbClr val="08326D"/>
              </a:solidFill>
            </p:spPr>
          </p:sp>
          <p:sp>
            <p:nvSpPr>
              <p:cNvPr name="TextBox 8" id="8"/>
              <p:cNvSpPr txBox="true"/>
              <p:nvPr/>
            </p:nvSpPr>
            <p:spPr>
              <a:xfrm>
                <a:off x="0" y="-38100"/>
                <a:ext cx="2531305" cy="1244258"/>
              </a:xfrm>
              <a:prstGeom prst="rect">
                <a:avLst/>
              </a:prstGeom>
            </p:spPr>
            <p:txBody>
              <a:bodyPr anchor="ctr" rtlCol="false" tIns="45138" lIns="45138" bIns="45138" rIns="45138"/>
              <a:lstStyle/>
              <a:p>
                <a:pPr algn="ctr">
                  <a:lnSpc>
                    <a:spcPts val="2660"/>
                  </a:lnSpc>
                </a:pPr>
              </a:p>
            </p:txBody>
          </p:sp>
        </p:grpSp>
        <p:sp>
          <p:nvSpPr>
            <p:cNvPr name="Freeform 9" id="9"/>
            <p:cNvSpPr/>
            <p:nvPr/>
          </p:nvSpPr>
          <p:spPr>
            <a:xfrm flipH="false" flipV="false" rot="0">
              <a:off x="329420" y="426042"/>
              <a:ext cx="10727525" cy="4486056"/>
            </a:xfrm>
            <a:custGeom>
              <a:avLst/>
              <a:gdLst/>
              <a:ahLst/>
              <a:cxnLst/>
              <a:rect r="r" b="b" t="t" l="l"/>
              <a:pathLst>
                <a:path h="4486056" w="10727525">
                  <a:moveTo>
                    <a:pt x="0" y="0"/>
                  </a:moveTo>
                  <a:lnTo>
                    <a:pt x="10727525" y="0"/>
                  </a:lnTo>
                  <a:lnTo>
                    <a:pt x="10727525" y="4486056"/>
                  </a:lnTo>
                  <a:lnTo>
                    <a:pt x="0" y="4486056"/>
                  </a:lnTo>
                  <a:lnTo>
                    <a:pt x="0" y="0"/>
                  </a:lnTo>
                  <a:close/>
                </a:path>
              </a:pathLst>
            </a:custGeom>
            <a:blipFill>
              <a:blip r:embed="rId5"/>
              <a:stretch>
                <a:fillRect l="0" t="0" r="0" b="0"/>
              </a:stretch>
            </a:blipFill>
          </p:spPr>
        </p:sp>
      </p:grpSp>
      <p:sp>
        <p:nvSpPr>
          <p:cNvPr name="TextBox 10" id="10"/>
          <p:cNvSpPr txBox="true"/>
          <p:nvPr/>
        </p:nvSpPr>
        <p:spPr>
          <a:xfrm rot="0">
            <a:off x="2315324" y="1171575"/>
            <a:ext cx="13657352" cy="159064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TextBox 11" id="11"/>
          <p:cNvSpPr txBox="true"/>
          <p:nvPr/>
        </p:nvSpPr>
        <p:spPr>
          <a:xfrm rot="0">
            <a:off x="1231037" y="2714597"/>
            <a:ext cx="7307497" cy="7122796"/>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Jika ukuran queue sama dengan kapasitas list data, maka kapasitas list data akan digandakan . Ini mirip dengan cara kerja DynamicArray pada Section 5 . 3 . 1 . Namun , resize pada queue membutuhkan perhatian lebih . </a:t>
            </a:r>
          </a:p>
          <a:p>
            <a:pPr algn="just">
              <a:lnSpc>
                <a:spcPts val="3779"/>
              </a:lnSpc>
            </a:pPr>
          </a:p>
          <a:p>
            <a:pPr algn="just">
              <a:lnSpc>
                <a:spcPts val="3779"/>
              </a:lnSpc>
            </a:pPr>
            <a:r>
              <a:rPr lang="en-US" sz="2700">
                <a:solidFill>
                  <a:srgbClr val="08326D"/>
                </a:solidFill>
                <a:latin typeface="DM Sans"/>
                <a:ea typeface="DM Sans"/>
                <a:cs typeface="DM Sans"/>
                <a:sym typeface="DM Sans"/>
              </a:rPr>
              <a:t>Kita buat list sementara untuk menyimpan data lama, lalu alokasikan list baru dengan ukuran dua kali lipat . Saat memindahkan data, kita sengaja mengatur ulang elemen terdepan queue menjadi indeks 0 di array baru (lihat pada gambar ) . Penataan ulang ini penting karena perhitungan modular aritmetik bergantung pada ukuran array. </a:t>
            </a:r>
          </a:p>
        </p:txBody>
      </p:sp>
      <p:sp>
        <p:nvSpPr>
          <p:cNvPr name="TextBox 12" id="12"/>
          <p:cNvSpPr txBox="true"/>
          <p:nvPr/>
        </p:nvSpPr>
        <p:spPr>
          <a:xfrm rot="0">
            <a:off x="10026817" y="3247017"/>
            <a:ext cx="6261068" cy="609610"/>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Mengubah Ukuran Queue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68395" y="3386074"/>
            <a:ext cx="15751211" cy="47415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Implementasi queue menggunakan ArrayQueue (Kode Fragmen 6.6 dan 6.7) tidak memiliki penggunaan ruang yang ideal (Θ(n) dimana n adalah jumlah elemen saat ini). Kapasitas array dasar akan bertambah ketika enqueue dipanggil pada queue yang penuh, namun dequeue tidak pernah mengecilkan array. Akibatnya, kapasitas array dasar menjadi proporsional dengan jumlah maksimum elemen yang pernah disimpan, bukan jumlah elemen saat ini. </a:t>
            </a:r>
          </a:p>
          <a:p>
            <a:pPr algn="just">
              <a:lnSpc>
                <a:spcPts val="3779"/>
              </a:lnSpc>
            </a:pPr>
          </a:p>
          <a:p>
            <a:pPr algn="just">
              <a:lnSpc>
                <a:spcPts val="3779"/>
              </a:lnSpc>
              <a:spcBef>
                <a:spcPct val="0"/>
              </a:spcBef>
            </a:pPr>
            <a:r>
              <a:rPr lang="en-US" sz="2700">
                <a:solidFill>
                  <a:srgbClr val="08326D"/>
                </a:solidFill>
                <a:latin typeface="DM Sans"/>
                <a:ea typeface="DM Sans"/>
                <a:cs typeface="DM Sans"/>
                <a:sym typeface="DM Sans"/>
              </a:rPr>
              <a:t>Untuk mengatasi hal ini, kita bisa mengurangi ukuran array menjadi setengah dari ukuran saat ini ketika jumlah elemen yang tersimpan kurang dari seperempat kapasitasnya. Strategi ini dapat diterapkan dengan menambahkan dua baris kode berikut dalam method dequeue (setelah baris 38 pada Kode Fragmen 6.6): </a:t>
            </a:r>
          </a:p>
        </p:txBody>
      </p:sp>
      <p:sp>
        <p:nvSpPr>
          <p:cNvPr name="Freeform 6" id="6"/>
          <p:cNvSpPr/>
          <p:nvPr/>
        </p:nvSpPr>
        <p:spPr>
          <a:xfrm flipH="false" flipV="false" rot="0">
            <a:off x="2039760" y="8289544"/>
            <a:ext cx="10001286" cy="1230583"/>
          </a:xfrm>
          <a:custGeom>
            <a:avLst/>
            <a:gdLst/>
            <a:ahLst/>
            <a:cxnLst/>
            <a:rect r="r" b="b" t="t" l="l"/>
            <a:pathLst>
              <a:path h="1230583" w="10001286">
                <a:moveTo>
                  <a:pt x="0" y="0"/>
                </a:moveTo>
                <a:lnTo>
                  <a:pt x="10001287" y="0"/>
                </a:lnTo>
                <a:lnTo>
                  <a:pt x="10001287" y="1230583"/>
                </a:lnTo>
                <a:lnTo>
                  <a:pt x="0" y="1230583"/>
                </a:lnTo>
                <a:lnTo>
                  <a:pt x="0" y="0"/>
                </a:lnTo>
                <a:close/>
              </a:path>
            </a:pathLst>
          </a:custGeom>
          <a:blipFill>
            <a:blip r:embed="rId5"/>
            <a:stretch>
              <a:fillRect l="0" t="0" r="0" b="0"/>
            </a:stretch>
          </a:blipFill>
        </p:spPr>
      </p:sp>
      <p:sp>
        <p:nvSpPr>
          <p:cNvPr name="TextBox 7" id="7"/>
          <p:cNvSpPr txBox="true"/>
          <p:nvPr/>
        </p:nvSpPr>
        <p:spPr>
          <a:xfrm rot="0">
            <a:off x="1690449" y="1468462"/>
            <a:ext cx="14907103" cy="952506"/>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TextBox 8" id="8"/>
          <p:cNvSpPr txBox="true"/>
          <p:nvPr/>
        </p:nvSpPr>
        <p:spPr>
          <a:xfrm rot="0">
            <a:off x="5269128" y="2662164"/>
            <a:ext cx="7749744" cy="609610"/>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Shrinking the Underlying Array</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859558" y="3928818"/>
            <a:ext cx="7577430" cy="5123078"/>
            <a:chOff x="0" y="0"/>
            <a:chExt cx="10103240" cy="6830771"/>
          </a:xfrm>
        </p:grpSpPr>
        <p:grpSp>
          <p:nvGrpSpPr>
            <p:cNvPr name="Group 6" id="6"/>
            <p:cNvGrpSpPr/>
            <p:nvPr/>
          </p:nvGrpSpPr>
          <p:grpSpPr>
            <a:xfrm rot="0">
              <a:off x="0" y="0"/>
              <a:ext cx="10103240" cy="6830771"/>
              <a:chOff x="0" y="0"/>
              <a:chExt cx="2029436" cy="1372095"/>
            </a:xfrm>
          </p:grpSpPr>
          <p:sp>
            <p:nvSpPr>
              <p:cNvPr name="Freeform 7" id="7"/>
              <p:cNvSpPr/>
              <p:nvPr/>
            </p:nvSpPr>
            <p:spPr>
              <a:xfrm flipH="false" flipV="false" rot="0">
                <a:off x="0" y="0"/>
                <a:ext cx="2029436" cy="1372096"/>
              </a:xfrm>
              <a:custGeom>
                <a:avLst/>
                <a:gdLst/>
                <a:ahLst/>
                <a:cxnLst/>
                <a:rect r="r" b="b" t="t" l="l"/>
                <a:pathLst>
                  <a:path h="1372096" w="2029436">
                    <a:moveTo>
                      <a:pt x="0" y="0"/>
                    </a:moveTo>
                    <a:lnTo>
                      <a:pt x="2029436" y="0"/>
                    </a:lnTo>
                    <a:lnTo>
                      <a:pt x="2029436" y="1372096"/>
                    </a:lnTo>
                    <a:lnTo>
                      <a:pt x="0" y="1372096"/>
                    </a:lnTo>
                    <a:close/>
                  </a:path>
                </a:pathLst>
              </a:custGeom>
              <a:solidFill>
                <a:srgbClr val="08326D"/>
              </a:solidFill>
            </p:spPr>
          </p:sp>
          <p:sp>
            <p:nvSpPr>
              <p:cNvPr name="TextBox 8" id="8"/>
              <p:cNvSpPr txBox="true"/>
              <p:nvPr/>
            </p:nvSpPr>
            <p:spPr>
              <a:xfrm>
                <a:off x="0" y="-38100"/>
                <a:ext cx="2029436" cy="1410195"/>
              </a:xfrm>
              <a:prstGeom prst="rect">
                <a:avLst/>
              </a:prstGeom>
            </p:spPr>
            <p:txBody>
              <a:bodyPr anchor="ctr" rtlCol="false" tIns="49956" lIns="49956" bIns="49956" rIns="49956"/>
              <a:lstStyle/>
              <a:p>
                <a:pPr algn="ctr">
                  <a:lnSpc>
                    <a:spcPts val="2660"/>
                  </a:lnSpc>
                </a:pPr>
              </a:p>
            </p:txBody>
          </p:sp>
        </p:grpSp>
        <p:sp>
          <p:nvSpPr>
            <p:cNvPr name="Freeform 9" id="9"/>
            <p:cNvSpPr/>
            <p:nvPr/>
          </p:nvSpPr>
          <p:spPr>
            <a:xfrm flipH="false" flipV="false" rot="0">
              <a:off x="221073" y="254743"/>
              <a:ext cx="9661094" cy="6252875"/>
            </a:xfrm>
            <a:custGeom>
              <a:avLst/>
              <a:gdLst/>
              <a:ahLst/>
              <a:cxnLst/>
              <a:rect r="r" b="b" t="t" l="l"/>
              <a:pathLst>
                <a:path h="6252875" w="9661094">
                  <a:moveTo>
                    <a:pt x="0" y="0"/>
                  </a:moveTo>
                  <a:lnTo>
                    <a:pt x="9661094" y="0"/>
                  </a:lnTo>
                  <a:lnTo>
                    <a:pt x="9661094" y="6252875"/>
                  </a:lnTo>
                  <a:lnTo>
                    <a:pt x="0" y="6252875"/>
                  </a:lnTo>
                  <a:lnTo>
                    <a:pt x="0" y="0"/>
                  </a:lnTo>
                  <a:close/>
                </a:path>
              </a:pathLst>
            </a:custGeom>
            <a:blipFill>
              <a:blip r:embed="rId5"/>
              <a:stretch>
                <a:fillRect l="0" t="0" r="0" b="0"/>
              </a:stretch>
            </a:blipFill>
          </p:spPr>
        </p:sp>
      </p:grpSp>
      <p:sp>
        <p:nvSpPr>
          <p:cNvPr name="TextBox 10" id="10"/>
          <p:cNvSpPr txBox="true"/>
          <p:nvPr/>
        </p:nvSpPr>
        <p:spPr>
          <a:xfrm rot="0">
            <a:off x="1480134" y="1171575"/>
            <a:ext cx="16931691" cy="95246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6.2.2 IMPLEMENTASI QUEUE BERBASIS ARRAY</a:t>
            </a:r>
          </a:p>
        </p:txBody>
      </p:sp>
      <p:sp>
        <p:nvSpPr>
          <p:cNvPr name="TextBox 11" id="11"/>
          <p:cNvSpPr txBox="true"/>
          <p:nvPr/>
        </p:nvSpPr>
        <p:spPr>
          <a:xfrm rot="0">
            <a:off x="1028700" y="2405351"/>
            <a:ext cx="8359295" cy="6646546"/>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Tabel di samping menjelaskan kinerja implementasi queue berbasis array, dengan asumsi peningkatan terkadang mengecilkan ukuran array. Dengan pengecualian utilitas _resize, semua metode mengandalkan sejumlah pernyataan konstan yang melibatkan operasi aritmatika, perbandingan, dan penugasan. Oleh karena itu, setiap metode berjalan dalam worst-case O(1) waktu, kecuali enqueue dan dequeue, yang memiliki batas amortisasi O(1) waktu. </a:t>
            </a:r>
          </a:p>
          <a:p>
            <a:pPr algn="just">
              <a:lnSpc>
                <a:spcPts val="3779"/>
              </a:lnSpc>
            </a:pPr>
          </a:p>
          <a:p>
            <a:pPr algn="just">
              <a:lnSpc>
                <a:spcPts val="3779"/>
              </a:lnSpc>
            </a:pPr>
            <a:r>
              <a:rPr lang="en-US" sz="2700">
                <a:solidFill>
                  <a:srgbClr val="08326D"/>
                </a:solidFill>
                <a:latin typeface="DM Sans"/>
                <a:ea typeface="DM Sans"/>
                <a:cs typeface="DM Sans"/>
                <a:sym typeface="DM Sans"/>
              </a:rPr>
              <a:t>Batasan untuk enqueue dan dequeue bersifat amortisasi karena perubahan ukuran array. Penggunaan ruang adalah O(n), di mana n adalah jumlah elemen saat ini dalam antrian. </a:t>
            </a:r>
          </a:p>
        </p:txBody>
      </p:sp>
      <p:sp>
        <p:nvSpPr>
          <p:cNvPr name="TextBox 12" id="12"/>
          <p:cNvSpPr txBox="true"/>
          <p:nvPr/>
        </p:nvSpPr>
        <p:spPr>
          <a:xfrm rot="0">
            <a:off x="9859558" y="2529176"/>
            <a:ext cx="7927272" cy="1009588"/>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Analisis Implementasi Queue Berbasis Array</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268395" y="2510790"/>
            <a:ext cx="15751211" cy="521779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struktur data seperti antrian yang mendukung penyisipan dan penghapusan elemen baik dari depan maupun belakang antrian. Struktur seperti ini disebut deque (diucapkan "dek"). Deque merupakan kependekan dari Double-Ended Queue. </a:t>
            </a:r>
          </a:p>
          <a:p>
            <a:pPr algn="just">
              <a:lnSpc>
                <a:spcPts val="3779"/>
              </a:lnSpc>
            </a:pPr>
          </a:p>
          <a:p>
            <a:pPr algn="just">
              <a:lnSpc>
                <a:spcPts val="3779"/>
              </a:lnSpc>
              <a:spcBef>
                <a:spcPct val="0"/>
              </a:spcBef>
            </a:pPr>
            <a:r>
              <a:rPr lang="en-US" sz="2700">
                <a:solidFill>
                  <a:srgbClr val="08326D"/>
                </a:solidFill>
                <a:latin typeface="DM Sans"/>
                <a:ea typeface="DM Sans"/>
                <a:cs typeface="DM Sans"/>
                <a:sym typeface="DM Sans"/>
              </a:rPr>
              <a:t>Tipe data abstrak deque lebih umum daripada ADT stack dan queue. Generalisasi ekstra ini dapat berguna dalam beberapa aplikasi. Misalnya, pada sebuah restoran menggunakan antrian untuk mempertahankan daftar tunggu. Kadang-kadang, orang pertama mungkin dikeluarkan dari antrian hanya untuk mengetahui bahwa meja belum tersedia; biasanya, restoran akan memasukkan kembali orang tersebut di posisi pertama dalam antrian. Mungkin juga pelanggan di akhir antrian menjadi tidak sabar dan meninggalkan restoran. (Kita akan membutuhkan struktur data yang lebih umum lagi jika kita ingin memodelkan pelanggan yang meninggalkan antrian dari posisi lain.</a:t>
            </a:r>
          </a:p>
        </p:txBody>
      </p:sp>
      <p:sp>
        <p:nvSpPr>
          <p:cNvPr name="Freeform 6" id="6"/>
          <p:cNvSpPr/>
          <p:nvPr/>
        </p:nvSpPr>
        <p:spPr>
          <a:xfrm flipH="false" flipV="false" rot="0">
            <a:off x="5537413" y="7999417"/>
            <a:ext cx="3989233" cy="2023524"/>
          </a:xfrm>
          <a:custGeom>
            <a:avLst/>
            <a:gdLst/>
            <a:ahLst/>
            <a:cxnLst/>
            <a:rect r="r" b="b" t="t" l="l"/>
            <a:pathLst>
              <a:path h="2023524" w="3989233">
                <a:moveTo>
                  <a:pt x="0" y="0"/>
                </a:moveTo>
                <a:lnTo>
                  <a:pt x="3989233" y="0"/>
                </a:lnTo>
                <a:lnTo>
                  <a:pt x="3989233" y="2023524"/>
                </a:lnTo>
                <a:lnTo>
                  <a:pt x="0" y="2023524"/>
                </a:lnTo>
                <a:lnTo>
                  <a:pt x="0" y="0"/>
                </a:lnTo>
                <a:close/>
              </a:path>
            </a:pathLst>
          </a:custGeom>
          <a:blipFill>
            <a:blip r:embed="rId5"/>
            <a:stretch>
              <a:fillRect l="0" t="0" r="0" b="0"/>
            </a:stretch>
          </a:blipFill>
        </p:spPr>
      </p:sp>
      <p:sp>
        <p:nvSpPr>
          <p:cNvPr name="TextBox 7" id="7"/>
          <p:cNvSpPr txBox="true"/>
          <p:nvPr/>
        </p:nvSpPr>
        <p:spPr>
          <a:xfrm rot="0">
            <a:off x="1690449" y="537582"/>
            <a:ext cx="14907103" cy="2197165"/>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DOUBLE-ENDED QUEUES (DEQUES)</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431344" y="1171575"/>
            <a:ext cx="14827956" cy="952506"/>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6.3.1 DEQUE UNTUK TIPE DATA ABSTRAK</a:t>
            </a:r>
          </a:p>
        </p:txBody>
      </p:sp>
      <p:sp>
        <p:nvSpPr>
          <p:cNvPr name="Freeform 5" id="5"/>
          <p:cNvSpPr/>
          <p:nvPr/>
        </p:nvSpPr>
        <p:spPr>
          <a:xfrm flipH="false" flipV="true" rot="0">
            <a:off x="-104775" y="-123825"/>
            <a:ext cx="4330326" cy="4330326"/>
          </a:xfrm>
          <a:custGeom>
            <a:avLst/>
            <a:gdLst/>
            <a:ahLst/>
            <a:cxnLst/>
            <a:rect r="r" b="b" t="t" l="l"/>
            <a:pathLst>
              <a:path h="4330326" w="4330326">
                <a:moveTo>
                  <a:pt x="0" y="4330326"/>
                </a:moveTo>
                <a:lnTo>
                  <a:pt x="4330326" y="4330326"/>
                </a:lnTo>
                <a:lnTo>
                  <a:pt x="4330326" y="0"/>
                </a:lnTo>
                <a:lnTo>
                  <a:pt x="0" y="0"/>
                </a:lnTo>
                <a:lnTo>
                  <a:pt x="0" y="4330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68395" y="2376143"/>
            <a:ext cx="15751211" cy="6566892"/>
          </a:xfrm>
          <a:prstGeom prst="rect">
            <a:avLst/>
          </a:prstGeom>
        </p:spPr>
        <p:txBody>
          <a:bodyPr anchor="t" rtlCol="false" tIns="0" lIns="0" bIns="0" rIns="0">
            <a:spAutoFit/>
          </a:bodyPr>
          <a:lstStyle/>
          <a:p>
            <a:pPr algn="just">
              <a:lnSpc>
                <a:spcPts val="3500"/>
              </a:lnSpc>
            </a:pPr>
            <a:r>
              <a:rPr lang="en-US" sz="2500">
                <a:solidFill>
                  <a:srgbClr val="08326D"/>
                </a:solidFill>
                <a:latin typeface="DM Sans"/>
                <a:ea typeface="DM Sans"/>
                <a:cs typeface="DM Sans"/>
                <a:sym typeface="DM Sans"/>
              </a:rPr>
              <a:t>Untuk memberikan abstraksi yang simetris, ADT deque didefinisikan sehingga deque D mendukung metode berikut: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D.add_first(e) : Menambahkan elemen e ke depan deque D.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D.add_last(e) : Menambahkan elemen e ke belakang deque D.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D.delete_first(): Menghapus dan mengembalikan elemen pertama dari deque D; error terjadi jika deque kosong.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D.delete_last() : Menghapus dan mengembalikan elemen terakhir dari deque D; error terjadi jika deque kosong. Selain itu, ADT deque akan mencakup accessor berikut: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D.first() : Mengembalikan (tetapi tidak menghapus) elemen pertama dari deque D; error terjadi jika deque kosong.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D.last() : Mengembalikan (tetapi tidak menghapus) elemen terakhir dari deque D; error terjadi jika deque kosong. </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D.is_empty() : Mengembalikan True jika deque D tidak mengandung elemen apa pun.</a:t>
            </a:r>
          </a:p>
          <a:p>
            <a:pPr algn="just" marL="539751" indent="-269876" lvl="1">
              <a:lnSpc>
                <a:spcPts val="3500"/>
              </a:lnSpc>
              <a:buFont typeface="Arial"/>
              <a:buChar char="•"/>
            </a:pPr>
            <a:r>
              <a:rPr lang="en-US" sz="2500">
                <a:solidFill>
                  <a:srgbClr val="08326D"/>
                </a:solidFill>
                <a:latin typeface="DM Sans"/>
                <a:ea typeface="DM Sans"/>
                <a:cs typeface="DM Sans"/>
                <a:sym typeface="DM Sans"/>
              </a:rPr>
              <a:t>len(D)` : Mengembalikan jumlah elemen dalam deque D; dalam Python, kita menerapkan ini dengan metode khusus len.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9726696" y="2349401"/>
            <a:ext cx="7532604" cy="6908899"/>
            <a:chOff x="0" y="0"/>
            <a:chExt cx="10043471" cy="9211865"/>
          </a:xfrm>
        </p:grpSpPr>
        <p:grpSp>
          <p:nvGrpSpPr>
            <p:cNvPr name="Group 6" id="6"/>
            <p:cNvGrpSpPr/>
            <p:nvPr/>
          </p:nvGrpSpPr>
          <p:grpSpPr>
            <a:xfrm rot="0">
              <a:off x="0" y="0"/>
              <a:ext cx="10043471" cy="9211865"/>
              <a:chOff x="0" y="0"/>
              <a:chExt cx="2186595" cy="2005544"/>
            </a:xfrm>
          </p:grpSpPr>
          <p:sp>
            <p:nvSpPr>
              <p:cNvPr name="Freeform 7" id="7"/>
              <p:cNvSpPr/>
              <p:nvPr/>
            </p:nvSpPr>
            <p:spPr>
              <a:xfrm flipH="false" flipV="false" rot="0">
                <a:off x="0" y="0"/>
                <a:ext cx="2186595" cy="2005544"/>
              </a:xfrm>
              <a:custGeom>
                <a:avLst/>
                <a:gdLst/>
                <a:ahLst/>
                <a:cxnLst/>
                <a:rect r="r" b="b" t="t" l="l"/>
                <a:pathLst>
                  <a:path h="2005544" w="2186595">
                    <a:moveTo>
                      <a:pt x="0" y="0"/>
                    </a:moveTo>
                    <a:lnTo>
                      <a:pt x="2186595" y="0"/>
                    </a:lnTo>
                    <a:lnTo>
                      <a:pt x="2186595" y="2005544"/>
                    </a:lnTo>
                    <a:lnTo>
                      <a:pt x="0" y="2005544"/>
                    </a:lnTo>
                    <a:close/>
                  </a:path>
                </a:pathLst>
              </a:custGeom>
              <a:solidFill>
                <a:srgbClr val="08326D"/>
              </a:solidFill>
            </p:spPr>
          </p:sp>
          <p:sp>
            <p:nvSpPr>
              <p:cNvPr name="TextBox 8" id="8"/>
              <p:cNvSpPr txBox="true"/>
              <p:nvPr/>
            </p:nvSpPr>
            <p:spPr>
              <a:xfrm>
                <a:off x="0" y="-38100"/>
                <a:ext cx="2186595" cy="2043644"/>
              </a:xfrm>
              <a:prstGeom prst="rect">
                <a:avLst/>
              </a:prstGeom>
            </p:spPr>
            <p:txBody>
              <a:bodyPr anchor="ctr" rtlCol="false" tIns="49956" lIns="49956" bIns="49956" rIns="49956"/>
              <a:lstStyle/>
              <a:p>
                <a:pPr algn="ctr">
                  <a:lnSpc>
                    <a:spcPts val="2660"/>
                  </a:lnSpc>
                </a:pPr>
              </a:p>
            </p:txBody>
          </p:sp>
        </p:grpSp>
        <p:sp>
          <p:nvSpPr>
            <p:cNvPr name="Freeform 9" id="9"/>
            <p:cNvSpPr/>
            <p:nvPr/>
          </p:nvSpPr>
          <p:spPr>
            <a:xfrm flipH="false" flipV="false" rot="0">
              <a:off x="299965" y="159216"/>
              <a:ext cx="9443542" cy="8893433"/>
            </a:xfrm>
            <a:custGeom>
              <a:avLst/>
              <a:gdLst/>
              <a:ahLst/>
              <a:cxnLst/>
              <a:rect r="r" b="b" t="t" l="l"/>
              <a:pathLst>
                <a:path h="8893433" w="9443542">
                  <a:moveTo>
                    <a:pt x="0" y="0"/>
                  </a:moveTo>
                  <a:lnTo>
                    <a:pt x="9443542" y="0"/>
                  </a:lnTo>
                  <a:lnTo>
                    <a:pt x="9443542" y="8893433"/>
                  </a:lnTo>
                  <a:lnTo>
                    <a:pt x="0" y="8893433"/>
                  </a:lnTo>
                  <a:lnTo>
                    <a:pt x="0" y="0"/>
                  </a:lnTo>
                  <a:close/>
                </a:path>
              </a:pathLst>
            </a:custGeom>
            <a:blipFill>
              <a:blip r:embed="rId5"/>
              <a:stretch>
                <a:fillRect l="0" t="0" r="0" b="0"/>
              </a:stretch>
            </a:blipFill>
          </p:spPr>
        </p:sp>
      </p:grpSp>
      <p:sp>
        <p:nvSpPr>
          <p:cNvPr name="TextBox 10" id="10"/>
          <p:cNvSpPr txBox="true"/>
          <p:nvPr/>
        </p:nvSpPr>
        <p:spPr>
          <a:xfrm rot="0">
            <a:off x="2934055" y="1109984"/>
            <a:ext cx="13851007" cy="95246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6.3.1 DEQUE UNTUK TIPE DATA ABSTRAK</a:t>
            </a:r>
          </a:p>
        </p:txBody>
      </p:sp>
      <p:sp>
        <p:nvSpPr>
          <p:cNvPr name="TextBox 11" id="11"/>
          <p:cNvSpPr txBox="true"/>
          <p:nvPr/>
        </p:nvSpPr>
        <p:spPr>
          <a:xfrm rot="0">
            <a:off x="1649167" y="3910965"/>
            <a:ext cx="7494833" cy="3498520"/>
          </a:xfrm>
          <a:prstGeom prst="rect">
            <a:avLst/>
          </a:prstGeom>
        </p:spPr>
        <p:txBody>
          <a:bodyPr anchor="t" rtlCol="false" tIns="0" lIns="0" bIns="0" rIns="0">
            <a:spAutoFit/>
          </a:bodyPr>
          <a:lstStyle/>
          <a:p>
            <a:pPr algn="just">
              <a:lnSpc>
                <a:spcPts val="5599"/>
              </a:lnSpc>
            </a:pPr>
            <a:r>
              <a:rPr lang="en-US" sz="3999">
                <a:solidFill>
                  <a:srgbClr val="08326D"/>
                </a:solidFill>
                <a:latin typeface="DM Sans"/>
                <a:ea typeface="DM Sans"/>
                <a:cs typeface="DM Sans"/>
                <a:sym typeface="DM Sans"/>
              </a:rPr>
              <a:t>Tabel disamping menunjukkan serangkaian operasi deque dan pengaruhnya pada deque D bilangan bulat yang awalnya kosong</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268395" y="842645"/>
            <a:ext cx="16559008" cy="159064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6.3.2 IMPLEMENTASI DEQUE DENGAN CIRCULAR ARRAY</a:t>
            </a:r>
          </a:p>
        </p:txBody>
      </p:sp>
      <p:sp>
        <p:nvSpPr>
          <p:cNvPr name="Freeform 5" id="5"/>
          <p:cNvSpPr/>
          <p:nvPr/>
        </p:nvSpPr>
        <p:spPr>
          <a:xfrm flipH="false" flipV="true" rot="0">
            <a:off x="-104775" y="-123825"/>
            <a:ext cx="4330326" cy="4330326"/>
          </a:xfrm>
          <a:custGeom>
            <a:avLst/>
            <a:gdLst/>
            <a:ahLst/>
            <a:cxnLst/>
            <a:rect r="r" b="b" t="t" l="l"/>
            <a:pathLst>
              <a:path h="4330326" w="4330326">
                <a:moveTo>
                  <a:pt x="0" y="4330326"/>
                </a:moveTo>
                <a:lnTo>
                  <a:pt x="4330326" y="4330326"/>
                </a:lnTo>
                <a:lnTo>
                  <a:pt x="4330326" y="0"/>
                </a:lnTo>
                <a:lnTo>
                  <a:pt x="0" y="0"/>
                </a:lnTo>
                <a:lnTo>
                  <a:pt x="0" y="4330326"/>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268395" y="2376143"/>
            <a:ext cx="15751211" cy="7005109"/>
          </a:xfrm>
          <a:prstGeom prst="rect">
            <a:avLst/>
          </a:prstGeom>
        </p:spPr>
        <p:txBody>
          <a:bodyPr anchor="t" rtlCol="false" tIns="0" lIns="0" bIns="0" rIns="0">
            <a:spAutoFit/>
          </a:bodyPr>
          <a:lstStyle/>
          <a:p>
            <a:pPr algn="just">
              <a:lnSpc>
                <a:spcPts val="3500"/>
              </a:lnSpc>
            </a:pPr>
            <a:r>
              <a:rPr lang="en-US" sz="2500">
                <a:solidFill>
                  <a:srgbClr val="08326D"/>
                </a:solidFill>
                <a:latin typeface="DM Sans"/>
                <a:ea typeface="DM Sans"/>
                <a:cs typeface="DM Sans"/>
                <a:sym typeface="DM Sans"/>
              </a:rPr>
              <a:t>Kita dapat mengimplementasikan ADT deque dengan cara yang sangat mirip dengan kelas ArrayQueue yang disediakan dalam Fragmen Kode 6.6 dan 6.7 dari Bagian 6.2.2. Kita tetap mempertahankan tiga variabel instans y</a:t>
            </a:r>
            <a:r>
              <a:rPr lang="en-US" sz="2500">
                <a:solidFill>
                  <a:srgbClr val="08326D"/>
                </a:solidFill>
                <a:latin typeface="DM Sans"/>
                <a:ea typeface="DM Sans"/>
                <a:cs typeface="DM Sans"/>
                <a:sym typeface="DM Sans"/>
              </a:rPr>
              <a:t>ang sama: _data, _size, dan _front. Setiap kali kita perlu mengetahui indeks belakang deque, atau slot pertama yang tersedia di luar belakang deque, kita menggunakan aritmatika modular untuk perhitungan. Misalnya, implementasi metode last() menggunakan indeks: </a:t>
            </a:r>
          </a:p>
          <a:p>
            <a:pPr algn="ctr">
              <a:lnSpc>
                <a:spcPts val="3500"/>
              </a:lnSpc>
            </a:pPr>
            <a:r>
              <a:rPr lang="en-US" sz="2500">
                <a:solidFill>
                  <a:srgbClr val="08326D"/>
                </a:solidFill>
                <a:latin typeface="DM Sans"/>
                <a:ea typeface="DM Sans"/>
                <a:cs typeface="DM Sans"/>
                <a:sym typeface="DM Sans"/>
              </a:rPr>
              <a:t>back = (self.front + self.size − 1) % len(self.data) </a:t>
            </a:r>
          </a:p>
          <a:p>
            <a:pPr algn="ctr">
              <a:lnSpc>
                <a:spcPts val="3500"/>
              </a:lnSpc>
            </a:pPr>
          </a:p>
          <a:p>
            <a:pPr algn="just">
              <a:lnSpc>
                <a:spcPts val="3500"/>
              </a:lnSpc>
            </a:pPr>
            <a:r>
              <a:rPr lang="en-US" sz="2500">
                <a:solidFill>
                  <a:srgbClr val="08326D"/>
                </a:solidFill>
                <a:latin typeface="DM Sans"/>
                <a:ea typeface="DM Sans"/>
                <a:cs typeface="DM Sans"/>
                <a:sym typeface="DM Sans"/>
              </a:rPr>
              <a:t>Implementasi ArrayDeque.add_last pada dasarnya sama dengan ArrayQueue.enqueue, termasuk ketergantungan pada utilitas_resize. Demikian juga, implementasi ArrayDeque.delete first method sama dengan ArrayQueue.dequeue. Implementasi add_first dan delete_last menggunakan teknik serupa. Satu kehalusan adalah bahwa panggilan ke add_first mungkin perlu membungkus bagian awal array, jadi kita menggunakan aritmatika modular untuk secara melingkar mengurangi indeks, sebagai: </a:t>
            </a:r>
          </a:p>
          <a:p>
            <a:pPr algn="ctr">
              <a:lnSpc>
                <a:spcPts val="3500"/>
              </a:lnSpc>
            </a:pPr>
            <a:r>
              <a:rPr lang="en-US" sz="2500">
                <a:solidFill>
                  <a:srgbClr val="08326D"/>
                </a:solidFill>
                <a:latin typeface="DM Sans"/>
                <a:ea typeface="DM Sans"/>
                <a:cs typeface="DM Sans"/>
                <a:sym typeface="DM Sans"/>
              </a:rPr>
              <a:t>self.front = (self.front − 1) % len(self.data) # pergeseran siklik </a:t>
            </a:r>
          </a:p>
          <a:p>
            <a:pPr algn="ctr">
              <a:lnSpc>
                <a:spcPts val="3500"/>
              </a:lnSpc>
            </a:pPr>
          </a:p>
          <a:p>
            <a:pPr algn="just">
              <a:lnSpc>
                <a:spcPts val="3500"/>
              </a:lnSpc>
            </a:pPr>
            <a:r>
              <a:rPr lang="en-US" sz="2500">
                <a:solidFill>
                  <a:srgbClr val="08326D"/>
                </a:solidFill>
                <a:latin typeface="DM Sans"/>
                <a:ea typeface="DM Sans"/>
                <a:cs typeface="DM Sans"/>
                <a:sym typeface="DM Sans"/>
              </a:rPr>
              <a:t>Efisiensi ArrayDeque mirip dengan ArrayQueue, dengan semua operasi memiliki waktu berjalan O(1), tetapi dengan batasan yang diamortisasi untuk operasi yang dapat mengubah ukuran daftar yang mendasarinya.</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8792072" y="2854045"/>
            <a:ext cx="8697145" cy="4991133"/>
            <a:chOff x="0" y="0"/>
            <a:chExt cx="11596194" cy="6654843"/>
          </a:xfrm>
        </p:grpSpPr>
        <p:grpSp>
          <p:nvGrpSpPr>
            <p:cNvPr name="Group 6" id="6"/>
            <p:cNvGrpSpPr/>
            <p:nvPr/>
          </p:nvGrpSpPr>
          <p:grpSpPr>
            <a:xfrm rot="0">
              <a:off x="0" y="0"/>
              <a:ext cx="11596194" cy="6654843"/>
              <a:chOff x="0" y="0"/>
              <a:chExt cx="2390903" cy="1372095"/>
            </a:xfrm>
          </p:grpSpPr>
          <p:sp>
            <p:nvSpPr>
              <p:cNvPr name="Freeform 7" id="7"/>
              <p:cNvSpPr/>
              <p:nvPr/>
            </p:nvSpPr>
            <p:spPr>
              <a:xfrm flipH="false" flipV="false" rot="0">
                <a:off x="0" y="0"/>
                <a:ext cx="2390903" cy="1372096"/>
              </a:xfrm>
              <a:custGeom>
                <a:avLst/>
                <a:gdLst/>
                <a:ahLst/>
                <a:cxnLst/>
                <a:rect r="r" b="b" t="t" l="l"/>
                <a:pathLst>
                  <a:path h="1372096" w="2390903">
                    <a:moveTo>
                      <a:pt x="0" y="0"/>
                    </a:moveTo>
                    <a:lnTo>
                      <a:pt x="2390903" y="0"/>
                    </a:lnTo>
                    <a:lnTo>
                      <a:pt x="2390903" y="1372096"/>
                    </a:lnTo>
                    <a:lnTo>
                      <a:pt x="0" y="1372096"/>
                    </a:lnTo>
                    <a:close/>
                  </a:path>
                </a:pathLst>
              </a:custGeom>
              <a:solidFill>
                <a:srgbClr val="08326D"/>
              </a:solidFill>
            </p:spPr>
          </p:sp>
          <p:sp>
            <p:nvSpPr>
              <p:cNvPr name="TextBox 8" id="8"/>
              <p:cNvSpPr txBox="true"/>
              <p:nvPr/>
            </p:nvSpPr>
            <p:spPr>
              <a:xfrm>
                <a:off x="0" y="-38100"/>
                <a:ext cx="2390903" cy="1410195"/>
              </a:xfrm>
              <a:prstGeom prst="rect">
                <a:avLst/>
              </a:prstGeom>
            </p:spPr>
            <p:txBody>
              <a:bodyPr anchor="ctr" rtlCol="false" tIns="49956" lIns="49956" bIns="49956" rIns="49956"/>
              <a:lstStyle/>
              <a:p>
                <a:pPr algn="ctr">
                  <a:lnSpc>
                    <a:spcPts val="2660"/>
                  </a:lnSpc>
                </a:pPr>
              </a:p>
            </p:txBody>
          </p:sp>
        </p:grpSp>
        <p:sp>
          <p:nvSpPr>
            <p:cNvPr name="Freeform 9" id="9"/>
            <p:cNvSpPr/>
            <p:nvPr/>
          </p:nvSpPr>
          <p:spPr>
            <a:xfrm flipH="false" flipV="false" rot="0">
              <a:off x="247827" y="114108"/>
              <a:ext cx="11100540" cy="6426628"/>
            </a:xfrm>
            <a:custGeom>
              <a:avLst/>
              <a:gdLst/>
              <a:ahLst/>
              <a:cxnLst/>
              <a:rect r="r" b="b" t="t" l="l"/>
              <a:pathLst>
                <a:path h="6426628" w="11100540">
                  <a:moveTo>
                    <a:pt x="0" y="0"/>
                  </a:moveTo>
                  <a:lnTo>
                    <a:pt x="11100540" y="0"/>
                  </a:lnTo>
                  <a:lnTo>
                    <a:pt x="11100540" y="6426628"/>
                  </a:lnTo>
                  <a:lnTo>
                    <a:pt x="0" y="6426628"/>
                  </a:lnTo>
                  <a:lnTo>
                    <a:pt x="0" y="0"/>
                  </a:lnTo>
                  <a:close/>
                </a:path>
              </a:pathLst>
            </a:custGeom>
            <a:blipFill>
              <a:blip r:embed="rId5"/>
              <a:stretch>
                <a:fillRect l="0" t="0" r="0" b="0"/>
              </a:stretch>
            </a:blipFill>
          </p:spPr>
        </p:sp>
      </p:grpSp>
      <p:sp>
        <p:nvSpPr>
          <p:cNvPr name="TextBox 10" id="10"/>
          <p:cNvSpPr txBox="true"/>
          <p:nvPr/>
        </p:nvSpPr>
        <p:spPr>
          <a:xfrm rot="0">
            <a:off x="2229898" y="1171575"/>
            <a:ext cx="15259320" cy="952467"/>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6.3.3 DEQUE PADA KOLEKSI MODUL PYTHON</a:t>
            </a:r>
          </a:p>
        </p:txBody>
      </p:sp>
      <p:sp>
        <p:nvSpPr>
          <p:cNvPr name="TextBox 11" id="11"/>
          <p:cNvSpPr txBox="true"/>
          <p:nvPr/>
        </p:nvSpPr>
        <p:spPr>
          <a:xfrm rot="0">
            <a:off x="1028700" y="2806420"/>
            <a:ext cx="7303060" cy="5694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Kelas deque secara resmi didokumentasikan untuk menjamin operasi O(1) di kedua ujungnya, tetapi operasi dengan kasus terburuk O(n) saat menggunakan notasi indeks di dekat tengah deque.</a:t>
            </a:r>
          </a:p>
          <a:p>
            <a:pPr algn="just">
              <a:lnSpc>
                <a:spcPts val="3779"/>
              </a:lnSpc>
            </a:pPr>
          </a:p>
          <a:p>
            <a:pPr algn="just">
              <a:lnSpc>
                <a:spcPts val="3779"/>
              </a:lnSpc>
            </a:pPr>
            <a:r>
              <a:rPr lang="en-US" sz="2700">
                <a:solidFill>
                  <a:srgbClr val="08326D"/>
                </a:solidFill>
                <a:latin typeface="DM Sans"/>
                <a:ea typeface="DM Sans"/>
                <a:cs typeface="DM Sans"/>
                <a:sym typeface="DM Sans"/>
              </a:rPr>
              <a:t>collections.deque adalah implementasi deque yang efisien dalam Python, konsisten dengan penamaan list, mendukung panjang tetap, dan memiliki operasi cepat di kedua ujungnya. Namun, operasi di tengah deque memiliki waktu yang lebih lama.</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0" y="0"/>
            <a:ext cx="6910436" cy="10287000"/>
            <a:chOff x="0" y="0"/>
            <a:chExt cx="1850797" cy="2755130"/>
          </a:xfrm>
        </p:grpSpPr>
        <p:sp>
          <p:nvSpPr>
            <p:cNvPr name="Freeform 6" id="6"/>
            <p:cNvSpPr/>
            <p:nvPr/>
          </p:nvSpPr>
          <p:spPr>
            <a:xfrm flipH="false" flipV="false" rot="0">
              <a:off x="0" y="0"/>
              <a:ext cx="1850797" cy="2755130"/>
            </a:xfrm>
            <a:custGeom>
              <a:avLst/>
              <a:gdLst/>
              <a:ahLst/>
              <a:cxnLst/>
              <a:rect r="r" b="b" t="t" l="l"/>
              <a:pathLst>
                <a:path h="2755130" w="1850797">
                  <a:moveTo>
                    <a:pt x="0" y="0"/>
                  </a:moveTo>
                  <a:lnTo>
                    <a:pt x="1850797" y="0"/>
                  </a:lnTo>
                  <a:lnTo>
                    <a:pt x="1850797" y="2755130"/>
                  </a:lnTo>
                  <a:lnTo>
                    <a:pt x="0" y="2755130"/>
                  </a:lnTo>
                  <a:close/>
                </a:path>
              </a:pathLst>
            </a:custGeom>
            <a:solidFill>
              <a:srgbClr val="08326D"/>
            </a:solidFill>
          </p:spPr>
        </p:sp>
        <p:sp>
          <p:nvSpPr>
            <p:cNvPr name="TextBox 7" id="7"/>
            <p:cNvSpPr txBox="true"/>
            <p:nvPr/>
          </p:nvSpPr>
          <p:spPr>
            <a:xfrm>
              <a:off x="0" y="-38100"/>
              <a:ext cx="1850797" cy="2793230"/>
            </a:xfrm>
            <a:prstGeom prst="rect">
              <a:avLst/>
            </a:prstGeom>
          </p:spPr>
          <p:txBody>
            <a:bodyPr anchor="ctr" rtlCol="false" tIns="49956" lIns="49956" bIns="49956" rIns="49956"/>
            <a:lstStyle/>
            <a:p>
              <a:pPr algn="ctr">
                <a:lnSpc>
                  <a:spcPts val="2660"/>
                </a:lnSpc>
              </a:pPr>
            </a:p>
          </p:txBody>
        </p:sp>
      </p:grpSp>
      <p:sp>
        <p:nvSpPr>
          <p:cNvPr name="Freeform 8" id="8"/>
          <p:cNvSpPr/>
          <p:nvPr/>
        </p:nvSpPr>
        <p:spPr>
          <a:xfrm flipH="false" flipV="false" rot="0">
            <a:off x="932902" y="334469"/>
            <a:ext cx="5044632" cy="9618062"/>
          </a:xfrm>
          <a:custGeom>
            <a:avLst/>
            <a:gdLst/>
            <a:ahLst/>
            <a:cxnLst/>
            <a:rect r="r" b="b" t="t" l="l"/>
            <a:pathLst>
              <a:path h="9618062" w="5044632">
                <a:moveTo>
                  <a:pt x="0" y="0"/>
                </a:moveTo>
                <a:lnTo>
                  <a:pt x="5044632" y="0"/>
                </a:lnTo>
                <a:lnTo>
                  <a:pt x="5044632" y="9618062"/>
                </a:lnTo>
                <a:lnTo>
                  <a:pt x="0" y="9618062"/>
                </a:lnTo>
                <a:lnTo>
                  <a:pt x="0" y="0"/>
                </a:lnTo>
                <a:close/>
              </a:path>
            </a:pathLst>
          </a:custGeom>
          <a:blipFill>
            <a:blip r:embed="rId5"/>
            <a:stretch>
              <a:fillRect l="0" t="0" r="0" b="0"/>
            </a:stretch>
          </a:blipFill>
        </p:spPr>
      </p:sp>
      <p:sp>
        <p:nvSpPr>
          <p:cNvPr name="TextBox 9" id="9"/>
          <p:cNvSpPr txBox="true"/>
          <p:nvPr/>
        </p:nvSpPr>
        <p:spPr>
          <a:xfrm rot="0">
            <a:off x="7695366" y="4100543"/>
            <a:ext cx="9822704" cy="2228789"/>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6.3.4 IMPLEMENTASI DEQUE PADA KOLEKSI MODUL PYTHON</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949583"/>
            <a:ext cx="12803506" cy="4394202"/>
          </a:xfrm>
          <a:prstGeom prst="rect">
            <a:avLst/>
          </a:prstGeom>
        </p:spPr>
        <p:txBody>
          <a:bodyPr anchor="t" rtlCol="false" tIns="0" lIns="0" bIns="0" rIns="0">
            <a:spAutoFit/>
          </a:bodyPr>
          <a:lstStyle/>
          <a:p>
            <a:pPr algn="ctr">
              <a:lnSpc>
                <a:spcPts val="14000"/>
              </a:lnSpc>
            </a:pPr>
            <a:r>
              <a:rPr lang="en-US" sz="20000">
                <a:solidFill>
                  <a:srgbClr val="08326D"/>
                </a:solidFill>
                <a:latin typeface="TAN Tangkiwood"/>
                <a:ea typeface="TAN Tangkiwood"/>
                <a:cs typeface="TAN Tangkiwood"/>
                <a:sym typeface="TAN Tangkiwood"/>
              </a:rPr>
              <a:t>MARI BERDISKUSI</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2555625" y="6219688"/>
            <a:ext cx="12803506" cy="1590675"/>
          </a:xfrm>
          <a:prstGeom prst="rect">
            <a:avLst/>
          </a:prstGeom>
        </p:spPr>
        <p:txBody>
          <a:bodyPr anchor="t" rtlCol="false" tIns="0" lIns="0" bIns="0" rIns="0">
            <a:spAutoFit/>
          </a:bodyPr>
          <a:lstStyle/>
          <a:p>
            <a:pPr algn="ctr">
              <a:lnSpc>
                <a:spcPts val="8400"/>
              </a:lnSpc>
            </a:pPr>
            <a:r>
              <a:rPr lang="en-US" sz="12000">
                <a:solidFill>
                  <a:srgbClr val="08326D"/>
                </a:solidFill>
                <a:latin typeface="TAN Tangkiwood"/>
                <a:ea typeface="TAN Tangkiwood"/>
                <a:cs typeface="TAN Tangkiwood"/>
                <a:sym typeface="TAN Tangkiwood"/>
              </a:rPr>
              <a:t>Silakan bertanya.</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3657125" y="5637075"/>
            <a:ext cx="4754700" cy="4754700"/>
          </a:xfrm>
          <a:custGeom>
            <a:avLst/>
            <a:gdLst/>
            <a:ahLst/>
            <a:cxnLst/>
            <a:rect r="r" b="b" t="t" l="l"/>
            <a:pathLst>
              <a:path h="4754700" w="4754700">
                <a:moveTo>
                  <a:pt x="4754700" y="0"/>
                </a:moveTo>
                <a:lnTo>
                  <a:pt x="0" y="0"/>
                </a:lnTo>
                <a:lnTo>
                  <a:pt x="0" y="4754700"/>
                </a:lnTo>
                <a:lnTo>
                  <a:pt x="4754700" y="4754700"/>
                </a:lnTo>
                <a:lnTo>
                  <a:pt x="475470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009017"/>
            <a:ext cx="12803506" cy="1311273"/>
          </a:xfrm>
          <a:prstGeom prst="rect">
            <a:avLst/>
          </a:prstGeom>
        </p:spPr>
        <p:txBody>
          <a:bodyPr anchor="t" rtlCol="false" tIns="0" lIns="0" bIns="0" rIns="0">
            <a:spAutoFit/>
          </a:bodyPr>
          <a:lstStyle/>
          <a:p>
            <a:pPr algn="ctr">
              <a:lnSpc>
                <a:spcPts val="6999"/>
              </a:lnSpc>
            </a:pPr>
            <a:r>
              <a:rPr lang="en-US" sz="9999">
                <a:solidFill>
                  <a:srgbClr val="08326D"/>
                </a:solidFill>
                <a:latin typeface="TAN Tangkiwood"/>
                <a:ea typeface="TAN Tangkiwood"/>
                <a:cs typeface="TAN Tangkiwood"/>
                <a:sym typeface="TAN Tangkiwood"/>
              </a:rPr>
              <a:t>STACKS</a:t>
            </a:r>
          </a:p>
        </p:txBody>
      </p:sp>
      <p:sp>
        <p:nvSpPr>
          <p:cNvPr name="Freeform 5" id="5"/>
          <p:cNvSpPr/>
          <p:nvPr/>
        </p:nvSpPr>
        <p:spPr>
          <a:xfrm flipH="false" flipV="true" rot="0">
            <a:off x="-104775" y="-123825"/>
            <a:ext cx="5641515" cy="5641515"/>
          </a:xfrm>
          <a:custGeom>
            <a:avLst/>
            <a:gdLst/>
            <a:ahLst/>
            <a:cxnLst/>
            <a:rect r="r" b="b" t="t" l="l"/>
            <a:pathLst>
              <a:path h="5641515" w="5641515">
                <a:moveTo>
                  <a:pt x="0" y="5641515"/>
                </a:moveTo>
                <a:lnTo>
                  <a:pt x="5641515" y="5641515"/>
                </a:lnTo>
                <a:lnTo>
                  <a:pt x="5641515" y="0"/>
                </a:lnTo>
                <a:lnTo>
                  <a:pt x="0" y="0"/>
                </a:lnTo>
                <a:lnTo>
                  <a:pt x="0" y="5641515"/>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06058" y="2170605"/>
            <a:ext cx="15675883" cy="66465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Stack adalah kumpulan objek yang mengikuti prinsip last-in, first-out (LIFO). Pengguna dapat memasukkan objek ke dalam stack kapan saja, tetapi hanya dapat mengakses atau menghapus objek yang terakhir dimasukkan yang masih tersisa (di bagian yang disebut “top" dari stack). </a:t>
            </a:r>
          </a:p>
          <a:p>
            <a:pPr algn="just">
              <a:lnSpc>
                <a:spcPts val="3779"/>
              </a:lnSpc>
            </a:pPr>
            <a:r>
              <a:rPr lang="en-US" sz="2700">
                <a:solidFill>
                  <a:srgbClr val="08326D"/>
                </a:solidFill>
                <a:latin typeface="DM Sans"/>
                <a:ea typeface="DM Sans"/>
                <a:cs typeface="DM Sans"/>
                <a:sym typeface="DM Sans"/>
              </a:rPr>
              <a:t>Contoh dari stack adalah tempat penyimpanan permen yang mekanismenya mengikuti prinsip LIFO. </a:t>
            </a:r>
          </a:p>
          <a:p>
            <a:pPr algn="just">
              <a:lnSpc>
                <a:spcPts val="3779"/>
              </a:lnSpc>
            </a:pPr>
          </a:p>
          <a:p>
            <a:pPr algn="just">
              <a:lnSpc>
                <a:spcPts val="3779"/>
              </a:lnSpc>
            </a:pPr>
            <a:r>
              <a:rPr lang="en-US" sz="2700">
                <a:solidFill>
                  <a:srgbClr val="08326D"/>
                </a:solidFill>
                <a:latin typeface="DM Sans"/>
                <a:ea typeface="DM Sans"/>
                <a:cs typeface="DM Sans"/>
                <a:sym typeface="DM Sans"/>
              </a:rPr>
              <a:t>Stack adalah struktur data fundamental yang banyak digunakan dalam berbagai aplikasi,seperti: </a:t>
            </a:r>
          </a:p>
          <a:p>
            <a:pPr algn="just">
              <a:lnSpc>
                <a:spcPts val="3779"/>
              </a:lnSpc>
            </a:pPr>
            <a:r>
              <a:rPr lang="en-US" sz="2700">
                <a:solidFill>
                  <a:srgbClr val="08326D"/>
                </a:solidFill>
                <a:latin typeface="DM Sans"/>
                <a:ea typeface="DM Sans"/>
                <a:cs typeface="DM Sans"/>
                <a:sym typeface="DM Sans"/>
              </a:rPr>
              <a:t>Contoh 6.1: Browser web menyimpan alamat situs yang baru dikunjungi dalam stack. Setiap kali pengguna mengunjungi situs baru, alamat situs tersebut akan “pushed" ke dalam tumpukan alamat. Browser kemudian memungkinkan pengguna untuk “pop" ke situs yang dikunjungi sebelumnya menggunakan tombol "back". </a:t>
            </a:r>
          </a:p>
          <a:p>
            <a:pPr algn="just">
              <a:lnSpc>
                <a:spcPts val="3779"/>
              </a:lnSpc>
              <a:spcBef>
                <a:spcPct val="0"/>
              </a:spcBef>
            </a:pPr>
            <a:r>
              <a:rPr lang="en-US" sz="2700">
                <a:solidFill>
                  <a:srgbClr val="08326D"/>
                </a:solidFill>
                <a:latin typeface="DM Sans"/>
                <a:ea typeface="DM Sans"/>
                <a:cs typeface="DM Sans"/>
                <a:sym typeface="DM Sans"/>
              </a:rPr>
              <a:t>Contoh 6.2: Editor teks biasanya menyediakan mekanisme "undo" yang membatalkan operasi pengeditan terbaru dan mengembalikan ke keadaan dokumen sebelumnya. Operasi undo ini dapat dilakukan dengan menyimpan perubahan teks dalam stack. </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0" y="0"/>
            <a:ext cx="10287000" cy="10287000"/>
          </a:xfrm>
          <a:custGeom>
            <a:avLst/>
            <a:gdLst/>
            <a:ahLst/>
            <a:cxnLst/>
            <a:rect r="r" b="b" t="t" l="l"/>
            <a:pathLst>
              <a:path h="10287000" w="10287000">
                <a:moveTo>
                  <a:pt x="0" y="0"/>
                </a:moveTo>
                <a:lnTo>
                  <a:pt x="10287000" y="0"/>
                </a:lnTo>
                <a:lnTo>
                  <a:pt x="10287000"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7796771" y="1513437"/>
            <a:ext cx="9019333" cy="4394202"/>
          </a:xfrm>
          <a:prstGeom prst="rect">
            <a:avLst/>
          </a:prstGeom>
        </p:spPr>
        <p:txBody>
          <a:bodyPr anchor="t" rtlCol="false" tIns="0" lIns="0" bIns="0" rIns="0">
            <a:spAutoFit/>
          </a:bodyPr>
          <a:lstStyle/>
          <a:p>
            <a:pPr algn="r">
              <a:lnSpc>
                <a:spcPts val="14000"/>
              </a:lnSpc>
            </a:pPr>
            <a:r>
              <a:rPr lang="en-US" sz="20000">
                <a:solidFill>
                  <a:srgbClr val="08326D"/>
                </a:solidFill>
                <a:latin typeface="TAN Tangkiwood"/>
                <a:ea typeface="TAN Tangkiwood"/>
                <a:cs typeface="TAN Tangkiwood"/>
                <a:sym typeface="TAN Tangkiwood"/>
              </a:rPr>
              <a:t>TERIMA KASIH </a:t>
            </a:r>
          </a:p>
        </p:txBody>
      </p:sp>
      <p:sp>
        <p:nvSpPr>
          <p:cNvPr name="Freeform 6" id="6"/>
          <p:cNvSpPr/>
          <p:nvPr/>
        </p:nvSpPr>
        <p:spPr>
          <a:xfrm flipH="false" flipV="false" rot="0">
            <a:off x="4012598" y="5702356"/>
            <a:ext cx="12803506" cy="186233"/>
          </a:xfrm>
          <a:custGeom>
            <a:avLst/>
            <a:gdLst/>
            <a:ahLst/>
            <a:cxnLst/>
            <a:rect r="r" b="b" t="t" l="l"/>
            <a:pathLst>
              <a:path h="186233" w="12803506">
                <a:moveTo>
                  <a:pt x="0" y="0"/>
                </a:moveTo>
                <a:lnTo>
                  <a:pt x="12803506" y="0"/>
                </a:lnTo>
                <a:lnTo>
                  <a:pt x="12803506" y="186233"/>
                </a:lnTo>
                <a:lnTo>
                  <a:pt x="0" y="18623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4012598" y="6492945"/>
            <a:ext cx="12803506" cy="1112520"/>
          </a:xfrm>
          <a:prstGeom prst="rect">
            <a:avLst/>
          </a:prstGeom>
        </p:spPr>
        <p:txBody>
          <a:bodyPr anchor="t" rtlCol="false" tIns="0" lIns="0" bIns="0" rIns="0">
            <a:spAutoFit/>
          </a:bodyPr>
          <a:lstStyle/>
          <a:p>
            <a:pPr algn="r">
              <a:lnSpc>
                <a:spcPts val="4230"/>
              </a:lnSpc>
            </a:pPr>
            <a:r>
              <a:rPr lang="en-US" sz="4700" b="true">
                <a:solidFill>
                  <a:srgbClr val="08326D"/>
                </a:solidFill>
                <a:latin typeface="DM Sans Bold"/>
                <a:ea typeface="DM Sans Bold"/>
                <a:cs typeface="DM Sans Bold"/>
                <a:sym typeface="DM Sans Bold"/>
              </a:rPr>
              <a:t>Mohon maaf atas kesalahan dan kekurangan selama presentasi berlangsung.</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742247" y="1417155"/>
            <a:ext cx="12803506" cy="952539"/>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6.1.1 Stack untuk Tipe Data Abstrak</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6" id="6"/>
          <p:cNvSpPr txBox="true"/>
          <p:nvPr/>
        </p:nvSpPr>
        <p:spPr>
          <a:xfrm rot="0">
            <a:off x="1306058" y="2691628"/>
            <a:ext cx="15648596" cy="5694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Stack adalah struktur data yang paling sederhana namun termasuk yang paling penting. Stack digunakan dalam berbagai aplikasi yang berbeda, dan sebagai alat untuk banyak struktur data dan algoritma yang lebih canggih. Secara formal, stack adalah tipe data abstrak (ADT) di mana sebuah instance S mendukung dua metode berikut: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S.push(e) : Menambahkan elemen e ke paling atas dari stack S.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S.pop() : Menghapus dan mengembalikan elemen paling atas dari stack S; akan menyebabkan error jika stack kosong.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S.top() : Memanggil elemen paling atas dari stack S tanpa menghapusnya; akan menyebabkan error jika stack kosong. </a:t>
            </a:r>
          </a:p>
          <a:p>
            <a:pPr algn="just" marL="582930" indent="-291465" lvl="1">
              <a:lnSpc>
                <a:spcPts val="3779"/>
              </a:lnSpc>
              <a:buFont typeface="Arial"/>
              <a:buChar char="•"/>
            </a:pPr>
            <a:r>
              <a:rPr lang="en-US" sz="2700">
                <a:solidFill>
                  <a:srgbClr val="08326D"/>
                </a:solidFill>
                <a:latin typeface="DM Sans"/>
                <a:ea typeface="DM Sans"/>
                <a:cs typeface="DM Sans"/>
                <a:sym typeface="DM Sans"/>
              </a:rPr>
              <a:t>S.is_empty(): Mengembalikan True jika stack S tidak ada isinya. </a:t>
            </a:r>
          </a:p>
          <a:p>
            <a:pPr algn="just" marL="582930" indent="-291465" lvl="1">
              <a:lnSpc>
                <a:spcPts val="3779"/>
              </a:lnSpc>
              <a:spcBef>
                <a:spcPct val="0"/>
              </a:spcBef>
              <a:buFont typeface="Arial"/>
              <a:buChar char="•"/>
            </a:pPr>
            <a:r>
              <a:rPr lang="en-US" sz="2700">
                <a:solidFill>
                  <a:srgbClr val="08326D"/>
                </a:solidFill>
                <a:latin typeface="DM Sans"/>
                <a:ea typeface="DM Sans"/>
                <a:cs typeface="DM Sans"/>
                <a:sym typeface="DM Sans"/>
              </a:rPr>
              <a:t>len(S) : Mengembalikan banyaknya elemen yang ada di dalam stack S; pada Python kita mengimplementasikannya dengan metode special __len__.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2306437" y="4286387"/>
            <a:ext cx="6105388" cy="6105388"/>
          </a:xfrm>
          <a:custGeom>
            <a:avLst/>
            <a:gdLst/>
            <a:ahLst/>
            <a:cxnLst/>
            <a:rect r="r" b="b" t="t" l="l"/>
            <a:pathLst>
              <a:path h="6105388" w="6105388">
                <a:moveTo>
                  <a:pt x="6105388" y="0"/>
                </a:moveTo>
                <a:lnTo>
                  <a:pt x="0" y="0"/>
                </a:lnTo>
                <a:lnTo>
                  <a:pt x="0" y="6105388"/>
                </a:lnTo>
                <a:lnTo>
                  <a:pt x="6105388" y="6105388"/>
                </a:lnTo>
                <a:lnTo>
                  <a:pt x="6105388"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22566" y="2204949"/>
            <a:ext cx="7100604"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6.1.1 Stack untuk Tipe Data Abstrak</a:t>
            </a:r>
          </a:p>
        </p:txBody>
      </p:sp>
      <p:sp>
        <p:nvSpPr>
          <p:cNvPr name="Freeform 5" id="5"/>
          <p:cNvSpPr/>
          <p:nvPr/>
        </p:nvSpPr>
        <p:spPr>
          <a:xfrm flipH="false" flipV="true" rot="0">
            <a:off x="-104775" y="-123825"/>
            <a:ext cx="6105388" cy="6105388"/>
          </a:xfrm>
          <a:custGeom>
            <a:avLst/>
            <a:gdLst/>
            <a:ahLst/>
            <a:cxnLst/>
            <a:rect r="r" b="b" t="t" l="l"/>
            <a:pathLst>
              <a:path h="6105388" w="6105388">
                <a:moveTo>
                  <a:pt x="0" y="6105388"/>
                </a:moveTo>
                <a:lnTo>
                  <a:pt x="6105388" y="6105388"/>
                </a:lnTo>
                <a:lnTo>
                  <a:pt x="6105388" y="0"/>
                </a:lnTo>
                <a:lnTo>
                  <a:pt x="0" y="0"/>
                </a:lnTo>
                <a:lnTo>
                  <a:pt x="0" y="6105388"/>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411304" y="1028700"/>
            <a:ext cx="7493270" cy="8135550"/>
          </a:xfrm>
          <a:custGeom>
            <a:avLst/>
            <a:gdLst/>
            <a:ahLst/>
            <a:cxnLst/>
            <a:rect r="r" b="b" t="t" l="l"/>
            <a:pathLst>
              <a:path h="8135550" w="7493270">
                <a:moveTo>
                  <a:pt x="0" y="0"/>
                </a:moveTo>
                <a:lnTo>
                  <a:pt x="7493270" y="0"/>
                </a:lnTo>
                <a:lnTo>
                  <a:pt x="7493270" y="8135550"/>
                </a:lnTo>
                <a:lnTo>
                  <a:pt x="0" y="8135550"/>
                </a:lnTo>
                <a:lnTo>
                  <a:pt x="0" y="0"/>
                </a:lnTo>
                <a:close/>
              </a:path>
            </a:pathLst>
          </a:custGeom>
          <a:blipFill>
            <a:blip r:embed="rId5"/>
            <a:stretch>
              <a:fillRect l="0" t="0" r="0" b="0"/>
            </a:stretch>
          </a:blipFill>
        </p:spPr>
      </p:sp>
      <p:sp>
        <p:nvSpPr>
          <p:cNvPr name="TextBox 7" id="7"/>
          <p:cNvSpPr txBox="true"/>
          <p:nvPr/>
        </p:nvSpPr>
        <p:spPr>
          <a:xfrm rot="0">
            <a:off x="1355000" y="4063228"/>
            <a:ext cx="7435735" cy="3789045"/>
          </a:xfrm>
          <a:prstGeom prst="rect">
            <a:avLst/>
          </a:prstGeom>
        </p:spPr>
        <p:txBody>
          <a:bodyPr anchor="t" rtlCol="false" tIns="0" lIns="0" bIns="0" rIns="0">
            <a:spAutoFit/>
          </a:bodyPr>
          <a:lstStyle/>
          <a:p>
            <a:pPr algn="just">
              <a:lnSpc>
                <a:spcPts val="3779"/>
              </a:lnSpc>
            </a:pPr>
            <a:r>
              <a:rPr lang="en-US" sz="2700">
                <a:solidFill>
                  <a:srgbClr val="08326D"/>
                </a:solidFill>
                <a:latin typeface="DM Sans"/>
                <a:ea typeface="DM Sans"/>
                <a:cs typeface="DM Sans"/>
                <a:sym typeface="DM Sans"/>
              </a:rPr>
              <a:t>Menurut konvensi , kita berasumsi bahwa stack yang baru dibuat adalah kosong , dan tidak ada batasan awal pada kapasitas stack . Elemen yang ditambahkan ke stack dapat memiliki tipe data apa pun . Tabel disamping menunjukkan serangkaian operasi stack dan pengaruhnya pada stack S bilangan bulat yang awalnya kosong :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4420560" y="4887541"/>
            <a:ext cx="9446879" cy="1569635"/>
          </a:xfrm>
          <a:custGeom>
            <a:avLst/>
            <a:gdLst/>
            <a:ahLst/>
            <a:cxnLst/>
            <a:rect r="r" b="b" t="t" l="l"/>
            <a:pathLst>
              <a:path h="1569635" w="9446879">
                <a:moveTo>
                  <a:pt x="0" y="0"/>
                </a:moveTo>
                <a:lnTo>
                  <a:pt x="9446880" y="0"/>
                </a:lnTo>
                <a:lnTo>
                  <a:pt x="9446880" y="1569635"/>
                </a:lnTo>
                <a:lnTo>
                  <a:pt x="0" y="1569635"/>
                </a:lnTo>
                <a:lnTo>
                  <a:pt x="0" y="0"/>
                </a:lnTo>
                <a:close/>
              </a:path>
            </a:pathLst>
          </a:custGeom>
          <a:blipFill>
            <a:blip r:embed="rId5"/>
            <a:stretch>
              <a:fillRect l="0" t="0" r="0" b="0"/>
            </a:stretch>
          </a:blipFill>
        </p:spPr>
      </p:sp>
      <p:sp>
        <p:nvSpPr>
          <p:cNvPr name="TextBox 7" id="7"/>
          <p:cNvSpPr txBox="true"/>
          <p:nvPr/>
        </p:nvSpPr>
        <p:spPr>
          <a:xfrm rot="0">
            <a:off x="1319702" y="2801897"/>
            <a:ext cx="15648596" cy="188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Kita dapat mengimplementasikan stack dengan menyimpan elemen-elemennya dalam list Python. Kelas list sudah mendukung penambahan elemen ke akhir dengan metode append, dan menghapus elemen terakhir dengan metode pop, sehingga wajar untuk menempatkan elemen teratas stack di akhir list, seperti yang ditunjukkan pada Gambar. </a:t>
            </a:r>
          </a:p>
        </p:txBody>
      </p:sp>
      <p:sp>
        <p:nvSpPr>
          <p:cNvPr name="TextBox 8" id="8"/>
          <p:cNvSpPr txBox="true"/>
          <p:nvPr/>
        </p:nvSpPr>
        <p:spPr>
          <a:xfrm rot="0">
            <a:off x="1319702" y="6611149"/>
            <a:ext cx="15648596" cy="23602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Meskipun kita dapat langsung menggunakan kelas list sebagai pengganti kelas stack formal, list juga dapat menambah atau menghapus elemen dari sembarang indeks yang akan merusak abstraksi yang diwakili oleh ADT stack. Selain itu, terminologi yang digunakan oleh kelas list tidak secara tepat sesuai dengan nomenklatur tradisional untuk ADT stack, khususnya perbedaan antara append dan push.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10015892" y="3740461"/>
            <a:ext cx="7534855" cy="3199733"/>
          </a:xfrm>
          <a:custGeom>
            <a:avLst/>
            <a:gdLst/>
            <a:ahLst/>
            <a:cxnLst/>
            <a:rect r="r" b="b" t="t" l="l"/>
            <a:pathLst>
              <a:path h="3199733" w="7534855">
                <a:moveTo>
                  <a:pt x="0" y="0"/>
                </a:moveTo>
                <a:lnTo>
                  <a:pt x="7534855" y="0"/>
                </a:lnTo>
                <a:lnTo>
                  <a:pt x="7534855" y="3199733"/>
                </a:lnTo>
                <a:lnTo>
                  <a:pt x="0" y="3199733"/>
                </a:lnTo>
                <a:lnTo>
                  <a:pt x="0" y="0"/>
                </a:lnTo>
                <a:close/>
              </a:path>
            </a:pathLst>
          </a:custGeom>
          <a:blipFill>
            <a:blip r:embed="rId5"/>
            <a:stretch>
              <a:fillRect l="0" t="0" r="0" b="0"/>
            </a:stretch>
          </a:blipFill>
        </p:spPr>
      </p:sp>
      <p:sp>
        <p:nvSpPr>
          <p:cNvPr name="TextBox 7" id="7"/>
          <p:cNvSpPr txBox="true"/>
          <p:nvPr/>
        </p:nvSpPr>
        <p:spPr>
          <a:xfrm rot="0">
            <a:off x="1028700" y="3348853"/>
            <a:ext cx="8526790" cy="617029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Pola desain adapter berlaku dalam konteks apa pun di mana kita secara efektif ingin memodifikasi kelas yang ada sehingga metodenya cocok dengan kelas atau antarmuka lain yang terkait. Salah satu cara umum untuk menerapkan pola desain adapter adalah dengan mendefinisikan kelas baru sedemikian rupa sehingga berisi instance dari kelas yang ada sebagai bidang tersembunyi, dan kemudian menerapkan setiap metode kelas baru menggunakan metode variabel instance tersembunyi ini. Dalam konteks ADT stack, kita dapat mengadaptasi kelas list Python menggunakan korespondensi yang ditunjukkan pada tabel berikut.</a:t>
            </a:r>
          </a:p>
        </p:txBody>
      </p:sp>
      <p:sp>
        <p:nvSpPr>
          <p:cNvPr name="TextBox 8" id="8"/>
          <p:cNvSpPr txBox="true"/>
          <p:nvPr/>
        </p:nvSpPr>
        <p:spPr>
          <a:xfrm rot="0">
            <a:off x="1374275" y="2684451"/>
            <a:ext cx="7445328"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The Adapter Pattern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629205" y="6609155"/>
            <a:ext cx="3782620" cy="3782620"/>
          </a:xfrm>
          <a:custGeom>
            <a:avLst/>
            <a:gdLst/>
            <a:ahLst/>
            <a:cxnLst/>
            <a:rect r="r" b="b" t="t" l="l"/>
            <a:pathLst>
              <a:path h="3782620" w="3782620">
                <a:moveTo>
                  <a:pt x="3782620" y="0"/>
                </a:moveTo>
                <a:lnTo>
                  <a:pt x="0" y="0"/>
                </a:lnTo>
                <a:lnTo>
                  <a:pt x="0" y="3782620"/>
                </a:lnTo>
                <a:lnTo>
                  <a:pt x="3782620" y="3782620"/>
                </a:lnTo>
                <a:lnTo>
                  <a:pt x="378262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6" id="6"/>
          <p:cNvGrpSpPr/>
          <p:nvPr/>
        </p:nvGrpSpPr>
        <p:grpSpPr>
          <a:xfrm rot="0">
            <a:off x="2467325" y="5841614"/>
            <a:ext cx="13353350" cy="2839380"/>
            <a:chOff x="0" y="0"/>
            <a:chExt cx="17804467" cy="3785840"/>
          </a:xfrm>
        </p:grpSpPr>
        <p:sp>
          <p:nvSpPr>
            <p:cNvPr name="Freeform 7" id="7"/>
            <p:cNvSpPr/>
            <p:nvPr/>
          </p:nvSpPr>
          <p:spPr>
            <a:xfrm flipH="false" flipV="false" rot="0">
              <a:off x="0" y="0"/>
              <a:ext cx="17804467" cy="3785840"/>
            </a:xfrm>
            <a:custGeom>
              <a:avLst/>
              <a:gdLst/>
              <a:ahLst/>
              <a:cxnLst/>
              <a:rect r="r" b="b" t="t" l="l"/>
              <a:pathLst>
                <a:path h="3785840" w="17804467">
                  <a:moveTo>
                    <a:pt x="0" y="0"/>
                  </a:moveTo>
                  <a:lnTo>
                    <a:pt x="17804467" y="0"/>
                  </a:lnTo>
                  <a:lnTo>
                    <a:pt x="17804467" y="3785840"/>
                  </a:lnTo>
                  <a:lnTo>
                    <a:pt x="0" y="3785840"/>
                  </a:lnTo>
                  <a:lnTo>
                    <a:pt x="0" y="0"/>
                  </a:lnTo>
                  <a:close/>
                </a:path>
              </a:pathLst>
            </a:custGeom>
            <a:blipFill>
              <a:blip r:embed="rId5">
                <a:extLst>
                  <a:ext uri="{96DAC541-7B7A-43D3-8B79-37D633B846F1}">
                    <asvg:svgBlip xmlns:asvg="http://schemas.microsoft.com/office/drawing/2016/SVG/main" r:embed="rId6"/>
                  </a:ext>
                </a:extLst>
              </a:blip>
              <a:stretch>
                <a:fillRect l="-8474" t="0" r="-8474" b="0"/>
              </a:stretch>
            </a:blipFill>
          </p:spPr>
        </p:sp>
        <p:sp>
          <p:nvSpPr>
            <p:cNvPr name="Freeform 8" id="8"/>
            <p:cNvSpPr/>
            <p:nvPr/>
          </p:nvSpPr>
          <p:spPr>
            <a:xfrm flipH="false" flipV="false" rot="0">
              <a:off x="572705" y="568144"/>
              <a:ext cx="16659056" cy="2649552"/>
            </a:xfrm>
            <a:custGeom>
              <a:avLst/>
              <a:gdLst/>
              <a:ahLst/>
              <a:cxnLst/>
              <a:rect r="r" b="b" t="t" l="l"/>
              <a:pathLst>
                <a:path h="2649552" w="16659056">
                  <a:moveTo>
                    <a:pt x="0" y="0"/>
                  </a:moveTo>
                  <a:lnTo>
                    <a:pt x="16659056" y="0"/>
                  </a:lnTo>
                  <a:lnTo>
                    <a:pt x="16659056" y="2649552"/>
                  </a:lnTo>
                  <a:lnTo>
                    <a:pt x="0" y="2649552"/>
                  </a:lnTo>
                  <a:lnTo>
                    <a:pt x="0" y="0"/>
                  </a:lnTo>
                  <a:close/>
                </a:path>
              </a:pathLst>
            </a:custGeom>
            <a:blipFill>
              <a:blip r:embed="rId7"/>
              <a:stretch>
                <a:fillRect l="0" t="0" r="0" b="0"/>
              </a:stretch>
            </a:blipFill>
          </p:spPr>
        </p:sp>
      </p:grpSp>
      <p:sp>
        <p:nvSpPr>
          <p:cNvPr name="TextBox 9" id="9"/>
          <p:cNvSpPr txBox="true"/>
          <p:nvPr/>
        </p:nvSpPr>
        <p:spPr>
          <a:xfrm rot="0">
            <a:off x="1228691" y="3456282"/>
            <a:ext cx="16030609" cy="1884045"/>
          </a:xfrm>
          <a:prstGeom prst="rect">
            <a:avLst/>
          </a:prstGeom>
        </p:spPr>
        <p:txBody>
          <a:bodyPr anchor="t" rtlCol="false" tIns="0" lIns="0" bIns="0" rIns="0">
            <a:spAutoFit/>
          </a:bodyPr>
          <a:lstStyle/>
          <a:p>
            <a:pPr algn="just">
              <a:lnSpc>
                <a:spcPts val="3779"/>
              </a:lnSpc>
              <a:spcBef>
                <a:spcPct val="0"/>
              </a:spcBef>
            </a:pPr>
            <a:r>
              <a:rPr lang="en-US" sz="2700">
                <a:solidFill>
                  <a:srgbClr val="08326D"/>
                </a:solidFill>
                <a:latin typeface="DM Sans"/>
                <a:ea typeface="DM Sans"/>
                <a:cs typeface="DM Sans"/>
                <a:sym typeface="DM Sans"/>
              </a:rPr>
              <a:t>Ketika pop dipanggil pada list Python kosong, secara formal akan memunculkan IndexError, karena list adalah sequence berbasis indeks. Pilihan itu tampaknya tidak tepat untuk stack, karena tidak ada asumsi indeks. Sebagai gantinya, kita dapat mendefinisikan kelas exception baru yang lebih sesuai. Kode di bawah mendefinisikan kelas Empty sebagai subkelas trivial dari kelas Exception Python. </a:t>
            </a:r>
          </a:p>
        </p:txBody>
      </p:sp>
      <p:sp>
        <p:nvSpPr>
          <p:cNvPr name="TextBox 10" id="10"/>
          <p:cNvSpPr txBox="true"/>
          <p:nvPr/>
        </p:nvSpPr>
        <p:spPr>
          <a:xfrm rot="0">
            <a:off x="3947859" y="2684451"/>
            <a:ext cx="10392282"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Implementasi Stack Menggunakan List Python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true" flipV="false" rot="0">
            <a:off x="14001613" y="5981563"/>
            <a:ext cx="4410212" cy="4410212"/>
          </a:xfrm>
          <a:custGeom>
            <a:avLst/>
            <a:gdLst/>
            <a:ahLst/>
            <a:cxnLst/>
            <a:rect r="r" b="b" t="t" l="l"/>
            <a:pathLst>
              <a:path h="4410212" w="4410212">
                <a:moveTo>
                  <a:pt x="4410212" y="0"/>
                </a:moveTo>
                <a:lnTo>
                  <a:pt x="0" y="0"/>
                </a:lnTo>
                <a:lnTo>
                  <a:pt x="0" y="4410212"/>
                </a:lnTo>
                <a:lnTo>
                  <a:pt x="4410212" y="4410212"/>
                </a:lnTo>
                <a:lnTo>
                  <a:pt x="441021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37796" y="1017537"/>
            <a:ext cx="14212408" cy="1590714"/>
          </a:xfrm>
          <a:prstGeom prst="rect">
            <a:avLst/>
          </a:prstGeom>
        </p:spPr>
        <p:txBody>
          <a:bodyPr anchor="t" rtlCol="false" tIns="0" lIns="0" bIns="0" rIns="0">
            <a:spAutoFit/>
          </a:bodyPr>
          <a:lstStyle/>
          <a:p>
            <a:pPr algn="ctr">
              <a:lnSpc>
                <a:spcPts val="5040"/>
              </a:lnSpc>
            </a:pPr>
            <a:r>
              <a:rPr lang="en-US" sz="7200">
                <a:solidFill>
                  <a:srgbClr val="08326D"/>
                </a:solidFill>
                <a:latin typeface="TAN Tangkiwood"/>
                <a:ea typeface="TAN Tangkiwood"/>
                <a:cs typeface="TAN Tangkiwood"/>
                <a:sym typeface="TAN Tangkiwood"/>
              </a:rPr>
              <a:t>6.1.2 Implementasi Sederhana Stack Berbasis Array </a:t>
            </a:r>
          </a:p>
        </p:txBody>
      </p:sp>
      <p:sp>
        <p:nvSpPr>
          <p:cNvPr name="Freeform 5" id="5"/>
          <p:cNvSpPr/>
          <p:nvPr/>
        </p:nvSpPr>
        <p:spPr>
          <a:xfrm flipH="false" flipV="true" rot="0">
            <a:off x="-104775" y="-123825"/>
            <a:ext cx="5464152" cy="5464152"/>
          </a:xfrm>
          <a:custGeom>
            <a:avLst/>
            <a:gdLst/>
            <a:ahLst/>
            <a:cxnLst/>
            <a:rect r="r" b="b" t="t" l="l"/>
            <a:pathLst>
              <a:path h="5464152" w="5464152">
                <a:moveTo>
                  <a:pt x="0" y="5464152"/>
                </a:moveTo>
                <a:lnTo>
                  <a:pt x="5464152" y="5464152"/>
                </a:lnTo>
                <a:lnTo>
                  <a:pt x="5464152" y="0"/>
                </a:lnTo>
                <a:lnTo>
                  <a:pt x="0" y="0"/>
                </a:lnTo>
                <a:lnTo>
                  <a:pt x="0" y="5464152"/>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6577089" y="2864038"/>
            <a:ext cx="10437428" cy="6235050"/>
          </a:xfrm>
          <a:custGeom>
            <a:avLst/>
            <a:gdLst/>
            <a:ahLst/>
            <a:cxnLst/>
            <a:rect r="r" b="b" t="t" l="l"/>
            <a:pathLst>
              <a:path h="6235050" w="10437428">
                <a:moveTo>
                  <a:pt x="0" y="0"/>
                </a:moveTo>
                <a:lnTo>
                  <a:pt x="10437428" y="0"/>
                </a:lnTo>
                <a:lnTo>
                  <a:pt x="10437428" y="6235050"/>
                </a:lnTo>
                <a:lnTo>
                  <a:pt x="0" y="6235050"/>
                </a:lnTo>
                <a:lnTo>
                  <a:pt x="0" y="0"/>
                </a:lnTo>
                <a:close/>
              </a:path>
            </a:pathLst>
          </a:custGeom>
          <a:blipFill>
            <a:blip r:embed="rId5"/>
            <a:stretch>
              <a:fillRect l="0" t="0" r="0" b="0"/>
            </a:stretch>
          </a:blipFill>
        </p:spPr>
      </p:sp>
      <p:sp>
        <p:nvSpPr>
          <p:cNvPr name="TextBox 7" id="7"/>
          <p:cNvSpPr txBox="true"/>
          <p:nvPr/>
        </p:nvSpPr>
        <p:spPr>
          <a:xfrm rot="0">
            <a:off x="1028700" y="5714841"/>
            <a:ext cx="4962246" cy="609643"/>
          </a:xfrm>
          <a:prstGeom prst="rect">
            <a:avLst/>
          </a:prstGeom>
        </p:spPr>
        <p:txBody>
          <a:bodyPr anchor="t" rtlCol="false" tIns="0" lIns="0" bIns="0" rIns="0">
            <a:spAutoFit/>
          </a:bodyPr>
          <a:lstStyle/>
          <a:p>
            <a:pPr algn="ctr">
              <a:lnSpc>
                <a:spcPts val="3150"/>
              </a:lnSpc>
            </a:pPr>
            <a:r>
              <a:rPr lang="en-US" sz="4500">
                <a:solidFill>
                  <a:srgbClr val="08326D"/>
                </a:solidFill>
                <a:latin typeface="TAN Tangkiwood"/>
                <a:ea typeface="TAN Tangkiwood"/>
                <a:cs typeface="TAN Tangkiwood"/>
                <a:sym typeface="TAN Tangkiwood"/>
              </a:rPr>
              <a:t>Contoh Penggunaan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DAGorIxI36Q</dc:identifier>
  <dcterms:modified xsi:type="dcterms:W3CDTF">2011-08-01T06:04:30Z</dcterms:modified>
  <cp:revision>1</cp:revision>
  <dc:title>T7_ALSTRUKDAT_4A_11230940000017_SYAHRUL AKBAR RAMDHANI</dc:title>
</cp:coreProperties>
</file>