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Lst>
  <p:sldSz cx="18288000" cy="10287000"/>
  <p:notesSz cx="6858000" cy="9144000"/>
  <p:embeddedFontLst>
    <p:embeddedFont>
      <p:font typeface="League Spartan" charset="1" panose="00000800000000000000"/>
      <p:regular r:id="rId78"/>
    </p:embeddedFont>
    <p:embeddedFont>
      <p:font typeface="Source Sans Pro" charset="1" panose="020B0503030403020204"/>
      <p:regular r:id="rId79"/>
    </p:embeddedFont>
    <p:embeddedFont>
      <p:font typeface="Source Sans Pro Bold" charset="1" panose="020B0703030403020204"/>
      <p:regular r:id="rId8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fonts/font78.fntdata" Type="http://schemas.openxmlformats.org/officeDocument/2006/relationships/font"/><Relationship Id="rId79" Target="fonts/font79.fntdata" Type="http://schemas.openxmlformats.org/officeDocument/2006/relationships/font"/><Relationship Id="rId8" Target="slides/slide3.xml" Type="http://schemas.openxmlformats.org/officeDocument/2006/relationships/slide"/><Relationship Id="rId80" Target="fonts/font80.fntdata" Type="http://schemas.openxmlformats.org/officeDocument/2006/relationships/font"/><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pn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29.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3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3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3.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png" Type="http://schemas.openxmlformats.org/officeDocument/2006/relationships/image"/><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32.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34.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36.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38.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40.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41.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43.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44.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44.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4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7.pn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46.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9.pn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48.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0.pn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3.pn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2.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4.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5.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6.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8.pn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4.pn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0.pn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9.pn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2.pn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61.pn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63.pn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5.pn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64.pn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66.pn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8.pn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67.pn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0.png" Type="http://schemas.openxmlformats.org/officeDocument/2006/relationships/image"/><Relationship Id="rId11" Target="../media/image71.png" Type="http://schemas.openxmlformats.org/officeDocument/2006/relationships/image"/><Relationship Id="rId12" Target="../media/image72.pn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69.pn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73.pn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7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75.pn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7.pn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76.pn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9.png" Type="http://schemas.openxmlformats.org/officeDocument/2006/relationships/image"/><Relationship Id="rId11" Target="../media/image80.pn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78.pn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2.png" Type="http://schemas.openxmlformats.org/officeDocument/2006/relationships/image"/><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81.pn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3.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84.pn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85.png" Type="http://schemas.openxmlformats.org/officeDocument/2006/relationships/image"/></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7.png" Type="http://schemas.openxmlformats.org/officeDocument/2006/relationships/image"/><Relationship Id="rId2" Target="../media/image83.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8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5.png"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9.png" Type="http://schemas.openxmlformats.org/officeDocument/2006/relationships/image"/><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88.pn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90.pn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1.png" Type="http://schemas.openxmlformats.org/officeDocument/2006/relationships/image"/><Relationship Id="rId4" Target="../media/image92.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false" rot="0">
            <a:off x="-1016" y="5979909"/>
            <a:ext cx="4804968" cy="4333207"/>
          </a:xfrm>
          <a:custGeom>
            <a:avLst/>
            <a:gdLst/>
            <a:ahLst/>
            <a:cxnLst/>
            <a:rect r="r" b="b" t="t" l="l"/>
            <a:pathLst>
              <a:path h="4333207" w="4804968">
                <a:moveTo>
                  <a:pt x="0" y="0"/>
                </a:moveTo>
                <a:lnTo>
                  <a:pt x="4804968" y="0"/>
                </a:lnTo>
                <a:lnTo>
                  <a:pt x="4804968" y="4333207"/>
                </a:lnTo>
                <a:lnTo>
                  <a:pt x="0" y="43332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105332" y="3143500"/>
            <a:ext cx="14077246" cy="2251987"/>
          </a:xfrm>
          <a:prstGeom prst="rect">
            <a:avLst/>
          </a:prstGeom>
        </p:spPr>
        <p:txBody>
          <a:bodyPr anchor="t" rtlCol="false" tIns="0" lIns="0" bIns="0" rIns="0">
            <a:spAutoFit/>
          </a:bodyPr>
          <a:lstStyle/>
          <a:p>
            <a:pPr algn="ctr">
              <a:lnSpc>
                <a:spcPts val="17932"/>
              </a:lnSpc>
            </a:pPr>
            <a:r>
              <a:rPr lang="en-US" sz="14346">
                <a:solidFill>
                  <a:srgbClr val="005359"/>
                </a:solidFill>
                <a:latin typeface="League Spartan"/>
                <a:ea typeface="League Spartan"/>
                <a:cs typeface="League Spartan"/>
                <a:sym typeface="League Spartan"/>
              </a:rPr>
              <a:t>TREES</a:t>
            </a:r>
          </a:p>
        </p:txBody>
      </p:sp>
      <p:sp>
        <p:nvSpPr>
          <p:cNvPr name="Freeform 5" id="5"/>
          <p:cNvSpPr/>
          <p:nvPr/>
        </p:nvSpPr>
        <p:spPr>
          <a:xfrm flipH="false" flipV="false" rot="0">
            <a:off x="1173914" y="1118504"/>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3168391" y="5541792"/>
            <a:ext cx="13014187" cy="780983"/>
          </a:xfrm>
          <a:prstGeom prst="rect">
            <a:avLst/>
          </a:prstGeom>
        </p:spPr>
        <p:txBody>
          <a:bodyPr anchor="t" rtlCol="false" tIns="0" lIns="0" bIns="0" rIns="0">
            <a:spAutoFit/>
          </a:bodyPr>
          <a:lstStyle/>
          <a:p>
            <a:pPr algn="ctr">
              <a:lnSpc>
                <a:spcPts val="6300"/>
              </a:lnSpc>
            </a:pPr>
            <a:r>
              <a:rPr lang="en-US" sz="4500">
                <a:solidFill>
                  <a:srgbClr val="000000"/>
                </a:solidFill>
                <a:latin typeface="League Spartan"/>
                <a:ea typeface="League Spartan"/>
                <a:cs typeface="League Spartan"/>
                <a:sym typeface="League Spartan"/>
              </a:rPr>
              <a:t>ALGORITMA DAN STRUKTUR DATA</a:t>
            </a:r>
          </a:p>
        </p:txBody>
      </p:sp>
      <p:sp>
        <p:nvSpPr>
          <p:cNvPr name="TextBox 8" id="8"/>
          <p:cNvSpPr txBox="true"/>
          <p:nvPr/>
        </p:nvSpPr>
        <p:spPr>
          <a:xfrm rot="0">
            <a:off x="4324168" y="6726256"/>
            <a:ext cx="9639574" cy="1261044"/>
          </a:xfrm>
          <a:prstGeom prst="rect">
            <a:avLst/>
          </a:prstGeom>
        </p:spPr>
        <p:txBody>
          <a:bodyPr anchor="t" rtlCol="false" tIns="0" lIns="0" bIns="0" rIns="0">
            <a:spAutoFit/>
          </a:bodyPr>
          <a:lstStyle/>
          <a:p>
            <a:pPr algn="ctr">
              <a:lnSpc>
                <a:spcPts val="5040"/>
              </a:lnSpc>
            </a:pPr>
            <a:r>
              <a:rPr lang="en-US" sz="3600">
                <a:solidFill>
                  <a:srgbClr val="000000"/>
                </a:solidFill>
                <a:latin typeface="Source Sans Pro"/>
                <a:ea typeface="Source Sans Pro"/>
                <a:cs typeface="Source Sans Pro"/>
                <a:sym typeface="Source Sans Pro"/>
              </a:rPr>
              <a:t>Oleh : Syahrul Akbar Ramdhani (11230940000027)</a:t>
            </a:r>
          </a:p>
          <a:p>
            <a:pPr algn="ctr">
              <a:lnSpc>
                <a:spcPts val="5040"/>
              </a:lnSpc>
            </a:pPr>
            <a:r>
              <a:rPr lang="en-US" sz="3600">
                <a:solidFill>
                  <a:srgbClr val="000000"/>
                </a:solidFill>
                <a:latin typeface="Source Sans Pro"/>
                <a:ea typeface="Source Sans Pro"/>
                <a:cs typeface="Source Sans Pro"/>
                <a:sym typeface="Source Sans Pro"/>
              </a:rPr>
              <a:t>Dosen Pengampu: M. Irvan Septiar Musti, M.Si</a:t>
            </a:r>
          </a:p>
        </p:txBody>
      </p:sp>
      <p:sp>
        <p:nvSpPr>
          <p:cNvPr name="TextBox 9" id="9"/>
          <p:cNvSpPr txBox="true"/>
          <p:nvPr/>
        </p:nvSpPr>
        <p:spPr>
          <a:xfrm rot="0">
            <a:off x="1710636" y="1127427"/>
            <a:ext cx="3952205" cy="349217"/>
          </a:xfrm>
          <a:prstGeom prst="rect">
            <a:avLst/>
          </a:prstGeom>
        </p:spPr>
        <p:txBody>
          <a:bodyPr anchor="t" rtlCol="false" tIns="0" lIns="0" bIns="0" rIns="0">
            <a:spAutoFit/>
          </a:bodyPr>
          <a:lstStyle/>
          <a:p>
            <a:pPr algn="l">
              <a:lnSpc>
                <a:spcPts val="2800"/>
              </a:lnSpc>
            </a:pPr>
            <a:r>
              <a:rPr lang="en-US" sz="2000">
                <a:solidFill>
                  <a:srgbClr val="182B5C"/>
                </a:solidFill>
                <a:latin typeface="Source Sans Pro"/>
                <a:ea typeface="Source Sans Pro"/>
                <a:cs typeface="Source Sans Pro"/>
                <a:sym typeface="Source Sans Pro"/>
              </a:rPr>
              <a:t>UIN SYARIF HIDAYATULLAH JAKARTA</a:t>
            </a:r>
          </a:p>
        </p:txBody>
      </p:sp>
      <p:sp>
        <p:nvSpPr>
          <p:cNvPr name="TextBox 10" id="10"/>
          <p:cNvSpPr txBox="true"/>
          <p:nvPr/>
        </p:nvSpPr>
        <p:spPr>
          <a:xfrm rot="0">
            <a:off x="15784817" y="9105900"/>
            <a:ext cx="1909247" cy="626072"/>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01</a:t>
            </a:r>
          </a:p>
        </p:txBody>
      </p:sp>
      <p:sp>
        <p:nvSpPr>
          <p:cNvPr name="Freeform 11" id="11"/>
          <p:cNvSpPr/>
          <p:nvPr/>
        </p:nvSpPr>
        <p:spPr>
          <a:xfrm flipH="true" flipV="true" rot="0">
            <a:off x="13487870" y="-26013"/>
            <a:ext cx="4800130" cy="4328844"/>
          </a:xfrm>
          <a:custGeom>
            <a:avLst/>
            <a:gdLst/>
            <a:ahLst/>
            <a:cxnLst/>
            <a:rect r="r" b="b" t="t" l="l"/>
            <a:pathLst>
              <a:path h="4328844" w="4800130">
                <a:moveTo>
                  <a:pt x="4800130" y="4328844"/>
                </a:moveTo>
                <a:lnTo>
                  <a:pt x="0" y="4328844"/>
                </a:lnTo>
                <a:lnTo>
                  <a:pt x="0" y="0"/>
                </a:lnTo>
                <a:lnTo>
                  <a:pt x="4800130" y="0"/>
                </a:lnTo>
                <a:lnTo>
                  <a:pt x="4800130" y="4328844"/>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12" id="12"/>
          <p:cNvSpPr/>
          <p:nvPr/>
        </p:nvSpPr>
        <p:spPr>
          <a:xfrm>
            <a:off x="13416" y="5157025"/>
            <a:ext cx="5507745" cy="5463326"/>
          </a:xfrm>
          <a:prstGeom prst="line">
            <a:avLst/>
          </a:prstGeom>
          <a:ln cap="flat" w="38100">
            <a:solidFill>
              <a:srgbClr val="16BEC7"/>
            </a:solidFill>
            <a:prstDash val="solid"/>
            <a:headEnd type="none" len="sm" w="sm"/>
            <a:tailEnd type="none" len="sm" w="sm"/>
          </a:ln>
        </p:spPr>
      </p:sp>
      <p:sp>
        <p:nvSpPr>
          <p:cNvPr name="AutoShape 13" id="13"/>
          <p:cNvSpPr/>
          <p:nvPr/>
        </p:nvSpPr>
        <p:spPr>
          <a:xfrm>
            <a:off x="13033718" y="-137136"/>
            <a:ext cx="5502199" cy="5457825"/>
          </a:xfrm>
          <a:prstGeom prst="line">
            <a:avLst/>
          </a:prstGeom>
          <a:ln cap="flat" w="38100">
            <a:solidFill>
              <a:srgbClr val="16BEC7"/>
            </a:solidFill>
            <a:prstDash val="solid"/>
            <a:headEnd type="none" len="sm" w="sm"/>
            <a:tailEnd type="none" len="sm" w="sm"/>
          </a:ln>
        </p:spPr>
      </p:sp>
      <p:sp>
        <p:nvSpPr>
          <p:cNvPr name="AutoShape 14" id="14"/>
          <p:cNvSpPr/>
          <p:nvPr/>
        </p:nvSpPr>
        <p:spPr>
          <a:xfrm>
            <a:off x="961937" y="8159245"/>
            <a:ext cx="2329981" cy="2225486"/>
          </a:xfrm>
          <a:prstGeom prst="line">
            <a:avLst/>
          </a:prstGeom>
          <a:ln cap="flat" w="38100">
            <a:solidFill>
              <a:srgbClr val="005359"/>
            </a:solidFill>
            <a:prstDash val="solid"/>
            <a:headEnd type="none" len="sm" w="sm"/>
            <a:tailEnd type="none" len="sm" w="sm"/>
          </a:ln>
        </p:spPr>
      </p:sp>
      <p:sp>
        <p:nvSpPr>
          <p:cNvPr name="AutoShape 15" id="15"/>
          <p:cNvSpPr/>
          <p:nvPr/>
        </p:nvSpPr>
        <p:spPr>
          <a:xfrm>
            <a:off x="14998381" y="-13294"/>
            <a:ext cx="2327635" cy="2223245"/>
          </a:xfrm>
          <a:prstGeom prst="line">
            <a:avLst/>
          </a:prstGeom>
          <a:ln cap="flat" w="38100">
            <a:solidFill>
              <a:srgbClr val="005359"/>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1028700" y="1059828"/>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6012238" y="9105900"/>
            <a:ext cx="1454405"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10</a:t>
            </a:r>
          </a:p>
        </p:txBody>
      </p:sp>
      <p:sp>
        <p:nvSpPr>
          <p:cNvPr name="TextBox 10" id="10"/>
          <p:cNvSpPr txBox="true"/>
          <p:nvPr/>
        </p:nvSpPr>
        <p:spPr>
          <a:xfrm rot="0">
            <a:off x="1707681" y="1068751"/>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HIDAYATULAH JAKARTA</a:t>
            </a:r>
          </a:p>
        </p:txBody>
      </p:sp>
      <p:sp>
        <p:nvSpPr>
          <p:cNvPr name="TextBox 11" id="11"/>
          <p:cNvSpPr txBox="true"/>
          <p:nvPr/>
        </p:nvSpPr>
        <p:spPr>
          <a:xfrm rot="0">
            <a:off x="1123736" y="2636030"/>
            <a:ext cx="15308510" cy="6622270"/>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Seperti yang kita lakukan pada positional list di Bagian 7.4, kita mendefinisikan tree ADT menggunakan konsep posisi sebagai abstraksi untuk simpul dari sebuah pohon. Sebuah elemen disimpan di setiap posisi, dan posisi-posisi ini memenuhi hubungan induk-anak yang mendefinisikan struktur pohon.</a:t>
            </a:r>
          </a:p>
          <a:p>
            <a:pPr algn="just">
              <a:lnSpc>
                <a:spcPts val="3080"/>
              </a:lnSpc>
            </a:pPr>
            <a:r>
              <a:rPr lang="en-US" sz="2200">
                <a:solidFill>
                  <a:srgbClr val="005359"/>
                </a:solidFill>
                <a:latin typeface="Source Sans Pro"/>
                <a:ea typeface="Source Sans Pro"/>
                <a:cs typeface="Source Sans Pro"/>
                <a:sym typeface="Source Sans Pro"/>
              </a:rPr>
              <a:t>Sebuah objek posisi pada pohon mendukung metode berikut:</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p.element(): Mengembalikan elemen yang disimpan pada posisi p.</a:t>
            </a:r>
          </a:p>
          <a:p>
            <a:pPr algn="just">
              <a:lnSpc>
                <a:spcPts val="3080"/>
              </a:lnSpc>
            </a:pPr>
            <a:r>
              <a:rPr lang="en-US" sz="2200">
                <a:solidFill>
                  <a:srgbClr val="005359"/>
                </a:solidFill>
                <a:latin typeface="Source Sans Pro"/>
                <a:ea typeface="Source Sans Pro"/>
                <a:cs typeface="Source Sans Pro"/>
                <a:sym typeface="Source Sans Pro"/>
              </a:rPr>
              <a:t>ADT pohon kemudian mendukung metode-metode akses (accessor) berikut, yang memungkinkan pengguna menavigasi berbagai posisi dalam pohon:</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T.root(): Mengembalikan posisi akar dari pohon T, atau None jika T kosong.</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T.is_root(p): Mengembalikan True jika posisi p adalah akar dari pohon T.</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T.parent(p): Mengembalikan posisi induk dari posisi p, atau None jika p adalah akar dari T.</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T.num_children(p): Mengembalikan jumlah anak dari posisi p.</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T.children(p): Menghasilkan iterasi dari anak-anak posisi p.</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T.is_leaf(p): Mengembalikan True jika posisi p tidak memiliki anak.</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len(T): Mengembalikan jumlah posisi (dan juga elemen) yang terdapat dalam pohon T.</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T.is_empty(): Mengembalikan True jika pohon T tidak memiliki posisi apa pun.</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T.positions(): Menghasilkan iterasi dari semua posisi dalam pohon T.</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iter(T): Menghasilkan iterasi dari semua elemen yang disimpan dalam pohon T.</a:t>
            </a:r>
          </a:p>
        </p:txBody>
      </p:sp>
      <p:sp>
        <p:nvSpPr>
          <p:cNvPr name="Freeform 12" id="12"/>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3" id="13"/>
          <p:cNvGrpSpPr/>
          <p:nvPr/>
        </p:nvGrpSpPr>
        <p:grpSpPr>
          <a:xfrm rot="0">
            <a:off x="265655" y="1753896"/>
            <a:ext cx="9321916" cy="1064526"/>
            <a:chOff x="0" y="0"/>
            <a:chExt cx="12429222" cy="1419368"/>
          </a:xfrm>
        </p:grpSpPr>
        <p:grpSp>
          <p:nvGrpSpPr>
            <p:cNvPr name="Group 14" id="14"/>
            <p:cNvGrpSpPr/>
            <p:nvPr/>
          </p:nvGrpSpPr>
          <p:grpSpPr>
            <a:xfrm rot="0">
              <a:off x="0" y="0"/>
              <a:ext cx="1375209" cy="1419368"/>
              <a:chOff x="0" y="0"/>
              <a:chExt cx="812800" cy="838900"/>
            </a:xfrm>
          </p:grpSpPr>
          <p:sp>
            <p:nvSpPr>
              <p:cNvPr name="Freeform 15" id="15"/>
              <p:cNvSpPr/>
              <p:nvPr/>
            </p:nvSpPr>
            <p:spPr>
              <a:xfrm flipH="false" flipV="false" rot="0">
                <a:off x="0" y="0"/>
                <a:ext cx="812800" cy="838900"/>
              </a:xfrm>
              <a:custGeom>
                <a:avLst/>
                <a:gdLst/>
                <a:ahLst/>
                <a:cxnLst/>
                <a:rect r="r" b="b" t="t" l="l"/>
                <a:pathLst>
                  <a:path h="838900" w="812800">
                    <a:moveTo>
                      <a:pt x="406400" y="0"/>
                    </a:moveTo>
                    <a:lnTo>
                      <a:pt x="812800" y="419450"/>
                    </a:lnTo>
                    <a:lnTo>
                      <a:pt x="406400" y="838900"/>
                    </a:lnTo>
                    <a:lnTo>
                      <a:pt x="0" y="419450"/>
                    </a:lnTo>
                    <a:lnTo>
                      <a:pt x="406400" y="0"/>
                    </a:lnTo>
                    <a:close/>
                  </a:path>
                </a:pathLst>
              </a:custGeom>
              <a:solidFill>
                <a:srgbClr val="CFC5C4"/>
              </a:solidFill>
            </p:spPr>
          </p:sp>
          <p:sp>
            <p:nvSpPr>
              <p:cNvPr name="TextBox 16" id="16"/>
              <p:cNvSpPr txBox="true"/>
              <p:nvPr/>
            </p:nvSpPr>
            <p:spPr>
              <a:xfrm>
                <a:off x="139700" y="96561"/>
                <a:ext cx="533400" cy="598153"/>
              </a:xfrm>
              <a:prstGeom prst="rect">
                <a:avLst/>
              </a:prstGeom>
            </p:spPr>
            <p:txBody>
              <a:bodyPr anchor="ctr" rtlCol="false" tIns="50800" lIns="50800" bIns="50800" rIns="50800"/>
              <a:lstStyle/>
              <a:p>
                <a:pPr algn="ctr">
                  <a:lnSpc>
                    <a:spcPts val="3359"/>
                  </a:lnSpc>
                </a:pPr>
              </a:p>
            </p:txBody>
          </p:sp>
        </p:grpSp>
        <p:sp>
          <p:nvSpPr>
            <p:cNvPr name="TextBox 17" id="17"/>
            <p:cNvSpPr txBox="true"/>
            <p:nvPr/>
          </p:nvSpPr>
          <p:spPr>
            <a:xfrm rot="0">
              <a:off x="166790" y="396024"/>
              <a:ext cx="1041629"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8.1.2</a:t>
              </a:r>
            </a:p>
          </p:txBody>
        </p:sp>
        <p:sp>
          <p:nvSpPr>
            <p:cNvPr name="TextBox 18" id="18"/>
            <p:cNvSpPr txBox="true"/>
            <p:nvPr/>
          </p:nvSpPr>
          <p:spPr>
            <a:xfrm rot="0">
              <a:off x="1726241" y="385834"/>
              <a:ext cx="10702981"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 The Tree Abstract Data Type</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6012238" y="9105900"/>
            <a:ext cx="1454405"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11</a:t>
            </a:r>
          </a:p>
        </p:txBody>
      </p:sp>
      <p:sp>
        <p:nvSpPr>
          <p:cNvPr name="TextBox 10" id="10"/>
          <p:cNvSpPr txBox="true"/>
          <p:nvPr/>
        </p:nvSpPr>
        <p:spPr>
          <a:xfrm rot="0">
            <a:off x="1489745" y="1040477"/>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1" id="11"/>
          <p:cNvSpPr txBox="true"/>
          <p:nvPr/>
        </p:nvSpPr>
        <p:spPr>
          <a:xfrm rot="0">
            <a:off x="1489745" y="3931544"/>
            <a:ext cx="15308510" cy="3489854"/>
          </a:xfrm>
          <a:prstGeom prst="rect">
            <a:avLst/>
          </a:prstGeom>
        </p:spPr>
        <p:txBody>
          <a:bodyPr anchor="t" rtlCol="false" tIns="0" lIns="0" bIns="0" rIns="0">
            <a:spAutoFit/>
          </a:bodyPr>
          <a:lstStyle/>
          <a:p>
            <a:pPr algn="just">
              <a:lnSpc>
                <a:spcPts val="3499"/>
              </a:lnSpc>
            </a:pPr>
            <a:r>
              <a:rPr lang="en-US" sz="2499">
                <a:solidFill>
                  <a:srgbClr val="005359"/>
                </a:solidFill>
                <a:latin typeface="Source Sans Pro"/>
                <a:ea typeface="Source Sans Pro"/>
                <a:cs typeface="Source Sans Pro"/>
                <a:sym typeface="Source Sans Pro"/>
              </a:rPr>
              <a:t>Setiap metode di atas yang menerima posisi sebagai argumen harus menghasilkan ValueError jika posisi tersebut tidak valid untuk T.</a:t>
            </a:r>
          </a:p>
          <a:p>
            <a:pPr algn="just">
              <a:lnSpc>
                <a:spcPts val="3499"/>
              </a:lnSpc>
            </a:pPr>
            <a:r>
              <a:rPr lang="en-US" sz="2499">
                <a:solidFill>
                  <a:srgbClr val="005359"/>
                </a:solidFill>
                <a:latin typeface="Source Sans Pro"/>
                <a:ea typeface="Source Sans Pro"/>
                <a:cs typeface="Source Sans Pro"/>
                <a:sym typeface="Source Sans Pro"/>
              </a:rPr>
              <a:t>Jika sebuah pohon T adalah terurut, maka T</a:t>
            </a:r>
            <a:r>
              <a:rPr lang="en-US" sz="2499">
                <a:solidFill>
                  <a:srgbClr val="005359"/>
                </a:solidFill>
                <a:latin typeface="Source Sans Pro"/>
                <a:ea typeface="Source Sans Pro"/>
                <a:cs typeface="Source Sans Pro"/>
                <a:sym typeface="Source Sans Pro"/>
              </a:rPr>
              <a:t>.children(p) akan mengembalikan anak-anak dari p</a:t>
            </a:r>
            <a:r>
              <a:rPr lang="en-US" sz="2499">
                <a:solidFill>
                  <a:srgbClr val="005359"/>
                </a:solidFill>
                <a:latin typeface="Source Sans Pro"/>
                <a:ea typeface="Source Sans Pro"/>
                <a:cs typeface="Source Sans Pro"/>
                <a:sym typeface="Source Sans Pro"/>
              </a:rPr>
              <a:t> dalam urutan yang alami. Jika p adalah sebuah leaf, maka T.children(p) akan menghasilkan iterasi kosong. Demikian pula, jika pohon T kosong, maka baik T.positions() maupun iter(T) akan menghasilkan iterasi kosong.</a:t>
            </a:r>
          </a:p>
          <a:p>
            <a:pPr algn="just">
              <a:lnSpc>
                <a:spcPts val="3499"/>
              </a:lnSpc>
            </a:pPr>
            <a:r>
              <a:rPr lang="en-US" sz="2499">
                <a:solidFill>
                  <a:srgbClr val="005359"/>
                </a:solidFill>
                <a:latin typeface="Source Sans Pro"/>
                <a:ea typeface="Source Sans Pro"/>
                <a:cs typeface="Source Sans Pro"/>
                <a:sym typeface="Source Sans Pro"/>
              </a:rPr>
              <a:t>K</a:t>
            </a:r>
            <a:r>
              <a:rPr lang="en-US" sz="2499">
                <a:solidFill>
                  <a:srgbClr val="005359"/>
                </a:solidFill>
                <a:latin typeface="Source Sans Pro"/>
                <a:ea typeface="Source Sans Pro"/>
                <a:cs typeface="Source Sans Pro"/>
                <a:sym typeface="Source Sans Pro"/>
              </a:rPr>
              <a:t>ita belum mendefinisikan metode apa pun untuk membuat atau memodifikasi pohon pada titik ini. Kita akan menjelaskan berbagai metode pembaruan pohon bersama dengan implementasi khusus dari antarmuka pohon dan aplikasi-aplikasi pohon tertentu.</a:t>
            </a:r>
          </a:p>
        </p:txBody>
      </p:sp>
      <p:sp>
        <p:nvSpPr>
          <p:cNvPr name="Freeform 12" id="12"/>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3" id="13"/>
          <p:cNvGrpSpPr/>
          <p:nvPr/>
        </p:nvGrpSpPr>
        <p:grpSpPr>
          <a:xfrm rot="0">
            <a:off x="265655" y="2284550"/>
            <a:ext cx="9321916" cy="1064526"/>
            <a:chOff x="0" y="0"/>
            <a:chExt cx="12429222" cy="1419368"/>
          </a:xfrm>
        </p:grpSpPr>
        <p:grpSp>
          <p:nvGrpSpPr>
            <p:cNvPr name="Group 14" id="14"/>
            <p:cNvGrpSpPr/>
            <p:nvPr/>
          </p:nvGrpSpPr>
          <p:grpSpPr>
            <a:xfrm rot="0">
              <a:off x="0" y="0"/>
              <a:ext cx="1375209" cy="1419368"/>
              <a:chOff x="0" y="0"/>
              <a:chExt cx="812800" cy="838900"/>
            </a:xfrm>
          </p:grpSpPr>
          <p:sp>
            <p:nvSpPr>
              <p:cNvPr name="Freeform 15" id="15"/>
              <p:cNvSpPr/>
              <p:nvPr/>
            </p:nvSpPr>
            <p:spPr>
              <a:xfrm flipH="false" flipV="false" rot="0">
                <a:off x="0" y="0"/>
                <a:ext cx="812800" cy="838900"/>
              </a:xfrm>
              <a:custGeom>
                <a:avLst/>
                <a:gdLst/>
                <a:ahLst/>
                <a:cxnLst/>
                <a:rect r="r" b="b" t="t" l="l"/>
                <a:pathLst>
                  <a:path h="838900" w="812800">
                    <a:moveTo>
                      <a:pt x="406400" y="0"/>
                    </a:moveTo>
                    <a:lnTo>
                      <a:pt x="812800" y="419450"/>
                    </a:lnTo>
                    <a:lnTo>
                      <a:pt x="406400" y="838900"/>
                    </a:lnTo>
                    <a:lnTo>
                      <a:pt x="0" y="419450"/>
                    </a:lnTo>
                    <a:lnTo>
                      <a:pt x="406400" y="0"/>
                    </a:lnTo>
                    <a:close/>
                  </a:path>
                </a:pathLst>
              </a:custGeom>
              <a:solidFill>
                <a:srgbClr val="CFC5C4"/>
              </a:solidFill>
            </p:spPr>
          </p:sp>
          <p:sp>
            <p:nvSpPr>
              <p:cNvPr name="TextBox 16" id="16"/>
              <p:cNvSpPr txBox="true"/>
              <p:nvPr/>
            </p:nvSpPr>
            <p:spPr>
              <a:xfrm>
                <a:off x="139700" y="96561"/>
                <a:ext cx="533400" cy="598153"/>
              </a:xfrm>
              <a:prstGeom prst="rect">
                <a:avLst/>
              </a:prstGeom>
            </p:spPr>
            <p:txBody>
              <a:bodyPr anchor="ctr" rtlCol="false" tIns="50800" lIns="50800" bIns="50800" rIns="50800"/>
              <a:lstStyle/>
              <a:p>
                <a:pPr algn="ctr">
                  <a:lnSpc>
                    <a:spcPts val="3359"/>
                  </a:lnSpc>
                </a:pPr>
              </a:p>
            </p:txBody>
          </p:sp>
        </p:grpSp>
        <p:sp>
          <p:nvSpPr>
            <p:cNvPr name="TextBox 17" id="17"/>
            <p:cNvSpPr txBox="true"/>
            <p:nvPr/>
          </p:nvSpPr>
          <p:spPr>
            <a:xfrm rot="0">
              <a:off x="166790" y="396024"/>
              <a:ext cx="1041629"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8.1.2</a:t>
              </a:r>
            </a:p>
          </p:txBody>
        </p:sp>
        <p:sp>
          <p:nvSpPr>
            <p:cNvPr name="TextBox 18" id="18"/>
            <p:cNvSpPr txBox="true"/>
            <p:nvPr/>
          </p:nvSpPr>
          <p:spPr>
            <a:xfrm rot="0">
              <a:off x="1726241" y="385834"/>
              <a:ext cx="10702981"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 The Tree Abstract Data Type</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true" rot="0">
            <a:off x="14986444" y="-509496"/>
            <a:ext cx="3505993" cy="4526783"/>
          </a:xfrm>
          <a:custGeom>
            <a:avLst/>
            <a:gdLst/>
            <a:ahLst/>
            <a:cxnLst/>
            <a:rect r="r" b="b" t="t" l="l"/>
            <a:pathLst>
              <a:path h="4526783" w="3505993">
                <a:moveTo>
                  <a:pt x="0" y="4526783"/>
                </a:moveTo>
                <a:lnTo>
                  <a:pt x="3505993" y="4526783"/>
                </a:lnTo>
                <a:lnTo>
                  <a:pt x="3505993" y="0"/>
                </a:lnTo>
                <a:lnTo>
                  <a:pt x="0" y="0"/>
                </a:lnTo>
                <a:lnTo>
                  <a:pt x="0" y="4526783"/>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45565" y="723900"/>
            <a:ext cx="6205452" cy="1029996"/>
            <a:chOff x="0" y="0"/>
            <a:chExt cx="1634358" cy="271275"/>
          </a:xfrm>
        </p:grpSpPr>
        <p:sp>
          <p:nvSpPr>
            <p:cNvPr name="Freeform 5" id="5"/>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6" id="6"/>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7" id="7"/>
          <p:cNvSpPr/>
          <p:nvPr/>
        </p:nvSpPr>
        <p:spPr>
          <a:xfrm flipH="false" flipV="false" rot="0">
            <a:off x="760339" y="972152"/>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936116" y="2545024"/>
            <a:ext cx="15803324" cy="6231678"/>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Dalam Python, abstraksi ADT (Abstract Data Type) sering diterapkan lewat duck typing, seperti yang dilakukan pada berbagai implementasi queue (ArrayQueue, LinkedQueue, CircularQueue) yang memiliki antarmuka serupa tanpa definisi formal.</a:t>
            </a:r>
          </a:p>
          <a:p>
            <a:pPr algn="just">
              <a:lnSpc>
                <a:spcPts val="3080"/>
              </a:lnSpc>
            </a:pPr>
            <a:r>
              <a:rPr lang="en-US" sz="2200">
                <a:solidFill>
                  <a:srgbClr val="005359"/>
                </a:solidFill>
                <a:latin typeface="Source Sans Pro"/>
                <a:ea typeface="Source Sans Pro"/>
                <a:cs typeface="Source Sans Pro"/>
                <a:sym typeface="Source Sans Pro"/>
              </a:rPr>
              <a:t>Untuk pendekatan yang lebih formal, digunakan abstract base class melalui inheritance, seperti kelas Tree dalam Code Fragment 8.1, yang mewakili ADT pohon.</a:t>
            </a:r>
          </a:p>
          <a:p>
            <a:pPr algn="just">
              <a:lnSpc>
                <a:spcPts val="3080"/>
              </a:lnSpc>
            </a:pPr>
            <a:r>
              <a:rPr lang="en-US" sz="2200">
                <a:solidFill>
                  <a:srgbClr val="005359"/>
                </a:solidFill>
                <a:latin typeface="Source Sans Pro"/>
                <a:ea typeface="Source Sans Pro"/>
                <a:cs typeface="Source Sans Pro"/>
                <a:sym typeface="Source Sans Pro"/>
              </a:rPr>
              <a:t> Kelas Tree ini mendefinisikan:</a:t>
            </a:r>
          </a:p>
          <a:p>
            <a:pPr algn="just" marL="474983" indent="-237491" lvl="1">
              <a:lnSpc>
                <a:spcPts val="3080"/>
              </a:lnSpc>
              <a:buFont typeface="Arial"/>
              <a:buChar char="•"/>
            </a:pPr>
            <a:r>
              <a:rPr lang="en-US" sz="2200">
                <a:solidFill>
                  <a:srgbClr val="005359"/>
                </a:solidFill>
                <a:latin typeface="Source Sans Pro"/>
                <a:ea typeface="Source Sans Pro"/>
                <a:cs typeface="Source Sans Pro"/>
                <a:sym typeface="Source Sans Pro"/>
              </a:rPr>
              <a:t>Kelas bersarang abstrak Position, dan</a:t>
            </a:r>
          </a:p>
          <a:p>
            <a:pPr algn="just" marL="474983" indent="-237491" lvl="1">
              <a:lnSpc>
                <a:spcPts val="3080"/>
              </a:lnSpc>
              <a:buFont typeface="Arial"/>
              <a:buChar char="•"/>
            </a:pPr>
            <a:r>
              <a:rPr lang="en-US" sz="2200">
                <a:solidFill>
                  <a:srgbClr val="005359"/>
                </a:solidFill>
                <a:latin typeface="Source Sans Pro"/>
                <a:ea typeface="Source Sans Pro"/>
                <a:cs typeface="Source Sans Pro"/>
                <a:sym typeface="Source Sans Pro"/>
              </a:rPr>
              <a:t>Deklarasi metode-metode akses pohon.</a:t>
            </a:r>
          </a:p>
          <a:p>
            <a:pPr algn="just">
              <a:lnSpc>
                <a:spcPts val="3080"/>
              </a:lnSpc>
            </a:pPr>
            <a:r>
              <a:rPr lang="en-US" sz="2200">
                <a:solidFill>
                  <a:srgbClr val="005359"/>
                </a:solidFill>
                <a:latin typeface="Source Sans Pro"/>
                <a:ea typeface="Source Sans Pro"/>
                <a:cs typeface="Source Sans Pro"/>
                <a:sym typeface="Source Sans Pro"/>
              </a:rPr>
              <a:t>Namun, </a:t>
            </a:r>
            <a:r>
              <a:rPr lang="en-US" sz="2200">
                <a:solidFill>
                  <a:srgbClr val="005359"/>
                </a:solidFill>
                <a:latin typeface="Source Sans Pro"/>
                <a:ea typeface="Source Sans Pro"/>
                <a:cs typeface="Source Sans Pro"/>
                <a:sym typeface="Source Sans Pro"/>
              </a:rPr>
              <a:t>Tree tidak menyimpan struktur data secara langsung, dan lima metode utama (root, parent, num_children, children, __len__) masih abstrak (menghasilkan NotImplementedError).</a:t>
            </a:r>
          </a:p>
          <a:p>
            <a:pPr algn="just">
              <a:lnSpc>
                <a:spcPts val="3080"/>
              </a:lnSpc>
            </a:pPr>
            <a:r>
              <a:rPr lang="en-US" sz="2200">
                <a:solidFill>
                  <a:srgbClr val="005359"/>
                </a:solidFill>
                <a:latin typeface="Source Sans Pro"/>
                <a:ea typeface="Source Sans Pro"/>
                <a:cs typeface="Source Sans Pro"/>
                <a:sym typeface="Source Sans Pro"/>
              </a:rPr>
              <a:t> Implementasi konkrit akan dibuat oleh subclass, dengan menyusun representasi internal masing-masing.</a:t>
            </a:r>
          </a:p>
          <a:p>
            <a:pPr algn="just">
              <a:lnSpc>
                <a:spcPts val="3080"/>
              </a:lnSpc>
            </a:pPr>
            <a:r>
              <a:rPr lang="en-US" sz="2200">
                <a:solidFill>
                  <a:srgbClr val="005359"/>
                </a:solidFill>
                <a:latin typeface="Source Sans Pro"/>
                <a:ea typeface="Source Sans Pro"/>
                <a:cs typeface="Source Sans Pro"/>
                <a:sym typeface="Source Sans Pro"/>
              </a:rPr>
              <a:t>Meskipun Tree adalah kelas abstrak, ia juga menyediakan beberapa metode konkrit seperti is_root, is_leaf, dan is_empty (lihat Code Fragment 8.2), yang mengandalkan metode abstrak dan akan diwarisi oleh semua subclass, mendorong reusabilitas kode.</a:t>
            </a:r>
          </a:p>
          <a:p>
            <a:pPr algn="just">
              <a:lnSpc>
                <a:spcPts val="3080"/>
              </a:lnSpc>
            </a:pPr>
            <a:r>
              <a:rPr lang="en-US" sz="2200">
                <a:solidFill>
                  <a:srgbClr val="005359"/>
                </a:solidFill>
                <a:latin typeface="Source Sans Pro"/>
                <a:ea typeface="Source Sans Pro"/>
                <a:cs typeface="Source Sans Pro"/>
                <a:sym typeface="Source Sans Pro"/>
              </a:rPr>
              <a:t>Nantinya, metode seperti positions() dan __iter__() juga akan diimplementasikan berbasis algoritma penelusuran pohon yang dibahas di Bagian 8.4.</a:t>
            </a:r>
          </a:p>
          <a:p>
            <a:pPr algn="just">
              <a:lnSpc>
                <a:spcPts val="3080"/>
              </a:lnSpc>
            </a:pPr>
            <a:r>
              <a:rPr lang="en-US" sz="2200">
                <a:solidFill>
                  <a:srgbClr val="005359"/>
                </a:solidFill>
                <a:latin typeface="Source Sans Pro"/>
                <a:ea typeface="Source Sans Pro"/>
                <a:cs typeface="Source Sans Pro"/>
                <a:sym typeface="Source Sans Pro"/>
              </a:rPr>
              <a:t>Karena Tree bersifat abstrak, tidak perlu dibuat instance langsung dari kelas ini. Ia hanya berfungsi sebagai dasar pewarisan untuk kelas-kelas konkret.</a:t>
            </a:r>
          </a:p>
        </p:txBody>
      </p:sp>
      <p:sp>
        <p:nvSpPr>
          <p:cNvPr name="TextBox 11" id="11"/>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12</a:t>
            </a:r>
          </a:p>
        </p:txBody>
      </p:sp>
      <p:sp>
        <p:nvSpPr>
          <p:cNvPr name="TextBox 12" id="12"/>
          <p:cNvSpPr txBox="true"/>
          <p:nvPr/>
        </p:nvSpPr>
        <p:spPr>
          <a:xfrm rot="0">
            <a:off x="1514347" y="952801"/>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3" id="13"/>
          <p:cNvSpPr txBox="true"/>
          <p:nvPr/>
        </p:nvSpPr>
        <p:spPr>
          <a:xfrm rot="0">
            <a:off x="416257" y="1960758"/>
            <a:ext cx="7820630" cy="393766"/>
          </a:xfrm>
          <a:prstGeom prst="rect">
            <a:avLst/>
          </a:prstGeom>
        </p:spPr>
        <p:txBody>
          <a:bodyPr anchor="t" rtlCol="false" tIns="0" lIns="0" bIns="0" rIns="0">
            <a:spAutoFit/>
          </a:bodyPr>
          <a:lstStyle/>
          <a:p>
            <a:pPr algn="l">
              <a:lnSpc>
                <a:spcPts val="3125"/>
              </a:lnSpc>
            </a:pPr>
            <a:r>
              <a:rPr lang="en-US" sz="2500">
                <a:solidFill>
                  <a:srgbClr val="005359"/>
                </a:solidFill>
                <a:latin typeface="League Spartan"/>
                <a:ea typeface="League Spartan"/>
                <a:cs typeface="League Spartan"/>
                <a:sym typeface="League Spartan"/>
              </a:rPr>
              <a:t>A Tree Abstract Base Class in Python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0" y="0"/>
            <a:ext cx="9144000" cy="10287000"/>
            <a:chOff x="0" y="0"/>
            <a:chExt cx="2408296" cy="2709333"/>
          </a:xfrm>
        </p:grpSpPr>
        <p:sp>
          <p:nvSpPr>
            <p:cNvPr name="Freeform 4" id="4"/>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017077"/>
            </a:solidFill>
          </p:spPr>
        </p:sp>
        <p:sp>
          <p:nvSpPr>
            <p:cNvPr name="TextBox 5" id="5"/>
            <p:cNvSpPr txBox="true"/>
            <p:nvPr/>
          </p:nvSpPr>
          <p:spPr>
            <a:xfrm>
              <a:off x="0" y="-47625"/>
              <a:ext cx="2408296" cy="2756958"/>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false" rot="8696690">
            <a:off x="16570328" y="-214676"/>
            <a:ext cx="2247471" cy="2901835"/>
          </a:xfrm>
          <a:custGeom>
            <a:avLst/>
            <a:gdLst/>
            <a:ahLst/>
            <a:cxnLst/>
            <a:rect r="r" b="b" t="t" l="l"/>
            <a:pathLst>
              <a:path h="2901835" w="2247471">
                <a:moveTo>
                  <a:pt x="2247472" y="0"/>
                </a:moveTo>
                <a:lnTo>
                  <a:pt x="0" y="0"/>
                </a:lnTo>
                <a:lnTo>
                  <a:pt x="0" y="2901835"/>
                </a:lnTo>
                <a:lnTo>
                  <a:pt x="2247472" y="2901835"/>
                </a:lnTo>
                <a:lnTo>
                  <a:pt x="2247472"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p:nvPr/>
        </p:nvGrpSpPr>
        <p:grpSpPr>
          <a:xfrm rot="0">
            <a:off x="10962932" y="348895"/>
            <a:ext cx="4543122" cy="358140"/>
            <a:chOff x="0" y="0"/>
            <a:chExt cx="6057496" cy="477520"/>
          </a:xfrm>
        </p:grpSpPr>
        <p:sp>
          <p:nvSpPr>
            <p:cNvPr name="Freeform 9" id="9"/>
            <p:cNvSpPr/>
            <p:nvPr/>
          </p:nvSpPr>
          <p:spPr>
            <a:xfrm flipH="false" flipV="false" rot="0">
              <a:off x="0" y="0"/>
              <a:ext cx="715629" cy="477520"/>
            </a:xfrm>
            <a:custGeom>
              <a:avLst/>
              <a:gdLst/>
              <a:ahLst/>
              <a:cxnLst/>
              <a:rect r="r" b="b" t="t" l="l"/>
              <a:pathLst>
                <a:path h="477520" w="715629">
                  <a:moveTo>
                    <a:pt x="0" y="0"/>
                  </a:moveTo>
                  <a:lnTo>
                    <a:pt x="715629" y="0"/>
                  </a:lnTo>
                  <a:lnTo>
                    <a:pt x="715629" y="477520"/>
                  </a:lnTo>
                  <a:lnTo>
                    <a:pt x="0" y="47752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787889" y="-39909"/>
              <a:ext cx="5269607" cy="449747"/>
            </a:xfrm>
            <a:prstGeom prst="rect">
              <a:avLst/>
            </a:prstGeom>
          </p:spPr>
          <p:txBody>
            <a:bodyPr anchor="t" rtlCol="false" tIns="0" lIns="0" bIns="0" rIns="0">
              <a:spAutoFit/>
            </a:bodyPr>
            <a:lstStyle/>
            <a:p>
              <a:pPr algn="l">
                <a:lnSpc>
                  <a:spcPts val="2800"/>
                </a:lnSpc>
              </a:pPr>
              <a:r>
                <a:rPr lang="en-US" sz="2000">
                  <a:solidFill>
                    <a:srgbClr val="182B5C"/>
                  </a:solidFill>
                  <a:latin typeface="Source Sans Pro"/>
                  <a:ea typeface="Source Sans Pro"/>
                  <a:cs typeface="Source Sans Pro"/>
                  <a:sym typeface="Source Sans Pro"/>
                </a:rPr>
                <a:t>UIN SYARIF HIDAYATULLAH JAKARTA</a:t>
              </a:r>
            </a:p>
          </p:txBody>
        </p:sp>
      </p:grpSp>
      <p:grpSp>
        <p:nvGrpSpPr>
          <p:cNvPr name="Group 11" id="11"/>
          <p:cNvGrpSpPr/>
          <p:nvPr/>
        </p:nvGrpSpPr>
        <p:grpSpPr>
          <a:xfrm rot="0">
            <a:off x="0" y="-184934"/>
            <a:ext cx="1234234" cy="5661931"/>
            <a:chOff x="0" y="0"/>
            <a:chExt cx="1645646" cy="7549241"/>
          </a:xfrm>
        </p:grpSpPr>
        <p:grpSp>
          <p:nvGrpSpPr>
            <p:cNvPr name="Group 12" id="12"/>
            <p:cNvGrpSpPr/>
            <p:nvPr/>
          </p:nvGrpSpPr>
          <p:grpSpPr>
            <a:xfrm rot="-5400000">
              <a:off x="-3168434" y="3168434"/>
              <a:ext cx="7549241" cy="1212373"/>
              <a:chOff x="0" y="0"/>
              <a:chExt cx="1491208" cy="239481"/>
            </a:xfrm>
          </p:grpSpPr>
          <p:sp>
            <p:nvSpPr>
              <p:cNvPr name="Freeform 13" id="13"/>
              <p:cNvSpPr/>
              <p:nvPr/>
            </p:nvSpPr>
            <p:spPr>
              <a:xfrm flipH="false" flipV="false" rot="0">
                <a:off x="0" y="0"/>
                <a:ext cx="1491208" cy="239481"/>
              </a:xfrm>
              <a:custGeom>
                <a:avLst/>
                <a:gdLst/>
                <a:ahLst/>
                <a:cxnLst/>
                <a:rect r="r" b="b" t="t" l="l"/>
                <a:pathLst>
                  <a:path h="239481" w="1491208">
                    <a:moveTo>
                      <a:pt x="0" y="0"/>
                    </a:moveTo>
                    <a:lnTo>
                      <a:pt x="1491208" y="0"/>
                    </a:lnTo>
                    <a:lnTo>
                      <a:pt x="1491208" y="239481"/>
                    </a:lnTo>
                    <a:lnTo>
                      <a:pt x="0" y="239481"/>
                    </a:lnTo>
                    <a:close/>
                  </a:path>
                </a:pathLst>
              </a:custGeom>
              <a:solidFill>
                <a:srgbClr val="16BEC7"/>
              </a:solidFill>
            </p:spPr>
          </p:sp>
          <p:sp>
            <p:nvSpPr>
              <p:cNvPr name="TextBox 14" id="14"/>
              <p:cNvSpPr txBox="true"/>
              <p:nvPr/>
            </p:nvSpPr>
            <p:spPr>
              <a:xfrm>
                <a:off x="0" y="-47625"/>
                <a:ext cx="1491208" cy="287106"/>
              </a:xfrm>
              <a:prstGeom prst="rect">
                <a:avLst/>
              </a:prstGeom>
            </p:spPr>
            <p:txBody>
              <a:bodyPr anchor="ctr" rtlCol="false" tIns="50800" lIns="50800" bIns="50800" rIns="50800"/>
              <a:lstStyle/>
              <a:p>
                <a:pPr algn="ctr">
                  <a:lnSpc>
                    <a:spcPts val="3359"/>
                  </a:lnSpc>
                </a:pPr>
              </a:p>
            </p:txBody>
          </p:sp>
        </p:grpSp>
        <p:grpSp>
          <p:nvGrpSpPr>
            <p:cNvPr name="Group 15" id="15"/>
            <p:cNvGrpSpPr/>
            <p:nvPr/>
          </p:nvGrpSpPr>
          <p:grpSpPr>
            <a:xfrm rot="-5400000">
              <a:off x="-2244011" y="3659584"/>
              <a:ext cx="7346041" cy="433273"/>
              <a:chOff x="0" y="0"/>
              <a:chExt cx="1451070" cy="85585"/>
            </a:xfrm>
          </p:grpSpPr>
          <p:sp>
            <p:nvSpPr>
              <p:cNvPr name="Freeform 16" id="16"/>
              <p:cNvSpPr/>
              <p:nvPr/>
            </p:nvSpPr>
            <p:spPr>
              <a:xfrm flipH="false" flipV="false" rot="0">
                <a:off x="0" y="0"/>
                <a:ext cx="1451070" cy="85585"/>
              </a:xfrm>
              <a:custGeom>
                <a:avLst/>
                <a:gdLst/>
                <a:ahLst/>
                <a:cxnLst/>
                <a:rect r="r" b="b" t="t" l="l"/>
                <a:pathLst>
                  <a:path h="85585" w="1451070">
                    <a:moveTo>
                      <a:pt x="0" y="0"/>
                    </a:moveTo>
                    <a:lnTo>
                      <a:pt x="1451070" y="0"/>
                    </a:lnTo>
                    <a:lnTo>
                      <a:pt x="1451070" y="85585"/>
                    </a:lnTo>
                    <a:lnTo>
                      <a:pt x="0" y="85585"/>
                    </a:lnTo>
                    <a:close/>
                  </a:path>
                </a:pathLst>
              </a:custGeom>
              <a:solidFill>
                <a:srgbClr val="CFC5C4"/>
              </a:solidFill>
            </p:spPr>
          </p:sp>
          <p:sp>
            <p:nvSpPr>
              <p:cNvPr name="TextBox 17" id="17"/>
              <p:cNvSpPr txBox="true"/>
              <p:nvPr/>
            </p:nvSpPr>
            <p:spPr>
              <a:xfrm>
                <a:off x="0" y="-47625"/>
                <a:ext cx="1451070" cy="133210"/>
              </a:xfrm>
              <a:prstGeom prst="rect">
                <a:avLst/>
              </a:prstGeom>
            </p:spPr>
            <p:txBody>
              <a:bodyPr anchor="ctr" rtlCol="false" tIns="50800" lIns="50800" bIns="50800" rIns="50800"/>
              <a:lstStyle/>
              <a:p>
                <a:pPr algn="ctr">
                  <a:lnSpc>
                    <a:spcPts val="3359"/>
                  </a:lnSpc>
                </a:pPr>
              </a:p>
            </p:txBody>
          </p:sp>
        </p:grpSp>
      </p:grpSp>
      <p:sp>
        <p:nvSpPr>
          <p:cNvPr name="Freeform 18" id="18"/>
          <p:cNvSpPr/>
          <p:nvPr/>
        </p:nvSpPr>
        <p:spPr>
          <a:xfrm flipH="false" flipV="false" rot="0">
            <a:off x="1621782" y="104652"/>
            <a:ext cx="6910236" cy="9886953"/>
          </a:xfrm>
          <a:custGeom>
            <a:avLst/>
            <a:gdLst/>
            <a:ahLst/>
            <a:cxnLst/>
            <a:rect r="r" b="b" t="t" l="l"/>
            <a:pathLst>
              <a:path h="9886953" w="6910236">
                <a:moveTo>
                  <a:pt x="0" y="0"/>
                </a:moveTo>
                <a:lnTo>
                  <a:pt x="6910236" y="0"/>
                </a:lnTo>
                <a:lnTo>
                  <a:pt x="6910236" y="9886953"/>
                </a:lnTo>
                <a:lnTo>
                  <a:pt x="0" y="9886953"/>
                </a:lnTo>
                <a:lnTo>
                  <a:pt x="0" y="0"/>
                </a:lnTo>
                <a:close/>
              </a:path>
            </a:pathLst>
          </a:custGeom>
          <a:blipFill>
            <a:blip r:embed="rId9"/>
            <a:stretch>
              <a:fillRect l="0" t="0" r="0" b="0"/>
            </a:stretch>
          </a:blipFill>
        </p:spPr>
      </p:sp>
      <p:sp>
        <p:nvSpPr>
          <p:cNvPr name="Freeform 19" id="19"/>
          <p:cNvSpPr/>
          <p:nvPr/>
        </p:nvSpPr>
        <p:spPr>
          <a:xfrm flipH="false" flipV="false" rot="0">
            <a:off x="9773309" y="3139237"/>
            <a:ext cx="7916877" cy="3817783"/>
          </a:xfrm>
          <a:custGeom>
            <a:avLst/>
            <a:gdLst/>
            <a:ahLst/>
            <a:cxnLst/>
            <a:rect r="r" b="b" t="t" l="l"/>
            <a:pathLst>
              <a:path h="3817783" w="7916877">
                <a:moveTo>
                  <a:pt x="0" y="0"/>
                </a:moveTo>
                <a:lnTo>
                  <a:pt x="7916877" y="0"/>
                </a:lnTo>
                <a:lnTo>
                  <a:pt x="7916877" y="3817783"/>
                </a:lnTo>
                <a:lnTo>
                  <a:pt x="0" y="3817783"/>
                </a:lnTo>
                <a:lnTo>
                  <a:pt x="0" y="0"/>
                </a:lnTo>
                <a:close/>
              </a:path>
            </a:pathLst>
          </a:custGeom>
          <a:blipFill>
            <a:blip r:embed="rId10"/>
            <a:stretch>
              <a:fillRect l="0" t="0" r="0" b="0"/>
            </a:stretch>
          </a:blipFill>
        </p:spPr>
      </p:sp>
      <p:sp>
        <p:nvSpPr>
          <p:cNvPr name="TextBox 20" id="20"/>
          <p:cNvSpPr txBox="true"/>
          <p:nvPr/>
        </p:nvSpPr>
        <p:spPr>
          <a:xfrm rot="0">
            <a:off x="15784817" y="9105900"/>
            <a:ext cx="1909247" cy="626049"/>
          </a:xfrm>
          <a:prstGeom prst="rect">
            <a:avLst/>
          </a:prstGeom>
        </p:spPr>
        <p:txBody>
          <a:bodyPr anchor="t" rtlCol="false" tIns="0" lIns="0" bIns="0" rIns="0">
            <a:spAutoFit/>
          </a:bodyPr>
          <a:lstStyle/>
          <a:p>
            <a:pPr algn="ctr">
              <a:lnSpc>
                <a:spcPts val="5177"/>
              </a:lnSpc>
            </a:pPr>
            <a:r>
              <a:rPr lang="en-US" sz="3697">
                <a:solidFill>
                  <a:srgbClr val="005359"/>
                </a:solidFill>
                <a:latin typeface="League Spartan"/>
                <a:ea typeface="League Spartan"/>
                <a:cs typeface="League Spartan"/>
                <a:sym typeface="League Spartan"/>
              </a:rPr>
              <a:t>13</a:t>
            </a:r>
          </a:p>
        </p:txBody>
      </p:sp>
      <p:sp>
        <p:nvSpPr>
          <p:cNvPr name="TextBox 21" id="21"/>
          <p:cNvSpPr txBox="true"/>
          <p:nvPr/>
        </p:nvSpPr>
        <p:spPr>
          <a:xfrm rot="0">
            <a:off x="9773309" y="1009650"/>
            <a:ext cx="6922370" cy="1251082"/>
          </a:xfrm>
          <a:prstGeom prst="rect">
            <a:avLst/>
          </a:prstGeom>
        </p:spPr>
        <p:txBody>
          <a:bodyPr anchor="t" rtlCol="false" tIns="0" lIns="0" bIns="0" rIns="0">
            <a:spAutoFit/>
          </a:bodyPr>
          <a:lstStyle/>
          <a:p>
            <a:pPr algn="ctr">
              <a:lnSpc>
                <a:spcPts val="4999"/>
              </a:lnSpc>
            </a:pPr>
            <a:r>
              <a:rPr lang="en-US" sz="3999">
                <a:solidFill>
                  <a:srgbClr val="005359"/>
                </a:solidFill>
                <a:latin typeface="League Spartan"/>
                <a:ea typeface="League Spartan"/>
                <a:cs typeface="League Spartan"/>
                <a:sym typeface="League Spartan"/>
              </a:rPr>
              <a:t>IMPLEMENTATION IN PYTHHON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760339"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297061" y="2606414"/>
            <a:ext cx="15308510" cy="3497540"/>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Misalkan p adalah posisi dari suatu simpul dalam pohon T. Maka, kedalaman (depth) dari p adalah jumlah nenek moyang (ancestor) dari p, tidak termasuk p itu sendiri Sebagai contoh, dalam pohon pada Gambar 8</a:t>
            </a:r>
            <a:r>
              <a:rPr lang="en-US" sz="2200">
                <a:solidFill>
                  <a:srgbClr val="005359"/>
                </a:solidFill>
                <a:latin typeface="Source Sans Pro"/>
                <a:ea typeface="Source Sans Pro"/>
                <a:cs typeface="Source Sans Pro"/>
                <a:sym typeface="Source Sans Pro"/>
              </a:rPr>
              <a:t>.2, simpul yang menyimpan "International" memiliki ke</a:t>
            </a:r>
            <a:r>
              <a:rPr lang="en-US" sz="2200">
                <a:solidFill>
                  <a:srgbClr val="005359"/>
                </a:solidFill>
                <a:latin typeface="Source Sans Pro"/>
                <a:ea typeface="Source Sans Pro"/>
                <a:cs typeface="Source Sans Pro"/>
                <a:sym typeface="Source Sans Pro"/>
              </a:rPr>
              <a:t>dalaman 2. Definisi ini juga menyiratkan bahwa akar (root) dari T memiliki kedalaman 0. Kedalaman dari p juga dapat didefinisikan secara rekursif sebagai berikut:</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Jika p adalah akar, maka kedalamannya adalah 0.</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Jika tidak, maka kedalamannya adalah satu ditambah kedalaman dari induk p.</a:t>
            </a:r>
          </a:p>
          <a:p>
            <a:pPr algn="just">
              <a:lnSpc>
                <a:spcPts val="3080"/>
              </a:lnSpc>
            </a:pPr>
            <a:r>
              <a:rPr lang="en-US" sz="2200">
                <a:solidFill>
                  <a:srgbClr val="005359"/>
                </a:solidFill>
                <a:latin typeface="Source Sans Pro"/>
                <a:ea typeface="Source Sans Pro"/>
                <a:cs typeface="Source Sans Pro"/>
                <a:sym typeface="Source Sans Pro"/>
              </a:rPr>
              <a:t>Berdasarkan definisi ini, kita dapat membuat algoritma rekursif sederhana, bernama depth (lihat Code Fragment 8.3), untuk menghitung kedalaman dari posisi p dalam pohon T.</a:t>
            </a:r>
          </a:p>
          <a:p>
            <a:pPr algn="just">
              <a:lnSpc>
                <a:spcPts val="3080"/>
              </a:lnSpc>
            </a:pPr>
            <a:r>
              <a:rPr lang="en-US" sz="2200">
                <a:solidFill>
                  <a:srgbClr val="005359"/>
                </a:solidFill>
                <a:latin typeface="Source Sans Pro"/>
                <a:ea typeface="Source Sans Pro"/>
                <a:cs typeface="Source Sans Pro"/>
                <a:sym typeface="Source Sans Pro"/>
              </a:rPr>
              <a:t>Metode ini memanggil dirinya sendiri secara rekursif pada induk dari p, lalu menambahkan 1 terhadap nilai yang dikembalikan.</a:t>
            </a:r>
          </a:p>
        </p:txBody>
      </p:sp>
      <p:sp>
        <p:nvSpPr>
          <p:cNvPr name="Freeform 10" id="10"/>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188694" y="1753896"/>
            <a:ext cx="9321916" cy="1064526"/>
            <a:chOff x="0" y="0"/>
            <a:chExt cx="12429222" cy="1419368"/>
          </a:xfrm>
        </p:grpSpPr>
        <p:grpSp>
          <p:nvGrpSpPr>
            <p:cNvPr name="Group 12" id="12"/>
            <p:cNvGrpSpPr/>
            <p:nvPr/>
          </p:nvGrpSpPr>
          <p:grpSpPr>
            <a:xfrm rot="0">
              <a:off x="0" y="0"/>
              <a:ext cx="1375209" cy="1419368"/>
              <a:chOff x="0" y="0"/>
              <a:chExt cx="812800" cy="838900"/>
            </a:xfrm>
          </p:grpSpPr>
          <p:sp>
            <p:nvSpPr>
              <p:cNvPr name="Freeform 13" id="13"/>
              <p:cNvSpPr/>
              <p:nvPr/>
            </p:nvSpPr>
            <p:spPr>
              <a:xfrm flipH="false" flipV="false" rot="0">
                <a:off x="0" y="0"/>
                <a:ext cx="812800" cy="838900"/>
              </a:xfrm>
              <a:custGeom>
                <a:avLst/>
                <a:gdLst/>
                <a:ahLst/>
                <a:cxnLst/>
                <a:rect r="r" b="b" t="t" l="l"/>
                <a:pathLst>
                  <a:path h="838900" w="812800">
                    <a:moveTo>
                      <a:pt x="406400" y="0"/>
                    </a:moveTo>
                    <a:lnTo>
                      <a:pt x="812800" y="419450"/>
                    </a:lnTo>
                    <a:lnTo>
                      <a:pt x="406400" y="838900"/>
                    </a:lnTo>
                    <a:lnTo>
                      <a:pt x="0" y="419450"/>
                    </a:lnTo>
                    <a:lnTo>
                      <a:pt x="406400" y="0"/>
                    </a:lnTo>
                    <a:close/>
                  </a:path>
                </a:pathLst>
              </a:custGeom>
              <a:solidFill>
                <a:srgbClr val="CFC5C4"/>
              </a:solidFill>
            </p:spPr>
          </p:sp>
          <p:sp>
            <p:nvSpPr>
              <p:cNvPr name="TextBox 14" id="14"/>
              <p:cNvSpPr txBox="true"/>
              <p:nvPr/>
            </p:nvSpPr>
            <p:spPr>
              <a:xfrm>
                <a:off x="139700" y="96561"/>
                <a:ext cx="533400" cy="598153"/>
              </a:xfrm>
              <a:prstGeom prst="rect">
                <a:avLst/>
              </a:prstGeom>
            </p:spPr>
            <p:txBody>
              <a:bodyPr anchor="ctr" rtlCol="false" tIns="50800" lIns="50800" bIns="50800" rIns="50800"/>
              <a:lstStyle/>
              <a:p>
                <a:pPr algn="ctr">
                  <a:lnSpc>
                    <a:spcPts val="3359"/>
                  </a:lnSpc>
                </a:pPr>
              </a:p>
            </p:txBody>
          </p:sp>
        </p:grpSp>
        <p:sp>
          <p:nvSpPr>
            <p:cNvPr name="TextBox 15" id="15"/>
            <p:cNvSpPr txBox="true"/>
            <p:nvPr/>
          </p:nvSpPr>
          <p:spPr>
            <a:xfrm rot="0">
              <a:off x="166790" y="396024"/>
              <a:ext cx="1041629"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8.1.3</a:t>
              </a:r>
            </a:p>
          </p:txBody>
        </p:sp>
        <p:sp>
          <p:nvSpPr>
            <p:cNvPr name="TextBox 16" id="16"/>
            <p:cNvSpPr txBox="true"/>
            <p:nvPr/>
          </p:nvSpPr>
          <p:spPr>
            <a:xfrm rot="0">
              <a:off x="1726241" y="385834"/>
              <a:ext cx="10702981"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Computing Depth and Height</a:t>
              </a:r>
            </a:p>
          </p:txBody>
        </p:sp>
      </p:grpSp>
      <p:sp>
        <p:nvSpPr>
          <p:cNvPr name="Freeform 17" id="17"/>
          <p:cNvSpPr/>
          <p:nvPr/>
        </p:nvSpPr>
        <p:spPr>
          <a:xfrm flipH="false" flipV="false" rot="0">
            <a:off x="12100645" y="6804223"/>
            <a:ext cx="5904724" cy="1668085"/>
          </a:xfrm>
          <a:custGeom>
            <a:avLst/>
            <a:gdLst/>
            <a:ahLst/>
            <a:cxnLst/>
            <a:rect r="r" b="b" t="t" l="l"/>
            <a:pathLst>
              <a:path h="1668085" w="5904724">
                <a:moveTo>
                  <a:pt x="0" y="0"/>
                </a:moveTo>
                <a:lnTo>
                  <a:pt x="5904724" y="0"/>
                </a:lnTo>
                <a:lnTo>
                  <a:pt x="5904724" y="1668084"/>
                </a:lnTo>
                <a:lnTo>
                  <a:pt x="0" y="1668084"/>
                </a:lnTo>
                <a:lnTo>
                  <a:pt x="0" y="0"/>
                </a:lnTo>
                <a:close/>
              </a:path>
            </a:pathLst>
          </a:custGeom>
          <a:blipFill>
            <a:blip r:embed="rId9"/>
            <a:stretch>
              <a:fillRect l="0" t="0" r="0" b="0"/>
            </a:stretch>
          </a:blipFill>
        </p:spPr>
      </p:sp>
      <p:sp>
        <p:nvSpPr>
          <p:cNvPr name="TextBox 18" id="18"/>
          <p:cNvSpPr txBox="true"/>
          <p:nvPr/>
        </p:nvSpPr>
        <p:spPr>
          <a:xfrm rot="0">
            <a:off x="16012238" y="9105900"/>
            <a:ext cx="1454405"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14</a:t>
            </a:r>
          </a:p>
        </p:txBody>
      </p:sp>
      <p:sp>
        <p:nvSpPr>
          <p:cNvPr name="TextBox 19" id="19"/>
          <p:cNvSpPr txBox="true"/>
          <p:nvPr/>
        </p:nvSpPr>
        <p:spPr>
          <a:xfrm rot="0">
            <a:off x="1489745" y="1040477"/>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20" id="20"/>
          <p:cNvSpPr txBox="true"/>
          <p:nvPr/>
        </p:nvSpPr>
        <p:spPr>
          <a:xfrm rot="0">
            <a:off x="1810133" y="6234408"/>
            <a:ext cx="9716022" cy="3497540"/>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Waktu eksekusi dari T.depth(p) untuk posisi p adalah O(dp + 1), di mana dp adalah kedalaman posisi p dalam pohon T. Hal ini karena algoritma melakukan langkah rekursif berdurasi konstan untuk setiap nenek moyang (ancestor) dari p. Jadi, algoritma T.depth(p) memiliki kompleksitas waktu terburuk O(n), dengan n ada</a:t>
            </a:r>
            <a:r>
              <a:rPr lang="en-US" sz="2200">
                <a:solidFill>
                  <a:srgbClr val="005359"/>
                </a:solidFill>
                <a:latin typeface="Source Sans Pro"/>
                <a:ea typeface="Source Sans Pro"/>
                <a:cs typeface="Source Sans Pro"/>
                <a:sym typeface="Source Sans Pro"/>
              </a:rPr>
              <a:t>lah jumlah total posisi </a:t>
            </a:r>
            <a:r>
              <a:rPr lang="en-US" sz="2200">
                <a:solidFill>
                  <a:srgbClr val="005359"/>
                </a:solidFill>
                <a:latin typeface="Source Sans Pro"/>
                <a:ea typeface="Source Sans Pro"/>
                <a:cs typeface="Source Sans Pro"/>
                <a:sym typeface="Source Sans Pro"/>
              </a:rPr>
              <a:t>dalam T, karena dalam kasus ekstrem, semua simpul membentuk satu cabang dan sebuah posisi bisa memiliki kedalaman hingga n - 1. </a:t>
            </a:r>
            <a:r>
              <a:rPr lang="en-US" sz="2200">
                <a:solidFill>
                  <a:srgbClr val="005359"/>
                </a:solidFill>
                <a:latin typeface="Source Sans Pro"/>
                <a:ea typeface="Source Sans Pro"/>
                <a:cs typeface="Source Sans Pro"/>
                <a:sym typeface="Source Sans Pro"/>
              </a:rPr>
              <a:t>N</a:t>
            </a:r>
            <a:r>
              <a:rPr lang="en-US" sz="2200">
                <a:solidFill>
                  <a:srgbClr val="005359"/>
                </a:solidFill>
                <a:latin typeface="Source Sans Pro"/>
                <a:ea typeface="Source Sans Pro"/>
                <a:cs typeface="Source Sans Pro"/>
                <a:sym typeface="Source Sans Pro"/>
              </a:rPr>
              <a:t>amun, meskipun kompleksitas ini bergantung pada ukuran input n, akan lebih informatif jika waktu eksekusi dinyatakan sebagai fungsi dari parameter dp, karena dp sering kali jauh lebih kecil daripada n dalam banyak kasus nyata.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760339"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297061" y="2606414"/>
            <a:ext cx="9433832" cy="3106949"/>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Tinggi suatu posisi dalam pohon didefinisikan secara rekursif: jika posisi tersebut adalah daun (leaf), maka tingginya 0; jika bukan, tingginya adalah satu ditambah t</a:t>
            </a:r>
            <a:r>
              <a:rPr lang="en-US" sz="2200">
                <a:solidFill>
                  <a:srgbClr val="005359"/>
                </a:solidFill>
                <a:latin typeface="Source Sans Pro"/>
                <a:ea typeface="Source Sans Pro"/>
                <a:cs typeface="Source Sans Pro"/>
                <a:sym typeface="Source Sans Pro"/>
              </a:rPr>
              <a:t>inggi maksimum dari anak-</a:t>
            </a:r>
            <a:r>
              <a:rPr lang="en-US" sz="2200">
                <a:solidFill>
                  <a:srgbClr val="005359"/>
                </a:solidFill>
                <a:latin typeface="Source Sans Pro"/>
                <a:ea typeface="Source Sans Pro"/>
                <a:cs typeface="Source Sans Pro"/>
                <a:sym typeface="Source Sans Pro"/>
              </a:rPr>
              <a:t>anaknya. Tinggi pohon yang tidak kosong adalah tinggi dari akarnya. Menurut Proposisi 8.4, tinggi pohon juga dapat ditentukan sebagai kedalaman maksimum dari semua posisi daun. Berdasarkan proposisi ini, algoritma height1 disusun sebagai metode nonpublik dalam kelas Tree, dengan memanfaatkan algoritma depth untuk menghitung tinggi pohon secara tidak langsung dari kedalaman semua daunnya.</a:t>
            </a:r>
          </a:p>
        </p:txBody>
      </p:sp>
      <p:sp>
        <p:nvSpPr>
          <p:cNvPr name="Freeform 10" id="10"/>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188694" y="1753896"/>
            <a:ext cx="9321916" cy="1064526"/>
            <a:chOff x="0" y="0"/>
            <a:chExt cx="12429222" cy="1419368"/>
          </a:xfrm>
        </p:grpSpPr>
        <p:grpSp>
          <p:nvGrpSpPr>
            <p:cNvPr name="Group 12" id="12"/>
            <p:cNvGrpSpPr/>
            <p:nvPr/>
          </p:nvGrpSpPr>
          <p:grpSpPr>
            <a:xfrm rot="0">
              <a:off x="0" y="0"/>
              <a:ext cx="1375209" cy="1419368"/>
              <a:chOff x="0" y="0"/>
              <a:chExt cx="812800" cy="838900"/>
            </a:xfrm>
          </p:grpSpPr>
          <p:sp>
            <p:nvSpPr>
              <p:cNvPr name="Freeform 13" id="13"/>
              <p:cNvSpPr/>
              <p:nvPr/>
            </p:nvSpPr>
            <p:spPr>
              <a:xfrm flipH="false" flipV="false" rot="0">
                <a:off x="0" y="0"/>
                <a:ext cx="812800" cy="838900"/>
              </a:xfrm>
              <a:custGeom>
                <a:avLst/>
                <a:gdLst/>
                <a:ahLst/>
                <a:cxnLst/>
                <a:rect r="r" b="b" t="t" l="l"/>
                <a:pathLst>
                  <a:path h="838900" w="812800">
                    <a:moveTo>
                      <a:pt x="406400" y="0"/>
                    </a:moveTo>
                    <a:lnTo>
                      <a:pt x="812800" y="419450"/>
                    </a:lnTo>
                    <a:lnTo>
                      <a:pt x="406400" y="838900"/>
                    </a:lnTo>
                    <a:lnTo>
                      <a:pt x="0" y="419450"/>
                    </a:lnTo>
                    <a:lnTo>
                      <a:pt x="406400" y="0"/>
                    </a:lnTo>
                    <a:close/>
                  </a:path>
                </a:pathLst>
              </a:custGeom>
              <a:solidFill>
                <a:srgbClr val="CFC5C4"/>
              </a:solidFill>
            </p:spPr>
          </p:sp>
          <p:sp>
            <p:nvSpPr>
              <p:cNvPr name="TextBox 14" id="14"/>
              <p:cNvSpPr txBox="true"/>
              <p:nvPr/>
            </p:nvSpPr>
            <p:spPr>
              <a:xfrm>
                <a:off x="139700" y="96561"/>
                <a:ext cx="533400" cy="598153"/>
              </a:xfrm>
              <a:prstGeom prst="rect">
                <a:avLst/>
              </a:prstGeom>
            </p:spPr>
            <p:txBody>
              <a:bodyPr anchor="ctr" rtlCol="false" tIns="50800" lIns="50800" bIns="50800" rIns="50800"/>
              <a:lstStyle/>
              <a:p>
                <a:pPr algn="ctr">
                  <a:lnSpc>
                    <a:spcPts val="3359"/>
                  </a:lnSpc>
                </a:pPr>
              </a:p>
            </p:txBody>
          </p:sp>
        </p:grpSp>
        <p:sp>
          <p:nvSpPr>
            <p:cNvPr name="TextBox 15" id="15"/>
            <p:cNvSpPr txBox="true"/>
            <p:nvPr/>
          </p:nvSpPr>
          <p:spPr>
            <a:xfrm rot="0">
              <a:off x="166790" y="396024"/>
              <a:ext cx="1041629"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8.1.3</a:t>
              </a:r>
            </a:p>
          </p:txBody>
        </p:sp>
        <p:sp>
          <p:nvSpPr>
            <p:cNvPr name="TextBox 16" id="16"/>
            <p:cNvSpPr txBox="true"/>
            <p:nvPr/>
          </p:nvSpPr>
          <p:spPr>
            <a:xfrm rot="0">
              <a:off x="1726241" y="385834"/>
              <a:ext cx="10702981"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Computing Depth and Height</a:t>
              </a:r>
            </a:p>
          </p:txBody>
        </p:sp>
      </p:grpSp>
      <p:sp>
        <p:nvSpPr>
          <p:cNvPr name="Freeform 17" id="17"/>
          <p:cNvSpPr/>
          <p:nvPr/>
        </p:nvSpPr>
        <p:spPr>
          <a:xfrm flipH="false" flipV="false" rot="0">
            <a:off x="10990394" y="3326362"/>
            <a:ext cx="6268906" cy="1229197"/>
          </a:xfrm>
          <a:custGeom>
            <a:avLst/>
            <a:gdLst/>
            <a:ahLst/>
            <a:cxnLst/>
            <a:rect r="r" b="b" t="t" l="l"/>
            <a:pathLst>
              <a:path h="1229197" w="6268906">
                <a:moveTo>
                  <a:pt x="0" y="0"/>
                </a:moveTo>
                <a:lnTo>
                  <a:pt x="6268906" y="0"/>
                </a:lnTo>
                <a:lnTo>
                  <a:pt x="6268906" y="1229197"/>
                </a:lnTo>
                <a:lnTo>
                  <a:pt x="0" y="1229197"/>
                </a:lnTo>
                <a:lnTo>
                  <a:pt x="0" y="0"/>
                </a:lnTo>
                <a:close/>
              </a:path>
            </a:pathLst>
          </a:custGeom>
          <a:blipFill>
            <a:blip r:embed="rId9"/>
            <a:stretch>
              <a:fillRect l="0" t="0" r="0" b="0"/>
            </a:stretch>
          </a:blipFill>
        </p:spPr>
      </p:sp>
      <p:sp>
        <p:nvSpPr>
          <p:cNvPr name="Freeform 18" id="18"/>
          <p:cNvSpPr/>
          <p:nvPr/>
        </p:nvSpPr>
        <p:spPr>
          <a:xfrm flipH="false" flipV="false" rot="0">
            <a:off x="12039227" y="6238546"/>
            <a:ext cx="5940488" cy="1738679"/>
          </a:xfrm>
          <a:custGeom>
            <a:avLst/>
            <a:gdLst/>
            <a:ahLst/>
            <a:cxnLst/>
            <a:rect r="r" b="b" t="t" l="l"/>
            <a:pathLst>
              <a:path h="1738679" w="5940488">
                <a:moveTo>
                  <a:pt x="0" y="0"/>
                </a:moveTo>
                <a:lnTo>
                  <a:pt x="5940488" y="0"/>
                </a:lnTo>
                <a:lnTo>
                  <a:pt x="5940488" y="1738679"/>
                </a:lnTo>
                <a:lnTo>
                  <a:pt x="0" y="1738679"/>
                </a:lnTo>
                <a:lnTo>
                  <a:pt x="0" y="0"/>
                </a:lnTo>
                <a:close/>
              </a:path>
            </a:pathLst>
          </a:custGeom>
          <a:blipFill>
            <a:blip r:embed="rId10"/>
            <a:stretch>
              <a:fillRect l="0" t="0" r="0" b="0"/>
            </a:stretch>
          </a:blipFill>
        </p:spPr>
      </p:sp>
      <p:sp>
        <p:nvSpPr>
          <p:cNvPr name="TextBox 19" id="19"/>
          <p:cNvSpPr txBox="true"/>
          <p:nvPr/>
        </p:nvSpPr>
        <p:spPr>
          <a:xfrm rot="0">
            <a:off x="16012238" y="9105900"/>
            <a:ext cx="1454405"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15</a:t>
            </a:r>
          </a:p>
        </p:txBody>
      </p:sp>
      <p:sp>
        <p:nvSpPr>
          <p:cNvPr name="TextBox 20" id="20"/>
          <p:cNvSpPr txBox="true"/>
          <p:nvPr/>
        </p:nvSpPr>
        <p:spPr>
          <a:xfrm rot="0">
            <a:off x="1489745" y="1040477"/>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21" id="21"/>
          <p:cNvSpPr txBox="true"/>
          <p:nvPr/>
        </p:nvSpPr>
        <p:spPr>
          <a:xfrm rot="0">
            <a:off x="1810133" y="5843817"/>
            <a:ext cx="9716022" cy="3888131"/>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Sayangnya, algoritma height1 tidak efisien. Meskipun metode positions() nantinya dapat diimplementasikan dengan waktu O(n), algoritma height1 memanggil depth(p) untuk setiap daun pohon, sehingga waktu eksekusinya menjadi O(n + ∑p∈L(dp + 1)), dengan L adalah himpunan daun dan dp adalah kedalaman daun p. Dalam kasus terburuk, jumlah tersebut bisa sebanding dengan O(n²), sehingga height1 memiliki kompleksitas waktu terburuk O(n²). Untuk mengatasinya,</a:t>
            </a:r>
            <a:r>
              <a:rPr lang="en-US" sz="2200">
                <a:solidFill>
                  <a:srgbClr val="005359"/>
                </a:solidFill>
                <a:latin typeface="Source Sans Pro"/>
                <a:ea typeface="Source Sans Pro"/>
                <a:cs typeface="Source Sans Pro"/>
                <a:sym typeface="Source Sans Pro"/>
              </a:rPr>
              <a:t> kita bisa </a:t>
            </a:r>
            <a:r>
              <a:rPr lang="en-US" sz="2200">
                <a:solidFill>
                  <a:srgbClr val="005359"/>
                </a:solidFill>
                <a:latin typeface="Source Sans Pro"/>
                <a:ea typeface="Source Sans Pro"/>
                <a:cs typeface="Source Sans Pro"/>
                <a:sym typeface="Source Sans Pro"/>
              </a:rPr>
              <a:t>menggunakan definisi rekursif asli dari tinggi simpul, dengan menghitung tinggi dari subtree yang berakar di suatu posisi. Pendekatan ini diimplementasikan dalam algoritma height2 (lihat Code Fragment 8.5), sebagai metode nonpublik yang mampu menghitung tinggi pohon dalam waktu terburuk 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760339"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297061" y="2801710"/>
            <a:ext cx="15103281" cy="3497540"/>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Penting untuk memahami mengapa algoritma height2 lebih efisien dibandingkan height1. Algoritma ini bersifat rekursif dan berjalan dari atas ke bawah (top-down), dimulai dari akar dan kemudian memanggil dirinya sendiri untuk setiap anak secara berurutan hingga seluruh posisi dalam pohon dikunjungi satu kali. Kompleksitas waktu dihitung dari total kerja non-rekursif di set</a:t>
            </a:r>
            <a:r>
              <a:rPr lang="en-US" sz="2200">
                <a:solidFill>
                  <a:srgbClr val="005359"/>
                </a:solidFill>
                <a:latin typeface="Source Sans Pro"/>
                <a:ea typeface="Source Sans Pro"/>
                <a:cs typeface="Source Sans Pro"/>
                <a:sym typeface="Source Sans Pro"/>
              </a:rPr>
              <a:t>iap posisi, yang terdiri dari operasi konstan dan pencarian nilai maksimum dari anak-</a:t>
            </a:r>
            <a:r>
              <a:rPr lang="en-US" sz="2200">
                <a:solidFill>
                  <a:srgbClr val="005359"/>
                </a:solidFill>
                <a:latin typeface="Source Sans Pro"/>
                <a:ea typeface="Source Sans Pro"/>
                <a:cs typeface="Source Sans Pro"/>
                <a:sym typeface="Source Sans Pro"/>
              </a:rPr>
              <a:t>anaknya. Jika iterasi children(p) membutuhkan waktu O(cp + 1), maka waktu totalnya adalah O(∑p(cp + 1)) = O(n + ∑p cp). Berdasarkan Proposisi 8.5, jumlah total anak dari semua simpul (∑p cp) dalam pohon dengan n posisi adalah n − 1, sehingga algoritma height2 memiliki kompleksitas waktu O(n). Untuk kenyamanan pengguna, kita dapat membungkus height2 (yang bersifat nonpublik) dalam metode publik height() sehingga pengguna cukup memanggil T.height() tanpa harus menyebutkan akar pohon secara eksplisit, seperti yang ditunjukkan pada Code Fragment 8.6.</a:t>
            </a:r>
          </a:p>
        </p:txBody>
      </p:sp>
      <p:sp>
        <p:nvSpPr>
          <p:cNvPr name="Freeform 10" id="10"/>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188694" y="1753896"/>
            <a:ext cx="9321916" cy="1064526"/>
            <a:chOff x="0" y="0"/>
            <a:chExt cx="12429222" cy="1419368"/>
          </a:xfrm>
        </p:grpSpPr>
        <p:grpSp>
          <p:nvGrpSpPr>
            <p:cNvPr name="Group 12" id="12"/>
            <p:cNvGrpSpPr/>
            <p:nvPr/>
          </p:nvGrpSpPr>
          <p:grpSpPr>
            <a:xfrm rot="0">
              <a:off x="0" y="0"/>
              <a:ext cx="1375209" cy="1419368"/>
              <a:chOff x="0" y="0"/>
              <a:chExt cx="812800" cy="838900"/>
            </a:xfrm>
          </p:grpSpPr>
          <p:sp>
            <p:nvSpPr>
              <p:cNvPr name="Freeform 13" id="13"/>
              <p:cNvSpPr/>
              <p:nvPr/>
            </p:nvSpPr>
            <p:spPr>
              <a:xfrm flipH="false" flipV="false" rot="0">
                <a:off x="0" y="0"/>
                <a:ext cx="812800" cy="838900"/>
              </a:xfrm>
              <a:custGeom>
                <a:avLst/>
                <a:gdLst/>
                <a:ahLst/>
                <a:cxnLst/>
                <a:rect r="r" b="b" t="t" l="l"/>
                <a:pathLst>
                  <a:path h="838900" w="812800">
                    <a:moveTo>
                      <a:pt x="406400" y="0"/>
                    </a:moveTo>
                    <a:lnTo>
                      <a:pt x="812800" y="419450"/>
                    </a:lnTo>
                    <a:lnTo>
                      <a:pt x="406400" y="838900"/>
                    </a:lnTo>
                    <a:lnTo>
                      <a:pt x="0" y="419450"/>
                    </a:lnTo>
                    <a:lnTo>
                      <a:pt x="406400" y="0"/>
                    </a:lnTo>
                    <a:close/>
                  </a:path>
                </a:pathLst>
              </a:custGeom>
              <a:solidFill>
                <a:srgbClr val="CFC5C4"/>
              </a:solidFill>
            </p:spPr>
          </p:sp>
          <p:sp>
            <p:nvSpPr>
              <p:cNvPr name="TextBox 14" id="14"/>
              <p:cNvSpPr txBox="true"/>
              <p:nvPr/>
            </p:nvSpPr>
            <p:spPr>
              <a:xfrm>
                <a:off x="139700" y="96561"/>
                <a:ext cx="533400" cy="598153"/>
              </a:xfrm>
              <a:prstGeom prst="rect">
                <a:avLst/>
              </a:prstGeom>
            </p:spPr>
            <p:txBody>
              <a:bodyPr anchor="ctr" rtlCol="false" tIns="50800" lIns="50800" bIns="50800" rIns="50800"/>
              <a:lstStyle/>
              <a:p>
                <a:pPr algn="ctr">
                  <a:lnSpc>
                    <a:spcPts val="3359"/>
                  </a:lnSpc>
                </a:pPr>
              </a:p>
            </p:txBody>
          </p:sp>
        </p:grpSp>
        <p:sp>
          <p:nvSpPr>
            <p:cNvPr name="TextBox 15" id="15"/>
            <p:cNvSpPr txBox="true"/>
            <p:nvPr/>
          </p:nvSpPr>
          <p:spPr>
            <a:xfrm rot="0">
              <a:off x="166790" y="396024"/>
              <a:ext cx="1041629"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8.1.3</a:t>
              </a:r>
            </a:p>
          </p:txBody>
        </p:sp>
        <p:sp>
          <p:nvSpPr>
            <p:cNvPr name="TextBox 16" id="16"/>
            <p:cNvSpPr txBox="true"/>
            <p:nvPr/>
          </p:nvSpPr>
          <p:spPr>
            <a:xfrm rot="0">
              <a:off x="1726241" y="385834"/>
              <a:ext cx="10702981"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Computing Depth and Height</a:t>
              </a:r>
            </a:p>
          </p:txBody>
        </p:sp>
      </p:grpSp>
      <p:sp>
        <p:nvSpPr>
          <p:cNvPr name="Freeform 17" id="17"/>
          <p:cNvSpPr/>
          <p:nvPr/>
        </p:nvSpPr>
        <p:spPr>
          <a:xfrm flipH="false" flipV="false" rot="0">
            <a:off x="5393527" y="6535392"/>
            <a:ext cx="8234167" cy="3196556"/>
          </a:xfrm>
          <a:custGeom>
            <a:avLst/>
            <a:gdLst/>
            <a:ahLst/>
            <a:cxnLst/>
            <a:rect r="r" b="b" t="t" l="l"/>
            <a:pathLst>
              <a:path h="3196556" w="8234167">
                <a:moveTo>
                  <a:pt x="0" y="0"/>
                </a:moveTo>
                <a:lnTo>
                  <a:pt x="8234167" y="0"/>
                </a:lnTo>
                <a:lnTo>
                  <a:pt x="8234167" y="3196557"/>
                </a:lnTo>
                <a:lnTo>
                  <a:pt x="0" y="3196557"/>
                </a:lnTo>
                <a:lnTo>
                  <a:pt x="0" y="0"/>
                </a:lnTo>
                <a:close/>
              </a:path>
            </a:pathLst>
          </a:custGeom>
          <a:blipFill>
            <a:blip r:embed="rId9"/>
            <a:stretch>
              <a:fillRect l="0" t="0" r="0" b="0"/>
            </a:stretch>
          </a:blipFill>
        </p:spPr>
      </p:sp>
      <p:sp>
        <p:nvSpPr>
          <p:cNvPr name="TextBox 18" id="18"/>
          <p:cNvSpPr txBox="true"/>
          <p:nvPr/>
        </p:nvSpPr>
        <p:spPr>
          <a:xfrm rot="0">
            <a:off x="16012238" y="9105900"/>
            <a:ext cx="1454405"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16</a:t>
            </a:r>
          </a:p>
        </p:txBody>
      </p:sp>
      <p:sp>
        <p:nvSpPr>
          <p:cNvPr name="TextBox 19" id="19"/>
          <p:cNvSpPr txBox="true"/>
          <p:nvPr/>
        </p:nvSpPr>
        <p:spPr>
          <a:xfrm rot="0">
            <a:off x="1489745" y="1040477"/>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760339" y="1031554"/>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476799" y="2761067"/>
            <a:ext cx="9576701" cy="6691207"/>
          </a:xfrm>
          <a:prstGeom prst="rect">
            <a:avLst/>
          </a:prstGeom>
        </p:spPr>
        <p:txBody>
          <a:bodyPr anchor="t" rtlCol="false" tIns="0" lIns="0" bIns="0" rIns="0">
            <a:spAutoFit/>
          </a:bodyPr>
          <a:lstStyle/>
          <a:p>
            <a:pPr algn="just">
              <a:lnSpc>
                <a:spcPts val="3360"/>
              </a:lnSpc>
            </a:pPr>
            <a:r>
              <a:rPr lang="en-US" sz="2400">
                <a:solidFill>
                  <a:srgbClr val="005359"/>
                </a:solidFill>
                <a:latin typeface="Source Sans Pro"/>
                <a:ea typeface="Source Sans Pro"/>
                <a:cs typeface="Source Sans Pro"/>
                <a:sym typeface="Source Sans Pro"/>
              </a:rPr>
              <a:t>Pohon biner adalah pohon terurut (ordered tree) yang memiliki tiga ciri utama: (1) setiap simpul memiliki maksimal dua anak, (2) masing-masing anak diberi label sebagai anak kiri atau anak kanan, dan (3) anak kiri selalu didahulukan dari anak kanan dalam urutan anak. Subpohon yang berakar pada anak kiri atau kanan disebut subpohon kiri dan subpohon kanan. Sebuah pohon biner disebut pohon biner proper (atau full binary tree) jika setiap simpul memiliki tepat dua anak atau tidak memiliki anak sama sekali; jika tidak, maka disebut improper. </a:t>
            </a:r>
          </a:p>
          <a:p>
            <a:pPr algn="just">
              <a:lnSpc>
                <a:spcPts val="3360"/>
              </a:lnSpc>
            </a:pPr>
            <a:r>
              <a:rPr lang="en-US" sz="2400">
                <a:solidFill>
                  <a:srgbClr val="005359"/>
                </a:solidFill>
                <a:latin typeface="Source Sans Pro"/>
                <a:ea typeface="Source Sans Pro"/>
                <a:cs typeface="Source Sans Pro"/>
                <a:sym typeface="Source Sans Pro"/>
              </a:rPr>
              <a:t>Salah satu contoh penting dari pohon biner adalah pohon keputusan (decision tree), yang digunakan untuk merepresentasikan berbagai kemungkinan hasil dari rangkaian pertanyaan ya/tidak. Dalam pohon keputusan, setiap simpul internal adalah sebuah pertanyaan, dan cabang kiri atau kanan diikuti tergantung jawabannya (“Ya” atau “Tidak”), hingga mencapai daun yang berisi keputusan. Pohon keputusan ini merupakan contoh pohon biner yang proper. Gambar 8.7 menggambarkan contoh pohon keputusan untuk memberikan saran kepada calon investor.</a:t>
            </a:r>
          </a:p>
        </p:txBody>
      </p:sp>
      <p:sp>
        <p:nvSpPr>
          <p:cNvPr name="Freeform 10" id="10"/>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1438304" y="3017517"/>
            <a:ext cx="6508368" cy="5232217"/>
          </a:xfrm>
          <a:custGeom>
            <a:avLst/>
            <a:gdLst/>
            <a:ahLst/>
            <a:cxnLst/>
            <a:rect r="r" b="b" t="t" l="l"/>
            <a:pathLst>
              <a:path h="5232217" w="6508368">
                <a:moveTo>
                  <a:pt x="0" y="0"/>
                </a:moveTo>
                <a:lnTo>
                  <a:pt x="6508368" y="0"/>
                </a:lnTo>
                <a:lnTo>
                  <a:pt x="6508368" y="5232218"/>
                </a:lnTo>
                <a:lnTo>
                  <a:pt x="0" y="5232218"/>
                </a:lnTo>
                <a:lnTo>
                  <a:pt x="0" y="0"/>
                </a:lnTo>
                <a:close/>
              </a:path>
            </a:pathLst>
          </a:custGeom>
          <a:blipFill>
            <a:blip r:embed="rId9"/>
            <a:stretch>
              <a:fillRect l="0" t="0" r="0" b="0"/>
            </a:stretch>
          </a:blipFill>
        </p:spPr>
      </p:sp>
      <p:sp>
        <p:nvSpPr>
          <p:cNvPr name="TextBox 12" id="12"/>
          <p:cNvSpPr txBox="true"/>
          <p:nvPr/>
        </p:nvSpPr>
        <p:spPr>
          <a:xfrm rot="0">
            <a:off x="16284026" y="9105900"/>
            <a:ext cx="91082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17</a:t>
            </a:r>
          </a:p>
        </p:txBody>
      </p:sp>
      <p:sp>
        <p:nvSpPr>
          <p:cNvPr name="TextBox 13" id="13"/>
          <p:cNvSpPr txBox="true"/>
          <p:nvPr/>
        </p:nvSpPr>
        <p:spPr>
          <a:xfrm rot="0">
            <a:off x="1476799" y="1040477"/>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4" id="14"/>
          <p:cNvSpPr txBox="true"/>
          <p:nvPr/>
        </p:nvSpPr>
        <p:spPr>
          <a:xfrm rot="0">
            <a:off x="3703517" y="1664185"/>
            <a:ext cx="10880967" cy="850966"/>
          </a:xfrm>
          <a:prstGeom prst="rect">
            <a:avLst/>
          </a:prstGeom>
        </p:spPr>
        <p:txBody>
          <a:bodyPr anchor="t" rtlCol="false" tIns="0" lIns="0" bIns="0" rIns="0">
            <a:spAutoFit/>
          </a:bodyPr>
          <a:lstStyle/>
          <a:p>
            <a:pPr algn="ctr">
              <a:lnSpc>
                <a:spcPts val="6875"/>
              </a:lnSpc>
            </a:pPr>
            <a:r>
              <a:rPr lang="en-US" sz="5500">
                <a:solidFill>
                  <a:srgbClr val="182B5C"/>
                </a:solidFill>
                <a:latin typeface="League Spartan"/>
                <a:ea typeface="League Spartan"/>
                <a:cs typeface="League Spartan"/>
                <a:sym typeface="League Spartan"/>
              </a:rPr>
              <a:t>8.2 BINARY TREES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760339" y="1031554"/>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0564238" y="2305968"/>
            <a:ext cx="6721038" cy="4527124"/>
          </a:xfrm>
          <a:custGeom>
            <a:avLst/>
            <a:gdLst/>
            <a:ahLst/>
            <a:cxnLst/>
            <a:rect r="r" b="b" t="t" l="l"/>
            <a:pathLst>
              <a:path h="4527124" w="6721038">
                <a:moveTo>
                  <a:pt x="0" y="0"/>
                </a:moveTo>
                <a:lnTo>
                  <a:pt x="6721038" y="0"/>
                </a:lnTo>
                <a:lnTo>
                  <a:pt x="6721038" y="4527124"/>
                </a:lnTo>
                <a:lnTo>
                  <a:pt x="0" y="4527124"/>
                </a:lnTo>
                <a:lnTo>
                  <a:pt x="0" y="0"/>
                </a:lnTo>
                <a:close/>
              </a:path>
            </a:pathLst>
          </a:custGeom>
          <a:blipFill>
            <a:blip r:embed="rId9"/>
            <a:stretch>
              <a:fillRect l="0" t="0" r="0" b="0"/>
            </a:stretch>
          </a:blipFill>
        </p:spPr>
      </p:sp>
      <p:sp>
        <p:nvSpPr>
          <p:cNvPr name="TextBox 11" id="11"/>
          <p:cNvSpPr txBox="true"/>
          <p:nvPr/>
        </p:nvSpPr>
        <p:spPr>
          <a:xfrm rot="0">
            <a:off x="640654" y="2020528"/>
            <a:ext cx="9576701" cy="5059905"/>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Contoh 8.7: Suatu ekspresi aritmetika dapat direpresentasikan dalam bentuk pohon biner, di mana daun-daunnya berisi variabel atau konstanta, dan simpul-simpul internalnya berisi salah satu operator aritmetika: +, −, ×, atau / (lihat Gambar 8.8). Setiap simpul dalam pohon ini memiliki nilai yang ditentukan sebagai berikut:</a:t>
            </a:r>
          </a:p>
          <a:p>
            <a:pPr algn="just" marL="474983" indent="-237491" lvl="1">
              <a:lnSpc>
                <a:spcPts val="3080"/>
              </a:lnSpc>
              <a:buFont typeface="Arial"/>
              <a:buChar char="•"/>
            </a:pPr>
            <a:r>
              <a:rPr lang="en-US" sz="2200">
                <a:solidFill>
                  <a:srgbClr val="005359"/>
                </a:solidFill>
                <a:latin typeface="Source Sans Pro"/>
                <a:ea typeface="Source Sans Pro"/>
                <a:cs typeface="Source Sans Pro"/>
                <a:sym typeface="Source Sans Pro"/>
              </a:rPr>
              <a:t>Jika simpul tersebut adalah daun, maka nilainya adalah nilai dari variabel atau konstanta yang dikandungnya.</a:t>
            </a:r>
          </a:p>
          <a:p>
            <a:pPr algn="just" marL="474983" indent="-237491" lvl="1">
              <a:lnSpc>
                <a:spcPts val="3080"/>
              </a:lnSpc>
              <a:buFont typeface="Arial"/>
              <a:buChar char="•"/>
            </a:pPr>
            <a:r>
              <a:rPr lang="en-US" sz="2200">
                <a:solidFill>
                  <a:srgbClr val="005359"/>
                </a:solidFill>
                <a:latin typeface="Source Sans Pro"/>
                <a:ea typeface="Source Sans Pro"/>
                <a:cs typeface="Source Sans Pro"/>
                <a:sym typeface="Source Sans Pro"/>
              </a:rPr>
              <a:t>Jika simpul tersebut adalah simpul internal, maka nilainya dihitung dengan menerapkan operator pada nilai dari kedua anaknya.</a:t>
            </a:r>
          </a:p>
          <a:p>
            <a:pPr algn="just">
              <a:lnSpc>
                <a:spcPts val="3080"/>
              </a:lnSpc>
            </a:pPr>
            <a:r>
              <a:rPr lang="en-US" sz="2200">
                <a:solidFill>
                  <a:srgbClr val="005359"/>
                </a:solidFill>
                <a:latin typeface="Source Sans Pro"/>
                <a:ea typeface="Source Sans Pro"/>
                <a:cs typeface="Source Sans Pro"/>
                <a:sym typeface="Source Sans Pro"/>
              </a:rPr>
              <a:t>Pohon ekspresi aritmetika seperti ini merupakan pohon biner proper, karena setiap operator biner (seperti +, −, ×, /) membutuhkan tepat dua operand. Namun, jika kita mengizinkan operator unari seperti negasi (−), misalnya pada ekspresi “−x”, maka pohonnya bisa menjadi pohon biner yang tidak proper (improper).</a:t>
            </a:r>
          </a:p>
        </p:txBody>
      </p:sp>
      <p:sp>
        <p:nvSpPr>
          <p:cNvPr name="TextBox 12" id="12"/>
          <p:cNvSpPr txBox="true"/>
          <p:nvPr/>
        </p:nvSpPr>
        <p:spPr>
          <a:xfrm rot="0">
            <a:off x="16284026" y="9105900"/>
            <a:ext cx="91082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18</a:t>
            </a:r>
          </a:p>
        </p:txBody>
      </p:sp>
      <p:sp>
        <p:nvSpPr>
          <p:cNvPr name="TextBox 13" id="13"/>
          <p:cNvSpPr txBox="true"/>
          <p:nvPr/>
        </p:nvSpPr>
        <p:spPr>
          <a:xfrm rot="0">
            <a:off x="1476799" y="1040477"/>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4" id="14"/>
          <p:cNvSpPr txBox="true"/>
          <p:nvPr/>
        </p:nvSpPr>
        <p:spPr>
          <a:xfrm rot="0">
            <a:off x="6019323" y="775616"/>
            <a:ext cx="7545997" cy="850966"/>
          </a:xfrm>
          <a:prstGeom prst="rect">
            <a:avLst/>
          </a:prstGeom>
        </p:spPr>
        <p:txBody>
          <a:bodyPr anchor="t" rtlCol="false" tIns="0" lIns="0" bIns="0" rIns="0">
            <a:spAutoFit/>
          </a:bodyPr>
          <a:lstStyle/>
          <a:p>
            <a:pPr algn="ctr">
              <a:lnSpc>
                <a:spcPts val="6875"/>
              </a:lnSpc>
            </a:pPr>
            <a:r>
              <a:rPr lang="en-US" sz="5500">
                <a:solidFill>
                  <a:srgbClr val="182B5C"/>
                </a:solidFill>
                <a:latin typeface="League Spartan"/>
                <a:ea typeface="League Spartan"/>
                <a:cs typeface="League Spartan"/>
                <a:sym typeface="League Spartan"/>
              </a:rPr>
              <a:t>8.2 BINARY TREES</a:t>
            </a:r>
          </a:p>
        </p:txBody>
      </p:sp>
      <p:sp>
        <p:nvSpPr>
          <p:cNvPr name="TextBox 15" id="15"/>
          <p:cNvSpPr txBox="true"/>
          <p:nvPr/>
        </p:nvSpPr>
        <p:spPr>
          <a:xfrm rot="0">
            <a:off x="2200746" y="7275247"/>
            <a:ext cx="13886508" cy="2716358"/>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Pohon biner juga dapat didefinisikan secara rekursif sebagai berikut:</a:t>
            </a:r>
          </a:p>
          <a:p>
            <a:pPr algn="just">
              <a:lnSpc>
                <a:spcPts val="3080"/>
              </a:lnSpc>
            </a:pPr>
            <a:r>
              <a:rPr lang="en-US" sz="2200">
                <a:solidFill>
                  <a:srgbClr val="005359"/>
                </a:solidFill>
                <a:latin typeface="Source Sans Pro"/>
                <a:ea typeface="Source Sans Pro"/>
                <a:cs typeface="Source Sans Pro"/>
                <a:sym typeface="Source Sans Pro"/>
              </a:rPr>
              <a:t> Pohon biner adalah struktur yang entah kosong, atau terdiri dari:</a:t>
            </a:r>
          </a:p>
          <a:p>
            <a:pPr algn="just" marL="474983" indent="-237491" lvl="1">
              <a:lnSpc>
                <a:spcPts val="3080"/>
              </a:lnSpc>
              <a:buFont typeface="Arial"/>
              <a:buChar char="•"/>
            </a:pPr>
            <a:r>
              <a:rPr lang="en-US" sz="2200">
                <a:solidFill>
                  <a:srgbClr val="005359"/>
                </a:solidFill>
                <a:latin typeface="Source Sans Pro"/>
                <a:ea typeface="Source Sans Pro"/>
                <a:cs typeface="Source Sans Pro"/>
                <a:sym typeface="Source Sans Pro"/>
              </a:rPr>
              <a:t>Sebuah simpul r yang disebut akar (root) dari T, yang menyimpan sebuah elemen,</a:t>
            </a:r>
          </a:p>
          <a:p>
            <a:pPr algn="just" marL="474983" indent="-237491" lvl="1">
              <a:lnSpc>
                <a:spcPts val="3080"/>
              </a:lnSpc>
              <a:buFont typeface="Arial"/>
              <a:buChar char="•"/>
            </a:pPr>
            <a:r>
              <a:rPr lang="en-US" sz="2200">
                <a:solidFill>
                  <a:srgbClr val="005359"/>
                </a:solidFill>
                <a:latin typeface="Source Sans Pro"/>
                <a:ea typeface="Source Sans Pro"/>
                <a:cs typeface="Source Sans Pro"/>
                <a:sym typeface="Source Sans Pro"/>
              </a:rPr>
              <a:t>Sebuah pohon biner kiri (bisa kosong), yang disebut subpohon kiri dari T,</a:t>
            </a:r>
          </a:p>
          <a:p>
            <a:pPr algn="just" marL="474983" indent="-237491" lvl="1">
              <a:lnSpc>
                <a:spcPts val="3080"/>
              </a:lnSpc>
              <a:buFont typeface="Arial"/>
              <a:buChar char="•"/>
            </a:pPr>
            <a:r>
              <a:rPr lang="en-US" sz="2200">
                <a:solidFill>
                  <a:srgbClr val="005359"/>
                </a:solidFill>
                <a:latin typeface="Source Sans Pro"/>
                <a:ea typeface="Source Sans Pro"/>
                <a:cs typeface="Source Sans Pro"/>
                <a:sym typeface="Source Sans Pro"/>
              </a:rPr>
              <a:t>Sebuah pohon biner kanan (bisa kosong), yang disebut subpohon kanan dari T.</a:t>
            </a:r>
          </a:p>
          <a:p>
            <a:pPr algn="just">
              <a:lnSpc>
                <a:spcPts val="3080"/>
              </a:lnSpc>
            </a:pPr>
            <a:r>
              <a:rPr lang="en-US" sz="2200">
                <a:solidFill>
                  <a:srgbClr val="005359"/>
                </a:solidFill>
                <a:latin typeface="Source Sans Pro"/>
                <a:ea typeface="Source Sans Pro"/>
                <a:cs typeface="Source Sans Pro"/>
                <a:sym typeface="Source Sans Pro"/>
              </a:rPr>
              <a:t>Dengan definisi ini, pohon biner dibangun secara berlapis dari simpul-simpul dan dua subpohon, menjadikannya sangat cocok untuk diproses menggunakan algoritma rekursif.</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760339"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123736" y="4227678"/>
            <a:ext cx="15257203" cy="3497540"/>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Sebagai abstract data type (ADT), pohon biner merupakan spesialisasi dari pohon umum yang menyediakan tiga metode akses tambahan, yaitu:</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T.left(p): Mengembalikan posisi yang merepresentasikan anak kiri dari p, atau None jika tidak ada anak kiri.</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T.right(p): Mengembal</a:t>
            </a:r>
            <a:r>
              <a:rPr lang="en-US" sz="2200">
                <a:solidFill>
                  <a:srgbClr val="005359"/>
                </a:solidFill>
                <a:latin typeface="Source Sans Pro"/>
                <a:ea typeface="Source Sans Pro"/>
                <a:cs typeface="Source Sans Pro"/>
                <a:sym typeface="Source Sans Pro"/>
              </a:rPr>
              <a:t>ikan posisi yang merepresentasikan anak kanan dari p, atau None jika tidak ada anak k</a:t>
            </a:r>
            <a:r>
              <a:rPr lang="en-US" sz="2200">
                <a:solidFill>
                  <a:srgbClr val="005359"/>
                </a:solidFill>
                <a:latin typeface="Source Sans Pro"/>
                <a:ea typeface="Source Sans Pro"/>
                <a:cs typeface="Source Sans Pro"/>
                <a:sym typeface="Source Sans Pro"/>
              </a:rPr>
              <a:t>anan.</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T.sibling(p): Mengembalikan posisi yang merepresentasikan saudara kandung (sibling) dari p, atau None jika tidak ada saudara kandung.</a:t>
            </a:r>
          </a:p>
          <a:p>
            <a:pPr algn="just">
              <a:lnSpc>
                <a:spcPts val="3080"/>
              </a:lnSpc>
            </a:pPr>
            <a:r>
              <a:rPr lang="en-US" sz="2200">
                <a:solidFill>
                  <a:srgbClr val="005359"/>
                </a:solidFill>
                <a:latin typeface="Source Sans Pro"/>
                <a:ea typeface="Source Sans Pro"/>
                <a:cs typeface="Source Sans Pro"/>
                <a:sym typeface="Source Sans Pro"/>
              </a:rPr>
              <a:t>Sama seperti pada pembahasan ADT pohon di Bagian 8.1.2, di sini kita belum mendefinisikan metode pembaruan (update methods) khusus untuk pohon biner. Sebagai gantinya, kita akan membahas kemungkinan metode pembaruan tersebut saat menjelaskan implementasi dan aplikasi spesifik dari pohon biner nantinya.</a:t>
            </a:r>
          </a:p>
        </p:txBody>
      </p:sp>
      <p:sp>
        <p:nvSpPr>
          <p:cNvPr name="Freeform 10" id="10"/>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265655" y="2816813"/>
            <a:ext cx="9321916" cy="1064526"/>
            <a:chOff x="0" y="0"/>
            <a:chExt cx="12429222" cy="1419368"/>
          </a:xfrm>
        </p:grpSpPr>
        <p:grpSp>
          <p:nvGrpSpPr>
            <p:cNvPr name="Group 12" id="12"/>
            <p:cNvGrpSpPr/>
            <p:nvPr/>
          </p:nvGrpSpPr>
          <p:grpSpPr>
            <a:xfrm rot="0">
              <a:off x="0" y="0"/>
              <a:ext cx="1375209" cy="1419368"/>
              <a:chOff x="0" y="0"/>
              <a:chExt cx="812800" cy="838900"/>
            </a:xfrm>
          </p:grpSpPr>
          <p:sp>
            <p:nvSpPr>
              <p:cNvPr name="Freeform 13" id="13"/>
              <p:cNvSpPr/>
              <p:nvPr/>
            </p:nvSpPr>
            <p:spPr>
              <a:xfrm flipH="false" flipV="false" rot="0">
                <a:off x="0" y="0"/>
                <a:ext cx="812800" cy="838900"/>
              </a:xfrm>
              <a:custGeom>
                <a:avLst/>
                <a:gdLst/>
                <a:ahLst/>
                <a:cxnLst/>
                <a:rect r="r" b="b" t="t" l="l"/>
                <a:pathLst>
                  <a:path h="838900" w="812800">
                    <a:moveTo>
                      <a:pt x="406400" y="0"/>
                    </a:moveTo>
                    <a:lnTo>
                      <a:pt x="812800" y="419450"/>
                    </a:lnTo>
                    <a:lnTo>
                      <a:pt x="406400" y="838900"/>
                    </a:lnTo>
                    <a:lnTo>
                      <a:pt x="0" y="419450"/>
                    </a:lnTo>
                    <a:lnTo>
                      <a:pt x="406400" y="0"/>
                    </a:lnTo>
                    <a:close/>
                  </a:path>
                </a:pathLst>
              </a:custGeom>
              <a:solidFill>
                <a:srgbClr val="CFC5C4"/>
              </a:solidFill>
            </p:spPr>
          </p:sp>
          <p:sp>
            <p:nvSpPr>
              <p:cNvPr name="TextBox 14" id="14"/>
              <p:cNvSpPr txBox="true"/>
              <p:nvPr/>
            </p:nvSpPr>
            <p:spPr>
              <a:xfrm>
                <a:off x="139700" y="96561"/>
                <a:ext cx="533400" cy="598153"/>
              </a:xfrm>
              <a:prstGeom prst="rect">
                <a:avLst/>
              </a:prstGeom>
            </p:spPr>
            <p:txBody>
              <a:bodyPr anchor="ctr" rtlCol="false" tIns="50800" lIns="50800" bIns="50800" rIns="50800"/>
              <a:lstStyle/>
              <a:p>
                <a:pPr algn="ctr">
                  <a:lnSpc>
                    <a:spcPts val="3359"/>
                  </a:lnSpc>
                </a:pPr>
              </a:p>
            </p:txBody>
          </p:sp>
        </p:grpSp>
        <p:sp>
          <p:nvSpPr>
            <p:cNvPr name="TextBox 15" id="15"/>
            <p:cNvSpPr txBox="true"/>
            <p:nvPr/>
          </p:nvSpPr>
          <p:spPr>
            <a:xfrm rot="0">
              <a:off x="166790" y="396024"/>
              <a:ext cx="1041629"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8.2.1</a:t>
              </a:r>
            </a:p>
          </p:txBody>
        </p:sp>
        <p:sp>
          <p:nvSpPr>
            <p:cNvPr name="TextBox 16" id="16"/>
            <p:cNvSpPr txBox="true"/>
            <p:nvPr/>
          </p:nvSpPr>
          <p:spPr>
            <a:xfrm rot="0">
              <a:off x="1726241" y="385834"/>
              <a:ext cx="10702981"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 The Binary Tree Abstract Data Type</a:t>
              </a:r>
            </a:p>
          </p:txBody>
        </p:sp>
      </p:grpSp>
      <p:sp>
        <p:nvSpPr>
          <p:cNvPr name="TextBox 17" id="17"/>
          <p:cNvSpPr txBox="true"/>
          <p:nvPr/>
        </p:nvSpPr>
        <p:spPr>
          <a:xfrm rot="0">
            <a:off x="16012238" y="9105900"/>
            <a:ext cx="1454405"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19</a:t>
            </a:r>
          </a:p>
        </p:txBody>
      </p:sp>
      <p:sp>
        <p:nvSpPr>
          <p:cNvPr name="TextBox 18" id="18"/>
          <p:cNvSpPr txBox="true"/>
          <p:nvPr/>
        </p:nvSpPr>
        <p:spPr>
          <a:xfrm rot="0">
            <a:off x="1489745" y="1040477"/>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760339" y="1031554"/>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871536" y="2473727"/>
            <a:ext cx="9576701" cy="6272173"/>
          </a:xfrm>
          <a:prstGeom prst="rect">
            <a:avLst/>
          </a:prstGeom>
        </p:spPr>
        <p:txBody>
          <a:bodyPr anchor="t" rtlCol="false" tIns="0" lIns="0" bIns="0" rIns="0">
            <a:spAutoFit/>
          </a:bodyPr>
          <a:lstStyle/>
          <a:p>
            <a:pPr algn="just">
              <a:lnSpc>
                <a:spcPts val="3360"/>
              </a:lnSpc>
            </a:pPr>
            <a:r>
              <a:rPr lang="en-US" sz="2400">
                <a:solidFill>
                  <a:srgbClr val="005359"/>
                </a:solidFill>
                <a:latin typeface="Source Sans Pro"/>
                <a:ea typeface="Source Sans Pro"/>
                <a:cs typeface="Source Sans Pro"/>
                <a:sym typeface="Source Sans Pro"/>
              </a:rPr>
              <a:t>Para ahli produktivitas sering menyebut bahwa terobosan muncul dari pemikiran "nonlinier". Dalam konteks ini, struktur data pohon (tree) adalah salah satu bentuk pemikiran nonlinier yang penting dalam ilmu komputer. Struktur pohon memungkinkan kita untuk menjalankan berbagai algoritma dengan lebih cepat dibandingkan struktur linier seperti array atau linked list.</a:t>
            </a:r>
          </a:p>
          <a:p>
            <a:pPr algn="just">
              <a:lnSpc>
                <a:spcPts val="3360"/>
              </a:lnSpc>
            </a:pPr>
            <a:r>
              <a:rPr lang="en-US" sz="2400">
                <a:solidFill>
                  <a:srgbClr val="005359"/>
                </a:solidFill>
                <a:latin typeface="Source Sans Pro"/>
                <a:ea typeface="Source Sans Pro"/>
                <a:cs typeface="Source Sans Pro"/>
                <a:sym typeface="Source Sans Pro"/>
              </a:rPr>
              <a:t>Pohon juga mencerminkan cara alami dalam mengorganisasi data, sehingga banyak digunakan dalam sistem file, antarmuka grafis, basis data, situs web, dan sistem komputer lainnya.</a:t>
            </a:r>
          </a:p>
          <a:p>
            <a:pPr algn="just">
              <a:lnSpc>
                <a:spcPts val="3360"/>
              </a:lnSpc>
            </a:pPr>
            <a:r>
              <a:rPr lang="en-US" sz="2400">
                <a:solidFill>
                  <a:srgbClr val="005359"/>
                </a:solidFill>
                <a:latin typeface="Source Sans Pro"/>
                <a:ea typeface="Source Sans Pro"/>
                <a:cs typeface="Source Sans Pro"/>
                <a:sym typeface="Source Sans Pro"/>
              </a:rPr>
              <a:t>Saat disebut "nonlinier", yang dimaksud adalah bahwa pohon tidak hanya mengandalkan urutan "sebelum" dan "sesudah" seperti pada array, tetapi menggunakan hubungan hierarkis, di mana beberapa elemen berada "di atas" atau "di bawah" elemen lainnya. Istilah-istilah dalam pohon seperti parent, child, ancestor, dan descendant diambil dari struktur pohon keluarga.</a:t>
            </a:r>
          </a:p>
        </p:txBody>
      </p:sp>
      <p:sp>
        <p:nvSpPr>
          <p:cNvPr name="Freeform 10" id="10"/>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1118462" y="2898464"/>
            <a:ext cx="5612589" cy="4490071"/>
          </a:xfrm>
          <a:custGeom>
            <a:avLst/>
            <a:gdLst/>
            <a:ahLst/>
            <a:cxnLst/>
            <a:rect r="r" b="b" t="t" l="l"/>
            <a:pathLst>
              <a:path h="4490071" w="5612589">
                <a:moveTo>
                  <a:pt x="0" y="0"/>
                </a:moveTo>
                <a:lnTo>
                  <a:pt x="5612589" y="0"/>
                </a:lnTo>
                <a:lnTo>
                  <a:pt x="5612589" y="4490072"/>
                </a:lnTo>
                <a:lnTo>
                  <a:pt x="0" y="4490072"/>
                </a:lnTo>
                <a:lnTo>
                  <a:pt x="0" y="0"/>
                </a:lnTo>
                <a:close/>
              </a:path>
            </a:pathLst>
          </a:custGeom>
          <a:blipFill>
            <a:blip r:embed="rId9"/>
            <a:stretch>
              <a:fillRect l="0" t="0" r="0" b="0"/>
            </a:stretch>
          </a:blipFill>
        </p:spPr>
      </p:sp>
      <p:sp>
        <p:nvSpPr>
          <p:cNvPr name="TextBox 12" id="12"/>
          <p:cNvSpPr txBox="true"/>
          <p:nvPr/>
        </p:nvSpPr>
        <p:spPr>
          <a:xfrm rot="0">
            <a:off x="16284026" y="9105900"/>
            <a:ext cx="910829" cy="626072"/>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02</a:t>
            </a:r>
          </a:p>
        </p:txBody>
      </p:sp>
      <p:sp>
        <p:nvSpPr>
          <p:cNvPr name="TextBox 13" id="13"/>
          <p:cNvSpPr txBox="true"/>
          <p:nvPr/>
        </p:nvSpPr>
        <p:spPr>
          <a:xfrm rot="0">
            <a:off x="1476799" y="1040477"/>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4" id="14"/>
          <p:cNvSpPr txBox="true"/>
          <p:nvPr/>
        </p:nvSpPr>
        <p:spPr>
          <a:xfrm rot="0">
            <a:off x="4420963" y="1668245"/>
            <a:ext cx="10880967" cy="850966"/>
          </a:xfrm>
          <a:prstGeom prst="rect">
            <a:avLst/>
          </a:prstGeom>
        </p:spPr>
        <p:txBody>
          <a:bodyPr anchor="t" rtlCol="false" tIns="0" lIns="0" bIns="0" rIns="0">
            <a:spAutoFit/>
          </a:bodyPr>
          <a:lstStyle/>
          <a:p>
            <a:pPr algn="ctr">
              <a:lnSpc>
                <a:spcPts val="6875"/>
              </a:lnSpc>
            </a:pPr>
            <a:r>
              <a:rPr lang="en-US" sz="5500">
                <a:solidFill>
                  <a:srgbClr val="182B5C"/>
                </a:solidFill>
                <a:latin typeface="League Spartan"/>
                <a:ea typeface="League Spartan"/>
                <a:cs typeface="League Spartan"/>
                <a:sym typeface="League Spartan"/>
              </a:rPr>
              <a:t>8.1 GENERAL TREES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760339"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028700" y="2994995"/>
            <a:ext cx="15513739" cy="5450496"/>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Sama seperti kelas Tree yang didefinisikan sebagai abstract base class pada Bagian 8.1.2, kita juga mendefinisikan kelas BinaryTree untuk merepresentasikan ADT pohon biner. Kelas ini dibuat melalui pewarisan (inheritance) dari kelas Tree, sehingga mewarisi seluruh fungsionalitas pohon umum seperti parent, is_leaf, root, dan juga kelas bersarang Position. Namun, BinaryTree tetap bersifat abstrak karena belum menetapkan bagaimana struktur internalnya akan diimplementasikan, serta belum menyediakan seluruh perilaku secara lengkap.</a:t>
            </a:r>
          </a:p>
          <a:p>
            <a:pPr algn="just">
              <a:lnSpc>
                <a:spcPts val="3080"/>
              </a:lnSpc>
            </a:pPr>
            <a:r>
              <a:rPr lang="en-US" sz="2200">
                <a:solidFill>
                  <a:srgbClr val="005359"/>
                </a:solidFill>
                <a:latin typeface="Source Sans Pro"/>
                <a:ea typeface="Source Sans Pro"/>
                <a:cs typeface="Source Sans Pro"/>
                <a:sym typeface="Source Sans Pro"/>
              </a:rPr>
              <a:t>Dalam Code Fragment 8.7, implementasi Python dari BinaryTree ditampilkan. Kelas ini mendeklarasikan metode-metode abstrak tambahan, yakni left(p) dan right(p), yang harus diimplementas</a:t>
            </a:r>
            <a:r>
              <a:rPr lang="en-US" sz="2200">
                <a:solidFill>
                  <a:srgbClr val="005359"/>
                </a:solidFill>
                <a:latin typeface="Source Sans Pro"/>
                <a:ea typeface="Source Sans Pro"/>
                <a:cs typeface="Source Sans Pro"/>
                <a:sym typeface="Source Sans Pro"/>
              </a:rPr>
              <a:t>ikan oleh subclass konkret. Selain itu, terdapat dua metode konkret:</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sibling(p), yang menentukan saudara dari p dengan memanfaatkan parent, left, dan right. Jika p adalah akar (root) atau anak tu</a:t>
            </a:r>
            <a:r>
              <a:rPr lang="en-US" sz="2200">
                <a:solidFill>
                  <a:srgbClr val="005359"/>
                </a:solidFill>
                <a:latin typeface="Source Sans Pro"/>
                <a:ea typeface="Source Sans Pro"/>
                <a:cs typeface="Source Sans Pro"/>
                <a:sym typeface="Source Sans Pro"/>
              </a:rPr>
              <a:t>nggal, maka sibling(p) mengembalikan None.</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children(p), yang menghasilkan iterator terhadap anak-anak p secara berurutan (kiri lalu kanan), dengan menggunakan perilaku yang diharapkan dari metode left dan right.</a:t>
            </a:r>
          </a:p>
          <a:p>
            <a:pPr algn="just">
              <a:lnSpc>
                <a:spcPts val="3080"/>
              </a:lnSpc>
            </a:pPr>
            <a:r>
              <a:rPr lang="en-US" sz="2200">
                <a:solidFill>
                  <a:srgbClr val="005359"/>
                </a:solidFill>
                <a:latin typeface="Source Sans Pro"/>
                <a:ea typeface="Source Sans Pro"/>
                <a:cs typeface="Source Sans Pro"/>
                <a:sym typeface="Source Sans Pro"/>
              </a:rPr>
              <a:t>Dengan demikian, meskipun representasi internal simpul belum ditentukan, kelas ini menyediakan antarmuka dasar dan beberapa perilaku umum untuk digunakan dan dikembangkan lebih lanjut dalam subclass konkret.</a:t>
            </a:r>
          </a:p>
          <a:p>
            <a:pPr algn="just">
              <a:lnSpc>
                <a:spcPts val="3080"/>
              </a:lnSpc>
            </a:pPr>
          </a:p>
        </p:txBody>
      </p:sp>
      <p:sp>
        <p:nvSpPr>
          <p:cNvPr name="Freeform 10" id="10"/>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188694" y="1970244"/>
            <a:ext cx="9321916" cy="1064526"/>
            <a:chOff x="0" y="0"/>
            <a:chExt cx="12429222" cy="1419368"/>
          </a:xfrm>
        </p:grpSpPr>
        <p:grpSp>
          <p:nvGrpSpPr>
            <p:cNvPr name="Group 12" id="12"/>
            <p:cNvGrpSpPr/>
            <p:nvPr/>
          </p:nvGrpSpPr>
          <p:grpSpPr>
            <a:xfrm rot="0">
              <a:off x="0" y="0"/>
              <a:ext cx="1375209" cy="1419368"/>
              <a:chOff x="0" y="0"/>
              <a:chExt cx="812800" cy="838900"/>
            </a:xfrm>
          </p:grpSpPr>
          <p:sp>
            <p:nvSpPr>
              <p:cNvPr name="Freeform 13" id="13"/>
              <p:cNvSpPr/>
              <p:nvPr/>
            </p:nvSpPr>
            <p:spPr>
              <a:xfrm flipH="false" flipV="false" rot="0">
                <a:off x="0" y="0"/>
                <a:ext cx="812800" cy="838900"/>
              </a:xfrm>
              <a:custGeom>
                <a:avLst/>
                <a:gdLst/>
                <a:ahLst/>
                <a:cxnLst/>
                <a:rect r="r" b="b" t="t" l="l"/>
                <a:pathLst>
                  <a:path h="838900" w="812800">
                    <a:moveTo>
                      <a:pt x="406400" y="0"/>
                    </a:moveTo>
                    <a:lnTo>
                      <a:pt x="812800" y="419450"/>
                    </a:lnTo>
                    <a:lnTo>
                      <a:pt x="406400" y="838900"/>
                    </a:lnTo>
                    <a:lnTo>
                      <a:pt x="0" y="419450"/>
                    </a:lnTo>
                    <a:lnTo>
                      <a:pt x="406400" y="0"/>
                    </a:lnTo>
                    <a:close/>
                  </a:path>
                </a:pathLst>
              </a:custGeom>
              <a:solidFill>
                <a:srgbClr val="CFC5C4"/>
              </a:solidFill>
            </p:spPr>
          </p:sp>
          <p:sp>
            <p:nvSpPr>
              <p:cNvPr name="TextBox 14" id="14"/>
              <p:cNvSpPr txBox="true"/>
              <p:nvPr/>
            </p:nvSpPr>
            <p:spPr>
              <a:xfrm>
                <a:off x="139700" y="96561"/>
                <a:ext cx="533400" cy="598153"/>
              </a:xfrm>
              <a:prstGeom prst="rect">
                <a:avLst/>
              </a:prstGeom>
            </p:spPr>
            <p:txBody>
              <a:bodyPr anchor="ctr" rtlCol="false" tIns="50800" lIns="50800" bIns="50800" rIns="50800"/>
              <a:lstStyle/>
              <a:p>
                <a:pPr algn="ctr">
                  <a:lnSpc>
                    <a:spcPts val="3359"/>
                  </a:lnSpc>
                </a:pPr>
              </a:p>
            </p:txBody>
          </p:sp>
        </p:grpSp>
        <p:sp>
          <p:nvSpPr>
            <p:cNvPr name="TextBox 15" id="15"/>
            <p:cNvSpPr txBox="true"/>
            <p:nvPr/>
          </p:nvSpPr>
          <p:spPr>
            <a:xfrm rot="0">
              <a:off x="166790" y="396024"/>
              <a:ext cx="1041629"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8.2.1</a:t>
              </a:r>
            </a:p>
          </p:txBody>
        </p:sp>
        <p:sp>
          <p:nvSpPr>
            <p:cNvPr name="TextBox 16" id="16"/>
            <p:cNvSpPr txBox="true"/>
            <p:nvPr/>
          </p:nvSpPr>
          <p:spPr>
            <a:xfrm rot="0">
              <a:off x="1726241" y="385834"/>
              <a:ext cx="10702981"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 The Binary Tree Abstract Data Type</a:t>
              </a:r>
            </a:p>
          </p:txBody>
        </p:sp>
      </p:grpSp>
      <p:sp>
        <p:nvSpPr>
          <p:cNvPr name="TextBox 17" id="17"/>
          <p:cNvSpPr txBox="true"/>
          <p:nvPr/>
        </p:nvSpPr>
        <p:spPr>
          <a:xfrm rot="0">
            <a:off x="16012238" y="9105900"/>
            <a:ext cx="1454405"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20</a:t>
            </a:r>
          </a:p>
        </p:txBody>
      </p:sp>
      <p:sp>
        <p:nvSpPr>
          <p:cNvPr name="TextBox 18" id="18"/>
          <p:cNvSpPr txBox="true"/>
          <p:nvPr/>
        </p:nvSpPr>
        <p:spPr>
          <a:xfrm rot="0">
            <a:off x="1489745" y="1040477"/>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760339"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7318836" y="465247"/>
            <a:ext cx="7034453" cy="9356506"/>
          </a:xfrm>
          <a:custGeom>
            <a:avLst/>
            <a:gdLst/>
            <a:ahLst/>
            <a:cxnLst/>
            <a:rect r="r" b="b" t="t" l="l"/>
            <a:pathLst>
              <a:path h="9356506" w="7034453">
                <a:moveTo>
                  <a:pt x="0" y="0"/>
                </a:moveTo>
                <a:lnTo>
                  <a:pt x="7034453" y="0"/>
                </a:lnTo>
                <a:lnTo>
                  <a:pt x="7034453" y="9356506"/>
                </a:lnTo>
                <a:lnTo>
                  <a:pt x="0" y="9356506"/>
                </a:lnTo>
                <a:lnTo>
                  <a:pt x="0" y="0"/>
                </a:lnTo>
                <a:close/>
              </a:path>
            </a:pathLst>
          </a:custGeom>
          <a:blipFill>
            <a:blip r:embed="rId9"/>
            <a:stretch>
              <a:fillRect l="0" t="0" r="0" b="0"/>
            </a:stretch>
          </a:blipFill>
        </p:spPr>
      </p:sp>
      <p:sp>
        <p:nvSpPr>
          <p:cNvPr name="TextBox 11" id="11"/>
          <p:cNvSpPr txBox="true"/>
          <p:nvPr/>
        </p:nvSpPr>
        <p:spPr>
          <a:xfrm rot="0">
            <a:off x="401414" y="4895850"/>
            <a:ext cx="6128868"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IMPLEMENTATION IN PYTHON</a:t>
            </a:r>
          </a:p>
        </p:txBody>
      </p:sp>
      <p:sp>
        <p:nvSpPr>
          <p:cNvPr name="TextBox 12" id="12"/>
          <p:cNvSpPr txBox="true"/>
          <p:nvPr/>
        </p:nvSpPr>
        <p:spPr>
          <a:xfrm rot="0">
            <a:off x="16012238" y="9105900"/>
            <a:ext cx="1454405"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21</a:t>
            </a:r>
          </a:p>
        </p:txBody>
      </p:sp>
      <p:sp>
        <p:nvSpPr>
          <p:cNvPr name="TextBox 13" id="13"/>
          <p:cNvSpPr txBox="true"/>
          <p:nvPr/>
        </p:nvSpPr>
        <p:spPr>
          <a:xfrm rot="0">
            <a:off x="1489745" y="1040477"/>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760339"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123736" y="2619609"/>
            <a:ext cx="15513739" cy="3497540"/>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Pohon biner memiliki beberapa sifat menarik yang berkaitan dengan hubungan antara tinggi pohon dan jumlah simpul. Dalam hal ini, kita menyebut himpunan semua simpul dalam pohon T yang berada pada kedalaman (depth) d sebagai level d dari T.</a:t>
            </a:r>
          </a:p>
          <a:p>
            <a:pPr algn="just">
              <a:lnSpc>
                <a:spcPts val="3080"/>
              </a:lnSpc>
            </a:pPr>
            <a:r>
              <a:rPr lang="en-US" sz="2200">
                <a:solidFill>
                  <a:srgbClr val="005359"/>
                </a:solidFill>
                <a:latin typeface="Source Sans Pro"/>
                <a:ea typeface="Source Sans Pro"/>
                <a:cs typeface="Source Sans Pro"/>
                <a:sym typeface="Source Sans Pro"/>
              </a:rPr>
              <a:t>Dalam pohon biner:</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Level 0 paling banyak memiliki 1 simpul (ya</a:t>
            </a:r>
            <a:r>
              <a:rPr lang="en-US" sz="2200">
                <a:solidFill>
                  <a:srgbClr val="005359"/>
                </a:solidFill>
                <a:latin typeface="Source Sans Pro"/>
                <a:ea typeface="Source Sans Pro"/>
                <a:cs typeface="Source Sans Pro"/>
                <a:sym typeface="Source Sans Pro"/>
              </a:rPr>
              <a:t>itu akar),</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Level 1 paling banyak memiliki 2 simpul (anak-anak dari akar),</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Level 2 paling ba</a:t>
            </a:r>
            <a:r>
              <a:rPr lang="en-US" sz="2200">
                <a:solidFill>
                  <a:srgbClr val="005359"/>
                </a:solidFill>
                <a:latin typeface="Source Sans Pro"/>
                <a:ea typeface="Source Sans Pro"/>
                <a:cs typeface="Source Sans Pro"/>
                <a:sym typeface="Source Sans Pro"/>
              </a:rPr>
              <a:t>nyak memiliki 4 simpul, dan seterusnya.</a:t>
            </a:r>
          </a:p>
          <a:p>
            <a:pPr algn="just">
              <a:lnSpc>
                <a:spcPts val="3080"/>
              </a:lnSpc>
            </a:pPr>
            <a:r>
              <a:rPr lang="en-US" sz="2200">
                <a:solidFill>
                  <a:srgbClr val="005359"/>
                </a:solidFill>
                <a:latin typeface="Source Sans Pro"/>
                <a:ea typeface="Source Sans Pro"/>
                <a:cs typeface="Source Sans Pro"/>
                <a:sym typeface="Source Sans Pro"/>
              </a:rPr>
              <a:t>Secara umum, level ke-d dalam pohon biner dapat memiliki maksimal 2^d simpul.</a:t>
            </a:r>
          </a:p>
          <a:p>
            <a:pPr algn="just">
              <a:lnSpc>
                <a:spcPts val="3080"/>
              </a:lnSpc>
            </a:pPr>
            <a:r>
              <a:rPr lang="en-US" sz="2200">
                <a:solidFill>
                  <a:srgbClr val="005359"/>
                </a:solidFill>
                <a:latin typeface="Source Sans Pro"/>
                <a:ea typeface="Source Sans Pro"/>
                <a:cs typeface="Source Sans Pro"/>
                <a:sym typeface="Source Sans Pro"/>
              </a:rPr>
              <a:t> Pola ini menggambarkan bagaimana jumlah simpul bertambah secara eksponensial seiring bertambahnya kedalaman pohon (lihat Gambar 8.9).</a:t>
            </a:r>
          </a:p>
        </p:txBody>
      </p:sp>
      <p:sp>
        <p:nvSpPr>
          <p:cNvPr name="Freeform 10" id="10"/>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240001" y="1753896"/>
            <a:ext cx="9321916" cy="1064526"/>
            <a:chOff x="0" y="0"/>
            <a:chExt cx="12429222" cy="1419368"/>
          </a:xfrm>
        </p:grpSpPr>
        <p:grpSp>
          <p:nvGrpSpPr>
            <p:cNvPr name="Group 12" id="12"/>
            <p:cNvGrpSpPr/>
            <p:nvPr/>
          </p:nvGrpSpPr>
          <p:grpSpPr>
            <a:xfrm rot="0">
              <a:off x="0" y="0"/>
              <a:ext cx="1375209" cy="1419368"/>
              <a:chOff x="0" y="0"/>
              <a:chExt cx="812800" cy="838900"/>
            </a:xfrm>
          </p:grpSpPr>
          <p:sp>
            <p:nvSpPr>
              <p:cNvPr name="Freeform 13" id="13"/>
              <p:cNvSpPr/>
              <p:nvPr/>
            </p:nvSpPr>
            <p:spPr>
              <a:xfrm flipH="false" flipV="false" rot="0">
                <a:off x="0" y="0"/>
                <a:ext cx="812800" cy="838900"/>
              </a:xfrm>
              <a:custGeom>
                <a:avLst/>
                <a:gdLst/>
                <a:ahLst/>
                <a:cxnLst/>
                <a:rect r="r" b="b" t="t" l="l"/>
                <a:pathLst>
                  <a:path h="838900" w="812800">
                    <a:moveTo>
                      <a:pt x="406400" y="0"/>
                    </a:moveTo>
                    <a:lnTo>
                      <a:pt x="812800" y="419450"/>
                    </a:lnTo>
                    <a:lnTo>
                      <a:pt x="406400" y="838900"/>
                    </a:lnTo>
                    <a:lnTo>
                      <a:pt x="0" y="419450"/>
                    </a:lnTo>
                    <a:lnTo>
                      <a:pt x="406400" y="0"/>
                    </a:lnTo>
                    <a:close/>
                  </a:path>
                </a:pathLst>
              </a:custGeom>
              <a:solidFill>
                <a:srgbClr val="CFC5C4"/>
              </a:solidFill>
            </p:spPr>
          </p:sp>
          <p:sp>
            <p:nvSpPr>
              <p:cNvPr name="TextBox 14" id="14"/>
              <p:cNvSpPr txBox="true"/>
              <p:nvPr/>
            </p:nvSpPr>
            <p:spPr>
              <a:xfrm>
                <a:off x="139700" y="96561"/>
                <a:ext cx="533400" cy="598153"/>
              </a:xfrm>
              <a:prstGeom prst="rect">
                <a:avLst/>
              </a:prstGeom>
            </p:spPr>
            <p:txBody>
              <a:bodyPr anchor="ctr" rtlCol="false" tIns="50800" lIns="50800" bIns="50800" rIns="50800"/>
              <a:lstStyle/>
              <a:p>
                <a:pPr algn="ctr">
                  <a:lnSpc>
                    <a:spcPts val="3359"/>
                  </a:lnSpc>
                </a:pPr>
              </a:p>
            </p:txBody>
          </p:sp>
        </p:grpSp>
        <p:sp>
          <p:nvSpPr>
            <p:cNvPr name="TextBox 15" id="15"/>
            <p:cNvSpPr txBox="true"/>
            <p:nvPr/>
          </p:nvSpPr>
          <p:spPr>
            <a:xfrm rot="0">
              <a:off x="166790" y="396024"/>
              <a:ext cx="1041629"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8.2.1</a:t>
              </a:r>
            </a:p>
          </p:txBody>
        </p:sp>
        <p:sp>
          <p:nvSpPr>
            <p:cNvPr name="TextBox 16" id="16"/>
            <p:cNvSpPr txBox="true"/>
            <p:nvPr/>
          </p:nvSpPr>
          <p:spPr>
            <a:xfrm rot="0">
              <a:off x="1726241" y="385834"/>
              <a:ext cx="10702981"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The Binary Tree Abstract Data Type</a:t>
              </a:r>
            </a:p>
          </p:txBody>
        </p:sp>
      </p:grpSp>
      <p:sp>
        <p:nvSpPr>
          <p:cNvPr name="Freeform 17" id="17"/>
          <p:cNvSpPr/>
          <p:nvPr/>
        </p:nvSpPr>
        <p:spPr>
          <a:xfrm flipH="false" flipV="false" rot="0">
            <a:off x="1028700" y="6238415"/>
            <a:ext cx="5389652" cy="3753190"/>
          </a:xfrm>
          <a:custGeom>
            <a:avLst/>
            <a:gdLst/>
            <a:ahLst/>
            <a:cxnLst/>
            <a:rect r="r" b="b" t="t" l="l"/>
            <a:pathLst>
              <a:path h="3753190" w="5389652">
                <a:moveTo>
                  <a:pt x="0" y="0"/>
                </a:moveTo>
                <a:lnTo>
                  <a:pt x="5389652" y="0"/>
                </a:lnTo>
                <a:lnTo>
                  <a:pt x="5389652" y="3753190"/>
                </a:lnTo>
                <a:lnTo>
                  <a:pt x="0" y="3753190"/>
                </a:lnTo>
                <a:lnTo>
                  <a:pt x="0" y="0"/>
                </a:lnTo>
                <a:close/>
              </a:path>
            </a:pathLst>
          </a:custGeom>
          <a:blipFill>
            <a:blip r:embed="rId9"/>
            <a:stretch>
              <a:fillRect l="0" t="0" r="0" b="0"/>
            </a:stretch>
          </a:blipFill>
        </p:spPr>
      </p:sp>
      <p:sp>
        <p:nvSpPr>
          <p:cNvPr name="TextBox 18" id="18"/>
          <p:cNvSpPr txBox="true"/>
          <p:nvPr/>
        </p:nvSpPr>
        <p:spPr>
          <a:xfrm rot="0">
            <a:off x="16012238" y="9105900"/>
            <a:ext cx="1454405"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22</a:t>
            </a:r>
          </a:p>
        </p:txBody>
      </p:sp>
      <p:sp>
        <p:nvSpPr>
          <p:cNvPr name="TextBox 19" id="19"/>
          <p:cNvSpPr txBox="true"/>
          <p:nvPr/>
        </p:nvSpPr>
        <p:spPr>
          <a:xfrm rot="0">
            <a:off x="1489745" y="1040477"/>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4756956" y="0"/>
            <a:ext cx="3531044" cy="4559128"/>
          </a:xfrm>
          <a:custGeom>
            <a:avLst/>
            <a:gdLst/>
            <a:ahLst/>
            <a:cxnLst/>
            <a:rect r="r" b="b" t="t" l="l"/>
            <a:pathLst>
              <a:path h="4559128" w="3531044">
                <a:moveTo>
                  <a:pt x="0" y="4559128"/>
                </a:moveTo>
                <a:lnTo>
                  <a:pt x="3531044" y="4559128"/>
                </a:lnTo>
                <a:lnTo>
                  <a:pt x="3531044" y="0"/>
                </a:lnTo>
                <a:lnTo>
                  <a:pt x="0" y="0"/>
                </a:lnTo>
                <a:lnTo>
                  <a:pt x="0" y="4559128"/>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760339"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850686" y="2719088"/>
            <a:ext cx="14161552" cy="7012861"/>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Dari pola pertumbuhan jumlah simpul di setiap level pohon biner yang bersifat eksponensial, kita dapat menyimpulkan sejumlah proposisi matematis penting. Misalkan T adalah pohon biner yang tidak kosong, dengan:</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n = jumlah total simpul,</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nE = jumlah s</a:t>
            </a:r>
            <a:r>
              <a:rPr lang="en-US" sz="2200">
                <a:solidFill>
                  <a:srgbClr val="005359"/>
                </a:solidFill>
                <a:latin typeface="Source Sans Pro"/>
                <a:ea typeface="Source Sans Pro"/>
                <a:cs typeface="Source Sans Pro"/>
                <a:sym typeface="Source Sans Pro"/>
              </a:rPr>
              <a:t>impul eksternal (daun),</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nI = jumlah simpul internal,</a:t>
            </a:r>
          </a:p>
          <a:p>
            <a:pPr algn="just" marL="474981" indent="-237491" lvl="1">
              <a:lnSpc>
                <a:spcPts val="3080"/>
              </a:lnSpc>
              <a:buFont typeface="Arial"/>
              <a:buChar char="•"/>
            </a:pPr>
            <a:r>
              <a:rPr lang="en-US" sz="2200">
                <a:solidFill>
                  <a:srgbClr val="005359"/>
                </a:solidFill>
                <a:latin typeface="Source Sans Pro"/>
                <a:ea typeface="Source Sans Pro"/>
                <a:cs typeface="Source Sans Pro"/>
                <a:sym typeface="Source Sans Pro"/>
              </a:rPr>
              <a:t>h = tinggi pohon.</a:t>
            </a:r>
          </a:p>
          <a:p>
            <a:pPr algn="just">
              <a:lnSpc>
                <a:spcPts val="3080"/>
              </a:lnSpc>
            </a:pPr>
            <a:r>
              <a:rPr lang="en-US" sz="2200">
                <a:solidFill>
                  <a:srgbClr val="005359"/>
                </a:solidFill>
                <a:latin typeface="Source Sans Pro"/>
                <a:ea typeface="Source Sans Pro"/>
                <a:cs typeface="Source Sans Pro"/>
                <a:sym typeface="Source Sans Pro"/>
              </a:rPr>
              <a:t>Maka, pohon T memenuhi sifat-sifat berikut:</a:t>
            </a:r>
          </a:p>
          <a:p>
            <a:pPr algn="just" marL="474981" indent="-237491" lvl="1">
              <a:lnSpc>
                <a:spcPts val="3080"/>
              </a:lnSpc>
              <a:buAutoNum type="arabicPeriod" startAt="1"/>
            </a:pPr>
            <a:r>
              <a:rPr lang="en-US" sz="2200">
                <a:solidFill>
                  <a:srgbClr val="005359"/>
                </a:solidFill>
                <a:latin typeface="Source Sans Pro"/>
                <a:ea typeface="Source Sans Pro"/>
                <a:cs typeface="Source Sans Pro"/>
                <a:sym typeface="Source Sans Pro"/>
              </a:rPr>
              <a:t>Jumlah simpul total: h + 1 ≤ n ≤ 2^(h+1) − 1</a:t>
            </a:r>
          </a:p>
          <a:p>
            <a:pPr algn="just" marL="474981" indent="-237491" lvl="1">
              <a:lnSpc>
                <a:spcPts val="3080"/>
              </a:lnSpc>
              <a:buAutoNum type="arabicPeriod" startAt="1"/>
            </a:pPr>
            <a:r>
              <a:rPr lang="en-US" sz="2200">
                <a:solidFill>
                  <a:srgbClr val="005359"/>
                </a:solidFill>
                <a:latin typeface="Source Sans Pro"/>
                <a:ea typeface="Source Sans Pro"/>
                <a:cs typeface="Source Sans Pro"/>
                <a:sym typeface="Source Sans Pro"/>
              </a:rPr>
              <a:t>Jumlah simpul eksternal (daun): 1 ≤ </a:t>
            </a:r>
            <a:r>
              <a:rPr lang="en-US" sz="2200">
                <a:solidFill>
                  <a:srgbClr val="005359"/>
                </a:solidFill>
                <a:latin typeface="Source Sans Pro"/>
                <a:ea typeface="Source Sans Pro"/>
                <a:cs typeface="Source Sans Pro"/>
                <a:sym typeface="Source Sans Pro"/>
              </a:rPr>
              <a:t>nE ≤ 2^h</a:t>
            </a:r>
          </a:p>
          <a:p>
            <a:pPr algn="just" marL="474981" indent="-237491" lvl="1">
              <a:lnSpc>
                <a:spcPts val="3080"/>
              </a:lnSpc>
              <a:buAutoNum type="arabicPeriod" startAt="1"/>
            </a:pPr>
            <a:r>
              <a:rPr lang="en-US" sz="2200">
                <a:solidFill>
                  <a:srgbClr val="005359"/>
                </a:solidFill>
                <a:latin typeface="Source Sans Pro"/>
                <a:ea typeface="Source Sans Pro"/>
                <a:cs typeface="Source Sans Pro"/>
                <a:sym typeface="Source Sans Pro"/>
              </a:rPr>
              <a:t>Jumlah simpul internal: h ≤ nI ≤ 2^h − 1</a:t>
            </a:r>
          </a:p>
          <a:p>
            <a:pPr algn="just" marL="474981" indent="-237491" lvl="1">
              <a:lnSpc>
                <a:spcPts val="3080"/>
              </a:lnSpc>
              <a:buAutoNum type="arabicPeriod" startAt="1"/>
            </a:pPr>
            <a:r>
              <a:rPr lang="en-US" sz="2200">
                <a:solidFill>
                  <a:srgbClr val="005359"/>
                </a:solidFill>
                <a:latin typeface="Source Sans Pro"/>
                <a:ea typeface="Source Sans Pro"/>
                <a:cs typeface="Source Sans Pro"/>
                <a:sym typeface="Source Sans Pro"/>
              </a:rPr>
              <a:t>Batas bawah dan </a:t>
            </a:r>
            <a:r>
              <a:rPr lang="en-US" sz="2200">
                <a:solidFill>
                  <a:srgbClr val="005359"/>
                </a:solidFill>
                <a:latin typeface="Source Sans Pro"/>
                <a:ea typeface="Source Sans Pro"/>
                <a:cs typeface="Source Sans Pro"/>
                <a:sym typeface="Source Sans Pro"/>
              </a:rPr>
              <a:t>atas tinggi pohon: log₂(n + 1) − 1 ≤ h ≤ n − 1</a:t>
            </a:r>
          </a:p>
          <a:p>
            <a:pPr algn="just">
              <a:lnSpc>
                <a:spcPts val="3080"/>
              </a:lnSpc>
            </a:pPr>
            <a:r>
              <a:rPr lang="en-US" sz="2200">
                <a:solidFill>
                  <a:srgbClr val="005359"/>
                </a:solidFill>
                <a:latin typeface="Source Sans Pro"/>
                <a:ea typeface="Source Sans Pro"/>
                <a:cs typeface="Source Sans Pro"/>
                <a:sym typeface="Source Sans Pro"/>
              </a:rPr>
              <a:t>Jika T adalah pohon biner proper (setiap simpul internal punya tepat dua anak), maka berlaku sifat-sifat khusus berikut:</a:t>
            </a:r>
          </a:p>
          <a:p>
            <a:pPr algn="just" marL="474981" indent="-237491" lvl="1">
              <a:lnSpc>
                <a:spcPts val="3080"/>
              </a:lnSpc>
              <a:buAutoNum type="arabicPeriod" startAt="1"/>
            </a:pPr>
            <a:r>
              <a:rPr lang="en-US" sz="2200">
                <a:solidFill>
                  <a:srgbClr val="005359"/>
                </a:solidFill>
                <a:latin typeface="Source Sans Pro"/>
                <a:ea typeface="Source Sans Pro"/>
                <a:cs typeface="Source Sans Pro"/>
                <a:sym typeface="Source Sans Pro"/>
              </a:rPr>
              <a:t>Jumlah simpul total: 2h + 1 ≤ n ≤ 2^(h+1) − 1</a:t>
            </a:r>
          </a:p>
          <a:p>
            <a:pPr algn="just" marL="474981" indent="-237491" lvl="1">
              <a:lnSpc>
                <a:spcPts val="3080"/>
              </a:lnSpc>
              <a:buAutoNum type="arabicPeriod" startAt="1"/>
            </a:pPr>
            <a:r>
              <a:rPr lang="en-US" sz="2200">
                <a:solidFill>
                  <a:srgbClr val="005359"/>
                </a:solidFill>
                <a:latin typeface="Source Sans Pro"/>
                <a:ea typeface="Source Sans Pro"/>
                <a:cs typeface="Source Sans Pro"/>
                <a:sym typeface="Source Sans Pro"/>
              </a:rPr>
              <a:t>Jumlah simpul eksternal (daun): h + 1 ≤ nE ≤ 2^h</a:t>
            </a:r>
          </a:p>
          <a:p>
            <a:pPr algn="just" marL="474981" indent="-237491" lvl="1">
              <a:lnSpc>
                <a:spcPts val="3080"/>
              </a:lnSpc>
              <a:buAutoNum type="arabicPeriod" startAt="1"/>
            </a:pPr>
            <a:r>
              <a:rPr lang="en-US" sz="2200">
                <a:solidFill>
                  <a:srgbClr val="005359"/>
                </a:solidFill>
                <a:latin typeface="Source Sans Pro"/>
                <a:ea typeface="Source Sans Pro"/>
                <a:cs typeface="Source Sans Pro"/>
                <a:sym typeface="Source Sans Pro"/>
              </a:rPr>
              <a:t>Jumlah simpul internal: h ≤ nI ≤ 2^h − 1</a:t>
            </a:r>
          </a:p>
          <a:p>
            <a:pPr algn="just" marL="474981" indent="-237491" lvl="1">
              <a:lnSpc>
                <a:spcPts val="3080"/>
              </a:lnSpc>
              <a:buAutoNum type="arabicPeriod" startAt="1"/>
            </a:pPr>
            <a:r>
              <a:rPr lang="en-US" sz="2200">
                <a:solidFill>
                  <a:srgbClr val="005359"/>
                </a:solidFill>
                <a:latin typeface="Source Sans Pro"/>
                <a:ea typeface="Source Sans Pro"/>
                <a:cs typeface="Source Sans Pro"/>
                <a:sym typeface="Source Sans Pro"/>
              </a:rPr>
              <a:t>Batas tinggi pohon: log₂(n + 1) − 1 ≤ h ≤ (n − 1) / 2</a:t>
            </a:r>
          </a:p>
          <a:p>
            <a:pPr algn="just">
              <a:lnSpc>
                <a:spcPts val="3080"/>
              </a:lnSpc>
            </a:pPr>
            <a:r>
              <a:rPr lang="en-US" sz="2200">
                <a:solidFill>
                  <a:srgbClr val="005359"/>
                </a:solidFill>
                <a:latin typeface="Source Sans Pro"/>
                <a:ea typeface="Source Sans Pro"/>
                <a:cs typeface="Source Sans Pro"/>
                <a:sym typeface="Source Sans Pro"/>
              </a:rPr>
              <a:t>Sifat-sifat ini memberikan pemahaman mendalam tentang efisiensi struktur pohon, dan digunakan untuk menganalisis performa algoritma berbasis pohon, seperti pencarian, penyisipan, dan penyeimbangan pohon.</a:t>
            </a:r>
          </a:p>
        </p:txBody>
      </p:sp>
      <p:sp>
        <p:nvSpPr>
          <p:cNvPr name="Freeform 10" id="10"/>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240001" y="1753896"/>
            <a:ext cx="9321916" cy="1064526"/>
            <a:chOff x="0" y="0"/>
            <a:chExt cx="12429222" cy="1419368"/>
          </a:xfrm>
        </p:grpSpPr>
        <p:grpSp>
          <p:nvGrpSpPr>
            <p:cNvPr name="Group 12" id="12"/>
            <p:cNvGrpSpPr/>
            <p:nvPr/>
          </p:nvGrpSpPr>
          <p:grpSpPr>
            <a:xfrm rot="0">
              <a:off x="0" y="0"/>
              <a:ext cx="1375209" cy="1419368"/>
              <a:chOff x="0" y="0"/>
              <a:chExt cx="812800" cy="838900"/>
            </a:xfrm>
          </p:grpSpPr>
          <p:sp>
            <p:nvSpPr>
              <p:cNvPr name="Freeform 13" id="13"/>
              <p:cNvSpPr/>
              <p:nvPr/>
            </p:nvSpPr>
            <p:spPr>
              <a:xfrm flipH="false" flipV="false" rot="0">
                <a:off x="0" y="0"/>
                <a:ext cx="812800" cy="838900"/>
              </a:xfrm>
              <a:custGeom>
                <a:avLst/>
                <a:gdLst/>
                <a:ahLst/>
                <a:cxnLst/>
                <a:rect r="r" b="b" t="t" l="l"/>
                <a:pathLst>
                  <a:path h="838900" w="812800">
                    <a:moveTo>
                      <a:pt x="406400" y="0"/>
                    </a:moveTo>
                    <a:lnTo>
                      <a:pt x="812800" y="419450"/>
                    </a:lnTo>
                    <a:lnTo>
                      <a:pt x="406400" y="838900"/>
                    </a:lnTo>
                    <a:lnTo>
                      <a:pt x="0" y="419450"/>
                    </a:lnTo>
                    <a:lnTo>
                      <a:pt x="406400" y="0"/>
                    </a:lnTo>
                    <a:close/>
                  </a:path>
                </a:pathLst>
              </a:custGeom>
              <a:solidFill>
                <a:srgbClr val="CFC5C4"/>
              </a:solidFill>
            </p:spPr>
          </p:sp>
          <p:sp>
            <p:nvSpPr>
              <p:cNvPr name="TextBox 14" id="14"/>
              <p:cNvSpPr txBox="true"/>
              <p:nvPr/>
            </p:nvSpPr>
            <p:spPr>
              <a:xfrm>
                <a:off x="139700" y="96561"/>
                <a:ext cx="533400" cy="598153"/>
              </a:xfrm>
              <a:prstGeom prst="rect">
                <a:avLst/>
              </a:prstGeom>
            </p:spPr>
            <p:txBody>
              <a:bodyPr anchor="ctr" rtlCol="false" tIns="50800" lIns="50800" bIns="50800" rIns="50800"/>
              <a:lstStyle/>
              <a:p>
                <a:pPr algn="ctr">
                  <a:lnSpc>
                    <a:spcPts val="3359"/>
                  </a:lnSpc>
                </a:pPr>
              </a:p>
            </p:txBody>
          </p:sp>
        </p:grpSp>
        <p:sp>
          <p:nvSpPr>
            <p:cNvPr name="TextBox 15" id="15"/>
            <p:cNvSpPr txBox="true"/>
            <p:nvPr/>
          </p:nvSpPr>
          <p:spPr>
            <a:xfrm rot="0">
              <a:off x="166790" y="396024"/>
              <a:ext cx="1041629"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8.2.1</a:t>
              </a:r>
            </a:p>
          </p:txBody>
        </p:sp>
        <p:sp>
          <p:nvSpPr>
            <p:cNvPr name="TextBox 16" id="16"/>
            <p:cNvSpPr txBox="true"/>
            <p:nvPr/>
          </p:nvSpPr>
          <p:spPr>
            <a:xfrm rot="0">
              <a:off x="1726241" y="385834"/>
              <a:ext cx="10702981"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The Binary Tree Abstract Data Type</a:t>
              </a:r>
            </a:p>
          </p:txBody>
        </p:sp>
      </p:grpSp>
      <p:sp>
        <p:nvSpPr>
          <p:cNvPr name="TextBox 17" id="17"/>
          <p:cNvSpPr txBox="true"/>
          <p:nvPr/>
        </p:nvSpPr>
        <p:spPr>
          <a:xfrm rot="0">
            <a:off x="16012238" y="9105900"/>
            <a:ext cx="1454405"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23</a:t>
            </a:r>
          </a:p>
        </p:txBody>
      </p:sp>
      <p:sp>
        <p:nvSpPr>
          <p:cNvPr name="TextBox 18" id="18"/>
          <p:cNvSpPr txBox="true"/>
          <p:nvPr/>
        </p:nvSpPr>
        <p:spPr>
          <a:xfrm rot="0">
            <a:off x="1489745" y="1040477"/>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4756956" y="0"/>
            <a:ext cx="3531044" cy="4559128"/>
          </a:xfrm>
          <a:custGeom>
            <a:avLst/>
            <a:gdLst/>
            <a:ahLst/>
            <a:cxnLst/>
            <a:rect r="r" b="b" t="t" l="l"/>
            <a:pathLst>
              <a:path h="4559128" w="3531044">
                <a:moveTo>
                  <a:pt x="0" y="4559128"/>
                </a:moveTo>
                <a:lnTo>
                  <a:pt x="3531044" y="4559128"/>
                </a:lnTo>
                <a:lnTo>
                  <a:pt x="3531044" y="0"/>
                </a:lnTo>
                <a:lnTo>
                  <a:pt x="0" y="0"/>
                </a:lnTo>
                <a:lnTo>
                  <a:pt x="0" y="4559128"/>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760339"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268499" y="2875971"/>
            <a:ext cx="15751002" cy="3497540"/>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Dalam pohon biner proper yang tidak kosong, jumlah simpul eksternal nE selalu satu lebih banyak dari jumlah simpul internal nI, atau nE = nI + 1. Untuk membuktikannya, bayangkan proses pengurangan pohon secara bertahap dengan memindahkan simpul ke dua tumpukan: satu untuk simpul internal dan satu untuk eksternal.</a:t>
            </a:r>
          </a:p>
          <a:p>
            <a:pPr algn="just">
              <a:lnSpc>
                <a:spcPts val="3080"/>
              </a:lnSpc>
            </a:pPr>
            <a:r>
              <a:rPr lang="en-US" sz="2200">
                <a:solidFill>
                  <a:srgbClr val="005359"/>
                </a:solidFill>
                <a:latin typeface="Source Sans Pro"/>
                <a:ea typeface="Source Sans Pro"/>
                <a:cs typeface="Source Sans Pro"/>
                <a:sym typeface="Source Sans Pro"/>
              </a:rPr>
              <a:t>Case 1: Jika pohon hanya memiliki satu simpul, simpul tersebut adalah akar sekaligus daun. Maka, simpul itu masuk ke tumpukan eksternal, dan tumpukan internal tetap kosong. Hasilnya, nE = 1, nI = 0, sehingga nE = nI + 1.</a:t>
            </a:r>
          </a:p>
          <a:p>
            <a:pPr algn="just">
              <a:lnSpc>
                <a:spcPts val="3080"/>
              </a:lnSpc>
            </a:pPr>
            <a:r>
              <a:rPr lang="en-US" sz="2200">
                <a:solidFill>
                  <a:srgbClr val="005359"/>
                </a:solidFill>
                <a:latin typeface="Source Sans Pro"/>
                <a:ea typeface="Source Sans Pro"/>
                <a:cs typeface="Source Sans Pro"/>
                <a:sym typeface="Source Sans Pro"/>
              </a:rPr>
              <a:t>Case 2: Jika pohon memiliki lebih dari satu simpul, kita hapus sepasang simpul: satu simpul eksternal w dan induknya v (simpul internal). w masuk ke tumpukan eksternal, dan v ke tumpukan internal. Jika v punya induk u, maka anak v yang tersisa disambungkan kembali ke u, agar struktur pohon tetap proper. Proses ini diulang hingga tersisa satu simpul terakhir (daun), yang ditambahkan ke tumpukan eksternal. Dengan demikian, total simpul eksternal akan selalu satu lebih banyak dari simpul internal.</a:t>
            </a:r>
          </a:p>
        </p:txBody>
      </p:sp>
      <p:sp>
        <p:nvSpPr>
          <p:cNvPr name="Freeform 10" id="10"/>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4823821" y="6779418"/>
            <a:ext cx="8640357" cy="3328863"/>
          </a:xfrm>
          <a:custGeom>
            <a:avLst/>
            <a:gdLst/>
            <a:ahLst/>
            <a:cxnLst/>
            <a:rect r="r" b="b" t="t" l="l"/>
            <a:pathLst>
              <a:path h="3328863" w="8640357">
                <a:moveTo>
                  <a:pt x="0" y="0"/>
                </a:moveTo>
                <a:lnTo>
                  <a:pt x="8640358" y="0"/>
                </a:lnTo>
                <a:lnTo>
                  <a:pt x="8640358" y="3328863"/>
                </a:lnTo>
                <a:lnTo>
                  <a:pt x="0" y="3328863"/>
                </a:lnTo>
                <a:lnTo>
                  <a:pt x="0" y="0"/>
                </a:lnTo>
                <a:close/>
              </a:path>
            </a:pathLst>
          </a:custGeom>
          <a:blipFill>
            <a:blip r:embed="rId9"/>
            <a:stretch>
              <a:fillRect l="0" t="0" r="0" b="0"/>
            </a:stretch>
          </a:blipFill>
        </p:spPr>
      </p:sp>
      <p:sp>
        <p:nvSpPr>
          <p:cNvPr name="TextBox 12" id="12"/>
          <p:cNvSpPr txBox="true"/>
          <p:nvPr/>
        </p:nvSpPr>
        <p:spPr>
          <a:xfrm rot="0">
            <a:off x="1297061" y="2260514"/>
            <a:ext cx="13222274"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Relating Internal Nodes to External Nodes in a Proper Binary Tree</a:t>
            </a:r>
          </a:p>
        </p:txBody>
      </p:sp>
      <p:sp>
        <p:nvSpPr>
          <p:cNvPr name="TextBox 13" id="13"/>
          <p:cNvSpPr txBox="true"/>
          <p:nvPr/>
        </p:nvSpPr>
        <p:spPr>
          <a:xfrm rot="0">
            <a:off x="16012238" y="9105900"/>
            <a:ext cx="1454405"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24</a:t>
            </a:r>
          </a:p>
        </p:txBody>
      </p:sp>
      <p:sp>
        <p:nvSpPr>
          <p:cNvPr name="TextBox 14" id="14"/>
          <p:cNvSpPr txBox="true"/>
          <p:nvPr/>
        </p:nvSpPr>
        <p:spPr>
          <a:xfrm rot="0">
            <a:off x="1489745" y="1040477"/>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25</a:t>
            </a:r>
          </a:p>
        </p:txBody>
      </p:sp>
      <p:sp>
        <p:nvSpPr>
          <p:cNvPr name="TextBox 10" id="10"/>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1" id="11"/>
          <p:cNvSpPr txBox="true"/>
          <p:nvPr/>
        </p:nvSpPr>
        <p:spPr>
          <a:xfrm rot="0">
            <a:off x="219403" y="2381805"/>
            <a:ext cx="10880967" cy="850966"/>
          </a:xfrm>
          <a:prstGeom prst="rect">
            <a:avLst/>
          </a:prstGeom>
        </p:spPr>
        <p:txBody>
          <a:bodyPr anchor="t" rtlCol="false" tIns="0" lIns="0" bIns="0" rIns="0">
            <a:spAutoFit/>
          </a:bodyPr>
          <a:lstStyle/>
          <a:p>
            <a:pPr algn="l">
              <a:lnSpc>
                <a:spcPts val="6875"/>
              </a:lnSpc>
            </a:pPr>
            <a:r>
              <a:rPr lang="en-US" sz="5500">
                <a:solidFill>
                  <a:srgbClr val="182B5C"/>
                </a:solidFill>
                <a:latin typeface="League Spartan"/>
                <a:ea typeface="League Spartan"/>
                <a:cs typeface="League Spartan"/>
                <a:sym typeface="League Spartan"/>
              </a:rPr>
              <a:t>8.3 IMPLEMENTING TREES</a:t>
            </a:r>
          </a:p>
        </p:txBody>
      </p:sp>
      <p:sp>
        <p:nvSpPr>
          <p:cNvPr name="TextBox 12" id="12"/>
          <p:cNvSpPr txBox="true"/>
          <p:nvPr/>
        </p:nvSpPr>
        <p:spPr>
          <a:xfrm rot="0">
            <a:off x="1925011" y="3239041"/>
            <a:ext cx="14437978" cy="4741545"/>
          </a:xfrm>
          <a:prstGeom prst="rect">
            <a:avLst/>
          </a:prstGeom>
        </p:spPr>
        <p:txBody>
          <a:bodyPr anchor="t" rtlCol="false" tIns="0" lIns="0" bIns="0" rIns="0">
            <a:spAutoFit/>
          </a:bodyPr>
          <a:lstStyle/>
          <a:p>
            <a:pPr algn="just">
              <a:lnSpc>
                <a:spcPts val="3779"/>
              </a:lnSpc>
            </a:pPr>
            <a:r>
              <a:rPr lang="en-US" sz="2700">
                <a:solidFill>
                  <a:srgbClr val="005359"/>
                </a:solidFill>
                <a:latin typeface="Source Sans Pro"/>
                <a:ea typeface="Source Sans Pro"/>
                <a:cs typeface="Source Sans Pro"/>
                <a:sym typeface="Source Sans Pro"/>
              </a:rPr>
              <a:t>Kelas Tree dan BinaryTree yang telah didefinisikan sebelumnya dalam bab ini merupakan abstract base class secara formal. Meskipun sudah menyediakan banyak dukungan fungsional, keduanya tidak dapat diinstansiasi secara langsung karena belum memiliki detail implementasi tentang bagaimana pohon direpresentasikan secara internal dan bagaimana cara berpindah antara simpul induk dan anak. Agar menjadi implementasi konkret, sebuah kelas pohon harus menyertakan definisi metode seperti root, parent, num_children, children, __len__, dan khusus untuk BinaryTree, juga metode left dan right.</a:t>
            </a:r>
          </a:p>
          <a:p>
            <a:pPr algn="just">
              <a:lnSpc>
                <a:spcPts val="3779"/>
              </a:lnSpc>
            </a:pPr>
            <a:r>
              <a:rPr lang="en-US" sz="2700">
                <a:solidFill>
                  <a:srgbClr val="005359"/>
                </a:solidFill>
                <a:latin typeface="Source Sans Pro"/>
                <a:ea typeface="Source Sans Pro"/>
                <a:cs typeface="Source Sans Pro"/>
                <a:sym typeface="Source Sans Pro"/>
              </a:rPr>
              <a:t> Terdapat beberapa pilihan untuk representasi internal pohon, dan bagian ini membahas representasi yang paling umum digunakan, dimulai dari pohon biner karena bentuk strukturnya yang lebih terdefinisi dengan jelas.</a:t>
            </a:r>
          </a:p>
        </p:txBody>
      </p:sp>
      <p:sp>
        <p:nvSpPr>
          <p:cNvPr name="Freeform 13" id="13"/>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240001" y="1753896"/>
            <a:ext cx="9321916" cy="1064526"/>
            <a:chOff x="0" y="0"/>
            <a:chExt cx="12429222" cy="1419368"/>
          </a:xfrm>
        </p:grpSpPr>
        <p:grpSp>
          <p:nvGrpSpPr>
            <p:cNvPr name="Group 11" id="11"/>
            <p:cNvGrpSpPr/>
            <p:nvPr/>
          </p:nvGrpSpPr>
          <p:grpSpPr>
            <a:xfrm rot="0">
              <a:off x="0" y="0"/>
              <a:ext cx="1375209" cy="1419368"/>
              <a:chOff x="0" y="0"/>
              <a:chExt cx="812800" cy="838900"/>
            </a:xfrm>
          </p:grpSpPr>
          <p:sp>
            <p:nvSpPr>
              <p:cNvPr name="Freeform 12" id="12"/>
              <p:cNvSpPr/>
              <p:nvPr/>
            </p:nvSpPr>
            <p:spPr>
              <a:xfrm flipH="false" flipV="false" rot="0">
                <a:off x="0" y="0"/>
                <a:ext cx="812800" cy="838900"/>
              </a:xfrm>
              <a:custGeom>
                <a:avLst/>
                <a:gdLst/>
                <a:ahLst/>
                <a:cxnLst/>
                <a:rect r="r" b="b" t="t" l="l"/>
                <a:pathLst>
                  <a:path h="838900" w="812800">
                    <a:moveTo>
                      <a:pt x="406400" y="0"/>
                    </a:moveTo>
                    <a:lnTo>
                      <a:pt x="812800" y="419450"/>
                    </a:lnTo>
                    <a:lnTo>
                      <a:pt x="406400" y="838900"/>
                    </a:lnTo>
                    <a:lnTo>
                      <a:pt x="0" y="419450"/>
                    </a:lnTo>
                    <a:lnTo>
                      <a:pt x="406400" y="0"/>
                    </a:lnTo>
                    <a:close/>
                  </a:path>
                </a:pathLst>
              </a:custGeom>
              <a:solidFill>
                <a:srgbClr val="CFC5C4"/>
              </a:solidFill>
            </p:spPr>
          </p:sp>
          <p:sp>
            <p:nvSpPr>
              <p:cNvPr name="TextBox 13" id="13"/>
              <p:cNvSpPr txBox="true"/>
              <p:nvPr/>
            </p:nvSpPr>
            <p:spPr>
              <a:xfrm>
                <a:off x="139700" y="96561"/>
                <a:ext cx="533400" cy="598153"/>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166790" y="396024"/>
              <a:ext cx="1041629"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8.3.1</a:t>
              </a:r>
            </a:p>
          </p:txBody>
        </p:sp>
        <p:sp>
          <p:nvSpPr>
            <p:cNvPr name="TextBox 15" id="15"/>
            <p:cNvSpPr txBox="true"/>
            <p:nvPr/>
          </p:nvSpPr>
          <p:spPr>
            <a:xfrm rot="0">
              <a:off x="1726241" y="385834"/>
              <a:ext cx="10702981"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 Linked Structure for Binary Trees</a:t>
              </a:r>
            </a:p>
          </p:txBody>
        </p:sp>
      </p:grpSp>
      <p:sp>
        <p:nvSpPr>
          <p:cNvPr name="Freeform 16" id="16"/>
          <p:cNvSpPr/>
          <p:nvPr/>
        </p:nvSpPr>
        <p:spPr>
          <a:xfrm flipH="false" flipV="false" rot="0">
            <a:off x="8605672" y="6076491"/>
            <a:ext cx="6637133" cy="3834201"/>
          </a:xfrm>
          <a:custGeom>
            <a:avLst/>
            <a:gdLst/>
            <a:ahLst/>
            <a:cxnLst/>
            <a:rect r="r" b="b" t="t" l="l"/>
            <a:pathLst>
              <a:path h="3834201" w="6637133">
                <a:moveTo>
                  <a:pt x="0" y="0"/>
                </a:moveTo>
                <a:lnTo>
                  <a:pt x="6637133" y="0"/>
                </a:lnTo>
                <a:lnTo>
                  <a:pt x="6637133" y="3834201"/>
                </a:lnTo>
                <a:lnTo>
                  <a:pt x="0" y="3834201"/>
                </a:lnTo>
                <a:lnTo>
                  <a:pt x="0" y="0"/>
                </a:lnTo>
                <a:close/>
              </a:path>
            </a:pathLst>
          </a:custGeom>
          <a:blipFill>
            <a:blip r:embed="rId9"/>
            <a:stretch>
              <a:fillRect l="0" t="0" r="0" b="0"/>
            </a:stretch>
          </a:blipFill>
        </p:spPr>
      </p:sp>
      <p:sp>
        <p:nvSpPr>
          <p:cNvPr name="TextBox 17" id="17"/>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26</a:t>
            </a:r>
          </a:p>
        </p:txBody>
      </p:sp>
      <p:sp>
        <p:nvSpPr>
          <p:cNvPr name="TextBox 18" id="18"/>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9" id="19"/>
          <p:cNvSpPr txBox="true"/>
          <p:nvPr/>
        </p:nvSpPr>
        <p:spPr>
          <a:xfrm rot="0">
            <a:off x="1925011" y="2791266"/>
            <a:ext cx="14617553" cy="3499379"/>
          </a:xfrm>
          <a:prstGeom prst="rect">
            <a:avLst/>
          </a:prstGeom>
        </p:spPr>
        <p:txBody>
          <a:bodyPr anchor="t" rtlCol="false" tIns="0" lIns="0" bIns="0" rIns="0">
            <a:spAutoFit/>
          </a:bodyPr>
          <a:lstStyle/>
          <a:p>
            <a:pPr algn="just">
              <a:lnSpc>
                <a:spcPts val="3500"/>
              </a:lnSpc>
            </a:pPr>
            <a:r>
              <a:rPr lang="en-US" sz="2500">
                <a:solidFill>
                  <a:srgbClr val="005359"/>
                </a:solidFill>
                <a:latin typeface="Source Sans Pro"/>
                <a:ea typeface="Source Sans Pro"/>
                <a:cs typeface="Source Sans Pro"/>
                <a:sym typeface="Source Sans Pro"/>
              </a:rPr>
              <a:t>Cara yang alami untuk mengimplementasikan pohon biner T adalah dengan menggunakan struktur tertaut (linked structure). Setiap simpul menyimpan referensi ke elemen yang berada pada posisi p, serta referensi ke simpul anak kiri, anak kanan, dan induk dari p (lihat Gambar 8.11a). Jika p adalah akar dari T, maka referensi induknya adalah None. Demikian pula, jika p tidak memiliki anak kiri (atau anak kanan), maka referensi ke anak tersebut juga bernilai None.</a:t>
            </a:r>
          </a:p>
          <a:p>
            <a:pPr algn="just">
              <a:lnSpc>
                <a:spcPts val="3500"/>
              </a:lnSpc>
            </a:pPr>
            <a:r>
              <a:rPr lang="en-US" sz="2500">
                <a:solidFill>
                  <a:srgbClr val="005359"/>
                </a:solidFill>
                <a:latin typeface="Source Sans Pro"/>
                <a:ea typeface="Source Sans Pro"/>
                <a:cs typeface="Source Sans Pro"/>
                <a:sym typeface="Source Sans Pro"/>
              </a:rPr>
              <a:t> Pohon itu sendiri menyimpan referensi ke simpul akar (jika ada), serta sebuah variabel bernama size yang menunjukkan jumlah total simpul dalam T. Representasi struktur tertaut untuk pohon biner ini ditunjukkan dalam Gambar 8.11b.</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303308" y="2569163"/>
            <a:ext cx="11464820"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Python Implementation of a Linked Binary Tree Structure</a:t>
            </a:r>
          </a:p>
        </p:txBody>
      </p:sp>
      <p:sp>
        <p:nvSpPr>
          <p:cNvPr name="TextBox 11" id="11"/>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27</a:t>
            </a:r>
          </a:p>
        </p:txBody>
      </p:sp>
      <p:sp>
        <p:nvSpPr>
          <p:cNvPr name="TextBox 12" id="12"/>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3" id="13"/>
          <p:cNvSpPr txBox="true"/>
          <p:nvPr/>
        </p:nvSpPr>
        <p:spPr>
          <a:xfrm rot="0">
            <a:off x="1078442" y="3198037"/>
            <a:ext cx="16131116" cy="4814028"/>
          </a:xfrm>
          <a:prstGeom prst="rect">
            <a:avLst/>
          </a:prstGeom>
        </p:spPr>
        <p:txBody>
          <a:bodyPr anchor="t" rtlCol="false" tIns="0" lIns="0" bIns="0" rIns="0">
            <a:spAutoFit/>
          </a:bodyPr>
          <a:lstStyle/>
          <a:p>
            <a:pPr algn="just">
              <a:lnSpc>
                <a:spcPts val="3500"/>
              </a:lnSpc>
            </a:pPr>
            <a:r>
              <a:rPr lang="en-US" sz="2500">
                <a:solidFill>
                  <a:srgbClr val="005359"/>
                </a:solidFill>
                <a:latin typeface="Source Sans Pro"/>
                <a:ea typeface="Source Sans Pro"/>
                <a:cs typeface="Source Sans Pro"/>
                <a:sym typeface="Source Sans Pro"/>
              </a:rPr>
              <a:t>Di bagian ini, kita membuat kelas LinkedBinaryTree sebagai versi nyata (konkret) dari pohon biner, dengan mewarisi dari kelas BinaryTree. Cara kerjanya mirip seperti PositionalList sebelumnya: kita punya kelas kecil bernama Node (untuk menyimpan data dan hubungan antar simpul), dan Position (untuk membungkus simpul dan berinteraksi dengan pengguna).</a:t>
            </a:r>
          </a:p>
          <a:p>
            <a:pPr algn="just">
              <a:lnSpc>
                <a:spcPts val="3500"/>
              </a:lnSpc>
            </a:pPr>
            <a:r>
              <a:rPr lang="en-US" sz="2500">
                <a:solidFill>
                  <a:srgbClr val="005359"/>
                </a:solidFill>
                <a:latin typeface="Source Sans Pro"/>
                <a:ea typeface="Source Sans Pro"/>
                <a:cs typeface="Source Sans Pro"/>
                <a:sym typeface="Source Sans Pro"/>
              </a:rPr>
              <a:t>Agar aman saat mengakses simpul, kita pakai dua fungsi bantu:</a:t>
            </a:r>
          </a:p>
          <a:p>
            <a:pPr algn="just" marL="539751" indent="-269876" lvl="1">
              <a:lnSpc>
                <a:spcPts val="3500"/>
              </a:lnSpc>
              <a:buFont typeface="Arial"/>
              <a:buChar char="•"/>
            </a:pPr>
            <a:r>
              <a:rPr lang="en-US" sz="2500">
                <a:solidFill>
                  <a:srgbClr val="005359"/>
                </a:solidFill>
                <a:latin typeface="Source Sans Pro"/>
                <a:ea typeface="Source Sans Pro"/>
                <a:cs typeface="Source Sans Pro"/>
                <a:sym typeface="Source Sans Pro"/>
              </a:rPr>
              <a:t>validate untuk memeriksa apakah posisi yang diberikan valid,</a:t>
            </a:r>
          </a:p>
          <a:p>
            <a:pPr algn="just" marL="539751" indent="-269876" lvl="1">
              <a:lnSpc>
                <a:spcPts val="3500"/>
              </a:lnSpc>
              <a:buFont typeface="Arial"/>
              <a:buChar char="•"/>
            </a:pPr>
            <a:r>
              <a:rPr lang="en-US" sz="2500">
                <a:solidFill>
                  <a:srgbClr val="005359"/>
                </a:solidFill>
                <a:latin typeface="Source Sans Pro"/>
                <a:ea typeface="Source Sans Pro"/>
                <a:cs typeface="Source Sans Pro"/>
                <a:sym typeface="Source Sans Pro"/>
              </a:rPr>
              <a:t>make_position untuk mengubah simpul jadi posisi yang bisa dikembalikan ke pengguna.</a:t>
            </a:r>
          </a:p>
          <a:p>
            <a:pPr algn="just">
              <a:lnSpc>
                <a:spcPts val="3500"/>
              </a:lnSpc>
            </a:pPr>
            <a:r>
              <a:rPr lang="en-US" sz="2500">
                <a:solidFill>
                  <a:srgbClr val="005359"/>
                </a:solidFill>
                <a:latin typeface="Source Sans Pro"/>
                <a:ea typeface="Source Sans Pro"/>
                <a:cs typeface="Source Sans Pro"/>
                <a:sym typeface="Source Sans Pro"/>
              </a:rPr>
              <a:t>Kelas Position ini juga mendukung perbandingan seperti p != q, karena diturunkan dari kelas posisi sebelumnya.</a:t>
            </a:r>
          </a:p>
          <a:p>
            <a:pPr algn="just">
              <a:lnSpc>
                <a:spcPts val="3500"/>
              </a:lnSpc>
            </a:pPr>
            <a:r>
              <a:rPr lang="en-US" sz="2500">
                <a:solidFill>
                  <a:srgbClr val="005359"/>
                </a:solidFill>
                <a:latin typeface="Source Sans Pro"/>
                <a:ea typeface="Source Sans Pro"/>
                <a:cs typeface="Source Sans Pro"/>
                <a:sym typeface="Source Sans Pro"/>
              </a:rPr>
              <a:t> Selanjutnya, kita mendefinisikan konstruktor yang membuat pohon kosong (root = None, size = 0) dan mengisi metode-metode penting seperti root, parent, left, right, dan lainnya. Semua implementasi dilakukan dengan hati-hati agar tetap aman dan efisien.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252001" y="1818675"/>
            <a:ext cx="11464820"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Operations for Updating a Linked Binary Tree</a:t>
            </a:r>
          </a:p>
        </p:txBody>
      </p:sp>
      <p:sp>
        <p:nvSpPr>
          <p:cNvPr name="TextBox 11" id="11"/>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28</a:t>
            </a:r>
          </a:p>
        </p:txBody>
      </p:sp>
      <p:sp>
        <p:nvSpPr>
          <p:cNvPr name="TextBox 12" id="12"/>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3" id="13"/>
          <p:cNvSpPr txBox="true"/>
          <p:nvPr/>
        </p:nvSpPr>
        <p:spPr>
          <a:xfrm rot="0">
            <a:off x="1463246" y="2321605"/>
            <a:ext cx="15361508" cy="6566892"/>
          </a:xfrm>
          <a:prstGeom prst="rect">
            <a:avLst/>
          </a:prstGeom>
        </p:spPr>
        <p:txBody>
          <a:bodyPr anchor="t" rtlCol="false" tIns="0" lIns="0" bIns="0" rIns="0">
            <a:spAutoFit/>
          </a:bodyPr>
          <a:lstStyle/>
          <a:p>
            <a:pPr algn="just">
              <a:lnSpc>
                <a:spcPts val="3500"/>
              </a:lnSpc>
            </a:pPr>
            <a:r>
              <a:rPr lang="en-US" sz="2500">
                <a:solidFill>
                  <a:srgbClr val="005359"/>
                </a:solidFill>
                <a:latin typeface="Source Sans Pro"/>
                <a:ea typeface="Source Sans Pro"/>
                <a:cs typeface="Source Sans Pro"/>
                <a:sym typeface="Source Sans Pro"/>
              </a:rPr>
              <a:t>Sejauh ini, kita baru menyediakan fungsi untuk memeriksa struktur pohon biner yang sudah ada. Namun, konstruktor LinkedBinaryTree hanya menghasilkan pohon kosong, dan kita belum menyediakan cara untuk mengubah struktur atau isi pohon tersebut.</a:t>
            </a:r>
          </a:p>
          <a:p>
            <a:pPr algn="just">
              <a:lnSpc>
                <a:spcPts val="3500"/>
              </a:lnSpc>
            </a:pPr>
            <a:r>
              <a:rPr lang="en-US" sz="2500">
                <a:solidFill>
                  <a:srgbClr val="005359"/>
                </a:solidFill>
                <a:latin typeface="Source Sans Pro"/>
                <a:ea typeface="Source Sans Pro"/>
                <a:cs typeface="Source Sans Pro"/>
                <a:sym typeface="Source Sans Pro"/>
              </a:rPr>
              <a:t>Ada dua alasan mengapa metode pembaruan (update methods) tidak kita cantumkan di kelas abstrak Tree atau BinaryTree:</a:t>
            </a:r>
          </a:p>
          <a:p>
            <a:pPr algn="just" marL="539751" indent="-269876" lvl="1">
              <a:lnSpc>
                <a:spcPts val="3500"/>
              </a:lnSpc>
              <a:buAutoNum type="arabicPeriod" startAt="1"/>
            </a:pPr>
            <a:r>
              <a:rPr lang="en-US" sz="2500">
                <a:solidFill>
                  <a:srgbClr val="005359"/>
                </a:solidFill>
                <a:latin typeface="Source Sans Pro"/>
                <a:ea typeface="Source Sans Pro"/>
                <a:cs typeface="Source Sans Pro"/>
                <a:sym typeface="Source Sans Pro"/>
              </a:rPr>
              <a:t>Efisiensi tergantung implementasi: Walaupun prinsip encapsulation menyarankan bahwa perilaku luar suatu kelas tidak perlu bergantung pada representasi internalnya, efisiensi operasi sangat bergantung pada cara struktur pohon diimplementasikan. Karena itu, lebih baik jika setiap kelas konkret menentukan sendiri metode pembaruannya agar paling sesuai dengan strukturnya.</a:t>
            </a:r>
          </a:p>
          <a:p>
            <a:pPr algn="just" marL="539751" indent="-269876" lvl="1">
              <a:lnSpc>
                <a:spcPts val="3500"/>
              </a:lnSpc>
              <a:buAutoNum type="arabicPeriod" startAt="1"/>
            </a:pPr>
            <a:r>
              <a:rPr lang="en-US" sz="2500">
                <a:solidFill>
                  <a:srgbClr val="005359"/>
                </a:solidFill>
                <a:latin typeface="Source Sans Pro"/>
                <a:ea typeface="Source Sans Pro"/>
                <a:cs typeface="Source Sans Pro"/>
                <a:sym typeface="Source Sans Pro"/>
              </a:rPr>
              <a:t>Tid</a:t>
            </a:r>
            <a:r>
              <a:rPr lang="en-US" sz="2500">
                <a:solidFill>
                  <a:srgbClr val="005359"/>
                </a:solidFill>
                <a:latin typeface="Source Sans Pro"/>
                <a:ea typeface="Source Sans Pro"/>
                <a:cs typeface="Source Sans Pro"/>
                <a:sym typeface="Source Sans Pro"/>
              </a:rPr>
              <a:t>ak semua aplikasi memerlukan metode pembaruan: Tidak semua jenis pohon atau penggunaannya boleh diubah sembarangan. Misalnya, jika kita menambahkan metode seperti T.replace(p, e)—yang mengganti elemen di posisi p dengan elemen baru e—maka metode ini tidak cocok untuk pohon ekspresi aritmatika, karena kita ingin memastikan bahwa simpul internal hanya menyimpan operator, bukan sembarang elemen.</a:t>
            </a:r>
          </a:p>
          <a:p>
            <a:pPr algn="just">
              <a:lnSpc>
                <a:spcPts val="3500"/>
              </a:lnSpc>
            </a:pPr>
            <a:r>
              <a:rPr lang="en-US" sz="2500">
                <a:solidFill>
                  <a:srgbClr val="005359"/>
                </a:solidFill>
                <a:latin typeface="Source Sans Pro"/>
                <a:ea typeface="Source Sans Pro"/>
                <a:cs typeface="Source Sans Pro"/>
                <a:sym typeface="Source Sans Pro"/>
              </a:rPr>
              <a:t>Dengan kata lain, metode pembaruan lebih baik hanya disediakan pada kelas konkret dan spesifik, bukan diwariskan secara umum melalui kelas dasar.</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28</a:t>
            </a:r>
          </a:p>
        </p:txBody>
      </p:sp>
      <p:sp>
        <p:nvSpPr>
          <p:cNvPr name="TextBox 11" id="11"/>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2" id="12"/>
          <p:cNvSpPr txBox="true"/>
          <p:nvPr/>
        </p:nvSpPr>
        <p:spPr>
          <a:xfrm rot="0">
            <a:off x="2001972" y="2274014"/>
            <a:ext cx="14104406" cy="7012861"/>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Untuk pohon biner berbasis linked (tautan simpul), terdapat enam metode pembaruan (update methods) yang umum dan praktis untuk disediakan, yaitu:</a:t>
            </a:r>
          </a:p>
          <a:p>
            <a:pPr algn="just" marL="474983" indent="-237491" lvl="1">
              <a:lnSpc>
                <a:spcPts val="3080"/>
              </a:lnSpc>
              <a:buAutoNum type="arabicPeriod" startAt="1"/>
            </a:pPr>
            <a:r>
              <a:rPr lang="en-US" sz="2200">
                <a:solidFill>
                  <a:srgbClr val="005359"/>
                </a:solidFill>
                <a:latin typeface="Source Sans Pro"/>
                <a:ea typeface="Source Sans Pro"/>
                <a:cs typeface="Source Sans Pro"/>
                <a:sym typeface="Source Sans Pro"/>
              </a:rPr>
              <a:t>add_root(e): Membuat akar pohon dengan elemen e (hanya jika pohon masih kosong).</a:t>
            </a:r>
          </a:p>
          <a:p>
            <a:pPr algn="just" marL="474983" indent="-237491" lvl="1">
              <a:lnSpc>
                <a:spcPts val="3080"/>
              </a:lnSpc>
              <a:buAutoNum type="arabicPeriod" startAt="1"/>
            </a:pPr>
            <a:r>
              <a:rPr lang="en-US" sz="2200">
                <a:solidFill>
                  <a:srgbClr val="005359"/>
                </a:solidFill>
                <a:latin typeface="Source Sans Pro"/>
                <a:ea typeface="Source Sans Pro"/>
                <a:cs typeface="Source Sans Pro"/>
                <a:sym typeface="Source Sans Pro"/>
              </a:rPr>
              <a:t>add_left(p, e): Menambahkan anak kiri pada posisi p dengan elemen e, jika belum ada anak kiri.</a:t>
            </a:r>
          </a:p>
          <a:p>
            <a:pPr algn="just" marL="474983" indent="-237491" lvl="1">
              <a:lnSpc>
                <a:spcPts val="3080"/>
              </a:lnSpc>
              <a:buAutoNum type="arabicPeriod" startAt="1"/>
            </a:pPr>
            <a:r>
              <a:rPr lang="en-US" sz="2200">
                <a:solidFill>
                  <a:srgbClr val="005359"/>
                </a:solidFill>
                <a:latin typeface="Source Sans Pro"/>
                <a:ea typeface="Source Sans Pro"/>
                <a:cs typeface="Source Sans Pro"/>
                <a:sym typeface="Source Sans Pro"/>
              </a:rPr>
              <a:t>add_right(p, e): Menambahkan anak kanan pada posisi p dengan elemen e, jika belum ada anak kanan.</a:t>
            </a:r>
          </a:p>
          <a:p>
            <a:pPr algn="just" marL="474983" indent="-237491" lvl="1">
              <a:lnSpc>
                <a:spcPts val="3080"/>
              </a:lnSpc>
              <a:buAutoNum type="arabicPeriod" startAt="1"/>
            </a:pPr>
            <a:r>
              <a:rPr lang="en-US" sz="2200">
                <a:solidFill>
                  <a:srgbClr val="005359"/>
                </a:solidFill>
                <a:latin typeface="Source Sans Pro"/>
                <a:ea typeface="Source Sans Pro"/>
                <a:cs typeface="Source Sans Pro"/>
                <a:sym typeface="Source Sans Pro"/>
              </a:rPr>
              <a:t>replace(p, e): Mengganti elemen di posisi p dengan e, mengembalikan elemen lama.</a:t>
            </a:r>
          </a:p>
          <a:p>
            <a:pPr algn="just" marL="474983" indent="-237491" lvl="1">
              <a:lnSpc>
                <a:spcPts val="3080"/>
              </a:lnSpc>
              <a:buAutoNum type="arabicPeriod" startAt="1"/>
            </a:pPr>
            <a:r>
              <a:rPr lang="en-US" sz="2200">
                <a:solidFill>
                  <a:srgbClr val="005359"/>
                </a:solidFill>
                <a:latin typeface="Source Sans Pro"/>
                <a:ea typeface="Source Sans Pro"/>
                <a:cs typeface="Source Sans Pro"/>
                <a:sym typeface="Source Sans Pro"/>
              </a:rPr>
              <a:t>delete(p): Menghapus simpul di posisi p hanya jika ia punya paling banyak satu anak, lalu menyambung anaknya (jika ada) ke atas.</a:t>
            </a:r>
          </a:p>
          <a:p>
            <a:pPr algn="just" marL="474983" indent="-237491" lvl="1">
              <a:lnSpc>
                <a:spcPts val="3080"/>
              </a:lnSpc>
              <a:buAutoNum type="arabicPeriod" startAt="1"/>
            </a:pPr>
            <a:r>
              <a:rPr lang="en-US" sz="2200">
                <a:solidFill>
                  <a:srgbClr val="005359"/>
                </a:solidFill>
                <a:latin typeface="Source Sans Pro"/>
                <a:ea typeface="Source Sans Pro"/>
                <a:cs typeface="Source Sans Pro"/>
                <a:sym typeface="Source Sans Pro"/>
              </a:rPr>
              <a:t>attach(p, T1, T2): Menyambungkan pohon T1 dan T2 sebagai anak kiri dan kanan dari posisi daun p, lalu mengosongkan T1 dan T2.</a:t>
            </a:r>
          </a:p>
          <a:p>
            <a:pPr algn="just">
              <a:lnSpc>
                <a:spcPts val="3080"/>
              </a:lnSpc>
            </a:pPr>
            <a:r>
              <a:rPr lang="en-US" sz="2200">
                <a:solidFill>
                  <a:srgbClr val="005359"/>
                </a:solidFill>
                <a:latin typeface="Source Sans Pro"/>
                <a:ea typeface="Source Sans Pro"/>
                <a:cs typeface="Source Sans Pro"/>
                <a:sym typeface="Source Sans Pro"/>
              </a:rPr>
              <a:t>Semua metode ini bisa diimplementasikan dalam waktu konstan O(1) dengan representasi linked tree karena hanya perlu manipulasi pointer antar simpul.</a:t>
            </a:r>
          </a:p>
          <a:p>
            <a:pPr algn="just">
              <a:lnSpc>
                <a:spcPts val="3080"/>
              </a:lnSpc>
            </a:pPr>
            <a:r>
              <a:rPr lang="en-US" sz="2200">
                <a:solidFill>
                  <a:srgbClr val="005359"/>
                </a:solidFill>
                <a:latin typeface="Source Sans Pro"/>
                <a:ea typeface="Source Sans Pro"/>
                <a:cs typeface="Source Sans Pro"/>
                <a:sym typeface="Source Sans Pro"/>
              </a:rPr>
              <a:t>N</a:t>
            </a:r>
            <a:r>
              <a:rPr lang="en-US" sz="2200">
                <a:solidFill>
                  <a:srgbClr val="005359"/>
                </a:solidFill>
                <a:latin typeface="Source Sans Pro"/>
                <a:ea typeface="Source Sans Pro"/>
                <a:cs typeface="Source Sans Pro"/>
                <a:sym typeface="Source Sans Pro"/>
              </a:rPr>
              <a:t>amun, karena ada aplikasi tertentu yang tidak cocok jika sembarang orang bisa mengubah strukturnya (contohnya ekspresi aritmatika), maka metode-metode ini tidak dibuat publik secara langsung. Sebagai gantinya, versi nonpublik (misalnya _delete) disediakan, dan hanya bisa diakses dari dalam kelas atau subclass.</a:t>
            </a:r>
          </a:p>
          <a:p>
            <a:pPr algn="just">
              <a:lnSpc>
                <a:spcPts val="3080"/>
              </a:lnSpc>
            </a:pPr>
            <a:r>
              <a:rPr lang="en-US" sz="2200">
                <a:solidFill>
                  <a:srgbClr val="005359"/>
                </a:solidFill>
                <a:latin typeface="Source Sans Pro"/>
                <a:ea typeface="Source Sans Pro"/>
                <a:cs typeface="Source Sans Pro"/>
                <a:sym typeface="Source Sans Pro"/>
              </a:rPr>
              <a:t>Jika suatu aplikasi memang butuh akses publik terhadap metode-metode ini, kita bisa membuat subclass seperti MutableLinkedBinaryTree yang secara eksplisit membuka akses publik terhadap enam metode update ini dengan membungkus versi nonpubliknya.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45565" y="723900"/>
            <a:ext cx="6205452" cy="1029996"/>
            <a:chOff x="0" y="0"/>
            <a:chExt cx="1634358" cy="271275"/>
          </a:xfrm>
        </p:grpSpPr>
        <p:sp>
          <p:nvSpPr>
            <p:cNvPr name="Freeform 5" id="5"/>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6" id="6"/>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7" id="7"/>
          <p:cNvSpPr/>
          <p:nvPr/>
        </p:nvSpPr>
        <p:spPr>
          <a:xfrm flipH="false" flipV="false" rot="0">
            <a:off x="760339" y="972152"/>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514347" y="3411216"/>
            <a:ext cx="7629653" cy="4814028"/>
          </a:xfrm>
          <a:prstGeom prst="rect">
            <a:avLst/>
          </a:prstGeom>
        </p:spPr>
        <p:txBody>
          <a:bodyPr anchor="t" rtlCol="false" tIns="0" lIns="0" bIns="0" rIns="0">
            <a:spAutoFit/>
          </a:bodyPr>
          <a:lstStyle/>
          <a:p>
            <a:pPr algn="just">
              <a:lnSpc>
                <a:spcPts val="3500"/>
              </a:lnSpc>
            </a:pPr>
            <a:r>
              <a:rPr lang="en-US" sz="2500">
                <a:solidFill>
                  <a:srgbClr val="005359"/>
                </a:solidFill>
                <a:latin typeface="Source Sans Pro"/>
                <a:ea typeface="Source Sans Pro"/>
                <a:cs typeface="Source Sans Pro"/>
                <a:sym typeface="Source Sans Pro"/>
              </a:rPr>
              <a:t>Tree (pohon) adalah tipe data abstrak yang menyimpan elemen secara hierarkis. Kecuali elemen paling atas (yang disebut root), setiap elemen memiliki induk (parent) dan nol atau lebih anak (children).</a:t>
            </a:r>
          </a:p>
          <a:p>
            <a:pPr algn="just">
              <a:lnSpc>
                <a:spcPts val="3500"/>
              </a:lnSpc>
            </a:pPr>
            <a:r>
              <a:rPr lang="en-US" sz="2500">
                <a:solidFill>
                  <a:srgbClr val="005359"/>
                </a:solidFill>
                <a:latin typeface="Source Sans Pro"/>
                <a:ea typeface="Source Sans Pro"/>
                <a:cs typeface="Source Sans Pro"/>
                <a:sym typeface="Source Sans Pro"/>
              </a:rPr>
              <a:t>Pohon biasanya divisualisasikan dengan elemen-elemen dalam bentuk oval atau persegi, dan garis lurus digunakan untuk menghubungkan antara elemen induk dan anak. Meskipun disebut root (akar), elemen paling atas ini digambar di bagian atas, sedangkan elemen lainnya tersusun di bawahnya, berlawanan dengan pohon dalam dunia nyata (botani).</a:t>
            </a:r>
          </a:p>
        </p:txBody>
      </p:sp>
      <p:grpSp>
        <p:nvGrpSpPr>
          <p:cNvPr name="Group 10" id="10"/>
          <p:cNvGrpSpPr/>
          <p:nvPr/>
        </p:nvGrpSpPr>
        <p:grpSpPr>
          <a:xfrm rot="0">
            <a:off x="265655" y="1989242"/>
            <a:ext cx="9321916" cy="1064526"/>
            <a:chOff x="0" y="0"/>
            <a:chExt cx="12429222" cy="1419368"/>
          </a:xfrm>
        </p:grpSpPr>
        <p:grpSp>
          <p:nvGrpSpPr>
            <p:cNvPr name="Group 11" id="11"/>
            <p:cNvGrpSpPr/>
            <p:nvPr/>
          </p:nvGrpSpPr>
          <p:grpSpPr>
            <a:xfrm rot="0">
              <a:off x="0" y="0"/>
              <a:ext cx="1375209" cy="1419368"/>
              <a:chOff x="0" y="0"/>
              <a:chExt cx="812800" cy="838900"/>
            </a:xfrm>
          </p:grpSpPr>
          <p:sp>
            <p:nvSpPr>
              <p:cNvPr name="Freeform 12" id="12"/>
              <p:cNvSpPr/>
              <p:nvPr/>
            </p:nvSpPr>
            <p:spPr>
              <a:xfrm flipH="false" flipV="false" rot="0">
                <a:off x="0" y="0"/>
                <a:ext cx="812800" cy="838900"/>
              </a:xfrm>
              <a:custGeom>
                <a:avLst/>
                <a:gdLst/>
                <a:ahLst/>
                <a:cxnLst/>
                <a:rect r="r" b="b" t="t" l="l"/>
                <a:pathLst>
                  <a:path h="838900" w="812800">
                    <a:moveTo>
                      <a:pt x="406400" y="0"/>
                    </a:moveTo>
                    <a:lnTo>
                      <a:pt x="812800" y="419450"/>
                    </a:lnTo>
                    <a:lnTo>
                      <a:pt x="406400" y="838900"/>
                    </a:lnTo>
                    <a:lnTo>
                      <a:pt x="0" y="419450"/>
                    </a:lnTo>
                    <a:lnTo>
                      <a:pt x="406400" y="0"/>
                    </a:lnTo>
                    <a:close/>
                  </a:path>
                </a:pathLst>
              </a:custGeom>
              <a:solidFill>
                <a:srgbClr val="CFC5C4"/>
              </a:solidFill>
            </p:spPr>
          </p:sp>
          <p:sp>
            <p:nvSpPr>
              <p:cNvPr name="TextBox 13" id="13"/>
              <p:cNvSpPr txBox="true"/>
              <p:nvPr/>
            </p:nvSpPr>
            <p:spPr>
              <a:xfrm>
                <a:off x="139700" y="96561"/>
                <a:ext cx="533400" cy="598153"/>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166790" y="396024"/>
              <a:ext cx="1041629"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8.1.1</a:t>
              </a:r>
            </a:p>
          </p:txBody>
        </p:sp>
        <p:sp>
          <p:nvSpPr>
            <p:cNvPr name="TextBox 15" id="15"/>
            <p:cNvSpPr txBox="true"/>
            <p:nvPr/>
          </p:nvSpPr>
          <p:spPr>
            <a:xfrm rot="0">
              <a:off x="1726241" y="385834"/>
              <a:ext cx="10702981"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 Tree Definitions and Properties</a:t>
              </a:r>
            </a:p>
          </p:txBody>
        </p:sp>
      </p:grpSp>
      <p:sp>
        <p:nvSpPr>
          <p:cNvPr name="Freeform 16" id="16"/>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9587571" y="3132799"/>
            <a:ext cx="6894759" cy="4914939"/>
          </a:xfrm>
          <a:custGeom>
            <a:avLst/>
            <a:gdLst/>
            <a:ahLst/>
            <a:cxnLst/>
            <a:rect r="r" b="b" t="t" l="l"/>
            <a:pathLst>
              <a:path h="4914939" w="6894759">
                <a:moveTo>
                  <a:pt x="0" y="0"/>
                </a:moveTo>
                <a:lnTo>
                  <a:pt x="6894759" y="0"/>
                </a:lnTo>
                <a:lnTo>
                  <a:pt x="6894759" y="4914939"/>
                </a:lnTo>
                <a:lnTo>
                  <a:pt x="0" y="4914939"/>
                </a:lnTo>
                <a:lnTo>
                  <a:pt x="0" y="0"/>
                </a:lnTo>
                <a:close/>
              </a:path>
            </a:pathLst>
          </a:custGeom>
          <a:blipFill>
            <a:blip r:embed="rId9"/>
            <a:stretch>
              <a:fillRect l="0" t="0" r="0" b="0"/>
            </a:stretch>
          </a:blipFill>
        </p:spPr>
      </p:sp>
      <p:sp>
        <p:nvSpPr>
          <p:cNvPr name="TextBox 18" id="18"/>
          <p:cNvSpPr txBox="true"/>
          <p:nvPr/>
        </p:nvSpPr>
        <p:spPr>
          <a:xfrm rot="0">
            <a:off x="16219581" y="9105900"/>
            <a:ext cx="1039719" cy="626072"/>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03</a:t>
            </a:r>
          </a:p>
        </p:txBody>
      </p:sp>
      <p:sp>
        <p:nvSpPr>
          <p:cNvPr name="TextBox 19" id="19"/>
          <p:cNvSpPr txBox="true"/>
          <p:nvPr/>
        </p:nvSpPr>
        <p:spPr>
          <a:xfrm rot="0">
            <a:off x="1514347" y="952801"/>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9144000" y="0"/>
            <a:ext cx="9144000" cy="10287000"/>
            <a:chOff x="0" y="0"/>
            <a:chExt cx="2408296" cy="2709333"/>
          </a:xfrm>
        </p:grpSpPr>
        <p:sp>
          <p:nvSpPr>
            <p:cNvPr name="Freeform 4" id="4"/>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017077"/>
            </a:solidFill>
          </p:spPr>
        </p:sp>
        <p:sp>
          <p:nvSpPr>
            <p:cNvPr name="TextBox 5" id="5"/>
            <p:cNvSpPr txBox="true"/>
            <p:nvPr/>
          </p:nvSpPr>
          <p:spPr>
            <a:xfrm>
              <a:off x="0" y="-47625"/>
              <a:ext cx="2408296" cy="2756958"/>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0">
            <a:off x="491978" y="67056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5400000">
            <a:off x="14677440" y="1857895"/>
            <a:ext cx="5661931" cy="909280"/>
            <a:chOff x="0" y="0"/>
            <a:chExt cx="1491208" cy="239481"/>
          </a:xfrm>
        </p:grpSpPr>
        <p:sp>
          <p:nvSpPr>
            <p:cNvPr name="Freeform 10" id="10"/>
            <p:cNvSpPr/>
            <p:nvPr/>
          </p:nvSpPr>
          <p:spPr>
            <a:xfrm flipH="false" flipV="false" rot="0">
              <a:off x="0" y="0"/>
              <a:ext cx="1491208" cy="239481"/>
            </a:xfrm>
            <a:custGeom>
              <a:avLst/>
              <a:gdLst/>
              <a:ahLst/>
              <a:cxnLst/>
              <a:rect r="r" b="b" t="t" l="l"/>
              <a:pathLst>
                <a:path h="239481" w="1491208">
                  <a:moveTo>
                    <a:pt x="0" y="0"/>
                  </a:moveTo>
                  <a:lnTo>
                    <a:pt x="1491208" y="0"/>
                  </a:lnTo>
                  <a:lnTo>
                    <a:pt x="1491208" y="239481"/>
                  </a:lnTo>
                  <a:lnTo>
                    <a:pt x="0" y="239481"/>
                  </a:lnTo>
                  <a:close/>
                </a:path>
              </a:pathLst>
            </a:custGeom>
            <a:solidFill>
              <a:srgbClr val="16BEC7"/>
            </a:solidFill>
          </p:spPr>
        </p:sp>
        <p:sp>
          <p:nvSpPr>
            <p:cNvPr name="TextBox 11" id="11"/>
            <p:cNvSpPr txBox="true"/>
            <p:nvPr/>
          </p:nvSpPr>
          <p:spPr>
            <a:xfrm>
              <a:off x="0" y="-47625"/>
              <a:ext cx="1491208" cy="287106"/>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5400000">
            <a:off x="15370757" y="2226257"/>
            <a:ext cx="5509531" cy="324955"/>
            <a:chOff x="0" y="0"/>
            <a:chExt cx="1451070" cy="85585"/>
          </a:xfrm>
        </p:grpSpPr>
        <p:sp>
          <p:nvSpPr>
            <p:cNvPr name="Freeform 13" id="13"/>
            <p:cNvSpPr/>
            <p:nvPr/>
          </p:nvSpPr>
          <p:spPr>
            <a:xfrm flipH="false" flipV="false" rot="0">
              <a:off x="0" y="0"/>
              <a:ext cx="1451070" cy="85585"/>
            </a:xfrm>
            <a:custGeom>
              <a:avLst/>
              <a:gdLst/>
              <a:ahLst/>
              <a:cxnLst/>
              <a:rect r="r" b="b" t="t" l="l"/>
              <a:pathLst>
                <a:path h="85585" w="1451070">
                  <a:moveTo>
                    <a:pt x="0" y="0"/>
                  </a:moveTo>
                  <a:lnTo>
                    <a:pt x="1451070" y="0"/>
                  </a:lnTo>
                  <a:lnTo>
                    <a:pt x="1451070" y="85585"/>
                  </a:lnTo>
                  <a:lnTo>
                    <a:pt x="0" y="85585"/>
                  </a:lnTo>
                  <a:close/>
                </a:path>
              </a:pathLst>
            </a:custGeom>
            <a:solidFill>
              <a:srgbClr val="CFC5C4"/>
            </a:solidFill>
          </p:spPr>
        </p:sp>
        <p:sp>
          <p:nvSpPr>
            <p:cNvPr name="TextBox 14" id="14"/>
            <p:cNvSpPr txBox="true"/>
            <p:nvPr/>
          </p:nvSpPr>
          <p:spPr>
            <a:xfrm>
              <a:off x="0" y="-47625"/>
              <a:ext cx="1451070" cy="133210"/>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656268" y="2312535"/>
            <a:ext cx="8221032" cy="6699527"/>
          </a:xfrm>
          <a:custGeom>
            <a:avLst/>
            <a:gdLst/>
            <a:ahLst/>
            <a:cxnLst/>
            <a:rect r="r" b="b" t="t" l="l"/>
            <a:pathLst>
              <a:path h="6699527" w="8221032">
                <a:moveTo>
                  <a:pt x="0" y="0"/>
                </a:moveTo>
                <a:lnTo>
                  <a:pt x="8221032" y="0"/>
                </a:lnTo>
                <a:lnTo>
                  <a:pt x="8221032" y="6699527"/>
                </a:lnTo>
                <a:lnTo>
                  <a:pt x="0" y="6699527"/>
                </a:lnTo>
                <a:lnTo>
                  <a:pt x="0" y="0"/>
                </a:lnTo>
                <a:close/>
              </a:path>
            </a:pathLst>
          </a:custGeom>
          <a:blipFill>
            <a:blip r:embed="rId9"/>
            <a:stretch>
              <a:fillRect l="0" t="0" r="0" b="0"/>
            </a:stretch>
          </a:blipFill>
        </p:spPr>
      </p:sp>
      <p:sp>
        <p:nvSpPr>
          <p:cNvPr name="Freeform 16" id="16"/>
          <p:cNvSpPr/>
          <p:nvPr/>
        </p:nvSpPr>
        <p:spPr>
          <a:xfrm flipH="false" flipV="false" rot="0">
            <a:off x="9366049" y="2578011"/>
            <a:ext cx="8699903" cy="6168575"/>
          </a:xfrm>
          <a:custGeom>
            <a:avLst/>
            <a:gdLst/>
            <a:ahLst/>
            <a:cxnLst/>
            <a:rect r="r" b="b" t="t" l="l"/>
            <a:pathLst>
              <a:path h="6168575" w="8699903">
                <a:moveTo>
                  <a:pt x="0" y="0"/>
                </a:moveTo>
                <a:lnTo>
                  <a:pt x="8699902" y="0"/>
                </a:lnTo>
                <a:lnTo>
                  <a:pt x="8699902" y="6168575"/>
                </a:lnTo>
                <a:lnTo>
                  <a:pt x="0" y="6168575"/>
                </a:lnTo>
                <a:lnTo>
                  <a:pt x="0" y="0"/>
                </a:lnTo>
                <a:close/>
              </a:path>
            </a:pathLst>
          </a:custGeom>
          <a:blipFill>
            <a:blip r:embed="rId10"/>
            <a:stretch>
              <a:fillRect l="0" t="0" r="0" b="0"/>
            </a:stretch>
          </a:blipFill>
        </p:spPr>
      </p:sp>
      <p:sp>
        <p:nvSpPr>
          <p:cNvPr name="TextBox 17" id="17"/>
          <p:cNvSpPr txBox="true"/>
          <p:nvPr/>
        </p:nvSpPr>
        <p:spPr>
          <a:xfrm rot="0">
            <a:off x="1212431" y="679483"/>
            <a:ext cx="3952205" cy="349217"/>
          </a:xfrm>
          <a:prstGeom prst="rect">
            <a:avLst/>
          </a:prstGeom>
        </p:spPr>
        <p:txBody>
          <a:bodyPr anchor="t" rtlCol="false" tIns="0" lIns="0" bIns="0" rIns="0">
            <a:spAutoFit/>
          </a:bodyPr>
          <a:lstStyle/>
          <a:p>
            <a:pPr algn="l">
              <a:lnSpc>
                <a:spcPts val="2800"/>
              </a:lnSpc>
            </a:pPr>
            <a:r>
              <a:rPr lang="en-US" sz="2000">
                <a:solidFill>
                  <a:srgbClr val="182B5C"/>
                </a:solidFill>
                <a:latin typeface="Source Sans Pro"/>
                <a:ea typeface="Source Sans Pro"/>
                <a:cs typeface="Source Sans Pro"/>
                <a:sym typeface="Source Sans Pro"/>
              </a:rPr>
              <a:t>UIN SYARIF HIDAYATULLAH JAKARTA</a:t>
            </a:r>
          </a:p>
        </p:txBody>
      </p:sp>
      <p:sp>
        <p:nvSpPr>
          <p:cNvPr name="TextBox 18" id="18"/>
          <p:cNvSpPr txBox="true"/>
          <p:nvPr/>
        </p:nvSpPr>
        <p:spPr>
          <a:xfrm rot="0">
            <a:off x="15784817" y="9105900"/>
            <a:ext cx="1909247" cy="626049"/>
          </a:xfrm>
          <a:prstGeom prst="rect">
            <a:avLst/>
          </a:prstGeom>
        </p:spPr>
        <p:txBody>
          <a:bodyPr anchor="t" rtlCol="false" tIns="0" lIns="0" bIns="0" rIns="0">
            <a:spAutoFit/>
          </a:bodyPr>
          <a:lstStyle/>
          <a:p>
            <a:pPr algn="ctr">
              <a:lnSpc>
                <a:spcPts val="5177"/>
              </a:lnSpc>
            </a:pPr>
            <a:r>
              <a:rPr lang="en-US" sz="3697">
                <a:solidFill>
                  <a:srgbClr val="005359"/>
                </a:solidFill>
                <a:latin typeface="League Spartan"/>
                <a:ea typeface="League Spartan"/>
                <a:cs typeface="League Spartan"/>
                <a:sym typeface="League Spartan"/>
              </a:rPr>
              <a:t>30</a:t>
            </a:r>
          </a:p>
        </p:txBody>
      </p:sp>
      <p:sp>
        <p:nvSpPr>
          <p:cNvPr name="TextBox 19" id="19"/>
          <p:cNvSpPr txBox="true"/>
          <p:nvPr/>
        </p:nvSpPr>
        <p:spPr>
          <a:xfrm rot="0">
            <a:off x="5613564" y="1009650"/>
            <a:ext cx="8102436" cy="622366"/>
          </a:xfrm>
          <a:prstGeom prst="rect">
            <a:avLst/>
          </a:prstGeom>
        </p:spPr>
        <p:txBody>
          <a:bodyPr anchor="t" rtlCol="false" tIns="0" lIns="0" bIns="0" rIns="0">
            <a:spAutoFit/>
          </a:bodyPr>
          <a:lstStyle/>
          <a:p>
            <a:pPr algn="l">
              <a:lnSpc>
                <a:spcPts val="4999"/>
              </a:lnSpc>
            </a:pPr>
            <a:r>
              <a:rPr lang="en-US" sz="3999">
                <a:solidFill>
                  <a:srgbClr val="005359"/>
                </a:solidFill>
                <a:latin typeface="League Spartan"/>
                <a:ea typeface="League Spartan"/>
                <a:cs typeface="League Spartan"/>
                <a:sym typeface="League Spartan"/>
              </a:rPr>
              <a:t>IMPLEMENTA</a:t>
            </a:r>
            <a:r>
              <a:rPr lang="en-US" sz="3999">
                <a:solidFill>
                  <a:srgbClr val="FFFFFF"/>
                </a:solidFill>
                <a:latin typeface="League Spartan"/>
                <a:ea typeface="League Spartan"/>
                <a:cs typeface="League Spartan"/>
                <a:sym typeface="League Spartan"/>
              </a:rPr>
              <a:t> TION IN PYTHON</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9144000" y="0"/>
            <a:ext cx="9144000" cy="10287000"/>
            <a:chOff x="0" y="0"/>
            <a:chExt cx="2408296" cy="2709333"/>
          </a:xfrm>
        </p:grpSpPr>
        <p:sp>
          <p:nvSpPr>
            <p:cNvPr name="Freeform 4" id="4"/>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017077"/>
            </a:solidFill>
          </p:spPr>
        </p:sp>
        <p:sp>
          <p:nvSpPr>
            <p:cNvPr name="TextBox 5" id="5"/>
            <p:cNvSpPr txBox="true"/>
            <p:nvPr/>
          </p:nvSpPr>
          <p:spPr>
            <a:xfrm>
              <a:off x="0" y="-47625"/>
              <a:ext cx="2408296" cy="2756958"/>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0">
            <a:off x="491978" y="67056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5400000">
            <a:off x="14677440" y="1857895"/>
            <a:ext cx="5661931" cy="909280"/>
            <a:chOff x="0" y="0"/>
            <a:chExt cx="1491208" cy="239481"/>
          </a:xfrm>
        </p:grpSpPr>
        <p:sp>
          <p:nvSpPr>
            <p:cNvPr name="Freeform 10" id="10"/>
            <p:cNvSpPr/>
            <p:nvPr/>
          </p:nvSpPr>
          <p:spPr>
            <a:xfrm flipH="false" flipV="false" rot="0">
              <a:off x="0" y="0"/>
              <a:ext cx="1491208" cy="239481"/>
            </a:xfrm>
            <a:custGeom>
              <a:avLst/>
              <a:gdLst/>
              <a:ahLst/>
              <a:cxnLst/>
              <a:rect r="r" b="b" t="t" l="l"/>
              <a:pathLst>
                <a:path h="239481" w="1491208">
                  <a:moveTo>
                    <a:pt x="0" y="0"/>
                  </a:moveTo>
                  <a:lnTo>
                    <a:pt x="1491208" y="0"/>
                  </a:lnTo>
                  <a:lnTo>
                    <a:pt x="1491208" y="239481"/>
                  </a:lnTo>
                  <a:lnTo>
                    <a:pt x="0" y="239481"/>
                  </a:lnTo>
                  <a:close/>
                </a:path>
              </a:pathLst>
            </a:custGeom>
            <a:solidFill>
              <a:srgbClr val="16BEC7"/>
            </a:solidFill>
          </p:spPr>
        </p:sp>
        <p:sp>
          <p:nvSpPr>
            <p:cNvPr name="TextBox 11" id="11"/>
            <p:cNvSpPr txBox="true"/>
            <p:nvPr/>
          </p:nvSpPr>
          <p:spPr>
            <a:xfrm>
              <a:off x="0" y="-47625"/>
              <a:ext cx="1491208" cy="287106"/>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5400000">
            <a:off x="15370757" y="2226257"/>
            <a:ext cx="5509531" cy="324955"/>
            <a:chOff x="0" y="0"/>
            <a:chExt cx="1451070" cy="85585"/>
          </a:xfrm>
        </p:grpSpPr>
        <p:sp>
          <p:nvSpPr>
            <p:cNvPr name="Freeform 13" id="13"/>
            <p:cNvSpPr/>
            <p:nvPr/>
          </p:nvSpPr>
          <p:spPr>
            <a:xfrm flipH="false" flipV="false" rot="0">
              <a:off x="0" y="0"/>
              <a:ext cx="1451070" cy="85585"/>
            </a:xfrm>
            <a:custGeom>
              <a:avLst/>
              <a:gdLst/>
              <a:ahLst/>
              <a:cxnLst/>
              <a:rect r="r" b="b" t="t" l="l"/>
              <a:pathLst>
                <a:path h="85585" w="1451070">
                  <a:moveTo>
                    <a:pt x="0" y="0"/>
                  </a:moveTo>
                  <a:lnTo>
                    <a:pt x="1451070" y="0"/>
                  </a:lnTo>
                  <a:lnTo>
                    <a:pt x="1451070" y="85585"/>
                  </a:lnTo>
                  <a:lnTo>
                    <a:pt x="0" y="85585"/>
                  </a:lnTo>
                  <a:close/>
                </a:path>
              </a:pathLst>
            </a:custGeom>
            <a:solidFill>
              <a:srgbClr val="CFC5C4"/>
            </a:solidFill>
          </p:spPr>
        </p:sp>
        <p:sp>
          <p:nvSpPr>
            <p:cNvPr name="TextBox 14" id="14"/>
            <p:cNvSpPr txBox="true"/>
            <p:nvPr/>
          </p:nvSpPr>
          <p:spPr>
            <a:xfrm>
              <a:off x="0" y="-47625"/>
              <a:ext cx="1451070" cy="133210"/>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261687" y="2667507"/>
            <a:ext cx="8615613" cy="6168575"/>
          </a:xfrm>
          <a:custGeom>
            <a:avLst/>
            <a:gdLst/>
            <a:ahLst/>
            <a:cxnLst/>
            <a:rect r="r" b="b" t="t" l="l"/>
            <a:pathLst>
              <a:path h="6168575" w="8615613">
                <a:moveTo>
                  <a:pt x="0" y="0"/>
                </a:moveTo>
                <a:lnTo>
                  <a:pt x="8615613" y="0"/>
                </a:lnTo>
                <a:lnTo>
                  <a:pt x="8615613" y="6168575"/>
                </a:lnTo>
                <a:lnTo>
                  <a:pt x="0" y="6168575"/>
                </a:lnTo>
                <a:lnTo>
                  <a:pt x="0" y="0"/>
                </a:lnTo>
                <a:close/>
              </a:path>
            </a:pathLst>
          </a:custGeom>
          <a:blipFill>
            <a:blip r:embed="rId9"/>
            <a:stretch>
              <a:fillRect l="0" t="0" r="0" b="0"/>
            </a:stretch>
          </a:blipFill>
        </p:spPr>
      </p:sp>
      <p:sp>
        <p:nvSpPr>
          <p:cNvPr name="Freeform 16" id="16"/>
          <p:cNvSpPr/>
          <p:nvPr/>
        </p:nvSpPr>
        <p:spPr>
          <a:xfrm flipH="false" flipV="false" rot="0">
            <a:off x="9623166" y="2673576"/>
            <a:ext cx="8185668" cy="6162506"/>
          </a:xfrm>
          <a:custGeom>
            <a:avLst/>
            <a:gdLst/>
            <a:ahLst/>
            <a:cxnLst/>
            <a:rect r="r" b="b" t="t" l="l"/>
            <a:pathLst>
              <a:path h="6162506" w="8185668">
                <a:moveTo>
                  <a:pt x="0" y="0"/>
                </a:moveTo>
                <a:lnTo>
                  <a:pt x="8185668" y="0"/>
                </a:lnTo>
                <a:lnTo>
                  <a:pt x="8185668" y="6162506"/>
                </a:lnTo>
                <a:lnTo>
                  <a:pt x="0" y="6162506"/>
                </a:lnTo>
                <a:lnTo>
                  <a:pt x="0" y="0"/>
                </a:lnTo>
                <a:close/>
              </a:path>
            </a:pathLst>
          </a:custGeom>
          <a:blipFill>
            <a:blip r:embed="rId10"/>
            <a:stretch>
              <a:fillRect l="0" t="0" r="0" b="0"/>
            </a:stretch>
          </a:blipFill>
        </p:spPr>
      </p:sp>
      <p:sp>
        <p:nvSpPr>
          <p:cNvPr name="TextBox 17" id="17"/>
          <p:cNvSpPr txBox="true"/>
          <p:nvPr/>
        </p:nvSpPr>
        <p:spPr>
          <a:xfrm rot="0">
            <a:off x="1212431" y="679483"/>
            <a:ext cx="3952205" cy="349217"/>
          </a:xfrm>
          <a:prstGeom prst="rect">
            <a:avLst/>
          </a:prstGeom>
        </p:spPr>
        <p:txBody>
          <a:bodyPr anchor="t" rtlCol="false" tIns="0" lIns="0" bIns="0" rIns="0">
            <a:spAutoFit/>
          </a:bodyPr>
          <a:lstStyle/>
          <a:p>
            <a:pPr algn="l">
              <a:lnSpc>
                <a:spcPts val="2800"/>
              </a:lnSpc>
            </a:pPr>
            <a:r>
              <a:rPr lang="en-US" sz="2000">
                <a:solidFill>
                  <a:srgbClr val="182B5C"/>
                </a:solidFill>
                <a:latin typeface="Source Sans Pro"/>
                <a:ea typeface="Source Sans Pro"/>
                <a:cs typeface="Source Sans Pro"/>
                <a:sym typeface="Source Sans Pro"/>
              </a:rPr>
              <a:t>UIN SYARIF HIDAYATULLAH JAKARTA</a:t>
            </a:r>
          </a:p>
        </p:txBody>
      </p:sp>
      <p:sp>
        <p:nvSpPr>
          <p:cNvPr name="TextBox 18" id="18"/>
          <p:cNvSpPr txBox="true"/>
          <p:nvPr/>
        </p:nvSpPr>
        <p:spPr>
          <a:xfrm rot="0">
            <a:off x="15784817" y="9105900"/>
            <a:ext cx="1909247" cy="626049"/>
          </a:xfrm>
          <a:prstGeom prst="rect">
            <a:avLst/>
          </a:prstGeom>
        </p:spPr>
        <p:txBody>
          <a:bodyPr anchor="t" rtlCol="false" tIns="0" lIns="0" bIns="0" rIns="0">
            <a:spAutoFit/>
          </a:bodyPr>
          <a:lstStyle/>
          <a:p>
            <a:pPr algn="ctr">
              <a:lnSpc>
                <a:spcPts val="5177"/>
              </a:lnSpc>
            </a:pPr>
            <a:r>
              <a:rPr lang="en-US" sz="3697">
                <a:solidFill>
                  <a:srgbClr val="005359"/>
                </a:solidFill>
                <a:latin typeface="League Spartan"/>
                <a:ea typeface="League Spartan"/>
                <a:cs typeface="League Spartan"/>
                <a:sym typeface="League Spartan"/>
              </a:rPr>
              <a:t>31</a:t>
            </a:r>
          </a:p>
        </p:txBody>
      </p:sp>
      <p:sp>
        <p:nvSpPr>
          <p:cNvPr name="TextBox 19" id="19"/>
          <p:cNvSpPr txBox="true"/>
          <p:nvPr/>
        </p:nvSpPr>
        <p:spPr>
          <a:xfrm rot="0">
            <a:off x="5613564" y="1009650"/>
            <a:ext cx="8102436" cy="622366"/>
          </a:xfrm>
          <a:prstGeom prst="rect">
            <a:avLst/>
          </a:prstGeom>
        </p:spPr>
        <p:txBody>
          <a:bodyPr anchor="t" rtlCol="false" tIns="0" lIns="0" bIns="0" rIns="0">
            <a:spAutoFit/>
          </a:bodyPr>
          <a:lstStyle/>
          <a:p>
            <a:pPr algn="l">
              <a:lnSpc>
                <a:spcPts val="4999"/>
              </a:lnSpc>
            </a:pPr>
            <a:r>
              <a:rPr lang="en-US" sz="3999">
                <a:solidFill>
                  <a:srgbClr val="005359"/>
                </a:solidFill>
                <a:latin typeface="League Spartan"/>
                <a:ea typeface="League Spartan"/>
                <a:cs typeface="League Spartan"/>
                <a:sym typeface="League Spartan"/>
              </a:rPr>
              <a:t>IMPLEMENTA</a:t>
            </a:r>
            <a:r>
              <a:rPr lang="en-US" sz="3999">
                <a:solidFill>
                  <a:srgbClr val="FFFFFF"/>
                </a:solidFill>
                <a:latin typeface="League Spartan"/>
                <a:ea typeface="League Spartan"/>
                <a:cs typeface="League Spartan"/>
                <a:sym typeface="League Spartan"/>
              </a:rPr>
              <a:t> TION IN PYTHON</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9144000" y="0"/>
            <a:ext cx="9144000" cy="10287000"/>
            <a:chOff x="0" y="0"/>
            <a:chExt cx="2408296" cy="2709333"/>
          </a:xfrm>
        </p:grpSpPr>
        <p:sp>
          <p:nvSpPr>
            <p:cNvPr name="Freeform 4" id="4"/>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017077"/>
            </a:solidFill>
          </p:spPr>
        </p:sp>
        <p:sp>
          <p:nvSpPr>
            <p:cNvPr name="TextBox 5" id="5"/>
            <p:cNvSpPr txBox="true"/>
            <p:nvPr/>
          </p:nvSpPr>
          <p:spPr>
            <a:xfrm>
              <a:off x="0" y="-47625"/>
              <a:ext cx="2408296" cy="2756958"/>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0">
            <a:off x="491978" y="67056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5400000">
            <a:off x="14677440" y="1857895"/>
            <a:ext cx="5661931" cy="909280"/>
            <a:chOff x="0" y="0"/>
            <a:chExt cx="1491208" cy="239481"/>
          </a:xfrm>
        </p:grpSpPr>
        <p:sp>
          <p:nvSpPr>
            <p:cNvPr name="Freeform 10" id="10"/>
            <p:cNvSpPr/>
            <p:nvPr/>
          </p:nvSpPr>
          <p:spPr>
            <a:xfrm flipH="false" flipV="false" rot="0">
              <a:off x="0" y="0"/>
              <a:ext cx="1491208" cy="239481"/>
            </a:xfrm>
            <a:custGeom>
              <a:avLst/>
              <a:gdLst/>
              <a:ahLst/>
              <a:cxnLst/>
              <a:rect r="r" b="b" t="t" l="l"/>
              <a:pathLst>
                <a:path h="239481" w="1491208">
                  <a:moveTo>
                    <a:pt x="0" y="0"/>
                  </a:moveTo>
                  <a:lnTo>
                    <a:pt x="1491208" y="0"/>
                  </a:lnTo>
                  <a:lnTo>
                    <a:pt x="1491208" y="239481"/>
                  </a:lnTo>
                  <a:lnTo>
                    <a:pt x="0" y="239481"/>
                  </a:lnTo>
                  <a:close/>
                </a:path>
              </a:pathLst>
            </a:custGeom>
            <a:solidFill>
              <a:srgbClr val="16BEC7"/>
            </a:solidFill>
          </p:spPr>
        </p:sp>
        <p:sp>
          <p:nvSpPr>
            <p:cNvPr name="TextBox 11" id="11"/>
            <p:cNvSpPr txBox="true"/>
            <p:nvPr/>
          </p:nvSpPr>
          <p:spPr>
            <a:xfrm>
              <a:off x="0" y="-47625"/>
              <a:ext cx="1491208" cy="287106"/>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5400000">
            <a:off x="15370757" y="2226257"/>
            <a:ext cx="5509531" cy="324955"/>
            <a:chOff x="0" y="0"/>
            <a:chExt cx="1451070" cy="85585"/>
          </a:xfrm>
        </p:grpSpPr>
        <p:sp>
          <p:nvSpPr>
            <p:cNvPr name="Freeform 13" id="13"/>
            <p:cNvSpPr/>
            <p:nvPr/>
          </p:nvSpPr>
          <p:spPr>
            <a:xfrm flipH="false" flipV="false" rot="0">
              <a:off x="0" y="0"/>
              <a:ext cx="1451070" cy="85585"/>
            </a:xfrm>
            <a:custGeom>
              <a:avLst/>
              <a:gdLst/>
              <a:ahLst/>
              <a:cxnLst/>
              <a:rect r="r" b="b" t="t" l="l"/>
              <a:pathLst>
                <a:path h="85585" w="1451070">
                  <a:moveTo>
                    <a:pt x="0" y="0"/>
                  </a:moveTo>
                  <a:lnTo>
                    <a:pt x="1451070" y="0"/>
                  </a:lnTo>
                  <a:lnTo>
                    <a:pt x="1451070" y="85585"/>
                  </a:lnTo>
                  <a:lnTo>
                    <a:pt x="0" y="85585"/>
                  </a:lnTo>
                  <a:close/>
                </a:path>
              </a:pathLst>
            </a:custGeom>
            <a:solidFill>
              <a:srgbClr val="CFC5C4"/>
            </a:solidFill>
          </p:spPr>
        </p:sp>
        <p:sp>
          <p:nvSpPr>
            <p:cNvPr name="TextBox 14" id="14"/>
            <p:cNvSpPr txBox="true"/>
            <p:nvPr/>
          </p:nvSpPr>
          <p:spPr>
            <a:xfrm>
              <a:off x="0" y="-47625"/>
              <a:ext cx="1451070" cy="133210"/>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491978" y="2061595"/>
            <a:ext cx="8488432" cy="6162506"/>
          </a:xfrm>
          <a:custGeom>
            <a:avLst/>
            <a:gdLst/>
            <a:ahLst/>
            <a:cxnLst/>
            <a:rect r="r" b="b" t="t" l="l"/>
            <a:pathLst>
              <a:path h="6162506" w="8488432">
                <a:moveTo>
                  <a:pt x="0" y="0"/>
                </a:moveTo>
                <a:lnTo>
                  <a:pt x="8488432" y="0"/>
                </a:lnTo>
                <a:lnTo>
                  <a:pt x="8488432" y="6162506"/>
                </a:lnTo>
                <a:lnTo>
                  <a:pt x="0" y="6162506"/>
                </a:lnTo>
                <a:lnTo>
                  <a:pt x="0" y="0"/>
                </a:lnTo>
                <a:close/>
              </a:path>
            </a:pathLst>
          </a:custGeom>
          <a:blipFill>
            <a:blip r:embed="rId9"/>
            <a:stretch>
              <a:fillRect l="0" t="0" r="0" b="0"/>
            </a:stretch>
          </a:blipFill>
        </p:spPr>
      </p:sp>
      <p:sp>
        <p:nvSpPr>
          <p:cNvPr name="Freeform 16" id="16"/>
          <p:cNvSpPr/>
          <p:nvPr/>
        </p:nvSpPr>
        <p:spPr>
          <a:xfrm flipH="false" flipV="false" rot="0">
            <a:off x="9374076" y="1990147"/>
            <a:ext cx="8683849" cy="6306706"/>
          </a:xfrm>
          <a:custGeom>
            <a:avLst/>
            <a:gdLst/>
            <a:ahLst/>
            <a:cxnLst/>
            <a:rect r="r" b="b" t="t" l="l"/>
            <a:pathLst>
              <a:path h="6306706" w="8683849">
                <a:moveTo>
                  <a:pt x="0" y="0"/>
                </a:moveTo>
                <a:lnTo>
                  <a:pt x="8683848" y="0"/>
                </a:lnTo>
                <a:lnTo>
                  <a:pt x="8683848" y="6306706"/>
                </a:lnTo>
                <a:lnTo>
                  <a:pt x="0" y="6306706"/>
                </a:lnTo>
                <a:lnTo>
                  <a:pt x="0" y="0"/>
                </a:lnTo>
                <a:close/>
              </a:path>
            </a:pathLst>
          </a:custGeom>
          <a:blipFill>
            <a:blip r:embed="rId10"/>
            <a:stretch>
              <a:fillRect l="0" t="0" r="0" b="0"/>
            </a:stretch>
          </a:blipFill>
        </p:spPr>
      </p:sp>
      <p:sp>
        <p:nvSpPr>
          <p:cNvPr name="TextBox 17" id="17"/>
          <p:cNvSpPr txBox="true"/>
          <p:nvPr/>
        </p:nvSpPr>
        <p:spPr>
          <a:xfrm rot="0">
            <a:off x="1212431" y="679483"/>
            <a:ext cx="3952205" cy="349217"/>
          </a:xfrm>
          <a:prstGeom prst="rect">
            <a:avLst/>
          </a:prstGeom>
        </p:spPr>
        <p:txBody>
          <a:bodyPr anchor="t" rtlCol="false" tIns="0" lIns="0" bIns="0" rIns="0">
            <a:spAutoFit/>
          </a:bodyPr>
          <a:lstStyle/>
          <a:p>
            <a:pPr algn="l">
              <a:lnSpc>
                <a:spcPts val="2800"/>
              </a:lnSpc>
            </a:pPr>
            <a:r>
              <a:rPr lang="en-US" sz="2000">
                <a:solidFill>
                  <a:srgbClr val="182B5C"/>
                </a:solidFill>
                <a:latin typeface="Source Sans Pro"/>
                <a:ea typeface="Source Sans Pro"/>
                <a:cs typeface="Source Sans Pro"/>
                <a:sym typeface="Source Sans Pro"/>
              </a:rPr>
              <a:t>UIN SYARIF HIDAYATULLAH JAKARTA</a:t>
            </a:r>
          </a:p>
        </p:txBody>
      </p:sp>
      <p:sp>
        <p:nvSpPr>
          <p:cNvPr name="TextBox 18" id="18"/>
          <p:cNvSpPr txBox="true"/>
          <p:nvPr/>
        </p:nvSpPr>
        <p:spPr>
          <a:xfrm rot="0">
            <a:off x="15784817" y="9105900"/>
            <a:ext cx="1909247" cy="626049"/>
          </a:xfrm>
          <a:prstGeom prst="rect">
            <a:avLst/>
          </a:prstGeom>
        </p:spPr>
        <p:txBody>
          <a:bodyPr anchor="t" rtlCol="false" tIns="0" lIns="0" bIns="0" rIns="0">
            <a:spAutoFit/>
          </a:bodyPr>
          <a:lstStyle/>
          <a:p>
            <a:pPr algn="ctr">
              <a:lnSpc>
                <a:spcPts val="5177"/>
              </a:lnSpc>
            </a:pPr>
            <a:r>
              <a:rPr lang="en-US" sz="3697">
                <a:solidFill>
                  <a:srgbClr val="005359"/>
                </a:solidFill>
                <a:latin typeface="League Spartan"/>
                <a:ea typeface="League Spartan"/>
                <a:cs typeface="League Spartan"/>
                <a:sym typeface="League Spartan"/>
              </a:rPr>
              <a:t>32</a:t>
            </a:r>
          </a:p>
        </p:txBody>
      </p:sp>
      <p:sp>
        <p:nvSpPr>
          <p:cNvPr name="TextBox 19" id="19"/>
          <p:cNvSpPr txBox="true"/>
          <p:nvPr/>
        </p:nvSpPr>
        <p:spPr>
          <a:xfrm rot="0">
            <a:off x="5613564" y="1009650"/>
            <a:ext cx="8102436" cy="622366"/>
          </a:xfrm>
          <a:prstGeom prst="rect">
            <a:avLst/>
          </a:prstGeom>
        </p:spPr>
        <p:txBody>
          <a:bodyPr anchor="t" rtlCol="false" tIns="0" lIns="0" bIns="0" rIns="0">
            <a:spAutoFit/>
          </a:bodyPr>
          <a:lstStyle/>
          <a:p>
            <a:pPr algn="l">
              <a:lnSpc>
                <a:spcPts val="4999"/>
              </a:lnSpc>
            </a:pPr>
            <a:r>
              <a:rPr lang="en-US" sz="3999">
                <a:solidFill>
                  <a:srgbClr val="005359"/>
                </a:solidFill>
                <a:latin typeface="League Spartan"/>
                <a:ea typeface="League Spartan"/>
                <a:cs typeface="League Spartan"/>
                <a:sym typeface="League Spartan"/>
              </a:rPr>
              <a:t>IMPLEMENTA</a:t>
            </a:r>
            <a:r>
              <a:rPr lang="en-US" sz="3999">
                <a:solidFill>
                  <a:srgbClr val="FFFFFF"/>
                </a:solidFill>
                <a:latin typeface="League Spartan"/>
                <a:ea typeface="League Spartan"/>
                <a:cs typeface="League Spartan"/>
                <a:sym typeface="League Spartan"/>
              </a:rPr>
              <a:t> TION IN PYTHON</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9144000" y="0"/>
            <a:ext cx="9144000" cy="10287000"/>
            <a:chOff x="0" y="0"/>
            <a:chExt cx="2408296" cy="2709333"/>
          </a:xfrm>
        </p:grpSpPr>
        <p:sp>
          <p:nvSpPr>
            <p:cNvPr name="Freeform 4" id="4"/>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017077"/>
            </a:solidFill>
          </p:spPr>
        </p:sp>
        <p:sp>
          <p:nvSpPr>
            <p:cNvPr name="TextBox 5" id="5"/>
            <p:cNvSpPr txBox="true"/>
            <p:nvPr/>
          </p:nvSpPr>
          <p:spPr>
            <a:xfrm>
              <a:off x="0" y="-47625"/>
              <a:ext cx="2408296" cy="2756958"/>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0">
            <a:off x="491978" y="67056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5400000">
            <a:off x="14677440" y="1857895"/>
            <a:ext cx="5661931" cy="909280"/>
            <a:chOff x="0" y="0"/>
            <a:chExt cx="1491208" cy="239481"/>
          </a:xfrm>
        </p:grpSpPr>
        <p:sp>
          <p:nvSpPr>
            <p:cNvPr name="Freeform 10" id="10"/>
            <p:cNvSpPr/>
            <p:nvPr/>
          </p:nvSpPr>
          <p:spPr>
            <a:xfrm flipH="false" flipV="false" rot="0">
              <a:off x="0" y="0"/>
              <a:ext cx="1491208" cy="239481"/>
            </a:xfrm>
            <a:custGeom>
              <a:avLst/>
              <a:gdLst/>
              <a:ahLst/>
              <a:cxnLst/>
              <a:rect r="r" b="b" t="t" l="l"/>
              <a:pathLst>
                <a:path h="239481" w="1491208">
                  <a:moveTo>
                    <a:pt x="0" y="0"/>
                  </a:moveTo>
                  <a:lnTo>
                    <a:pt x="1491208" y="0"/>
                  </a:lnTo>
                  <a:lnTo>
                    <a:pt x="1491208" y="239481"/>
                  </a:lnTo>
                  <a:lnTo>
                    <a:pt x="0" y="239481"/>
                  </a:lnTo>
                  <a:close/>
                </a:path>
              </a:pathLst>
            </a:custGeom>
            <a:solidFill>
              <a:srgbClr val="16BEC7"/>
            </a:solidFill>
          </p:spPr>
        </p:sp>
        <p:sp>
          <p:nvSpPr>
            <p:cNvPr name="TextBox 11" id="11"/>
            <p:cNvSpPr txBox="true"/>
            <p:nvPr/>
          </p:nvSpPr>
          <p:spPr>
            <a:xfrm>
              <a:off x="0" y="-47625"/>
              <a:ext cx="1491208" cy="287106"/>
            </a:xfrm>
            <a:prstGeom prst="rect">
              <a:avLst/>
            </a:prstGeom>
          </p:spPr>
          <p:txBody>
            <a:bodyPr anchor="ctr" rtlCol="false" tIns="50800" lIns="50800" bIns="50800" rIns="50800"/>
            <a:lstStyle/>
            <a:p>
              <a:pPr algn="ctr">
                <a:lnSpc>
                  <a:spcPts val="3359"/>
                </a:lnSpc>
              </a:pPr>
            </a:p>
          </p:txBody>
        </p:sp>
      </p:grpSp>
      <p:grpSp>
        <p:nvGrpSpPr>
          <p:cNvPr name="Group 12" id="12"/>
          <p:cNvGrpSpPr/>
          <p:nvPr/>
        </p:nvGrpSpPr>
        <p:grpSpPr>
          <a:xfrm rot="-5400000">
            <a:off x="15370757" y="2226257"/>
            <a:ext cx="5509531" cy="324955"/>
            <a:chOff x="0" y="0"/>
            <a:chExt cx="1451070" cy="85585"/>
          </a:xfrm>
        </p:grpSpPr>
        <p:sp>
          <p:nvSpPr>
            <p:cNvPr name="Freeform 13" id="13"/>
            <p:cNvSpPr/>
            <p:nvPr/>
          </p:nvSpPr>
          <p:spPr>
            <a:xfrm flipH="false" flipV="false" rot="0">
              <a:off x="0" y="0"/>
              <a:ext cx="1451070" cy="85585"/>
            </a:xfrm>
            <a:custGeom>
              <a:avLst/>
              <a:gdLst/>
              <a:ahLst/>
              <a:cxnLst/>
              <a:rect r="r" b="b" t="t" l="l"/>
              <a:pathLst>
                <a:path h="85585" w="1451070">
                  <a:moveTo>
                    <a:pt x="0" y="0"/>
                  </a:moveTo>
                  <a:lnTo>
                    <a:pt x="1451070" y="0"/>
                  </a:lnTo>
                  <a:lnTo>
                    <a:pt x="1451070" y="85585"/>
                  </a:lnTo>
                  <a:lnTo>
                    <a:pt x="0" y="85585"/>
                  </a:lnTo>
                  <a:close/>
                </a:path>
              </a:pathLst>
            </a:custGeom>
            <a:solidFill>
              <a:srgbClr val="CFC5C4"/>
            </a:solidFill>
          </p:spPr>
        </p:sp>
        <p:sp>
          <p:nvSpPr>
            <p:cNvPr name="TextBox 14" id="14"/>
            <p:cNvSpPr txBox="true"/>
            <p:nvPr/>
          </p:nvSpPr>
          <p:spPr>
            <a:xfrm>
              <a:off x="0" y="-47625"/>
              <a:ext cx="1451070" cy="133210"/>
            </a:xfrm>
            <a:prstGeom prst="rect">
              <a:avLst/>
            </a:prstGeom>
          </p:spPr>
          <p:txBody>
            <a:bodyPr anchor="ctr" rtlCol="false" tIns="50800" lIns="50800" bIns="50800" rIns="50800"/>
            <a:lstStyle/>
            <a:p>
              <a:pPr algn="ctr">
                <a:lnSpc>
                  <a:spcPts val="3359"/>
                </a:lnSpc>
              </a:pPr>
            </a:p>
          </p:txBody>
        </p:sp>
      </p:grpSp>
      <p:sp>
        <p:nvSpPr>
          <p:cNvPr name="Freeform 15" id="15"/>
          <p:cNvSpPr/>
          <p:nvPr/>
        </p:nvSpPr>
        <p:spPr>
          <a:xfrm flipH="false" flipV="false" rot="0">
            <a:off x="491978" y="1990147"/>
            <a:ext cx="8385320" cy="6306706"/>
          </a:xfrm>
          <a:custGeom>
            <a:avLst/>
            <a:gdLst/>
            <a:ahLst/>
            <a:cxnLst/>
            <a:rect r="r" b="b" t="t" l="l"/>
            <a:pathLst>
              <a:path h="6306706" w="8385320">
                <a:moveTo>
                  <a:pt x="0" y="0"/>
                </a:moveTo>
                <a:lnTo>
                  <a:pt x="8385320" y="0"/>
                </a:lnTo>
                <a:lnTo>
                  <a:pt x="8385320" y="6306706"/>
                </a:lnTo>
                <a:lnTo>
                  <a:pt x="0" y="6306706"/>
                </a:lnTo>
                <a:lnTo>
                  <a:pt x="0" y="0"/>
                </a:lnTo>
                <a:close/>
              </a:path>
            </a:pathLst>
          </a:custGeom>
          <a:blipFill>
            <a:blip r:embed="rId9"/>
            <a:stretch>
              <a:fillRect l="0" t="0" r="0" b="0"/>
            </a:stretch>
          </a:blipFill>
        </p:spPr>
      </p:sp>
      <p:sp>
        <p:nvSpPr>
          <p:cNvPr name="Freeform 16" id="16"/>
          <p:cNvSpPr/>
          <p:nvPr/>
        </p:nvSpPr>
        <p:spPr>
          <a:xfrm flipH="false" flipV="false" rot="0">
            <a:off x="9259038" y="2080895"/>
            <a:ext cx="8913924" cy="6125211"/>
          </a:xfrm>
          <a:custGeom>
            <a:avLst/>
            <a:gdLst/>
            <a:ahLst/>
            <a:cxnLst/>
            <a:rect r="r" b="b" t="t" l="l"/>
            <a:pathLst>
              <a:path h="6125211" w="8913924">
                <a:moveTo>
                  <a:pt x="0" y="0"/>
                </a:moveTo>
                <a:lnTo>
                  <a:pt x="8913924" y="0"/>
                </a:lnTo>
                <a:lnTo>
                  <a:pt x="8913924" y="6125210"/>
                </a:lnTo>
                <a:lnTo>
                  <a:pt x="0" y="6125210"/>
                </a:lnTo>
                <a:lnTo>
                  <a:pt x="0" y="0"/>
                </a:lnTo>
                <a:close/>
              </a:path>
            </a:pathLst>
          </a:custGeom>
          <a:blipFill>
            <a:blip r:embed="rId10"/>
            <a:stretch>
              <a:fillRect l="0" t="0" r="0" b="0"/>
            </a:stretch>
          </a:blipFill>
        </p:spPr>
      </p:sp>
      <p:sp>
        <p:nvSpPr>
          <p:cNvPr name="TextBox 17" id="17"/>
          <p:cNvSpPr txBox="true"/>
          <p:nvPr/>
        </p:nvSpPr>
        <p:spPr>
          <a:xfrm rot="0">
            <a:off x="1212431" y="679483"/>
            <a:ext cx="3952205" cy="349217"/>
          </a:xfrm>
          <a:prstGeom prst="rect">
            <a:avLst/>
          </a:prstGeom>
        </p:spPr>
        <p:txBody>
          <a:bodyPr anchor="t" rtlCol="false" tIns="0" lIns="0" bIns="0" rIns="0">
            <a:spAutoFit/>
          </a:bodyPr>
          <a:lstStyle/>
          <a:p>
            <a:pPr algn="l">
              <a:lnSpc>
                <a:spcPts val="2800"/>
              </a:lnSpc>
            </a:pPr>
            <a:r>
              <a:rPr lang="en-US" sz="2000">
                <a:solidFill>
                  <a:srgbClr val="182B5C"/>
                </a:solidFill>
                <a:latin typeface="Source Sans Pro"/>
                <a:ea typeface="Source Sans Pro"/>
                <a:cs typeface="Source Sans Pro"/>
                <a:sym typeface="Source Sans Pro"/>
              </a:rPr>
              <a:t>UIN SYARIF HIDAYATULLAH JAKARTA</a:t>
            </a:r>
          </a:p>
        </p:txBody>
      </p:sp>
      <p:sp>
        <p:nvSpPr>
          <p:cNvPr name="TextBox 18" id="18"/>
          <p:cNvSpPr txBox="true"/>
          <p:nvPr/>
        </p:nvSpPr>
        <p:spPr>
          <a:xfrm rot="0">
            <a:off x="15784817" y="9105900"/>
            <a:ext cx="1909247" cy="626049"/>
          </a:xfrm>
          <a:prstGeom prst="rect">
            <a:avLst/>
          </a:prstGeom>
        </p:spPr>
        <p:txBody>
          <a:bodyPr anchor="t" rtlCol="false" tIns="0" lIns="0" bIns="0" rIns="0">
            <a:spAutoFit/>
          </a:bodyPr>
          <a:lstStyle/>
          <a:p>
            <a:pPr algn="ctr">
              <a:lnSpc>
                <a:spcPts val="5177"/>
              </a:lnSpc>
            </a:pPr>
            <a:r>
              <a:rPr lang="en-US" sz="3697">
                <a:solidFill>
                  <a:srgbClr val="005359"/>
                </a:solidFill>
                <a:latin typeface="League Spartan"/>
                <a:ea typeface="League Spartan"/>
                <a:cs typeface="League Spartan"/>
                <a:sym typeface="League Spartan"/>
              </a:rPr>
              <a:t>33</a:t>
            </a:r>
          </a:p>
        </p:txBody>
      </p:sp>
      <p:sp>
        <p:nvSpPr>
          <p:cNvPr name="TextBox 19" id="19"/>
          <p:cNvSpPr txBox="true"/>
          <p:nvPr/>
        </p:nvSpPr>
        <p:spPr>
          <a:xfrm rot="0">
            <a:off x="5613564" y="1009650"/>
            <a:ext cx="8102436" cy="622366"/>
          </a:xfrm>
          <a:prstGeom prst="rect">
            <a:avLst/>
          </a:prstGeom>
        </p:spPr>
        <p:txBody>
          <a:bodyPr anchor="t" rtlCol="false" tIns="0" lIns="0" bIns="0" rIns="0">
            <a:spAutoFit/>
          </a:bodyPr>
          <a:lstStyle/>
          <a:p>
            <a:pPr algn="l">
              <a:lnSpc>
                <a:spcPts val="4999"/>
              </a:lnSpc>
            </a:pPr>
            <a:r>
              <a:rPr lang="en-US" sz="3999">
                <a:solidFill>
                  <a:srgbClr val="005359"/>
                </a:solidFill>
                <a:latin typeface="League Spartan"/>
                <a:ea typeface="League Spartan"/>
                <a:cs typeface="League Spartan"/>
                <a:sym typeface="League Spartan"/>
              </a:rPr>
              <a:t>IMPLEMENTA</a:t>
            </a:r>
            <a:r>
              <a:rPr lang="en-US" sz="3999">
                <a:solidFill>
                  <a:srgbClr val="FFFFFF"/>
                </a:solidFill>
                <a:latin typeface="League Spartan"/>
                <a:ea typeface="League Spartan"/>
                <a:cs typeface="League Spartan"/>
                <a:sym typeface="League Spartan"/>
              </a:rPr>
              <a:t> TION IN PYTHON</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744871" y="2247300"/>
            <a:ext cx="15361508" cy="4930312"/>
          </a:xfrm>
          <a:prstGeom prst="rect">
            <a:avLst/>
          </a:prstGeom>
        </p:spPr>
        <p:txBody>
          <a:bodyPr anchor="t" rtlCol="false" tIns="0" lIns="0" bIns="0" rIns="0">
            <a:spAutoFit/>
          </a:bodyPr>
          <a:lstStyle/>
          <a:p>
            <a:pPr algn="just">
              <a:lnSpc>
                <a:spcPts val="2800"/>
              </a:lnSpc>
            </a:pPr>
            <a:r>
              <a:rPr lang="en-US" sz="2000">
                <a:solidFill>
                  <a:srgbClr val="005359"/>
                </a:solidFill>
                <a:latin typeface="Source Sans Pro"/>
                <a:ea typeface="Source Sans Pro"/>
                <a:cs typeface="Source Sans Pro"/>
                <a:sym typeface="Source Sans Pro"/>
              </a:rPr>
              <a:t>Berikut adalah ringkasan efisiensi dari representasi struktur tautan, berdasarkan analisis waktu eksekusi metode‐metode dalam kelas LinkedBinaryTree, termasuk metode‐metode turunan dari kelas Tree dan BinaryTree:</a:t>
            </a:r>
          </a:p>
          <a:p>
            <a:pPr algn="just" marL="431801" indent="-215900" lvl="1">
              <a:lnSpc>
                <a:spcPts val="2800"/>
              </a:lnSpc>
              <a:buFont typeface="Arial"/>
              <a:buChar char="•"/>
            </a:pPr>
            <a:r>
              <a:rPr lang="en-US" sz="2000">
                <a:solidFill>
                  <a:srgbClr val="005359"/>
                </a:solidFill>
                <a:latin typeface="Source Sans Pro"/>
                <a:ea typeface="Source Sans Pro"/>
                <a:cs typeface="Source Sans Pro"/>
                <a:sym typeface="Source Sans Pro"/>
              </a:rPr>
              <a:t>Metode __len__, yang diimplementasikan dalam LinkedBinaryTree, menggunakan variabel instans yang menyimpan jumlah simpul dalam T dan memerlukan waktu O(1). Metode is_empty, yang diturunkan dari Tree, hanya memanggil len, sehingga juga memerlukan waktu O(1).</a:t>
            </a:r>
          </a:p>
          <a:p>
            <a:pPr algn="just" marL="431801" indent="-215900" lvl="1">
              <a:lnSpc>
                <a:spcPts val="2800"/>
              </a:lnSpc>
              <a:buFont typeface="Arial"/>
              <a:buChar char="•"/>
            </a:pPr>
            <a:r>
              <a:rPr lang="en-US" sz="2000">
                <a:solidFill>
                  <a:srgbClr val="005359"/>
                </a:solidFill>
                <a:latin typeface="Source Sans Pro"/>
                <a:ea typeface="Source Sans Pro"/>
                <a:cs typeface="Source Sans Pro"/>
                <a:sym typeface="Source Sans Pro"/>
              </a:rPr>
              <a:t>Metode‐metode akses seperti root, left, right, parent, dan num_children diimplementasikan langsung dalam LinkedBinaryTree dan semuanya berjalan dalam waktu O(1). Metode sibling dan children, yang diturunkan dari BinaryTree, bergantung pada sejumlah pemanggilan metode akses tersebut, sehingga juga berjalan dalam waktu O(1).</a:t>
            </a:r>
          </a:p>
          <a:p>
            <a:pPr algn="just" marL="431801" indent="-215900" lvl="1">
              <a:lnSpc>
                <a:spcPts val="2800"/>
              </a:lnSpc>
              <a:buFont typeface="Arial"/>
              <a:buChar char="•"/>
            </a:pPr>
            <a:r>
              <a:rPr lang="en-US" sz="2000">
                <a:solidFill>
                  <a:srgbClr val="005359"/>
                </a:solidFill>
                <a:latin typeface="Source Sans Pro"/>
                <a:ea typeface="Source Sans Pro"/>
                <a:cs typeface="Source Sans Pro"/>
                <a:sym typeface="Source Sans Pro"/>
              </a:rPr>
              <a:t>Metode is_root dan is_leaf, yang berasal dar</a:t>
            </a:r>
            <a:r>
              <a:rPr lang="en-US" sz="2000">
                <a:solidFill>
                  <a:srgbClr val="005359"/>
                </a:solidFill>
                <a:latin typeface="Source Sans Pro"/>
                <a:ea typeface="Source Sans Pro"/>
                <a:cs typeface="Source Sans Pro"/>
                <a:sym typeface="Source Sans Pro"/>
              </a:rPr>
              <a:t>i </a:t>
            </a:r>
            <a:r>
              <a:rPr lang="en-US" sz="2000">
                <a:solidFill>
                  <a:srgbClr val="005359"/>
                </a:solidFill>
                <a:latin typeface="Source Sans Pro"/>
                <a:ea typeface="Source Sans Pro"/>
                <a:cs typeface="Source Sans Pro"/>
                <a:sym typeface="Source Sans Pro"/>
              </a:rPr>
              <a:t>kelas Tree, keduanya berjalan dalam waktu O(1); is_root memanggil root dan menggunakan perbandingan posisi, sedangkan is_leaf memanggil left dan right lalu memeriksa apakah hasilnya adalah None.</a:t>
            </a:r>
          </a:p>
          <a:p>
            <a:pPr algn="just" marL="431801" indent="-215900" lvl="1">
              <a:lnSpc>
                <a:spcPts val="2800"/>
              </a:lnSpc>
              <a:buFont typeface="Arial"/>
              <a:buChar char="•"/>
            </a:pPr>
            <a:r>
              <a:rPr lang="en-US" sz="2000">
                <a:solidFill>
                  <a:srgbClr val="005359"/>
                </a:solidFill>
                <a:latin typeface="Source Sans Pro"/>
                <a:ea typeface="Source Sans Pro"/>
                <a:cs typeface="Source Sans Pro"/>
                <a:sym typeface="Source Sans Pro"/>
              </a:rPr>
              <a:t>Metode depth dan height telah dianalisis dalam Bagian 8.1.3. Metode depth pada posisi p berjalan dalam waktu O(dp + 1), di mana dp adalah kedalaman posisi tersebut; sedangkan metode height pada akar pohon berjalan dalam waktu O(n), dengan n adalah jumlah total simpul.</a:t>
            </a:r>
          </a:p>
          <a:p>
            <a:pPr algn="just" marL="431801" indent="-215900" lvl="1">
              <a:lnSpc>
                <a:spcPts val="2800"/>
              </a:lnSpc>
              <a:buFont typeface="Arial"/>
              <a:buChar char="•"/>
            </a:pPr>
            <a:r>
              <a:rPr lang="en-US" sz="2000">
                <a:solidFill>
                  <a:srgbClr val="005359"/>
                </a:solidFill>
                <a:latin typeface="Source Sans Pro"/>
                <a:ea typeface="Source Sans Pro"/>
                <a:cs typeface="Source Sans Pro"/>
                <a:sym typeface="Source Sans Pro"/>
              </a:rPr>
              <a:t>Metode pembaruan seperti add_root, add_left, add_right, replace, delete, dan attach (versi nonpublik) masing-masing berjalan dalam waktu O(1), karena hanya melibatkan perubahan hubungan antar simpul dalam jumlah konstan.</a:t>
            </a:r>
          </a:p>
          <a:p>
            <a:pPr algn="just">
              <a:lnSpc>
                <a:spcPts val="2800"/>
              </a:lnSpc>
            </a:pPr>
            <a:r>
              <a:rPr lang="en-US" sz="2000">
                <a:solidFill>
                  <a:srgbClr val="005359"/>
                </a:solidFill>
                <a:latin typeface="Source Sans Pro"/>
                <a:ea typeface="Source Sans Pro"/>
                <a:cs typeface="Source Sans Pro"/>
                <a:sym typeface="Source Sans Pro"/>
              </a:rPr>
              <a:t>Tabel 8.1 merangkum performa implementasi struktur tautan untuk pohon biner.</a:t>
            </a:r>
          </a:p>
        </p:txBody>
      </p:sp>
      <p:sp>
        <p:nvSpPr>
          <p:cNvPr name="Freeform 11" id="11"/>
          <p:cNvSpPr/>
          <p:nvPr/>
        </p:nvSpPr>
        <p:spPr>
          <a:xfrm flipH="false" flipV="false" rot="0">
            <a:off x="7840596" y="7323306"/>
            <a:ext cx="7752451" cy="2517677"/>
          </a:xfrm>
          <a:custGeom>
            <a:avLst/>
            <a:gdLst/>
            <a:ahLst/>
            <a:cxnLst/>
            <a:rect r="r" b="b" t="t" l="l"/>
            <a:pathLst>
              <a:path h="2517677" w="7752451">
                <a:moveTo>
                  <a:pt x="0" y="0"/>
                </a:moveTo>
                <a:lnTo>
                  <a:pt x="7752450" y="0"/>
                </a:lnTo>
                <a:lnTo>
                  <a:pt x="7752450" y="2517677"/>
                </a:lnTo>
                <a:lnTo>
                  <a:pt x="0" y="2517677"/>
                </a:lnTo>
                <a:lnTo>
                  <a:pt x="0" y="0"/>
                </a:lnTo>
                <a:close/>
              </a:path>
            </a:pathLst>
          </a:custGeom>
          <a:blipFill>
            <a:blip r:embed="rId9"/>
            <a:stretch>
              <a:fillRect l="0" t="0" r="0" b="0"/>
            </a:stretch>
          </a:blipFill>
        </p:spPr>
      </p:sp>
      <p:sp>
        <p:nvSpPr>
          <p:cNvPr name="TextBox 12" id="12"/>
          <p:cNvSpPr txBox="true"/>
          <p:nvPr/>
        </p:nvSpPr>
        <p:spPr>
          <a:xfrm rot="0">
            <a:off x="252001" y="1818675"/>
            <a:ext cx="11464820"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Performance of the Linked Binary Tree Implementation</a:t>
            </a:r>
          </a:p>
        </p:txBody>
      </p:sp>
      <p:sp>
        <p:nvSpPr>
          <p:cNvPr name="TextBox 13" id="13"/>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34</a:t>
            </a:r>
          </a:p>
        </p:txBody>
      </p:sp>
      <p:sp>
        <p:nvSpPr>
          <p:cNvPr name="TextBox 14" id="14"/>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0" y="1753896"/>
            <a:ext cx="10809826" cy="1064526"/>
            <a:chOff x="0" y="0"/>
            <a:chExt cx="14413101" cy="1419368"/>
          </a:xfrm>
        </p:grpSpPr>
        <p:grpSp>
          <p:nvGrpSpPr>
            <p:cNvPr name="Group 11" id="11"/>
            <p:cNvGrpSpPr/>
            <p:nvPr/>
          </p:nvGrpSpPr>
          <p:grpSpPr>
            <a:xfrm rot="0">
              <a:off x="0" y="0"/>
              <a:ext cx="1594711" cy="1419368"/>
              <a:chOff x="0" y="0"/>
              <a:chExt cx="942534" cy="838900"/>
            </a:xfrm>
          </p:grpSpPr>
          <p:sp>
            <p:nvSpPr>
              <p:cNvPr name="Freeform 12" id="12"/>
              <p:cNvSpPr/>
              <p:nvPr/>
            </p:nvSpPr>
            <p:spPr>
              <a:xfrm flipH="false" flipV="false" rot="0">
                <a:off x="0" y="0"/>
                <a:ext cx="942534" cy="838900"/>
              </a:xfrm>
              <a:custGeom>
                <a:avLst/>
                <a:gdLst/>
                <a:ahLst/>
                <a:cxnLst/>
                <a:rect r="r" b="b" t="t" l="l"/>
                <a:pathLst>
                  <a:path h="838900" w="942534">
                    <a:moveTo>
                      <a:pt x="471267" y="0"/>
                    </a:moveTo>
                    <a:lnTo>
                      <a:pt x="942534" y="419450"/>
                    </a:lnTo>
                    <a:lnTo>
                      <a:pt x="471267" y="838900"/>
                    </a:lnTo>
                    <a:lnTo>
                      <a:pt x="0" y="419450"/>
                    </a:lnTo>
                    <a:lnTo>
                      <a:pt x="471267" y="0"/>
                    </a:lnTo>
                    <a:close/>
                  </a:path>
                </a:pathLst>
              </a:custGeom>
              <a:solidFill>
                <a:srgbClr val="CFC5C4"/>
              </a:solidFill>
            </p:spPr>
          </p:sp>
          <p:sp>
            <p:nvSpPr>
              <p:cNvPr name="TextBox 13" id="13"/>
              <p:cNvSpPr txBox="true"/>
              <p:nvPr/>
            </p:nvSpPr>
            <p:spPr>
              <a:xfrm>
                <a:off x="161998" y="96561"/>
                <a:ext cx="618538" cy="598153"/>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193412" y="396024"/>
              <a:ext cx="1207888"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8.3.2</a:t>
              </a:r>
            </a:p>
          </p:txBody>
        </p:sp>
        <p:sp>
          <p:nvSpPr>
            <p:cNvPr name="TextBox 15" id="15"/>
            <p:cNvSpPr txBox="true"/>
            <p:nvPr/>
          </p:nvSpPr>
          <p:spPr>
            <a:xfrm rot="0">
              <a:off x="2001774" y="385834"/>
              <a:ext cx="12411328"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 Array-Based Representation of a Binary Tree</a:t>
              </a:r>
            </a:p>
          </p:txBody>
        </p:sp>
      </p:grpSp>
      <p:sp>
        <p:nvSpPr>
          <p:cNvPr name="Freeform 16" id="16"/>
          <p:cNvSpPr/>
          <p:nvPr/>
        </p:nvSpPr>
        <p:spPr>
          <a:xfrm flipH="false" flipV="false" rot="0">
            <a:off x="2364351" y="6664869"/>
            <a:ext cx="6190459" cy="3263188"/>
          </a:xfrm>
          <a:custGeom>
            <a:avLst/>
            <a:gdLst/>
            <a:ahLst/>
            <a:cxnLst/>
            <a:rect r="r" b="b" t="t" l="l"/>
            <a:pathLst>
              <a:path h="3263188" w="6190459">
                <a:moveTo>
                  <a:pt x="0" y="0"/>
                </a:moveTo>
                <a:lnTo>
                  <a:pt x="6190459" y="0"/>
                </a:lnTo>
                <a:lnTo>
                  <a:pt x="6190459" y="3263188"/>
                </a:lnTo>
                <a:lnTo>
                  <a:pt x="0" y="3263188"/>
                </a:lnTo>
                <a:lnTo>
                  <a:pt x="0" y="0"/>
                </a:lnTo>
                <a:close/>
              </a:path>
            </a:pathLst>
          </a:custGeom>
          <a:blipFill>
            <a:blip r:embed="rId9"/>
            <a:stretch>
              <a:fillRect l="0" t="0" r="0" b="0"/>
            </a:stretch>
          </a:blipFill>
        </p:spPr>
      </p:sp>
      <p:sp>
        <p:nvSpPr>
          <p:cNvPr name="Freeform 17" id="17"/>
          <p:cNvSpPr/>
          <p:nvPr/>
        </p:nvSpPr>
        <p:spPr>
          <a:xfrm flipH="false" flipV="false" rot="0">
            <a:off x="9144000" y="6664869"/>
            <a:ext cx="6391135" cy="3165134"/>
          </a:xfrm>
          <a:custGeom>
            <a:avLst/>
            <a:gdLst/>
            <a:ahLst/>
            <a:cxnLst/>
            <a:rect r="r" b="b" t="t" l="l"/>
            <a:pathLst>
              <a:path h="3165134" w="6391135">
                <a:moveTo>
                  <a:pt x="0" y="0"/>
                </a:moveTo>
                <a:lnTo>
                  <a:pt x="6391135" y="0"/>
                </a:lnTo>
                <a:lnTo>
                  <a:pt x="6391135" y="3165134"/>
                </a:lnTo>
                <a:lnTo>
                  <a:pt x="0" y="3165134"/>
                </a:lnTo>
                <a:lnTo>
                  <a:pt x="0" y="0"/>
                </a:lnTo>
                <a:close/>
              </a:path>
            </a:pathLst>
          </a:custGeom>
          <a:blipFill>
            <a:blip r:embed="rId10"/>
            <a:stretch>
              <a:fillRect l="0" t="0" r="0" b="0"/>
            </a:stretch>
          </a:blipFill>
        </p:spPr>
      </p:sp>
      <p:sp>
        <p:nvSpPr>
          <p:cNvPr name="TextBox 18" id="18"/>
          <p:cNvSpPr txBox="true"/>
          <p:nvPr/>
        </p:nvSpPr>
        <p:spPr>
          <a:xfrm rot="0">
            <a:off x="308833" y="2957461"/>
            <a:ext cx="16105463" cy="3520744"/>
          </a:xfrm>
          <a:prstGeom prst="rect">
            <a:avLst/>
          </a:prstGeom>
        </p:spPr>
        <p:txBody>
          <a:bodyPr anchor="t" rtlCol="false" tIns="0" lIns="0" bIns="0" rIns="0">
            <a:spAutoFit/>
          </a:bodyPr>
          <a:lstStyle/>
          <a:p>
            <a:pPr algn="just">
              <a:lnSpc>
                <a:spcPts val="2800"/>
              </a:lnSpc>
            </a:pPr>
            <a:r>
              <a:rPr lang="en-US" sz="2000">
                <a:solidFill>
                  <a:srgbClr val="005359"/>
                </a:solidFill>
                <a:latin typeface="Source Sans Pro"/>
                <a:ea typeface="Source Sans Pro"/>
                <a:cs typeface="Source Sans Pro"/>
                <a:sym typeface="Source Sans Pro"/>
              </a:rPr>
              <a:t>Representasi alternatif dari pohon biner</a:t>
            </a:r>
            <a:r>
              <a:rPr lang="en-US" sz="2000">
                <a:solidFill>
                  <a:srgbClr val="005359"/>
                </a:solidFill>
                <a:latin typeface="Source Sans Pro"/>
                <a:ea typeface="Source Sans Pro"/>
                <a:cs typeface="Source Sans Pro"/>
                <a:sym typeface="Source Sans Pro"/>
              </a:rPr>
              <a:t> T dapat didasarkan pada cara memberikan nomor pada setiap posisi dalam T. Untuk setiap posisi p dalam T, diberikan fungsi bilangan bulat f(p) yang didefinisikan sebagai berikut:</a:t>
            </a:r>
          </a:p>
          <a:p>
            <a:pPr algn="just" marL="431801" indent="-215900" lvl="1">
              <a:lnSpc>
                <a:spcPts val="2800"/>
              </a:lnSpc>
              <a:buFont typeface="Arial"/>
              <a:buChar char="•"/>
            </a:pPr>
            <a:r>
              <a:rPr lang="en-US" sz="2000">
                <a:solidFill>
                  <a:srgbClr val="005359"/>
                </a:solidFill>
                <a:latin typeface="Source Sans Pro"/>
                <a:ea typeface="Source Sans Pro"/>
                <a:cs typeface="Source Sans Pro"/>
                <a:sym typeface="Source Sans Pro"/>
              </a:rPr>
              <a:t>Ji</a:t>
            </a:r>
            <a:r>
              <a:rPr lang="en-US" sz="2000">
                <a:solidFill>
                  <a:srgbClr val="005359"/>
                </a:solidFill>
                <a:latin typeface="Source Sans Pro"/>
                <a:ea typeface="Source Sans Pro"/>
                <a:cs typeface="Source Sans Pro"/>
                <a:sym typeface="Source Sans Pro"/>
              </a:rPr>
              <a:t>ka p adalah akar dari T, maka f(p) = 0.</a:t>
            </a:r>
          </a:p>
          <a:p>
            <a:pPr algn="just" marL="431801" indent="-215900" lvl="1">
              <a:lnSpc>
                <a:spcPts val="2800"/>
              </a:lnSpc>
              <a:buFont typeface="Arial"/>
              <a:buChar char="•"/>
            </a:pPr>
            <a:r>
              <a:rPr lang="en-US" sz="2000">
                <a:solidFill>
                  <a:srgbClr val="005359"/>
                </a:solidFill>
                <a:latin typeface="Source Sans Pro"/>
                <a:ea typeface="Source Sans Pro"/>
                <a:cs typeface="Source Sans Pro"/>
                <a:sym typeface="Source Sans Pro"/>
              </a:rPr>
              <a:t>Jika p adalah a</a:t>
            </a:r>
            <a:r>
              <a:rPr lang="en-US" sz="2000">
                <a:solidFill>
                  <a:srgbClr val="005359"/>
                </a:solidFill>
                <a:latin typeface="Source Sans Pro"/>
                <a:ea typeface="Source Sans Pro"/>
                <a:cs typeface="Source Sans Pro"/>
                <a:sym typeface="Source Sans Pro"/>
              </a:rPr>
              <a:t>nak kiri dari posisi q, maka f(p) = 2·f(q) + 1.</a:t>
            </a:r>
          </a:p>
          <a:p>
            <a:pPr algn="just" marL="431801" indent="-215900" lvl="1">
              <a:lnSpc>
                <a:spcPts val="2800"/>
              </a:lnSpc>
              <a:buFont typeface="Arial"/>
              <a:buChar char="•"/>
            </a:pPr>
            <a:r>
              <a:rPr lang="en-US" sz="2000">
                <a:solidFill>
                  <a:srgbClr val="005359"/>
                </a:solidFill>
                <a:latin typeface="Source Sans Pro"/>
                <a:ea typeface="Source Sans Pro"/>
                <a:cs typeface="Source Sans Pro"/>
                <a:sym typeface="Source Sans Pro"/>
              </a:rPr>
              <a:t>Jika p adalah a</a:t>
            </a:r>
            <a:r>
              <a:rPr lang="en-US" sz="2000">
                <a:solidFill>
                  <a:srgbClr val="005359"/>
                </a:solidFill>
                <a:latin typeface="Source Sans Pro"/>
                <a:ea typeface="Source Sans Pro"/>
                <a:cs typeface="Source Sans Pro"/>
                <a:sym typeface="Source Sans Pro"/>
              </a:rPr>
              <a:t>nak kanan dari posisi q, maka f(p) = 2·f(q) + 2.</a:t>
            </a:r>
          </a:p>
          <a:p>
            <a:pPr algn="just">
              <a:lnSpc>
                <a:spcPts val="2800"/>
              </a:lnSpc>
            </a:pPr>
            <a:r>
              <a:rPr lang="en-US" sz="2000">
                <a:solidFill>
                  <a:srgbClr val="005359"/>
                </a:solidFill>
                <a:latin typeface="Source Sans Pro"/>
                <a:ea typeface="Source Sans Pro"/>
                <a:cs typeface="Source Sans Pro"/>
                <a:sym typeface="Source Sans Pro"/>
              </a:rPr>
              <a:t>Fungsi penomoran f ini dikenal sebagai penomoran level (level numbering) dari posisi-posisi dalam pohon biner T, karena ia memberi nomor pada posisi dalam setiap level secara berurutan dari kiri ke kanan. (Lihat Gambar 8.12.)</a:t>
            </a:r>
          </a:p>
          <a:p>
            <a:pPr algn="just">
              <a:lnSpc>
                <a:spcPts val="2800"/>
              </a:lnSpc>
            </a:pPr>
            <a:r>
              <a:rPr lang="en-US" sz="2000">
                <a:solidFill>
                  <a:srgbClr val="005359"/>
                </a:solidFill>
                <a:latin typeface="Source Sans Pro"/>
                <a:ea typeface="Source Sans Pro"/>
                <a:cs typeface="Source Sans Pro"/>
                <a:sym typeface="Source Sans Pro"/>
              </a:rPr>
              <a:t>Perlu dicatat bahwa penomoran level ini didasarkan pada posisi potensial dalam pohon, bukan hanya pada simpul yang benar-benar ada. Oleh karena itu, nomor yang dihasilkan tidak selalu berurutan. Misalnya, dalam Gambar 8.12(b), tidak ada simpul dengan penomoran level 13 atau 14 karena simpul bernomor 6 tidak memiliki anak.</a:t>
            </a:r>
          </a:p>
        </p:txBody>
      </p:sp>
      <p:sp>
        <p:nvSpPr>
          <p:cNvPr name="TextBox 19" id="19"/>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35</a:t>
            </a:r>
          </a:p>
        </p:txBody>
      </p:sp>
      <p:sp>
        <p:nvSpPr>
          <p:cNvPr name="TextBox 20" id="20"/>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0" y="1753896"/>
            <a:ext cx="10809826" cy="1064526"/>
            <a:chOff x="0" y="0"/>
            <a:chExt cx="14413101" cy="1419368"/>
          </a:xfrm>
        </p:grpSpPr>
        <p:grpSp>
          <p:nvGrpSpPr>
            <p:cNvPr name="Group 11" id="11"/>
            <p:cNvGrpSpPr/>
            <p:nvPr/>
          </p:nvGrpSpPr>
          <p:grpSpPr>
            <a:xfrm rot="0">
              <a:off x="0" y="0"/>
              <a:ext cx="1594711" cy="1419368"/>
              <a:chOff x="0" y="0"/>
              <a:chExt cx="942534" cy="838900"/>
            </a:xfrm>
          </p:grpSpPr>
          <p:sp>
            <p:nvSpPr>
              <p:cNvPr name="Freeform 12" id="12"/>
              <p:cNvSpPr/>
              <p:nvPr/>
            </p:nvSpPr>
            <p:spPr>
              <a:xfrm flipH="false" flipV="false" rot="0">
                <a:off x="0" y="0"/>
                <a:ext cx="942534" cy="838900"/>
              </a:xfrm>
              <a:custGeom>
                <a:avLst/>
                <a:gdLst/>
                <a:ahLst/>
                <a:cxnLst/>
                <a:rect r="r" b="b" t="t" l="l"/>
                <a:pathLst>
                  <a:path h="838900" w="942534">
                    <a:moveTo>
                      <a:pt x="471267" y="0"/>
                    </a:moveTo>
                    <a:lnTo>
                      <a:pt x="942534" y="419450"/>
                    </a:lnTo>
                    <a:lnTo>
                      <a:pt x="471267" y="838900"/>
                    </a:lnTo>
                    <a:lnTo>
                      <a:pt x="0" y="419450"/>
                    </a:lnTo>
                    <a:lnTo>
                      <a:pt x="471267" y="0"/>
                    </a:lnTo>
                    <a:close/>
                  </a:path>
                </a:pathLst>
              </a:custGeom>
              <a:solidFill>
                <a:srgbClr val="CFC5C4"/>
              </a:solidFill>
            </p:spPr>
          </p:sp>
          <p:sp>
            <p:nvSpPr>
              <p:cNvPr name="TextBox 13" id="13"/>
              <p:cNvSpPr txBox="true"/>
              <p:nvPr/>
            </p:nvSpPr>
            <p:spPr>
              <a:xfrm>
                <a:off x="161998" y="96561"/>
                <a:ext cx="618538" cy="598153"/>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193412" y="396024"/>
              <a:ext cx="1207888"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8.3.2</a:t>
              </a:r>
            </a:p>
          </p:txBody>
        </p:sp>
        <p:sp>
          <p:nvSpPr>
            <p:cNvPr name="TextBox 15" id="15"/>
            <p:cNvSpPr txBox="true"/>
            <p:nvPr/>
          </p:nvSpPr>
          <p:spPr>
            <a:xfrm rot="0">
              <a:off x="2001774" y="385834"/>
              <a:ext cx="12411328"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 Array-Based Representation of a Binary Tree</a:t>
              </a:r>
            </a:p>
          </p:txBody>
        </p:sp>
      </p:grpSp>
      <p:sp>
        <p:nvSpPr>
          <p:cNvPr name="Freeform 16" id="16"/>
          <p:cNvSpPr/>
          <p:nvPr/>
        </p:nvSpPr>
        <p:spPr>
          <a:xfrm flipH="false" flipV="false" rot="0">
            <a:off x="11776820" y="7920203"/>
            <a:ext cx="3892383" cy="2366797"/>
          </a:xfrm>
          <a:custGeom>
            <a:avLst/>
            <a:gdLst/>
            <a:ahLst/>
            <a:cxnLst/>
            <a:rect r="r" b="b" t="t" l="l"/>
            <a:pathLst>
              <a:path h="2366797" w="3892383">
                <a:moveTo>
                  <a:pt x="0" y="0"/>
                </a:moveTo>
                <a:lnTo>
                  <a:pt x="3892383" y="0"/>
                </a:lnTo>
                <a:lnTo>
                  <a:pt x="3892383" y="2366797"/>
                </a:lnTo>
                <a:lnTo>
                  <a:pt x="0" y="2366797"/>
                </a:lnTo>
                <a:lnTo>
                  <a:pt x="0" y="0"/>
                </a:lnTo>
                <a:close/>
              </a:path>
            </a:pathLst>
          </a:custGeom>
          <a:blipFill>
            <a:blip r:embed="rId9"/>
            <a:stretch>
              <a:fillRect l="0" t="0" r="0" b="0"/>
            </a:stretch>
          </a:blipFill>
        </p:spPr>
      </p:sp>
      <p:sp>
        <p:nvSpPr>
          <p:cNvPr name="TextBox 17" id="17"/>
          <p:cNvSpPr txBox="true"/>
          <p:nvPr/>
        </p:nvSpPr>
        <p:spPr>
          <a:xfrm rot="0">
            <a:off x="308833" y="2966986"/>
            <a:ext cx="16105463" cy="1544585"/>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Fungsi penomor</a:t>
            </a:r>
            <a:r>
              <a:rPr lang="en-US" sz="2199">
                <a:solidFill>
                  <a:srgbClr val="005359"/>
                </a:solidFill>
                <a:latin typeface="Source Sans Pro"/>
                <a:ea typeface="Source Sans Pro"/>
                <a:cs typeface="Source Sans Pro"/>
                <a:sym typeface="Source Sans Pro"/>
              </a:rPr>
              <a:t>an level f memberikan ide untuk merepresentasikan pohon biner T dengan menggunakan struktur berbasis array (seperti list pada Python), di mana elemen</a:t>
            </a:r>
            <a:r>
              <a:rPr lang="en-US" sz="2199">
                <a:solidFill>
                  <a:srgbClr val="005359"/>
                </a:solidFill>
                <a:latin typeface="Source Sans Pro"/>
                <a:ea typeface="Source Sans Pro"/>
                <a:cs typeface="Source Sans Pro"/>
                <a:sym typeface="Source Sans Pro"/>
              </a:rPr>
              <a:t> pada</a:t>
            </a:r>
            <a:r>
              <a:rPr lang="en-US" sz="2199">
                <a:solidFill>
                  <a:srgbClr val="005359"/>
                </a:solidFill>
                <a:latin typeface="Source Sans Pro"/>
                <a:ea typeface="Source Sans Pro"/>
                <a:cs typeface="Source Sans Pro"/>
                <a:sym typeface="Source Sans Pro"/>
              </a:rPr>
              <a:t> posisi p </a:t>
            </a:r>
            <a:r>
              <a:rPr lang="en-US" sz="2199">
                <a:solidFill>
                  <a:srgbClr val="005359"/>
                </a:solidFill>
                <a:latin typeface="Source Sans Pro"/>
                <a:ea typeface="Source Sans Pro"/>
                <a:cs typeface="Source Sans Pro"/>
                <a:sym typeface="Source Sans Pro"/>
              </a:rPr>
              <a:t>dalam poho</a:t>
            </a:r>
            <a:r>
              <a:rPr lang="en-US" sz="2199">
                <a:solidFill>
                  <a:srgbClr val="005359"/>
                </a:solidFill>
                <a:latin typeface="Source Sans Pro"/>
                <a:ea typeface="Source Sans Pro"/>
                <a:cs typeface="Source Sans Pro"/>
                <a:sym typeface="Source Sans Pro"/>
              </a:rPr>
              <a:t>n disimpan pada indeks f(p) dalam array tersebut. Artinya, setiap posisi dalam pohon diberi nomor menggunakan aturan fungsi f, lalu elemen dari posisi itu diletakkan di indeks yang sesuai dalam array. Contoh representasi pohon biner berbasis array ini ditunjukkan pada Gambar 8.13.</a:t>
            </a:r>
          </a:p>
        </p:txBody>
      </p:sp>
      <p:sp>
        <p:nvSpPr>
          <p:cNvPr name="TextBox 18" id="18"/>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36</a:t>
            </a:r>
          </a:p>
        </p:txBody>
      </p:sp>
      <p:sp>
        <p:nvSpPr>
          <p:cNvPr name="TextBox 19" id="19"/>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20" id="20"/>
          <p:cNvSpPr txBox="true"/>
          <p:nvPr/>
        </p:nvSpPr>
        <p:spPr>
          <a:xfrm rot="0">
            <a:off x="855375" y="4835420"/>
            <a:ext cx="16105463" cy="3106949"/>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Representasi poho</a:t>
            </a:r>
            <a:r>
              <a:rPr lang="en-US" sz="2199">
                <a:solidFill>
                  <a:srgbClr val="005359"/>
                </a:solidFill>
                <a:latin typeface="Source Sans Pro"/>
                <a:ea typeface="Source Sans Pro"/>
                <a:cs typeface="Source Sans Pro"/>
                <a:sym typeface="Source Sans Pro"/>
              </a:rPr>
              <a:t>n biner dengan array punya keuntungan karena posisi simpul bisa ditentukan hanya dengan satu angka, yaitu f(p). Berkat rumus f(p), kita bisa dengan mudah menemukan anak kiri, anak kanan, dan induk simpul dengan operasi matematika sederhana.</a:t>
            </a:r>
          </a:p>
          <a:p>
            <a:pPr algn="just">
              <a:lnSpc>
                <a:spcPts val="3079"/>
              </a:lnSpc>
            </a:pPr>
            <a:r>
              <a:rPr lang="en-US" sz="2199">
                <a:solidFill>
                  <a:srgbClr val="005359"/>
                </a:solidFill>
                <a:latin typeface="Source Sans Pro"/>
                <a:ea typeface="Source Sans Pro"/>
                <a:cs typeface="Source Sans Pro"/>
                <a:sym typeface="Source Sans Pro"/>
              </a:rPr>
              <a:t>Namun, kelemahannya</a:t>
            </a:r>
            <a:r>
              <a:rPr lang="en-US" sz="2199">
                <a:solidFill>
                  <a:srgbClr val="005359"/>
                </a:solidFill>
                <a:latin typeface="Source Sans Pro"/>
                <a:ea typeface="Source Sans Pro"/>
                <a:cs typeface="Source Sans Pro"/>
                <a:sym typeface="Source Sans Pro"/>
              </a:rPr>
              <a:t> adalah</a:t>
            </a:r>
            <a:r>
              <a:rPr lang="en-US" sz="2199">
                <a:solidFill>
                  <a:srgbClr val="005359"/>
                </a:solidFill>
                <a:latin typeface="Source Sans Pro"/>
                <a:ea typeface="Source Sans Pro"/>
                <a:cs typeface="Source Sans Pro"/>
                <a:sym typeface="Source Sans Pro"/>
              </a:rPr>
              <a:t> penggunaan ruang bisa menjadi sangat boros jik</a:t>
            </a:r>
            <a:r>
              <a:rPr lang="en-US" sz="2199">
                <a:solidFill>
                  <a:srgbClr val="005359"/>
                </a:solidFill>
                <a:latin typeface="Source Sans Pro"/>
                <a:ea typeface="Source Sans Pro"/>
                <a:cs typeface="Source Sans Pro"/>
                <a:sym typeface="Source Sans Pro"/>
              </a:rPr>
              <a:t>a bentuk poho</a:t>
            </a:r>
            <a:r>
              <a:rPr lang="en-US" sz="2199">
                <a:solidFill>
                  <a:srgbClr val="005359"/>
                </a:solidFill>
                <a:latin typeface="Source Sans Pro"/>
                <a:ea typeface="Source Sans Pro"/>
                <a:cs typeface="Source Sans Pro"/>
                <a:sym typeface="Source Sans Pro"/>
              </a:rPr>
              <a:t>n tidak seimbang. Misalnya, untuk menyimpan n simpul, bisa saja kita butuh array sepanjang 2n−1, karena banyak slot di array yang kosong. Ini membuat representasi ini tidak cocok untuk semua jenis pohon.</a:t>
            </a:r>
          </a:p>
          <a:p>
            <a:pPr algn="just">
              <a:lnSpc>
                <a:spcPts val="3079"/>
              </a:lnSpc>
            </a:pPr>
            <a:r>
              <a:rPr lang="en-US" sz="2199">
                <a:solidFill>
                  <a:srgbClr val="005359"/>
                </a:solidFill>
                <a:latin typeface="Source Sans Pro"/>
                <a:ea typeface="Source Sans Pro"/>
                <a:cs typeface="Source Sans Pro"/>
                <a:sym typeface="Source Sans Pro"/>
              </a:rPr>
              <a:t>Meskipun begitu, ada kasus tertentu seperti heap di mana representasi array sangat efisien karena semua elemen terisi rapat. Tapi untuk pohon biner umum, ini kurang efisien, terutama untuk operasi seperti menghapus simpul dan menaikkan anaknya, yang bisa memakan waktu O(n) karena banyak elemen harus dipindahkan.</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0" y="1753896"/>
            <a:ext cx="10809826" cy="1064526"/>
            <a:chOff x="0" y="0"/>
            <a:chExt cx="14413101" cy="1419368"/>
          </a:xfrm>
        </p:grpSpPr>
        <p:grpSp>
          <p:nvGrpSpPr>
            <p:cNvPr name="Group 11" id="11"/>
            <p:cNvGrpSpPr/>
            <p:nvPr/>
          </p:nvGrpSpPr>
          <p:grpSpPr>
            <a:xfrm rot="0">
              <a:off x="0" y="0"/>
              <a:ext cx="1594711" cy="1419368"/>
              <a:chOff x="0" y="0"/>
              <a:chExt cx="942534" cy="838900"/>
            </a:xfrm>
          </p:grpSpPr>
          <p:sp>
            <p:nvSpPr>
              <p:cNvPr name="Freeform 12" id="12"/>
              <p:cNvSpPr/>
              <p:nvPr/>
            </p:nvSpPr>
            <p:spPr>
              <a:xfrm flipH="false" flipV="false" rot="0">
                <a:off x="0" y="0"/>
                <a:ext cx="942534" cy="838900"/>
              </a:xfrm>
              <a:custGeom>
                <a:avLst/>
                <a:gdLst/>
                <a:ahLst/>
                <a:cxnLst/>
                <a:rect r="r" b="b" t="t" l="l"/>
                <a:pathLst>
                  <a:path h="838900" w="942534">
                    <a:moveTo>
                      <a:pt x="471267" y="0"/>
                    </a:moveTo>
                    <a:lnTo>
                      <a:pt x="942534" y="419450"/>
                    </a:lnTo>
                    <a:lnTo>
                      <a:pt x="471267" y="838900"/>
                    </a:lnTo>
                    <a:lnTo>
                      <a:pt x="0" y="419450"/>
                    </a:lnTo>
                    <a:lnTo>
                      <a:pt x="471267" y="0"/>
                    </a:lnTo>
                    <a:close/>
                  </a:path>
                </a:pathLst>
              </a:custGeom>
              <a:solidFill>
                <a:srgbClr val="CFC5C4"/>
              </a:solidFill>
            </p:spPr>
          </p:sp>
          <p:sp>
            <p:nvSpPr>
              <p:cNvPr name="TextBox 13" id="13"/>
              <p:cNvSpPr txBox="true"/>
              <p:nvPr/>
            </p:nvSpPr>
            <p:spPr>
              <a:xfrm>
                <a:off x="161998" y="96561"/>
                <a:ext cx="618538" cy="598153"/>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193412" y="396024"/>
              <a:ext cx="1207888"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8.3.3</a:t>
              </a:r>
            </a:p>
          </p:txBody>
        </p:sp>
        <p:sp>
          <p:nvSpPr>
            <p:cNvPr name="TextBox 15" id="15"/>
            <p:cNvSpPr txBox="true"/>
            <p:nvPr/>
          </p:nvSpPr>
          <p:spPr>
            <a:xfrm rot="0">
              <a:off x="2001774" y="385834"/>
              <a:ext cx="12411328"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Linked Structure for General Trees</a:t>
              </a:r>
            </a:p>
          </p:txBody>
        </p:sp>
      </p:grpSp>
      <p:sp>
        <p:nvSpPr>
          <p:cNvPr name="Freeform 16" id="16"/>
          <p:cNvSpPr/>
          <p:nvPr/>
        </p:nvSpPr>
        <p:spPr>
          <a:xfrm flipH="false" flipV="false" rot="0">
            <a:off x="7344565" y="5616377"/>
            <a:ext cx="7757046" cy="4375228"/>
          </a:xfrm>
          <a:custGeom>
            <a:avLst/>
            <a:gdLst/>
            <a:ahLst/>
            <a:cxnLst/>
            <a:rect r="r" b="b" t="t" l="l"/>
            <a:pathLst>
              <a:path h="4375228" w="7757046">
                <a:moveTo>
                  <a:pt x="0" y="0"/>
                </a:moveTo>
                <a:lnTo>
                  <a:pt x="7757046" y="0"/>
                </a:lnTo>
                <a:lnTo>
                  <a:pt x="7757046" y="4375228"/>
                </a:lnTo>
                <a:lnTo>
                  <a:pt x="0" y="4375228"/>
                </a:lnTo>
                <a:lnTo>
                  <a:pt x="0" y="0"/>
                </a:lnTo>
                <a:close/>
              </a:path>
            </a:pathLst>
          </a:custGeom>
          <a:blipFill>
            <a:blip r:embed="rId9"/>
            <a:stretch>
              <a:fillRect l="0" t="0" r="0" b="0"/>
            </a:stretch>
          </a:blipFill>
        </p:spPr>
      </p:sp>
      <p:sp>
        <p:nvSpPr>
          <p:cNvPr name="TextBox 17" id="17"/>
          <p:cNvSpPr txBox="true"/>
          <p:nvPr/>
        </p:nvSpPr>
        <p:spPr>
          <a:xfrm rot="0">
            <a:off x="462755" y="3115509"/>
            <a:ext cx="16105463" cy="2500868"/>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D</a:t>
            </a:r>
            <a:r>
              <a:rPr lang="en-US" sz="2399">
                <a:solidFill>
                  <a:srgbClr val="005359"/>
                </a:solidFill>
                <a:latin typeface="Source Sans Pro"/>
                <a:ea typeface="Source Sans Pro"/>
                <a:cs typeface="Source Sans Pro"/>
                <a:sym typeface="Source Sans Pro"/>
              </a:rPr>
              <a:t>alam representasi pohon biner menggunakan struktur linked, setiap simpul secara eksplisit memiliki atribut left dan right sebagai referensi ke anak-anakny</a:t>
            </a:r>
            <a:r>
              <a:rPr lang="en-US" sz="2399">
                <a:solidFill>
                  <a:srgbClr val="005359"/>
                </a:solidFill>
                <a:latin typeface="Source Sans Pro"/>
                <a:ea typeface="Source Sans Pro"/>
                <a:cs typeface="Source Sans Pro"/>
                <a:sym typeface="Source Sans Pro"/>
              </a:rPr>
              <a:t>a. Namun, untuk poho</a:t>
            </a:r>
            <a:r>
              <a:rPr lang="en-US" sz="2399">
                <a:solidFill>
                  <a:srgbClr val="005359"/>
                </a:solidFill>
                <a:latin typeface="Source Sans Pro"/>
                <a:ea typeface="Source Sans Pro"/>
                <a:cs typeface="Source Sans Pro"/>
                <a:sym typeface="Source Sans Pro"/>
              </a:rPr>
              <a:t>n umum (general tree), jumlah anak dari satu simpul bisa tidak terbatas. Oleh karena itu, cara yang alami untuk merepresentasikan pohon umum T dengan struktur linked adalah dengan menyimpan satu kontainer (misalnya, sebuah list di Python) yang berisi referensi ke semua anak dari suatu simpul. Misalnya, sebuah simpul bisa memiliki atribut children yang berisi daftar referensi ke anak-anaknya (jika ada). Representasi ini ditunjukkan secara skematis dalam Gambar 8.14.</a:t>
            </a:r>
          </a:p>
        </p:txBody>
      </p:sp>
      <p:sp>
        <p:nvSpPr>
          <p:cNvPr name="TextBox 18" id="18"/>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37</a:t>
            </a:r>
          </a:p>
        </p:txBody>
      </p:sp>
      <p:sp>
        <p:nvSpPr>
          <p:cNvPr name="TextBox 19" id="19"/>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0" y="1753896"/>
            <a:ext cx="10809826" cy="1064526"/>
            <a:chOff x="0" y="0"/>
            <a:chExt cx="14413101" cy="1419368"/>
          </a:xfrm>
        </p:grpSpPr>
        <p:grpSp>
          <p:nvGrpSpPr>
            <p:cNvPr name="Group 11" id="11"/>
            <p:cNvGrpSpPr/>
            <p:nvPr/>
          </p:nvGrpSpPr>
          <p:grpSpPr>
            <a:xfrm rot="0">
              <a:off x="0" y="0"/>
              <a:ext cx="1594711" cy="1419368"/>
              <a:chOff x="0" y="0"/>
              <a:chExt cx="942534" cy="838900"/>
            </a:xfrm>
          </p:grpSpPr>
          <p:sp>
            <p:nvSpPr>
              <p:cNvPr name="Freeform 12" id="12"/>
              <p:cNvSpPr/>
              <p:nvPr/>
            </p:nvSpPr>
            <p:spPr>
              <a:xfrm flipH="false" flipV="false" rot="0">
                <a:off x="0" y="0"/>
                <a:ext cx="942534" cy="838900"/>
              </a:xfrm>
              <a:custGeom>
                <a:avLst/>
                <a:gdLst/>
                <a:ahLst/>
                <a:cxnLst/>
                <a:rect r="r" b="b" t="t" l="l"/>
                <a:pathLst>
                  <a:path h="838900" w="942534">
                    <a:moveTo>
                      <a:pt x="471267" y="0"/>
                    </a:moveTo>
                    <a:lnTo>
                      <a:pt x="942534" y="419450"/>
                    </a:lnTo>
                    <a:lnTo>
                      <a:pt x="471267" y="838900"/>
                    </a:lnTo>
                    <a:lnTo>
                      <a:pt x="0" y="419450"/>
                    </a:lnTo>
                    <a:lnTo>
                      <a:pt x="471267" y="0"/>
                    </a:lnTo>
                    <a:close/>
                  </a:path>
                </a:pathLst>
              </a:custGeom>
              <a:solidFill>
                <a:srgbClr val="CFC5C4"/>
              </a:solidFill>
            </p:spPr>
          </p:sp>
          <p:sp>
            <p:nvSpPr>
              <p:cNvPr name="TextBox 13" id="13"/>
              <p:cNvSpPr txBox="true"/>
              <p:nvPr/>
            </p:nvSpPr>
            <p:spPr>
              <a:xfrm>
                <a:off x="161998" y="96561"/>
                <a:ext cx="618538" cy="598153"/>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193412" y="396024"/>
              <a:ext cx="1207888"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8.3.3</a:t>
              </a:r>
            </a:p>
          </p:txBody>
        </p:sp>
        <p:sp>
          <p:nvSpPr>
            <p:cNvPr name="TextBox 15" id="15"/>
            <p:cNvSpPr txBox="true"/>
            <p:nvPr/>
          </p:nvSpPr>
          <p:spPr>
            <a:xfrm rot="0">
              <a:off x="2001774" y="385834"/>
              <a:ext cx="12411328"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Linked Structure for General Trees</a:t>
              </a:r>
            </a:p>
          </p:txBody>
        </p:sp>
      </p:grpSp>
      <p:sp>
        <p:nvSpPr>
          <p:cNvPr name="Freeform 16" id="16"/>
          <p:cNvSpPr/>
          <p:nvPr/>
        </p:nvSpPr>
        <p:spPr>
          <a:xfrm flipH="false" flipV="false" rot="0">
            <a:off x="9144000" y="3132217"/>
            <a:ext cx="8313388" cy="4689023"/>
          </a:xfrm>
          <a:custGeom>
            <a:avLst/>
            <a:gdLst/>
            <a:ahLst/>
            <a:cxnLst/>
            <a:rect r="r" b="b" t="t" l="l"/>
            <a:pathLst>
              <a:path h="4689023" w="8313388">
                <a:moveTo>
                  <a:pt x="0" y="0"/>
                </a:moveTo>
                <a:lnTo>
                  <a:pt x="8313388" y="0"/>
                </a:lnTo>
                <a:lnTo>
                  <a:pt x="8313388" y="4689023"/>
                </a:lnTo>
                <a:lnTo>
                  <a:pt x="0" y="4689023"/>
                </a:lnTo>
                <a:lnTo>
                  <a:pt x="0" y="0"/>
                </a:lnTo>
                <a:close/>
              </a:path>
            </a:pathLst>
          </a:custGeom>
          <a:blipFill>
            <a:blip r:embed="rId9"/>
            <a:stretch>
              <a:fillRect l="0" t="0" r="0" b="0"/>
            </a:stretch>
          </a:blipFill>
        </p:spPr>
      </p:sp>
      <p:sp>
        <p:nvSpPr>
          <p:cNvPr name="TextBox 17" id="17"/>
          <p:cNvSpPr txBox="true"/>
          <p:nvPr/>
        </p:nvSpPr>
        <p:spPr>
          <a:xfrm rot="0">
            <a:off x="444917" y="3225202"/>
            <a:ext cx="8288625" cy="4596038"/>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D</a:t>
            </a:r>
            <a:r>
              <a:rPr lang="en-US" sz="2399">
                <a:solidFill>
                  <a:srgbClr val="005359"/>
                </a:solidFill>
                <a:latin typeface="Source Sans Pro"/>
                <a:ea typeface="Source Sans Pro"/>
                <a:cs typeface="Source Sans Pro"/>
                <a:sym typeface="Source Sans Pro"/>
              </a:rPr>
              <a:t>alam representasi pohon biner menggunakan struktur linked, setiap simpul secara eksplisit memiliki atribut left dan right sebagai referensi ke anak-anakny</a:t>
            </a:r>
            <a:r>
              <a:rPr lang="en-US" sz="2399">
                <a:solidFill>
                  <a:srgbClr val="005359"/>
                </a:solidFill>
                <a:latin typeface="Source Sans Pro"/>
                <a:ea typeface="Source Sans Pro"/>
                <a:cs typeface="Source Sans Pro"/>
                <a:sym typeface="Source Sans Pro"/>
              </a:rPr>
              <a:t>a. Namun, untuk poho</a:t>
            </a:r>
            <a:r>
              <a:rPr lang="en-US" sz="2399">
                <a:solidFill>
                  <a:srgbClr val="005359"/>
                </a:solidFill>
                <a:latin typeface="Source Sans Pro"/>
                <a:ea typeface="Source Sans Pro"/>
                <a:cs typeface="Source Sans Pro"/>
                <a:sym typeface="Source Sans Pro"/>
              </a:rPr>
              <a:t>n umum (general tree), jumlah anak dari satu simpul bisa tidak terbatas. Oleh karena itu, cara yang alami untuk merepresentasikan pohon umum T dengan struktur linked adalah dengan menyimpan satu kontainer (misalnya, sebuah list di Python) yang berisi referensi ke semua anak dari suatu simpul. Misalnya, sebuah simpul bisa memiliki atribut children yang berisi daftar referensi ke anak-anaknya (jika ada). Representasi ini ditunjukkan secara skematis dalam Gambar 8.14.</a:t>
            </a:r>
          </a:p>
        </p:txBody>
      </p:sp>
      <p:sp>
        <p:nvSpPr>
          <p:cNvPr name="TextBox 18" id="18"/>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38</a:t>
            </a:r>
          </a:p>
        </p:txBody>
      </p:sp>
      <p:sp>
        <p:nvSpPr>
          <p:cNvPr name="TextBox 19" id="19"/>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0" y="1753896"/>
            <a:ext cx="10809826" cy="1064526"/>
            <a:chOff x="0" y="0"/>
            <a:chExt cx="14413101" cy="1419368"/>
          </a:xfrm>
        </p:grpSpPr>
        <p:grpSp>
          <p:nvGrpSpPr>
            <p:cNvPr name="Group 11" id="11"/>
            <p:cNvGrpSpPr/>
            <p:nvPr/>
          </p:nvGrpSpPr>
          <p:grpSpPr>
            <a:xfrm rot="0">
              <a:off x="0" y="0"/>
              <a:ext cx="1594711" cy="1419368"/>
              <a:chOff x="0" y="0"/>
              <a:chExt cx="942534" cy="838900"/>
            </a:xfrm>
          </p:grpSpPr>
          <p:sp>
            <p:nvSpPr>
              <p:cNvPr name="Freeform 12" id="12"/>
              <p:cNvSpPr/>
              <p:nvPr/>
            </p:nvSpPr>
            <p:spPr>
              <a:xfrm flipH="false" flipV="false" rot="0">
                <a:off x="0" y="0"/>
                <a:ext cx="942534" cy="838900"/>
              </a:xfrm>
              <a:custGeom>
                <a:avLst/>
                <a:gdLst/>
                <a:ahLst/>
                <a:cxnLst/>
                <a:rect r="r" b="b" t="t" l="l"/>
                <a:pathLst>
                  <a:path h="838900" w="942534">
                    <a:moveTo>
                      <a:pt x="471267" y="0"/>
                    </a:moveTo>
                    <a:lnTo>
                      <a:pt x="942534" y="419450"/>
                    </a:lnTo>
                    <a:lnTo>
                      <a:pt x="471267" y="838900"/>
                    </a:lnTo>
                    <a:lnTo>
                      <a:pt x="0" y="419450"/>
                    </a:lnTo>
                    <a:lnTo>
                      <a:pt x="471267" y="0"/>
                    </a:lnTo>
                    <a:close/>
                  </a:path>
                </a:pathLst>
              </a:custGeom>
              <a:solidFill>
                <a:srgbClr val="CFC5C4"/>
              </a:solidFill>
            </p:spPr>
          </p:sp>
          <p:sp>
            <p:nvSpPr>
              <p:cNvPr name="TextBox 13" id="13"/>
              <p:cNvSpPr txBox="true"/>
              <p:nvPr/>
            </p:nvSpPr>
            <p:spPr>
              <a:xfrm>
                <a:off x="161998" y="96561"/>
                <a:ext cx="618538" cy="598153"/>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193412" y="396024"/>
              <a:ext cx="1207888"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8.3.3</a:t>
              </a:r>
            </a:p>
          </p:txBody>
        </p:sp>
        <p:sp>
          <p:nvSpPr>
            <p:cNvPr name="TextBox 15" id="15"/>
            <p:cNvSpPr txBox="true"/>
            <p:nvPr/>
          </p:nvSpPr>
          <p:spPr>
            <a:xfrm rot="0">
              <a:off x="2001774" y="385834"/>
              <a:ext cx="12411328"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Linked Structure for General Trees</a:t>
              </a:r>
            </a:p>
          </p:txBody>
        </p:sp>
      </p:grpSp>
      <p:sp>
        <p:nvSpPr>
          <p:cNvPr name="Freeform 16" id="16"/>
          <p:cNvSpPr/>
          <p:nvPr/>
        </p:nvSpPr>
        <p:spPr>
          <a:xfrm flipH="false" flipV="false" rot="0">
            <a:off x="3745158" y="5138446"/>
            <a:ext cx="10797685" cy="4148429"/>
          </a:xfrm>
          <a:custGeom>
            <a:avLst/>
            <a:gdLst/>
            <a:ahLst/>
            <a:cxnLst/>
            <a:rect r="r" b="b" t="t" l="l"/>
            <a:pathLst>
              <a:path h="4148429" w="10797685">
                <a:moveTo>
                  <a:pt x="0" y="0"/>
                </a:moveTo>
                <a:lnTo>
                  <a:pt x="10797684" y="0"/>
                </a:lnTo>
                <a:lnTo>
                  <a:pt x="10797684" y="4148429"/>
                </a:lnTo>
                <a:lnTo>
                  <a:pt x="0" y="4148429"/>
                </a:lnTo>
                <a:lnTo>
                  <a:pt x="0" y="0"/>
                </a:lnTo>
                <a:close/>
              </a:path>
            </a:pathLst>
          </a:custGeom>
          <a:blipFill>
            <a:blip r:embed="rId9"/>
            <a:stretch>
              <a:fillRect l="0" t="0" r="0" b="0"/>
            </a:stretch>
          </a:blipFill>
        </p:spPr>
      </p:sp>
      <p:sp>
        <p:nvSpPr>
          <p:cNvPr name="TextBox 17" id="17"/>
          <p:cNvSpPr txBox="true"/>
          <p:nvPr/>
        </p:nvSpPr>
        <p:spPr>
          <a:xfrm rot="0">
            <a:off x="729077" y="2984981"/>
            <a:ext cx="16010364" cy="1662801"/>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T</a:t>
            </a:r>
            <a:r>
              <a:rPr lang="en-US" sz="2399">
                <a:solidFill>
                  <a:srgbClr val="005359"/>
                </a:solidFill>
                <a:latin typeface="Source Sans Pro"/>
                <a:ea typeface="Source Sans Pro"/>
                <a:cs typeface="Source Sans Pro"/>
                <a:sym typeface="Source Sans Pro"/>
              </a:rPr>
              <a:t>abel 8.2 merangkum performa implementasi pohon umum (general tree) dengan menggunakan struktur linked. Meskipun analisis rinci diserahkan sebagai latihan (R-8</a:t>
            </a:r>
            <a:r>
              <a:rPr lang="en-US" sz="2399">
                <a:solidFill>
                  <a:srgbClr val="005359"/>
                </a:solidFill>
                <a:latin typeface="Source Sans Pro"/>
                <a:ea typeface="Source Sans Pro"/>
                <a:cs typeface="Source Sans Pro"/>
                <a:sym typeface="Source Sans Pro"/>
              </a:rPr>
              <a:t>.14), perlu dicatat bahwa</a:t>
            </a:r>
            <a:r>
              <a:rPr lang="en-US" sz="2399">
                <a:solidFill>
                  <a:srgbClr val="005359"/>
                </a:solidFill>
                <a:latin typeface="Source Sans Pro"/>
                <a:ea typeface="Source Sans Pro"/>
                <a:cs typeface="Source Sans Pro"/>
                <a:sym typeface="Source Sans Pro"/>
              </a:rPr>
              <a:t> dengan menyimpan anak-anak dari setiap posisi p dalam suatu koleksi (seperti list), maka metode children(p) dapat diimplementasikan cukup dengan melakukan iterasi atas koleksi tersebut. Ini membuat operasi tersebut efisien dan langsung, karena tidak memerlukan pencarian tambahan.</a:t>
            </a:r>
          </a:p>
        </p:txBody>
      </p:sp>
      <p:sp>
        <p:nvSpPr>
          <p:cNvPr name="TextBox 18" id="18"/>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39</a:t>
            </a:r>
          </a:p>
        </p:txBody>
      </p:sp>
      <p:sp>
        <p:nvSpPr>
          <p:cNvPr name="TextBox 19" id="19"/>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true" rot="0">
            <a:off x="14986444" y="-509496"/>
            <a:ext cx="3505993" cy="4526783"/>
          </a:xfrm>
          <a:custGeom>
            <a:avLst/>
            <a:gdLst/>
            <a:ahLst/>
            <a:cxnLst/>
            <a:rect r="r" b="b" t="t" l="l"/>
            <a:pathLst>
              <a:path h="4526783" w="3505993">
                <a:moveTo>
                  <a:pt x="0" y="4526783"/>
                </a:moveTo>
                <a:lnTo>
                  <a:pt x="3505993" y="4526783"/>
                </a:lnTo>
                <a:lnTo>
                  <a:pt x="3505993" y="0"/>
                </a:lnTo>
                <a:lnTo>
                  <a:pt x="0" y="0"/>
                </a:lnTo>
                <a:lnTo>
                  <a:pt x="0" y="4526783"/>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45565" y="723900"/>
            <a:ext cx="6205452" cy="1029996"/>
            <a:chOff x="0" y="0"/>
            <a:chExt cx="1634358" cy="271275"/>
          </a:xfrm>
        </p:grpSpPr>
        <p:sp>
          <p:nvSpPr>
            <p:cNvPr name="Freeform 5" id="5"/>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6" id="6"/>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7" id="7"/>
          <p:cNvSpPr/>
          <p:nvPr/>
        </p:nvSpPr>
        <p:spPr>
          <a:xfrm flipH="false" flipV="false" rot="0">
            <a:off x="760339" y="972152"/>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419999" y="2616028"/>
            <a:ext cx="16839301" cy="2716358"/>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Secara formal, pohon (tree) T adalah sekumpulan simpul (node) yang menyimpan elemen dan memiliki hubungan induk-anak (parent-child) yang memenuhi sifat-sifat berikut:</a:t>
            </a:r>
          </a:p>
          <a:p>
            <a:pPr algn="just" marL="474983" indent="-237491" lvl="1">
              <a:lnSpc>
                <a:spcPts val="3080"/>
              </a:lnSpc>
              <a:buFont typeface="Arial"/>
              <a:buChar char="•"/>
            </a:pPr>
            <a:r>
              <a:rPr lang="en-US" sz="2200">
                <a:solidFill>
                  <a:srgbClr val="005359"/>
                </a:solidFill>
                <a:latin typeface="Source Sans Pro"/>
                <a:ea typeface="Source Sans Pro"/>
                <a:cs typeface="Source Sans Pro"/>
                <a:sym typeface="Source Sans Pro"/>
              </a:rPr>
              <a:t>Jika T tidak kosong, maka T memiliki simpul khusus yang disebut akar (root), yang tidak memiliki induk.</a:t>
            </a:r>
          </a:p>
          <a:p>
            <a:pPr algn="just" marL="474983" indent="-237491" lvl="1">
              <a:lnSpc>
                <a:spcPts val="3080"/>
              </a:lnSpc>
              <a:buFont typeface="Arial"/>
              <a:buChar char="•"/>
            </a:pPr>
            <a:r>
              <a:rPr lang="en-US" sz="2200">
                <a:solidFill>
                  <a:srgbClr val="005359"/>
                </a:solidFill>
                <a:latin typeface="Source Sans Pro"/>
                <a:ea typeface="Source Sans Pro"/>
                <a:cs typeface="Source Sans Pro"/>
                <a:sym typeface="Source Sans Pro"/>
              </a:rPr>
              <a:t>Setiap simpul v (selain akar) memiliki satu induk unik yaitu simpul w. Semua simpul yang memiliki induk w disebut anak-anak dari w.</a:t>
            </a:r>
          </a:p>
          <a:p>
            <a:pPr algn="just">
              <a:lnSpc>
                <a:spcPts val="3080"/>
              </a:lnSpc>
            </a:pPr>
            <a:r>
              <a:rPr lang="en-US" sz="2200">
                <a:solidFill>
                  <a:srgbClr val="005359"/>
                </a:solidFill>
                <a:latin typeface="Source Sans Pro"/>
                <a:ea typeface="Source Sans Pro"/>
                <a:cs typeface="Source Sans Pro"/>
                <a:sym typeface="Source Sans Pro"/>
              </a:rPr>
              <a:t>Perlu dicatat bahwa berdasarkan definisi ini, pohon bisa kosong, artinya tidak memiliki simpul sama sekali. Konvensi ini memungkinkan kita untuk mendefinisikan pohon secara rekursif, yaitu, Sebuah pohon T adalah kosong, atau terdiri dari satu simpul akar (r), dan sekelompok (mungkin kosong) subpohon yang akarnya adalah anak-anak dari r.</a:t>
            </a:r>
          </a:p>
        </p:txBody>
      </p:sp>
      <p:sp>
        <p:nvSpPr>
          <p:cNvPr name="Freeform 10" id="10"/>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04</a:t>
            </a:r>
          </a:p>
        </p:txBody>
      </p:sp>
      <p:sp>
        <p:nvSpPr>
          <p:cNvPr name="TextBox 12" id="12"/>
          <p:cNvSpPr txBox="true"/>
          <p:nvPr/>
        </p:nvSpPr>
        <p:spPr>
          <a:xfrm rot="0">
            <a:off x="1514347" y="952801"/>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3" id="13"/>
          <p:cNvSpPr txBox="true"/>
          <p:nvPr/>
        </p:nvSpPr>
        <p:spPr>
          <a:xfrm rot="0">
            <a:off x="419999" y="2107962"/>
            <a:ext cx="3897003" cy="393766"/>
          </a:xfrm>
          <a:prstGeom prst="rect">
            <a:avLst/>
          </a:prstGeom>
        </p:spPr>
        <p:txBody>
          <a:bodyPr anchor="t" rtlCol="false" tIns="0" lIns="0" bIns="0" rIns="0">
            <a:spAutoFit/>
          </a:bodyPr>
          <a:lstStyle/>
          <a:p>
            <a:pPr algn="l">
              <a:lnSpc>
                <a:spcPts val="3125"/>
              </a:lnSpc>
            </a:pPr>
            <a:r>
              <a:rPr lang="en-US" sz="2500">
                <a:solidFill>
                  <a:srgbClr val="005359"/>
                </a:solidFill>
                <a:latin typeface="League Spartan"/>
                <a:ea typeface="League Spartan"/>
                <a:cs typeface="League Spartan"/>
                <a:sym typeface="League Spartan"/>
              </a:rPr>
              <a:t>Formal Tree Definition</a:t>
            </a:r>
          </a:p>
        </p:txBody>
      </p:sp>
      <p:sp>
        <p:nvSpPr>
          <p:cNvPr name="TextBox 14" id="14"/>
          <p:cNvSpPr txBox="true"/>
          <p:nvPr/>
        </p:nvSpPr>
        <p:spPr>
          <a:xfrm rot="0">
            <a:off x="856110" y="5597459"/>
            <a:ext cx="4593386" cy="393766"/>
          </a:xfrm>
          <a:prstGeom prst="rect">
            <a:avLst/>
          </a:prstGeom>
        </p:spPr>
        <p:txBody>
          <a:bodyPr anchor="t" rtlCol="false" tIns="0" lIns="0" bIns="0" rIns="0">
            <a:spAutoFit/>
          </a:bodyPr>
          <a:lstStyle/>
          <a:p>
            <a:pPr algn="l">
              <a:lnSpc>
                <a:spcPts val="3125"/>
              </a:lnSpc>
            </a:pPr>
            <a:r>
              <a:rPr lang="en-US" sz="2500">
                <a:solidFill>
                  <a:srgbClr val="005359"/>
                </a:solidFill>
                <a:latin typeface="League Spartan"/>
                <a:ea typeface="League Spartan"/>
                <a:cs typeface="League Spartan"/>
                <a:sym typeface="League Spartan"/>
              </a:rPr>
              <a:t>Other Node Relationships </a:t>
            </a:r>
          </a:p>
        </p:txBody>
      </p:sp>
      <p:sp>
        <p:nvSpPr>
          <p:cNvPr name="TextBox 15" id="15"/>
          <p:cNvSpPr txBox="true"/>
          <p:nvPr/>
        </p:nvSpPr>
        <p:spPr>
          <a:xfrm rot="0">
            <a:off x="856110" y="5953125"/>
            <a:ext cx="16403190" cy="3106949"/>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Dua simpul yang merupakan anak dari induk yang sama disebut saudara (siblings). Sebuah simpul v disebut eksternal jika tidak memiliki anak. Sebaliknya, simpul v disebut internal jika memiliki satu atau lebih anak. Simpul eksternal juga dikenal sebagai daun (leaves).</a:t>
            </a:r>
          </a:p>
          <a:p>
            <a:pPr algn="just">
              <a:lnSpc>
                <a:spcPts val="3080"/>
              </a:lnSpc>
            </a:pPr>
            <a:r>
              <a:rPr lang="en-US" sz="2200">
                <a:solidFill>
                  <a:srgbClr val="005359"/>
                </a:solidFill>
                <a:latin typeface="Source Sans Pro"/>
                <a:ea typeface="Source Sans Pro"/>
                <a:cs typeface="Source Sans Pro"/>
                <a:sym typeface="Source Sans Pro"/>
              </a:rPr>
              <a:t>Contoh 8.1:</a:t>
            </a:r>
          </a:p>
          <a:p>
            <a:pPr algn="just">
              <a:lnSpc>
                <a:spcPts val="3080"/>
              </a:lnSpc>
            </a:pPr>
            <a:r>
              <a:rPr lang="en-US" sz="2200">
                <a:solidFill>
                  <a:srgbClr val="005359"/>
                </a:solidFill>
                <a:latin typeface="Source Sans Pro"/>
                <a:ea typeface="Source Sans Pro"/>
                <a:cs typeface="Source Sans Pro"/>
                <a:sym typeface="Source Sans Pro"/>
              </a:rPr>
              <a:t>Pada bagian 4.1.4 sebelumnya, telah dibahas hubungan hierarkis antara file dan direktori dalam sistem file komputer, meskipun saat itu belum disebut secara eksplisit bahwa struktur tersebut adalah pohon.</a:t>
            </a:r>
          </a:p>
          <a:p>
            <a:pPr algn="just">
              <a:lnSpc>
                <a:spcPts val="3080"/>
              </a:lnSpc>
            </a:pPr>
            <a:r>
              <a:rPr lang="en-US" sz="2200">
                <a:solidFill>
                  <a:srgbClr val="005359"/>
                </a:solidFill>
                <a:latin typeface="Source Sans Pro"/>
                <a:ea typeface="Source Sans Pro"/>
                <a:cs typeface="Source Sans Pro"/>
                <a:sym typeface="Source Sans Pro"/>
              </a:rPr>
              <a:t>Pada Gambar 8.3, contoh itu ditampilkan kembali. Kita bisa melihat bahwa, simpul internal dalam pohon mewakili direktori, dan daun (leaves) atau simpul eksternal mewakili file biasa.</a:t>
            </a:r>
          </a:p>
          <a:p>
            <a:pPr algn="just">
              <a:lnSpc>
                <a:spcPts val="3080"/>
              </a:lnSpc>
            </a:pPr>
            <a:r>
              <a:rPr lang="en-US" sz="2200">
                <a:solidFill>
                  <a:srgbClr val="005359"/>
                </a:solidFill>
                <a:latin typeface="Source Sans Pro"/>
                <a:ea typeface="Source Sans Pro"/>
                <a:cs typeface="Source Sans Pro"/>
                <a:sym typeface="Source Sans Pro"/>
              </a:rPr>
              <a:t>Dalam sistem operasi UNIX dan Linux, akar pohon disebut sebagai “root directory”, yang disimbolkan dengan “/”.</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false" rot="0">
            <a:off x="250384" y="67056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028700" y="622935"/>
            <a:ext cx="3952205" cy="349217"/>
          </a:xfrm>
          <a:prstGeom prst="rect">
            <a:avLst/>
          </a:prstGeom>
        </p:spPr>
        <p:txBody>
          <a:bodyPr anchor="t" rtlCol="false" tIns="0" lIns="0" bIns="0" rIns="0">
            <a:spAutoFit/>
          </a:bodyPr>
          <a:lstStyle/>
          <a:p>
            <a:pPr algn="l">
              <a:lnSpc>
                <a:spcPts val="2800"/>
              </a:lnSpc>
            </a:pPr>
            <a:r>
              <a:rPr lang="en-US" sz="2000">
                <a:solidFill>
                  <a:srgbClr val="182B5C"/>
                </a:solidFill>
                <a:latin typeface="Source Sans Pro"/>
                <a:ea typeface="Source Sans Pro"/>
                <a:cs typeface="Source Sans Pro"/>
                <a:sym typeface="Source Sans Pro"/>
              </a:rPr>
              <a:t>UIN SYARIF HIDAYATULLAH JAKARTA</a:t>
            </a:r>
          </a:p>
        </p:txBody>
      </p:sp>
      <p:sp>
        <p:nvSpPr>
          <p:cNvPr name="TextBox 7" id="7"/>
          <p:cNvSpPr txBox="true"/>
          <p:nvPr/>
        </p:nvSpPr>
        <p:spPr>
          <a:xfrm rot="0">
            <a:off x="15784817" y="9105900"/>
            <a:ext cx="1909247"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40</a:t>
            </a:r>
          </a:p>
        </p:txBody>
      </p:sp>
      <p:sp>
        <p:nvSpPr>
          <p:cNvPr name="TextBox 8" id="8"/>
          <p:cNvSpPr txBox="true"/>
          <p:nvPr/>
        </p:nvSpPr>
        <p:spPr>
          <a:xfrm rot="0">
            <a:off x="250384" y="2049396"/>
            <a:ext cx="13226736" cy="850966"/>
          </a:xfrm>
          <a:prstGeom prst="rect">
            <a:avLst/>
          </a:prstGeom>
        </p:spPr>
        <p:txBody>
          <a:bodyPr anchor="t" rtlCol="false" tIns="0" lIns="0" bIns="0" rIns="0">
            <a:spAutoFit/>
          </a:bodyPr>
          <a:lstStyle/>
          <a:p>
            <a:pPr algn="l">
              <a:lnSpc>
                <a:spcPts val="6875"/>
              </a:lnSpc>
            </a:pPr>
            <a:r>
              <a:rPr lang="en-US" sz="5500">
                <a:solidFill>
                  <a:srgbClr val="182B5C"/>
                </a:solidFill>
                <a:latin typeface="League Spartan"/>
                <a:ea typeface="League Spartan"/>
                <a:cs typeface="League Spartan"/>
                <a:sym typeface="League Spartan"/>
              </a:rPr>
              <a:t>8.4 TREE TRAVERSAL ALGORITHMS</a:t>
            </a:r>
          </a:p>
        </p:txBody>
      </p:sp>
      <p:sp>
        <p:nvSpPr>
          <p:cNvPr name="TextBox 9" id="9"/>
          <p:cNvSpPr txBox="true"/>
          <p:nvPr/>
        </p:nvSpPr>
        <p:spPr>
          <a:xfrm rot="0">
            <a:off x="1645145" y="3300412"/>
            <a:ext cx="14997711" cy="3638550"/>
          </a:xfrm>
          <a:prstGeom prst="rect">
            <a:avLst/>
          </a:prstGeom>
        </p:spPr>
        <p:txBody>
          <a:bodyPr anchor="t" rtlCol="false" tIns="0" lIns="0" bIns="0" rIns="0">
            <a:spAutoFit/>
          </a:bodyPr>
          <a:lstStyle/>
          <a:p>
            <a:pPr algn="just">
              <a:lnSpc>
                <a:spcPts val="4199"/>
              </a:lnSpc>
            </a:pPr>
            <a:r>
              <a:rPr lang="en-US" sz="2999">
                <a:solidFill>
                  <a:srgbClr val="005359"/>
                </a:solidFill>
                <a:latin typeface="Source Sans Pro"/>
                <a:ea typeface="Source Sans Pro"/>
                <a:cs typeface="Source Sans Pro"/>
                <a:sym typeface="Source Sans Pro"/>
              </a:rPr>
              <a:t>Penelusuran (traversal) pohon T adalah cara sistematis untuk mengakses atau "mengunjungi" semua posisi dalam pohon tersebut. Tindakan spesifik saat "mengunjungi" suatu posisi p bergantung pada tujuan atau aplikasi penelusuran tersebut—bisa berupa sesuatu yang sederhana seperti menambah nilai penghitung, hingga melakukan komputasi kompleks pada p. Dalam bagian ini, akan dibahas beberapa skema penelusuran pohon yang umum digunakan, implementasinya dalam konteks kelas-kelas pohon yang telah kita definisikan sebelumnya, serta berbagai aplikasi umum dari penelusuran pohon.</a:t>
            </a:r>
          </a:p>
        </p:txBody>
      </p:sp>
      <p:grpSp>
        <p:nvGrpSpPr>
          <p:cNvPr name="Group 10" id="10"/>
          <p:cNvGrpSpPr/>
          <p:nvPr/>
        </p:nvGrpSpPr>
        <p:grpSpPr>
          <a:xfrm rot="-5400000">
            <a:off x="14677440" y="1857895"/>
            <a:ext cx="5661931" cy="909280"/>
            <a:chOff x="0" y="0"/>
            <a:chExt cx="1491208" cy="239481"/>
          </a:xfrm>
        </p:grpSpPr>
        <p:sp>
          <p:nvSpPr>
            <p:cNvPr name="Freeform 11" id="11"/>
            <p:cNvSpPr/>
            <p:nvPr/>
          </p:nvSpPr>
          <p:spPr>
            <a:xfrm flipH="false" flipV="false" rot="0">
              <a:off x="0" y="0"/>
              <a:ext cx="1491208" cy="239481"/>
            </a:xfrm>
            <a:custGeom>
              <a:avLst/>
              <a:gdLst/>
              <a:ahLst/>
              <a:cxnLst/>
              <a:rect r="r" b="b" t="t" l="l"/>
              <a:pathLst>
                <a:path h="239481" w="1491208">
                  <a:moveTo>
                    <a:pt x="0" y="0"/>
                  </a:moveTo>
                  <a:lnTo>
                    <a:pt x="1491208" y="0"/>
                  </a:lnTo>
                  <a:lnTo>
                    <a:pt x="1491208" y="239481"/>
                  </a:lnTo>
                  <a:lnTo>
                    <a:pt x="0" y="239481"/>
                  </a:lnTo>
                  <a:close/>
                </a:path>
              </a:pathLst>
            </a:custGeom>
            <a:solidFill>
              <a:srgbClr val="16BEC7"/>
            </a:solidFill>
          </p:spPr>
        </p:sp>
        <p:sp>
          <p:nvSpPr>
            <p:cNvPr name="TextBox 12" id="12"/>
            <p:cNvSpPr txBox="true"/>
            <p:nvPr/>
          </p:nvSpPr>
          <p:spPr>
            <a:xfrm>
              <a:off x="0" y="-47625"/>
              <a:ext cx="1491208" cy="287106"/>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5400000">
            <a:off x="15370757" y="2226257"/>
            <a:ext cx="5509531" cy="324955"/>
            <a:chOff x="0" y="0"/>
            <a:chExt cx="1451070" cy="85585"/>
          </a:xfrm>
        </p:grpSpPr>
        <p:sp>
          <p:nvSpPr>
            <p:cNvPr name="Freeform 14" id="14"/>
            <p:cNvSpPr/>
            <p:nvPr/>
          </p:nvSpPr>
          <p:spPr>
            <a:xfrm flipH="false" flipV="false" rot="0">
              <a:off x="0" y="0"/>
              <a:ext cx="1451070" cy="85585"/>
            </a:xfrm>
            <a:custGeom>
              <a:avLst/>
              <a:gdLst/>
              <a:ahLst/>
              <a:cxnLst/>
              <a:rect r="r" b="b" t="t" l="l"/>
              <a:pathLst>
                <a:path h="85585" w="1451070">
                  <a:moveTo>
                    <a:pt x="0" y="0"/>
                  </a:moveTo>
                  <a:lnTo>
                    <a:pt x="1451070" y="0"/>
                  </a:lnTo>
                  <a:lnTo>
                    <a:pt x="1451070" y="85585"/>
                  </a:lnTo>
                  <a:lnTo>
                    <a:pt x="0" y="85585"/>
                  </a:lnTo>
                  <a:close/>
                </a:path>
              </a:pathLst>
            </a:custGeom>
            <a:solidFill>
              <a:srgbClr val="CFC5C4"/>
            </a:solidFill>
          </p:spPr>
        </p:sp>
        <p:sp>
          <p:nvSpPr>
            <p:cNvPr name="TextBox 15" id="15"/>
            <p:cNvSpPr txBox="true"/>
            <p:nvPr/>
          </p:nvSpPr>
          <p:spPr>
            <a:xfrm>
              <a:off x="0" y="-47625"/>
              <a:ext cx="1451070" cy="133210"/>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0" y="1753896"/>
            <a:ext cx="12323389" cy="1064526"/>
            <a:chOff x="0" y="0"/>
            <a:chExt cx="16431186" cy="1419368"/>
          </a:xfrm>
        </p:grpSpPr>
        <p:grpSp>
          <p:nvGrpSpPr>
            <p:cNvPr name="Group 11" id="11"/>
            <p:cNvGrpSpPr/>
            <p:nvPr/>
          </p:nvGrpSpPr>
          <p:grpSpPr>
            <a:xfrm rot="0">
              <a:off x="0" y="0"/>
              <a:ext cx="1817999" cy="1419368"/>
              <a:chOff x="0" y="0"/>
              <a:chExt cx="1074506" cy="838900"/>
            </a:xfrm>
          </p:grpSpPr>
          <p:sp>
            <p:nvSpPr>
              <p:cNvPr name="Freeform 12" id="12"/>
              <p:cNvSpPr/>
              <p:nvPr/>
            </p:nvSpPr>
            <p:spPr>
              <a:xfrm flipH="false" flipV="false" rot="0">
                <a:off x="0" y="0"/>
                <a:ext cx="1074506" cy="838900"/>
              </a:xfrm>
              <a:custGeom>
                <a:avLst/>
                <a:gdLst/>
                <a:ahLst/>
                <a:cxnLst/>
                <a:rect r="r" b="b" t="t" l="l"/>
                <a:pathLst>
                  <a:path h="838900" w="1074506">
                    <a:moveTo>
                      <a:pt x="537253" y="0"/>
                    </a:moveTo>
                    <a:lnTo>
                      <a:pt x="1074506" y="419450"/>
                    </a:lnTo>
                    <a:lnTo>
                      <a:pt x="537253" y="838900"/>
                    </a:lnTo>
                    <a:lnTo>
                      <a:pt x="0" y="419450"/>
                    </a:lnTo>
                    <a:lnTo>
                      <a:pt x="537253" y="0"/>
                    </a:lnTo>
                    <a:close/>
                  </a:path>
                </a:pathLst>
              </a:custGeom>
              <a:solidFill>
                <a:srgbClr val="CFC5C4"/>
              </a:solidFill>
            </p:spPr>
          </p:sp>
          <p:sp>
            <p:nvSpPr>
              <p:cNvPr name="TextBox 13" id="13"/>
              <p:cNvSpPr txBox="true"/>
              <p:nvPr/>
            </p:nvSpPr>
            <p:spPr>
              <a:xfrm>
                <a:off x="184681" y="96561"/>
                <a:ext cx="705144" cy="598153"/>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220493" y="396024"/>
              <a:ext cx="1377014"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8.4.1</a:t>
              </a:r>
            </a:p>
          </p:txBody>
        </p:sp>
        <p:sp>
          <p:nvSpPr>
            <p:cNvPr name="TextBox 15" id="15"/>
            <p:cNvSpPr txBox="true"/>
            <p:nvPr/>
          </p:nvSpPr>
          <p:spPr>
            <a:xfrm rot="0">
              <a:off x="2282057" y="385834"/>
              <a:ext cx="14149129"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 Preorder and Postorder Traversals of General Trees</a:t>
              </a:r>
            </a:p>
          </p:txBody>
        </p:sp>
      </p:grpSp>
      <p:sp>
        <p:nvSpPr>
          <p:cNvPr name="Freeform 16" id="16"/>
          <p:cNvSpPr/>
          <p:nvPr/>
        </p:nvSpPr>
        <p:spPr>
          <a:xfrm flipH="false" flipV="false" rot="0">
            <a:off x="9160601" y="3914719"/>
            <a:ext cx="6325578" cy="1718907"/>
          </a:xfrm>
          <a:custGeom>
            <a:avLst/>
            <a:gdLst/>
            <a:ahLst/>
            <a:cxnLst/>
            <a:rect r="r" b="b" t="t" l="l"/>
            <a:pathLst>
              <a:path h="1718907" w="6325578">
                <a:moveTo>
                  <a:pt x="0" y="0"/>
                </a:moveTo>
                <a:lnTo>
                  <a:pt x="6325577" y="0"/>
                </a:lnTo>
                <a:lnTo>
                  <a:pt x="6325577" y="1718907"/>
                </a:lnTo>
                <a:lnTo>
                  <a:pt x="0" y="1718907"/>
                </a:lnTo>
                <a:lnTo>
                  <a:pt x="0" y="0"/>
                </a:lnTo>
                <a:close/>
              </a:path>
            </a:pathLst>
          </a:custGeom>
          <a:blipFill>
            <a:blip r:embed="rId9"/>
            <a:stretch>
              <a:fillRect l="0" t="0" r="0" b="0"/>
            </a:stretch>
          </a:blipFill>
        </p:spPr>
      </p:sp>
      <p:sp>
        <p:nvSpPr>
          <p:cNvPr name="Freeform 17" id="17"/>
          <p:cNvSpPr/>
          <p:nvPr/>
        </p:nvSpPr>
        <p:spPr>
          <a:xfrm flipH="false" flipV="false" rot="0">
            <a:off x="5427368" y="6755933"/>
            <a:ext cx="7011543" cy="3197572"/>
          </a:xfrm>
          <a:custGeom>
            <a:avLst/>
            <a:gdLst/>
            <a:ahLst/>
            <a:cxnLst/>
            <a:rect r="r" b="b" t="t" l="l"/>
            <a:pathLst>
              <a:path h="3197572" w="7011543">
                <a:moveTo>
                  <a:pt x="0" y="0"/>
                </a:moveTo>
                <a:lnTo>
                  <a:pt x="7011543" y="0"/>
                </a:lnTo>
                <a:lnTo>
                  <a:pt x="7011543" y="3197572"/>
                </a:lnTo>
                <a:lnTo>
                  <a:pt x="0" y="3197572"/>
                </a:lnTo>
                <a:lnTo>
                  <a:pt x="0" y="0"/>
                </a:lnTo>
                <a:close/>
              </a:path>
            </a:pathLst>
          </a:custGeom>
          <a:blipFill>
            <a:blip r:embed="rId10"/>
            <a:stretch>
              <a:fillRect l="0" t="0" r="0" b="0"/>
            </a:stretch>
          </a:blipFill>
        </p:spPr>
      </p:sp>
      <p:sp>
        <p:nvSpPr>
          <p:cNvPr name="TextBox 18" id="18"/>
          <p:cNvSpPr txBox="true"/>
          <p:nvPr/>
        </p:nvSpPr>
        <p:spPr>
          <a:xfrm rot="0">
            <a:off x="729077" y="2984981"/>
            <a:ext cx="16010364" cy="1243767"/>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D</a:t>
            </a:r>
            <a:r>
              <a:rPr lang="en-US" sz="2399">
                <a:solidFill>
                  <a:srgbClr val="005359"/>
                </a:solidFill>
                <a:latin typeface="Source Sans Pro"/>
                <a:ea typeface="Source Sans Pro"/>
                <a:cs typeface="Source Sans Pro"/>
                <a:sym typeface="Source Sans Pro"/>
              </a:rPr>
              <a:t>alam penelusuran preorder pada pohon T, simpul akar dari T dikunjungi terlebih dahulu, lalu penelusuran dilakukan secara rekursif ke</a:t>
            </a:r>
            <a:r>
              <a:rPr lang="en-US" sz="2399">
                <a:solidFill>
                  <a:srgbClr val="005359"/>
                </a:solidFill>
                <a:latin typeface="Source Sans Pro"/>
                <a:ea typeface="Source Sans Pro"/>
                <a:cs typeface="Source Sans Pro"/>
                <a:sym typeface="Source Sans Pro"/>
              </a:rPr>
              <a:t> setiap subpohon</a:t>
            </a:r>
            <a:r>
              <a:rPr lang="en-US" sz="2399">
                <a:solidFill>
                  <a:srgbClr val="005359"/>
                </a:solidFill>
                <a:latin typeface="Source Sans Pro"/>
                <a:ea typeface="Source Sans Pro"/>
                <a:cs typeface="Source Sans Pro"/>
                <a:sym typeface="Source Sans Pro"/>
              </a:rPr>
              <a:t> yang berakar pada anak-anaknya. Jika pohon memiliki urutan anak yang ditentukan (ordered tree), maka subpohon akan ditelusuri sesuai urutan tersebut.</a:t>
            </a:r>
          </a:p>
        </p:txBody>
      </p:sp>
      <p:sp>
        <p:nvSpPr>
          <p:cNvPr name="TextBox 19" id="19"/>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41</a:t>
            </a:r>
          </a:p>
        </p:txBody>
      </p:sp>
      <p:sp>
        <p:nvSpPr>
          <p:cNvPr name="TextBox 20" id="20"/>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21" id="21"/>
          <p:cNvSpPr txBox="true"/>
          <p:nvPr/>
        </p:nvSpPr>
        <p:spPr>
          <a:xfrm rot="0">
            <a:off x="927957" y="5759750"/>
            <a:ext cx="16010364" cy="824733"/>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Kode</a:t>
            </a:r>
            <a:r>
              <a:rPr lang="en-US" sz="2399">
                <a:solidFill>
                  <a:srgbClr val="005359"/>
                </a:solidFill>
                <a:latin typeface="Source Sans Pro"/>
                <a:ea typeface="Source Sans Pro"/>
                <a:cs typeface="Source Sans Pro"/>
                <a:sym typeface="Source Sans Pro"/>
              </a:rPr>
              <a:t> ini memastikan bahwa setiap simpul dikunjungi sebelum anak-anaknya. Gambar 8.15</a:t>
            </a:r>
            <a:r>
              <a:rPr lang="en-US" sz="2399">
                <a:solidFill>
                  <a:srgbClr val="005359"/>
                </a:solidFill>
                <a:latin typeface="Source Sans Pro"/>
                <a:ea typeface="Source Sans Pro"/>
                <a:cs typeface="Source Sans Pro"/>
                <a:sym typeface="Source Sans Pro"/>
              </a:rPr>
              <a:t> dal</a:t>
            </a:r>
            <a:r>
              <a:rPr lang="en-US" sz="2399">
                <a:solidFill>
                  <a:srgbClr val="005359"/>
                </a:solidFill>
                <a:latin typeface="Source Sans Pro"/>
                <a:ea typeface="Source Sans Pro"/>
                <a:cs typeface="Source Sans Pro"/>
                <a:sym typeface="Source Sans Pro"/>
              </a:rPr>
              <a:t>am buku menunjukkan urutan kunjungan posisi dalam suatu contoh pohon saat algoritma preorder ini dijalankan.</a:t>
            </a:r>
          </a:p>
        </p:txBody>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625652" y="5867187"/>
            <a:ext cx="5715652" cy="1517978"/>
          </a:xfrm>
          <a:custGeom>
            <a:avLst/>
            <a:gdLst/>
            <a:ahLst/>
            <a:cxnLst/>
            <a:rect r="r" b="b" t="t" l="l"/>
            <a:pathLst>
              <a:path h="1517978" w="5715652">
                <a:moveTo>
                  <a:pt x="0" y="0"/>
                </a:moveTo>
                <a:lnTo>
                  <a:pt x="5715652" y="0"/>
                </a:lnTo>
                <a:lnTo>
                  <a:pt x="5715652" y="1517978"/>
                </a:lnTo>
                <a:lnTo>
                  <a:pt x="0" y="1517978"/>
                </a:lnTo>
                <a:lnTo>
                  <a:pt x="0" y="0"/>
                </a:lnTo>
                <a:close/>
              </a:path>
            </a:pathLst>
          </a:custGeom>
          <a:blipFill>
            <a:blip r:embed="rId9"/>
            <a:stretch>
              <a:fillRect l="0" t="0" r="0" b="0"/>
            </a:stretch>
          </a:blipFill>
        </p:spPr>
      </p:sp>
      <p:sp>
        <p:nvSpPr>
          <p:cNvPr name="Freeform 11" id="11"/>
          <p:cNvSpPr/>
          <p:nvPr/>
        </p:nvSpPr>
        <p:spPr>
          <a:xfrm flipH="false" flipV="false" rot="0">
            <a:off x="7713043" y="5771554"/>
            <a:ext cx="8038094" cy="3844306"/>
          </a:xfrm>
          <a:custGeom>
            <a:avLst/>
            <a:gdLst/>
            <a:ahLst/>
            <a:cxnLst/>
            <a:rect r="r" b="b" t="t" l="l"/>
            <a:pathLst>
              <a:path h="3844306" w="8038094">
                <a:moveTo>
                  <a:pt x="0" y="0"/>
                </a:moveTo>
                <a:lnTo>
                  <a:pt x="8038093" y="0"/>
                </a:lnTo>
                <a:lnTo>
                  <a:pt x="8038093" y="3844305"/>
                </a:lnTo>
                <a:lnTo>
                  <a:pt x="0" y="3844305"/>
                </a:lnTo>
                <a:lnTo>
                  <a:pt x="0" y="0"/>
                </a:lnTo>
                <a:close/>
              </a:path>
            </a:pathLst>
          </a:custGeom>
          <a:blipFill>
            <a:blip r:embed="rId10"/>
            <a:stretch>
              <a:fillRect l="0" t="0" r="0" b="0"/>
            </a:stretch>
          </a:blipFill>
        </p:spPr>
      </p:sp>
      <p:sp>
        <p:nvSpPr>
          <p:cNvPr name="TextBox 12" id="12"/>
          <p:cNvSpPr txBox="true"/>
          <p:nvPr/>
        </p:nvSpPr>
        <p:spPr>
          <a:xfrm rot="0">
            <a:off x="353963" y="1965826"/>
            <a:ext cx="10611847"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Postorder Traversal </a:t>
            </a:r>
          </a:p>
        </p:txBody>
      </p:sp>
      <p:sp>
        <p:nvSpPr>
          <p:cNvPr name="TextBox 13" id="13"/>
          <p:cNvSpPr txBox="true"/>
          <p:nvPr/>
        </p:nvSpPr>
        <p:spPr>
          <a:xfrm rot="0">
            <a:off x="353963" y="2623051"/>
            <a:ext cx="16010364" cy="2919902"/>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P</a:t>
            </a:r>
            <a:r>
              <a:rPr lang="en-US" sz="2399">
                <a:solidFill>
                  <a:srgbClr val="005359"/>
                </a:solidFill>
                <a:latin typeface="Source Sans Pro"/>
                <a:ea typeface="Source Sans Pro"/>
                <a:cs typeface="Source Sans Pro"/>
                <a:sym typeface="Source Sans Pro"/>
              </a:rPr>
              <a:t>enelusuran postorder adalah algoritma penting lainnya dalam traversal pohon. Berbeda dengan preorder yang mengunjungi simpul sebelum anak-anaknya, postorder terlebih dahulu menelusuri semua subpohon dari anak-anak suatu simpul secara rekursif, dan baru kemudian</a:t>
            </a:r>
            <a:r>
              <a:rPr lang="en-US" sz="2399">
                <a:solidFill>
                  <a:srgbClr val="005359"/>
                </a:solidFill>
                <a:latin typeface="Source Sans Pro"/>
                <a:ea typeface="Source Sans Pro"/>
                <a:cs typeface="Source Sans Pro"/>
                <a:sym typeface="Source Sans Pro"/>
              </a:rPr>
              <a:t> mengunjungi simpul itu sendiri. Karena itu, penelusuran ini disebut postorder — kunjung</a:t>
            </a:r>
            <a:r>
              <a:rPr lang="en-US" sz="2399">
                <a:solidFill>
                  <a:srgbClr val="005359"/>
                </a:solidFill>
                <a:latin typeface="Source Sans Pro"/>
                <a:ea typeface="Source Sans Pro"/>
                <a:cs typeface="Source Sans Pro"/>
                <a:sym typeface="Source Sans Pro"/>
              </a:rPr>
              <a:t>an dilakukan setelah semua anak selesai ditelusuri.</a:t>
            </a:r>
          </a:p>
          <a:p>
            <a:pPr algn="just">
              <a:lnSpc>
                <a:spcPts val="3359"/>
              </a:lnSpc>
            </a:pPr>
            <a:r>
              <a:rPr lang="en-US" sz="2399">
                <a:solidFill>
                  <a:srgbClr val="005359"/>
                </a:solidFill>
                <a:latin typeface="Source Sans Pro"/>
                <a:ea typeface="Source Sans Pro"/>
                <a:cs typeface="Source Sans Pro"/>
                <a:sym typeface="Source Sans Pro"/>
              </a:rPr>
              <a:t>Pseudokode untuk algoritma postorder ditampilkan dalam Code Fragment 8.13, dan contoh urutan kunjungannya digambarkan dalam Gambar 8.16. Traversal ini sangat berguna dalam aplikasi seperti evaluasi ekspresi aritmatika, di mana kita perlu menyelesaikan perhitungan sub-bagian terlebih dahulu sebelum operator utama.</a:t>
            </a:r>
          </a:p>
        </p:txBody>
      </p:sp>
      <p:sp>
        <p:nvSpPr>
          <p:cNvPr name="TextBox 14" id="14"/>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42</a:t>
            </a:r>
          </a:p>
        </p:txBody>
      </p:sp>
      <p:sp>
        <p:nvSpPr>
          <p:cNvPr name="TextBox 15" id="15"/>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353963" y="2662463"/>
            <a:ext cx="10611847"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Running-Time Analysis</a:t>
            </a:r>
          </a:p>
        </p:txBody>
      </p:sp>
      <p:sp>
        <p:nvSpPr>
          <p:cNvPr name="TextBox 11" id="11"/>
          <p:cNvSpPr txBox="true"/>
          <p:nvPr/>
        </p:nvSpPr>
        <p:spPr>
          <a:xfrm rot="0">
            <a:off x="1138818" y="4018705"/>
            <a:ext cx="16010364" cy="3182217"/>
          </a:xfrm>
          <a:prstGeom prst="rect">
            <a:avLst/>
          </a:prstGeom>
        </p:spPr>
        <p:txBody>
          <a:bodyPr anchor="t" rtlCol="false" tIns="0" lIns="0" bIns="0" rIns="0">
            <a:spAutoFit/>
          </a:bodyPr>
          <a:lstStyle/>
          <a:p>
            <a:pPr algn="just">
              <a:lnSpc>
                <a:spcPts val="3639"/>
              </a:lnSpc>
            </a:pPr>
            <a:r>
              <a:rPr lang="en-US" sz="2599">
                <a:solidFill>
                  <a:srgbClr val="005359"/>
                </a:solidFill>
                <a:latin typeface="Source Sans Pro"/>
                <a:ea typeface="Source Sans Pro"/>
                <a:cs typeface="Source Sans Pro"/>
                <a:sym typeface="Source Sans Pro"/>
              </a:rPr>
              <a:t>Baik pr</a:t>
            </a:r>
            <a:r>
              <a:rPr lang="en-US" sz="2599">
                <a:solidFill>
                  <a:srgbClr val="005359"/>
                </a:solidFill>
                <a:latin typeface="Source Sans Pro"/>
                <a:ea typeface="Source Sans Pro"/>
                <a:cs typeface="Source Sans Pro"/>
                <a:sym typeface="Source Sans Pro"/>
              </a:rPr>
              <a:t>eorder maupun postorder traversal merupakan cara yang efisien untuk mengunjungi seluruh posisi dalam sebuah pohon. Analisis kompleksitas waktunya serupa dengan algoritma height2 yang dijelaskan sebelumnya: pada setiap simpul p, bagian non-rekursif dari algoritma</a:t>
            </a:r>
            <a:r>
              <a:rPr lang="en-US" sz="2599">
                <a:solidFill>
                  <a:srgbClr val="005359"/>
                </a:solidFill>
                <a:latin typeface="Source Sans Pro"/>
                <a:ea typeface="Source Sans Pro"/>
                <a:cs typeface="Source Sans Pro"/>
                <a:sym typeface="Source Sans Pro"/>
              </a:rPr>
              <a:t> membutuhkan waktu O(cp + 1), di mana cp adalah jumlah anak dari p, dengan asumsi bahwa proses “kunjung</a:t>
            </a:r>
            <a:r>
              <a:rPr lang="en-US" sz="2599">
                <a:solidFill>
                  <a:srgbClr val="005359"/>
                </a:solidFill>
                <a:latin typeface="Source Sans Pro"/>
                <a:ea typeface="Source Sans Pro"/>
                <a:cs typeface="Source Sans Pro"/>
                <a:sym typeface="Source Sans Pro"/>
              </a:rPr>
              <a:t>an” memakan waktu O(1).</a:t>
            </a:r>
          </a:p>
          <a:p>
            <a:pPr algn="just">
              <a:lnSpc>
                <a:spcPts val="3639"/>
              </a:lnSpc>
            </a:pPr>
            <a:r>
              <a:rPr lang="en-US" sz="2599">
                <a:solidFill>
                  <a:srgbClr val="005359"/>
                </a:solidFill>
                <a:latin typeface="Source Sans Pro"/>
                <a:ea typeface="Source Sans Pro"/>
                <a:cs typeface="Source Sans Pro"/>
                <a:sym typeface="Source Sans Pro"/>
              </a:rPr>
              <a:t>Berdasarkan Proposisi 8.5, jumlah total operasi selama traversal terhadap pohon T adalah O(n), di mana n adalah jumlah simpul dalam pohon. Ini adalah efisiensi terbaik yang mungkin (optimal secara asimtotik), karena semua simpul memang harus dikunjungi satu per satu selama traversal.</a:t>
            </a:r>
          </a:p>
        </p:txBody>
      </p:sp>
      <p:sp>
        <p:nvSpPr>
          <p:cNvPr name="TextBox 12" id="12"/>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43</a:t>
            </a:r>
          </a:p>
        </p:txBody>
      </p:sp>
      <p:sp>
        <p:nvSpPr>
          <p:cNvPr name="TextBox 13" id="13"/>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0" y="1753896"/>
            <a:ext cx="12323389" cy="1064526"/>
            <a:chOff x="0" y="0"/>
            <a:chExt cx="16431186" cy="1419368"/>
          </a:xfrm>
        </p:grpSpPr>
        <p:grpSp>
          <p:nvGrpSpPr>
            <p:cNvPr name="Group 11" id="11"/>
            <p:cNvGrpSpPr/>
            <p:nvPr/>
          </p:nvGrpSpPr>
          <p:grpSpPr>
            <a:xfrm rot="0">
              <a:off x="0" y="0"/>
              <a:ext cx="1817999" cy="1419368"/>
              <a:chOff x="0" y="0"/>
              <a:chExt cx="1074506" cy="838900"/>
            </a:xfrm>
          </p:grpSpPr>
          <p:sp>
            <p:nvSpPr>
              <p:cNvPr name="Freeform 12" id="12"/>
              <p:cNvSpPr/>
              <p:nvPr/>
            </p:nvSpPr>
            <p:spPr>
              <a:xfrm flipH="false" flipV="false" rot="0">
                <a:off x="0" y="0"/>
                <a:ext cx="1074506" cy="838900"/>
              </a:xfrm>
              <a:custGeom>
                <a:avLst/>
                <a:gdLst/>
                <a:ahLst/>
                <a:cxnLst/>
                <a:rect r="r" b="b" t="t" l="l"/>
                <a:pathLst>
                  <a:path h="838900" w="1074506">
                    <a:moveTo>
                      <a:pt x="537253" y="0"/>
                    </a:moveTo>
                    <a:lnTo>
                      <a:pt x="1074506" y="419450"/>
                    </a:lnTo>
                    <a:lnTo>
                      <a:pt x="537253" y="838900"/>
                    </a:lnTo>
                    <a:lnTo>
                      <a:pt x="0" y="419450"/>
                    </a:lnTo>
                    <a:lnTo>
                      <a:pt x="537253" y="0"/>
                    </a:lnTo>
                    <a:close/>
                  </a:path>
                </a:pathLst>
              </a:custGeom>
              <a:solidFill>
                <a:srgbClr val="CFC5C4"/>
              </a:solidFill>
            </p:spPr>
          </p:sp>
          <p:sp>
            <p:nvSpPr>
              <p:cNvPr name="TextBox 13" id="13"/>
              <p:cNvSpPr txBox="true"/>
              <p:nvPr/>
            </p:nvSpPr>
            <p:spPr>
              <a:xfrm>
                <a:off x="184681" y="96561"/>
                <a:ext cx="705144" cy="598153"/>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220493" y="396024"/>
              <a:ext cx="1377014"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8.4.2</a:t>
              </a:r>
            </a:p>
          </p:txBody>
        </p:sp>
        <p:sp>
          <p:nvSpPr>
            <p:cNvPr name="TextBox 15" id="15"/>
            <p:cNvSpPr txBox="true"/>
            <p:nvPr/>
          </p:nvSpPr>
          <p:spPr>
            <a:xfrm rot="0">
              <a:off x="2282057" y="385834"/>
              <a:ext cx="14149129"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 Breadth-First Tree Traversal</a:t>
              </a:r>
            </a:p>
          </p:txBody>
        </p:sp>
      </p:grpSp>
      <p:sp>
        <p:nvSpPr>
          <p:cNvPr name="Freeform 16" id="16"/>
          <p:cNvSpPr/>
          <p:nvPr/>
        </p:nvSpPr>
        <p:spPr>
          <a:xfrm flipH="false" flipV="false" rot="0">
            <a:off x="1392097" y="6408690"/>
            <a:ext cx="8263237" cy="3323258"/>
          </a:xfrm>
          <a:custGeom>
            <a:avLst/>
            <a:gdLst/>
            <a:ahLst/>
            <a:cxnLst/>
            <a:rect r="r" b="b" t="t" l="l"/>
            <a:pathLst>
              <a:path h="3323258" w="8263237">
                <a:moveTo>
                  <a:pt x="0" y="0"/>
                </a:moveTo>
                <a:lnTo>
                  <a:pt x="8263237" y="0"/>
                </a:lnTo>
                <a:lnTo>
                  <a:pt x="8263237" y="3323259"/>
                </a:lnTo>
                <a:lnTo>
                  <a:pt x="0" y="3323259"/>
                </a:lnTo>
                <a:lnTo>
                  <a:pt x="0" y="0"/>
                </a:lnTo>
                <a:close/>
              </a:path>
            </a:pathLst>
          </a:custGeom>
          <a:blipFill>
            <a:blip r:embed="rId9"/>
            <a:stretch>
              <a:fillRect l="0" t="0" r="0" b="0"/>
            </a:stretch>
          </a:blipFill>
        </p:spPr>
      </p:sp>
      <p:sp>
        <p:nvSpPr>
          <p:cNvPr name="Freeform 17" id="17"/>
          <p:cNvSpPr/>
          <p:nvPr/>
        </p:nvSpPr>
        <p:spPr>
          <a:xfrm flipH="false" flipV="false" rot="0">
            <a:off x="10323787" y="5956756"/>
            <a:ext cx="7201941" cy="2302260"/>
          </a:xfrm>
          <a:custGeom>
            <a:avLst/>
            <a:gdLst/>
            <a:ahLst/>
            <a:cxnLst/>
            <a:rect r="r" b="b" t="t" l="l"/>
            <a:pathLst>
              <a:path h="2302260" w="7201941">
                <a:moveTo>
                  <a:pt x="0" y="0"/>
                </a:moveTo>
                <a:lnTo>
                  <a:pt x="7201940" y="0"/>
                </a:lnTo>
                <a:lnTo>
                  <a:pt x="7201940" y="2302259"/>
                </a:lnTo>
                <a:lnTo>
                  <a:pt x="0" y="2302259"/>
                </a:lnTo>
                <a:lnTo>
                  <a:pt x="0" y="0"/>
                </a:lnTo>
                <a:close/>
              </a:path>
            </a:pathLst>
          </a:custGeom>
          <a:blipFill>
            <a:blip r:embed="rId10"/>
            <a:stretch>
              <a:fillRect l="0" t="0" r="0" b="0"/>
            </a:stretch>
          </a:blipFill>
        </p:spPr>
      </p:sp>
      <p:sp>
        <p:nvSpPr>
          <p:cNvPr name="TextBox 18" id="18"/>
          <p:cNvSpPr txBox="true"/>
          <p:nvPr/>
        </p:nvSpPr>
        <p:spPr>
          <a:xfrm rot="0">
            <a:off x="855375" y="2770797"/>
            <a:ext cx="16010364" cy="2919902"/>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Se</a:t>
            </a:r>
            <a:r>
              <a:rPr lang="en-US" sz="2399">
                <a:solidFill>
                  <a:srgbClr val="005359"/>
                </a:solidFill>
                <a:latin typeface="Source Sans Pro"/>
                <a:ea typeface="Source Sans Pro"/>
                <a:cs typeface="Source Sans Pro"/>
                <a:sym typeface="Source Sans Pro"/>
              </a:rPr>
              <a:t>lain preorder dan postorder, traversal pohon juga bisa dilakukan dengan breadth-first traversal atau penelusuran melebar, yaitu mengunjungi semua simpul pada kedalaman tertentu sebelum pindah ke kedalaman berikutnya. Metode ini sering digunakan pada game seperti Tic-Tac-Toe, di mana kita ingin mengevaluasi semua langkah awal terlebih dahulu, lalu semua kemungkinan balasannya, dan seterusnya.</a:t>
            </a:r>
          </a:p>
          <a:p>
            <a:pPr algn="just">
              <a:lnSpc>
                <a:spcPts val="3359"/>
              </a:lnSpc>
            </a:pPr>
            <a:r>
              <a:rPr lang="en-US" sz="2399">
                <a:solidFill>
                  <a:srgbClr val="005359"/>
                </a:solidFill>
                <a:latin typeface="Source Sans Pro"/>
                <a:ea typeface="Source Sans Pro"/>
                <a:cs typeface="Source Sans Pro"/>
                <a:sym typeface="Source Sans Pro"/>
              </a:rPr>
              <a:t>Traversal ini menggunakan</a:t>
            </a:r>
            <a:r>
              <a:rPr lang="en-US" sz="2399">
                <a:solidFill>
                  <a:srgbClr val="005359"/>
                </a:solidFill>
                <a:latin typeface="Source Sans Pro"/>
                <a:ea typeface="Source Sans Pro"/>
                <a:cs typeface="Source Sans Pro"/>
                <a:sym typeface="Source Sans Pro"/>
              </a:rPr>
              <a:t> queue (antrian) agar simpul dikunju</a:t>
            </a:r>
            <a:r>
              <a:rPr lang="en-US" sz="2399">
                <a:solidFill>
                  <a:srgbClr val="005359"/>
                </a:solidFill>
                <a:latin typeface="Source Sans Pro"/>
                <a:ea typeface="Source Sans Pro"/>
                <a:cs typeface="Source Sans Pro"/>
                <a:sym typeface="Source Sans Pro"/>
              </a:rPr>
              <a:t>ngi secara urut (FIFO). Setiap simpul yang dikunjungi, anak-anaknya dimasukkan ke antrian. Karena setiap simpul hanya diproses satu kali, waktu eksekusinya adalah O(n), dengan n jumlah simpul.</a:t>
            </a:r>
          </a:p>
        </p:txBody>
      </p:sp>
      <p:sp>
        <p:nvSpPr>
          <p:cNvPr name="TextBox 19" id="19"/>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44</a:t>
            </a:r>
          </a:p>
        </p:txBody>
      </p:sp>
      <p:sp>
        <p:nvSpPr>
          <p:cNvPr name="TextBox 20" id="20"/>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0" y="1753896"/>
            <a:ext cx="12323389" cy="1064526"/>
            <a:chOff x="0" y="0"/>
            <a:chExt cx="16431186" cy="1419368"/>
          </a:xfrm>
        </p:grpSpPr>
        <p:grpSp>
          <p:nvGrpSpPr>
            <p:cNvPr name="Group 11" id="11"/>
            <p:cNvGrpSpPr/>
            <p:nvPr/>
          </p:nvGrpSpPr>
          <p:grpSpPr>
            <a:xfrm rot="0">
              <a:off x="0" y="0"/>
              <a:ext cx="1817999" cy="1419368"/>
              <a:chOff x="0" y="0"/>
              <a:chExt cx="1074506" cy="838900"/>
            </a:xfrm>
          </p:grpSpPr>
          <p:sp>
            <p:nvSpPr>
              <p:cNvPr name="Freeform 12" id="12"/>
              <p:cNvSpPr/>
              <p:nvPr/>
            </p:nvSpPr>
            <p:spPr>
              <a:xfrm flipH="false" flipV="false" rot="0">
                <a:off x="0" y="0"/>
                <a:ext cx="1074506" cy="838900"/>
              </a:xfrm>
              <a:custGeom>
                <a:avLst/>
                <a:gdLst/>
                <a:ahLst/>
                <a:cxnLst/>
                <a:rect r="r" b="b" t="t" l="l"/>
                <a:pathLst>
                  <a:path h="838900" w="1074506">
                    <a:moveTo>
                      <a:pt x="537253" y="0"/>
                    </a:moveTo>
                    <a:lnTo>
                      <a:pt x="1074506" y="419450"/>
                    </a:lnTo>
                    <a:lnTo>
                      <a:pt x="537253" y="838900"/>
                    </a:lnTo>
                    <a:lnTo>
                      <a:pt x="0" y="419450"/>
                    </a:lnTo>
                    <a:lnTo>
                      <a:pt x="537253" y="0"/>
                    </a:lnTo>
                    <a:close/>
                  </a:path>
                </a:pathLst>
              </a:custGeom>
              <a:solidFill>
                <a:srgbClr val="CFC5C4"/>
              </a:solidFill>
            </p:spPr>
          </p:sp>
          <p:sp>
            <p:nvSpPr>
              <p:cNvPr name="TextBox 13" id="13"/>
              <p:cNvSpPr txBox="true"/>
              <p:nvPr/>
            </p:nvSpPr>
            <p:spPr>
              <a:xfrm>
                <a:off x="184681" y="96561"/>
                <a:ext cx="705144" cy="598153"/>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220493" y="396024"/>
              <a:ext cx="1377014"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8.4.3</a:t>
              </a:r>
            </a:p>
          </p:txBody>
        </p:sp>
        <p:sp>
          <p:nvSpPr>
            <p:cNvPr name="TextBox 15" id="15"/>
            <p:cNvSpPr txBox="true"/>
            <p:nvPr/>
          </p:nvSpPr>
          <p:spPr>
            <a:xfrm rot="0">
              <a:off x="2282057" y="385834"/>
              <a:ext cx="14149129"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 Inorder Traversal of a Binary Tree</a:t>
              </a:r>
            </a:p>
          </p:txBody>
        </p:sp>
      </p:grpSp>
      <p:sp>
        <p:nvSpPr>
          <p:cNvPr name="Freeform 16" id="16"/>
          <p:cNvSpPr/>
          <p:nvPr/>
        </p:nvSpPr>
        <p:spPr>
          <a:xfrm flipH="false" flipV="false" rot="0">
            <a:off x="1392097" y="4386038"/>
            <a:ext cx="5937322" cy="1919949"/>
          </a:xfrm>
          <a:custGeom>
            <a:avLst/>
            <a:gdLst/>
            <a:ahLst/>
            <a:cxnLst/>
            <a:rect r="r" b="b" t="t" l="l"/>
            <a:pathLst>
              <a:path h="1919949" w="5937322">
                <a:moveTo>
                  <a:pt x="0" y="0"/>
                </a:moveTo>
                <a:lnTo>
                  <a:pt x="5937322" y="0"/>
                </a:lnTo>
                <a:lnTo>
                  <a:pt x="5937322" y="1919949"/>
                </a:lnTo>
                <a:lnTo>
                  <a:pt x="0" y="1919949"/>
                </a:lnTo>
                <a:lnTo>
                  <a:pt x="0" y="0"/>
                </a:lnTo>
                <a:close/>
              </a:path>
            </a:pathLst>
          </a:custGeom>
          <a:blipFill>
            <a:blip r:embed="rId9"/>
            <a:stretch>
              <a:fillRect l="0" t="0" r="0" b="0"/>
            </a:stretch>
          </a:blipFill>
        </p:spPr>
      </p:sp>
      <p:sp>
        <p:nvSpPr>
          <p:cNvPr name="Freeform 17" id="17"/>
          <p:cNvSpPr/>
          <p:nvPr/>
        </p:nvSpPr>
        <p:spPr>
          <a:xfrm flipH="false" flipV="false" rot="0">
            <a:off x="9693422" y="4014563"/>
            <a:ext cx="7046019" cy="3953144"/>
          </a:xfrm>
          <a:custGeom>
            <a:avLst/>
            <a:gdLst/>
            <a:ahLst/>
            <a:cxnLst/>
            <a:rect r="r" b="b" t="t" l="l"/>
            <a:pathLst>
              <a:path h="3953144" w="7046019">
                <a:moveTo>
                  <a:pt x="0" y="0"/>
                </a:moveTo>
                <a:lnTo>
                  <a:pt x="7046019" y="0"/>
                </a:lnTo>
                <a:lnTo>
                  <a:pt x="7046019" y="3953145"/>
                </a:lnTo>
                <a:lnTo>
                  <a:pt x="0" y="3953145"/>
                </a:lnTo>
                <a:lnTo>
                  <a:pt x="0" y="0"/>
                </a:lnTo>
                <a:close/>
              </a:path>
            </a:pathLst>
          </a:custGeom>
          <a:blipFill>
            <a:blip r:embed="rId10"/>
            <a:stretch>
              <a:fillRect l="0" t="0" r="0" b="0"/>
            </a:stretch>
          </a:blipFill>
        </p:spPr>
      </p:sp>
      <p:sp>
        <p:nvSpPr>
          <p:cNvPr name="TextBox 18" id="18"/>
          <p:cNvSpPr txBox="true"/>
          <p:nvPr/>
        </p:nvSpPr>
        <p:spPr>
          <a:xfrm rot="0">
            <a:off x="855375" y="2770797"/>
            <a:ext cx="16010364" cy="1243767"/>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T</a:t>
            </a:r>
            <a:r>
              <a:rPr lang="en-US" sz="2399">
                <a:solidFill>
                  <a:srgbClr val="005359"/>
                </a:solidFill>
                <a:latin typeface="Source Sans Pro"/>
                <a:ea typeface="Source Sans Pro"/>
                <a:cs typeface="Source Sans Pro"/>
                <a:sym typeface="Source Sans Pro"/>
              </a:rPr>
              <a:t>raversal inorder adalah metode penelusuran pohon biner yang mengunjungi simpul dalam urutan: subpohon kiri → simpul saat ini → subpohon kanan. Metode ini menelusuri pohon dari kiri ke kanan, sehingga cocok</a:t>
            </a:r>
            <a:r>
              <a:rPr lang="en-US" sz="2399">
                <a:solidFill>
                  <a:srgbClr val="005359"/>
                </a:solidFill>
                <a:latin typeface="Source Sans Pro"/>
                <a:ea typeface="Source Sans Pro"/>
                <a:cs typeface="Source Sans Pro"/>
                <a:sym typeface="Source Sans Pro"/>
              </a:rPr>
              <a:t> untuk menyusu</a:t>
            </a:r>
            <a:r>
              <a:rPr lang="en-US" sz="2399">
                <a:solidFill>
                  <a:srgbClr val="005359"/>
                </a:solidFill>
                <a:latin typeface="Source Sans Pro"/>
                <a:ea typeface="Source Sans Pro"/>
                <a:cs typeface="Source Sans Pro"/>
                <a:sym typeface="Source Sans Pro"/>
              </a:rPr>
              <a:t>n data secara berurutan, misalnya dalam binary search tree (BST).</a:t>
            </a:r>
          </a:p>
        </p:txBody>
      </p:sp>
      <p:sp>
        <p:nvSpPr>
          <p:cNvPr name="TextBox 19" id="19"/>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45</a:t>
            </a:r>
          </a:p>
        </p:txBody>
      </p:sp>
      <p:sp>
        <p:nvSpPr>
          <p:cNvPr name="TextBox 20" id="20"/>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21" id="21"/>
          <p:cNvSpPr txBox="true"/>
          <p:nvPr/>
        </p:nvSpPr>
        <p:spPr>
          <a:xfrm rot="0">
            <a:off x="1857119" y="8399903"/>
            <a:ext cx="14573761" cy="824733"/>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T</a:t>
            </a:r>
            <a:r>
              <a:rPr lang="en-US" sz="2399">
                <a:solidFill>
                  <a:srgbClr val="005359"/>
                </a:solidFill>
                <a:latin typeface="Source Sans Pro"/>
                <a:ea typeface="Source Sans Pro"/>
                <a:cs typeface="Source Sans Pro"/>
                <a:sym typeface="Source Sans Pro"/>
              </a:rPr>
              <a:t>raversal ini juga berguna dalam pohon ekspresi aritmetika, karena menghasilkan urutan operasi seperti</a:t>
            </a:r>
            <a:r>
              <a:rPr lang="en-US" sz="2399">
                <a:solidFill>
                  <a:srgbClr val="005359"/>
                </a:solidFill>
                <a:latin typeface="Source Sans Pro"/>
                <a:ea typeface="Source Sans Pro"/>
                <a:cs typeface="Source Sans Pro"/>
                <a:sym typeface="Source Sans Pro"/>
              </a:rPr>
              <a:t> bentuk ekspresi</a:t>
            </a:r>
            <a:r>
              <a:rPr lang="en-US" sz="2399">
                <a:solidFill>
                  <a:srgbClr val="005359"/>
                </a:solidFill>
                <a:latin typeface="Source Sans Pro"/>
                <a:ea typeface="Source Sans Pro"/>
                <a:cs typeface="Source Sans Pro"/>
                <a:sym typeface="Source Sans Pro"/>
              </a:rPr>
              <a:t> matematika standar (misalnya: 3 + 1 × 3 ÷ 9 − 5 + 2).</a:t>
            </a:r>
          </a:p>
        </p:txBody>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4762557" y="0"/>
            <a:ext cx="3525443" cy="4551896"/>
          </a:xfrm>
          <a:custGeom>
            <a:avLst/>
            <a:gdLst/>
            <a:ahLst/>
            <a:cxnLst/>
            <a:rect r="r" b="b" t="t" l="l"/>
            <a:pathLst>
              <a:path h="4551896" w="3525443">
                <a:moveTo>
                  <a:pt x="0" y="4551896"/>
                </a:moveTo>
                <a:lnTo>
                  <a:pt x="3525443" y="4551896"/>
                </a:lnTo>
                <a:lnTo>
                  <a:pt x="3525443" y="0"/>
                </a:lnTo>
                <a:lnTo>
                  <a:pt x="0" y="0"/>
                </a:lnTo>
                <a:lnTo>
                  <a:pt x="0" y="4551896"/>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943270"/>
            <a:ext cx="1815219" cy="2343730"/>
          </a:xfrm>
          <a:custGeom>
            <a:avLst/>
            <a:gdLst/>
            <a:ahLst/>
            <a:cxnLst/>
            <a:rect r="r" b="b" t="t" l="l"/>
            <a:pathLst>
              <a:path h="2343730" w="1815219">
                <a:moveTo>
                  <a:pt x="1815219" y="0"/>
                </a:moveTo>
                <a:lnTo>
                  <a:pt x="0" y="0"/>
                </a:lnTo>
                <a:lnTo>
                  <a:pt x="0" y="2343730"/>
                </a:lnTo>
                <a:lnTo>
                  <a:pt x="1815219" y="2343730"/>
                </a:lnTo>
                <a:lnTo>
                  <a:pt x="1815219"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1507782" y="4551896"/>
            <a:ext cx="6509550" cy="2773492"/>
          </a:xfrm>
          <a:custGeom>
            <a:avLst/>
            <a:gdLst/>
            <a:ahLst/>
            <a:cxnLst/>
            <a:rect r="r" b="b" t="t" l="l"/>
            <a:pathLst>
              <a:path h="2773492" w="6509550">
                <a:moveTo>
                  <a:pt x="0" y="0"/>
                </a:moveTo>
                <a:lnTo>
                  <a:pt x="6509549" y="0"/>
                </a:lnTo>
                <a:lnTo>
                  <a:pt x="6509549" y="2773492"/>
                </a:lnTo>
                <a:lnTo>
                  <a:pt x="0" y="2773492"/>
                </a:lnTo>
                <a:lnTo>
                  <a:pt x="0" y="0"/>
                </a:lnTo>
                <a:close/>
              </a:path>
            </a:pathLst>
          </a:custGeom>
          <a:blipFill>
            <a:blip r:embed="rId9"/>
            <a:stretch>
              <a:fillRect l="0" t="0" r="0" b="0"/>
            </a:stretch>
          </a:blipFill>
        </p:spPr>
      </p:sp>
      <p:sp>
        <p:nvSpPr>
          <p:cNvPr name="TextBox 11" id="11"/>
          <p:cNvSpPr txBox="true"/>
          <p:nvPr/>
        </p:nvSpPr>
        <p:spPr>
          <a:xfrm rot="0">
            <a:off x="153657" y="1868048"/>
            <a:ext cx="10611847"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Binary Search Trees</a:t>
            </a:r>
          </a:p>
        </p:txBody>
      </p:sp>
      <p:sp>
        <p:nvSpPr>
          <p:cNvPr name="TextBox 12" id="12"/>
          <p:cNvSpPr txBox="true"/>
          <p:nvPr/>
        </p:nvSpPr>
        <p:spPr>
          <a:xfrm rot="0">
            <a:off x="1392097" y="2296673"/>
            <a:ext cx="9980599" cy="7422462"/>
          </a:xfrm>
          <a:prstGeom prst="rect">
            <a:avLst/>
          </a:prstGeom>
        </p:spPr>
        <p:txBody>
          <a:bodyPr anchor="t" rtlCol="false" tIns="0" lIns="0" bIns="0" rIns="0">
            <a:spAutoFit/>
          </a:bodyPr>
          <a:lstStyle/>
          <a:p>
            <a:pPr algn="just">
              <a:lnSpc>
                <a:spcPts val="2940"/>
              </a:lnSpc>
            </a:pPr>
            <a:r>
              <a:rPr lang="en-US" sz="2100">
                <a:solidFill>
                  <a:srgbClr val="005359"/>
                </a:solidFill>
                <a:latin typeface="Source Sans Pro"/>
                <a:ea typeface="Source Sans Pro"/>
                <a:cs typeface="Source Sans Pro"/>
                <a:sym typeface="Source Sans Pro"/>
              </a:rPr>
              <a:t>Salah satu penggunaan penting dari traversal inorder adalah untuk menyimpan urutan elemen yang terurut dalam struktur pohon yang disebut binary search tree (BST). Misalnya, j</a:t>
            </a:r>
            <a:r>
              <a:rPr lang="en-US" sz="2100">
                <a:solidFill>
                  <a:srgbClr val="005359"/>
                </a:solidFill>
                <a:latin typeface="Source Sans Pro"/>
                <a:ea typeface="Source Sans Pro"/>
                <a:cs typeface="Source Sans Pro"/>
                <a:sym typeface="Source Sans Pro"/>
              </a:rPr>
              <a:t>ika kita punya kumpulan bilangan (himpunan S) yang bisa diurutkan, maka:</a:t>
            </a:r>
          </a:p>
          <a:p>
            <a:pPr algn="just" marL="453390" indent="-226695" lvl="1">
              <a:lnSpc>
                <a:spcPts val="2940"/>
              </a:lnSpc>
              <a:buFont typeface="Arial"/>
              <a:buChar char="•"/>
            </a:pPr>
            <a:r>
              <a:rPr lang="en-US" sz="2100">
                <a:solidFill>
                  <a:srgbClr val="005359"/>
                </a:solidFill>
                <a:latin typeface="Source Sans Pro"/>
                <a:ea typeface="Source Sans Pro"/>
                <a:cs typeface="Source Sans Pro"/>
                <a:sym typeface="Source Sans Pro"/>
              </a:rPr>
              <a:t>Setiap posisi p pada BST menyimpan satu elemen e(p) dari himpunan.</a:t>
            </a:r>
          </a:p>
          <a:p>
            <a:pPr algn="just" marL="453390" indent="-226695" lvl="1">
              <a:lnSpc>
                <a:spcPts val="2940"/>
              </a:lnSpc>
              <a:buFont typeface="Arial"/>
              <a:buChar char="•"/>
            </a:pPr>
            <a:r>
              <a:rPr lang="en-US" sz="2100">
                <a:solidFill>
                  <a:srgbClr val="005359"/>
                </a:solidFill>
                <a:latin typeface="Source Sans Pro"/>
                <a:ea typeface="Source Sans Pro"/>
                <a:cs typeface="Source Sans Pro"/>
                <a:sym typeface="Source Sans Pro"/>
              </a:rPr>
              <a:t>Semua elemen di subpohon kiri lebih kecil dari e(p).</a:t>
            </a:r>
          </a:p>
          <a:p>
            <a:pPr algn="just" marL="453390" indent="-226695" lvl="1">
              <a:lnSpc>
                <a:spcPts val="2940"/>
              </a:lnSpc>
              <a:buFont typeface="Arial"/>
              <a:buChar char="•"/>
            </a:pPr>
            <a:r>
              <a:rPr lang="en-US" sz="2100">
                <a:solidFill>
                  <a:srgbClr val="005359"/>
                </a:solidFill>
                <a:latin typeface="Source Sans Pro"/>
                <a:ea typeface="Source Sans Pro"/>
                <a:cs typeface="Source Sans Pro"/>
                <a:sym typeface="Source Sans Pro"/>
              </a:rPr>
              <a:t>S</a:t>
            </a:r>
            <a:r>
              <a:rPr lang="en-US" sz="2100">
                <a:solidFill>
                  <a:srgbClr val="005359"/>
                </a:solidFill>
                <a:latin typeface="Source Sans Pro"/>
                <a:ea typeface="Source Sans Pro"/>
                <a:cs typeface="Source Sans Pro"/>
                <a:sym typeface="Source Sans Pro"/>
              </a:rPr>
              <a:t>emua elemen di subpohon kanan lebih besar dari e(p).</a:t>
            </a:r>
          </a:p>
          <a:p>
            <a:pPr algn="just">
              <a:lnSpc>
                <a:spcPts val="2940"/>
              </a:lnSpc>
            </a:pPr>
            <a:r>
              <a:rPr lang="en-US" sz="2100">
                <a:solidFill>
                  <a:srgbClr val="005359"/>
                </a:solidFill>
                <a:latin typeface="Source Sans Pro"/>
                <a:ea typeface="Source Sans Pro"/>
                <a:cs typeface="Source Sans Pro"/>
                <a:sym typeface="Source Sans Pro"/>
              </a:rPr>
              <a:t>Karena aturan ini, traversal inorder pada BST akan menghasilkan elemen-elemen dalam urutan menaik (terurut). Untuk mencari sebuah nilai v dalam BST, kita mulai dari akar:</a:t>
            </a:r>
          </a:p>
          <a:p>
            <a:pPr algn="just" marL="453390" indent="-226695" lvl="1">
              <a:lnSpc>
                <a:spcPts val="2940"/>
              </a:lnSpc>
              <a:buFont typeface="Arial"/>
              <a:buChar char="•"/>
            </a:pPr>
            <a:r>
              <a:rPr lang="en-US" sz="2100">
                <a:solidFill>
                  <a:srgbClr val="005359"/>
                </a:solidFill>
                <a:latin typeface="Source Sans Pro"/>
                <a:ea typeface="Source Sans Pro"/>
                <a:cs typeface="Source Sans Pro"/>
                <a:sym typeface="Source Sans Pro"/>
              </a:rPr>
              <a:t>Jika v &lt; e(p), maka kita lanjut ke subpohon kiri.</a:t>
            </a:r>
          </a:p>
          <a:p>
            <a:pPr algn="just" marL="453390" indent="-226695" lvl="1">
              <a:lnSpc>
                <a:spcPts val="2940"/>
              </a:lnSpc>
              <a:buFont typeface="Arial"/>
              <a:buChar char="•"/>
            </a:pPr>
            <a:r>
              <a:rPr lang="en-US" sz="2100">
                <a:solidFill>
                  <a:srgbClr val="005359"/>
                </a:solidFill>
                <a:latin typeface="Source Sans Pro"/>
                <a:ea typeface="Source Sans Pro"/>
                <a:cs typeface="Source Sans Pro"/>
                <a:sym typeface="Source Sans Pro"/>
              </a:rPr>
              <a:t>Jika v = e(p), maka pencarian berhasil.</a:t>
            </a:r>
          </a:p>
          <a:p>
            <a:pPr algn="just" marL="453390" indent="-226695" lvl="1">
              <a:lnSpc>
                <a:spcPts val="2940"/>
              </a:lnSpc>
              <a:buFont typeface="Arial"/>
              <a:buChar char="•"/>
            </a:pPr>
            <a:r>
              <a:rPr lang="en-US" sz="2100">
                <a:solidFill>
                  <a:srgbClr val="005359"/>
                </a:solidFill>
                <a:latin typeface="Source Sans Pro"/>
                <a:ea typeface="Source Sans Pro"/>
                <a:cs typeface="Source Sans Pro"/>
                <a:sym typeface="Source Sans Pro"/>
              </a:rPr>
              <a:t>Jika v &gt; e(p), maka kita lanjut ke subpohon</a:t>
            </a:r>
            <a:r>
              <a:rPr lang="en-US" sz="2100">
                <a:solidFill>
                  <a:srgbClr val="005359"/>
                </a:solidFill>
                <a:latin typeface="Source Sans Pro"/>
                <a:ea typeface="Source Sans Pro"/>
                <a:cs typeface="Source Sans Pro"/>
                <a:sym typeface="Source Sans Pro"/>
              </a:rPr>
              <a:t> kanan.</a:t>
            </a:r>
          </a:p>
          <a:p>
            <a:pPr algn="just" marL="453390" indent="-226695" lvl="1">
              <a:lnSpc>
                <a:spcPts val="2940"/>
              </a:lnSpc>
              <a:buFont typeface="Arial"/>
              <a:buChar char="•"/>
            </a:pPr>
            <a:r>
              <a:rPr lang="en-US" sz="2100">
                <a:solidFill>
                  <a:srgbClr val="005359"/>
                </a:solidFill>
                <a:latin typeface="Source Sans Pro"/>
                <a:ea typeface="Source Sans Pro"/>
                <a:cs typeface="Source Sans Pro"/>
                <a:sym typeface="Source Sans Pro"/>
              </a:rPr>
              <a:t>Jika sampai pada simpul kosong, maka elemen</a:t>
            </a:r>
            <a:r>
              <a:rPr lang="en-US" sz="2100">
                <a:solidFill>
                  <a:srgbClr val="005359"/>
                </a:solidFill>
                <a:latin typeface="Source Sans Pro"/>
                <a:ea typeface="Source Sans Pro"/>
                <a:cs typeface="Source Sans Pro"/>
                <a:sym typeface="Source Sans Pro"/>
              </a:rPr>
              <a:t> tidak ditemukan.</a:t>
            </a:r>
          </a:p>
          <a:p>
            <a:pPr algn="just">
              <a:lnSpc>
                <a:spcPts val="2940"/>
              </a:lnSpc>
            </a:pPr>
            <a:r>
              <a:rPr lang="en-US" sz="2100">
                <a:solidFill>
                  <a:srgbClr val="005359"/>
                </a:solidFill>
                <a:latin typeface="Source Sans Pro"/>
                <a:ea typeface="Source Sans Pro"/>
                <a:cs typeface="Source Sans Pro"/>
                <a:sym typeface="Source Sans Pro"/>
              </a:rPr>
              <a:t>BST bekerj</a:t>
            </a:r>
            <a:r>
              <a:rPr lang="en-US" sz="2100">
                <a:solidFill>
                  <a:srgbClr val="005359"/>
                </a:solidFill>
                <a:latin typeface="Source Sans Pro"/>
                <a:ea typeface="Source Sans Pro"/>
                <a:cs typeface="Source Sans Pro"/>
                <a:sym typeface="Source Sans Pro"/>
              </a:rPr>
              <a:t>a seperti pohon keputusan (decision tree) yang mengevaluasi apakah nilai yang dicari lebih kecil, sama, atau lebih besar dari setiap simpul yang dilalui. Efisiensi pencarian dalam BST bergantung pada tinggi pohon:</a:t>
            </a:r>
          </a:p>
          <a:p>
            <a:pPr algn="just" marL="453390" indent="-226695" lvl="1">
              <a:lnSpc>
                <a:spcPts val="2940"/>
              </a:lnSpc>
              <a:buFont typeface="Arial"/>
              <a:buChar char="•"/>
            </a:pPr>
            <a:r>
              <a:rPr lang="en-US" sz="2100">
                <a:solidFill>
                  <a:srgbClr val="005359"/>
                </a:solidFill>
                <a:latin typeface="Source Sans Pro"/>
                <a:ea typeface="Source Sans Pro"/>
                <a:cs typeface="Source Sans Pro"/>
                <a:sym typeface="Source Sans Pro"/>
              </a:rPr>
              <a:t>Kalau pohon seimbang, tinggi pohon mendekati log(n) → pencarian cepat.</a:t>
            </a:r>
          </a:p>
          <a:p>
            <a:pPr algn="just" marL="453390" indent="-226695" lvl="1">
              <a:lnSpc>
                <a:spcPts val="2940"/>
              </a:lnSpc>
              <a:buFont typeface="Arial"/>
              <a:buChar char="•"/>
            </a:pPr>
            <a:r>
              <a:rPr lang="en-US" sz="2100">
                <a:solidFill>
                  <a:srgbClr val="005359"/>
                </a:solidFill>
                <a:latin typeface="Source Sans Pro"/>
                <a:ea typeface="Source Sans Pro"/>
                <a:cs typeface="Source Sans Pro"/>
                <a:sym typeface="Source Sans Pro"/>
              </a:rPr>
              <a:t>Kalau pohon tidak seimbang (mirip linked list), tingginya bisa mendekati n → pencarian jadi lambat.</a:t>
            </a:r>
          </a:p>
          <a:p>
            <a:pPr algn="just">
              <a:lnSpc>
                <a:spcPts val="2940"/>
              </a:lnSpc>
            </a:pPr>
            <a:r>
              <a:rPr lang="en-US" sz="2100">
                <a:solidFill>
                  <a:srgbClr val="005359"/>
                </a:solidFill>
                <a:latin typeface="Source Sans Pro"/>
                <a:ea typeface="Source Sans Pro"/>
                <a:cs typeface="Source Sans Pro"/>
                <a:sym typeface="Source Sans Pro"/>
              </a:rPr>
              <a:t>Singkatnya, BST adalah cara cerdas menyimpan data terurut dalam struktur pohon, yang bisa membuat pencarian jadi efisien jika tinggi pohonnya kecil.</a:t>
            </a:r>
          </a:p>
        </p:txBody>
      </p:sp>
      <p:sp>
        <p:nvSpPr>
          <p:cNvPr name="TextBox 13" id="13"/>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46</a:t>
            </a:r>
          </a:p>
        </p:txBody>
      </p:sp>
      <p:sp>
        <p:nvSpPr>
          <p:cNvPr name="TextBox 14" id="14"/>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0" y="1753896"/>
            <a:ext cx="12323389" cy="1064526"/>
            <a:chOff x="0" y="0"/>
            <a:chExt cx="16431186" cy="1419368"/>
          </a:xfrm>
        </p:grpSpPr>
        <p:grpSp>
          <p:nvGrpSpPr>
            <p:cNvPr name="Group 11" id="11"/>
            <p:cNvGrpSpPr/>
            <p:nvPr/>
          </p:nvGrpSpPr>
          <p:grpSpPr>
            <a:xfrm rot="0">
              <a:off x="0" y="0"/>
              <a:ext cx="1817999" cy="1419368"/>
              <a:chOff x="0" y="0"/>
              <a:chExt cx="1074506" cy="838900"/>
            </a:xfrm>
          </p:grpSpPr>
          <p:sp>
            <p:nvSpPr>
              <p:cNvPr name="Freeform 12" id="12"/>
              <p:cNvSpPr/>
              <p:nvPr/>
            </p:nvSpPr>
            <p:spPr>
              <a:xfrm flipH="false" flipV="false" rot="0">
                <a:off x="0" y="0"/>
                <a:ext cx="1074506" cy="838900"/>
              </a:xfrm>
              <a:custGeom>
                <a:avLst/>
                <a:gdLst/>
                <a:ahLst/>
                <a:cxnLst/>
                <a:rect r="r" b="b" t="t" l="l"/>
                <a:pathLst>
                  <a:path h="838900" w="1074506">
                    <a:moveTo>
                      <a:pt x="537253" y="0"/>
                    </a:moveTo>
                    <a:lnTo>
                      <a:pt x="1074506" y="419450"/>
                    </a:lnTo>
                    <a:lnTo>
                      <a:pt x="537253" y="838900"/>
                    </a:lnTo>
                    <a:lnTo>
                      <a:pt x="0" y="419450"/>
                    </a:lnTo>
                    <a:lnTo>
                      <a:pt x="537253" y="0"/>
                    </a:lnTo>
                    <a:close/>
                  </a:path>
                </a:pathLst>
              </a:custGeom>
              <a:solidFill>
                <a:srgbClr val="CFC5C4"/>
              </a:solidFill>
            </p:spPr>
          </p:sp>
          <p:sp>
            <p:nvSpPr>
              <p:cNvPr name="TextBox 13" id="13"/>
              <p:cNvSpPr txBox="true"/>
              <p:nvPr/>
            </p:nvSpPr>
            <p:spPr>
              <a:xfrm>
                <a:off x="184681" y="96561"/>
                <a:ext cx="705144" cy="598153"/>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220493" y="396024"/>
              <a:ext cx="1377014"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8.4.4</a:t>
              </a:r>
            </a:p>
          </p:txBody>
        </p:sp>
        <p:sp>
          <p:nvSpPr>
            <p:cNvPr name="TextBox 15" id="15"/>
            <p:cNvSpPr txBox="true"/>
            <p:nvPr/>
          </p:nvSpPr>
          <p:spPr>
            <a:xfrm rot="0">
              <a:off x="2282057" y="385834"/>
              <a:ext cx="14149129"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 Implementing Tree Traversals in Python</a:t>
              </a:r>
            </a:p>
          </p:txBody>
        </p:sp>
      </p:grpSp>
      <p:sp>
        <p:nvSpPr>
          <p:cNvPr name="TextBox 16" id="16"/>
          <p:cNvSpPr txBox="true"/>
          <p:nvPr/>
        </p:nvSpPr>
        <p:spPr>
          <a:xfrm rot="0">
            <a:off x="363139" y="2780322"/>
            <a:ext cx="17050083" cy="3888132"/>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Sa</a:t>
            </a:r>
            <a:r>
              <a:rPr lang="en-US" sz="2199">
                <a:solidFill>
                  <a:srgbClr val="005359"/>
                </a:solidFill>
                <a:latin typeface="Source Sans Pro"/>
                <a:ea typeface="Source Sans Pro"/>
                <a:cs typeface="Source Sans Pro"/>
                <a:sym typeface="Source Sans Pro"/>
              </a:rPr>
              <a:t>at pertama kali mendefinisikan ADT pohon (Tree ADT) di Bagian 8.1.2, disebutkan bahwa pohon T harus mendukung dua metode berikut:</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T.positions() : Menghasilkan iterasi dari semua posisi dalam pohon T.</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iter(T) : Menghasilkan iterasi dari semua elemen yang disimpan dalam pohon T.</a:t>
            </a:r>
          </a:p>
          <a:p>
            <a:pPr algn="just">
              <a:lnSpc>
                <a:spcPts val="3079"/>
              </a:lnSpc>
            </a:pPr>
            <a:r>
              <a:rPr lang="en-US" sz="2199">
                <a:solidFill>
                  <a:srgbClr val="005359"/>
                </a:solidFill>
                <a:latin typeface="Source Sans Pro"/>
                <a:ea typeface="Source Sans Pro"/>
                <a:cs typeface="Source Sans Pro"/>
                <a:sym typeface="Source Sans Pro"/>
              </a:rPr>
              <a:t>Saat itu, belum ditentukan urutan apa yang digunakan saat iterasi dilakukan. Pada bagian ini, akan ditunjukkan bahwa semua traversal pohon yang telah dipelajari (seperti preorder, postorder, dll.) dapat digunakan untuk menghasilkan iterasi tersebut.</a:t>
            </a:r>
          </a:p>
          <a:p>
            <a:pPr algn="just">
              <a:lnSpc>
                <a:spcPts val="3079"/>
              </a:lnSpc>
            </a:pPr>
            <a:r>
              <a:rPr lang="en-US" sz="2199">
                <a:solidFill>
                  <a:srgbClr val="005359"/>
                </a:solidFill>
                <a:latin typeface="Source Sans Pro"/>
                <a:ea typeface="Source Sans Pro"/>
                <a:cs typeface="Source Sans Pro"/>
                <a:sym typeface="Source Sans Pro"/>
              </a:rPr>
              <a:t>Untuk memulai, perlu diketahui bahwa kita bisa dengan mudah membuat iterasi atas semua elemen dalam pohon, jika sudah ada iterasi atas semua posisi. Oleh karena itu, dukungan terhadap sintaks iter(T) dapat dibuat secara formal dalam</a:t>
            </a:r>
            <a:r>
              <a:rPr lang="en-US" sz="2199">
                <a:solidFill>
                  <a:srgbClr val="005359"/>
                </a:solidFill>
                <a:latin typeface="Source Sans Pro"/>
                <a:ea typeface="Source Sans Pro"/>
                <a:cs typeface="Source Sans Pro"/>
                <a:sym typeface="Source Sans Pro"/>
              </a:rPr>
              <a:t> implementasi konkrit dari metode khusus __iter__</a:t>
            </a:r>
            <a:r>
              <a:rPr lang="en-US" sz="2199">
                <a:solidFill>
                  <a:srgbClr val="005359"/>
                </a:solidFill>
                <a:latin typeface="Source Sans Pro"/>
                <a:ea typeface="Source Sans Pro"/>
                <a:cs typeface="Source Sans Pro"/>
                <a:sym typeface="Source Sans Pro"/>
              </a:rPr>
              <a:t> di kelas abstrak Tree.</a:t>
            </a:r>
          </a:p>
          <a:p>
            <a:pPr algn="just">
              <a:lnSpc>
                <a:spcPts val="3079"/>
              </a:lnSpc>
            </a:pPr>
            <a:r>
              <a:rPr lang="en-US" sz="2199">
                <a:solidFill>
                  <a:srgbClr val="005359"/>
                </a:solidFill>
                <a:latin typeface="Source Sans Pro"/>
                <a:ea typeface="Source Sans Pro"/>
                <a:cs typeface="Source Sans Pro"/>
                <a:sym typeface="Source Sans Pro"/>
              </a:rPr>
              <a:t>Kita bisa menggunakan sintaks generator Python untuk menghasilkan iterasi. Contoh implementasinya dapat dilihat pada Code Fragment 8.16 berikut:</a:t>
            </a:r>
          </a:p>
        </p:txBody>
      </p:sp>
      <p:sp>
        <p:nvSpPr>
          <p:cNvPr name="Freeform 17" id="17"/>
          <p:cNvSpPr/>
          <p:nvPr/>
        </p:nvSpPr>
        <p:spPr>
          <a:xfrm flipH="false" flipV="false" rot="0">
            <a:off x="5040552" y="6352875"/>
            <a:ext cx="6375493" cy="1693014"/>
          </a:xfrm>
          <a:custGeom>
            <a:avLst/>
            <a:gdLst/>
            <a:ahLst/>
            <a:cxnLst/>
            <a:rect r="r" b="b" t="t" l="l"/>
            <a:pathLst>
              <a:path h="1693014" w="6375493">
                <a:moveTo>
                  <a:pt x="0" y="0"/>
                </a:moveTo>
                <a:lnTo>
                  <a:pt x="6375493" y="0"/>
                </a:lnTo>
                <a:lnTo>
                  <a:pt x="6375493" y="1693014"/>
                </a:lnTo>
                <a:lnTo>
                  <a:pt x="0" y="1693014"/>
                </a:lnTo>
                <a:lnTo>
                  <a:pt x="0" y="0"/>
                </a:lnTo>
                <a:close/>
              </a:path>
            </a:pathLst>
          </a:custGeom>
          <a:blipFill>
            <a:blip r:embed="rId9"/>
            <a:stretch>
              <a:fillRect l="0" t="0" r="0" b="0"/>
            </a:stretch>
          </a:blipFill>
        </p:spPr>
      </p:sp>
      <p:sp>
        <p:nvSpPr>
          <p:cNvPr name="TextBox 18" id="18"/>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47</a:t>
            </a:r>
          </a:p>
        </p:txBody>
      </p:sp>
      <p:sp>
        <p:nvSpPr>
          <p:cNvPr name="TextBox 19" id="19"/>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20" id="20"/>
          <p:cNvSpPr txBox="true"/>
          <p:nvPr/>
        </p:nvSpPr>
        <p:spPr>
          <a:xfrm rot="0">
            <a:off x="1028700" y="8187364"/>
            <a:ext cx="14399196" cy="1544585"/>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Un</a:t>
            </a:r>
            <a:r>
              <a:rPr lang="en-US" sz="2199">
                <a:solidFill>
                  <a:srgbClr val="005359"/>
                </a:solidFill>
                <a:latin typeface="Source Sans Pro"/>
                <a:ea typeface="Source Sans Pro"/>
                <a:cs typeface="Source Sans Pro"/>
                <a:sym typeface="Source Sans Pro"/>
              </a:rPr>
              <a:t>tuk mengimplementasikan metode positions(), kita bisa memilih traversal pohon mana yang digunakan. Karena setiap jenis traversal memiliki keuntungan tersendiri, kita bisa menyediakan implementasi traversal yang berbeda agar dapat dipanggil langsung oleh pengguna. Setelah itu, kita bisa memilih salah</a:t>
            </a:r>
            <a:r>
              <a:rPr lang="en-US" sz="2199">
                <a:solidFill>
                  <a:srgbClr val="005359"/>
                </a:solidFill>
                <a:latin typeface="Source Sans Pro"/>
                <a:ea typeface="Source Sans Pro"/>
                <a:cs typeface="Source Sans Pro"/>
                <a:sym typeface="Source Sans Pro"/>
              </a:rPr>
              <a:t> satu dari traversal ter</a:t>
            </a:r>
            <a:r>
              <a:rPr lang="en-US" sz="2199">
                <a:solidFill>
                  <a:srgbClr val="005359"/>
                </a:solidFill>
                <a:latin typeface="Source Sans Pro"/>
                <a:ea typeface="Source Sans Pro"/>
                <a:cs typeface="Source Sans Pro"/>
                <a:sym typeface="Source Sans Pro"/>
              </a:rPr>
              <a:t>sebut sebagai urutan default untuk metode positions() dalam ADT pohon.</a:t>
            </a:r>
          </a:p>
        </p:txBody>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028700" y="5306113"/>
            <a:ext cx="7859480" cy="3991335"/>
          </a:xfrm>
          <a:custGeom>
            <a:avLst/>
            <a:gdLst/>
            <a:ahLst/>
            <a:cxnLst/>
            <a:rect r="r" b="b" t="t" l="l"/>
            <a:pathLst>
              <a:path h="3991335" w="7859480">
                <a:moveTo>
                  <a:pt x="0" y="0"/>
                </a:moveTo>
                <a:lnTo>
                  <a:pt x="7859480" y="0"/>
                </a:lnTo>
                <a:lnTo>
                  <a:pt x="7859480" y="3991335"/>
                </a:lnTo>
                <a:lnTo>
                  <a:pt x="0" y="3991335"/>
                </a:lnTo>
                <a:lnTo>
                  <a:pt x="0" y="0"/>
                </a:lnTo>
                <a:close/>
              </a:path>
            </a:pathLst>
          </a:custGeom>
          <a:blipFill>
            <a:blip r:embed="rId9"/>
            <a:stretch>
              <a:fillRect l="0" t="0" r="0" b="0"/>
            </a:stretch>
          </a:blipFill>
        </p:spPr>
      </p:sp>
      <p:sp>
        <p:nvSpPr>
          <p:cNvPr name="TextBox 11" id="11"/>
          <p:cNvSpPr txBox="true"/>
          <p:nvPr/>
        </p:nvSpPr>
        <p:spPr>
          <a:xfrm rot="0">
            <a:off x="363139" y="1939264"/>
            <a:ext cx="3948344"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Preorder Traversal</a:t>
            </a:r>
          </a:p>
        </p:txBody>
      </p:sp>
      <p:sp>
        <p:nvSpPr>
          <p:cNvPr name="TextBox 12" id="12"/>
          <p:cNvSpPr txBox="true"/>
          <p:nvPr/>
        </p:nvSpPr>
        <p:spPr>
          <a:xfrm rot="0">
            <a:off x="363139" y="2780322"/>
            <a:ext cx="17050083" cy="2325767"/>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Ki</a:t>
            </a:r>
            <a:r>
              <a:rPr lang="en-US" sz="2199">
                <a:solidFill>
                  <a:srgbClr val="005359"/>
                </a:solidFill>
                <a:latin typeface="Source Sans Pro"/>
                <a:ea typeface="Source Sans Pro"/>
                <a:cs typeface="Source Sans Pro"/>
                <a:sym typeface="Source Sans Pro"/>
              </a:rPr>
              <a:t>ta mulai dengan mempertimbangkan algoritma traversal preorder. Kita akan menyediakan sebuah metode publik dengan nama T.preorder() untuk pohon T, yang menghasilkan iterasi preorder dari semua posisi dalam pohon.</a:t>
            </a:r>
          </a:p>
          <a:p>
            <a:pPr algn="just">
              <a:lnSpc>
                <a:spcPts val="3079"/>
              </a:lnSpc>
            </a:pPr>
            <a:r>
              <a:rPr lang="en-US" sz="2199">
                <a:solidFill>
                  <a:srgbClr val="005359"/>
                </a:solidFill>
                <a:latin typeface="Source Sans Pro"/>
                <a:ea typeface="Source Sans Pro"/>
                <a:cs typeface="Source Sans Pro"/>
                <a:sym typeface="Source Sans Pro"/>
              </a:rPr>
              <a:t>N</a:t>
            </a:r>
            <a:r>
              <a:rPr lang="en-US" sz="2199">
                <a:solidFill>
                  <a:srgbClr val="005359"/>
                </a:solidFill>
                <a:latin typeface="Source Sans Pro"/>
                <a:ea typeface="Source Sans Pro"/>
                <a:cs typeface="Source Sans Pro"/>
                <a:sym typeface="Source Sans Pro"/>
              </a:rPr>
              <a:t>amun, algoritma preorder traversal seperti pada Code Fragment 8.12 bersifat rekursif dan memerlukan posisi awal, yaitu akar subtree yang ditelusuri. Karena itu, kita akan:</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Membuat metode bantu</a:t>
            </a:r>
            <a:r>
              <a:rPr lang="en-US" sz="2199">
                <a:solidFill>
                  <a:srgbClr val="005359"/>
                </a:solidFill>
                <a:latin typeface="Source Sans Pro"/>
                <a:ea typeface="Source Sans Pro"/>
                <a:cs typeface="Source Sans Pro"/>
                <a:sym typeface="Source Sans Pro"/>
              </a:rPr>
              <a:t> nonpublik dengan parameter posisi.</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Meto</a:t>
            </a:r>
            <a:r>
              <a:rPr lang="en-US" sz="2199">
                <a:solidFill>
                  <a:srgbClr val="005359"/>
                </a:solidFill>
                <a:latin typeface="Source Sans Pro"/>
                <a:ea typeface="Source Sans Pro"/>
                <a:cs typeface="Source Sans Pro"/>
                <a:sym typeface="Source Sans Pro"/>
              </a:rPr>
              <a:t>de publik preorder() akan memanggil metode bantu tersebut, dimulai dari akar pohon.</a:t>
            </a:r>
          </a:p>
        </p:txBody>
      </p:sp>
      <p:sp>
        <p:nvSpPr>
          <p:cNvPr name="TextBox 13" id="13"/>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48</a:t>
            </a:r>
          </a:p>
        </p:txBody>
      </p:sp>
      <p:sp>
        <p:nvSpPr>
          <p:cNvPr name="TextBox 14" id="14"/>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5" id="15"/>
          <p:cNvSpPr txBox="true"/>
          <p:nvPr/>
        </p:nvSpPr>
        <p:spPr>
          <a:xfrm rot="0">
            <a:off x="9212554" y="6705734"/>
            <a:ext cx="7725767" cy="1153994"/>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Karena ki</a:t>
            </a:r>
            <a:r>
              <a:rPr lang="en-US" sz="2199">
                <a:solidFill>
                  <a:srgbClr val="005359"/>
                </a:solidFill>
                <a:latin typeface="Source Sans Pro"/>
                <a:ea typeface="Source Sans Pro"/>
                <a:cs typeface="Source Sans Pro"/>
                <a:sym typeface="Source Sans Pro"/>
              </a:rPr>
              <a:t>ta menggunakan generator, traversal dilakukan dengan yield, bukan dengan aksi langsung. Pengguna bebas menentuka</a:t>
            </a:r>
            <a:r>
              <a:rPr lang="en-US" sz="2199">
                <a:solidFill>
                  <a:srgbClr val="005359"/>
                </a:solidFill>
                <a:latin typeface="Source Sans Pro"/>
                <a:ea typeface="Source Sans Pro"/>
                <a:cs typeface="Source Sans Pro"/>
                <a:sym typeface="Source Sans Pro"/>
              </a:rPr>
              <a:t>n aksi saat posisi</a:t>
            </a:r>
            <a:r>
              <a:rPr lang="en-US" sz="2199">
                <a:solidFill>
                  <a:srgbClr val="005359"/>
                </a:solidFill>
                <a:latin typeface="Source Sans Pro"/>
                <a:ea typeface="Source Sans Pro"/>
                <a:cs typeface="Source Sans Pro"/>
                <a:sym typeface="Source Sans Pro"/>
              </a:rPr>
              <a:t> di-yield.</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0873536" y="3230258"/>
            <a:ext cx="5897750" cy="1617967"/>
          </a:xfrm>
          <a:custGeom>
            <a:avLst/>
            <a:gdLst/>
            <a:ahLst/>
            <a:cxnLst/>
            <a:rect r="r" b="b" t="t" l="l"/>
            <a:pathLst>
              <a:path h="1617967" w="5897750">
                <a:moveTo>
                  <a:pt x="0" y="0"/>
                </a:moveTo>
                <a:lnTo>
                  <a:pt x="5897749" y="0"/>
                </a:lnTo>
                <a:lnTo>
                  <a:pt x="5897749" y="1617967"/>
                </a:lnTo>
                <a:lnTo>
                  <a:pt x="0" y="1617967"/>
                </a:lnTo>
                <a:lnTo>
                  <a:pt x="0" y="0"/>
                </a:lnTo>
                <a:close/>
              </a:path>
            </a:pathLst>
          </a:custGeom>
          <a:blipFill>
            <a:blip r:embed="rId9"/>
            <a:stretch>
              <a:fillRect l="0" t="0" r="0" b="0"/>
            </a:stretch>
          </a:blipFill>
        </p:spPr>
      </p:sp>
      <p:sp>
        <p:nvSpPr>
          <p:cNvPr name="Freeform 11" id="11"/>
          <p:cNvSpPr/>
          <p:nvPr/>
        </p:nvSpPr>
        <p:spPr>
          <a:xfrm flipH="false" flipV="false" rot="0">
            <a:off x="3549421" y="6120633"/>
            <a:ext cx="9777224" cy="1999887"/>
          </a:xfrm>
          <a:custGeom>
            <a:avLst/>
            <a:gdLst/>
            <a:ahLst/>
            <a:cxnLst/>
            <a:rect r="r" b="b" t="t" l="l"/>
            <a:pathLst>
              <a:path h="1999887" w="9777224">
                <a:moveTo>
                  <a:pt x="0" y="0"/>
                </a:moveTo>
                <a:lnTo>
                  <a:pt x="9777224" y="0"/>
                </a:lnTo>
                <a:lnTo>
                  <a:pt x="9777224" y="1999887"/>
                </a:lnTo>
                <a:lnTo>
                  <a:pt x="0" y="1999887"/>
                </a:lnTo>
                <a:lnTo>
                  <a:pt x="0" y="0"/>
                </a:lnTo>
                <a:close/>
              </a:path>
            </a:pathLst>
          </a:custGeom>
          <a:blipFill>
            <a:blip r:embed="rId10"/>
            <a:stretch>
              <a:fillRect l="0" t="0" r="0" b="0"/>
            </a:stretch>
          </a:blipFill>
        </p:spPr>
      </p:sp>
      <p:sp>
        <p:nvSpPr>
          <p:cNvPr name="TextBox 12" id="12"/>
          <p:cNvSpPr txBox="true"/>
          <p:nvPr/>
        </p:nvSpPr>
        <p:spPr>
          <a:xfrm rot="0">
            <a:off x="363139" y="1939264"/>
            <a:ext cx="3948344"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Preorder Traversal</a:t>
            </a:r>
          </a:p>
        </p:txBody>
      </p:sp>
      <p:sp>
        <p:nvSpPr>
          <p:cNvPr name="TextBox 13" id="13"/>
          <p:cNvSpPr txBox="true"/>
          <p:nvPr/>
        </p:nvSpPr>
        <p:spPr>
          <a:xfrm rot="0">
            <a:off x="363139" y="2770797"/>
            <a:ext cx="10405796" cy="2081835"/>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F</a:t>
            </a:r>
            <a:r>
              <a:rPr lang="en-US" sz="2399">
                <a:solidFill>
                  <a:srgbClr val="005359"/>
                </a:solidFill>
                <a:latin typeface="Source Sans Pro"/>
                <a:ea typeface="Source Sans Pro"/>
                <a:cs typeface="Source Sans Pro"/>
                <a:sym typeface="Source Sans Pro"/>
              </a:rPr>
              <a:t>ungsi subtree_preorder() bersifat rekursif dan bekerja seperti ini:</a:t>
            </a:r>
          </a:p>
          <a:p>
            <a:pPr algn="just" marL="518158" indent="-259079" lvl="1">
              <a:lnSpc>
                <a:spcPts val="3359"/>
              </a:lnSpc>
              <a:buFont typeface="Arial"/>
              <a:buChar char="•"/>
            </a:pPr>
            <a:r>
              <a:rPr lang="en-US" sz="2399">
                <a:solidFill>
                  <a:srgbClr val="005359"/>
                </a:solidFill>
                <a:latin typeface="Source Sans Pro"/>
                <a:ea typeface="Source Sans Pro"/>
                <a:cs typeface="Source Sans Pro"/>
                <a:sym typeface="Source Sans Pro"/>
              </a:rPr>
              <a:t>Pertama mengunjungi posisi p.</a:t>
            </a:r>
          </a:p>
          <a:p>
            <a:pPr algn="just" marL="518158" indent="-259079" lvl="1">
              <a:lnSpc>
                <a:spcPts val="3359"/>
              </a:lnSpc>
              <a:buFont typeface="Arial"/>
              <a:buChar char="•"/>
            </a:pPr>
            <a:r>
              <a:rPr lang="en-US" sz="2399">
                <a:solidFill>
                  <a:srgbClr val="005359"/>
                </a:solidFill>
                <a:latin typeface="Source Sans Pro"/>
                <a:ea typeface="Source Sans Pro"/>
                <a:cs typeface="Source Sans Pro"/>
                <a:sym typeface="Source Sans Pro"/>
              </a:rPr>
              <a:t>Lalu menelusuri semua anak p satu</a:t>
            </a:r>
            <a:r>
              <a:rPr lang="en-US" sz="2399">
                <a:solidFill>
                  <a:srgbClr val="005359"/>
                </a:solidFill>
                <a:latin typeface="Source Sans Pro"/>
                <a:ea typeface="Source Sans Pro"/>
                <a:cs typeface="Source Sans Pro"/>
                <a:sym typeface="Source Sans Pro"/>
              </a:rPr>
              <a:t> per satu dengan rekursi.</a:t>
            </a:r>
          </a:p>
          <a:p>
            <a:pPr algn="just" marL="518158" indent="-259079" lvl="1">
              <a:lnSpc>
                <a:spcPts val="3359"/>
              </a:lnSpc>
              <a:buFont typeface="Arial"/>
              <a:buChar char="•"/>
            </a:pPr>
            <a:r>
              <a:rPr lang="en-US" sz="2399">
                <a:solidFill>
                  <a:srgbClr val="005359"/>
                </a:solidFill>
                <a:latin typeface="Source Sans Pro"/>
                <a:ea typeface="Source Sans Pro"/>
                <a:cs typeface="Source Sans Pro"/>
                <a:sym typeface="Source Sans Pro"/>
              </a:rPr>
              <a:t>J</a:t>
            </a:r>
            <a:r>
              <a:rPr lang="en-US" sz="2399">
                <a:solidFill>
                  <a:srgbClr val="005359"/>
                </a:solidFill>
                <a:latin typeface="Source Sans Pro"/>
                <a:ea typeface="Source Sans Pro"/>
                <a:cs typeface="Source Sans Pro"/>
                <a:sym typeface="Source Sans Pro"/>
              </a:rPr>
              <a:t>ika p adalah daun, maka for c in self.children(p) akan dilewati (kasus dasar).</a:t>
            </a:r>
          </a:p>
          <a:p>
            <a:pPr algn="just">
              <a:lnSpc>
                <a:spcPts val="3359"/>
              </a:lnSpc>
            </a:pPr>
            <a:r>
              <a:rPr lang="en-US" sz="2399">
                <a:solidFill>
                  <a:srgbClr val="005359"/>
                </a:solidFill>
                <a:latin typeface="Source Sans Pro"/>
                <a:ea typeface="Source Sans Pro"/>
                <a:cs typeface="Source Sans Pro"/>
                <a:sym typeface="Source Sans Pro"/>
              </a:rPr>
              <a:t>Dengan dukungan ini, pengguna dapat menulis:</a:t>
            </a:r>
          </a:p>
        </p:txBody>
      </p:sp>
      <p:sp>
        <p:nvSpPr>
          <p:cNvPr name="TextBox 14" id="14"/>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49</a:t>
            </a:r>
          </a:p>
        </p:txBody>
      </p:sp>
      <p:sp>
        <p:nvSpPr>
          <p:cNvPr name="TextBox 15" id="15"/>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6" id="16"/>
          <p:cNvSpPr txBox="true"/>
          <p:nvPr/>
        </p:nvSpPr>
        <p:spPr>
          <a:xfrm rot="0">
            <a:off x="363139" y="5095875"/>
            <a:ext cx="15165316" cy="824733"/>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Selain itu, ADT pohon mensyaratkan metode:</a:t>
            </a:r>
          </a:p>
          <a:p>
            <a:pPr algn="just">
              <a:lnSpc>
                <a:spcPts val="3359"/>
              </a:lnSpc>
            </a:pPr>
            <a:r>
              <a:rPr lang="en-US" sz="2399">
                <a:solidFill>
                  <a:srgbClr val="005359"/>
                </a:solidFill>
                <a:latin typeface="Source Sans Pro"/>
                <a:ea typeface="Source Sans Pro"/>
                <a:cs typeface="Source Sans Pro"/>
                <a:sym typeface="Source Sans Pro"/>
              </a:rPr>
              <a:t>T.positions()  # menghasilkan iterasi seluruh posisi dalam pohon</a:t>
            </a:r>
          </a:p>
        </p:txBody>
      </p:sp>
      <p:sp>
        <p:nvSpPr>
          <p:cNvPr name="TextBox 17" id="17"/>
          <p:cNvSpPr txBox="true"/>
          <p:nvPr/>
        </p:nvSpPr>
        <p:spPr>
          <a:xfrm rot="0">
            <a:off x="855375" y="8368170"/>
            <a:ext cx="15165316" cy="824733"/>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Dengan ini, traversal preorder sudah terintegrasi sepenuhnya ke dalam Tree ADT, dan dapat digunakan sebagai dasar dari iterasi dalam pohon.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true" rot="0">
            <a:off x="14986444" y="-509496"/>
            <a:ext cx="3505993" cy="4526783"/>
          </a:xfrm>
          <a:custGeom>
            <a:avLst/>
            <a:gdLst/>
            <a:ahLst/>
            <a:cxnLst/>
            <a:rect r="r" b="b" t="t" l="l"/>
            <a:pathLst>
              <a:path h="4526783" w="3505993">
                <a:moveTo>
                  <a:pt x="0" y="4526783"/>
                </a:moveTo>
                <a:lnTo>
                  <a:pt x="3505993" y="4526783"/>
                </a:lnTo>
                <a:lnTo>
                  <a:pt x="3505993" y="0"/>
                </a:lnTo>
                <a:lnTo>
                  <a:pt x="0" y="0"/>
                </a:lnTo>
                <a:lnTo>
                  <a:pt x="0" y="4526783"/>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45565" y="723900"/>
            <a:ext cx="6205452" cy="1029996"/>
            <a:chOff x="0" y="0"/>
            <a:chExt cx="1634358" cy="271275"/>
          </a:xfrm>
        </p:grpSpPr>
        <p:sp>
          <p:nvSpPr>
            <p:cNvPr name="Freeform 5" id="5"/>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6" id="6"/>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7" id="7"/>
          <p:cNvSpPr/>
          <p:nvPr/>
        </p:nvSpPr>
        <p:spPr>
          <a:xfrm flipH="false" flipV="false" rot="0">
            <a:off x="760339" y="972152"/>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305738" y="2085839"/>
            <a:ext cx="9105544" cy="6750244"/>
          </a:xfrm>
          <a:custGeom>
            <a:avLst/>
            <a:gdLst/>
            <a:ahLst/>
            <a:cxnLst/>
            <a:rect r="r" b="b" t="t" l="l"/>
            <a:pathLst>
              <a:path h="6750244" w="9105544">
                <a:moveTo>
                  <a:pt x="0" y="0"/>
                </a:moveTo>
                <a:lnTo>
                  <a:pt x="9105544" y="0"/>
                </a:lnTo>
                <a:lnTo>
                  <a:pt x="9105544" y="6750243"/>
                </a:lnTo>
                <a:lnTo>
                  <a:pt x="0" y="6750243"/>
                </a:lnTo>
                <a:lnTo>
                  <a:pt x="0" y="0"/>
                </a:lnTo>
                <a:close/>
              </a:path>
            </a:pathLst>
          </a:custGeom>
          <a:blipFill>
            <a:blip r:embed="rId9"/>
            <a:stretch>
              <a:fillRect l="0" t="0" r="0" b="0"/>
            </a:stretch>
          </a:blipFill>
        </p:spPr>
      </p:sp>
      <p:sp>
        <p:nvSpPr>
          <p:cNvPr name="Freeform 10" id="10"/>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05</a:t>
            </a:r>
          </a:p>
        </p:txBody>
      </p:sp>
      <p:sp>
        <p:nvSpPr>
          <p:cNvPr name="TextBox 12" id="12"/>
          <p:cNvSpPr txBox="true"/>
          <p:nvPr/>
        </p:nvSpPr>
        <p:spPr>
          <a:xfrm rot="0">
            <a:off x="1514347" y="952801"/>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3" id="13"/>
          <p:cNvSpPr txBox="true"/>
          <p:nvPr/>
        </p:nvSpPr>
        <p:spPr>
          <a:xfrm rot="0">
            <a:off x="9411282" y="1422724"/>
            <a:ext cx="7527039" cy="7403452"/>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Hubungan Kekerabatan dalam Trees</a:t>
            </a:r>
          </a:p>
          <a:p>
            <a:pPr algn="just" marL="474983" indent="-237491" lvl="1">
              <a:lnSpc>
                <a:spcPts val="3080"/>
              </a:lnSpc>
              <a:buFont typeface="Arial"/>
              <a:buChar char="•"/>
            </a:pPr>
            <a:r>
              <a:rPr lang="en-US" sz="2200">
                <a:solidFill>
                  <a:srgbClr val="005359"/>
                </a:solidFill>
                <a:latin typeface="Source Sans Pro"/>
                <a:ea typeface="Source Sans Pro"/>
                <a:cs typeface="Source Sans Pro"/>
                <a:sym typeface="Source Sans Pro"/>
              </a:rPr>
              <a:t>Sebuah node u disebut nenek moyang (ancestor) dari node v jika:</a:t>
            </a:r>
          </a:p>
          <a:p>
            <a:pPr algn="just" marL="949965" indent="-316655" lvl="2">
              <a:lnSpc>
                <a:spcPts val="3080"/>
              </a:lnSpc>
              <a:buFont typeface="Arial"/>
              <a:buChar char="⚬"/>
            </a:pPr>
            <a:r>
              <a:rPr lang="en-US" sz="2200">
                <a:solidFill>
                  <a:srgbClr val="005359"/>
                </a:solidFill>
                <a:latin typeface="Source Sans Pro"/>
                <a:ea typeface="Source Sans Pro"/>
                <a:cs typeface="Source Sans Pro"/>
                <a:sym typeface="Source Sans Pro"/>
              </a:rPr>
              <a:t>u = v, atau</a:t>
            </a:r>
          </a:p>
          <a:p>
            <a:pPr algn="just" marL="949965" indent="-316655" lvl="2">
              <a:lnSpc>
                <a:spcPts val="3080"/>
              </a:lnSpc>
              <a:buFont typeface="Arial"/>
              <a:buChar char="⚬"/>
            </a:pPr>
            <a:r>
              <a:rPr lang="en-US" sz="2200">
                <a:solidFill>
                  <a:srgbClr val="005359"/>
                </a:solidFill>
                <a:latin typeface="Source Sans Pro"/>
                <a:ea typeface="Source Sans Pro"/>
                <a:cs typeface="Source Sans Pro"/>
                <a:sym typeface="Source Sans Pro"/>
              </a:rPr>
              <a:t>u adalah ancestor dari induk v.</a:t>
            </a:r>
          </a:p>
          <a:p>
            <a:pPr algn="just" marL="474983" indent="-237491" lvl="1">
              <a:lnSpc>
                <a:spcPts val="3080"/>
              </a:lnSpc>
              <a:buFont typeface="Arial"/>
              <a:buChar char="•"/>
            </a:pPr>
            <a:r>
              <a:rPr lang="en-US" sz="2200">
                <a:solidFill>
                  <a:srgbClr val="005359"/>
                </a:solidFill>
                <a:latin typeface="Source Sans Pro"/>
                <a:ea typeface="Source Sans Pro"/>
                <a:cs typeface="Source Sans Pro"/>
                <a:sym typeface="Source Sans Pro"/>
              </a:rPr>
              <a:t>Sebaliknya, node v disebut keturunan (descendant) dari node u jika u adalah ancestor dari v.</a:t>
            </a:r>
          </a:p>
          <a:p>
            <a:pPr algn="just">
              <a:lnSpc>
                <a:spcPts val="3080"/>
              </a:lnSpc>
            </a:pPr>
            <a:r>
              <a:rPr lang="en-US" sz="2200">
                <a:solidFill>
                  <a:srgbClr val="005359"/>
                </a:solidFill>
                <a:latin typeface="Source Sans Pro"/>
                <a:ea typeface="Source Sans Pro"/>
                <a:cs typeface="Source Sans Pro"/>
                <a:sym typeface="Source Sans Pro"/>
              </a:rPr>
              <a:t>Contoh:</a:t>
            </a:r>
          </a:p>
          <a:p>
            <a:pPr algn="just" marL="474983" indent="-237491" lvl="1">
              <a:lnSpc>
                <a:spcPts val="3080"/>
              </a:lnSpc>
              <a:buFont typeface="Arial"/>
              <a:buChar char="•"/>
            </a:pPr>
            <a:r>
              <a:rPr lang="en-US" sz="2200">
                <a:solidFill>
                  <a:srgbClr val="005359"/>
                </a:solidFill>
                <a:latin typeface="Source Sans Pro"/>
                <a:ea typeface="Source Sans Pro"/>
                <a:cs typeface="Source Sans Pro"/>
                <a:sym typeface="Source Sans Pro"/>
              </a:rPr>
              <a:t>Dalam Gambar 8.3, direktori cs252/ adalah ancestor dari direktori papers/.</a:t>
            </a:r>
          </a:p>
          <a:p>
            <a:pPr algn="just" marL="474983" indent="-237491" lvl="1">
              <a:lnSpc>
                <a:spcPts val="3080"/>
              </a:lnSpc>
              <a:buFont typeface="Arial"/>
              <a:buChar char="•"/>
            </a:pPr>
            <a:r>
              <a:rPr lang="en-US" sz="2200">
                <a:solidFill>
                  <a:srgbClr val="005359"/>
                </a:solidFill>
                <a:latin typeface="Source Sans Pro"/>
                <a:ea typeface="Source Sans Pro"/>
                <a:cs typeface="Source Sans Pro"/>
                <a:sym typeface="Source Sans Pro"/>
              </a:rPr>
              <a:t>File pr3 adalah descendant dari direktori cs016/.</a:t>
            </a:r>
          </a:p>
          <a:p>
            <a:pPr algn="just">
              <a:lnSpc>
                <a:spcPts val="3080"/>
              </a:lnSpc>
            </a:pPr>
            <a:r>
              <a:rPr lang="en-US" sz="2200">
                <a:solidFill>
                  <a:srgbClr val="005359"/>
                </a:solidFill>
                <a:latin typeface="Source Sans Pro"/>
                <a:ea typeface="Source Sans Pro"/>
                <a:cs typeface="Source Sans Pro"/>
                <a:sym typeface="Source Sans Pro"/>
              </a:rPr>
              <a:t>Subtree (Subpohon):</a:t>
            </a:r>
          </a:p>
          <a:p>
            <a:pPr algn="just" marL="474983" indent="-237491" lvl="1">
              <a:lnSpc>
                <a:spcPts val="3080"/>
              </a:lnSpc>
              <a:buFont typeface="Arial"/>
              <a:buChar char="•"/>
            </a:pPr>
            <a:r>
              <a:rPr lang="en-US" sz="2200">
                <a:solidFill>
                  <a:srgbClr val="005359"/>
                </a:solidFill>
                <a:latin typeface="Source Sans Pro"/>
                <a:ea typeface="Source Sans Pro"/>
                <a:cs typeface="Source Sans Pro"/>
                <a:sym typeface="Source Sans Pro"/>
              </a:rPr>
              <a:t>Subtree dari pohon T yang berakar di simpul v adalah pohon yang terdiri dari:</a:t>
            </a:r>
          </a:p>
          <a:p>
            <a:pPr algn="just" marL="949965" indent="-316655" lvl="2">
              <a:lnSpc>
                <a:spcPts val="3080"/>
              </a:lnSpc>
              <a:buFont typeface="Arial"/>
              <a:buChar char="⚬"/>
            </a:pPr>
            <a:r>
              <a:rPr lang="en-US" sz="2200">
                <a:solidFill>
                  <a:srgbClr val="005359"/>
                </a:solidFill>
                <a:latin typeface="Source Sans Pro"/>
                <a:ea typeface="Source Sans Pro"/>
                <a:cs typeface="Source Sans Pro"/>
                <a:sym typeface="Source Sans Pro"/>
              </a:rPr>
              <a:t>Semua keturunan v dalam T, termasuk v itu sendiri.</a:t>
            </a:r>
          </a:p>
          <a:p>
            <a:pPr algn="just">
              <a:lnSpc>
                <a:spcPts val="3080"/>
              </a:lnSpc>
            </a:pPr>
            <a:r>
              <a:rPr lang="en-US" sz="2200">
                <a:solidFill>
                  <a:srgbClr val="005359"/>
                </a:solidFill>
                <a:latin typeface="Source Sans Pro"/>
                <a:ea typeface="Source Sans Pro"/>
                <a:cs typeface="Source Sans Pro"/>
                <a:sym typeface="Source Sans Pro"/>
              </a:rPr>
              <a:t>Contoh Subtree:</a:t>
            </a:r>
          </a:p>
          <a:p>
            <a:pPr algn="just" marL="474983" indent="-237491" lvl="1">
              <a:lnSpc>
                <a:spcPts val="3080"/>
              </a:lnSpc>
              <a:buFont typeface="Arial"/>
              <a:buChar char="•"/>
            </a:pPr>
            <a:r>
              <a:rPr lang="en-US" sz="2200">
                <a:solidFill>
                  <a:srgbClr val="005359"/>
                </a:solidFill>
                <a:latin typeface="Source Sans Pro"/>
                <a:ea typeface="Source Sans Pro"/>
                <a:cs typeface="Source Sans Pro"/>
                <a:sym typeface="Source Sans Pro"/>
              </a:rPr>
              <a:t>Subtree yang berakar di direktori cs016/ berisi:</a:t>
            </a:r>
          </a:p>
          <a:p>
            <a:pPr algn="just" marL="949965" indent="-316655" lvl="2">
              <a:lnSpc>
                <a:spcPts val="3080"/>
              </a:lnSpc>
              <a:buFont typeface="Arial"/>
              <a:buChar char="⚬"/>
            </a:pPr>
            <a:r>
              <a:rPr lang="en-US" sz="2200">
                <a:solidFill>
                  <a:srgbClr val="005359"/>
                </a:solidFill>
                <a:latin typeface="Source Sans Pro"/>
                <a:ea typeface="Source Sans Pro"/>
                <a:cs typeface="Source Sans Pro"/>
                <a:sym typeface="Source Sans Pro"/>
              </a:rPr>
              <a:t>Direktori: cs016/, homeworks/, programs/</a:t>
            </a:r>
          </a:p>
          <a:p>
            <a:pPr algn="just" marL="949965" indent="-316655" lvl="2">
              <a:lnSpc>
                <a:spcPts val="3080"/>
              </a:lnSpc>
              <a:buFont typeface="Arial"/>
              <a:buChar char="⚬"/>
            </a:pPr>
            <a:r>
              <a:rPr lang="en-US" sz="2200">
                <a:solidFill>
                  <a:srgbClr val="005359"/>
                </a:solidFill>
                <a:latin typeface="Source Sans Pro"/>
                <a:ea typeface="Source Sans Pro"/>
                <a:cs typeface="Source Sans Pro"/>
                <a:sym typeface="Source Sans Pro"/>
              </a:rPr>
              <a:t>File: grades, hw1, hw2, hw3, pr1, pr2, pr3</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749019" y="0"/>
            <a:ext cx="2538981" cy="3278219"/>
          </a:xfrm>
          <a:custGeom>
            <a:avLst/>
            <a:gdLst/>
            <a:ahLst/>
            <a:cxnLst/>
            <a:rect r="r" b="b" t="t" l="l"/>
            <a:pathLst>
              <a:path h="3278219" w="2538981">
                <a:moveTo>
                  <a:pt x="0" y="3278219"/>
                </a:moveTo>
                <a:lnTo>
                  <a:pt x="2538981" y="3278219"/>
                </a:lnTo>
                <a:lnTo>
                  <a:pt x="2538981" y="0"/>
                </a:lnTo>
                <a:lnTo>
                  <a:pt x="0" y="0"/>
                </a:lnTo>
                <a:lnTo>
                  <a:pt x="0" y="327821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777616" y="5890724"/>
            <a:ext cx="7567786" cy="3841225"/>
          </a:xfrm>
          <a:custGeom>
            <a:avLst/>
            <a:gdLst/>
            <a:ahLst/>
            <a:cxnLst/>
            <a:rect r="r" b="b" t="t" l="l"/>
            <a:pathLst>
              <a:path h="3841225" w="7567786">
                <a:moveTo>
                  <a:pt x="0" y="0"/>
                </a:moveTo>
                <a:lnTo>
                  <a:pt x="7567786" y="0"/>
                </a:lnTo>
                <a:lnTo>
                  <a:pt x="7567786" y="3841225"/>
                </a:lnTo>
                <a:lnTo>
                  <a:pt x="0" y="3841225"/>
                </a:lnTo>
                <a:lnTo>
                  <a:pt x="0" y="0"/>
                </a:lnTo>
                <a:close/>
              </a:path>
            </a:pathLst>
          </a:custGeom>
          <a:blipFill>
            <a:blip r:embed="rId9"/>
            <a:stretch>
              <a:fillRect l="0" t="0" r="0" b="0"/>
            </a:stretch>
          </a:blipFill>
        </p:spPr>
      </p:sp>
      <p:sp>
        <p:nvSpPr>
          <p:cNvPr name="Freeform 11" id="11"/>
          <p:cNvSpPr/>
          <p:nvPr/>
        </p:nvSpPr>
        <p:spPr>
          <a:xfrm flipH="false" flipV="false" rot="0">
            <a:off x="9722491" y="5221897"/>
            <a:ext cx="7536809" cy="3281851"/>
          </a:xfrm>
          <a:custGeom>
            <a:avLst/>
            <a:gdLst/>
            <a:ahLst/>
            <a:cxnLst/>
            <a:rect r="r" b="b" t="t" l="l"/>
            <a:pathLst>
              <a:path h="3281851" w="7536809">
                <a:moveTo>
                  <a:pt x="0" y="0"/>
                </a:moveTo>
                <a:lnTo>
                  <a:pt x="7536809" y="0"/>
                </a:lnTo>
                <a:lnTo>
                  <a:pt x="7536809" y="3281851"/>
                </a:lnTo>
                <a:lnTo>
                  <a:pt x="0" y="3281851"/>
                </a:lnTo>
                <a:lnTo>
                  <a:pt x="0" y="0"/>
                </a:lnTo>
                <a:close/>
              </a:path>
            </a:pathLst>
          </a:custGeom>
          <a:blipFill>
            <a:blip r:embed="rId10"/>
            <a:stretch>
              <a:fillRect l="0" t="0" r="0" b="0"/>
            </a:stretch>
          </a:blipFill>
        </p:spPr>
      </p:sp>
      <p:sp>
        <p:nvSpPr>
          <p:cNvPr name="TextBox 12" id="12"/>
          <p:cNvSpPr txBox="true"/>
          <p:nvPr/>
        </p:nvSpPr>
        <p:spPr>
          <a:xfrm rot="0">
            <a:off x="363139" y="1939264"/>
            <a:ext cx="4281841"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Postorder Traversal</a:t>
            </a:r>
          </a:p>
        </p:txBody>
      </p:sp>
      <p:sp>
        <p:nvSpPr>
          <p:cNvPr name="TextBox 13" id="13"/>
          <p:cNvSpPr txBox="true"/>
          <p:nvPr/>
        </p:nvSpPr>
        <p:spPr>
          <a:xfrm rot="0">
            <a:off x="363139" y="2770797"/>
            <a:ext cx="8011252" cy="2919902"/>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Kita dapat me</a:t>
            </a:r>
            <a:r>
              <a:rPr lang="en-US" sz="2399">
                <a:solidFill>
                  <a:srgbClr val="005359"/>
                </a:solidFill>
                <a:latin typeface="Source Sans Pro"/>
                <a:ea typeface="Source Sans Pro"/>
                <a:cs typeface="Source Sans Pro"/>
                <a:sym typeface="Source Sans Pro"/>
              </a:rPr>
              <a:t>ngimplementasikan traversal postorder dengan teknik yang sangat mirip seperti pada traversal preorder. Perbedaannya adalah bahwa dalam metode rekursif utilitas untuk postord</a:t>
            </a:r>
            <a:r>
              <a:rPr lang="en-US" sz="2399">
                <a:solidFill>
                  <a:srgbClr val="005359"/>
                </a:solidFill>
                <a:latin typeface="Source Sans Pro"/>
                <a:ea typeface="Source Sans Pro"/>
                <a:cs typeface="Source Sans Pro"/>
                <a:sym typeface="Source Sans Pro"/>
              </a:rPr>
              <a:t>er, kita menunggu hingga seluruh posis</a:t>
            </a:r>
            <a:r>
              <a:rPr lang="en-US" sz="2399">
                <a:solidFill>
                  <a:srgbClr val="005359"/>
                </a:solidFill>
                <a:latin typeface="Source Sans Pro"/>
                <a:ea typeface="Source Sans Pro"/>
                <a:cs typeface="Source Sans Pro"/>
                <a:sym typeface="Source Sans Pro"/>
              </a:rPr>
              <a:t>i dalam subtree dari suatu simpul dikunjungi terlebih dahulu sebelum akhir</a:t>
            </a:r>
            <a:r>
              <a:rPr lang="en-US" sz="2399">
                <a:solidFill>
                  <a:srgbClr val="005359"/>
                </a:solidFill>
                <a:latin typeface="Source Sans Pro"/>
                <a:ea typeface="Source Sans Pro"/>
                <a:cs typeface="Source Sans Pro"/>
                <a:sym typeface="Source Sans Pro"/>
              </a:rPr>
              <a:t>nya mengunjungi simpul tersebut. Implementasinya ditunjukkan dalam Cuplikan Kode 8.19.</a:t>
            </a:r>
          </a:p>
        </p:txBody>
      </p:sp>
      <p:sp>
        <p:nvSpPr>
          <p:cNvPr name="TextBox 14" id="14"/>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50</a:t>
            </a:r>
          </a:p>
        </p:txBody>
      </p:sp>
      <p:sp>
        <p:nvSpPr>
          <p:cNvPr name="TextBox 15" id="15"/>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6" id="16"/>
          <p:cNvSpPr txBox="true"/>
          <p:nvPr/>
        </p:nvSpPr>
        <p:spPr>
          <a:xfrm rot="0">
            <a:off x="9144000" y="1139190"/>
            <a:ext cx="4948835"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Breadth-First Traversal</a:t>
            </a:r>
          </a:p>
        </p:txBody>
      </p:sp>
      <p:sp>
        <p:nvSpPr>
          <p:cNvPr name="TextBox 17" id="17"/>
          <p:cNvSpPr txBox="true"/>
          <p:nvPr/>
        </p:nvSpPr>
        <p:spPr>
          <a:xfrm rot="0">
            <a:off x="9144000" y="1804564"/>
            <a:ext cx="8115300" cy="3338936"/>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Dalam Cuplikan Kode 8.20, kami me</a:t>
            </a:r>
            <a:r>
              <a:rPr lang="en-US" sz="2399">
                <a:solidFill>
                  <a:srgbClr val="005359"/>
                </a:solidFill>
                <a:latin typeface="Source Sans Pro"/>
                <a:ea typeface="Source Sans Pro"/>
                <a:cs typeface="Source Sans Pro"/>
                <a:sym typeface="Source Sans Pro"/>
              </a:rPr>
              <a:t>nyajikan implementasi algoritma traversal breadth-first dalam konteks kelas Tree. Ingat bahwa algoritma traversal breadth-first tidak bersifat rekursif; algoritma in</a:t>
            </a:r>
            <a:r>
              <a:rPr lang="en-US" sz="2399">
                <a:solidFill>
                  <a:srgbClr val="005359"/>
                </a:solidFill>
                <a:latin typeface="Source Sans Pro"/>
                <a:ea typeface="Source Sans Pro"/>
                <a:cs typeface="Source Sans Pro"/>
                <a:sym typeface="Source Sans Pro"/>
              </a:rPr>
              <a:t>i menggunakan </a:t>
            </a:r>
            <a:r>
              <a:rPr lang="en-US" sz="2399">
                <a:solidFill>
                  <a:srgbClr val="005359"/>
                </a:solidFill>
                <a:latin typeface="Source Sans Pro"/>
                <a:ea typeface="Source Sans Pro"/>
                <a:cs typeface="Source Sans Pro"/>
                <a:sym typeface="Source Sans Pro"/>
              </a:rPr>
              <a:t>antrean (queue) dari posisi-posisi untuk mengelola proses traversal</a:t>
            </a:r>
            <a:r>
              <a:rPr lang="en-US" sz="2399">
                <a:solidFill>
                  <a:srgbClr val="005359"/>
                </a:solidFill>
                <a:latin typeface="Source Sans Pro"/>
                <a:ea typeface="Source Sans Pro"/>
                <a:cs typeface="Source Sans Pro"/>
                <a:sym typeface="Source Sans Pro"/>
              </a:rPr>
              <a:t>nya. Implementasi ini menggunakan kelas LinkedQueue dari Bagian 7.1.2, meskipun implementasi antrean lainnya juga bisa digunakan.</a:t>
            </a: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749019" y="0"/>
            <a:ext cx="2538981" cy="3278219"/>
          </a:xfrm>
          <a:custGeom>
            <a:avLst/>
            <a:gdLst/>
            <a:ahLst/>
            <a:cxnLst/>
            <a:rect r="r" b="b" t="t" l="l"/>
            <a:pathLst>
              <a:path h="3278219" w="2538981">
                <a:moveTo>
                  <a:pt x="0" y="3278219"/>
                </a:moveTo>
                <a:lnTo>
                  <a:pt x="2538981" y="3278219"/>
                </a:lnTo>
                <a:lnTo>
                  <a:pt x="2538981" y="0"/>
                </a:lnTo>
                <a:lnTo>
                  <a:pt x="0" y="0"/>
                </a:lnTo>
                <a:lnTo>
                  <a:pt x="0" y="327821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363139" y="4430740"/>
            <a:ext cx="8432388" cy="5067950"/>
          </a:xfrm>
          <a:custGeom>
            <a:avLst/>
            <a:gdLst/>
            <a:ahLst/>
            <a:cxnLst/>
            <a:rect r="r" b="b" t="t" l="l"/>
            <a:pathLst>
              <a:path h="5067950" w="8432388">
                <a:moveTo>
                  <a:pt x="0" y="0"/>
                </a:moveTo>
                <a:lnTo>
                  <a:pt x="8432388" y="0"/>
                </a:lnTo>
                <a:lnTo>
                  <a:pt x="8432388" y="5067950"/>
                </a:lnTo>
                <a:lnTo>
                  <a:pt x="0" y="5067950"/>
                </a:lnTo>
                <a:lnTo>
                  <a:pt x="0" y="0"/>
                </a:lnTo>
                <a:close/>
              </a:path>
            </a:pathLst>
          </a:custGeom>
          <a:blipFill>
            <a:blip r:embed="rId9"/>
            <a:stretch>
              <a:fillRect l="0" t="0" r="0" b="0"/>
            </a:stretch>
          </a:blipFill>
        </p:spPr>
      </p:sp>
      <p:sp>
        <p:nvSpPr>
          <p:cNvPr name="Freeform 11" id="11"/>
          <p:cNvSpPr/>
          <p:nvPr/>
        </p:nvSpPr>
        <p:spPr>
          <a:xfrm flipH="false" flipV="false" rot="0">
            <a:off x="10241694" y="6768060"/>
            <a:ext cx="7251546" cy="1664896"/>
          </a:xfrm>
          <a:custGeom>
            <a:avLst/>
            <a:gdLst/>
            <a:ahLst/>
            <a:cxnLst/>
            <a:rect r="r" b="b" t="t" l="l"/>
            <a:pathLst>
              <a:path h="1664896" w="7251546">
                <a:moveTo>
                  <a:pt x="0" y="0"/>
                </a:moveTo>
                <a:lnTo>
                  <a:pt x="7251546" y="0"/>
                </a:lnTo>
                <a:lnTo>
                  <a:pt x="7251546" y="1664896"/>
                </a:lnTo>
                <a:lnTo>
                  <a:pt x="0" y="1664896"/>
                </a:lnTo>
                <a:lnTo>
                  <a:pt x="0" y="0"/>
                </a:lnTo>
                <a:close/>
              </a:path>
            </a:pathLst>
          </a:custGeom>
          <a:blipFill>
            <a:blip r:embed="rId10"/>
            <a:stretch>
              <a:fillRect l="0" t="0" r="0" b="0"/>
            </a:stretch>
          </a:blipFill>
        </p:spPr>
      </p:sp>
      <p:sp>
        <p:nvSpPr>
          <p:cNvPr name="TextBox 12" id="12"/>
          <p:cNvSpPr txBox="true"/>
          <p:nvPr/>
        </p:nvSpPr>
        <p:spPr>
          <a:xfrm rot="0">
            <a:off x="363139" y="1939264"/>
            <a:ext cx="6975471"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Inorder Traversal for Binary Trees</a:t>
            </a:r>
          </a:p>
        </p:txBody>
      </p:sp>
      <p:sp>
        <p:nvSpPr>
          <p:cNvPr name="TextBox 13" id="13"/>
          <p:cNvSpPr txBox="true"/>
          <p:nvPr/>
        </p:nvSpPr>
        <p:spPr>
          <a:xfrm rot="0">
            <a:off x="363139" y="2567914"/>
            <a:ext cx="16655371" cy="1662801"/>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T</a:t>
            </a:r>
            <a:r>
              <a:rPr lang="en-US" sz="2399">
                <a:solidFill>
                  <a:srgbClr val="005359"/>
                </a:solidFill>
                <a:latin typeface="Source Sans Pro"/>
                <a:ea typeface="Source Sans Pro"/>
                <a:cs typeface="Source Sans Pro"/>
                <a:sym typeface="Source Sans Pro"/>
              </a:rPr>
              <a:t>raversal preorder, postorder, dan breadth-first berlaku untuk semua jenis pohon, sehingga diimplementasikan dalam kelas abstrak Tree dan diwarisi oleh BinaryTree, LinkedBinaryTree, dan kelas turunannya.</a:t>
            </a:r>
          </a:p>
          <a:p>
            <a:pPr algn="just">
              <a:lnSpc>
                <a:spcPts val="3359"/>
              </a:lnSpc>
            </a:pPr>
            <a:r>
              <a:rPr lang="en-US" sz="2399">
                <a:solidFill>
                  <a:srgbClr val="005359"/>
                </a:solidFill>
                <a:latin typeface="Source Sans Pro"/>
                <a:ea typeface="Source Sans Pro"/>
                <a:cs typeface="Source Sans Pro"/>
                <a:sym typeface="Source Sans Pro"/>
              </a:rPr>
              <a:t>Sementara itu, traversal inorder hanya berlaku untuk pohon bin</a:t>
            </a:r>
            <a:r>
              <a:rPr lang="en-US" sz="2399">
                <a:solidFill>
                  <a:srgbClr val="005359"/>
                </a:solidFill>
                <a:latin typeface="Source Sans Pro"/>
                <a:ea typeface="Source Sans Pro"/>
                <a:cs typeface="Source Sans Pro"/>
                <a:sym typeface="Source Sans Pro"/>
              </a:rPr>
              <a:t>er karena bergantung pada anak kir</a:t>
            </a:r>
            <a:r>
              <a:rPr lang="en-US" sz="2399">
                <a:solidFill>
                  <a:srgbClr val="005359"/>
                </a:solidFill>
                <a:latin typeface="Source Sans Pro"/>
                <a:ea typeface="Source Sans Pro"/>
                <a:cs typeface="Source Sans Pro"/>
                <a:sym typeface="Source Sans Pro"/>
              </a:rPr>
              <a:t>i dan kanan. Oleh sebab itu, implementasinya disertakan khusus dalam kelas Binar</a:t>
            </a:r>
            <a:r>
              <a:rPr lang="en-US" sz="2399">
                <a:solidFill>
                  <a:srgbClr val="005359"/>
                </a:solidFill>
                <a:latin typeface="Source Sans Pro"/>
                <a:ea typeface="Source Sans Pro"/>
                <a:cs typeface="Source Sans Pro"/>
                <a:sym typeface="Source Sans Pro"/>
              </a:rPr>
              <a:t>yTree, menggunakan teknik serupa dengan preorder dan postorder.</a:t>
            </a:r>
          </a:p>
        </p:txBody>
      </p:sp>
      <p:sp>
        <p:nvSpPr>
          <p:cNvPr name="TextBox 14" id="14"/>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51</a:t>
            </a:r>
          </a:p>
        </p:txBody>
      </p:sp>
      <p:sp>
        <p:nvSpPr>
          <p:cNvPr name="TextBox 15" id="15"/>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6" id="16"/>
          <p:cNvSpPr txBox="true"/>
          <p:nvPr/>
        </p:nvSpPr>
        <p:spPr>
          <a:xfrm rot="0">
            <a:off x="9471081" y="4537037"/>
            <a:ext cx="8222983" cy="2081835"/>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Untuk b</a:t>
            </a:r>
            <a:r>
              <a:rPr lang="en-US" sz="2399">
                <a:solidFill>
                  <a:srgbClr val="005359"/>
                </a:solidFill>
                <a:latin typeface="Source Sans Pro"/>
                <a:ea typeface="Source Sans Pro"/>
                <a:cs typeface="Source Sans Pro"/>
                <a:sym typeface="Source Sans Pro"/>
              </a:rPr>
              <a:t>anyak aplikasi pohon biner, traversal inorder memberikan cara iterasi yang alami. Oleh karena itu, kita dapat menjadikannya sebagai metode default untuk kelas Bina</a:t>
            </a:r>
            <a:r>
              <a:rPr lang="en-US" sz="2399">
                <a:solidFill>
                  <a:srgbClr val="005359"/>
                </a:solidFill>
                <a:latin typeface="Source Sans Pro"/>
                <a:ea typeface="Source Sans Pro"/>
                <a:cs typeface="Source Sans Pro"/>
                <a:sym typeface="Source Sans Pro"/>
              </a:rPr>
              <a:t>ryTree dengan mengganti (overr</a:t>
            </a:r>
            <a:r>
              <a:rPr lang="en-US" sz="2399">
                <a:solidFill>
                  <a:srgbClr val="005359"/>
                </a:solidFill>
                <a:latin typeface="Source Sans Pro"/>
                <a:ea typeface="Source Sans Pro"/>
                <a:cs typeface="Source Sans Pro"/>
                <a:sym typeface="Source Sans Pro"/>
              </a:rPr>
              <a:t>ide) metode positions yang diwarisi dari kelas </a:t>
            </a:r>
            <a:r>
              <a:rPr lang="en-US" sz="2399">
                <a:solidFill>
                  <a:srgbClr val="005359"/>
                </a:solidFill>
                <a:latin typeface="Source Sans Pro"/>
                <a:ea typeface="Source Sans Pro"/>
                <a:cs typeface="Source Sans Pro"/>
                <a:sym typeface="Source Sans Pro"/>
              </a:rPr>
              <a:t>Tree (lihat Cuplikan Kode 8.22).</a:t>
            </a:r>
          </a:p>
        </p:txBody>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0" y="1753896"/>
            <a:ext cx="12323389" cy="1064526"/>
            <a:chOff x="0" y="0"/>
            <a:chExt cx="16431186" cy="1419368"/>
          </a:xfrm>
        </p:grpSpPr>
        <p:grpSp>
          <p:nvGrpSpPr>
            <p:cNvPr name="Group 11" id="11"/>
            <p:cNvGrpSpPr/>
            <p:nvPr/>
          </p:nvGrpSpPr>
          <p:grpSpPr>
            <a:xfrm rot="0">
              <a:off x="0" y="0"/>
              <a:ext cx="1817999" cy="1419368"/>
              <a:chOff x="0" y="0"/>
              <a:chExt cx="1074506" cy="838900"/>
            </a:xfrm>
          </p:grpSpPr>
          <p:sp>
            <p:nvSpPr>
              <p:cNvPr name="Freeform 12" id="12"/>
              <p:cNvSpPr/>
              <p:nvPr/>
            </p:nvSpPr>
            <p:spPr>
              <a:xfrm flipH="false" flipV="false" rot="0">
                <a:off x="0" y="0"/>
                <a:ext cx="1074506" cy="838900"/>
              </a:xfrm>
              <a:custGeom>
                <a:avLst/>
                <a:gdLst/>
                <a:ahLst/>
                <a:cxnLst/>
                <a:rect r="r" b="b" t="t" l="l"/>
                <a:pathLst>
                  <a:path h="838900" w="1074506">
                    <a:moveTo>
                      <a:pt x="537253" y="0"/>
                    </a:moveTo>
                    <a:lnTo>
                      <a:pt x="1074506" y="419450"/>
                    </a:lnTo>
                    <a:lnTo>
                      <a:pt x="537253" y="838900"/>
                    </a:lnTo>
                    <a:lnTo>
                      <a:pt x="0" y="419450"/>
                    </a:lnTo>
                    <a:lnTo>
                      <a:pt x="537253" y="0"/>
                    </a:lnTo>
                    <a:close/>
                  </a:path>
                </a:pathLst>
              </a:custGeom>
              <a:solidFill>
                <a:srgbClr val="CFC5C4"/>
              </a:solidFill>
            </p:spPr>
          </p:sp>
          <p:sp>
            <p:nvSpPr>
              <p:cNvPr name="TextBox 13" id="13"/>
              <p:cNvSpPr txBox="true"/>
              <p:nvPr/>
            </p:nvSpPr>
            <p:spPr>
              <a:xfrm>
                <a:off x="184681" y="96561"/>
                <a:ext cx="705144" cy="598153"/>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220493" y="396024"/>
              <a:ext cx="1377014"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8.4.5</a:t>
              </a:r>
            </a:p>
          </p:txBody>
        </p:sp>
        <p:sp>
          <p:nvSpPr>
            <p:cNvPr name="TextBox 15" id="15"/>
            <p:cNvSpPr txBox="true"/>
            <p:nvPr/>
          </p:nvSpPr>
          <p:spPr>
            <a:xfrm rot="0">
              <a:off x="2282057" y="385834"/>
              <a:ext cx="14149129"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Applications of Tree Traversals</a:t>
              </a:r>
            </a:p>
          </p:txBody>
        </p:sp>
      </p:grpSp>
      <p:sp>
        <p:nvSpPr>
          <p:cNvPr name="Freeform 16" id="16"/>
          <p:cNvSpPr/>
          <p:nvPr/>
        </p:nvSpPr>
        <p:spPr>
          <a:xfrm flipH="false" flipV="false" rot="0">
            <a:off x="10002965" y="4432102"/>
            <a:ext cx="7691099" cy="3898960"/>
          </a:xfrm>
          <a:custGeom>
            <a:avLst/>
            <a:gdLst/>
            <a:ahLst/>
            <a:cxnLst/>
            <a:rect r="r" b="b" t="t" l="l"/>
            <a:pathLst>
              <a:path h="3898960" w="7691099">
                <a:moveTo>
                  <a:pt x="0" y="0"/>
                </a:moveTo>
                <a:lnTo>
                  <a:pt x="7691099" y="0"/>
                </a:lnTo>
                <a:lnTo>
                  <a:pt x="7691099" y="3898960"/>
                </a:lnTo>
                <a:lnTo>
                  <a:pt x="0" y="3898960"/>
                </a:lnTo>
                <a:lnTo>
                  <a:pt x="0" y="0"/>
                </a:lnTo>
                <a:close/>
              </a:path>
            </a:pathLst>
          </a:custGeom>
          <a:blipFill>
            <a:blip r:embed="rId9"/>
            <a:stretch>
              <a:fillRect l="0" t="0" r="0" b="0"/>
            </a:stretch>
          </a:blipFill>
        </p:spPr>
      </p:sp>
      <p:sp>
        <p:nvSpPr>
          <p:cNvPr name="TextBox 17" id="17"/>
          <p:cNvSpPr txBox="true"/>
          <p:nvPr/>
        </p:nvSpPr>
        <p:spPr>
          <a:xfrm rot="0">
            <a:off x="209217" y="2982900"/>
            <a:ext cx="17050083" cy="763402"/>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Pada bagian ini, kita menunjukkan beberapa contoh aplikasi traversal pohon, termasuk beberapa penyesuaian terhadap algoritma traversal standar.</a:t>
            </a:r>
          </a:p>
        </p:txBody>
      </p:sp>
      <p:sp>
        <p:nvSpPr>
          <p:cNvPr name="TextBox 18" id="18"/>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52</a:t>
            </a:r>
          </a:p>
        </p:txBody>
      </p:sp>
      <p:sp>
        <p:nvSpPr>
          <p:cNvPr name="TextBox 19" id="19"/>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20" id="20"/>
          <p:cNvSpPr txBox="true"/>
          <p:nvPr/>
        </p:nvSpPr>
        <p:spPr>
          <a:xfrm rot="0">
            <a:off x="353963" y="3927277"/>
            <a:ext cx="10611847"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Table of Contents</a:t>
            </a:r>
          </a:p>
        </p:txBody>
      </p:sp>
      <p:sp>
        <p:nvSpPr>
          <p:cNvPr name="TextBox 21" id="21"/>
          <p:cNvSpPr txBox="true"/>
          <p:nvPr/>
        </p:nvSpPr>
        <p:spPr>
          <a:xfrm rot="0">
            <a:off x="855375" y="4365427"/>
            <a:ext cx="8712657" cy="4278723"/>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Ketika menggunakan pohon untuk merepresentasikan struktur hierarkis suatu dokumen, traversal preorder sangat cocok untuk menghasilkan daftar isi dokumen tersebut.</a:t>
            </a:r>
          </a:p>
          <a:p>
            <a:pPr algn="just">
              <a:lnSpc>
                <a:spcPts val="3079"/>
              </a:lnSpc>
            </a:pPr>
            <a:r>
              <a:rPr lang="en-US" sz="2199">
                <a:solidFill>
                  <a:srgbClr val="005359"/>
                </a:solidFill>
                <a:latin typeface="Source Sans Pro"/>
                <a:ea typeface="Source Sans Pro"/>
                <a:cs typeface="Source Sans Pro"/>
                <a:sym typeface="Source Sans Pro"/>
              </a:rPr>
              <a:t>Contoh:</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Gambar 8.15 menunjukkan struktur pohon dari dokumen.</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Gambar 8.20 memperlihatkan daftar isinya dalam dua versi:</a:t>
            </a:r>
          </a:p>
          <a:p>
            <a:pPr algn="just" marL="949959" indent="-316653" lvl="2">
              <a:lnSpc>
                <a:spcPts val="3079"/>
              </a:lnSpc>
              <a:buFont typeface="Arial"/>
              <a:buChar char="⚬"/>
            </a:pPr>
            <a:r>
              <a:rPr lang="en-US" sz="2199">
                <a:solidFill>
                  <a:srgbClr val="005359"/>
                </a:solidFill>
                <a:latin typeface="Source Sans Pro"/>
                <a:ea typeface="Source Sans Pro"/>
                <a:cs typeface="Source Sans Pro"/>
                <a:sym typeface="Source Sans Pro"/>
              </a:rPr>
              <a:t>(a) Tanpa indentasi (satu elemen per baris)</a:t>
            </a:r>
          </a:p>
          <a:p>
            <a:pPr algn="just" marL="949959" indent="-316653" lvl="2">
              <a:lnSpc>
                <a:spcPts val="3079"/>
              </a:lnSpc>
              <a:buFont typeface="Arial"/>
              <a:buChar char="⚬"/>
            </a:pPr>
            <a:r>
              <a:rPr lang="en-US" sz="2199">
                <a:solidFill>
                  <a:srgbClr val="005359"/>
                </a:solidFill>
                <a:latin typeface="Source Sans Pro"/>
                <a:ea typeface="Source Sans Pro"/>
                <a:cs typeface="Source Sans Pro"/>
                <a:sym typeface="Source Sans Pro"/>
              </a:rPr>
              <a:t>(b) Dengan indentasi, disesuaikan dengan kedalaman elemen dalam pohon</a:t>
            </a:r>
          </a:p>
          <a:p>
            <a:pPr algn="just">
              <a:lnSpc>
                <a:spcPts val="3079"/>
              </a:lnSpc>
            </a:pPr>
            <a:r>
              <a:rPr lang="en-US" sz="2199">
                <a:solidFill>
                  <a:srgbClr val="005359"/>
                </a:solidFill>
                <a:latin typeface="Source Sans Pro"/>
                <a:ea typeface="Source Sans Pro"/>
                <a:cs typeface="Source Sans Pro"/>
                <a:sym typeface="Source Sans Pro"/>
              </a:rPr>
              <a:t>Struktur seperti ini juga bisa digunakan untuk menampilkan isi sistem file komputer, karena direktori dan folder disusun dalam bentuk pohon.</a:t>
            </a: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5610431" y="6084066"/>
            <a:ext cx="7825959" cy="1410877"/>
          </a:xfrm>
          <a:custGeom>
            <a:avLst/>
            <a:gdLst/>
            <a:ahLst/>
            <a:cxnLst/>
            <a:rect r="r" b="b" t="t" l="l"/>
            <a:pathLst>
              <a:path h="1410877" w="7825959">
                <a:moveTo>
                  <a:pt x="0" y="0"/>
                </a:moveTo>
                <a:lnTo>
                  <a:pt x="7825959" y="0"/>
                </a:lnTo>
                <a:lnTo>
                  <a:pt x="7825959" y="1410877"/>
                </a:lnTo>
                <a:lnTo>
                  <a:pt x="0" y="1410877"/>
                </a:lnTo>
                <a:lnTo>
                  <a:pt x="0" y="0"/>
                </a:lnTo>
                <a:close/>
              </a:path>
            </a:pathLst>
          </a:custGeom>
          <a:blipFill>
            <a:blip r:embed="rId9"/>
            <a:stretch>
              <a:fillRect l="0" t="0" r="0" b="0"/>
            </a:stretch>
          </a:blipFill>
        </p:spPr>
      </p:sp>
      <p:sp>
        <p:nvSpPr>
          <p:cNvPr name="Freeform 11" id="11"/>
          <p:cNvSpPr/>
          <p:nvPr/>
        </p:nvSpPr>
        <p:spPr>
          <a:xfrm flipH="false" flipV="false" rot="0">
            <a:off x="6688079" y="3603713"/>
            <a:ext cx="4132986" cy="1297565"/>
          </a:xfrm>
          <a:custGeom>
            <a:avLst/>
            <a:gdLst/>
            <a:ahLst/>
            <a:cxnLst/>
            <a:rect r="r" b="b" t="t" l="l"/>
            <a:pathLst>
              <a:path h="1297565" w="4132986">
                <a:moveTo>
                  <a:pt x="0" y="0"/>
                </a:moveTo>
                <a:lnTo>
                  <a:pt x="4132985" y="0"/>
                </a:lnTo>
                <a:lnTo>
                  <a:pt x="4132985" y="1297565"/>
                </a:lnTo>
                <a:lnTo>
                  <a:pt x="0" y="1297565"/>
                </a:lnTo>
                <a:lnTo>
                  <a:pt x="0" y="0"/>
                </a:lnTo>
                <a:close/>
              </a:path>
            </a:pathLst>
          </a:custGeom>
          <a:blipFill>
            <a:blip r:embed="rId10"/>
            <a:stretch>
              <a:fillRect l="0" t="0" r="0" b="0"/>
            </a:stretch>
          </a:blipFill>
        </p:spPr>
      </p:sp>
      <p:sp>
        <p:nvSpPr>
          <p:cNvPr name="TextBox 12" id="12"/>
          <p:cNvSpPr txBox="true"/>
          <p:nvPr/>
        </p:nvSpPr>
        <p:spPr>
          <a:xfrm rot="0">
            <a:off x="1028700" y="2659050"/>
            <a:ext cx="15909621" cy="763402"/>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Versi Tanpa Indentasi (Gambar 8.20a)</a:t>
            </a:r>
          </a:p>
          <a:p>
            <a:pPr algn="just">
              <a:lnSpc>
                <a:spcPts val="3079"/>
              </a:lnSpc>
            </a:pPr>
            <a:r>
              <a:rPr lang="en-US" sz="2199">
                <a:solidFill>
                  <a:srgbClr val="005359"/>
                </a:solidFill>
                <a:latin typeface="Source Sans Pro"/>
                <a:ea typeface="Source Sans Pro"/>
                <a:cs typeface="Source Sans Pro"/>
                <a:sym typeface="Source Sans Pro"/>
              </a:rPr>
              <a:t>Jika kita punya pohon T, kita bisa cetak daftar isi tanpa indentasi seperti ini:</a:t>
            </a:r>
          </a:p>
        </p:txBody>
      </p:sp>
      <p:sp>
        <p:nvSpPr>
          <p:cNvPr name="TextBox 13" id="13"/>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53</a:t>
            </a:r>
          </a:p>
        </p:txBody>
      </p:sp>
      <p:sp>
        <p:nvSpPr>
          <p:cNvPr name="TextBox 14" id="14"/>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5" id="15"/>
          <p:cNvSpPr txBox="true"/>
          <p:nvPr/>
        </p:nvSpPr>
        <p:spPr>
          <a:xfrm rot="0">
            <a:off x="209217" y="2135177"/>
            <a:ext cx="10611847"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Table of Contents</a:t>
            </a:r>
          </a:p>
        </p:txBody>
      </p:sp>
      <p:sp>
        <p:nvSpPr>
          <p:cNvPr name="TextBox 16" id="16"/>
          <p:cNvSpPr txBox="true"/>
          <p:nvPr/>
        </p:nvSpPr>
        <p:spPr>
          <a:xfrm rot="0">
            <a:off x="1158812" y="5044439"/>
            <a:ext cx="15779509" cy="763402"/>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Versi Dengan Indentasi Sesuai Kedalaman (Gambar 8.20b)</a:t>
            </a:r>
          </a:p>
          <a:p>
            <a:pPr algn="just">
              <a:lnSpc>
                <a:spcPts val="3079"/>
              </a:lnSpc>
            </a:pPr>
            <a:r>
              <a:rPr lang="en-US" sz="2199">
                <a:solidFill>
                  <a:srgbClr val="005359"/>
                </a:solidFill>
                <a:latin typeface="Source Sans Pro"/>
                <a:ea typeface="Source Sans Pro"/>
                <a:cs typeface="Source Sans Pro"/>
                <a:sym typeface="Source Sans Pro"/>
              </a:rPr>
              <a:t>Untuk membuat tampilan yang lebih rapi, kita bisa menambahkan indentasi dua spasi sesuai dengan kedalaman tiap elemen:</a:t>
            </a:r>
          </a:p>
        </p:txBody>
      </p:sp>
      <p:sp>
        <p:nvSpPr>
          <p:cNvPr name="TextBox 17" id="17"/>
          <p:cNvSpPr txBox="true"/>
          <p:nvPr/>
        </p:nvSpPr>
        <p:spPr>
          <a:xfrm rot="0">
            <a:off x="1028700" y="7427091"/>
            <a:ext cx="15779509" cy="1544585"/>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Namun, pendekatan ini tidak efisien, karena fungsi T.depth(p) dipanggil untuk setiap posisi dalam pohon. Hal ini bisa menyebabka</a:t>
            </a:r>
            <a:r>
              <a:rPr lang="en-US" sz="2199">
                <a:solidFill>
                  <a:srgbClr val="005359"/>
                </a:solidFill>
                <a:latin typeface="Source Sans Pro"/>
                <a:ea typeface="Source Sans Pro"/>
                <a:cs typeface="Source Sans Pro"/>
                <a:sym typeface="Source Sans Pro"/>
              </a:rPr>
              <a:t>n waktu eksekusi menjadi O(n²) pada kasus terburuk, meskipun traversal preorder-nya sendiri berjalan dalam O(n) waktu (lihat analisis algoritma height1 di Bagian 8.1.3).</a:t>
            </a:r>
          </a:p>
          <a:p>
            <a:pPr algn="just">
              <a:lnSpc>
                <a:spcPts val="3079"/>
              </a:lnSpc>
            </a:pPr>
            <a:r>
              <a:rPr lang="en-US" sz="2199">
                <a:solidFill>
                  <a:srgbClr val="005359"/>
                </a:solidFill>
                <a:latin typeface="Source Sans Pro"/>
                <a:ea typeface="Source Sans Pro"/>
                <a:cs typeface="Source Sans Pro"/>
                <a:sym typeface="Source Sans Pro"/>
              </a:rPr>
              <a:t>Untuk efisiensi yang lebih baik, sebaiknya kita menghitung kedalaman sekali, lalu meneruskannya secara rekursif saat traversal.</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2951310" y="4811644"/>
            <a:ext cx="12385381" cy="3770501"/>
          </a:xfrm>
          <a:custGeom>
            <a:avLst/>
            <a:gdLst/>
            <a:ahLst/>
            <a:cxnLst/>
            <a:rect r="r" b="b" t="t" l="l"/>
            <a:pathLst>
              <a:path h="3770501" w="12385381">
                <a:moveTo>
                  <a:pt x="0" y="0"/>
                </a:moveTo>
                <a:lnTo>
                  <a:pt x="12385380" y="0"/>
                </a:lnTo>
                <a:lnTo>
                  <a:pt x="12385380" y="3770501"/>
                </a:lnTo>
                <a:lnTo>
                  <a:pt x="0" y="3770501"/>
                </a:lnTo>
                <a:lnTo>
                  <a:pt x="0" y="0"/>
                </a:lnTo>
                <a:close/>
              </a:path>
            </a:pathLst>
          </a:custGeom>
          <a:blipFill>
            <a:blip r:embed="rId9"/>
            <a:stretch>
              <a:fillRect l="0" t="0" r="0" b="0"/>
            </a:stretch>
          </a:blipFill>
        </p:spPr>
      </p:sp>
      <p:sp>
        <p:nvSpPr>
          <p:cNvPr name="TextBox 11" id="11"/>
          <p:cNvSpPr txBox="true"/>
          <p:nvPr/>
        </p:nvSpPr>
        <p:spPr>
          <a:xfrm rot="0">
            <a:off x="1189189" y="3038336"/>
            <a:ext cx="15909621" cy="1298774"/>
          </a:xfrm>
          <a:prstGeom prst="rect">
            <a:avLst/>
          </a:prstGeom>
        </p:spPr>
        <p:txBody>
          <a:bodyPr anchor="t" rtlCol="false" tIns="0" lIns="0" bIns="0" rIns="0">
            <a:spAutoFit/>
          </a:bodyPr>
          <a:lstStyle/>
          <a:p>
            <a:pPr algn="just">
              <a:lnSpc>
                <a:spcPts val="3499"/>
              </a:lnSpc>
            </a:pPr>
            <a:r>
              <a:rPr lang="en-US" sz="2499">
                <a:solidFill>
                  <a:srgbClr val="005359"/>
                </a:solidFill>
                <a:latin typeface="Source Sans Pro"/>
                <a:ea typeface="Source Sans Pro"/>
                <a:cs typeface="Source Sans Pro"/>
                <a:sym typeface="Source Sans Pro"/>
              </a:rPr>
              <a:t>Untuk menghasilkan daftar isi berindentasi dengan lebih efisien, kita tidak lagi memanggil fungsi depth berulang kali. Sebagai gantinya, kita mendesain rekursi top-down yang menyertakan kedalaman sebagai parameter tambahan. Implementasi ini ditunjukkan pada Code Fragment 8.23:</a:t>
            </a:r>
          </a:p>
        </p:txBody>
      </p:sp>
      <p:sp>
        <p:nvSpPr>
          <p:cNvPr name="TextBox 12" id="12"/>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54</a:t>
            </a:r>
          </a:p>
        </p:txBody>
      </p:sp>
      <p:sp>
        <p:nvSpPr>
          <p:cNvPr name="TextBox 13" id="13"/>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4" id="14"/>
          <p:cNvSpPr txBox="true"/>
          <p:nvPr/>
        </p:nvSpPr>
        <p:spPr>
          <a:xfrm rot="0">
            <a:off x="209217" y="2135177"/>
            <a:ext cx="10611847"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Table of Contents</a:t>
            </a: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8534066" y="7041472"/>
            <a:ext cx="7399668" cy="2954075"/>
          </a:xfrm>
          <a:custGeom>
            <a:avLst/>
            <a:gdLst/>
            <a:ahLst/>
            <a:cxnLst/>
            <a:rect r="r" b="b" t="t" l="l"/>
            <a:pathLst>
              <a:path h="2954075" w="7399668">
                <a:moveTo>
                  <a:pt x="0" y="0"/>
                </a:moveTo>
                <a:lnTo>
                  <a:pt x="7399667" y="0"/>
                </a:lnTo>
                <a:lnTo>
                  <a:pt x="7399667" y="2954074"/>
                </a:lnTo>
                <a:lnTo>
                  <a:pt x="0" y="2954074"/>
                </a:lnTo>
                <a:lnTo>
                  <a:pt x="0" y="0"/>
                </a:lnTo>
                <a:close/>
              </a:path>
            </a:pathLst>
          </a:custGeom>
          <a:blipFill>
            <a:blip r:embed="rId9"/>
            <a:stretch>
              <a:fillRect l="0" t="0" r="0" b="0"/>
            </a:stretch>
          </a:blipFill>
        </p:spPr>
      </p:sp>
      <p:sp>
        <p:nvSpPr>
          <p:cNvPr name="TextBox 11" id="11"/>
          <p:cNvSpPr txBox="true"/>
          <p:nvPr/>
        </p:nvSpPr>
        <p:spPr>
          <a:xfrm rot="0">
            <a:off x="510605" y="7479622"/>
            <a:ext cx="7187470" cy="1153994"/>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Berikut ini adalah fungsi preorder_label untuk mencetak representasi preorder dengan penomoran dan indentasi, seperti ditunjukkan dalam Code Fragment 8.24:</a:t>
            </a:r>
          </a:p>
        </p:txBody>
      </p:sp>
      <p:sp>
        <p:nvSpPr>
          <p:cNvPr name="TextBox 12" id="12"/>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55</a:t>
            </a:r>
          </a:p>
        </p:txBody>
      </p:sp>
      <p:sp>
        <p:nvSpPr>
          <p:cNvPr name="TextBox 13" id="13"/>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4" id="14"/>
          <p:cNvSpPr txBox="true"/>
          <p:nvPr/>
        </p:nvSpPr>
        <p:spPr>
          <a:xfrm rot="0">
            <a:off x="317520" y="1977873"/>
            <a:ext cx="10611847"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Table of Contents</a:t>
            </a:r>
          </a:p>
        </p:txBody>
      </p:sp>
      <p:sp>
        <p:nvSpPr>
          <p:cNvPr name="Freeform 15" id="15"/>
          <p:cNvSpPr/>
          <p:nvPr/>
        </p:nvSpPr>
        <p:spPr>
          <a:xfrm flipH="false" flipV="false" rot="0">
            <a:off x="1123736" y="3564674"/>
            <a:ext cx="4068211" cy="2960754"/>
          </a:xfrm>
          <a:custGeom>
            <a:avLst/>
            <a:gdLst/>
            <a:ahLst/>
            <a:cxnLst/>
            <a:rect r="r" b="b" t="t" l="l"/>
            <a:pathLst>
              <a:path h="2960754" w="4068211">
                <a:moveTo>
                  <a:pt x="0" y="0"/>
                </a:moveTo>
                <a:lnTo>
                  <a:pt x="4068211" y="0"/>
                </a:lnTo>
                <a:lnTo>
                  <a:pt x="4068211" y="2960754"/>
                </a:lnTo>
                <a:lnTo>
                  <a:pt x="0" y="2960754"/>
                </a:lnTo>
                <a:lnTo>
                  <a:pt x="0" y="0"/>
                </a:lnTo>
                <a:close/>
              </a:path>
            </a:pathLst>
          </a:custGeom>
          <a:blipFill>
            <a:blip r:embed="rId10"/>
            <a:stretch>
              <a:fillRect l="0" t="0" r="0" b="0"/>
            </a:stretch>
          </a:blipFill>
        </p:spPr>
      </p:sp>
      <p:sp>
        <p:nvSpPr>
          <p:cNvPr name="TextBox 16" id="16"/>
          <p:cNvSpPr txBox="true"/>
          <p:nvPr/>
        </p:nvSpPr>
        <p:spPr>
          <a:xfrm rot="0">
            <a:off x="440072" y="2551929"/>
            <a:ext cx="16498249" cy="763402"/>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Pada contoh Gambar 8.20,</a:t>
            </a:r>
            <a:r>
              <a:rPr lang="en-US" sz="2199">
                <a:solidFill>
                  <a:srgbClr val="005359"/>
                </a:solidFill>
                <a:latin typeface="Source Sans Pro"/>
                <a:ea typeface="Source Sans Pro"/>
                <a:cs typeface="Source Sans Pro"/>
                <a:sym typeface="Source Sans Pro"/>
              </a:rPr>
              <a:t> penomoran sudah ada di elemen-elemen pohon. Namun, pada kasus umum, kita ingin mencetak pohon dengan penomoran eksplisit, berdasarkan urutan dari akar ke simpul saat ini, seperti ini:</a:t>
            </a:r>
          </a:p>
        </p:txBody>
      </p:sp>
      <p:sp>
        <p:nvSpPr>
          <p:cNvPr name="TextBox 17" id="17"/>
          <p:cNvSpPr txBox="true"/>
          <p:nvPr/>
        </p:nvSpPr>
        <p:spPr>
          <a:xfrm rot="0">
            <a:off x="5412572" y="3410581"/>
            <a:ext cx="11033590" cy="3497541"/>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Penomoran ini tidak tersimpan secara langsung dalam pohon, melainkan tergantung pada urutan anak di setiap level. Solusi:</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Gunakan list untuk merepresentasika</a:t>
            </a:r>
            <a:r>
              <a:rPr lang="en-US" sz="2199">
                <a:solidFill>
                  <a:srgbClr val="005359"/>
                </a:solidFill>
                <a:latin typeface="Source Sans Pro"/>
                <a:ea typeface="Source Sans Pro"/>
                <a:cs typeface="Source Sans Pro"/>
                <a:sym typeface="Source Sans Pro"/>
              </a:rPr>
              <a:t>n jalur indeks dari akar ke posisi saat ini.</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Jangan duplikasi list; gunakan satu list yang sama di seluruh proses rekursi.</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Tambahkan satu indeks ke list sebelum rekursi ke anak, lalu hapus lagi setelahnya agar tidak meninggalkan jejak.</a:t>
            </a:r>
          </a:p>
          <a:p>
            <a:pPr algn="just">
              <a:lnSpc>
                <a:spcPts val="3079"/>
              </a:lnSpc>
            </a:pPr>
            <a:r>
              <a:rPr lang="en-US" sz="2199">
                <a:solidFill>
                  <a:srgbClr val="005359"/>
                </a:solidFill>
                <a:latin typeface="Source Sans Pro"/>
                <a:ea typeface="Source Sans Pro"/>
                <a:cs typeface="Source Sans Pro"/>
                <a:sym typeface="Source Sans Pro"/>
              </a:rPr>
              <a:t>Pe</a:t>
            </a:r>
            <a:r>
              <a:rPr lang="en-US" sz="2199">
                <a:solidFill>
                  <a:srgbClr val="005359"/>
                </a:solidFill>
                <a:latin typeface="Source Sans Pro"/>
                <a:ea typeface="Source Sans Pro"/>
                <a:cs typeface="Source Sans Pro"/>
                <a:sym typeface="Source Sans Pro"/>
              </a:rPr>
              <a:t>ndekatan efisien ini ditunjukkan di Code Fragment 8.24 (yang akan diberikan di bagian berikutnya). Teknik ini mempertahankan efisiensi dan memungkinkan pembuatan struktur pohon yang rapi dan bernomor.</a:t>
            </a:r>
          </a:p>
        </p:txBody>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392097" y="3762541"/>
            <a:ext cx="3326052" cy="588143"/>
          </a:xfrm>
          <a:custGeom>
            <a:avLst/>
            <a:gdLst/>
            <a:ahLst/>
            <a:cxnLst/>
            <a:rect r="r" b="b" t="t" l="l"/>
            <a:pathLst>
              <a:path h="588143" w="3326052">
                <a:moveTo>
                  <a:pt x="0" y="0"/>
                </a:moveTo>
                <a:lnTo>
                  <a:pt x="3326052" y="0"/>
                </a:lnTo>
                <a:lnTo>
                  <a:pt x="3326052" y="588143"/>
                </a:lnTo>
                <a:lnTo>
                  <a:pt x="0" y="588143"/>
                </a:lnTo>
                <a:lnTo>
                  <a:pt x="0" y="0"/>
                </a:lnTo>
                <a:close/>
              </a:path>
            </a:pathLst>
          </a:custGeom>
          <a:blipFill>
            <a:blip r:embed="rId9"/>
            <a:stretch>
              <a:fillRect l="0" t="0" r="0" b="0"/>
            </a:stretch>
          </a:blipFill>
        </p:spPr>
      </p:sp>
      <p:sp>
        <p:nvSpPr>
          <p:cNvPr name="Freeform 11" id="11"/>
          <p:cNvSpPr/>
          <p:nvPr/>
        </p:nvSpPr>
        <p:spPr>
          <a:xfrm flipH="false" flipV="false" rot="0">
            <a:off x="7265275" y="3674747"/>
            <a:ext cx="8188148" cy="483764"/>
          </a:xfrm>
          <a:custGeom>
            <a:avLst/>
            <a:gdLst/>
            <a:ahLst/>
            <a:cxnLst/>
            <a:rect r="r" b="b" t="t" l="l"/>
            <a:pathLst>
              <a:path h="483764" w="8188148">
                <a:moveTo>
                  <a:pt x="0" y="0"/>
                </a:moveTo>
                <a:lnTo>
                  <a:pt x="8188148" y="0"/>
                </a:lnTo>
                <a:lnTo>
                  <a:pt x="8188148" y="483764"/>
                </a:lnTo>
                <a:lnTo>
                  <a:pt x="0" y="483764"/>
                </a:lnTo>
                <a:lnTo>
                  <a:pt x="0" y="0"/>
                </a:lnTo>
                <a:close/>
              </a:path>
            </a:pathLst>
          </a:custGeom>
          <a:blipFill>
            <a:blip r:embed="rId10"/>
            <a:stretch>
              <a:fillRect l="0" t="0" r="0" b="0"/>
            </a:stretch>
          </a:blipFill>
        </p:spPr>
      </p:sp>
      <p:sp>
        <p:nvSpPr>
          <p:cNvPr name="Freeform 12" id="12"/>
          <p:cNvSpPr/>
          <p:nvPr/>
        </p:nvSpPr>
        <p:spPr>
          <a:xfrm flipH="false" flipV="false" rot="0">
            <a:off x="233375" y="5191734"/>
            <a:ext cx="7947689" cy="1132815"/>
          </a:xfrm>
          <a:custGeom>
            <a:avLst/>
            <a:gdLst/>
            <a:ahLst/>
            <a:cxnLst/>
            <a:rect r="r" b="b" t="t" l="l"/>
            <a:pathLst>
              <a:path h="1132815" w="7947689">
                <a:moveTo>
                  <a:pt x="0" y="0"/>
                </a:moveTo>
                <a:lnTo>
                  <a:pt x="7947689" y="0"/>
                </a:lnTo>
                <a:lnTo>
                  <a:pt x="7947689" y="1132815"/>
                </a:lnTo>
                <a:lnTo>
                  <a:pt x="0" y="1132815"/>
                </a:lnTo>
                <a:lnTo>
                  <a:pt x="0" y="0"/>
                </a:lnTo>
                <a:close/>
              </a:path>
            </a:pathLst>
          </a:custGeom>
          <a:blipFill>
            <a:blip r:embed="rId11"/>
            <a:stretch>
              <a:fillRect l="0" t="0" r="0" b="0"/>
            </a:stretch>
          </a:blipFill>
        </p:spPr>
      </p:sp>
      <p:sp>
        <p:nvSpPr>
          <p:cNvPr name="Freeform 13" id="13"/>
          <p:cNvSpPr/>
          <p:nvPr/>
        </p:nvSpPr>
        <p:spPr>
          <a:xfrm flipH="false" flipV="false" rot="0">
            <a:off x="4872129" y="6597825"/>
            <a:ext cx="7532496" cy="3362256"/>
          </a:xfrm>
          <a:custGeom>
            <a:avLst/>
            <a:gdLst/>
            <a:ahLst/>
            <a:cxnLst/>
            <a:rect r="r" b="b" t="t" l="l"/>
            <a:pathLst>
              <a:path h="3362256" w="7532496">
                <a:moveTo>
                  <a:pt x="0" y="0"/>
                </a:moveTo>
                <a:lnTo>
                  <a:pt x="7532496" y="0"/>
                </a:lnTo>
                <a:lnTo>
                  <a:pt x="7532496" y="3362256"/>
                </a:lnTo>
                <a:lnTo>
                  <a:pt x="0" y="3362256"/>
                </a:lnTo>
                <a:lnTo>
                  <a:pt x="0" y="0"/>
                </a:lnTo>
                <a:close/>
              </a:path>
            </a:pathLst>
          </a:custGeom>
          <a:blipFill>
            <a:blip r:embed="rId12"/>
            <a:stretch>
              <a:fillRect l="0" t="0" r="0" b="0"/>
            </a:stretch>
          </a:blipFill>
        </p:spPr>
      </p:sp>
      <p:sp>
        <p:nvSpPr>
          <p:cNvPr name="TextBox 14" id="14"/>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56</a:t>
            </a:r>
          </a:p>
        </p:txBody>
      </p:sp>
      <p:sp>
        <p:nvSpPr>
          <p:cNvPr name="TextBox 15" id="15"/>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6" id="16"/>
          <p:cNvSpPr txBox="true"/>
          <p:nvPr/>
        </p:nvSpPr>
        <p:spPr>
          <a:xfrm rot="0">
            <a:off x="338433" y="2473927"/>
            <a:ext cx="16599888" cy="763402"/>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T</a:t>
            </a:r>
            <a:r>
              <a:rPr lang="en-US" sz="2199">
                <a:solidFill>
                  <a:srgbClr val="005359"/>
                </a:solidFill>
                <a:latin typeface="Source Sans Pro"/>
                <a:ea typeface="Source Sans Pro"/>
                <a:cs typeface="Source Sans Pro"/>
                <a:sym typeface="Source Sans Pro"/>
              </a:rPr>
              <a:t>erkadang kita ingin merepresentasikan struktur pohon dalam bentuk string ringkas yang mudah diproses oleh komputer, bukan hanya untuk manusia. Salah satu cara adalah representasi parentetik.</a:t>
            </a:r>
          </a:p>
        </p:txBody>
      </p:sp>
      <p:sp>
        <p:nvSpPr>
          <p:cNvPr name="TextBox 17" id="17"/>
          <p:cNvSpPr txBox="true"/>
          <p:nvPr/>
        </p:nvSpPr>
        <p:spPr>
          <a:xfrm rot="0">
            <a:off x="471441" y="3294480"/>
            <a:ext cx="5492409" cy="372811"/>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Jika pohon T hanya ter</a:t>
            </a:r>
            <a:r>
              <a:rPr lang="en-US" sz="2199">
                <a:solidFill>
                  <a:srgbClr val="005359"/>
                </a:solidFill>
                <a:latin typeface="Source Sans Pro"/>
                <a:ea typeface="Source Sans Pro"/>
                <a:cs typeface="Source Sans Pro"/>
                <a:sym typeface="Source Sans Pro"/>
              </a:rPr>
              <a:t>diri dari satu posisi p:</a:t>
            </a:r>
          </a:p>
        </p:txBody>
      </p:sp>
      <p:sp>
        <p:nvSpPr>
          <p:cNvPr name="TextBox 18" id="18"/>
          <p:cNvSpPr txBox="true"/>
          <p:nvPr/>
        </p:nvSpPr>
        <p:spPr>
          <a:xfrm rot="0">
            <a:off x="233375" y="1939264"/>
            <a:ext cx="7712988"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Parenthetic Representations of a Tree</a:t>
            </a:r>
          </a:p>
        </p:txBody>
      </p:sp>
      <p:sp>
        <p:nvSpPr>
          <p:cNvPr name="TextBox 19" id="19"/>
          <p:cNvSpPr txBox="true"/>
          <p:nvPr/>
        </p:nvSpPr>
        <p:spPr>
          <a:xfrm rot="0">
            <a:off x="7265275" y="3294480"/>
            <a:ext cx="5877213" cy="372811"/>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Jika p memiliki anak-anak T1,</a:t>
            </a:r>
            <a:r>
              <a:rPr lang="en-US" sz="2199">
                <a:solidFill>
                  <a:srgbClr val="005359"/>
                </a:solidFill>
                <a:latin typeface="Source Sans Pro"/>
                <a:ea typeface="Source Sans Pro"/>
                <a:cs typeface="Source Sans Pro"/>
                <a:sym typeface="Source Sans Pro"/>
              </a:rPr>
              <a:t> T2, ..., Tk, maka:</a:t>
            </a:r>
          </a:p>
        </p:txBody>
      </p:sp>
      <p:sp>
        <p:nvSpPr>
          <p:cNvPr name="TextBox 20" id="20"/>
          <p:cNvSpPr txBox="true"/>
          <p:nvPr/>
        </p:nvSpPr>
        <p:spPr>
          <a:xfrm rot="0">
            <a:off x="233375" y="4512609"/>
            <a:ext cx="7236855" cy="372811"/>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Misalnya, pohon dari Gambar 8.2 akan ditampilkan seb</a:t>
            </a:r>
            <a:r>
              <a:rPr lang="en-US" sz="2199">
                <a:solidFill>
                  <a:srgbClr val="005359"/>
                </a:solidFill>
                <a:latin typeface="Source Sans Pro"/>
                <a:ea typeface="Source Sans Pro"/>
                <a:cs typeface="Source Sans Pro"/>
                <a:sym typeface="Source Sans Pro"/>
              </a:rPr>
              <a:t>agai:</a:t>
            </a:r>
          </a:p>
        </p:txBody>
      </p:sp>
      <p:sp>
        <p:nvSpPr>
          <p:cNvPr name="TextBox 21" id="21"/>
          <p:cNvSpPr txBox="true"/>
          <p:nvPr/>
        </p:nvSpPr>
        <p:spPr>
          <a:xfrm rot="0">
            <a:off x="8181064" y="4303059"/>
            <a:ext cx="9282117" cy="2463569"/>
          </a:xfrm>
          <a:prstGeom prst="rect">
            <a:avLst/>
          </a:prstGeom>
        </p:spPr>
        <p:txBody>
          <a:bodyPr anchor="t" rtlCol="false" tIns="0" lIns="0" bIns="0" rIns="0">
            <a:spAutoFit/>
          </a:bodyPr>
          <a:lstStyle/>
          <a:p>
            <a:pPr algn="just">
              <a:lnSpc>
                <a:spcPts val="2800"/>
              </a:lnSpc>
            </a:pPr>
            <a:r>
              <a:rPr lang="en-US" sz="2000">
                <a:solidFill>
                  <a:srgbClr val="005359"/>
                </a:solidFill>
                <a:latin typeface="Source Sans Pro"/>
                <a:ea typeface="Source Sans Pro"/>
                <a:cs typeface="Source Sans Pro"/>
                <a:sym typeface="Source Sans Pro"/>
              </a:rPr>
              <a:t>I</a:t>
            </a:r>
            <a:r>
              <a:rPr lang="en-US" sz="2000">
                <a:solidFill>
                  <a:srgbClr val="005359"/>
                </a:solidFill>
                <a:latin typeface="Source Sans Pro"/>
                <a:ea typeface="Source Sans Pro"/>
                <a:cs typeface="Source Sans Pro"/>
                <a:sym typeface="Source Sans Pro"/>
              </a:rPr>
              <a:t>ni seperti traversal preorder, tetapi:</a:t>
            </a:r>
          </a:p>
          <a:p>
            <a:pPr algn="just" marL="431801" indent="-215900" lvl="1">
              <a:lnSpc>
                <a:spcPts val="2800"/>
              </a:lnSpc>
              <a:buFont typeface="Arial"/>
              <a:buChar char="•"/>
            </a:pPr>
            <a:r>
              <a:rPr lang="en-US" sz="2000">
                <a:solidFill>
                  <a:srgbClr val="005359"/>
                </a:solidFill>
                <a:latin typeface="Source Sans Pro"/>
                <a:ea typeface="Source Sans Pro"/>
                <a:cs typeface="Source Sans Pro"/>
                <a:sym typeface="Source Sans Pro"/>
              </a:rPr>
              <a:t>Kita harus mencetak tanda kurung buka tepat sebelum mengeksplor anak-anak.</a:t>
            </a:r>
          </a:p>
          <a:p>
            <a:pPr algn="just" marL="431801" indent="-215900" lvl="1">
              <a:lnSpc>
                <a:spcPts val="2800"/>
              </a:lnSpc>
              <a:buFont typeface="Arial"/>
              <a:buChar char="•"/>
            </a:pPr>
            <a:r>
              <a:rPr lang="en-US" sz="2000">
                <a:solidFill>
                  <a:srgbClr val="005359"/>
                </a:solidFill>
                <a:latin typeface="Source Sans Pro"/>
                <a:ea typeface="Source Sans Pro"/>
                <a:cs typeface="Source Sans Pro"/>
                <a:sym typeface="Source Sans Pro"/>
              </a:rPr>
              <a:t>Cetak koma di antara anak-anak.</a:t>
            </a:r>
          </a:p>
          <a:p>
            <a:pPr algn="just" marL="431801" indent="-215900" lvl="1">
              <a:lnSpc>
                <a:spcPts val="2800"/>
              </a:lnSpc>
              <a:buFont typeface="Arial"/>
              <a:buChar char="•"/>
            </a:pPr>
            <a:r>
              <a:rPr lang="en-US" sz="2000">
                <a:solidFill>
                  <a:srgbClr val="005359"/>
                </a:solidFill>
                <a:latin typeface="Source Sans Pro"/>
                <a:ea typeface="Source Sans Pro"/>
                <a:cs typeface="Source Sans Pro"/>
                <a:sym typeface="Source Sans Pro"/>
              </a:rPr>
              <a:t>Cetak kurung tutup setelah semua anak dicetak.</a:t>
            </a:r>
          </a:p>
          <a:p>
            <a:pPr algn="just">
              <a:lnSpc>
                <a:spcPts val="2800"/>
              </a:lnSpc>
            </a:pPr>
            <a:r>
              <a:rPr lang="en-US" sz="2000">
                <a:solidFill>
                  <a:srgbClr val="005359"/>
                </a:solidFill>
                <a:latin typeface="Source Sans Pro"/>
                <a:ea typeface="Source Sans Pro"/>
                <a:cs typeface="Source Sans Pro"/>
                <a:sym typeface="Source Sans Pro"/>
              </a:rPr>
              <a:t>Karena itu, implementasi preorder biasa (seperti di Code Fragment 8.17) tidak bisa langsung digunakan. Maka dibuat fungsi khusus bernama parenthesize, yang akan dijelaskan di Code Fragment 8.25.</a:t>
            </a:r>
          </a:p>
        </p:txBody>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465797" y="6419150"/>
            <a:ext cx="7480566" cy="2552491"/>
          </a:xfrm>
          <a:custGeom>
            <a:avLst/>
            <a:gdLst/>
            <a:ahLst/>
            <a:cxnLst/>
            <a:rect r="r" b="b" t="t" l="l"/>
            <a:pathLst>
              <a:path h="2552491" w="7480566">
                <a:moveTo>
                  <a:pt x="0" y="0"/>
                </a:moveTo>
                <a:lnTo>
                  <a:pt x="7480566" y="0"/>
                </a:lnTo>
                <a:lnTo>
                  <a:pt x="7480566" y="2552490"/>
                </a:lnTo>
                <a:lnTo>
                  <a:pt x="0" y="2552490"/>
                </a:lnTo>
                <a:lnTo>
                  <a:pt x="0" y="0"/>
                </a:lnTo>
                <a:close/>
              </a:path>
            </a:pathLst>
          </a:custGeom>
          <a:blipFill>
            <a:blip r:embed="rId9"/>
            <a:stretch>
              <a:fillRect l="0" t="0" r="0" b="0"/>
            </a:stretch>
          </a:blipFill>
        </p:spPr>
      </p:sp>
      <p:sp>
        <p:nvSpPr>
          <p:cNvPr name="TextBox 11" id="11"/>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57</a:t>
            </a:r>
          </a:p>
        </p:txBody>
      </p:sp>
      <p:sp>
        <p:nvSpPr>
          <p:cNvPr name="TextBox 12" id="12"/>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3" id="13"/>
          <p:cNvSpPr txBox="true"/>
          <p:nvPr/>
        </p:nvSpPr>
        <p:spPr>
          <a:xfrm rot="0">
            <a:off x="233375" y="2577439"/>
            <a:ext cx="17241229" cy="2716358"/>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St</a:t>
            </a:r>
            <a:r>
              <a:rPr lang="en-US" sz="2199">
                <a:solidFill>
                  <a:srgbClr val="005359"/>
                </a:solidFill>
                <a:latin typeface="Source Sans Pro"/>
                <a:ea typeface="Source Sans Pro"/>
                <a:cs typeface="Source Sans Pro"/>
                <a:sym typeface="Source Sans Pro"/>
              </a:rPr>
              <a:t>ruktur pohon bisa digunakan untuk memodelkan sistem file:</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Direktori = simpul internal</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File = simpul daun</a:t>
            </a:r>
          </a:p>
          <a:p>
            <a:pPr algn="just">
              <a:lnSpc>
                <a:spcPts val="3079"/>
              </a:lnSpc>
            </a:pPr>
            <a:r>
              <a:rPr lang="en-US" sz="2199">
                <a:solidFill>
                  <a:srgbClr val="005359"/>
                </a:solidFill>
                <a:latin typeface="Source Sans Pro"/>
                <a:ea typeface="Source Sans Pro"/>
                <a:cs typeface="Source Sans Pro"/>
                <a:sym typeface="Source Sans Pro"/>
              </a:rPr>
              <a:t>Untuk menghitung total ruang yang dipakai suatu direktori dan seluruh isinya, kita menggunakan rekursi dengan pendekatan postorder traversal, karena, kita harus tahu dulu ukuran semua anak (subdirektori dan file) sebelum menghitung ukuran direktori induk.</a:t>
            </a:r>
          </a:p>
          <a:p>
            <a:pPr algn="just">
              <a:lnSpc>
                <a:spcPts val="3079"/>
              </a:lnSpc>
            </a:pPr>
            <a:r>
              <a:rPr lang="en-US" sz="2199">
                <a:solidFill>
                  <a:srgbClr val="005359"/>
                </a:solidFill>
                <a:latin typeface="Source Sans Pro"/>
                <a:ea typeface="Source Sans Pro"/>
                <a:cs typeface="Source Sans Pro"/>
                <a:sym typeface="Source Sans Pro"/>
              </a:rPr>
              <a:t>Masalah dengan postorder biasa, metode postorder() hanya mengunjungi simpul, tanpa mengembalikan nilai seperti ukuran file. Jadi tidak cocok untuk menjumlahkan ukuran file ke induknya.</a:t>
            </a:r>
          </a:p>
        </p:txBody>
      </p:sp>
      <p:sp>
        <p:nvSpPr>
          <p:cNvPr name="TextBox 14" id="14"/>
          <p:cNvSpPr txBox="true"/>
          <p:nvPr/>
        </p:nvSpPr>
        <p:spPr>
          <a:xfrm rot="0">
            <a:off x="233375" y="1939264"/>
            <a:ext cx="7712988"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Computing Disk Space</a:t>
            </a:r>
          </a:p>
        </p:txBody>
      </p:sp>
      <p:sp>
        <p:nvSpPr>
          <p:cNvPr name="TextBox 15" id="15"/>
          <p:cNvSpPr txBox="true"/>
          <p:nvPr/>
        </p:nvSpPr>
        <p:spPr>
          <a:xfrm rot="0">
            <a:off x="233375" y="5455722"/>
            <a:ext cx="9282117" cy="763402"/>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S</a:t>
            </a:r>
            <a:r>
              <a:rPr lang="en-US" sz="2199">
                <a:solidFill>
                  <a:srgbClr val="005359"/>
                </a:solidFill>
                <a:latin typeface="Source Sans Pro"/>
                <a:ea typeface="Source Sans Pro"/>
                <a:cs typeface="Source Sans Pro"/>
                <a:sym typeface="Source Sans Pro"/>
              </a:rPr>
              <a:t>olusi:</a:t>
            </a:r>
          </a:p>
          <a:p>
            <a:pPr algn="just">
              <a:lnSpc>
                <a:spcPts val="3079"/>
              </a:lnSpc>
            </a:pPr>
            <a:r>
              <a:rPr lang="en-US" sz="2199">
                <a:solidFill>
                  <a:srgbClr val="005359"/>
                </a:solidFill>
                <a:latin typeface="Source Sans Pro"/>
                <a:ea typeface="Source Sans Pro"/>
                <a:cs typeface="Source Sans Pro"/>
                <a:sym typeface="Source Sans Pro"/>
              </a:rPr>
              <a:t>G</a:t>
            </a:r>
            <a:r>
              <a:rPr lang="en-US" sz="2199">
                <a:solidFill>
                  <a:srgbClr val="005359"/>
                </a:solidFill>
                <a:latin typeface="Source Sans Pro"/>
                <a:ea typeface="Source Sans Pro"/>
                <a:cs typeface="Source Sans Pro"/>
                <a:sym typeface="Source Sans Pro"/>
              </a:rPr>
              <a:t>unakan rekursi yang mengembalikan nilai total ke atas, seperti ini:</a:t>
            </a:r>
          </a:p>
        </p:txBody>
      </p:sp>
      <p:sp>
        <p:nvSpPr>
          <p:cNvPr name="TextBox 16" id="16"/>
          <p:cNvSpPr txBox="true"/>
          <p:nvPr/>
        </p:nvSpPr>
        <p:spPr>
          <a:xfrm rot="0">
            <a:off x="8192486" y="6381050"/>
            <a:ext cx="9282117" cy="2325767"/>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Inti L</a:t>
            </a:r>
            <a:r>
              <a:rPr lang="en-US" sz="2199">
                <a:solidFill>
                  <a:srgbClr val="005359"/>
                </a:solidFill>
                <a:latin typeface="Source Sans Pro"/>
                <a:ea typeface="Source Sans Pro"/>
                <a:cs typeface="Source Sans Pro"/>
                <a:sym typeface="Source Sans Pro"/>
              </a:rPr>
              <a:t>ogika:</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Ambil ukuran dari simpul saat ini</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Tambahkan hasil rekursi dari semua anak</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Kembalikan total ukuran</a:t>
            </a:r>
          </a:p>
          <a:p>
            <a:pPr algn="just">
              <a:lnSpc>
                <a:spcPts val="3079"/>
              </a:lnSpc>
            </a:pPr>
            <a:r>
              <a:rPr lang="en-US" sz="2199">
                <a:solidFill>
                  <a:srgbClr val="005359"/>
                </a:solidFill>
                <a:latin typeface="Source Sans Pro"/>
                <a:ea typeface="Source Sans Pro"/>
                <a:cs typeface="Source Sans Pro"/>
                <a:sym typeface="Source Sans Pro"/>
              </a:rPr>
              <a:t>Kode ini mengasumsikan setiap elemen pohon punya metode .space() untuk mengembalikan ukuran file/direktori.</a:t>
            </a:r>
          </a:p>
        </p:txBody>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333497" y="2302999"/>
            <a:ext cx="12323389" cy="1064526"/>
            <a:chOff x="0" y="0"/>
            <a:chExt cx="16431186" cy="1419368"/>
          </a:xfrm>
        </p:grpSpPr>
        <p:grpSp>
          <p:nvGrpSpPr>
            <p:cNvPr name="Group 11" id="11"/>
            <p:cNvGrpSpPr/>
            <p:nvPr/>
          </p:nvGrpSpPr>
          <p:grpSpPr>
            <a:xfrm rot="0">
              <a:off x="0" y="0"/>
              <a:ext cx="1817999" cy="1419368"/>
              <a:chOff x="0" y="0"/>
              <a:chExt cx="1074506" cy="838900"/>
            </a:xfrm>
          </p:grpSpPr>
          <p:sp>
            <p:nvSpPr>
              <p:cNvPr name="Freeform 12" id="12"/>
              <p:cNvSpPr/>
              <p:nvPr/>
            </p:nvSpPr>
            <p:spPr>
              <a:xfrm flipH="false" flipV="false" rot="0">
                <a:off x="0" y="0"/>
                <a:ext cx="1074506" cy="838900"/>
              </a:xfrm>
              <a:custGeom>
                <a:avLst/>
                <a:gdLst/>
                <a:ahLst/>
                <a:cxnLst/>
                <a:rect r="r" b="b" t="t" l="l"/>
                <a:pathLst>
                  <a:path h="838900" w="1074506">
                    <a:moveTo>
                      <a:pt x="537253" y="0"/>
                    </a:moveTo>
                    <a:lnTo>
                      <a:pt x="1074506" y="419450"/>
                    </a:lnTo>
                    <a:lnTo>
                      <a:pt x="537253" y="838900"/>
                    </a:lnTo>
                    <a:lnTo>
                      <a:pt x="0" y="419450"/>
                    </a:lnTo>
                    <a:lnTo>
                      <a:pt x="537253" y="0"/>
                    </a:lnTo>
                    <a:close/>
                  </a:path>
                </a:pathLst>
              </a:custGeom>
              <a:solidFill>
                <a:srgbClr val="CFC5C4"/>
              </a:solidFill>
            </p:spPr>
          </p:sp>
          <p:sp>
            <p:nvSpPr>
              <p:cNvPr name="TextBox 13" id="13"/>
              <p:cNvSpPr txBox="true"/>
              <p:nvPr/>
            </p:nvSpPr>
            <p:spPr>
              <a:xfrm>
                <a:off x="184681" y="96561"/>
                <a:ext cx="705144" cy="598153"/>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220493" y="396024"/>
              <a:ext cx="1377014" cy="547247"/>
            </a:xfrm>
            <a:prstGeom prst="rect">
              <a:avLst/>
            </a:prstGeom>
          </p:spPr>
          <p:txBody>
            <a:bodyPr anchor="t" rtlCol="false" tIns="0" lIns="0" bIns="0" rIns="0">
              <a:spAutoFit/>
            </a:bodyPr>
            <a:lstStyle/>
            <a:p>
              <a:pPr algn="ctr">
                <a:lnSpc>
                  <a:spcPts val="3499"/>
                </a:lnSpc>
              </a:pPr>
              <a:r>
                <a:rPr lang="en-US" sz="2499" b="true">
                  <a:solidFill>
                    <a:srgbClr val="005359"/>
                  </a:solidFill>
                  <a:latin typeface="Source Sans Pro Bold"/>
                  <a:ea typeface="Source Sans Pro Bold"/>
                  <a:cs typeface="Source Sans Pro Bold"/>
                  <a:sym typeface="Source Sans Pro Bold"/>
                </a:rPr>
                <a:t>8.4.6</a:t>
              </a:r>
            </a:p>
          </p:txBody>
        </p:sp>
        <p:sp>
          <p:nvSpPr>
            <p:cNvPr name="TextBox 15" id="15"/>
            <p:cNvSpPr txBox="true"/>
            <p:nvPr/>
          </p:nvSpPr>
          <p:spPr>
            <a:xfrm rot="0">
              <a:off x="2282057" y="385834"/>
              <a:ext cx="14149129" cy="6286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Euler Tours and the Template Method Pattern </a:t>
              </a:r>
            </a:p>
          </p:txBody>
        </p:sp>
      </p:grpSp>
      <p:sp>
        <p:nvSpPr>
          <p:cNvPr name="TextBox 16" id="16"/>
          <p:cNvSpPr txBox="true"/>
          <p:nvPr/>
        </p:nvSpPr>
        <p:spPr>
          <a:xfrm rot="0">
            <a:off x="1083759" y="3878529"/>
            <a:ext cx="16120482" cy="3497541"/>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Berbagai aplikasi dalam Section 8.4.5 menunjukkan kekuatan traversal pohon secara rekursif. Namun, implementasi traversal standar seperti preorder, postorder, dan inorder tidak cukup fleksibel untuk semua kebutuhan. Dalam beberapa kasus:</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Kita perlu pekerjaan awal sebelum rekursi dilakukan ke subtree,</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Pekerjaan tambahan setelah rekursi selesai,</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Untuk pohon biner, terkadang diperlukan aksi di antara dua rekursi (kiri dan kanan),</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Kita perlu tahu kedalaman simpul, jalur dari akar, atau mengembalikan informasi dari anak ke induk.</a:t>
            </a:r>
          </a:p>
          <a:p>
            <a:pPr algn="just">
              <a:lnSpc>
                <a:spcPts val="3079"/>
              </a:lnSpc>
            </a:pPr>
            <a:r>
              <a:rPr lang="en-US" sz="2199">
                <a:solidFill>
                  <a:srgbClr val="005359"/>
                </a:solidFill>
                <a:latin typeface="Source Sans Pro"/>
                <a:ea typeface="Source Sans Pro"/>
                <a:cs typeface="Source Sans Pro"/>
                <a:sym typeface="Source Sans Pro"/>
              </a:rPr>
              <a:t>Meskipun solusi khusus bisa dibuat untuk setiap kasus, prinsip object-oriented programming menekankan pentingnya fleksibilitas dan keterpakaiulangan (reusability).</a:t>
            </a:r>
          </a:p>
          <a:p>
            <a:pPr algn="just">
              <a:lnSpc>
                <a:spcPts val="3079"/>
              </a:lnSpc>
            </a:pPr>
          </a:p>
        </p:txBody>
      </p:sp>
      <p:sp>
        <p:nvSpPr>
          <p:cNvPr name="TextBox 17" id="17"/>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58</a:t>
            </a:r>
          </a:p>
        </p:txBody>
      </p:sp>
      <p:sp>
        <p:nvSpPr>
          <p:cNvPr name="TextBox 18" id="18"/>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353963" y="4368071"/>
            <a:ext cx="7465421" cy="4362324"/>
          </a:xfrm>
          <a:custGeom>
            <a:avLst/>
            <a:gdLst/>
            <a:ahLst/>
            <a:cxnLst/>
            <a:rect r="r" b="b" t="t" l="l"/>
            <a:pathLst>
              <a:path h="4362324" w="7465421">
                <a:moveTo>
                  <a:pt x="0" y="0"/>
                </a:moveTo>
                <a:lnTo>
                  <a:pt x="7465421" y="0"/>
                </a:lnTo>
                <a:lnTo>
                  <a:pt x="7465421" y="4362324"/>
                </a:lnTo>
                <a:lnTo>
                  <a:pt x="0" y="4362324"/>
                </a:lnTo>
                <a:lnTo>
                  <a:pt x="0" y="0"/>
                </a:lnTo>
                <a:close/>
              </a:path>
            </a:pathLst>
          </a:custGeom>
          <a:blipFill>
            <a:blip r:embed="rId9"/>
            <a:stretch>
              <a:fillRect l="0" t="0" r="0" b="0"/>
            </a:stretch>
          </a:blipFill>
        </p:spPr>
      </p:sp>
      <p:sp>
        <p:nvSpPr>
          <p:cNvPr name="TextBox 11" id="11"/>
          <p:cNvSpPr txBox="true"/>
          <p:nvPr/>
        </p:nvSpPr>
        <p:spPr>
          <a:xfrm rot="0">
            <a:off x="353963" y="1939264"/>
            <a:ext cx="10611847"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Euler Tour Traversal</a:t>
            </a:r>
          </a:p>
        </p:txBody>
      </p:sp>
      <p:sp>
        <p:nvSpPr>
          <p:cNvPr name="TextBox 12" id="12"/>
          <p:cNvSpPr txBox="true"/>
          <p:nvPr/>
        </p:nvSpPr>
        <p:spPr>
          <a:xfrm rot="0">
            <a:off x="353963" y="2577439"/>
            <a:ext cx="16417322" cy="1544585"/>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Sebagai solusi umum, kita perkenalkan Euler tour traversal.</a:t>
            </a:r>
          </a:p>
          <a:p>
            <a:pPr algn="just">
              <a:lnSpc>
                <a:spcPts val="3079"/>
              </a:lnSpc>
            </a:pPr>
            <a:r>
              <a:rPr lang="en-US" sz="2199">
                <a:solidFill>
                  <a:srgbClr val="005359"/>
                </a:solidFill>
                <a:latin typeface="Source Sans Pro"/>
                <a:ea typeface="Source Sans Pro"/>
                <a:cs typeface="Source Sans Pro"/>
                <a:sym typeface="Source Sans Pro"/>
              </a:rPr>
              <a:t>Traversal ini dapat dibayangkan sebagai jalan mengelilingi pohon T dari akar ke anak paling kiri, dengan anggapan setiap tepi pohon adalah "dinding" yang selalu kita jaga di sisi kiri.</a:t>
            </a:r>
          </a:p>
          <a:p>
            <a:pPr algn="just">
              <a:lnSpc>
                <a:spcPts val="3079"/>
              </a:lnSpc>
            </a:pPr>
            <a:r>
              <a:rPr lang="en-US" sz="2199">
                <a:solidFill>
                  <a:srgbClr val="005359"/>
                </a:solidFill>
                <a:latin typeface="Source Sans Pro"/>
                <a:ea typeface="Source Sans Pro"/>
                <a:cs typeface="Source Sans Pro"/>
                <a:sym typeface="Source Sans Pro"/>
              </a:rPr>
              <a:t>(Lihat Gambar .21).</a:t>
            </a:r>
          </a:p>
        </p:txBody>
      </p:sp>
      <p:sp>
        <p:nvSpPr>
          <p:cNvPr name="TextBox 13" id="13"/>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59</a:t>
            </a:r>
          </a:p>
        </p:txBody>
      </p:sp>
      <p:sp>
        <p:nvSpPr>
          <p:cNvPr name="TextBox 14" id="14"/>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5" id="15"/>
          <p:cNvSpPr txBox="true"/>
          <p:nvPr/>
        </p:nvSpPr>
        <p:spPr>
          <a:xfrm rot="0">
            <a:off x="8474372" y="4781412"/>
            <a:ext cx="8463950" cy="3106949"/>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Kompleksitas waktu:</a:t>
            </a:r>
          </a:p>
          <a:p>
            <a:pPr algn="just">
              <a:lnSpc>
                <a:spcPts val="3079"/>
              </a:lnSpc>
            </a:pPr>
            <a:r>
              <a:rPr lang="en-US" sz="2199">
                <a:solidFill>
                  <a:srgbClr val="005359"/>
                </a:solidFill>
                <a:latin typeface="Source Sans Pro"/>
                <a:ea typeface="Source Sans Pro"/>
                <a:cs typeface="Source Sans Pro"/>
                <a:sym typeface="Source Sans Pro"/>
              </a:rPr>
              <a:t> O(n), karena setiap dari (n−1) sisi dilewati dua kali:</a:t>
            </a:r>
          </a:p>
          <a:p>
            <a:pPr algn="just" marL="474979" indent="-237490" lvl="1">
              <a:lnSpc>
                <a:spcPts val="3079"/>
              </a:lnSpc>
              <a:buAutoNum type="arabicPeriod" startAt="1"/>
            </a:pPr>
            <a:r>
              <a:rPr lang="en-US" sz="2199">
                <a:solidFill>
                  <a:srgbClr val="005359"/>
                </a:solidFill>
                <a:latin typeface="Source Sans Pro"/>
                <a:ea typeface="Source Sans Pro"/>
                <a:cs typeface="Source Sans Pro"/>
                <a:sym typeface="Source Sans Pro"/>
              </a:rPr>
              <a:t>Sekali saat turun,</a:t>
            </a:r>
          </a:p>
          <a:p>
            <a:pPr algn="just" marL="474979" indent="-237490" lvl="1">
              <a:lnSpc>
                <a:spcPts val="3079"/>
              </a:lnSpc>
              <a:buAutoNum type="arabicPeriod" startAt="1"/>
            </a:pPr>
            <a:r>
              <a:rPr lang="en-US" sz="2199">
                <a:solidFill>
                  <a:srgbClr val="005359"/>
                </a:solidFill>
                <a:latin typeface="Source Sans Pro"/>
                <a:ea typeface="Source Sans Pro"/>
                <a:cs typeface="Source Sans Pro"/>
                <a:sym typeface="Source Sans Pro"/>
              </a:rPr>
              <a:t>Sekali lagi saat naik.</a:t>
            </a:r>
          </a:p>
          <a:p>
            <a:pPr algn="just">
              <a:lnSpc>
                <a:spcPts val="3079"/>
              </a:lnSpc>
            </a:pPr>
            <a:r>
              <a:rPr lang="en-US" sz="2199">
                <a:solidFill>
                  <a:srgbClr val="005359"/>
                </a:solidFill>
                <a:latin typeface="Source Sans Pro"/>
                <a:ea typeface="Source Sans Pro"/>
                <a:cs typeface="Source Sans Pro"/>
                <a:sym typeface="Source Sans Pro"/>
              </a:rPr>
              <a:t>Untuk menyatukan konsep preorder dan postorder, kita anggap bahwa setiap simpul p dikunjungi dua kali:</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Pre-visit: saat pertama kali mencapai simpul (dari sisi kiri),</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Post-visit: saat kita naik meninggalkan simpul (melewati sisi kanan).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true" rot="0">
            <a:off x="14986444" y="-509496"/>
            <a:ext cx="3505993" cy="4526783"/>
          </a:xfrm>
          <a:custGeom>
            <a:avLst/>
            <a:gdLst/>
            <a:ahLst/>
            <a:cxnLst/>
            <a:rect r="r" b="b" t="t" l="l"/>
            <a:pathLst>
              <a:path h="4526783" w="3505993">
                <a:moveTo>
                  <a:pt x="0" y="4526783"/>
                </a:moveTo>
                <a:lnTo>
                  <a:pt x="3505993" y="4526783"/>
                </a:lnTo>
                <a:lnTo>
                  <a:pt x="3505993" y="0"/>
                </a:lnTo>
                <a:lnTo>
                  <a:pt x="0" y="0"/>
                </a:lnTo>
                <a:lnTo>
                  <a:pt x="0" y="4526783"/>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45565" y="723900"/>
            <a:ext cx="6205452" cy="1029996"/>
            <a:chOff x="0" y="0"/>
            <a:chExt cx="1634358" cy="271275"/>
          </a:xfrm>
        </p:grpSpPr>
        <p:sp>
          <p:nvSpPr>
            <p:cNvPr name="Freeform 5" id="5"/>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6" id="6"/>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7" id="7"/>
          <p:cNvSpPr/>
          <p:nvPr/>
        </p:nvSpPr>
        <p:spPr>
          <a:xfrm flipH="false" flipV="false" rot="0">
            <a:off x="760339" y="972152"/>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297061" y="3083261"/>
            <a:ext cx="15641260" cy="5434105"/>
          </a:xfrm>
          <a:prstGeom prst="rect">
            <a:avLst/>
          </a:prstGeom>
        </p:spPr>
        <p:txBody>
          <a:bodyPr anchor="t" rtlCol="false" tIns="0" lIns="0" bIns="0" rIns="0">
            <a:spAutoFit/>
          </a:bodyPr>
          <a:lstStyle/>
          <a:p>
            <a:pPr algn="just">
              <a:lnSpc>
                <a:spcPts val="3360"/>
              </a:lnSpc>
            </a:pPr>
            <a:r>
              <a:rPr lang="en-US" sz="2400">
                <a:solidFill>
                  <a:srgbClr val="005359"/>
                </a:solidFill>
                <a:latin typeface="Source Sans Pro"/>
                <a:ea typeface="Source Sans Pro"/>
                <a:cs typeface="Source Sans Pro"/>
                <a:sym typeface="Source Sans Pro"/>
              </a:rPr>
              <a:t>Edge (sisi) dari pohon T adalah pasangan simpul (u, v) di mana u adalah induk dari v, atau sebaliknya (v adalah anak dari u). Path (lintasan) dalam pohon T adalah urutan simpul di mana setiap dua simpul yang berurutan dalam urutan tersebut terhubung oleh sebuah edge. Contoh, dalam Gambar 8.3, terdapat path (cs252/, projects/, demos/, market), artinya, mulai dari direktori cs252/ menuju projects/, lalu ke demos/, dan terakhir ke market, semua simpul tersebut terhubung secara hierarkis melalui edge-edge.</a:t>
            </a:r>
          </a:p>
          <a:p>
            <a:pPr algn="just">
              <a:lnSpc>
                <a:spcPts val="3360"/>
              </a:lnSpc>
            </a:pPr>
          </a:p>
          <a:p>
            <a:pPr algn="just">
              <a:lnSpc>
                <a:spcPts val="3360"/>
              </a:lnSpc>
            </a:pPr>
            <a:r>
              <a:rPr lang="en-US" sz="2400">
                <a:solidFill>
                  <a:srgbClr val="005359"/>
                </a:solidFill>
                <a:latin typeface="Source Sans Pro"/>
                <a:ea typeface="Source Sans Pro"/>
                <a:cs typeface="Source Sans Pro"/>
                <a:sym typeface="Source Sans Pro"/>
              </a:rPr>
              <a:t>Hubungan pewarisan (inheritance) antar kelas dalam program Python membentuk sebuah pohon jika hanya menggunakan pewarisan tunggal (single inheritance).</a:t>
            </a:r>
          </a:p>
          <a:p>
            <a:pPr algn="just">
              <a:lnSpc>
                <a:spcPts val="3360"/>
              </a:lnSpc>
            </a:pPr>
            <a:r>
              <a:rPr lang="en-US" sz="2400">
                <a:solidFill>
                  <a:srgbClr val="005359"/>
                </a:solidFill>
                <a:latin typeface="Source Sans Pro"/>
                <a:ea typeface="Source Sans Pro"/>
                <a:cs typeface="Source Sans Pro"/>
                <a:sym typeface="Source Sans Pro"/>
              </a:rPr>
              <a:t>Sebagai contoh, pada Bagian 2.4, telah dijelaskan hierarki tipe-tipe exception dalam Python (ditampilkan pada Gambar 8.4, yang sebelumnya adalah Gambar 2.5). Kelas BaseException adalah akar (root) dari hierarki tersebut. Semua kelas exception buatan pengguna (user-defined exception) secara konvensional sebaiknya diturunkan dari kelas Exception, yang merupakan turunan dari BaseException.</a:t>
            </a:r>
          </a:p>
          <a:p>
            <a:pPr algn="just">
              <a:lnSpc>
                <a:spcPts val="3360"/>
              </a:lnSpc>
            </a:pPr>
            <a:r>
              <a:rPr lang="en-US" sz="2400">
                <a:solidFill>
                  <a:srgbClr val="005359"/>
                </a:solidFill>
                <a:latin typeface="Source Sans Pro"/>
                <a:ea typeface="Source Sans Pro"/>
                <a:cs typeface="Source Sans Pro"/>
                <a:sym typeface="Source Sans Pro"/>
              </a:rPr>
              <a:t>Contohnya, kelas Empty yang diperkenalkan dalam Code Fragment 6.1 di Bab 6 adalah turunan dari Exception.</a:t>
            </a:r>
          </a:p>
        </p:txBody>
      </p:sp>
      <p:sp>
        <p:nvSpPr>
          <p:cNvPr name="TextBox 11" id="11"/>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06</a:t>
            </a:r>
          </a:p>
        </p:txBody>
      </p:sp>
      <p:sp>
        <p:nvSpPr>
          <p:cNvPr name="TextBox 12" id="12"/>
          <p:cNvSpPr txBox="true"/>
          <p:nvPr/>
        </p:nvSpPr>
        <p:spPr>
          <a:xfrm rot="0">
            <a:off x="1514347" y="952801"/>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3" id="13"/>
          <p:cNvSpPr txBox="true"/>
          <p:nvPr/>
        </p:nvSpPr>
        <p:spPr>
          <a:xfrm rot="0">
            <a:off x="1323892" y="2672342"/>
            <a:ext cx="4333115" cy="393766"/>
          </a:xfrm>
          <a:prstGeom prst="rect">
            <a:avLst/>
          </a:prstGeom>
        </p:spPr>
        <p:txBody>
          <a:bodyPr anchor="t" rtlCol="false" tIns="0" lIns="0" bIns="0" rIns="0">
            <a:spAutoFit/>
          </a:bodyPr>
          <a:lstStyle/>
          <a:p>
            <a:pPr algn="l">
              <a:lnSpc>
                <a:spcPts val="3125"/>
              </a:lnSpc>
            </a:pPr>
            <a:r>
              <a:rPr lang="en-US" sz="2500">
                <a:solidFill>
                  <a:srgbClr val="005359"/>
                </a:solidFill>
                <a:latin typeface="League Spartan"/>
                <a:ea typeface="League Spartan"/>
                <a:cs typeface="League Spartan"/>
                <a:sym typeface="League Spartan"/>
              </a:rPr>
              <a:t>Edges and Paths in Trees</a:t>
            </a:r>
          </a:p>
        </p:txBody>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6315863" y="6824566"/>
            <a:ext cx="9686410" cy="2627696"/>
          </a:xfrm>
          <a:custGeom>
            <a:avLst/>
            <a:gdLst/>
            <a:ahLst/>
            <a:cxnLst/>
            <a:rect r="r" b="b" t="t" l="l"/>
            <a:pathLst>
              <a:path h="2627696" w="9686410">
                <a:moveTo>
                  <a:pt x="0" y="0"/>
                </a:moveTo>
                <a:lnTo>
                  <a:pt x="9686410" y="0"/>
                </a:lnTo>
                <a:lnTo>
                  <a:pt x="9686410" y="2627696"/>
                </a:lnTo>
                <a:lnTo>
                  <a:pt x="0" y="2627696"/>
                </a:lnTo>
                <a:lnTo>
                  <a:pt x="0" y="0"/>
                </a:lnTo>
                <a:close/>
              </a:path>
            </a:pathLst>
          </a:custGeom>
          <a:blipFill>
            <a:blip r:embed="rId9"/>
            <a:stretch>
              <a:fillRect l="0" t="0" r="0" b="0"/>
            </a:stretch>
          </a:blipFill>
        </p:spPr>
      </p:sp>
      <p:sp>
        <p:nvSpPr>
          <p:cNvPr name="TextBox 11" id="11"/>
          <p:cNvSpPr txBox="true"/>
          <p:nvPr/>
        </p:nvSpPr>
        <p:spPr>
          <a:xfrm rot="0">
            <a:off x="353963" y="1939264"/>
            <a:ext cx="10611847"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Euler Tour Traversal</a:t>
            </a:r>
          </a:p>
        </p:txBody>
      </p:sp>
      <p:sp>
        <p:nvSpPr>
          <p:cNvPr name="TextBox 12" id="12"/>
          <p:cNvSpPr txBox="true"/>
          <p:nvPr/>
        </p:nvSpPr>
        <p:spPr>
          <a:xfrm rot="0">
            <a:off x="353963" y="2377414"/>
            <a:ext cx="16584358" cy="3888132"/>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Traversal Euler Tour dapat dibayangkan sebagai proses rekursif, karena untuk setiap simpul (node) p:</a:t>
            </a:r>
          </a:p>
          <a:p>
            <a:pPr algn="just" marL="474979" indent="-237490" lvl="1">
              <a:lnSpc>
                <a:spcPts val="3079"/>
              </a:lnSpc>
              <a:buAutoNum type="arabicPeriod" startAt="1"/>
            </a:pPr>
            <a:r>
              <a:rPr lang="en-US" sz="2199">
                <a:solidFill>
                  <a:srgbClr val="005359"/>
                </a:solidFill>
                <a:latin typeface="Source Sans Pro"/>
                <a:ea typeface="Source Sans Pro"/>
                <a:cs typeface="Source Sans Pro"/>
                <a:sym typeface="Source Sans Pro"/>
              </a:rPr>
              <a:t>Dilakukan aksi pre-visit saat pertama kali mengunjungi simpul p.</a:t>
            </a:r>
          </a:p>
          <a:p>
            <a:pPr algn="just" marL="474979" indent="-237490" lvl="1">
              <a:lnSpc>
                <a:spcPts val="3079"/>
              </a:lnSpc>
              <a:buAutoNum type="arabicPeriod" startAt="1"/>
            </a:pPr>
            <a:r>
              <a:rPr lang="en-US" sz="2199">
                <a:solidFill>
                  <a:srgbClr val="005359"/>
                </a:solidFill>
                <a:latin typeface="Source Sans Pro"/>
                <a:ea typeface="Source Sans Pro"/>
                <a:cs typeface="Source Sans Pro"/>
                <a:sym typeface="Source Sans Pro"/>
              </a:rPr>
              <a:t>Kemudian dilakukan traversal secara rekursif ke setiap anak dari p.</a:t>
            </a:r>
          </a:p>
          <a:p>
            <a:pPr algn="just" marL="474979" indent="-237490" lvl="1">
              <a:lnSpc>
                <a:spcPts val="3079"/>
              </a:lnSpc>
              <a:buAutoNum type="arabicPeriod" startAt="1"/>
            </a:pPr>
            <a:r>
              <a:rPr lang="en-US" sz="2199">
                <a:solidFill>
                  <a:srgbClr val="005359"/>
                </a:solidFill>
                <a:latin typeface="Source Sans Pro"/>
                <a:ea typeface="Source Sans Pro"/>
                <a:cs typeface="Source Sans Pro"/>
                <a:sym typeface="Source Sans Pro"/>
              </a:rPr>
              <a:t>Setelah semua anak selesai, dilakukan aksi post-visit pada p.</a:t>
            </a:r>
          </a:p>
          <a:p>
            <a:pPr algn="just">
              <a:lnSpc>
                <a:spcPts val="3079"/>
              </a:lnSpc>
            </a:pPr>
            <a:r>
              <a:rPr lang="en-US" sz="2199">
                <a:solidFill>
                  <a:srgbClr val="005359"/>
                </a:solidFill>
                <a:latin typeface="Source Sans Pro"/>
                <a:ea typeface="Source Sans Pro"/>
                <a:cs typeface="Source Sans Pro"/>
                <a:sym typeface="Source Sans Pro"/>
              </a:rPr>
              <a:t>📌 Contoh dari Gambar 8.21:</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Misalkan simpul dengan elemen "/" memiliki dua anak.</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Maka akan dilakukan:</a:t>
            </a:r>
          </a:p>
          <a:p>
            <a:pPr algn="just" marL="949959" indent="-316653" lvl="2">
              <a:lnSpc>
                <a:spcPts val="3079"/>
              </a:lnSpc>
              <a:buFont typeface="Arial"/>
              <a:buChar char="⚬"/>
            </a:pPr>
            <a:r>
              <a:rPr lang="en-US" sz="2199">
                <a:solidFill>
                  <a:srgbClr val="005359"/>
                </a:solidFill>
                <a:latin typeface="Source Sans Pro"/>
                <a:ea typeface="Source Sans Pro"/>
                <a:cs typeface="Source Sans Pro"/>
                <a:sym typeface="Source Sans Pro"/>
              </a:rPr>
              <a:t>Euler tour untuk anak kiri</a:t>
            </a:r>
          </a:p>
          <a:p>
            <a:pPr algn="just" marL="949959" indent="-316653" lvl="2">
              <a:lnSpc>
                <a:spcPts val="3079"/>
              </a:lnSpc>
              <a:buFont typeface="Arial"/>
              <a:buChar char="⚬"/>
            </a:pPr>
            <a:r>
              <a:rPr lang="en-US" sz="2199">
                <a:solidFill>
                  <a:srgbClr val="005359"/>
                </a:solidFill>
                <a:latin typeface="Source Sans Pro"/>
                <a:ea typeface="Source Sans Pro"/>
                <a:cs typeface="Source Sans Pro"/>
                <a:sym typeface="Source Sans Pro"/>
              </a:rPr>
              <a:t>Euler tour untuk anak kanan</a:t>
            </a:r>
          </a:p>
          <a:p>
            <a:pPr algn="just" marL="949959" indent="-316653" lvl="2">
              <a:lnSpc>
                <a:spcPts val="3079"/>
              </a:lnSpc>
              <a:buFont typeface="Arial"/>
              <a:buChar char="⚬"/>
            </a:pPr>
            <a:r>
              <a:rPr lang="en-US" sz="2199">
                <a:solidFill>
                  <a:srgbClr val="005359"/>
                </a:solidFill>
                <a:latin typeface="Source Sans Pro"/>
                <a:ea typeface="Source Sans Pro"/>
                <a:cs typeface="Source Sans Pro"/>
                <a:sym typeface="Source Sans Pro"/>
              </a:rPr>
              <a:t>Semuanya terjadi di antara pre-visit dan post-visit simpul "/".</a:t>
            </a:r>
          </a:p>
        </p:txBody>
      </p:sp>
      <p:sp>
        <p:nvSpPr>
          <p:cNvPr name="TextBox 13" id="13"/>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60</a:t>
            </a:r>
          </a:p>
        </p:txBody>
      </p:sp>
      <p:sp>
        <p:nvSpPr>
          <p:cNvPr name="TextBox 14" id="14"/>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5" id="15"/>
          <p:cNvSpPr txBox="true"/>
          <p:nvPr/>
        </p:nvSpPr>
        <p:spPr>
          <a:xfrm rot="0">
            <a:off x="855375" y="7765602"/>
            <a:ext cx="5078424" cy="372811"/>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Pseudo-code Euler Tour (Fragment 8.27)</a:t>
            </a:r>
          </a:p>
        </p:txBody>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353963" y="2503644"/>
            <a:ext cx="10611847"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Template Method Pattern</a:t>
            </a:r>
          </a:p>
        </p:txBody>
      </p:sp>
      <p:sp>
        <p:nvSpPr>
          <p:cNvPr name="TextBox 11" id="11"/>
          <p:cNvSpPr txBox="true"/>
          <p:nvPr/>
        </p:nvSpPr>
        <p:spPr>
          <a:xfrm rot="0">
            <a:off x="851821" y="3188822"/>
            <a:ext cx="16584358" cy="3888132"/>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Template Method Pattern adalah pola desain dalam pemrograman berorientasi objek yang menyediakan kerangka kerja algoritma dasar, namun tetap fleksibel karena bisa disesuaikan di bagian-bagian tertentu. Penyesuaian ini dilakukan lewat fungsi tambahan yang disebut hook.</a:t>
            </a:r>
          </a:p>
          <a:p>
            <a:pPr algn="just">
              <a:lnSpc>
                <a:spcPts val="3079"/>
              </a:lnSpc>
            </a:pPr>
            <a:r>
              <a:rPr lang="en-US" sz="2199">
                <a:solidFill>
                  <a:srgbClr val="005359"/>
                </a:solidFill>
                <a:latin typeface="Source Sans Pro"/>
                <a:ea typeface="Source Sans Pro"/>
                <a:cs typeface="Source Sans Pro"/>
                <a:sym typeface="Source Sans Pro"/>
              </a:rPr>
              <a:t>Dalam Euler Tour Traversal, digunakan dua hook, yaitu previsit (dijalankan sebelum menelusuri anak-anak suatu node) dan postvisit (dijalankan setelah semua anak selesai ditelusuri). Dengan cara ini, kita bisa menambahkan logika tertentu tanpa harus mengubah struktur utama dari traversal.</a:t>
            </a:r>
          </a:p>
          <a:p>
            <a:pPr algn="just">
              <a:lnSpc>
                <a:spcPts val="3079"/>
              </a:lnSpc>
            </a:pPr>
            <a:r>
              <a:rPr lang="en-US" sz="2199">
                <a:solidFill>
                  <a:srgbClr val="005359"/>
                </a:solidFill>
                <a:latin typeface="Source Sans Pro"/>
                <a:ea typeface="Source Sans Pro"/>
                <a:cs typeface="Source Sans Pro"/>
                <a:sym typeface="Source Sans Pro"/>
              </a:rPr>
              <a:t>Struktur umum ini biasanya dituliskan dalam kelas EulerTour. Untuk menyesuaikan perilaku traversal, kita cukup membuat subclass dari EulerTour dan mengganti isi previsit atau postvisit sesuai kebutuhan. Cara ini memudahkan kita membuat aplikasi traversal seperti menghitung ukuran folder, menampilkan isi pohon dengan indentasi, atau menghitung ekspresi matematika, tanpa harus mengulang kode dasar traversal.</a:t>
            </a:r>
          </a:p>
        </p:txBody>
      </p:sp>
      <p:sp>
        <p:nvSpPr>
          <p:cNvPr name="TextBox 12" id="12"/>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61</a:t>
            </a:r>
          </a:p>
        </p:txBody>
      </p:sp>
      <p:sp>
        <p:nvSpPr>
          <p:cNvPr name="TextBox 13" id="13"/>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861696" y="4610482"/>
            <a:ext cx="7517746" cy="5381123"/>
          </a:xfrm>
          <a:custGeom>
            <a:avLst/>
            <a:gdLst/>
            <a:ahLst/>
            <a:cxnLst/>
            <a:rect r="r" b="b" t="t" l="l"/>
            <a:pathLst>
              <a:path h="5381123" w="7517746">
                <a:moveTo>
                  <a:pt x="0" y="0"/>
                </a:moveTo>
                <a:lnTo>
                  <a:pt x="7517746" y="0"/>
                </a:lnTo>
                <a:lnTo>
                  <a:pt x="7517746" y="5381123"/>
                </a:lnTo>
                <a:lnTo>
                  <a:pt x="0" y="5381123"/>
                </a:lnTo>
                <a:lnTo>
                  <a:pt x="0" y="0"/>
                </a:lnTo>
                <a:close/>
              </a:path>
            </a:pathLst>
          </a:custGeom>
          <a:blipFill>
            <a:blip r:embed="rId9"/>
            <a:stretch>
              <a:fillRect l="0" t="0" r="0" b="0"/>
            </a:stretch>
          </a:blipFill>
        </p:spPr>
      </p:sp>
      <p:sp>
        <p:nvSpPr>
          <p:cNvPr name="Freeform 11" id="11"/>
          <p:cNvSpPr/>
          <p:nvPr/>
        </p:nvSpPr>
        <p:spPr>
          <a:xfrm flipH="false" flipV="false" rot="0">
            <a:off x="8646142" y="4610482"/>
            <a:ext cx="7272295" cy="5522570"/>
          </a:xfrm>
          <a:custGeom>
            <a:avLst/>
            <a:gdLst/>
            <a:ahLst/>
            <a:cxnLst/>
            <a:rect r="r" b="b" t="t" l="l"/>
            <a:pathLst>
              <a:path h="5522570" w="7272295">
                <a:moveTo>
                  <a:pt x="0" y="0"/>
                </a:moveTo>
                <a:lnTo>
                  <a:pt x="7272295" y="0"/>
                </a:lnTo>
                <a:lnTo>
                  <a:pt x="7272295" y="5522570"/>
                </a:lnTo>
                <a:lnTo>
                  <a:pt x="0" y="5522570"/>
                </a:lnTo>
                <a:lnTo>
                  <a:pt x="0" y="0"/>
                </a:lnTo>
                <a:close/>
              </a:path>
            </a:pathLst>
          </a:custGeom>
          <a:blipFill>
            <a:blip r:embed="rId10"/>
            <a:stretch>
              <a:fillRect l="0" t="0" r="0" b="0"/>
            </a:stretch>
          </a:blipFill>
        </p:spPr>
      </p:sp>
      <p:sp>
        <p:nvSpPr>
          <p:cNvPr name="TextBox 12" id="12"/>
          <p:cNvSpPr txBox="true"/>
          <p:nvPr/>
        </p:nvSpPr>
        <p:spPr>
          <a:xfrm rot="0">
            <a:off x="353963" y="1939264"/>
            <a:ext cx="10611847"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Python Implementation</a:t>
            </a:r>
          </a:p>
        </p:txBody>
      </p:sp>
      <p:sp>
        <p:nvSpPr>
          <p:cNvPr name="TextBox 13" id="13"/>
          <p:cNvSpPr txBox="true"/>
          <p:nvPr/>
        </p:nvSpPr>
        <p:spPr>
          <a:xfrm rot="0">
            <a:off x="353963" y="2577439"/>
            <a:ext cx="16584358" cy="1544585"/>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Implementasi EulerTour pada Python mencakup proses rekursif utama yang ditangani oleh metode non-publik bernama tour. Untuk menggunakannya, kita cukup membuat objek dari kelas EulerTour dengan memberikan pohon sebagai parameter. Setelah itu, proses traversal dimulai dengan memanggil metode publik execute. Metode ini menjalankan seluruh perjalanan Euler dari akar pohon dan mengembalikan hasil akhir dari proses komputasi yang dilakukan selama traversal.</a:t>
            </a:r>
          </a:p>
        </p:txBody>
      </p:sp>
      <p:sp>
        <p:nvSpPr>
          <p:cNvPr name="TextBox 14" id="14"/>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62</a:t>
            </a:r>
          </a:p>
        </p:txBody>
      </p:sp>
      <p:sp>
        <p:nvSpPr>
          <p:cNvPr name="TextBox 15" id="15"/>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3049339" y="7258950"/>
            <a:ext cx="2410242"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Tambahan</a:t>
            </a:r>
          </a:p>
        </p:txBody>
      </p:sp>
      <p:sp>
        <p:nvSpPr>
          <p:cNvPr name="TextBox 11" id="11"/>
          <p:cNvSpPr txBox="true"/>
          <p:nvPr/>
        </p:nvSpPr>
        <p:spPr>
          <a:xfrm rot="0">
            <a:off x="353963" y="3570975"/>
            <a:ext cx="8790037" cy="3106949"/>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Untuk mendukung traversal kompleks, EulerTour ditingkatkan dengan:</a:t>
            </a:r>
          </a:p>
          <a:p>
            <a:pPr algn="just">
              <a:lnSpc>
                <a:spcPts val="3079"/>
              </a:lnSpc>
            </a:pPr>
            <a:r>
              <a:rPr lang="en-US" sz="2199">
                <a:solidFill>
                  <a:srgbClr val="005359"/>
                </a:solidFill>
                <a:latin typeface="Source Sans Pro"/>
                <a:ea typeface="Source Sans Pro"/>
                <a:cs typeface="Source Sans Pro"/>
                <a:sym typeface="Source Sans Pro"/>
              </a:rPr>
              <a:t>1. Pelacakan Kedalaman dan Jalur</a:t>
            </a:r>
          </a:p>
          <a:p>
            <a:pPr algn="just">
              <a:lnSpc>
                <a:spcPts val="3079"/>
              </a:lnSpc>
            </a:pPr>
            <a:r>
              <a:rPr lang="en-US" sz="2199">
                <a:solidFill>
                  <a:srgbClr val="005359"/>
                </a:solidFill>
                <a:latin typeface="Source Sans Pro"/>
                <a:ea typeface="Source Sans Pro"/>
                <a:cs typeface="Source Sans Pro"/>
                <a:sym typeface="Source Sans Pro"/>
              </a:rPr>
              <a:t>Traversal kini mencatat:</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depth: kedalaman node saat ini,</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path: indeks jalur dari root ke node (seperti pada Code Fragment 8.24).</a:t>
            </a:r>
          </a:p>
          <a:p>
            <a:pPr algn="just">
              <a:lnSpc>
                <a:spcPts val="3079"/>
              </a:lnSpc>
            </a:pPr>
            <a:r>
              <a:rPr lang="en-US" sz="2199">
                <a:solidFill>
                  <a:srgbClr val="005359"/>
                </a:solidFill>
                <a:latin typeface="Source Sans Pro"/>
                <a:ea typeface="Source Sans Pro"/>
                <a:cs typeface="Source Sans Pro"/>
                <a:sym typeface="Source Sans Pro"/>
              </a:rPr>
              <a:t> 2. Pengembalian Nilai dari Anak ke Induk</a:t>
            </a:r>
          </a:p>
          <a:p>
            <a:pPr algn="just">
              <a:lnSpc>
                <a:spcPts val="3079"/>
              </a:lnSpc>
            </a:pPr>
            <a:r>
              <a:rPr lang="en-US" sz="2199">
                <a:solidFill>
                  <a:srgbClr val="005359"/>
                </a:solidFill>
                <a:latin typeface="Source Sans Pro"/>
                <a:ea typeface="Source Sans Pro"/>
                <a:cs typeface="Source Sans Pro"/>
                <a:sym typeface="Source Sans Pro"/>
              </a:rPr>
              <a:t>Masing-masing postvisit anak bisa mengembalikan nilai yang akan digunakan induknya.</a:t>
            </a:r>
          </a:p>
        </p:txBody>
      </p:sp>
      <p:sp>
        <p:nvSpPr>
          <p:cNvPr name="TextBox 12" id="12"/>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63</a:t>
            </a:r>
          </a:p>
        </p:txBody>
      </p:sp>
      <p:sp>
        <p:nvSpPr>
          <p:cNvPr name="TextBox 13" id="13"/>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4" id="14"/>
          <p:cNvSpPr txBox="true"/>
          <p:nvPr/>
        </p:nvSpPr>
        <p:spPr>
          <a:xfrm rot="0">
            <a:off x="10097117" y="3869004"/>
            <a:ext cx="6122464" cy="2500868"/>
          </a:xfrm>
          <a:prstGeom prst="rect">
            <a:avLst/>
          </a:prstGeom>
        </p:spPr>
        <p:txBody>
          <a:bodyPr anchor="t" rtlCol="false" tIns="0" lIns="0" bIns="0" rIns="0">
            <a:spAutoFit/>
          </a:bodyPr>
          <a:lstStyle/>
          <a:p>
            <a:pPr algn="just" marL="518158" indent="-259079" lvl="1">
              <a:lnSpc>
                <a:spcPts val="3359"/>
              </a:lnSpc>
              <a:buFont typeface="Arial"/>
              <a:buChar char="•"/>
            </a:pPr>
            <a:r>
              <a:rPr lang="en-US" sz="2399">
                <a:solidFill>
                  <a:srgbClr val="005359"/>
                </a:solidFill>
                <a:latin typeface="Source Sans Pro"/>
                <a:ea typeface="Source Sans Pro"/>
                <a:cs typeface="Source Sans Pro"/>
                <a:sym typeface="Source Sans Pro"/>
              </a:rPr>
              <a:t>previsit(p, d, path)</a:t>
            </a:r>
          </a:p>
          <a:p>
            <a:pPr algn="just" marL="518158" indent="-259079" lvl="1">
              <a:lnSpc>
                <a:spcPts val="3359"/>
              </a:lnSpc>
              <a:buFont typeface="Arial"/>
              <a:buChar char="•"/>
            </a:pPr>
            <a:r>
              <a:rPr lang="en-US" sz="2399">
                <a:solidFill>
                  <a:srgbClr val="005359"/>
                </a:solidFill>
                <a:latin typeface="Source Sans Pro"/>
                <a:ea typeface="Source Sans Pro"/>
                <a:cs typeface="Source Sans Pro"/>
                <a:sym typeface="Source Sans Pro"/>
              </a:rPr>
              <a:t> → Dipanggil sebelum anak-anak ditelusuri.</a:t>
            </a:r>
          </a:p>
          <a:p>
            <a:pPr algn="just" marL="518158" indent="-259079" lvl="1">
              <a:lnSpc>
                <a:spcPts val="3359"/>
              </a:lnSpc>
              <a:buFont typeface="Arial"/>
              <a:buChar char="•"/>
            </a:pPr>
            <a:r>
              <a:rPr lang="en-US" sz="2399">
                <a:solidFill>
                  <a:srgbClr val="005359"/>
                </a:solidFill>
                <a:latin typeface="Source Sans Pro"/>
                <a:ea typeface="Source Sans Pro"/>
                <a:cs typeface="Source Sans Pro"/>
                <a:sym typeface="Source Sans Pro"/>
              </a:rPr>
              <a:t> → Tidak mengembalikan nilai.</a:t>
            </a:r>
          </a:p>
          <a:p>
            <a:pPr algn="just" marL="518158" indent="-259079" lvl="1">
              <a:lnSpc>
                <a:spcPts val="3359"/>
              </a:lnSpc>
              <a:buFont typeface="Arial"/>
              <a:buChar char="•"/>
            </a:pPr>
            <a:r>
              <a:rPr lang="en-US" sz="2399">
                <a:solidFill>
                  <a:srgbClr val="005359"/>
                </a:solidFill>
                <a:latin typeface="Source Sans Pro"/>
                <a:ea typeface="Source Sans Pro"/>
                <a:cs typeface="Source Sans Pro"/>
                <a:sym typeface="Source Sans Pro"/>
              </a:rPr>
              <a:t>postvisit(p, d, path, results)</a:t>
            </a:r>
          </a:p>
          <a:p>
            <a:pPr algn="just" marL="518158" indent="-259079" lvl="1">
              <a:lnSpc>
                <a:spcPts val="3359"/>
              </a:lnSpc>
              <a:buFont typeface="Arial"/>
              <a:buChar char="•"/>
            </a:pPr>
            <a:r>
              <a:rPr lang="en-US" sz="2399">
                <a:solidFill>
                  <a:srgbClr val="005359"/>
                </a:solidFill>
                <a:latin typeface="Source Sans Pro"/>
                <a:ea typeface="Source Sans Pro"/>
                <a:cs typeface="Source Sans Pro"/>
                <a:sym typeface="Source Sans Pro"/>
              </a:rPr>
              <a:t> → Dipanggil setelah semua anak ditelusuri.</a:t>
            </a:r>
          </a:p>
          <a:p>
            <a:pPr algn="just" marL="518158" indent="-259079" lvl="1">
              <a:lnSpc>
                <a:spcPts val="3359"/>
              </a:lnSpc>
              <a:buFont typeface="Arial"/>
              <a:buChar char="•"/>
            </a:pPr>
            <a:r>
              <a:rPr lang="en-US" sz="2399">
                <a:solidFill>
                  <a:srgbClr val="005359"/>
                </a:solidFill>
                <a:latin typeface="Source Sans Pro"/>
                <a:ea typeface="Source Sans Pro"/>
                <a:cs typeface="Source Sans Pro"/>
                <a:sym typeface="Source Sans Pro"/>
              </a:rPr>
              <a:t> → Bisa mengembalikan nilai ke induk.</a:t>
            </a:r>
          </a:p>
        </p:txBody>
      </p:sp>
      <p:sp>
        <p:nvSpPr>
          <p:cNvPr name="TextBox 15" id="15"/>
          <p:cNvSpPr txBox="true"/>
          <p:nvPr/>
        </p:nvSpPr>
        <p:spPr>
          <a:xfrm rot="0">
            <a:off x="3049339" y="7873254"/>
            <a:ext cx="12205232" cy="405699"/>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Subclass dapat menyimpan state lewat variabel instansi jika dibutuhkan untuk tugas tertentu.</a:t>
            </a:r>
          </a:p>
        </p:txBody>
      </p:sp>
      <p:sp>
        <p:nvSpPr>
          <p:cNvPr name="TextBox 16" id="16"/>
          <p:cNvSpPr txBox="true"/>
          <p:nvPr/>
        </p:nvSpPr>
        <p:spPr>
          <a:xfrm rot="0">
            <a:off x="9698725" y="2689946"/>
            <a:ext cx="6919248"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Dua Hook yang Bisa Dikustomisasi</a:t>
            </a:r>
          </a:p>
        </p:txBody>
      </p:sp>
      <p:sp>
        <p:nvSpPr>
          <p:cNvPr name="TextBox 17" id="17"/>
          <p:cNvSpPr txBox="true"/>
          <p:nvPr/>
        </p:nvSpPr>
        <p:spPr>
          <a:xfrm rot="0">
            <a:off x="506363" y="2842346"/>
            <a:ext cx="7969525"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Fitur Tambahan di EulerTour Traversal</a:t>
            </a:r>
          </a:p>
        </p:txBody>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353963" y="4879421"/>
            <a:ext cx="9346078" cy="1919284"/>
          </a:xfrm>
          <a:custGeom>
            <a:avLst/>
            <a:gdLst/>
            <a:ahLst/>
            <a:cxnLst/>
            <a:rect r="r" b="b" t="t" l="l"/>
            <a:pathLst>
              <a:path h="1919284" w="9346078">
                <a:moveTo>
                  <a:pt x="0" y="0"/>
                </a:moveTo>
                <a:lnTo>
                  <a:pt x="9346078" y="0"/>
                </a:lnTo>
                <a:lnTo>
                  <a:pt x="9346078" y="1919284"/>
                </a:lnTo>
                <a:lnTo>
                  <a:pt x="0" y="1919284"/>
                </a:lnTo>
                <a:lnTo>
                  <a:pt x="0" y="0"/>
                </a:lnTo>
                <a:close/>
              </a:path>
            </a:pathLst>
          </a:custGeom>
          <a:blipFill>
            <a:blip r:embed="rId9"/>
            <a:stretch>
              <a:fillRect l="0" t="0" r="0" b="0"/>
            </a:stretch>
          </a:blipFill>
        </p:spPr>
      </p:sp>
      <p:sp>
        <p:nvSpPr>
          <p:cNvPr name="Freeform 11" id="11"/>
          <p:cNvSpPr/>
          <p:nvPr/>
        </p:nvSpPr>
        <p:spPr>
          <a:xfrm flipH="false" flipV="false" rot="0">
            <a:off x="10135587" y="5312520"/>
            <a:ext cx="5819682" cy="1053085"/>
          </a:xfrm>
          <a:custGeom>
            <a:avLst/>
            <a:gdLst/>
            <a:ahLst/>
            <a:cxnLst/>
            <a:rect r="r" b="b" t="t" l="l"/>
            <a:pathLst>
              <a:path h="1053085" w="5819682">
                <a:moveTo>
                  <a:pt x="0" y="0"/>
                </a:moveTo>
                <a:lnTo>
                  <a:pt x="5819682" y="0"/>
                </a:lnTo>
                <a:lnTo>
                  <a:pt x="5819682" y="1053086"/>
                </a:lnTo>
                <a:lnTo>
                  <a:pt x="0" y="1053086"/>
                </a:lnTo>
                <a:lnTo>
                  <a:pt x="0" y="0"/>
                </a:lnTo>
                <a:close/>
              </a:path>
            </a:pathLst>
          </a:custGeom>
          <a:blipFill>
            <a:blip r:embed="rId10"/>
            <a:stretch>
              <a:fillRect l="0" t="0" r="0" b="0"/>
            </a:stretch>
          </a:blipFill>
        </p:spPr>
      </p:sp>
      <p:sp>
        <p:nvSpPr>
          <p:cNvPr name="Freeform 12" id="12"/>
          <p:cNvSpPr/>
          <p:nvPr/>
        </p:nvSpPr>
        <p:spPr>
          <a:xfrm flipH="false" flipV="false" rot="0">
            <a:off x="6502455" y="7245217"/>
            <a:ext cx="9452814" cy="2207045"/>
          </a:xfrm>
          <a:custGeom>
            <a:avLst/>
            <a:gdLst/>
            <a:ahLst/>
            <a:cxnLst/>
            <a:rect r="r" b="b" t="t" l="l"/>
            <a:pathLst>
              <a:path h="2207045" w="9452814">
                <a:moveTo>
                  <a:pt x="0" y="0"/>
                </a:moveTo>
                <a:lnTo>
                  <a:pt x="9452814" y="0"/>
                </a:lnTo>
                <a:lnTo>
                  <a:pt x="9452814" y="2207045"/>
                </a:lnTo>
                <a:lnTo>
                  <a:pt x="0" y="2207045"/>
                </a:lnTo>
                <a:lnTo>
                  <a:pt x="0" y="0"/>
                </a:lnTo>
                <a:close/>
              </a:path>
            </a:pathLst>
          </a:custGeom>
          <a:blipFill>
            <a:blip r:embed="rId11"/>
            <a:stretch>
              <a:fillRect l="0" t="0" r="0" b="0"/>
            </a:stretch>
          </a:blipFill>
        </p:spPr>
      </p:sp>
      <p:sp>
        <p:nvSpPr>
          <p:cNvPr name="TextBox 13" id="13"/>
          <p:cNvSpPr txBox="true"/>
          <p:nvPr/>
        </p:nvSpPr>
        <p:spPr>
          <a:xfrm rot="0">
            <a:off x="353963" y="1939264"/>
            <a:ext cx="7969525"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Using the Euler Tour Framework</a:t>
            </a:r>
          </a:p>
        </p:txBody>
      </p:sp>
      <p:sp>
        <p:nvSpPr>
          <p:cNvPr name="TextBox 14" id="14"/>
          <p:cNvSpPr txBox="true"/>
          <p:nvPr/>
        </p:nvSpPr>
        <p:spPr>
          <a:xfrm rot="0">
            <a:off x="353963" y="2577439"/>
            <a:ext cx="13561609" cy="763402"/>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Contoh Penggunaan Subclass EulerTour</a:t>
            </a:r>
          </a:p>
          <a:p>
            <a:pPr algn="just">
              <a:lnSpc>
                <a:spcPts val="3079"/>
              </a:lnSpc>
            </a:pPr>
            <a:r>
              <a:rPr lang="en-US" sz="2199">
                <a:solidFill>
                  <a:srgbClr val="005359"/>
                </a:solidFill>
                <a:latin typeface="Source Sans Pro"/>
                <a:ea typeface="Source Sans Pro"/>
                <a:cs typeface="Source Sans Pro"/>
                <a:sym typeface="Source Sans Pro"/>
              </a:rPr>
              <a:t>Berikut adalah beberapa contoh aplikasi traversal menggunakan turunan (subclass) dari kerangka kerja EulerTour.</a:t>
            </a:r>
          </a:p>
        </p:txBody>
      </p:sp>
      <p:sp>
        <p:nvSpPr>
          <p:cNvPr name="TextBox 15" id="15"/>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64</a:t>
            </a:r>
          </a:p>
        </p:txBody>
      </p:sp>
      <p:sp>
        <p:nvSpPr>
          <p:cNvPr name="TextBox 16" id="16"/>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7" id="17"/>
          <p:cNvSpPr txBox="true"/>
          <p:nvPr/>
        </p:nvSpPr>
        <p:spPr>
          <a:xfrm rot="0">
            <a:off x="353963" y="3515878"/>
            <a:ext cx="7815199" cy="1153994"/>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Preorder Indented Traversal</a:t>
            </a:r>
          </a:p>
          <a:p>
            <a:pPr algn="just">
              <a:lnSpc>
                <a:spcPts val="3079"/>
              </a:lnSpc>
            </a:pPr>
            <a:r>
              <a:rPr lang="en-US" sz="2199">
                <a:solidFill>
                  <a:srgbClr val="005359"/>
                </a:solidFill>
                <a:latin typeface="Source Sans Pro"/>
                <a:ea typeface="Source Sans Pro"/>
                <a:cs typeface="Source Sans Pro"/>
                <a:sym typeface="Source Sans Pro"/>
              </a:rPr>
              <a:t>(Mirip Code Fragment 8.23) </a:t>
            </a:r>
          </a:p>
          <a:p>
            <a:pPr algn="just">
              <a:lnSpc>
                <a:spcPts val="3079"/>
              </a:lnSpc>
            </a:pPr>
            <a:r>
              <a:rPr lang="en-US" sz="2199">
                <a:solidFill>
                  <a:srgbClr val="005359"/>
                </a:solidFill>
                <a:latin typeface="Source Sans Pro"/>
                <a:ea typeface="Source Sans Pro"/>
                <a:cs typeface="Source Sans Pro"/>
                <a:sym typeface="Source Sans Pro"/>
              </a:rPr>
              <a:t>Menampilkan elemen dengan indentasi berdasarkan kedalaman:</a:t>
            </a:r>
          </a:p>
        </p:txBody>
      </p:sp>
      <p:sp>
        <p:nvSpPr>
          <p:cNvPr name="TextBox 18" id="18"/>
          <p:cNvSpPr txBox="true"/>
          <p:nvPr/>
        </p:nvSpPr>
        <p:spPr>
          <a:xfrm rot="0">
            <a:off x="10564506" y="4297060"/>
            <a:ext cx="1812253" cy="372811"/>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Pemanggilan:</a:t>
            </a:r>
          </a:p>
        </p:txBody>
      </p:sp>
      <p:sp>
        <p:nvSpPr>
          <p:cNvPr name="TextBox 19" id="19"/>
          <p:cNvSpPr txBox="true"/>
          <p:nvPr/>
        </p:nvSpPr>
        <p:spPr>
          <a:xfrm rot="0">
            <a:off x="691811" y="7668552"/>
            <a:ext cx="5583335" cy="1153994"/>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Preorder Indented + Labeled Traversal</a:t>
            </a:r>
          </a:p>
          <a:p>
            <a:pPr algn="just">
              <a:lnSpc>
                <a:spcPts val="3079"/>
              </a:lnSpc>
            </a:pPr>
            <a:r>
              <a:rPr lang="en-US" sz="2199">
                <a:solidFill>
                  <a:srgbClr val="005359"/>
                </a:solidFill>
                <a:latin typeface="Source Sans Pro"/>
                <a:ea typeface="Source Sans Pro"/>
                <a:cs typeface="Source Sans Pro"/>
                <a:sym typeface="Source Sans Pro"/>
              </a:rPr>
              <a:t>(Mirip Code Fragment 8.24)</a:t>
            </a:r>
          </a:p>
          <a:p>
            <a:pPr algn="just">
              <a:lnSpc>
                <a:spcPts val="3079"/>
              </a:lnSpc>
            </a:pPr>
            <a:r>
              <a:rPr lang="en-US" sz="2199">
                <a:solidFill>
                  <a:srgbClr val="005359"/>
                </a:solidFill>
                <a:latin typeface="Source Sans Pro"/>
                <a:ea typeface="Source Sans Pro"/>
                <a:cs typeface="Source Sans Pro"/>
                <a:sym typeface="Source Sans Pro"/>
              </a:rPr>
              <a:t> Menambahkan label berdasarkan urutan anak:</a:t>
            </a:r>
          </a:p>
        </p:txBody>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8196749" y="1678869"/>
            <a:ext cx="8741572" cy="4196728"/>
          </a:xfrm>
          <a:custGeom>
            <a:avLst/>
            <a:gdLst/>
            <a:ahLst/>
            <a:cxnLst/>
            <a:rect r="r" b="b" t="t" l="l"/>
            <a:pathLst>
              <a:path h="4196728" w="8741572">
                <a:moveTo>
                  <a:pt x="0" y="0"/>
                </a:moveTo>
                <a:lnTo>
                  <a:pt x="8741572" y="0"/>
                </a:lnTo>
                <a:lnTo>
                  <a:pt x="8741572" y="4196728"/>
                </a:lnTo>
                <a:lnTo>
                  <a:pt x="0" y="4196728"/>
                </a:lnTo>
                <a:lnTo>
                  <a:pt x="0" y="0"/>
                </a:lnTo>
                <a:close/>
              </a:path>
            </a:pathLst>
          </a:custGeom>
          <a:blipFill>
            <a:blip r:embed="rId9"/>
            <a:stretch>
              <a:fillRect l="0" t="0" r="0" b="0"/>
            </a:stretch>
          </a:blipFill>
        </p:spPr>
      </p:sp>
      <p:sp>
        <p:nvSpPr>
          <p:cNvPr name="Freeform 11" id="11"/>
          <p:cNvSpPr/>
          <p:nvPr/>
        </p:nvSpPr>
        <p:spPr>
          <a:xfrm flipH="false" flipV="false" rot="0">
            <a:off x="6725299" y="6570922"/>
            <a:ext cx="10014141" cy="2047336"/>
          </a:xfrm>
          <a:custGeom>
            <a:avLst/>
            <a:gdLst/>
            <a:ahLst/>
            <a:cxnLst/>
            <a:rect r="r" b="b" t="t" l="l"/>
            <a:pathLst>
              <a:path h="2047336" w="10014141">
                <a:moveTo>
                  <a:pt x="0" y="0"/>
                </a:moveTo>
                <a:lnTo>
                  <a:pt x="10014142" y="0"/>
                </a:lnTo>
                <a:lnTo>
                  <a:pt x="10014142" y="2047336"/>
                </a:lnTo>
                <a:lnTo>
                  <a:pt x="0" y="2047336"/>
                </a:lnTo>
                <a:lnTo>
                  <a:pt x="0" y="0"/>
                </a:lnTo>
                <a:close/>
              </a:path>
            </a:pathLst>
          </a:custGeom>
          <a:blipFill>
            <a:blip r:embed="rId10"/>
            <a:stretch>
              <a:fillRect l="0" t="0" r="0" b="0"/>
            </a:stretch>
          </a:blipFill>
        </p:spPr>
      </p:sp>
      <p:sp>
        <p:nvSpPr>
          <p:cNvPr name="TextBox 12" id="12"/>
          <p:cNvSpPr txBox="true"/>
          <p:nvPr/>
        </p:nvSpPr>
        <p:spPr>
          <a:xfrm rot="0">
            <a:off x="353963" y="1939264"/>
            <a:ext cx="7969525"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Using the Euler Tour Framework</a:t>
            </a:r>
          </a:p>
        </p:txBody>
      </p:sp>
      <p:sp>
        <p:nvSpPr>
          <p:cNvPr name="TextBox 13" id="13"/>
          <p:cNvSpPr txBox="true"/>
          <p:nvPr/>
        </p:nvSpPr>
        <p:spPr>
          <a:xfrm rot="0">
            <a:off x="931170" y="3061416"/>
            <a:ext cx="7148205" cy="1662801"/>
          </a:xfrm>
          <a:prstGeom prst="rect">
            <a:avLst/>
          </a:prstGeom>
        </p:spPr>
        <p:txBody>
          <a:bodyPr anchor="t" rtlCol="false" tIns="0" lIns="0" bIns="0" rIns="0">
            <a:spAutoFit/>
          </a:bodyPr>
          <a:lstStyle/>
          <a:p>
            <a:pPr algn="just">
              <a:lnSpc>
                <a:spcPts val="3359"/>
              </a:lnSpc>
            </a:pPr>
            <a:r>
              <a:rPr lang="en-US" sz="2399">
                <a:solidFill>
                  <a:srgbClr val="005359"/>
                </a:solidFill>
                <a:latin typeface="Source Sans Pro"/>
                <a:ea typeface="Source Sans Pro"/>
                <a:cs typeface="Source Sans Pro"/>
                <a:sym typeface="Source Sans Pro"/>
              </a:rPr>
              <a:t>Parenthetic Representation</a:t>
            </a:r>
          </a:p>
          <a:p>
            <a:pPr algn="just">
              <a:lnSpc>
                <a:spcPts val="3359"/>
              </a:lnSpc>
            </a:pPr>
            <a:r>
              <a:rPr lang="en-US" sz="2399">
                <a:solidFill>
                  <a:srgbClr val="005359"/>
                </a:solidFill>
                <a:latin typeface="Source Sans Pro"/>
                <a:ea typeface="Source Sans Pro"/>
                <a:cs typeface="Source Sans Pro"/>
                <a:sym typeface="Source Sans Pro"/>
              </a:rPr>
              <a:t>(Mirip Code Fragment 8.25)</a:t>
            </a:r>
          </a:p>
          <a:p>
            <a:pPr algn="just">
              <a:lnSpc>
                <a:spcPts val="3359"/>
              </a:lnSpc>
            </a:pPr>
            <a:r>
              <a:rPr lang="en-US" sz="2399">
                <a:solidFill>
                  <a:srgbClr val="005359"/>
                </a:solidFill>
                <a:latin typeface="Source Sans Pro"/>
                <a:ea typeface="Source Sans Pro"/>
                <a:cs typeface="Source Sans Pro"/>
                <a:sym typeface="Source Sans Pro"/>
              </a:rPr>
              <a:t> Menampilkan representasi string pohon dengan tanda kurung:</a:t>
            </a:r>
          </a:p>
        </p:txBody>
      </p:sp>
      <p:sp>
        <p:nvSpPr>
          <p:cNvPr name="TextBox 14" id="14"/>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65</a:t>
            </a:r>
          </a:p>
        </p:txBody>
      </p:sp>
      <p:sp>
        <p:nvSpPr>
          <p:cNvPr name="TextBox 15" id="15"/>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6" id="16"/>
          <p:cNvSpPr txBox="true"/>
          <p:nvPr/>
        </p:nvSpPr>
        <p:spPr>
          <a:xfrm rot="0">
            <a:off x="855375" y="6803248"/>
            <a:ext cx="5583335" cy="1544585"/>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Menghitung Ukuran Disk (Disk Space)</a:t>
            </a:r>
          </a:p>
          <a:p>
            <a:pPr algn="just">
              <a:lnSpc>
                <a:spcPts val="3079"/>
              </a:lnSpc>
            </a:pPr>
            <a:r>
              <a:rPr lang="en-US" sz="2199">
                <a:solidFill>
                  <a:srgbClr val="005359"/>
                </a:solidFill>
                <a:latin typeface="Source Sans Pro"/>
                <a:ea typeface="Source Sans Pro"/>
                <a:cs typeface="Source Sans Pro"/>
                <a:sym typeface="Source Sans Pro"/>
              </a:rPr>
              <a:t>(Mirip Code Fragment 8.26)</a:t>
            </a:r>
          </a:p>
          <a:p>
            <a:pPr algn="just">
              <a:lnSpc>
                <a:spcPts val="3079"/>
              </a:lnSpc>
            </a:pPr>
            <a:r>
              <a:rPr lang="en-US" sz="2199">
                <a:solidFill>
                  <a:srgbClr val="005359"/>
                </a:solidFill>
                <a:latin typeface="Source Sans Pro"/>
                <a:ea typeface="Source Sans Pro"/>
                <a:cs typeface="Source Sans Pro"/>
                <a:sym typeface="Source Sans Pro"/>
              </a:rPr>
              <a:t> Menjumlahkan ukuran node dan semua anaknya:</a:t>
            </a:r>
          </a:p>
        </p:txBody>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8616999" y="0"/>
            <a:ext cx="9923595" cy="10287000"/>
            <a:chOff x="0" y="0"/>
            <a:chExt cx="2613622" cy="2709333"/>
          </a:xfrm>
        </p:grpSpPr>
        <p:sp>
          <p:nvSpPr>
            <p:cNvPr name="Freeform 4" id="4"/>
            <p:cNvSpPr/>
            <p:nvPr/>
          </p:nvSpPr>
          <p:spPr>
            <a:xfrm flipH="false" flipV="false" rot="0">
              <a:off x="0" y="0"/>
              <a:ext cx="2613622" cy="2709333"/>
            </a:xfrm>
            <a:custGeom>
              <a:avLst/>
              <a:gdLst/>
              <a:ahLst/>
              <a:cxnLst/>
              <a:rect r="r" b="b" t="t" l="l"/>
              <a:pathLst>
                <a:path h="2709333" w="2613622">
                  <a:moveTo>
                    <a:pt x="0" y="0"/>
                  </a:moveTo>
                  <a:lnTo>
                    <a:pt x="2613622" y="0"/>
                  </a:lnTo>
                  <a:lnTo>
                    <a:pt x="2613622" y="2709333"/>
                  </a:lnTo>
                  <a:lnTo>
                    <a:pt x="0" y="2709333"/>
                  </a:lnTo>
                  <a:close/>
                </a:path>
              </a:pathLst>
            </a:custGeom>
            <a:solidFill>
              <a:srgbClr val="FFFFFF"/>
            </a:solidFill>
          </p:spPr>
        </p:sp>
        <p:sp>
          <p:nvSpPr>
            <p:cNvPr name="TextBox 5" id="5"/>
            <p:cNvSpPr txBox="true"/>
            <p:nvPr/>
          </p:nvSpPr>
          <p:spPr>
            <a:xfrm>
              <a:off x="0" y="-47625"/>
              <a:ext cx="2613622" cy="2756958"/>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0">
            <a:off x="587014" y="67056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10800000">
            <a:off x="17076947" y="0"/>
            <a:ext cx="1234234" cy="4917976"/>
            <a:chOff x="0" y="0"/>
            <a:chExt cx="1645646" cy="6557301"/>
          </a:xfrm>
        </p:grpSpPr>
        <p:grpSp>
          <p:nvGrpSpPr>
            <p:cNvPr name="Group 10" id="10"/>
            <p:cNvGrpSpPr/>
            <p:nvPr/>
          </p:nvGrpSpPr>
          <p:grpSpPr>
            <a:xfrm rot="-5400000">
              <a:off x="-2672464" y="2672464"/>
              <a:ext cx="6557301" cy="1212373"/>
              <a:chOff x="0" y="0"/>
              <a:chExt cx="1295269" cy="239481"/>
            </a:xfrm>
          </p:grpSpPr>
          <p:sp>
            <p:nvSpPr>
              <p:cNvPr name="Freeform 11" id="11"/>
              <p:cNvSpPr/>
              <p:nvPr/>
            </p:nvSpPr>
            <p:spPr>
              <a:xfrm flipH="false" flipV="false" rot="0">
                <a:off x="0" y="0"/>
                <a:ext cx="1295269" cy="239481"/>
              </a:xfrm>
              <a:custGeom>
                <a:avLst/>
                <a:gdLst/>
                <a:ahLst/>
                <a:cxnLst/>
                <a:rect r="r" b="b" t="t" l="l"/>
                <a:pathLst>
                  <a:path h="239481" w="1295269">
                    <a:moveTo>
                      <a:pt x="0" y="0"/>
                    </a:moveTo>
                    <a:lnTo>
                      <a:pt x="1295269" y="0"/>
                    </a:lnTo>
                    <a:lnTo>
                      <a:pt x="1295269" y="239481"/>
                    </a:lnTo>
                    <a:lnTo>
                      <a:pt x="0" y="239481"/>
                    </a:lnTo>
                    <a:close/>
                  </a:path>
                </a:pathLst>
              </a:custGeom>
              <a:solidFill>
                <a:srgbClr val="16BEC7"/>
              </a:solidFill>
            </p:spPr>
          </p:sp>
          <p:sp>
            <p:nvSpPr>
              <p:cNvPr name="TextBox 12" id="12"/>
              <p:cNvSpPr txBox="true"/>
              <p:nvPr/>
            </p:nvSpPr>
            <p:spPr>
              <a:xfrm>
                <a:off x="0" y="-47625"/>
                <a:ext cx="1295269" cy="287106"/>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5400000">
              <a:off x="-1761391" y="3150264"/>
              <a:ext cx="6380801" cy="433273"/>
              <a:chOff x="0" y="0"/>
              <a:chExt cx="1260405" cy="85585"/>
            </a:xfrm>
          </p:grpSpPr>
          <p:sp>
            <p:nvSpPr>
              <p:cNvPr name="Freeform 14" id="14"/>
              <p:cNvSpPr/>
              <p:nvPr/>
            </p:nvSpPr>
            <p:spPr>
              <a:xfrm flipH="false" flipV="false" rot="0">
                <a:off x="0" y="0"/>
                <a:ext cx="1260405" cy="85585"/>
              </a:xfrm>
              <a:custGeom>
                <a:avLst/>
                <a:gdLst/>
                <a:ahLst/>
                <a:cxnLst/>
                <a:rect r="r" b="b" t="t" l="l"/>
                <a:pathLst>
                  <a:path h="85585" w="1260405">
                    <a:moveTo>
                      <a:pt x="0" y="0"/>
                    </a:moveTo>
                    <a:lnTo>
                      <a:pt x="1260405" y="0"/>
                    </a:lnTo>
                    <a:lnTo>
                      <a:pt x="1260405" y="85585"/>
                    </a:lnTo>
                    <a:lnTo>
                      <a:pt x="0" y="85585"/>
                    </a:lnTo>
                    <a:close/>
                  </a:path>
                </a:pathLst>
              </a:custGeom>
              <a:solidFill>
                <a:srgbClr val="CFC5C4"/>
              </a:solidFill>
            </p:spPr>
          </p:sp>
          <p:sp>
            <p:nvSpPr>
              <p:cNvPr name="TextBox 15" id="15"/>
              <p:cNvSpPr txBox="true"/>
              <p:nvPr/>
            </p:nvSpPr>
            <p:spPr>
              <a:xfrm>
                <a:off x="0" y="-47625"/>
                <a:ext cx="1260405" cy="133210"/>
              </a:xfrm>
              <a:prstGeom prst="rect">
                <a:avLst/>
              </a:prstGeom>
            </p:spPr>
            <p:txBody>
              <a:bodyPr anchor="ctr" rtlCol="false" tIns="50800" lIns="50800" bIns="50800" rIns="50800"/>
              <a:lstStyle/>
              <a:p>
                <a:pPr algn="ctr">
                  <a:lnSpc>
                    <a:spcPts val="3359"/>
                  </a:lnSpc>
                </a:pPr>
              </a:p>
            </p:txBody>
          </p:sp>
        </p:grpSp>
      </p:grpSp>
      <p:sp>
        <p:nvSpPr>
          <p:cNvPr name="TextBox 16" id="16"/>
          <p:cNvSpPr txBox="true"/>
          <p:nvPr/>
        </p:nvSpPr>
        <p:spPr>
          <a:xfrm rot="0">
            <a:off x="1482642" y="679483"/>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7" id="17"/>
          <p:cNvSpPr txBox="true"/>
          <p:nvPr/>
        </p:nvSpPr>
        <p:spPr>
          <a:xfrm rot="0">
            <a:off x="15784817" y="9105900"/>
            <a:ext cx="1909247"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66</a:t>
            </a:r>
          </a:p>
        </p:txBody>
      </p:sp>
      <p:sp>
        <p:nvSpPr>
          <p:cNvPr name="TextBox 18" id="18"/>
          <p:cNvSpPr txBox="true"/>
          <p:nvPr/>
        </p:nvSpPr>
        <p:spPr>
          <a:xfrm rot="0">
            <a:off x="9144000" y="542925"/>
            <a:ext cx="6896855" cy="952500"/>
          </a:xfrm>
          <a:prstGeom prst="rect">
            <a:avLst/>
          </a:prstGeom>
        </p:spPr>
        <p:txBody>
          <a:bodyPr anchor="t" rtlCol="false" tIns="0" lIns="0" bIns="0" rIns="0">
            <a:spAutoFit/>
          </a:bodyPr>
          <a:lstStyle/>
          <a:p>
            <a:pPr algn="just">
              <a:lnSpc>
                <a:spcPts val="3750"/>
              </a:lnSpc>
            </a:pPr>
            <a:r>
              <a:rPr lang="en-US" sz="3000">
                <a:solidFill>
                  <a:srgbClr val="017077"/>
                </a:solidFill>
                <a:latin typeface="League Spartan"/>
                <a:ea typeface="League Spartan"/>
                <a:cs typeface="League Spartan"/>
                <a:sym typeface="League Spartan"/>
              </a:rPr>
              <a:t>THE EULER TOUR TRAVERSAL  OF  A BINARY TREE</a:t>
            </a:r>
          </a:p>
        </p:txBody>
      </p:sp>
      <p:sp>
        <p:nvSpPr>
          <p:cNvPr name="TextBox 19" id="19"/>
          <p:cNvSpPr txBox="true"/>
          <p:nvPr/>
        </p:nvSpPr>
        <p:spPr>
          <a:xfrm rot="0">
            <a:off x="9630017" y="1841004"/>
            <a:ext cx="7109423" cy="6557368"/>
          </a:xfrm>
          <a:prstGeom prst="rect">
            <a:avLst/>
          </a:prstGeom>
        </p:spPr>
        <p:txBody>
          <a:bodyPr anchor="t" rtlCol="false" tIns="0" lIns="0" bIns="0" rIns="0">
            <a:spAutoFit/>
          </a:bodyPr>
          <a:lstStyle/>
          <a:p>
            <a:pPr algn="l">
              <a:lnSpc>
                <a:spcPts val="3499"/>
              </a:lnSpc>
            </a:pPr>
            <a:r>
              <a:rPr lang="en-US" sz="2499">
                <a:solidFill>
                  <a:srgbClr val="017077"/>
                </a:solidFill>
                <a:latin typeface="Source Sans Pro"/>
                <a:ea typeface="Source Sans Pro"/>
                <a:cs typeface="Source Sans Pro"/>
                <a:sym typeface="Source Sans Pro"/>
              </a:rPr>
              <a:t>Pada Section 8.4.6, konsep Euler tour traversal dikembangkan untuk pohon biner dengan membuat subclass bernama BinaryEulerTour. Berbeda dari versi umum (EulerTour), subclass ini menambahkan satu hook method tambahan, yaitu hook_invisit, yang dipanggil di antara traversal anak kiri dan kanan. Ini berguna untuk mendukung traversal seperti inorder yang khas pada pohon biner. Jika sebuah node hanya memiliki satu anak, invisit tetap dipanggil pada posisi yang sesuai. Untuk node daun, ketiga hook (previsit, invisit, postvisit) akan dijalankan secara berurutan. Pendekatan ini memberikan cara fleksibel dan terstruktur untuk menyesuaikan proses traversal sesuai kebutuhan pohon biner.</a:t>
            </a:r>
          </a:p>
        </p:txBody>
      </p:sp>
      <p:sp>
        <p:nvSpPr>
          <p:cNvPr name="Freeform 20" id="20"/>
          <p:cNvSpPr/>
          <p:nvPr/>
        </p:nvSpPr>
        <p:spPr>
          <a:xfrm flipH="false" flipV="false" rot="0">
            <a:off x="294517" y="1495425"/>
            <a:ext cx="7989108" cy="7398608"/>
          </a:xfrm>
          <a:custGeom>
            <a:avLst/>
            <a:gdLst/>
            <a:ahLst/>
            <a:cxnLst/>
            <a:rect r="r" b="b" t="t" l="l"/>
            <a:pathLst>
              <a:path h="7398608" w="7989108">
                <a:moveTo>
                  <a:pt x="0" y="0"/>
                </a:moveTo>
                <a:lnTo>
                  <a:pt x="7989107" y="0"/>
                </a:lnTo>
                <a:lnTo>
                  <a:pt x="7989107" y="7398608"/>
                </a:lnTo>
                <a:lnTo>
                  <a:pt x="0" y="7398608"/>
                </a:lnTo>
                <a:lnTo>
                  <a:pt x="0" y="0"/>
                </a:lnTo>
                <a:close/>
              </a:path>
            </a:pathLst>
          </a:custGeom>
          <a:blipFill>
            <a:blip r:embed="rId9"/>
            <a:stretch>
              <a:fillRect l="0" t="0" r="0" b="0"/>
            </a:stretch>
          </a:blipFill>
        </p:spPr>
      </p:sp>
    </p:spTree>
  </p:cSld>
  <p:clrMapOvr>
    <a:masterClrMapping/>
  </p:clrMapOvr>
</p:sld>
</file>

<file path=ppt/slides/slide6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254571" y="0"/>
            <a:ext cx="3033429" cy="3916629"/>
          </a:xfrm>
          <a:custGeom>
            <a:avLst/>
            <a:gdLst/>
            <a:ahLst/>
            <a:cxnLst/>
            <a:rect r="r" b="b" t="t" l="l"/>
            <a:pathLst>
              <a:path h="3916629" w="3033429">
                <a:moveTo>
                  <a:pt x="0" y="3916629"/>
                </a:moveTo>
                <a:lnTo>
                  <a:pt x="3033429" y="3916629"/>
                </a:lnTo>
                <a:lnTo>
                  <a:pt x="3033429" y="0"/>
                </a:lnTo>
                <a:lnTo>
                  <a:pt x="0" y="0"/>
                </a:lnTo>
                <a:lnTo>
                  <a:pt x="0" y="3916629"/>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45565" y="723900"/>
            <a:ext cx="6205452" cy="1029996"/>
            <a:chOff x="0" y="0"/>
            <a:chExt cx="1634358" cy="271275"/>
          </a:xfrm>
        </p:grpSpPr>
        <p:sp>
          <p:nvSpPr>
            <p:cNvPr name="Freeform 6" id="6"/>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7" id="7"/>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8" id="8"/>
          <p:cNvSpPr/>
          <p:nvPr/>
        </p:nvSpPr>
        <p:spPr>
          <a:xfrm flipH="false" flipV="false" rot="0">
            <a:off x="855375" y="102870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8278953"/>
            <a:ext cx="1555232" cy="2008047"/>
          </a:xfrm>
          <a:custGeom>
            <a:avLst/>
            <a:gdLst/>
            <a:ahLst/>
            <a:cxnLst/>
            <a:rect r="r" b="b" t="t" l="l"/>
            <a:pathLst>
              <a:path h="2008047" w="1555232">
                <a:moveTo>
                  <a:pt x="1555232" y="0"/>
                </a:moveTo>
                <a:lnTo>
                  <a:pt x="0" y="0"/>
                </a:lnTo>
                <a:lnTo>
                  <a:pt x="0" y="2008047"/>
                </a:lnTo>
                <a:lnTo>
                  <a:pt x="1555232" y="2008047"/>
                </a:lnTo>
                <a:lnTo>
                  <a:pt x="15552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561814" y="2377414"/>
            <a:ext cx="16498186" cy="4278723"/>
          </a:xfrm>
          <a:prstGeom prst="rect">
            <a:avLst/>
          </a:prstGeom>
        </p:spPr>
        <p:txBody>
          <a:bodyPr anchor="t" rtlCol="false" tIns="0" lIns="0" bIns="0" rIns="0">
            <a:spAutoFit/>
          </a:bodyPr>
          <a:lstStyle/>
          <a:p>
            <a:pPr algn="just">
              <a:lnSpc>
                <a:spcPts val="3079"/>
              </a:lnSpc>
            </a:pPr>
            <a:r>
              <a:rPr lang="en-US" sz="2199">
                <a:solidFill>
                  <a:srgbClr val="005359"/>
                </a:solidFill>
                <a:latin typeface="Source Sans Pro"/>
                <a:ea typeface="Source Sans Pro"/>
                <a:cs typeface="Source Sans Pro"/>
                <a:sym typeface="Source Sans Pro"/>
              </a:rPr>
              <a:t>Untuk menunjukkan fleksibilitas BinaryEulerTour, dibuat subclass bernama BinaryLayout yang menghitung koordinat (x, y) untuk setiap node dalam pohon biner, seperti ilustrasi pada Gambar 8.22. Tujuannya adalah mengatur posisi visual tiap simpul agar bisa digambar di layar.</a:t>
            </a:r>
          </a:p>
          <a:p>
            <a:pPr algn="just">
              <a:lnSpc>
                <a:spcPts val="3079"/>
              </a:lnSpc>
            </a:pPr>
            <a:r>
              <a:rPr lang="en-US" sz="2199">
                <a:solidFill>
                  <a:srgbClr val="005359"/>
                </a:solidFill>
                <a:latin typeface="Source Sans Pro"/>
                <a:ea typeface="Source Sans Pro"/>
                <a:cs typeface="Source Sans Pro"/>
                <a:sym typeface="Source Sans Pro"/>
              </a:rPr>
              <a:t>Aturannya sebagai berikut:</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x(p) = jumlah node yang sudah dikunjungi sebelum posisi p dalam traversal inorder (menentukan posisi horizontal).</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y(p) = kedalaman (depth) dari node p (menentukan posisi vertikal).</a:t>
            </a:r>
          </a:p>
          <a:p>
            <a:pPr algn="just">
              <a:lnSpc>
                <a:spcPts val="3079"/>
              </a:lnSpc>
            </a:pPr>
            <a:r>
              <a:rPr lang="en-US" sz="2199">
                <a:solidFill>
                  <a:srgbClr val="005359"/>
                </a:solidFill>
                <a:latin typeface="Source Sans Pro"/>
                <a:ea typeface="Source Sans Pro"/>
                <a:cs typeface="Source Sans Pro"/>
                <a:sym typeface="Source Sans Pro"/>
              </a:rPr>
              <a:t>Dalam konteks grafis komputer:</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sumbu x meningkat dari kiri ke kanan,</a:t>
            </a:r>
          </a:p>
          <a:p>
            <a:pPr algn="just" marL="474979" indent="-237490" lvl="1">
              <a:lnSpc>
                <a:spcPts val="3079"/>
              </a:lnSpc>
              <a:buFont typeface="Arial"/>
              <a:buChar char="•"/>
            </a:pPr>
            <a:r>
              <a:rPr lang="en-US" sz="2199">
                <a:solidFill>
                  <a:srgbClr val="005359"/>
                </a:solidFill>
                <a:latin typeface="Source Sans Pro"/>
                <a:ea typeface="Source Sans Pro"/>
                <a:cs typeface="Source Sans Pro"/>
                <a:sym typeface="Source Sans Pro"/>
              </a:rPr>
              <a:t>sumbu y meningkat dari atas ke bawah (asal koordinat di pojok kiri atas layar).</a:t>
            </a:r>
          </a:p>
          <a:p>
            <a:pPr algn="just">
              <a:lnSpc>
                <a:spcPts val="3079"/>
              </a:lnSpc>
            </a:pPr>
            <a:r>
              <a:rPr lang="en-US" sz="2199">
                <a:solidFill>
                  <a:srgbClr val="005359"/>
                </a:solidFill>
                <a:latin typeface="Source Sans Pro"/>
                <a:ea typeface="Source Sans Pro"/>
                <a:cs typeface="Source Sans Pro"/>
                <a:sym typeface="Source Sans Pro"/>
              </a:rPr>
              <a:t>Kelas BinaryLayout meng-override metode hook_invisit, karena koordinat x ditentukan saat inorder traversal. Ia juga menyimpan variabel instansi count untuk menghitung berapa banyak node yang sudah dikunjungi.</a:t>
            </a:r>
          </a:p>
          <a:p>
            <a:pPr algn="just">
              <a:lnSpc>
                <a:spcPts val="3079"/>
              </a:lnSpc>
            </a:pPr>
            <a:r>
              <a:rPr lang="en-US" sz="2199">
                <a:solidFill>
                  <a:srgbClr val="005359"/>
                </a:solidFill>
                <a:latin typeface="Source Sans Pro"/>
                <a:ea typeface="Source Sans Pro"/>
                <a:cs typeface="Source Sans Pro"/>
                <a:sym typeface="Source Sans Pro"/>
              </a:rPr>
              <a:t>Berikut bagian penting implementasinya:</a:t>
            </a:r>
          </a:p>
        </p:txBody>
      </p:sp>
      <p:sp>
        <p:nvSpPr>
          <p:cNvPr name="Freeform 11" id="11"/>
          <p:cNvSpPr/>
          <p:nvPr/>
        </p:nvSpPr>
        <p:spPr>
          <a:xfrm flipH="false" flipV="false" rot="0">
            <a:off x="7794723" y="6426942"/>
            <a:ext cx="7625929" cy="3704023"/>
          </a:xfrm>
          <a:custGeom>
            <a:avLst/>
            <a:gdLst/>
            <a:ahLst/>
            <a:cxnLst/>
            <a:rect r="r" b="b" t="t" l="l"/>
            <a:pathLst>
              <a:path h="3704023" w="7625929">
                <a:moveTo>
                  <a:pt x="0" y="0"/>
                </a:moveTo>
                <a:lnTo>
                  <a:pt x="7625929" y="0"/>
                </a:lnTo>
                <a:lnTo>
                  <a:pt x="7625929" y="3704022"/>
                </a:lnTo>
                <a:lnTo>
                  <a:pt x="0" y="3704022"/>
                </a:lnTo>
                <a:lnTo>
                  <a:pt x="0" y="0"/>
                </a:lnTo>
                <a:close/>
              </a:path>
            </a:pathLst>
          </a:custGeom>
          <a:blipFill>
            <a:blip r:embed="rId9"/>
            <a:stretch>
              <a:fillRect l="0" t="0" r="0" b="0"/>
            </a:stretch>
          </a:blipFill>
        </p:spPr>
      </p:sp>
      <p:sp>
        <p:nvSpPr>
          <p:cNvPr name="TextBox 12" id="12"/>
          <p:cNvSpPr txBox="true"/>
          <p:nvPr/>
        </p:nvSpPr>
        <p:spPr>
          <a:xfrm rot="0">
            <a:off x="353963" y="1837055"/>
            <a:ext cx="8456943"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The Euler Tour Traversal of a Binary Tree</a:t>
            </a:r>
          </a:p>
        </p:txBody>
      </p:sp>
      <p:sp>
        <p:nvSpPr>
          <p:cNvPr name="TextBox 13" id="13"/>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67</a:t>
            </a:r>
          </a:p>
        </p:txBody>
      </p:sp>
      <p:sp>
        <p:nvSpPr>
          <p:cNvPr name="TextBox 14" id="14"/>
          <p:cNvSpPr txBox="true"/>
          <p:nvPr/>
        </p:nvSpPr>
        <p:spPr>
          <a:xfrm rot="0">
            <a:off x="1507375" y="1045130"/>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Tree>
  </p:cSld>
  <p:clrMapOvr>
    <a:masterClrMapping/>
  </p:clrMapOvr>
</p:sld>
</file>

<file path=ppt/slides/slide6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false" rot="0">
            <a:off x="250384" y="67056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028700" y="622935"/>
            <a:ext cx="3952205" cy="349217"/>
          </a:xfrm>
          <a:prstGeom prst="rect">
            <a:avLst/>
          </a:prstGeom>
        </p:spPr>
        <p:txBody>
          <a:bodyPr anchor="t" rtlCol="false" tIns="0" lIns="0" bIns="0" rIns="0">
            <a:spAutoFit/>
          </a:bodyPr>
          <a:lstStyle/>
          <a:p>
            <a:pPr algn="l">
              <a:lnSpc>
                <a:spcPts val="2800"/>
              </a:lnSpc>
            </a:pPr>
            <a:r>
              <a:rPr lang="en-US" sz="2000">
                <a:solidFill>
                  <a:srgbClr val="182B5C"/>
                </a:solidFill>
                <a:latin typeface="Source Sans Pro"/>
                <a:ea typeface="Source Sans Pro"/>
                <a:cs typeface="Source Sans Pro"/>
                <a:sym typeface="Source Sans Pro"/>
              </a:rPr>
              <a:t>UIN SYARIF HIDAYATULLAH JAKARTA</a:t>
            </a:r>
          </a:p>
        </p:txBody>
      </p:sp>
      <p:sp>
        <p:nvSpPr>
          <p:cNvPr name="TextBox 7" id="7"/>
          <p:cNvSpPr txBox="true"/>
          <p:nvPr/>
        </p:nvSpPr>
        <p:spPr>
          <a:xfrm rot="0">
            <a:off x="15784817" y="9105900"/>
            <a:ext cx="1909247"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68</a:t>
            </a:r>
          </a:p>
        </p:txBody>
      </p:sp>
      <p:sp>
        <p:nvSpPr>
          <p:cNvPr name="TextBox 8" id="8"/>
          <p:cNvSpPr txBox="true"/>
          <p:nvPr/>
        </p:nvSpPr>
        <p:spPr>
          <a:xfrm rot="0">
            <a:off x="250384" y="1912719"/>
            <a:ext cx="14612031" cy="850966"/>
          </a:xfrm>
          <a:prstGeom prst="rect">
            <a:avLst/>
          </a:prstGeom>
        </p:spPr>
        <p:txBody>
          <a:bodyPr anchor="t" rtlCol="false" tIns="0" lIns="0" bIns="0" rIns="0">
            <a:spAutoFit/>
          </a:bodyPr>
          <a:lstStyle/>
          <a:p>
            <a:pPr algn="l">
              <a:lnSpc>
                <a:spcPts val="6875"/>
              </a:lnSpc>
            </a:pPr>
            <a:r>
              <a:rPr lang="en-US" sz="5500">
                <a:solidFill>
                  <a:srgbClr val="182B5C"/>
                </a:solidFill>
                <a:latin typeface="League Spartan"/>
                <a:ea typeface="League Spartan"/>
                <a:cs typeface="League Spartan"/>
                <a:sym typeface="League Spartan"/>
              </a:rPr>
              <a:t>8.5 CASE STUDY: AN EXPRESSION TREE</a:t>
            </a:r>
          </a:p>
        </p:txBody>
      </p:sp>
      <p:sp>
        <p:nvSpPr>
          <p:cNvPr name="TextBox 9" id="9"/>
          <p:cNvSpPr txBox="true"/>
          <p:nvPr/>
        </p:nvSpPr>
        <p:spPr>
          <a:xfrm rot="0">
            <a:off x="518745" y="3154211"/>
            <a:ext cx="14997711" cy="1989289"/>
          </a:xfrm>
          <a:prstGeom prst="rect">
            <a:avLst/>
          </a:prstGeom>
        </p:spPr>
        <p:txBody>
          <a:bodyPr anchor="t" rtlCol="false" tIns="0" lIns="0" bIns="0" rIns="0">
            <a:spAutoFit/>
          </a:bodyPr>
          <a:lstStyle/>
          <a:p>
            <a:pPr algn="just">
              <a:lnSpc>
                <a:spcPts val="3220"/>
              </a:lnSpc>
            </a:pPr>
            <a:r>
              <a:rPr lang="en-US" sz="2300">
                <a:solidFill>
                  <a:srgbClr val="005359"/>
                </a:solidFill>
                <a:latin typeface="Source Sans Pro"/>
                <a:ea typeface="Source Sans Pro"/>
                <a:cs typeface="Source Sans Pro"/>
                <a:sym typeface="Source Sans Pro"/>
              </a:rPr>
              <a:t>Pada bagian ini, diperkenalkan kelas ExpressionTree, sebuah subclass dari LinkedBinaryTree, untuk merepresentasikan ekspresi aritmatika menggunakan pohon biner. Setiap node internal menyimpan operator (seperti +, -, ×, /), dan setiap daun menyimpan nilai numerik. Kelas ini mendukung dua bentuk inisialisasi: (1) ExpressionTree(value) untuk membuat pohon dengan satu nilai, dan (2) ExpressionTree(op, E1, E2) untuk membentuk pohon baru dengan op sebagai akar dan dua subtree E1 dan E2.</a:t>
            </a:r>
          </a:p>
        </p:txBody>
      </p:sp>
      <p:grpSp>
        <p:nvGrpSpPr>
          <p:cNvPr name="Group 10" id="10"/>
          <p:cNvGrpSpPr/>
          <p:nvPr/>
        </p:nvGrpSpPr>
        <p:grpSpPr>
          <a:xfrm rot="-5400000">
            <a:off x="14677440" y="1857895"/>
            <a:ext cx="5661931" cy="909280"/>
            <a:chOff x="0" y="0"/>
            <a:chExt cx="1491208" cy="239481"/>
          </a:xfrm>
        </p:grpSpPr>
        <p:sp>
          <p:nvSpPr>
            <p:cNvPr name="Freeform 11" id="11"/>
            <p:cNvSpPr/>
            <p:nvPr/>
          </p:nvSpPr>
          <p:spPr>
            <a:xfrm flipH="false" flipV="false" rot="0">
              <a:off x="0" y="0"/>
              <a:ext cx="1491208" cy="239481"/>
            </a:xfrm>
            <a:custGeom>
              <a:avLst/>
              <a:gdLst/>
              <a:ahLst/>
              <a:cxnLst/>
              <a:rect r="r" b="b" t="t" l="l"/>
              <a:pathLst>
                <a:path h="239481" w="1491208">
                  <a:moveTo>
                    <a:pt x="0" y="0"/>
                  </a:moveTo>
                  <a:lnTo>
                    <a:pt x="1491208" y="0"/>
                  </a:lnTo>
                  <a:lnTo>
                    <a:pt x="1491208" y="239481"/>
                  </a:lnTo>
                  <a:lnTo>
                    <a:pt x="0" y="239481"/>
                  </a:lnTo>
                  <a:close/>
                </a:path>
              </a:pathLst>
            </a:custGeom>
            <a:solidFill>
              <a:srgbClr val="16BEC7"/>
            </a:solidFill>
          </p:spPr>
        </p:sp>
        <p:sp>
          <p:nvSpPr>
            <p:cNvPr name="TextBox 12" id="12"/>
            <p:cNvSpPr txBox="true"/>
            <p:nvPr/>
          </p:nvSpPr>
          <p:spPr>
            <a:xfrm>
              <a:off x="0" y="-47625"/>
              <a:ext cx="1491208" cy="287106"/>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5400000">
            <a:off x="15370757" y="2226257"/>
            <a:ext cx="5509531" cy="324955"/>
            <a:chOff x="0" y="0"/>
            <a:chExt cx="1451070" cy="85585"/>
          </a:xfrm>
        </p:grpSpPr>
        <p:sp>
          <p:nvSpPr>
            <p:cNvPr name="Freeform 14" id="14"/>
            <p:cNvSpPr/>
            <p:nvPr/>
          </p:nvSpPr>
          <p:spPr>
            <a:xfrm flipH="false" flipV="false" rot="0">
              <a:off x="0" y="0"/>
              <a:ext cx="1451070" cy="85585"/>
            </a:xfrm>
            <a:custGeom>
              <a:avLst/>
              <a:gdLst/>
              <a:ahLst/>
              <a:cxnLst/>
              <a:rect r="r" b="b" t="t" l="l"/>
              <a:pathLst>
                <a:path h="85585" w="1451070">
                  <a:moveTo>
                    <a:pt x="0" y="0"/>
                  </a:moveTo>
                  <a:lnTo>
                    <a:pt x="1451070" y="0"/>
                  </a:lnTo>
                  <a:lnTo>
                    <a:pt x="1451070" y="85585"/>
                  </a:lnTo>
                  <a:lnTo>
                    <a:pt x="0" y="85585"/>
                  </a:lnTo>
                  <a:close/>
                </a:path>
              </a:pathLst>
            </a:custGeom>
            <a:solidFill>
              <a:srgbClr val="CFC5C4"/>
            </a:solidFill>
          </p:spPr>
        </p:sp>
        <p:sp>
          <p:nvSpPr>
            <p:cNvPr name="TextBox 15" id="15"/>
            <p:cNvSpPr txBox="true"/>
            <p:nvPr/>
          </p:nvSpPr>
          <p:spPr>
            <a:xfrm>
              <a:off x="0" y="-47625"/>
              <a:ext cx="1451070" cy="133210"/>
            </a:xfrm>
            <a:prstGeom prst="rect">
              <a:avLst/>
            </a:prstGeom>
          </p:spPr>
          <p:txBody>
            <a:bodyPr anchor="ctr" rtlCol="false" tIns="50800" lIns="50800" bIns="50800" rIns="50800"/>
            <a:lstStyle/>
            <a:p>
              <a:pPr algn="ctr">
                <a:lnSpc>
                  <a:spcPts val="3359"/>
                </a:lnSpc>
              </a:pPr>
            </a:p>
          </p:txBody>
        </p:sp>
      </p:grpSp>
      <p:sp>
        <p:nvSpPr>
          <p:cNvPr name="TextBox 16" id="16"/>
          <p:cNvSpPr txBox="true"/>
          <p:nvPr/>
        </p:nvSpPr>
        <p:spPr>
          <a:xfrm rot="0">
            <a:off x="1467929" y="6258957"/>
            <a:ext cx="14997711" cy="2081834"/>
          </a:xfrm>
          <a:prstGeom prst="rect">
            <a:avLst/>
          </a:prstGeom>
        </p:spPr>
        <p:txBody>
          <a:bodyPr anchor="t" rtlCol="false" tIns="0" lIns="0" bIns="0" rIns="0">
            <a:spAutoFit/>
          </a:bodyPr>
          <a:lstStyle/>
          <a:p>
            <a:pPr algn="just">
              <a:lnSpc>
                <a:spcPts val="3360"/>
              </a:lnSpc>
            </a:pPr>
            <a:r>
              <a:rPr lang="en-US" sz="2400">
                <a:solidFill>
                  <a:srgbClr val="005359"/>
                </a:solidFill>
                <a:latin typeface="Source Sans Pro"/>
                <a:ea typeface="Source Sans Pro"/>
                <a:cs typeface="Source Sans Pro"/>
                <a:sym typeface="Source Sans Pro"/>
              </a:rPr>
              <a:t>Untuk menampilkan ekspresi seperti (((3+1)×4)/((9−5)+2)), digunakan traversal inorder dengan tambahan tanda kurung: kurung buka dicetak sebelum menelusuri anak kiri (preorder step), dan kurung tutup setelah menelusuri anak kanan (postorder step). Hal ini diimplementasikan dalam metode __str__() dengan bantuan metode rekursif parenthesize_recur() yang membangun representasi string secara efisien. Pendekatan ini memungkinkan kita membuat, menampilkan, dan mengevaluasi ekspresi matematika kompleks secara terstruktur.</a:t>
            </a:r>
          </a:p>
        </p:txBody>
      </p:sp>
      <p:sp>
        <p:nvSpPr>
          <p:cNvPr name="TextBox 17" id="17"/>
          <p:cNvSpPr txBox="true"/>
          <p:nvPr/>
        </p:nvSpPr>
        <p:spPr>
          <a:xfrm rot="0">
            <a:off x="1467929" y="5562928"/>
            <a:ext cx="10098775"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Composing a Parenthesized String Representation</a:t>
            </a:r>
          </a:p>
        </p:txBody>
      </p:sp>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8616999" y="0"/>
            <a:ext cx="9923595" cy="10287000"/>
            <a:chOff x="0" y="0"/>
            <a:chExt cx="2613622" cy="2709333"/>
          </a:xfrm>
        </p:grpSpPr>
        <p:sp>
          <p:nvSpPr>
            <p:cNvPr name="Freeform 4" id="4"/>
            <p:cNvSpPr/>
            <p:nvPr/>
          </p:nvSpPr>
          <p:spPr>
            <a:xfrm flipH="false" flipV="false" rot="0">
              <a:off x="0" y="0"/>
              <a:ext cx="2613622" cy="2709333"/>
            </a:xfrm>
            <a:custGeom>
              <a:avLst/>
              <a:gdLst/>
              <a:ahLst/>
              <a:cxnLst/>
              <a:rect r="r" b="b" t="t" l="l"/>
              <a:pathLst>
                <a:path h="2709333" w="2613622">
                  <a:moveTo>
                    <a:pt x="0" y="0"/>
                  </a:moveTo>
                  <a:lnTo>
                    <a:pt x="2613622" y="0"/>
                  </a:lnTo>
                  <a:lnTo>
                    <a:pt x="2613622" y="2709333"/>
                  </a:lnTo>
                  <a:lnTo>
                    <a:pt x="0" y="2709333"/>
                  </a:lnTo>
                  <a:close/>
                </a:path>
              </a:pathLst>
            </a:custGeom>
            <a:solidFill>
              <a:srgbClr val="FFFFFF"/>
            </a:solidFill>
          </p:spPr>
        </p:sp>
        <p:sp>
          <p:nvSpPr>
            <p:cNvPr name="TextBox 5" id="5"/>
            <p:cNvSpPr txBox="true"/>
            <p:nvPr/>
          </p:nvSpPr>
          <p:spPr>
            <a:xfrm>
              <a:off x="0" y="-47625"/>
              <a:ext cx="2613622" cy="2756958"/>
            </a:xfrm>
            <a:prstGeom prst="rect">
              <a:avLst/>
            </a:prstGeom>
          </p:spPr>
          <p:txBody>
            <a:bodyPr anchor="ctr" rtlCol="false" tIns="50800" lIns="50800" bIns="50800" rIns="50800"/>
            <a:lstStyle/>
            <a:p>
              <a:pPr algn="ctr">
                <a:lnSpc>
                  <a:spcPts val="3359"/>
                </a:lnSpc>
              </a:pPr>
            </a:p>
          </p:txBody>
        </p:sp>
      </p:grpSp>
      <p:sp>
        <p:nvSpPr>
          <p:cNvPr name="Freeform 6" id="6"/>
          <p:cNvSpPr/>
          <p:nvPr/>
        </p:nvSpPr>
        <p:spPr>
          <a:xfrm flipH="false" flipV="false" rot="0">
            <a:off x="587014" y="67056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10800000">
            <a:off x="17076947" y="0"/>
            <a:ext cx="1234234" cy="4917976"/>
            <a:chOff x="0" y="0"/>
            <a:chExt cx="1645646" cy="6557301"/>
          </a:xfrm>
        </p:grpSpPr>
        <p:grpSp>
          <p:nvGrpSpPr>
            <p:cNvPr name="Group 10" id="10"/>
            <p:cNvGrpSpPr/>
            <p:nvPr/>
          </p:nvGrpSpPr>
          <p:grpSpPr>
            <a:xfrm rot="-5400000">
              <a:off x="-2672464" y="2672464"/>
              <a:ext cx="6557301" cy="1212373"/>
              <a:chOff x="0" y="0"/>
              <a:chExt cx="1295269" cy="239481"/>
            </a:xfrm>
          </p:grpSpPr>
          <p:sp>
            <p:nvSpPr>
              <p:cNvPr name="Freeform 11" id="11"/>
              <p:cNvSpPr/>
              <p:nvPr/>
            </p:nvSpPr>
            <p:spPr>
              <a:xfrm flipH="false" flipV="false" rot="0">
                <a:off x="0" y="0"/>
                <a:ext cx="1295269" cy="239481"/>
              </a:xfrm>
              <a:custGeom>
                <a:avLst/>
                <a:gdLst/>
                <a:ahLst/>
                <a:cxnLst/>
                <a:rect r="r" b="b" t="t" l="l"/>
                <a:pathLst>
                  <a:path h="239481" w="1295269">
                    <a:moveTo>
                      <a:pt x="0" y="0"/>
                    </a:moveTo>
                    <a:lnTo>
                      <a:pt x="1295269" y="0"/>
                    </a:lnTo>
                    <a:lnTo>
                      <a:pt x="1295269" y="239481"/>
                    </a:lnTo>
                    <a:lnTo>
                      <a:pt x="0" y="239481"/>
                    </a:lnTo>
                    <a:close/>
                  </a:path>
                </a:pathLst>
              </a:custGeom>
              <a:solidFill>
                <a:srgbClr val="16BEC7"/>
              </a:solidFill>
            </p:spPr>
          </p:sp>
          <p:sp>
            <p:nvSpPr>
              <p:cNvPr name="TextBox 12" id="12"/>
              <p:cNvSpPr txBox="true"/>
              <p:nvPr/>
            </p:nvSpPr>
            <p:spPr>
              <a:xfrm>
                <a:off x="0" y="-47625"/>
                <a:ext cx="1295269" cy="287106"/>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5400000">
              <a:off x="-1761391" y="3150264"/>
              <a:ext cx="6380801" cy="433273"/>
              <a:chOff x="0" y="0"/>
              <a:chExt cx="1260405" cy="85585"/>
            </a:xfrm>
          </p:grpSpPr>
          <p:sp>
            <p:nvSpPr>
              <p:cNvPr name="Freeform 14" id="14"/>
              <p:cNvSpPr/>
              <p:nvPr/>
            </p:nvSpPr>
            <p:spPr>
              <a:xfrm flipH="false" flipV="false" rot="0">
                <a:off x="0" y="0"/>
                <a:ext cx="1260405" cy="85585"/>
              </a:xfrm>
              <a:custGeom>
                <a:avLst/>
                <a:gdLst/>
                <a:ahLst/>
                <a:cxnLst/>
                <a:rect r="r" b="b" t="t" l="l"/>
                <a:pathLst>
                  <a:path h="85585" w="1260405">
                    <a:moveTo>
                      <a:pt x="0" y="0"/>
                    </a:moveTo>
                    <a:lnTo>
                      <a:pt x="1260405" y="0"/>
                    </a:lnTo>
                    <a:lnTo>
                      <a:pt x="1260405" y="85585"/>
                    </a:lnTo>
                    <a:lnTo>
                      <a:pt x="0" y="85585"/>
                    </a:lnTo>
                    <a:close/>
                  </a:path>
                </a:pathLst>
              </a:custGeom>
              <a:solidFill>
                <a:srgbClr val="CFC5C4"/>
              </a:solidFill>
            </p:spPr>
          </p:sp>
          <p:sp>
            <p:nvSpPr>
              <p:cNvPr name="TextBox 15" id="15"/>
              <p:cNvSpPr txBox="true"/>
              <p:nvPr/>
            </p:nvSpPr>
            <p:spPr>
              <a:xfrm>
                <a:off x="0" y="-47625"/>
                <a:ext cx="1260405" cy="133210"/>
              </a:xfrm>
              <a:prstGeom prst="rect">
                <a:avLst/>
              </a:prstGeom>
            </p:spPr>
            <p:txBody>
              <a:bodyPr anchor="ctr" rtlCol="false" tIns="50800" lIns="50800" bIns="50800" rIns="50800"/>
              <a:lstStyle/>
              <a:p>
                <a:pPr algn="ctr">
                  <a:lnSpc>
                    <a:spcPts val="3359"/>
                  </a:lnSpc>
                </a:pPr>
              </a:p>
            </p:txBody>
          </p:sp>
        </p:grpSp>
      </p:grpSp>
      <p:sp>
        <p:nvSpPr>
          <p:cNvPr name="Freeform 16" id="16"/>
          <p:cNvSpPr/>
          <p:nvPr/>
        </p:nvSpPr>
        <p:spPr>
          <a:xfrm flipH="false" flipV="false" rot="0">
            <a:off x="289014" y="2134368"/>
            <a:ext cx="8164637" cy="6018264"/>
          </a:xfrm>
          <a:custGeom>
            <a:avLst/>
            <a:gdLst/>
            <a:ahLst/>
            <a:cxnLst/>
            <a:rect r="r" b="b" t="t" l="l"/>
            <a:pathLst>
              <a:path h="6018264" w="8164637">
                <a:moveTo>
                  <a:pt x="0" y="0"/>
                </a:moveTo>
                <a:lnTo>
                  <a:pt x="8164637" y="0"/>
                </a:lnTo>
                <a:lnTo>
                  <a:pt x="8164637" y="6018264"/>
                </a:lnTo>
                <a:lnTo>
                  <a:pt x="0" y="6018264"/>
                </a:lnTo>
                <a:lnTo>
                  <a:pt x="0" y="0"/>
                </a:lnTo>
                <a:close/>
              </a:path>
            </a:pathLst>
          </a:custGeom>
          <a:blipFill>
            <a:blip r:embed="rId9"/>
            <a:stretch>
              <a:fillRect l="0" t="0" r="0" b="0"/>
            </a:stretch>
          </a:blipFill>
        </p:spPr>
      </p:sp>
      <p:sp>
        <p:nvSpPr>
          <p:cNvPr name="Freeform 17" id="17"/>
          <p:cNvSpPr/>
          <p:nvPr/>
        </p:nvSpPr>
        <p:spPr>
          <a:xfrm flipH="false" flipV="false" rot="0">
            <a:off x="9036271" y="2187983"/>
            <a:ext cx="9085052" cy="5911034"/>
          </a:xfrm>
          <a:custGeom>
            <a:avLst/>
            <a:gdLst/>
            <a:ahLst/>
            <a:cxnLst/>
            <a:rect r="r" b="b" t="t" l="l"/>
            <a:pathLst>
              <a:path h="5911034" w="9085052">
                <a:moveTo>
                  <a:pt x="0" y="0"/>
                </a:moveTo>
                <a:lnTo>
                  <a:pt x="9085052" y="0"/>
                </a:lnTo>
                <a:lnTo>
                  <a:pt x="9085052" y="5911034"/>
                </a:lnTo>
                <a:lnTo>
                  <a:pt x="0" y="5911034"/>
                </a:lnTo>
                <a:lnTo>
                  <a:pt x="0" y="0"/>
                </a:lnTo>
                <a:close/>
              </a:path>
            </a:pathLst>
          </a:custGeom>
          <a:blipFill>
            <a:blip r:embed="rId10"/>
            <a:stretch>
              <a:fillRect l="0" t="0" r="0" b="0"/>
            </a:stretch>
          </a:blipFill>
        </p:spPr>
      </p:sp>
      <p:sp>
        <p:nvSpPr>
          <p:cNvPr name="TextBox 18" id="18"/>
          <p:cNvSpPr txBox="true"/>
          <p:nvPr/>
        </p:nvSpPr>
        <p:spPr>
          <a:xfrm rot="0">
            <a:off x="1482642" y="679483"/>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9" id="19"/>
          <p:cNvSpPr txBox="true"/>
          <p:nvPr/>
        </p:nvSpPr>
        <p:spPr>
          <a:xfrm rot="0">
            <a:off x="15784817" y="9105900"/>
            <a:ext cx="1909247"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69</a:t>
            </a:r>
          </a:p>
        </p:txBody>
      </p:sp>
      <p:sp>
        <p:nvSpPr>
          <p:cNvPr name="TextBox 20" id="20"/>
          <p:cNvSpPr txBox="true"/>
          <p:nvPr/>
        </p:nvSpPr>
        <p:spPr>
          <a:xfrm rot="0">
            <a:off x="9144000" y="542925"/>
            <a:ext cx="6640817" cy="476249"/>
          </a:xfrm>
          <a:prstGeom prst="rect">
            <a:avLst/>
          </a:prstGeom>
        </p:spPr>
        <p:txBody>
          <a:bodyPr anchor="t" rtlCol="false" tIns="0" lIns="0" bIns="0" rIns="0">
            <a:spAutoFit/>
          </a:bodyPr>
          <a:lstStyle/>
          <a:p>
            <a:pPr algn="just">
              <a:lnSpc>
                <a:spcPts val="3750"/>
              </a:lnSpc>
            </a:pPr>
            <a:r>
              <a:rPr lang="en-US" sz="3000">
                <a:solidFill>
                  <a:srgbClr val="017077"/>
                </a:solidFill>
                <a:latin typeface="League Spartan"/>
                <a:ea typeface="League Spartan"/>
                <a:cs typeface="League Spartan"/>
                <a:sym typeface="League Spartan"/>
              </a:rPr>
              <a:t>PYTHON IMPLEMENTATION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true" rot="0">
            <a:off x="14986444" y="-509496"/>
            <a:ext cx="3505993" cy="4526783"/>
          </a:xfrm>
          <a:custGeom>
            <a:avLst/>
            <a:gdLst/>
            <a:ahLst/>
            <a:cxnLst/>
            <a:rect r="r" b="b" t="t" l="l"/>
            <a:pathLst>
              <a:path h="4526783" w="3505993">
                <a:moveTo>
                  <a:pt x="0" y="4526783"/>
                </a:moveTo>
                <a:lnTo>
                  <a:pt x="3505993" y="4526783"/>
                </a:lnTo>
                <a:lnTo>
                  <a:pt x="3505993" y="0"/>
                </a:lnTo>
                <a:lnTo>
                  <a:pt x="0" y="0"/>
                </a:lnTo>
                <a:lnTo>
                  <a:pt x="0" y="4526783"/>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45565" y="723900"/>
            <a:ext cx="6205452" cy="1029996"/>
            <a:chOff x="0" y="0"/>
            <a:chExt cx="1634358" cy="271275"/>
          </a:xfrm>
        </p:grpSpPr>
        <p:sp>
          <p:nvSpPr>
            <p:cNvPr name="Freeform 5" id="5"/>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6" id="6"/>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7" id="7"/>
          <p:cNvSpPr/>
          <p:nvPr/>
        </p:nvSpPr>
        <p:spPr>
          <a:xfrm flipH="false" flipV="false" rot="0">
            <a:off x="760339" y="972152"/>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0131011" y="2043231"/>
            <a:ext cx="7359172" cy="3898795"/>
          </a:xfrm>
          <a:custGeom>
            <a:avLst/>
            <a:gdLst/>
            <a:ahLst/>
            <a:cxnLst/>
            <a:rect r="r" b="b" t="t" l="l"/>
            <a:pathLst>
              <a:path h="3898795" w="7359172">
                <a:moveTo>
                  <a:pt x="0" y="0"/>
                </a:moveTo>
                <a:lnTo>
                  <a:pt x="7359172" y="0"/>
                </a:lnTo>
                <a:lnTo>
                  <a:pt x="7359172" y="3898795"/>
                </a:lnTo>
                <a:lnTo>
                  <a:pt x="0" y="3898795"/>
                </a:lnTo>
                <a:lnTo>
                  <a:pt x="0" y="0"/>
                </a:lnTo>
                <a:close/>
              </a:path>
            </a:pathLst>
          </a:custGeom>
          <a:blipFill>
            <a:blip r:embed="rId9"/>
            <a:stretch>
              <a:fillRect l="0" t="0" r="0" b="0"/>
            </a:stretch>
          </a:blipFill>
        </p:spPr>
      </p:sp>
      <p:sp>
        <p:nvSpPr>
          <p:cNvPr name="Freeform 11" id="11"/>
          <p:cNvSpPr/>
          <p:nvPr/>
        </p:nvSpPr>
        <p:spPr>
          <a:xfrm flipH="false" flipV="false" rot="0">
            <a:off x="10365645" y="6245155"/>
            <a:ext cx="5647087" cy="2927420"/>
          </a:xfrm>
          <a:custGeom>
            <a:avLst/>
            <a:gdLst/>
            <a:ahLst/>
            <a:cxnLst/>
            <a:rect r="r" b="b" t="t" l="l"/>
            <a:pathLst>
              <a:path h="2927420" w="5647087">
                <a:moveTo>
                  <a:pt x="0" y="0"/>
                </a:moveTo>
                <a:lnTo>
                  <a:pt x="5647087" y="0"/>
                </a:lnTo>
                <a:lnTo>
                  <a:pt x="5647087" y="2927420"/>
                </a:lnTo>
                <a:lnTo>
                  <a:pt x="0" y="2927420"/>
                </a:lnTo>
                <a:lnTo>
                  <a:pt x="0" y="0"/>
                </a:lnTo>
                <a:close/>
              </a:path>
            </a:pathLst>
          </a:custGeom>
          <a:blipFill>
            <a:blip r:embed="rId10"/>
            <a:stretch>
              <a:fillRect l="0" t="0" r="0" b="0"/>
            </a:stretch>
          </a:blipFill>
        </p:spPr>
      </p:sp>
      <p:sp>
        <p:nvSpPr>
          <p:cNvPr name="TextBox 12" id="12"/>
          <p:cNvSpPr txBox="true"/>
          <p:nvPr/>
        </p:nvSpPr>
        <p:spPr>
          <a:xfrm rot="0">
            <a:off x="390603" y="2379847"/>
            <a:ext cx="9426298" cy="3888131"/>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Di Python, semua kelas tersusun dalam satu hierarki tunggal, karena terdapat kelas bawaan yang disebut object, yang menjadi kelas dasar utama (ultimate base class). Kelas object adalah induk langsung atau tidak langsung dari semua tipe lainnya di Python, bahkan jika tidak dinyatakan secara eksplisit saat membuat kelas baru.</a:t>
            </a:r>
          </a:p>
          <a:p>
            <a:pPr algn="just">
              <a:lnSpc>
                <a:spcPts val="3080"/>
              </a:lnSpc>
            </a:pPr>
            <a:r>
              <a:rPr lang="en-US" sz="2200">
                <a:solidFill>
                  <a:srgbClr val="005359"/>
                </a:solidFill>
                <a:latin typeface="Source Sans Pro"/>
                <a:ea typeface="Source Sans Pro"/>
                <a:cs typeface="Source Sans Pro"/>
                <a:sym typeface="Source Sans Pro"/>
              </a:rPr>
              <a:t>Oleh karena itu, hierarki yang ditampilkan pada Gambar 8.4 hanyalah sebagian kecil dari keseluruhan hierarki kelas Python.</a:t>
            </a:r>
          </a:p>
          <a:p>
            <a:pPr algn="just">
              <a:lnSpc>
                <a:spcPts val="3080"/>
              </a:lnSpc>
            </a:pPr>
            <a:r>
              <a:rPr lang="en-US" sz="2200">
                <a:solidFill>
                  <a:srgbClr val="005359"/>
                </a:solidFill>
                <a:latin typeface="Source Sans Pro"/>
                <a:ea typeface="Source Sans Pro"/>
                <a:cs typeface="Source Sans Pro"/>
                <a:sym typeface="Source Sans Pro"/>
              </a:rPr>
              <a:t>Sebagai gambaran awal untuk materi berikutnya dalam bab ini, Gambar 8.5 menunjukkan hierarki kelas buatan sendiri yang akan digunakan untuk merepresentasikan berbagai bentuk dari struktur pohon.</a:t>
            </a:r>
          </a:p>
        </p:txBody>
      </p:sp>
      <p:sp>
        <p:nvSpPr>
          <p:cNvPr name="TextBox 13" id="13"/>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07</a:t>
            </a:r>
          </a:p>
        </p:txBody>
      </p:sp>
      <p:sp>
        <p:nvSpPr>
          <p:cNvPr name="TextBox 14" id="14"/>
          <p:cNvSpPr txBox="true"/>
          <p:nvPr/>
        </p:nvSpPr>
        <p:spPr>
          <a:xfrm rot="0">
            <a:off x="1514347" y="952801"/>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5" id="15"/>
          <p:cNvSpPr txBox="true"/>
          <p:nvPr/>
        </p:nvSpPr>
        <p:spPr>
          <a:xfrm rot="0">
            <a:off x="390603" y="2024181"/>
            <a:ext cx="4333115" cy="393766"/>
          </a:xfrm>
          <a:prstGeom prst="rect">
            <a:avLst/>
          </a:prstGeom>
        </p:spPr>
        <p:txBody>
          <a:bodyPr anchor="t" rtlCol="false" tIns="0" lIns="0" bIns="0" rIns="0">
            <a:spAutoFit/>
          </a:bodyPr>
          <a:lstStyle/>
          <a:p>
            <a:pPr algn="l">
              <a:lnSpc>
                <a:spcPts val="3125"/>
              </a:lnSpc>
            </a:pPr>
            <a:r>
              <a:rPr lang="en-US" sz="2500">
                <a:solidFill>
                  <a:srgbClr val="005359"/>
                </a:solidFill>
                <a:latin typeface="League Spartan"/>
                <a:ea typeface="League Spartan"/>
                <a:cs typeface="League Spartan"/>
                <a:sym typeface="League Spartan"/>
              </a:rPr>
              <a:t>Edges and Paths in Trees</a:t>
            </a:r>
          </a:p>
        </p:txBody>
      </p:sp>
      <p:sp>
        <p:nvSpPr>
          <p:cNvPr name="TextBox 16" id="16"/>
          <p:cNvSpPr txBox="true"/>
          <p:nvPr/>
        </p:nvSpPr>
        <p:spPr>
          <a:xfrm rot="0">
            <a:off x="1577443" y="6345313"/>
            <a:ext cx="8788201" cy="3106949"/>
          </a:xfrm>
          <a:prstGeom prst="rect">
            <a:avLst/>
          </a:prstGeom>
        </p:spPr>
        <p:txBody>
          <a:bodyPr anchor="t" rtlCol="false" tIns="0" lIns="0" bIns="0" rIns="0">
            <a:spAutoFit/>
          </a:bodyPr>
          <a:lstStyle/>
          <a:p>
            <a:pPr algn="just">
              <a:lnSpc>
                <a:spcPts val="3080"/>
              </a:lnSpc>
            </a:pPr>
            <a:r>
              <a:rPr lang="en-US" sz="2200">
                <a:solidFill>
                  <a:srgbClr val="005359"/>
                </a:solidFill>
                <a:latin typeface="Source Sans Pro"/>
                <a:ea typeface="Source Sans Pro"/>
                <a:cs typeface="Source Sans Pro"/>
                <a:sym typeface="Source Sans Pro"/>
              </a:rPr>
              <a:t>Gambar 8.5 memperlihatkan hierarki pewarisan (inheritance hierarchy) yang kita buat sendiri untuk memodelkan berbagai abstraksi dan implementasi struktur data pohon.</a:t>
            </a:r>
          </a:p>
          <a:p>
            <a:pPr algn="just">
              <a:lnSpc>
                <a:spcPts val="3080"/>
              </a:lnSpc>
            </a:pPr>
            <a:r>
              <a:rPr lang="en-US" sz="2200">
                <a:solidFill>
                  <a:srgbClr val="005359"/>
                </a:solidFill>
                <a:latin typeface="Source Sans Pro"/>
                <a:ea typeface="Source Sans Pro"/>
                <a:cs typeface="Source Sans Pro"/>
                <a:sym typeface="Source Sans Pro"/>
              </a:rPr>
              <a:t>Dalam sisa bab ini, akan dijelaskan, implementasi dari kelas, Tree (pohon umum/abstrak), BinaryTree (pohon biner), LinkedBinaryTree (pohon biner dengan representasi berantai, serta gambaran umum (sketsa tingkat tinggi) untuk desain kelas, LinkedTree (pohon umum berbasis linked structure), ArrayBinaryTree (pohon biner berbasis array)</a:t>
            </a:r>
          </a:p>
        </p:txBody>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false" rot="0">
            <a:off x="250384" y="67056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5400000">
            <a:off x="14677440" y="1857895"/>
            <a:ext cx="5661931" cy="909280"/>
            <a:chOff x="0" y="0"/>
            <a:chExt cx="1491208" cy="239481"/>
          </a:xfrm>
        </p:grpSpPr>
        <p:sp>
          <p:nvSpPr>
            <p:cNvPr name="Freeform 7" id="7"/>
            <p:cNvSpPr/>
            <p:nvPr/>
          </p:nvSpPr>
          <p:spPr>
            <a:xfrm flipH="false" flipV="false" rot="0">
              <a:off x="0" y="0"/>
              <a:ext cx="1491208" cy="239481"/>
            </a:xfrm>
            <a:custGeom>
              <a:avLst/>
              <a:gdLst/>
              <a:ahLst/>
              <a:cxnLst/>
              <a:rect r="r" b="b" t="t" l="l"/>
              <a:pathLst>
                <a:path h="239481" w="1491208">
                  <a:moveTo>
                    <a:pt x="0" y="0"/>
                  </a:moveTo>
                  <a:lnTo>
                    <a:pt x="1491208" y="0"/>
                  </a:lnTo>
                  <a:lnTo>
                    <a:pt x="1491208" y="239481"/>
                  </a:lnTo>
                  <a:lnTo>
                    <a:pt x="0" y="239481"/>
                  </a:lnTo>
                  <a:close/>
                </a:path>
              </a:pathLst>
            </a:custGeom>
            <a:solidFill>
              <a:srgbClr val="16BEC7"/>
            </a:solidFill>
          </p:spPr>
        </p:sp>
        <p:sp>
          <p:nvSpPr>
            <p:cNvPr name="TextBox 8" id="8"/>
            <p:cNvSpPr txBox="true"/>
            <p:nvPr/>
          </p:nvSpPr>
          <p:spPr>
            <a:xfrm>
              <a:off x="0" y="-47625"/>
              <a:ext cx="1491208" cy="287106"/>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5400000">
            <a:off x="15370757" y="2226257"/>
            <a:ext cx="5509531" cy="324955"/>
            <a:chOff x="0" y="0"/>
            <a:chExt cx="1451070" cy="85585"/>
          </a:xfrm>
        </p:grpSpPr>
        <p:sp>
          <p:nvSpPr>
            <p:cNvPr name="Freeform 10" id="10"/>
            <p:cNvSpPr/>
            <p:nvPr/>
          </p:nvSpPr>
          <p:spPr>
            <a:xfrm flipH="false" flipV="false" rot="0">
              <a:off x="0" y="0"/>
              <a:ext cx="1451070" cy="85585"/>
            </a:xfrm>
            <a:custGeom>
              <a:avLst/>
              <a:gdLst/>
              <a:ahLst/>
              <a:cxnLst/>
              <a:rect r="r" b="b" t="t" l="l"/>
              <a:pathLst>
                <a:path h="85585" w="1451070">
                  <a:moveTo>
                    <a:pt x="0" y="0"/>
                  </a:moveTo>
                  <a:lnTo>
                    <a:pt x="1451070" y="0"/>
                  </a:lnTo>
                  <a:lnTo>
                    <a:pt x="1451070" y="85585"/>
                  </a:lnTo>
                  <a:lnTo>
                    <a:pt x="0" y="85585"/>
                  </a:lnTo>
                  <a:close/>
                </a:path>
              </a:pathLst>
            </a:custGeom>
            <a:solidFill>
              <a:srgbClr val="CFC5C4"/>
            </a:solidFill>
          </p:spPr>
        </p:sp>
        <p:sp>
          <p:nvSpPr>
            <p:cNvPr name="TextBox 11" id="11"/>
            <p:cNvSpPr txBox="true"/>
            <p:nvPr/>
          </p:nvSpPr>
          <p:spPr>
            <a:xfrm>
              <a:off x="0" y="-47625"/>
              <a:ext cx="1451070" cy="133210"/>
            </a:xfrm>
            <a:prstGeom prst="rect">
              <a:avLst/>
            </a:prstGeom>
          </p:spPr>
          <p:txBody>
            <a:bodyPr anchor="ctr" rtlCol="false" tIns="50800" lIns="50800" bIns="50800" rIns="50800"/>
            <a:lstStyle/>
            <a:p>
              <a:pPr algn="ctr">
                <a:lnSpc>
                  <a:spcPts val="3359"/>
                </a:lnSpc>
              </a:pPr>
            </a:p>
          </p:txBody>
        </p:sp>
      </p:grpSp>
      <p:sp>
        <p:nvSpPr>
          <p:cNvPr name="Freeform 12" id="12"/>
          <p:cNvSpPr/>
          <p:nvPr/>
        </p:nvSpPr>
        <p:spPr>
          <a:xfrm flipH="false" flipV="false" rot="0">
            <a:off x="9144000" y="2740508"/>
            <a:ext cx="6872420" cy="2748968"/>
          </a:xfrm>
          <a:custGeom>
            <a:avLst/>
            <a:gdLst/>
            <a:ahLst/>
            <a:cxnLst/>
            <a:rect r="r" b="b" t="t" l="l"/>
            <a:pathLst>
              <a:path h="2748968" w="6872420">
                <a:moveTo>
                  <a:pt x="0" y="0"/>
                </a:moveTo>
                <a:lnTo>
                  <a:pt x="6872420" y="0"/>
                </a:lnTo>
                <a:lnTo>
                  <a:pt x="6872420" y="2748968"/>
                </a:lnTo>
                <a:lnTo>
                  <a:pt x="0" y="2748968"/>
                </a:lnTo>
                <a:lnTo>
                  <a:pt x="0" y="0"/>
                </a:lnTo>
                <a:close/>
              </a:path>
            </a:pathLst>
          </a:custGeom>
          <a:blipFill>
            <a:blip r:embed="rId9"/>
            <a:stretch>
              <a:fillRect l="0" t="0" r="0" b="0"/>
            </a:stretch>
          </a:blipFill>
        </p:spPr>
      </p:sp>
      <p:sp>
        <p:nvSpPr>
          <p:cNvPr name="Freeform 13" id="13"/>
          <p:cNvSpPr/>
          <p:nvPr/>
        </p:nvSpPr>
        <p:spPr>
          <a:xfrm flipH="false" flipV="false" rot="0">
            <a:off x="1530746" y="5489476"/>
            <a:ext cx="7125485" cy="4490031"/>
          </a:xfrm>
          <a:custGeom>
            <a:avLst/>
            <a:gdLst/>
            <a:ahLst/>
            <a:cxnLst/>
            <a:rect r="r" b="b" t="t" l="l"/>
            <a:pathLst>
              <a:path h="4490031" w="7125485">
                <a:moveTo>
                  <a:pt x="0" y="0"/>
                </a:moveTo>
                <a:lnTo>
                  <a:pt x="7125485" y="0"/>
                </a:lnTo>
                <a:lnTo>
                  <a:pt x="7125485" y="4490031"/>
                </a:lnTo>
                <a:lnTo>
                  <a:pt x="0" y="4490031"/>
                </a:lnTo>
                <a:lnTo>
                  <a:pt x="0" y="0"/>
                </a:lnTo>
                <a:close/>
              </a:path>
            </a:pathLst>
          </a:custGeom>
          <a:blipFill>
            <a:blip r:embed="rId10"/>
            <a:stretch>
              <a:fillRect l="0" t="0" r="0" b="0"/>
            </a:stretch>
          </a:blipFill>
        </p:spPr>
      </p:sp>
      <p:sp>
        <p:nvSpPr>
          <p:cNvPr name="TextBox 14" id="14"/>
          <p:cNvSpPr txBox="true"/>
          <p:nvPr/>
        </p:nvSpPr>
        <p:spPr>
          <a:xfrm rot="0">
            <a:off x="1028700" y="622935"/>
            <a:ext cx="3952205" cy="349217"/>
          </a:xfrm>
          <a:prstGeom prst="rect">
            <a:avLst/>
          </a:prstGeom>
        </p:spPr>
        <p:txBody>
          <a:bodyPr anchor="t" rtlCol="false" tIns="0" lIns="0" bIns="0" rIns="0">
            <a:spAutoFit/>
          </a:bodyPr>
          <a:lstStyle/>
          <a:p>
            <a:pPr algn="l">
              <a:lnSpc>
                <a:spcPts val="2800"/>
              </a:lnSpc>
            </a:pPr>
            <a:r>
              <a:rPr lang="en-US" sz="2000">
                <a:solidFill>
                  <a:srgbClr val="182B5C"/>
                </a:solidFill>
                <a:latin typeface="Source Sans Pro"/>
                <a:ea typeface="Source Sans Pro"/>
                <a:cs typeface="Source Sans Pro"/>
                <a:sym typeface="Source Sans Pro"/>
              </a:rPr>
              <a:t>UIN SYARIF HIDAYATULLAH JAKARTA</a:t>
            </a:r>
          </a:p>
        </p:txBody>
      </p:sp>
      <p:sp>
        <p:nvSpPr>
          <p:cNvPr name="TextBox 15" id="15"/>
          <p:cNvSpPr txBox="true"/>
          <p:nvPr/>
        </p:nvSpPr>
        <p:spPr>
          <a:xfrm rot="0">
            <a:off x="15784817" y="9105900"/>
            <a:ext cx="1909247"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70</a:t>
            </a:r>
          </a:p>
        </p:txBody>
      </p:sp>
      <p:sp>
        <p:nvSpPr>
          <p:cNvPr name="TextBox 16" id="16"/>
          <p:cNvSpPr txBox="true"/>
          <p:nvPr/>
        </p:nvSpPr>
        <p:spPr>
          <a:xfrm rot="0">
            <a:off x="251499" y="2751075"/>
            <a:ext cx="8404732" cy="1589272"/>
          </a:xfrm>
          <a:prstGeom prst="rect">
            <a:avLst/>
          </a:prstGeom>
        </p:spPr>
        <p:txBody>
          <a:bodyPr anchor="t" rtlCol="false" tIns="0" lIns="0" bIns="0" rIns="0">
            <a:spAutoFit/>
          </a:bodyPr>
          <a:lstStyle/>
          <a:p>
            <a:pPr algn="just">
              <a:lnSpc>
                <a:spcPts val="3220"/>
              </a:lnSpc>
            </a:pPr>
            <a:r>
              <a:rPr lang="en-US" sz="2300">
                <a:solidFill>
                  <a:srgbClr val="005359"/>
                </a:solidFill>
                <a:latin typeface="Source Sans Pro"/>
                <a:ea typeface="Source Sans Pro"/>
                <a:cs typeface="Source Sans Pro"/>
                <a:sym typeface="Source Sans Pro"/>
              </a:rPr>
              <a:t>Evaluasi nilai numerik dari sebuah Expression Tree dilakukan dengan postorder traversal. Artinya, kita menghitung nilai dari subtree kiri dan kanan terlebih dahulu, lalu menerapkan operator yang ada di node induk.</a:t>
            </a:r>
          </a:p>
        </p:txBody>
      </p:sp>
      <p:sp>
        <p:nvSpPr>
          <p:cNvPr name="TextBox 17" id="17"/>
          <p:cNvSpPr txBox="true"/>
          <p:nvPr/>
        </p:nvSpPr>
        <p:spPr>
          <a:xfrm rot="0">
            <a:off x="1580512" y="4902322"/>
            <a:ext cx="3512976" cy="405699"/>
          </a:xfrm>
          <a:prstGeom prst="rect">
            <a:avLst/>
          </a:prstGeom>
        </p:spPr>
        <p:txBody>
          <a:bodyPr anchor="t" rtlCol="false" tIns="0" lIns="0" bIns="0" rIns="0">
            <a:spAutoFit/>
          </a:bodyPr>
          <a:lstStyle/>
          <a:p>
            <a:pPr algn="just">
              <a:lnSpc>
                <a:spcPts val="3360"/>
              </a:lnSpc>
            </a:pPr>
            <a:r>
              <a:rPr lang="en-US" sz="2400">
                <a:solidFill>
                  <a:srgbClr val="005359"/>
                </a:solidFill>
                <a:latin typeface="Source Sans Pro"/>
                <a:ea typeface="Source Sans Pro"/>
                <a:cs typeface="Source Sans Pro"/>
                <a:sym typeface="Source Sans Pro"/>
              </a:rPr>
              <a:t>Implementasi di Python:</a:t>
            </a:r>
          </a:p>
        </p:txBody>
      </p:sp>
      <p:sp>
        <p:nvSpPr>
          <p:cNvPr name="TextBox 18" id="18"/>
          <p:cNvSpPr txBox="true"/>
          <p:nvPr/>
        </p:nvSpPr>
        <p:spPr>
          <a:xfrm rot="0">
            <a:off x="250384" y="1563536"/>
            <a:ext cx="10765769"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Evaluasi Pohon Ekspresi (Expression Tree Evaluation)</a:t>
            </a:r>
          </a:p>
        </p:txBody>
      </p:sp>
      <p:sp>
        <p:nvSpPr>
          <p:cNvPr name="TextBox 19" id="19"/>
          <p:cNvSpPr txBox="true"/>
          <p:nvPr/>
        </p:nvSpPr>
        <p:spPr>
          <a:xfrm rot="0">
            <a:off x="9418231" y="2170311"/>
            <a:ext cx="4094924" cy="389222"/>
          </a:xfrm>
          <a:prstGeom prst="rect">
            <a:avLst/>
          </a:prstGeom>
        </p:spPr>
        <p:txBody>
          <a:bodyPr anchor="t" rtlCol="false" tIns="0" lIns="0" bIns="0" rIns="0">
            <a:spAutoFit/>
          </a:bodyPr>
          <a:lstStyle/>
          <a:p>
            <a:pPr algn="just">
              <a:lnSpc>
                <a:spcPts val="3220"/>
              </a:lnSpc>
            </a:pPr>
            <a:r>
              <a:rPr lang="en-US" sz="2300">
                <a:solidFill>
                  <a:srgbClr val="005359"/>
                </a:solidFill>
                <a:latin typeface="Source Sans Pro"/>
                <a:ea typeface="Source Sans Pro"/>
                <a:cs typeface="Source Sans Pro"/>
                <a:sym typeface="Source Sans Pro"/>
              </a:rPr>
              <a:t>Logika Evaluasi (Pseudo-code):</a:t>
            </a:r>
          </a:p>
        </p:txBody>
      </p:sp>
      <p:sp>
        <p:nvSpPr>
          <p:cNvPr name="TextBox 20" id="20"/>
          <p:cNvSpPr txBox="true"/>
          <p:nvPr/>
        </p:nvSpPr>
        <p:spPr>
          <a:xfrm rot="0">
            <a:off x="9144000" y="6916043"/>
            <a:ext cx="6198521" cy="1589272"/>
          </a:xfrm>
          <a:prstGeom prst="rect">
            <a:avLst/>
          </a:prstGeom>
        </p:spPr>
        <p:txBody>
          <a:bodyPr anchor="t" rtlCol="false" tIns="0" lIns="0" bIns="0" rIns="0">
            <a:spAutoFit/>
          </a:bodyPr>
          <a:lstStyle/>
          <a:p>
            <a:pPr algn="just">
              <a:lnSpc>
                <a:spcPts val="3220"/>
              </a:lnSpc>
            </a:pPr>
            <a:r>
              <a:rPr lang="en-US" sz="2300">
                <a:solidFill>
                  <a:srgbClr val="005359"/>
                </a:solidFill>
                <a:latin typeface="Source Sans Pro"/>
                <a:ea typeface="Source Sans Pro"/>
                <a:cs typeface="Source Sans Pro"/>
                <a:sym typeface="Source Sans Pro"/>
              </a:rPr>
              <a:t>Metode evaluate() akan mengembalikan nilai akhir dari seluruh ekspresi, sementara _evaluate_recur(p) bekerja secara rekursif dari bawah ke atas.</a:t>
            </a:r>
          </a:p>
        </p:txBody>
      </p:sp>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false" rot="0">
            <a:off x="250384" y="670560"/>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true" flipV="false" rot="0">
            <a:off x="0" y="8265671"/>
            <a:ext cx="1565519" cy="2021329"/>
          </a:xfrm>
          <a:custGeom>
            <a:avLst/>
            <a:gdLst/>
            <a:ahLst/>
            <a:cxnLst/>
            <a:rect r="r" b="b" t="t" l="l"/>
            <a:pathLst>
              <a:path h="2021329" w="1565519">
                <a:moveTo>
                  <a:pt x="1565519" y="0"/>
                </a:moveTo>
                <a:lnTo>
                  <a:pt x="0" y="0"/>
                </a:lnTo>
                <a:lnTo>
                  <a:pt x="0" y="2021329"/>
                </a:lnTo>
                <a:lnTo>
                  <a:pt x="1565519" y="2021329"/>
                </a:lnTo>
                <a:lnTo>
                  <a:pt x="1565519"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5400000">
            <a:off x="14677440" y="1857895"/>
            <a:ext cx="5661931" cy="909280"/>
            <a:chOff x="0" y="0"/>
            <a:chExt cx="1491208" cy="239481"/>
          </a:xfrm>
        </p:grpSpPr>
        <p:sp>
          <p:nvSpPr>
            <p:cNvPr name="Freeform 7" id="7"/>
            <p:cNvSpPr/>
            <p:nvPr/>
          </p:nvSpPr>
          <p:spPr>
            <a:xfrm flipH="false" flipV="false" rot="0">
              <a:off x="0" y="0"/>
              <a:ext cx="1491208" cy="239481"/>
            </a:xfrm>
            <a:custGeom>
              <a:avLst/>
              <a:gdLst/>
              <a:ahLst/>
              <a:cxnLst/>
              <a:rect r="r" b="b" t="t" l="l"/>
              <a:pathLst>
                <a:path h="239481" w="1491208">
                  <a:moveTo>
                    <a:pt x="0" y="0"/>
                  </a:moveTo>
                  <a:lnTo>
                    <a:pt x="1491208" y="0"/>
                  </a:lnTo>
                  <a:lnTo>
                    <a:pt x="1491208" y="239481"/>
                  </a:lnTo>
                  <a:lnTo>
                    <a:pt x="0" y="239481"/>
                  </a:lnTo>
                  <a:close/>
                </a:path>
              </a:pathLst>
            </a:custGeom>
            <a:solidFill>
              <a:srgbClr val="16BEC7"/>
            </a:solidFill>
          </p:spPr>
        </p:sp>
        <p:sp>
          <p:nvSpPr>
            <p:cNvPr name="TextBox 8" id="8"/>
            <p:cNvSpPr txBox="true"/>
            <p:nvPr/>
          </p:nvSpPr>
          <p:spPr>
            <a:xfrm>
              <a:off x="0" y="-47625"/>
              <a:ext cx="1491208" cy="287106"/>
            </a:xfrm>
            <a:prstGeom prst="rect">
              <a:avLst/>
            </a:prstGeom>
          </p:spPr>
          <p:txBody>
            <a:bodyPr anchor="ctr" rtlCol="false" tIns="50800" lIns="50800" bIns="50800" rIns="50800"/>
            <a:lstStyle/>
            <a:p>
              <a:pPr algn="ctr">
                <a:lnSpc>
                  <a:spcPts val="3359"/>
                </a:lnSpc>
              </a:pPr>
            </a:p>
          </p:txBody>
        </p:sp>
      </p:grpSp>
      <p:grpSp>
        <p:nvGrpSpPr>
          <p:cNvPr name="Group 9" id="9"/>
          <p:cNvGrpSpPr/>
          <p:nvPr/>
        </p:nvGrpSpPr>
        <p:grpSpPr>
          <a:xfrm rot="-5400000">
            <a:off x="15370757" y="2226257"/>
            <a:ext cx="5509531" cy="324955"/>
            <a:chOff x="0" y="0"/>
            <a:chExt cx="1451070" cy="85585"/>
          </a:xfrm>
        </p:grpSpPr>
        <p:sp>
          <p:nvSpPr>
            <p:cNvPr name="Freeform 10" id="10"/>
            <p:cNvSpPr/>
            <p:nvPr/>
          </p:nvSpPr>
          <p:spPr>
            <a:xfrm flipH="false" flipV="false" rot="0">
              <a:off x="0" y="0"/>
              <a:ext cx="1451070" cy="85585"/>
            </a:xfrm>
            <a:custGeom>
              <a:avLst/>
              <a:gdLst/>
              <a:ahLst/>
              <a:cxnLst/>
              <a:rect r="r" b="b" t="t" l="l"/>
              <a:pathLst>
                <a:path h="85585" w="1451070">
                  <a:moveTo>
                    <a:pt x="0" y="0"/>
                  </a:moveTo>
                  <a:lnTo>
                    <a:pt x="1451070" y="0"/>
                  </a:lnTo>
                  <a:lnTo>
                    <a:pt x="1451070" y="85585"/>
                  </a:lnTo>
                  <a:lnTo>
                    <a:pt x="0" y="85585"/>
                  </a:lnTo>
                  <a:close/>
                </a:path>
              </a:pathLst>
            </a:custGeom>
            <a:solidFill>
              <a:srgbClr val="CFC5C4"/>
            </a:solidFill>
          </p:spPr>
        </p:sp>
        <p:sp>
          <p:nvSpPr>
            <p:cNvPr name="TextBox 11" id="11"/>
            <p:cNvSpPr txBox="true"/>
            <p:nvPr/>
          </p:nvSpPr>
          <p:spPr>
            <a:xfrm>
              <a:off x="0" y="-47625"/>
              <a:ext cx="1451070" cy="133210"/>
            </a:xfrm>
            <a:prstGeom prst="rect">
              <a:avLst/>
            </a:prstGeom>
          </p:spPr>
          <p:txBody>
            <a:bodyPr anchor="ctr" rtlCol="false" tIns="50800" lIns="50800" bIns="50800" rIns="50800"/>
            <a:lstStyle/>
            <a:p>
              <a:pPr algn="ctr">
                <a:lnSpc>
                  <a:spcPts val="3359"/>
                </a:lnSpc>
              </a:pPr>
            </a:p>
          </p:txBody>
        </p:sp>
      </p:grpSp>
      <p:sp>
        <p:nvSpPr>
          <p:cNvPr name="Freeform 12" id="12"/>
          <p:cNvSpPr/>
          <p:nvPr/>
        </p:nvSpPr>
        <p:spPr>
          <a:xfrm flipH="false" flipV="false" rot="0">
            <a:off x="7955557" y="4149071"/>
            <a:ext cx="7960321" cy="5023504"/>
          </a:xfrm>
          <a:custGeom>
            <a:avLst/>
            <a:gdLst/>
            <a:ahLst/>
            <a:cxnLst/>
            <a:rect r="r" b="b" t="t" l="l"/>
            <a:pathLst>
              <a:path h="5023504" w="7960321">
                <a:moveTo>
                  <a:pt x="0" y="0"/>
                </a:moveTo>
                <a:lnTo>
                  <a:pt x="7960321" y="0"/>
                </a:lnTo>
                <a:lnTo>
                  <a:pt x="7960321" y="5023504"/>
                </a:lnTo>
                <a:lnTo>
                  <a:pt x="0" y="5023504"/>
                </a:lnTo>
                <a:lnTo>
                  <a:pt x="0" y="0"/>
                </a:lnTo>
                <a:close/>
              </a:path>
            </a:pathLst>
          </a:custGeom>
          <a:blipFill>
            <a:blip r:embed="rId9"/>
            <a:stretch>
              <a:fillRect l="0" t="0" r="0" b="0"/>
            </a:stretch>
          </a:blipFill>
        </p:spPr>
      </p:sp>
      <p:sp>
        <p:nvSpPr>
          <p:cNvPr name="TextBox 13" id="13"/>
          <p:cNvSpPr txBox="true"/>
          <p:nvPr/>
        </p:nvSpPr>
        <p:spPr>
          <a:xfrm rot="0">
            <a:off x="1028700" y="622935"/>
            <a:ext cx="3952205" cy="349217"/>
          </a:xfrm>
          <a:prstGeom prst="rect">
            <a:avLst/>
          </a:prstGeom>
        </p:spPr>
        <p:txBody>
          <a:bodyPr anchor="t" rtlCol="false" tIns="0" lIns="0" bIns="0" rIns="0">
            <a:spAutoFit/>
          </a:bodyPr>
          <a:lstStyle/>
          <a:p>
            <a:pPr algn="l">
              <a:lnSpc>
                <a:spcPts val="2800"/>
              </a:lnSpc>
            </a:pPr>
            <a:r>
              <a:rPr lang="en-US" sz="2000">
                <a:solidFill>
                  <a:srgbClr val="182B5C"/>
                </a:solidFill>
                <a:latin typeface="Source Sans Pro"/>
                <a:ea typeface="Source Sans Pro"/>
                <a:cs typeface="Source Sans Pro"/>
                <a:sym typeface="Source Sans Pro"/>
              </a:rPr>
              <a:t>UIN SYARIF HIDAYATULLAH JAKARTA</a:t>
            </a:r>
          </a:p>
        </p:txBody>
      </p:sp>
      <p:sp>
        <p:nvSpPr>
          <p:cNvPr name="TextBox 14" id="14"/>
          <p:cNvSpPr txBox="true"/>
          <p:nvPr/>
        </p:nvSpPr>
        <p:spPr>
          <a:xfrm rot="0">
            <a:off x="15784817" y="9105900"/>
            <a:ext cx="1909247"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71</a:t>
            </a:r>
          </a:p>
        </p:txBody>
      </p:sp>
      <p:sp>
        <p:nvSpPr>
          <p:cNvPr name="TextBox 15" id="15"/>
          <p:cNvSpPr txBox="true"/>
          <p:nvPr/>
        </p:nvSpPr>
        <p:spPr>
          <a:xfrm rot="0">
            <a:off x="251499" y="2160624"/>
            <a:ext cx="16487941" cy="1189256"/>
          </a:xfrm>
          <a:prstGeom prst="rect">
            <a:avLst/>
          </a:prstGeom>
        </p:spPr>
        <p:txBody>
          <a:bodyPr anchor="t" rtlCol="false" tIns="0" lIns="0" bIns="0" rIns="0">
            <a:spAutoFit/>
          </a:bodyPr>
          <a:lstStyle/>
          <a:p>
            <a:pPr algn="just">
              <a:lnSpc>
                <a:spcPts val="3220"/>
              </a:lnSpc>
            </a:pPr>
            <a:r>
              <a:rPr lang="en-US" sz="2300">
                <a:solidFill>
                  <a:srgbClr val="005359"/>
                </a:solidFill>
                <a:latin typeface="Source Sans Pro"/>
                <a:ea typeface="Source Sans Pro"/>
                <a:cs typeface="Source Sans Pro"/>
                <a:sym typeface="Source Sans Pro"/>
              </a:rPr>
              <a:t>Konstruktor ExpressionTree dapat digunakan untuk menyusun ekspresi aritmatika secara bertahap, namun untuk membangun pohon ekspresi dari string ekspresi lengkap seperti (((3+1)x4)/((9-5)+2)), kita gunakan algoritma bottom-up berbasis stack. Kita asumsikan ekspresi telah ditokenisasi (misalnya ['(', '(', '3', '+', '1', ')', 'x', '4', ')', '/', '(', '(', '9', '-', '5', ')', '+', '2', ')']), dan telah diparentesis penuh.</a:t>
            </a:r>
          </a:p>
        </p:txBody>
      </p:sp>
      <p:sp>
        <p:nvSpPr>
          <p:cNvPr name="TextBox 16" id="16"/>
          <p:cNvSpPr txBox="true"/>
          <p:nvPr/>
        </p:nvSpPr>
        <p:spPr>
          <a:xfrm rot="0">
            <a:off x="250384" y="1563536"/>
            <a:ext cx="10765769" cy="476250"/>
          </a:xfrm>
          <a:prstGeom prst="rect">
            <a:avLst/>
          </a:prstGeom>
        </p:spPr>
        <p:txBody>
          <a:bodyPr anchor="t" rtlCol="false" tIns="0" lIns="0" bIns="0" rIns="0">
            <a:spAutoFit/>
          </a:bodyPr>
          <a:lstStyle/>
          <a:p>
            <a:pPr algn="l">
              <a:lnSpc>
                <a:spcPts val="3750"/>
              </a:lnSpc>
            </a:pPr>
            <a:r>
              <a:rPr lang="en-US" sz="3000">
                <a:solidFill>
                  <a:srgbClr val="005359"/>
                </a:solidFill>
                <a:latin typeface="League Spartan"/>
                <a:ea typeface="League Spartan"/>
                <a:cs typeface="League Spartan"/>
                <a:sym typeface="League Spartan"/>
              </a:rPr>
              <a:t>Building an Expression Tree</a:t>
            </a:r>
          </a:p>
        </p:txBody>
      </p:sp>
      <p:sp>
        <p:nvSpPr>
          <p:cNvPr name="TextBox 17" id="17"/>
          <p:cNvSpPr txBox="true"/>
          <p:nvPr/>
        </p:nvSpPr>
        <p:spPr>
          <a:xfrm rot="0">
            <a:off x="251499" y="3531901"/>
            <a:ext cx="4094924" cy="389222"/>
          </a:xfrm>
          <a:prstGeom prst="rect">
            <a:avLst/>
          </a:prstGeom>
        </p:spPr>
        <p:txBody>
          <a:bodyPr anchor="t" rtlCol="false" tIns="0" lIns="0" bIns="0" rIns="0">
            <a:spAutoFit/>
          </a:bodyPr>
          <a:lstStyle/>
          <a:p>
            <a:pPr algn="just">
              <a:lnSpc>
                <a:spcPts val="3220"/>
              </a:lnSpc>
            </a:pPr>
            <a:r>
              <a:rPr lang="en-US" sz="2300">
                <a:solidFill>
                  <a:srgbClr val="005359"/>
                </a:solidFill>
                <a:latin typeface="Source Sans Pro"/>
                <a:ea typeface="Source Sans Pro"/>
                <a:cs typeface="Source Sans Pro"/>
                <a:sym typeface="Source Sans Pro"/>
              </a:rPr>
              <a:t>Logika Algoritma:</a:t>
            </a:r>
          </a:p>
        </p:txBody>
      </p:sp>
      <p:sp>
        <p:nvSpPr>
          <p:cNvPr name="TextBox 18" id="18"/>
          <p:cNvSpPr txBox="true"/>
          <p:nvPr/>
        </p:nvSpPr>
        <p:spPr>
          <a:xfrm rot="0">
            <a:off x="782760" y="4054473"/>
            <a:ext cx="6616509" cy="5059905"/>
          </a:xfrm>
          <a:prstGeom prst="rect">
            <a:avLst/>
          </a:prstGeom>
        </p:spPr>
        <p:txBody>
          <a:bodyPr anchor="t" rtlCol="false" tIns="0" lIns="0" bIns="0" rIns="0">
            <a:spAutoFit/>
          </a:bodyPr>
          <a:lstStyle/>
          <a:p>
            <a:pPr algn="l" marL="474983" indent="-237491" lvl="1">
              <a:lnSpc>
                <a:spcPts val="3080"/>
              </a:lnSpc>
              <a:buAutoNum type="arabicPeriod" startAt="1"/>
            </a:pPr>
            <a:r>
              <a:rPr lang="en-US" sz="2200">
                <a:solidFill>
                  <a:srgbClr val="005359"/>
                </a:solidFill>
                <a:latin typeface="Source Sans Pro"/>
                <a:ea typeface="Source Sans Pro"/>
                <a:cs typeface="Source Sans Pro"/>
                <a:sym typeface="Source Sans Pro"/>
              </a:rPr>
              <a:t>Operator (misal +, -, x, /) → dimasukkan ke stack.</a:t>
            </a:r>
          </a:p>
          <a:p>
            <a:pPr algn="l" marL="474983" indent="-237491" lvl="1">
              <a:lnSpc>
                <a:spcPts val="3080"/>
              </a:lnSpc>
              <a:buAutoNum type="arabicPeriod" startAt="1"/>
            </a:pPr>
            <a:r>
              <a:rPr lang="en-US" sz="2200">
                <a:solidFill>
                  <a:srgbClr val="005359"/>
                </a:solidFill>
                <a:latin typeface="Source Sans Pro"/>
                <a:ea typeface="Source Sans Pro"/>
                <a:cs typeface="Source Sans Pro"/>
                <a:sym typeface="Source Sans Pro"/>
              </a:rPr>
              <a:t>Nilai literal (misal 3, 9, 2) → dibuatkan pohon tunggal, lalu dimasukkan ke stack.</a:t>
            </a:r>
          </a:p>
          <a:p>
            <a:pPr algn="l" marL="474983" indent="-237491" lvl="1">
              <a:lnSpc>
                <a:spcPts val="3080"/>
              </a:lnSpc>
              <a:buAutoNum type="arabicPeriod" startAt="1"/>
            </a:pPr>
            <a:r>
              <a:rPr lang="en-US" sz="2200">
                <a:solidFill>
                  <a:srgbClr val="005359"/>
                </a:solidFill>
                <a:latin typeface="Source Sans Pro"/>
                <a:ea typeface="Source Sans Pro"/>
                <a:cs typeface="Source Sans Pro"/>
                <a:sym typeface="Source Sans Pro"/>
              </a:rPr>
              <a:t>Tanda kurung tutup ) → kita ambil tiga elemen terakhir dari stack:</a:t>
            </a:r>
          </a:p>
          <a:p>
            <a:pPr algn="l" marL="949965" indent="-316655" lvl="2">
              <a:lnSpc>
                <a:spcPts val="3080"/>
              </a:lnSpc>
              <a:buFont typeface="Arial"/>
              <a:buChar char="⚬"/>
            </a:pPr>
            <a:r>
              <a:rPr lang="en-US" sz="2200">
                <a:solidFill>
                  <a:srgbClr val="005359"/>
                </a:solidFill>
                <a:latin typeface="Source Sans Pro"/>
                <a:ea typeface="Source Sans Pro"/>
                <a:cs typeface="Source Sans Pro"/>
                <a:sym typeface="Source Sans Pro"/>
              </a:rPr>
              <a:t>Subtree kanan</a:t>
            </a:r>
          </a:p>
          <a:p>
            <a:pPr algn="l" marL="949965" indent="-316655" lvl="2">
              <a:lnSpc>
                <a:spcPts val="3080"/>
              </a:lnSpc>
              <a:buFont typeface="Arial"/>
              <a:buChar char="⚬"/>
            </a:pPr>
            <a:r>
              <a:rPr lang="en-US" sz="2200">
                <a:solidFill>
                  <a:srgbClr val="005359"/>
                </a:solidFill>
                <a:latin typeface="Source Sans Pro"/>
                <a:ea typeface="Source Sans Pro"/>
                <a:cs typeface="Source Sans Pro"/>
                <a:sym typeface="Source Sans Pro"/>
              </a:rPr>
              <a:t>Operator</a:t>
            </a:r>
          </a:p>
          <a:p>
            <a:pPr algn="l" marL="949965" indent="-316655" lvl="2">
              <a:lnSpc>
                <a:spcPts val="3080"/>
              </a:lnSpc>
              <a:buFont typeface="Arial"/>
              <a:buChar char="⚬"/>
            </a:pPr>
            <a:r>
              <a:rPr lang="en-US" sz="2200">
                <a:solidFill>
                  <a:srgbClr val="005359"/>
                </a:solidFill>
                <a:latin typeface="Source Sans Pro"/>
                <a:ea typeface="Source Sans Pro"/>
                <a:cs typeface="Source Sans Pro"/>
                <a:sym typeface="Source Sans Pro"/>
              </a:rPr>
              <a:t>Subtree kiri</a:t>
            </a:r>
          </a:p>
          <a:p>
            <a:pPr algn="l" marL="949965" indent="-316655" lvl="2">
              <a:lnSpc>
                <a:spcPts val="3080"/>
              </a:lnSpc>
              <a:buFont typeface="Arial"/>
              <a:buChar char="⚬"/>
            </a:pPr>
            <a:r>
              <a:rPr lang="en-US" sz="2200">
                <a:solidFill>
                  <a:srgbClr val="005359"/>
                </a:solidFill>
                <a:latin typeface="Source Sans Pro"/>
                <a:ea typeface="Source Sans Pro"/>
                <a:cs typeface="Source Sans Pro"/>
                <a:sym typeface="Source Sans Pro"/>
              </a:rPr>
              <a:t> Kemudian dibuat pohon baru dan dimasukkan kembali ke stack.</a:t>
            </a:r>
          </a:p>
          <a:p>
            <a:pPr algn="l" marL="474983" indent="-237491" lvl="1">
              <a:lnSpc>
                <a:spcPts val="3080"/>
              </a:lnSpc>
              <a:buAutoNum type="arabicPeriod" startAt="1"/>
            </a:pPr>
            <a:r>
              <a:rPr lang="en-US" sz="2200">
                <a:solidFill>
                  <a:srgbClr val="005359"/>
                </a:solidFill>
                <a:latin typeface="Source Sans Pro"/>
                <a:ea typeface="Source Sans Pro"/>
                <a:cs typeface="Source Sans Pro"/>
                <a:sym typeface="Source Sans Pro"/>
              </a:rPr>
              <a:t>Tanda kurung buka ( → diabaikan.</a:t>
            </a:r>
          </a:p>
          <a:p>
            <a:pPr algn="l">
              <a:lnSpc>
                <a:spcPts val="3080"/>
              </a:lnSpc>
            </a:pPr>
            <a:r>
              <a:rPr lang="en-US" sz="2200">
                <a:solidFill>
                  <a:srgbClr val="005359"/>
                </a:solidFill>
                <a:latin typeface="Source Sans Pro"/>
                <a:ea typeface="Source Sans Pro"/>
                <a:cs typeface="Source Sans Pro"/>
                <a:sym typeface="Source Sans Pro"/>
              </a:rPr>
              <a:t>Setelah semua token diproses, elemen terakhir pada stack adalah pohon ekspresi lengkap.</a:t>
            </a:r>
          </a:p>
        </p:txBody>
      </p:sp>
      <p:sp>
        <p:nvSpPr>
          <p:cNvPr name="TextBox 19" id="19"/>
          <p:cNvSpPr txBox="true"/>
          <p:nvPr/>
        </p:nvSpPr>
        <p:spPr>
          <a:xfrm rot="0">
            <a:off x="7955557" y="3703351"/>
            <a:ext cx="7575656" cy="389222"/>
          </a:xfrm>
          <a:prstGeom prst="rect">
            <a:avLst/>
          </a:prstGeom>
        </p:spPr>
        <p:txBody>
          <a:bodyPr anchor="t" rtlCol="false" tIns="0" lIns="0" bIns="0" rIns="0">
            <a:spAutoFit/>
          </a:bodyPr>
          <a:lstStyle/>
          <a:p>
            <a:pPr algn="just">
              <a:lnSpc>
                <a:spcPts val="3220"/>
              </a:lnSpc>
            </a:pPr>
            <a:r>
              <a:rPr lang="en-US" sz="2300">
                <a:solidFill>
                  <a:srgbClr val="005359"/>
                </a:solidFill>
                <a:latin typeface="Source Sans Pro"/>
                <a:ea typeface="Source Sans Pro"/>
                <a:cs typeface="Source Sans Pro"/>
                <a:sym typeface="Source Sans Pro"/>
              </a:rPr>
              <a:t>Contoh Implementasi Python:</a:t>
            </a:r>
          </a:p>
        </p:txBody>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false" rot="0">
            <a:off x="1173914" y="1118504"/>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764831" y="1076666"/>
            <a:ext cx="3952205" cy="405765"/>
          </a:xfrm>
          <a:prstGeom prst="rect">
            <a:avLst/>
          </a:prstGeom>
        </p:spPr>
        <p:txBody>
          <a:bodyPr anchor="t" rtlCol="false" tIns="0" lIns="0" bIns="0" rIns="0">
            <a:spAutoFit/>
          </a:bodyPr>
          <a:lstStyle/>
          <a:p>
            <a:pPr algn="l">
              <a:lnSpc>
                <a:spcPts val="3359"/>
              </a:lnSpc>
            </a:pPr>
            <a:r>
              <a:rPr lang="en-US" sz="2400">
                <a:solidFill>
                  <a:srgbClr val="005359"/>
                </a:solidFill>
                <a:latin typeface="Source Sans Pro"/>
                <a:ea typeface="Source Sans Pro"/>
                <a:cs typeface="Source Sans Pro"/>
                <a:sym typeface="Source Sans Pro"/>
              </a:rPr>
              <a:t>UNIVERSITAS BORCELLE</a:t>
            </a:r>
          </a:p>
        </p:txBody>
      </p:sp>
      <p:sp>
        <p:nvSpPr>
          <p:cNvPr name="TextBox 6" id="6"/>
          <p:cNvSpPr txBox="true"/>
          <p:nvPr/>
        </p:nvSpPr>
        <p:spPr>
          <a:xfrm rot="0">
            <a:off x="15784817" y="9105900"/>
            <a:ext cx="1909247"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72</a:t>
            </a:r>
          </a:p>
        </p:txBody>
      </p:sp>
      <p:sp>
        <p:nvSpPr>
          <p:cNvPr name="Freeform 7" id="7"/>
          <p:cNvSpPr/>
          <p:nvPr/>
        </p:nvSpPr>
        <p:spPr>
          <a:xfrm flipH="false" flipV="true" rot="0">
            <a:off x="13924757" y="0"/>
            <a:ext cx="4363243" cy="5633626"/>
          </a:xfrm>
          <a:custGeom>
            <a:avLst/>
            <a:gdLst/>
            <a:ahLst/>
            <a:cxnLst/>
            <a:rect r="r" b="b" t="t" l="l"/>
            <a:pathLst>
              <a:path h="5633626" w="4363243">
                <a:moveTo>
                  <a:pt x="0" y="5633626"/>
                </a:moveTo>
                <a:lnTo>
                  <a:pt x="4363243" y="5633626"/>
                </a:lnTo>
                <a:lnTo>
                  <a:pt x="4363243" y="0"/>
                </a:lnTo>
                <a:lnTo>
                  <a:pt x="0" y="0"/>
                </a:lnTo>
                <a:lnTo>
                  <a:pt x="0" y="5633626"/>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true" flipV="false" rot="0">
            <a:off x="0" y="4533175"/>
            <a:ext cx="4363243" cy="5633626"/>
          </a:xfrm>
          <a:custGeom>
            <a:avLst/>
            <a:gdLst/>
            <a:ahLst/>
            <a:cxnLst/>
            <a:rect r="r" b="b" t="t" l="l"/>
            <a:pathLst>
              <a:path h="5633626" w="4363243">
                <a:moveTo>
                  <a:pt x="4363243" y="0"/>
                </a:moveTo>
                <a:lnTo>
                  <a:pt x="0" y="0"/>
                </a:lnTo>
                <a:lnTo>
                  <a:pt x="0" y="5633626"/>
                </a:lnTo>
                <a:lnTo>
                  <a:pt x="4363243" y="5633626"/>
                </a:lnTo>
                <a:lnTo>
                  <a:pt x="436324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503183" y="3572050"/>
            <a:ext cx="13281634" cy="1837177"/>
          </a:xfrm>
          <a:prstGeom prst="rect">
            <a:avLst/>
          </a:prstGeom>
        </p:spPr>
        <p:txBody>
          <a:bodyPr anchor="t" rtlCol="false" tIns="0" lIns="0" bIns="0" rIns="0">
            <a:spAutoFit/>
          </a:bodyPr>
          <a:lstStyle/>
          <a:p>
            <a:pPr algn="ctr">
              <a:lnSpc>
                <a:spcPts val="14634"/>
              </a:lnSpc>
            </a:pPr>
            <a:r>
              <a:rPr lang="en-US" sz="11707">
                <a:solidFill>
                  <a:srgbClr val="005359"/>
                </a:solidFill>
                <a:latin typeface="League Spartan"/>
                <a:ea typeface="League Spartan"/>
                <a:cs typeface="League Spartan"/>
                <a:sym typeface="League Spartan"/>
              </a:rPr>
              <a:t>TERIMAKASIH</a:t>
            </a:r>
          </a:p>
        </p:txBody>
      </p:sp>
      <p:sp>
        <p:nvSpPr>
          <p:cNvPr name="TextBox 10" id="10"/>
          <p:cNvSpPr txBox="true"/>
          <p:nvPr/>
        </p:nvSpPr>
        <p:spPr>
          <a:xfrm rot="0">
            <a:off x="3834686" y="5430980"/>
            <a:ext cx="10618628" cy="1226820"/>
          </a:xfrm>
          <a:prstGeom prst="rect">
            <a:avLst/>
          </a:prstGeom>
        </p:spPr>
        <p:txBody>
          <a:bodyPr anchor="t" rtlCol="false" tIns="0" lIns="0" bIns="0" rIns="0">
            <a:spAutoFit/>
          </a:bodyPr>
          <a:lstStyle/>
          <a:p>
            <a:pPr algn="ctr">
              <a:lnSpc>
                <a:spcPts val="10080"/>
              </a:lnSpc>
            </a:pPr>
            <a:r>
              <a:rPr lang="en-US" sz="7200">
                <a:solidFill>
                  <a:srgbClr val="000000"/>
                </a:solidFill>
                <a:latin typeface="League Spartan"/>
                <a:ea typeface="League Spartan"/>
                <a:cs typeface="League Spartan"/>
                <a:sym typeface="League Spartan"/>
              </a:rPr>
              <a:t>ATAS PERHATIANNYA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true" rot="0">
            <a:off x="14986444" y="-509496"/>
            <a:ext cx="3505993" cy="4526783"/>
          </a:xfrm>
          <a:custGeom>
            <a:avLst/>
            <a:gdLst/>
            <a:ahLst/>
            <a:cxnLst/>
            <a:rect r="r" b="b" t="t" l="l"/>
            <a:pathLst>
              <a:path h="4526783" w="3505993">
                <a:moveTo>
                  <a:pt x="0" y="4526783"/>
                </a:moveTo>
                <a:lnTo>
                  <a:pt x="3505993" y="4526783"/>
                </a:lnTo>
                <a:lnTo>
                  <a:pt x="3505993" y="0"/>
                </a:lnTo>
                <a:lnTo>
                  <a:pt x="0" y="0"/>
                </a:lnTo>
                <a:lnTo>
                  <a:pt x="0" y="4526783"/>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45565" y="723900"/>
            <a:ext cx="6205452" cy="1029996"/>
            <a:chOff x="0" y="0"/>
            <a:chExt cx="1634358" cy="271275"/>
          </a:xfrm>
        </p:grpSpPr>
        <p:sp>
          <p:nvSpPr>
            <p:cNvPr name="Freeform 5" id="5"/>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6" id="6"/>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7" id="7"/>
          <p:cNvSpPr/>
          <p:nvPr/>
        </p:nvSpPr>
        <p:spPr>
          <a:xfrm flipH="false" flipV="false" rot="0">
            <a:off x="760339" y="972152"/>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0306480" y="4318872"/>
            <a:ext cx="7387584" cy="4107619"/>
          </a:xfrm>
          <a:custGeom>
            <a:avLst/>
            <a:gdLst/>
            <a:ahLst/>
            <a:cxnLst/>
            <a:rect r="r" b="b" t="t" l="l"/>
            <a:pathLst>
              <a:path h="4107619" w="7387584">
                <a:moveTo>
                  <a:pt x="0" y="0"/>
                </a:moveTo>
                <a:lnTo>
                  <a:pt x="7387584" y="0"/>
                </a:lnTo>
                <a:lnTo>
                  <a:pt x="7387584" y="4107620"/>
                </a:lnTo>
                <a:lnTo>
                  <a:pt x="0" y="4107620"/>
                </a:lnTo>
                <a:lnTo>
                  <a:pt x="0" y="0"/>
                </a:lnTo>
                <a:close/>
              </a:path>
            </a:pathLst>
          </a:custGeom>
          <a:blipFill>
            <a:blip r:embed="rId9"/>
            <a:stretch>
              <a:fillRect l="0" t="0" r="0" b="0"/>
            </a:stretch>
          </a:blipFill>
        </p:spPr>
      </p:sp>
      <p:sp>
        <p:nvSpPr>
          <p:cNvPr name="TextBox 11" id="11"/>
          <p:cNvSpPr txBox="true"/>
          <p:nvPr/>
        </p:nvSpPr>
        <p:spPr>
          <a:xfrm rot="0">
            <a:off x="390603" y="2656072"/>
            <a:ext cx="15641260" cy="1662800"/>
          </a:xfrm>
          <a:prstGeom prst="rect">
            <a:avLst/>
          </a:prstGeom>
        </p:spPr>
        <p:txBody>
          <a:bodyPr anchor="t" rtlCol="false" tIns="0" lIns="0" bIns="0" rIns="0">
            <a:spAutoFit/>
          </a:bodyPr>
          <a:lstStyle/>
          <a:p>
            <a:pPr algn="just">
              <a:lnSpc>
                <a:spcPts val="3360"/>
              </a:lnSpc>
            </a:pPr>
            <a:r>
              <a:rPr lang="en-US" sz="2400">
                <a:solidFill>
                  <a:srgbClr val="005359"/>
                </a:solidFill>
                <a:latin typeface="Source Sans Pro"/>
                <a:ea typeface="Source Sans Pro"/>
                <a:cs typeface="Source Sans Pro"/>
                <a:sym typeface="Source Sans Pro"/>
              </a:rPr>
              <a:t>Sebuah pohon dikatakan terurut jika terdapat urutan linier yang bermakna di antara anak-anak dari setiap simpul. Artinya, kita secara sengaja mengidentifikasi anak-anak tersebut sebagai anak pertama, kedua, ketiga, dan seterusnya.</a:t>
            </a:r>
          </a:p>
          <a:p>
            <a:pPr algn="just">
              <a:lnSpc>
                <a:spcPts val="3360"/>
              </a:lnSpc>
            </a:pPr>
            <a:r>
              <a:rPr lang="en-US" sz="2400">
                <a:solidFill>
                  <a:srgbClr val="005359"/>
                </a:solidFill>
                <a:latin typeface="Source Sans Pro"/>
                <a:ea typeface="Source Sans Pro"/>
                <a:cs typeface="Source Sans Pro"/>
                <a:sym typeface="Source Sans Pro"/>
              </a:rPr>
              <a:t>Visualisasi dari pohon terurut biasanya dilakukan dengan menyusun simpul-simpul saudara (siblings) dari kiri ke kanan, sesuai dengan urutan tersebut.</a:t>
            </a:r>
          </a:p>
        </p:txBody>
      </p:sp>
      <p:sp>
        <p:nvSpPr>
          <p:cNvPr name="TextBox 12" id="12"/>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08</a:t>
            </a:r>
          </a:p>
        </p:txBody>
      </p:sp>
      <p:sp>
        <p:nvSpPr>
          <p:cNvPr name="TextBox 13" id="13"/>
          <p:cNvSpPr txBox="true"/>
          <p:nvPr/>
        </p:nvSpPr>
        <p:spPr>
          <a:xfrm rot="0">
            <a:off x="1514347" y="952801"/>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4" id="14"/>
          <p:cNvSpPr txBox="true"/>
          <p:nvPr/>
        </p:nvSpPr>
        <p:spPr>
          <a:xfrm rot="0">
            <a:off x="390603" y="2024181"/>
            <a:ext cx="4333115" cy="393766"/>
          </a:xfrm>
          <a:prstGeom prst="rect">
            <a:avLst/>
          </a:prstGeom>
        </p:spPr>
        <p:txBody>
          <a:bodyPr anchor="t" rtlCol="false" tIns="0" lIns="0" bIns="0" rIns="0">
            <a:spAutoFit/>
          </a:bodyPr>
          <a:lstStyle/>
          <a:p>
            <a:pPr algn="l">
              <a:lnSpc>
                <a:spcPts val="3125"/>
              </a:lnSpc>
            </a:pPr>
            <a:r>
              <a:rPr lang="en-US" sz="2500">
                <a:solidFill>
                  <a:srgbClr val="005359"/>
                </a:solidFill>
                <a:latin typeface="League Spartan"/>
                <a:ea typeface="League Spartan"/>
                <a:cs typeface="League Spartan"/>
                <a:sym typeface="League Spartan"/>
              </a:rPr>
              <a:t>Ordered Trees</a:t>
            </a:r>
          </a:p>
        </p:txBody>
      </p:sp>
      <p:sp>
        <p:nvSpPr>
          <p:cNvPr name="TextBox 15" id="15"/>
          <p:cNvSpPr txBox="true"/>
          <p:nvPr/>
        </p:nvSpPr>
        <p:spPr>
          <a:xfrm rot="0">
            <a:off x="1230896" y="4556997"/>
            <a:ext cx="8857981" cy="4596038"/>
          </a:xfrm>
          <a:prstGeom prst="rect">
            <a:avLst/>
          </a:prstGeom>
        </p:spPr>
        <p:txBody>
          <a:bodyPr anchor="t" rtlCol="false" tIns="0" lIns="0" bIns="0" rIns="0">
            <a:spAutoFit/>
          </a:bodyPr>
          <a:lstStyle/>
          <a:p>
            <a:pPr algn="just">
              <a:lnSpc>
                <a:spcPts val="3360"/>
              </a:lnSpc>
            </a:pPr>
            <a:r>
              <a:rPr lang="en-US" sz="2400">
                <a:solidFill>
                  <a:srgbClr val="005359"/>
                </a:solidFill>
                <a:latin typeface="Source Sans Pro"/>
                <a:ea typeface="Source Sans Pro"/>
                <a:cs typeface="Source Sans Pro"/>
                <a:sym typeface="Source Sans Pro"/>
              </a:rPr>
              <a:t>ontoh 8.3: Komponen dari sebuah dokumen terstruktur, seperti buku, tersusun secara hierarkis dalam bentuk pohon, di mana, simpul internal mewakili bagian (part), bab (chapter), dan subbagian (section). Daun (leaves) mewakili paragraf, tabel, gambar, dan elemen konten lainnya. (liat gambar 8.6). Akar dari pohon ini merepresentasikan buku itu sendiri. Pohon ini bahkan bisa diperluas lebih dalam, misalnya paragraf terdiri dari kalimat, kalimat terdiri dari kata, kata terdiri dari karakter. struktur ini merupakan contoh dari pohon terurut (ordered tree) karena terdapat urutan yang jelas di antara anak-anak setiap simpul, misalnya urutan paragraf dalam bab, atau urutan kata dalam kalimat.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Freeform 3" id="3"/>
          <p:cNvSpPr/>
          <p:nvPr/>
        </p:nvSpPr>
        <p:spPr>
          <a:xfrm flipH="false" flipV="true" rot="0">
            <a:off x="14986444" y="-509496"/>
            <a:ext cx="3505993" cy="4526783"/>
          </a:xfrm>
          <a:custGeom>
            <a:avLst/>
            <a:gdLst/>
            <a:ahLst/>
            <a:cxnLst/>
            <a:rect r="r" b="b" t="t" l="l"/>
            <a:pathLst>
              <a:path h="4526783" w="3505993">
                <a:moveTo>
                  <a:pt x="0" y="4526783"/>
                </a:moveTo>
                <a:lnTo>
                  <a:pt x="3505993" y="4526783"/>
                </a:lnTo>
                <a:lnTo>
                  <a:pt x="3505993" y="0"/>
                </a:lnTo>
                <a:lnTo>
                  <a:pt x="0" y="0"/>
                </a:lnTo>
                <a:lnTo>
                  <a:pt x="0" y="4526783"/>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545565" y="723900"/>
            <a:ext cx="6205452" cy="1029996"/>
            <a:chOff x="0" y="0"/>
            <a:chExt cx="1634358" cy="271275"/>
          </a:xfrm>
        </p:grpSpPr>
        <p:sp>
          <p:nvSpPr>
            <p:cNvPr name="Freeform 5" id="5"/>
            <p:cNvSpPr/>
            <p:nvPr/>
          </p:nvSpPr>
          <p:spPr>
            <a:xfrm flipH="false" flipV="false" rot="0">
              <a:off x="0" y="0"/>
              <a:ext cx="1634358" cy="271275"/>
            </a:xfrm>
            <a:custGeom>
              <a:avLst/>
              <a:gdLst/>
              <a:ahLst/>
              <a:cxnLst/>
              <a:rect r="r" b="b" t="t" l="l"/>
              <a:pathLst>
                <a:path h="271275" w="1634358">
                  <a:moveTo>
                    <a:pt x="124760" y="0"/>
                  </a:moveTo>
                  <a:lnTo>
                    <a:pt x="1509598" y="0"/>
                  </a:lnTo>
                  <a:cubicBezTo>
                    <a:pt x="1542686" y="0"/>
                    <a:pt x="1574419" y="13144"/>
                    <a:pt x="1597816" y="36541"/>
                  </a:cubicBezTo>
                  <a:cubicBezTo>
                    <a:pt x="1621213" y="59938"/>
                    <a:pt x="1634358" y="91672"/>
                    <a:pt x="1634358" y="124760"/>
                  </a:cubicBezTo>
                  <a:lnTo>
                    <a:pt x="1634358" y="146515"/>
                  </a:lnTo>
                  <a:cubicBezTo>
                    <a:pt x="1634358" y="215418"/>
                    <a:pt x="1578501" y="271275"/>
                    <a:pt x="1509598" y="271275"/>
                  </a:cubicBezTo>
                  <a:lnTo>
                    <a:pt x="124760" y="271275"/>
                  </a:lnTo>
                  <a:cubicBezTo>
                    <a:pt x="55857" y="271275"/>
                    <a:pt x="0" y="215418"/>
                    <a:pt x="0" y="146515"/>
                  </a:cubicBezTo>
                  <a:lnTo>
                    <a:pt x="0" y="124760"/>
                  </a:lnTo>
                  <a:cubicBezTo>
                    <a:pt x="0" y="91672"/>
                    <a:pt x="13144" y="59938"/>
                    <a:pt x="36541" y="36541"/>
                  </a:cubicBezTo>
                  <a:cubicBezTo>
                    <a:pt x="59938" y="13144"/>
                    <a:pt x="91672" y="0"/>
                    <a:pt x="124760" y="0"/>
                  </a:cubicBezTo>
                  <a:close/>
                </a:path>
              </a:pathLst>
            </a:custGeom>
            <a:solidFill>
              <a:srgbClr val="017077"/>
            </a:solidFill>
          </p:spPr>
        </p:sp>
        <p:sp>
          <p:nvSpPr>
            <p:cNvPr name="TextBox 6" id="6"/>
            <p:cNvSpPr txBox="true"/>
            <p:nvPr/>
          </p:nvSpPr>
          <p:spPr>
            <a:xfrm>
              <a:off x="0" y="-47625"/>
              <a:ext cx="1634358" cy="318900"/>
            </a:xfrm>
            <a:prstGeom prst="rect">
              <a:avLst/>
            </a:prstGeom>
          </p:spPr>
          <p:txBody>
            <a:bodyPr anchor="ctr" rtlCol="false" tIns="50800" lIns="50800" bIns="50800" rIns="50800"/>
            <a:lstStyle/>
            <a:p>
              <a:pPr algn="ctr">
                <a:lnSpc>
                  <a:spcPts val="3359"/>
                </a:lnSpc>
              </a:pPr>
            </a:p>
          </p:txBody>
        </p:sp>
      </p:grpSp>
      <p:sp>
        <p:nvSpPr>
          <p:cNvPr name="Freeform 7" id="7"/>
          <p:cNvSpPr/>
          <p:nvPr/>
        </p:nvSpPr>
        <p:spPr>
          <a:xfrm flipH="false" flipV="false" rot="0">
            <a:off x="760339" y="972152"/>
            <a:ext cx="536722" cy="358140"/>
          </a:xfrm>
          <a:custGeom>
            <a:avLst/>
            <a:gdLst/>
            <a:ahLst/>
            <a:cxnLst/>
            <a:rect r="r" b="b" t="t" l="l"/>
            <a:pathLst>
              <a:path h="358140" w="536722">
                <a:moveTo>
                  <a:pt x="0" y="0"/>
                </a:moveTo>
                <a:lnTo>
                  <a:pt x="536722" y="0"/>
                </a:lnTo>
                <a:lnTo>
                  <a:pt x="536722" y="358140"/>
                </a:lnTo>
                <a:lnTo>
                  <a:pt x="0" y="3581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true" rot="0">
            <a:off x="16182578" y="8582145"/>
            <a:ext cx="1511485" cy="1409460"/>
          </a:xfrm>
          <a:custGeom>
            <a:avLst/>
            <a:gdLst/>
            <a:ahLst/>
            <a:cxnLst/>
            <a:rect r="r" b="b" t="t" l="l"/>
            <a:pathLst>
              <a:path h="1409460" w="1511485">
                <a:moveTo>
                  <a:pt x="1511486" y="1409460"/>
                </a:moveTo>
                <a:lnTo>
                  <a:pt x="0" y="1409460"/>
                </a:lnTo>
                <a:lnTo>
                  <a:pt x="0" y="0"/>
                </a:lnTo>
                <a:lnTo>
                  <a:pt x="1511486" y="0"/>
                </a:lnTo>
                <a:lnTo>
                  <a:pt x="1511486" y="140946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0" y="7385165"/>
            <a:ext cx="2247471" cy="2901835"/>
          </a:xfrm>
          <a:custGeom>
            <a:avLst/>
            <a:gdLst/>
            <a:ahLst/>
            <a:cxnLst/>
            <a:rect r="r" b="b" t="t" l="l"/>
            <a:pathLst>
              <a:path h="2901835" w="2247471">
                <a:moveTo>
                  <a:pt x="2247471" y="0"/>
                </a:moveTo>
                <a:lnTo>
                  <a:pt x="0" y="0"/>
                </a:lnTo>
                <a:lnTo>
                  <a:pt x="0" y="2901835"/>
                </a:lnTo>
                <a:lnTo>
                  <a:pt x="2247471" y="2901835"/>
                </a:lnTo>
                <a:lnTo>
                  <a:pt x="2247471"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323370" y="2968698"/>
            <a:ext cx="15641260" cy="5015071"/>
          </a:xfrm>
          <a:prstGeom prst="rect">
            <a:avLst/>
          </a:prstGeom>
        </p:spPr>
        <p:txBody>
          <a:bodyPr anchor="t" rtlCol="false" tIns="0" lIns="0" bIns="0" rIns="0">
            <a:spAutoFit/>
          </a:bodyPr>
          <a:lstStyle/>
          <a:p>
            <a:pPr algn="just">
              <a:lnSpc>
                <a:spcPts val="3360"/>
              </a:lnSpc>
            </a:pPr>
            <a:r>
              <a:rPr lang="en-US" sz="2400">
                <a:solidFill>
                  <a:srgbClr val="005359"/>
                </a:solidFill>
                <a:latin typeface="Source Sans Pro"/>
                <a:ea typeface="Source Sans Pro"/>
                <a:cs typeface="Source Sans Pro"/>
                <a:sym typeface="Source Sans Pro"/>
              </a:rPr>
              <a:t>Mari kita lihat kembali contoh-contoh pohon yang telah dibahas sebelumnya dan pertimbangkan apakah urutan anak pada tiap simpul bermakna:</a:t>
            </a:r>
          </a:p>
          <a:p>
            <a:pPr algn="just" marL="518162" indent="-259081" lvl="1">
              <a:lnSpc>
                <a:spcPts val="3360"/>
              </a:lnSpc>
              <a:buFont typeface="Arial"/>
              <a:buChar char="•"/>
            </a:pPr>
            <a:r>
              <a:rPr lang="en-US" sz="2400">
                <a:solidFill>
                  <a:srgbClr val="005359"/>
                </a:solidFill>
                <a:latin typeface="Source Sans Pro"/>
                <a:ea typeface="Source Sans Pro"/>
                <a:cs typeface="Source Sans Pro"/>
                <a:sym typeface="Source Sans Pro"/>
              </a:rPr>
              <a:t>Pohon keluarga (seperti pada Gambar 8.1):</a:t>
            </a:r>
          </a:p>
          <a:p>
            <a:pPr algn="just" marL="518162" indent="-259081" lvl="1">
              <a:lnSpc>
                <a:spcPts val="3360"/>
              </a:lnSpc>
              <a:buFont typeface="Arial"/>
              <a:buChar char="•"/>
            </a:pPr>
            <a:r>
              <a:rPr lang="en-US" sz="2400">
                <a:solidFill>
                  <a:srgbClr val="005359"/>
                </a:solidFill>
                <a:latin typeface="Source Sans Pro"/>
                <a:ea typeface="Source Sans Pro"/>
                <a:cs typeface="Source Sans Pro"/>
                <a:sym typeface="Source Sans Pro"/>
              </a:rPr>
              <a:t> Biasanya dianggap sebagai pohon terurut, karena urutan saudara mencerminkan urutan kelahiran.</a:t>
            </a:r>
          </a:p>
          <a:p>
            <a:pPr algn="just" marL="518162" indent="-259081" lvl="1">
              <a:lnSpc>
                <a:spcPts val="3360"/>
              </a:lnSpc>
              <a:buFont typeface="Arial"/>
              <a:buChar char="•"/>
            </a:pPr>
            <a:r>
              <a:rPr lang="en-US" sz="2400">
                <a:solidFill>
                  <a:srgbClr val="005359"/>
                </a:solidFill>
                <a:latin typeface="Source Sans Pro"/>
                <a:ea typeface="Source Sans Pro"/>
                <a:cs typeface="Source Sans Pro"/>
                <a:sym typeface="Source Sans Pro"/>
              </a:rPr>
              <a:t>Bagan organisasi perusahaan (Gambar 8.2):</a:t>
            </a:r>
          </a:p>
          <a:p>
            <a:pPr algn="just" marL="518162" indent="-259081" lvl="1">
              <a:lnSpc>
                <a:spcPts val="3360"/>
              </a:lnSpc>
              <a:buFont typeface="Arial"/>
              <a:buChar char="•"/>
            </a:pPr>
            <a:r>
              <a:rPr lang="en-US" sz="2400">
                <a:solidFill>
                  <a:srgbClr val="005359"/>
                </a:solidFill>
                <a:latin typeface="Source Sans Pro"/>
                <a:ea typeface="Source Sans Pro"/>
                <a:cs typeface="Source Sans Pro"/>
                <a:sym typeface="Source Sans Pro"/>
              </a:rPr>
              <a:t> Umumnya dianggap sebagai pohon tak terurut, karena urutan antar posisi/jabatan tidak penting secara struktural.</a:t>
            </a:r>
          </a:p>
          <a:p>
            <a:pPr algn="just" marL="518162" indent="-259081" lvl="1">
              <a:lnSpc>
                <a:spcPts val="3360"/>
              </a:lnSpc>
              <a:buFont typeface="Arial"/>
              <a:buChar char="•"/>
            </a:pPr>
            <a:r>
              <a:rPr lang="en-US" sz="2400">
                <a:solidFill>
                  <a:srgbClr val="005359"/>
                </a:solidFill>
                <a:latin typeface="Source Sans Pro"/>
                <a:ea typeface="Source Sans Pro"/>
                <a:cs typeface="Source Sans Pro"/>
                <a:sym typeface="Source Sans Pro"/>
              </a:rPr>
              <a:t>Hierarki pewarisan kelas dalam pemrograman (Gambar 8.4):</a:t>
            </a:r>
          </a:p>
          <a:p>
            <a:pPr algn="just" marL="518162" indent="-259081" lvl="1">
              <a:lnSpc>
                <a:spcPts val="3360"/>
              </a:lnSpc>
              <a:buFont typeface="Arial"/>
              <a:buChar char="•"/>
            </a:pPr>
            <a:r>
              <a:rPr lang="en-US" sz="2400">
                <a:solidFill>
                  <a:srgbClr val="005359"/>
                </a:solidFill>
                <a:latin typeface="Source Sans Pro"/>
                <a:ea typeface="Source Sans Pro"/>
                <a:cs typeface="Source Sans Pro"/>
                <a:sym typeface="Source Sans Pro"/>
              </a:rPr>
              <a:t> Juga merupakan pohon tak terurut, karena urutan subclass tidak memiliki arti khusus.</a:t>
            </a:r>
          </a:p>
          <a:p>
            <a:pPr algn="just" marL="518162" indent="-259081" lvl="1">
              <a:lnSpc>
                <a:spcPts val="3360"/>
              </a:lnSpc>
              <a:buFont typeface="Arial"/>
              <a:buChar char="•"/>
            </a:pPr>
            <a:r>
              <a:rPr lang="en-US" sz="2400">
                <a:solidFill>
                  <a:srgbClr val="005359"/>
                </a:solidFill>
                <a:latin typeface="Source Sans Pro"/>
                <a:ea typeface="Source Sans Pro"/>
                <a:cs typeface="Source Sans Pro"/>
                <a:sym typeface="Source Sans Pro"/>
              </a:rPr>
              <a:t>Struktur file komputer (Gambar 8.3):</a:t>
            </a:r>
          </a:p>
          <a:p>
            <a:pPr algn="just" marL="518162" indent="-259081" lvl="1">
              <a:lnSpc>
                <a:spcPts val="3360"/>
              </a:lnSpc>
              <a:buFont typeface="Arial"/>
              <a:buChar char="•"/>
            </a:pPr>
            <a:r>
              <a:rPr lang="en-US" sz="2400">
                <a:solidFill>
                  <a:srgbClr val="005359"/>
                </a:solidFill>
                <a:latin typeface="Source Sans Pro"/>
                <a:ea typeface="Source Sans Pro"/>
                <a:cs typeface="Source Sans Pro"/>
                <a:sym typeface="Source Sans Pro"/>
              </a:rPr>
              <a:t> Meskipun sistem operasi bisa menampilkan isi direktori dalam urutan tertentu (misalnya alfabetis atau berdasarkan waktu), urutan tersebut tidak melekat dalam struktur pohon pada level sistem file. Jadi, ini biasanya dianggap sebagai pohon tak terurut juga.</a:t>
            </a:r>
          </a:p>
        </p:txBody>
      </p:sp>
      <p:sp>
        <p:nvSpPr>
          <p:cNvPr name="TextBox 11" id="11"/>
          <p:cNvSpPr txBox="true"/>
          <p:nvPr/>
        </p:nvSpPr>
        <p:spPr>
          <a:xfrm rot="0">
            <a:off x="16219581" y="9105900"/>
            <a:ext cx="1039719" cy="626049"/>
          </a:xfrm>
          <a:prstGeom prst="rect">
            <a:avLst/>
          </a:prstGeom>
        </p:spPr>
        <p:txBody>
          <a:bodyPr anchor="t" rtlCol="false" tIns="0" lIns="0" bIns="0" rIns="0">
            <a:spAutoFit/>
          </a:bodyPr>
          <a:lstStyle/>
          <a:p>
            <a:pPr algn="ctr">
              <a:lnSpc>
                <a:spcPts val="5177"/>
              </a:lnSpc>
            </a:pPr>
            <a:r>
              <a:rPr lang="en-US" sz="3697">
                <a:solidFill>
                  <a:srgbClr val="CFC5C4"/>
                </a:solidFill>
                <a:latin typeface="League Spartan"/>
                <a:ea typeface="League Spartan"/>
                <a:cs typeface="League Spartan"/>
                <a:sym typeface="League Spartan"/>
              </a:rPr>
              <a:t>09</a:t>
            </a:r>
          </a:p>
        </p:txBody>
      </p:sp>
      <p:sp>
        <p:nvSpPr>
          <p:cNvPr name="TextBox 12" id="12"/>
          <p:cNvSpPr txBox="true"/>
          <p:nvPr/>
        </p:nvSpPr>
        <p:spPr>
          <a:xfrm rot="0">
            <a:off x="1514347" y="952801"/>
            <a:ext cx="3952205" cy="349217"/>
          </a:xfrm>
          <a:prstGeom prst="rect">
            <a:avLst/>
          </a:prstGeom>
        </p:spPr>
        <p:txBody>
          <a:bodyPr anchor="t" rtlCol="false" tIns="0" lIns="0" bIns="0" rIns="0">
            <a:spAutoFit/>
          </a:bodyPr>
          <a:lstStyle/>
          <a:p>
            <a:pPr algn="l">
              <a:lnSpc>
                <a:spcPts val="2800"/>
              </a:lnSpc>
            </a:pPr>
            <a:r>
              <a:rPr lang="en-US" sz="2000">
                <a:solidFill>
                  <a:srgbClr val="FFFFFF"/>
                </a:solidFill>
                <a:latin typeface="Source Sans Pro"/>
                <a:ea typeface="Source Sans Pro"/>
                <a:cs typeface="Source Sans Pro"/>
                <a:sym typeface="Source Sans Pro"/>
              </a:rPr>
              <a:t>UIN SYARIF HIDAYATULLAH JAKARTA</a:t>
            </a:r>
          </a:p>
        </p:txBody>
      </p:sp>
      <p:sp>
        <p:nvSpPr>
          <p:cNvPr name="TextBox 13" id="13"/>
          <p:cNvSpPr txBox="true"/>
          <p:nvPr/>
        </p:nvSpPr>
        <p:spPr>
          <a:xfrm rot="0">
            <a:off x="416257" y="2178701"/>
            <a:ext cx="7820630" cy="393766"/>
          </a:xfrm>
          <a:prstGeom prst="rect">
            <a:avLst/>
          </a:prstGeom>
        </p:spPr>
        <p:txBody>
          <a:bodyPr anchor="t" rtlCol="false" tIns="0" lIns="0" bIns="0" rIns="0">
            <a:spAutoFit/>
          </a:bodyPr>
          <a:lstStyle/>
          <a:p>
            <a:pPr algn="l">
              <a:lnSpc>
                <a:spcPts val="3125"/>
              </a:lnSpc>
            </a:pPr>
            <a:r>
              <a:rPr lang="en-US" sz="2500">
                <a:solidFill>
                  <a:srgbClr val="005359"/>
                </a:solidFill>
                <a:latin typeface="League Spartan"/>
                <a:ea typeface="League Spartan"/>
                <a:cs typeface="League Spartan"/>
                <a:sym typeface="League Spartan"/>
              </a:rPr>
              <a:t>Apakah Urutan Anak Penting dalam Pohon?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DAGrn0DHHuA</dc:identifier>
  <dcterms:modified xsi:type="dcterms:W3CDTF">2011-08-01T06:04:30Z</dcterms:modified>
  <cp:revision>1</cp:revision>
  <dc:title>UIN SYARIF HIDAYATULLAH JAKARTA</dc:title>
</cp:coreProperties>
</file>