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10287000" cx="18288000"/>
  <p:notesSz cx="6858000" cy="9144000"/>
  <p:embeddedFontLst>
    <p:embeddedFont>
      <p:font typeface="Montserrat"/>
      <p:bold r:id="rId20"/>
      <p:boldItalic r:id="rId21"/>
    </p:embeddedFont>
    <p:embeddedFont>
      <p:font typeface="Poppins"/>
      <p:bold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24" roundtripDataSignature="AMtx7mjgBzgBJ0rNVao30LlTAtoq2r5Dd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11" Type="http://schemas.openxmlformats.org/officeDocument/2006/relationships/slide" Target="slides/slide6.xml"/><Relationship Id="rId22" Type="http://schemas.openxmlformats.org/officeDocument/2006/relationships/font" Target="fonts/Poppins-bold.fntdata"/><Relationship Id="rId10" Type="http://schemas.openxmlformats.org/officeDocument/2006/relationships/slide" Target="slides/slide5.xml"/><Relationship Id="rId21" Type="http://schemas.openxmlformats.org/officeDocument/2006/relationships/font" Target="fonts/Montserrat-boldItalic.fntdata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oppins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8" name="Google Shape;308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7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9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9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0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20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2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5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Relationship Id="rId4" Type="http://schemas.openxmlformats.org/officeDocument/2006/relationships/image" Target="../media/image26.png"/><Relationship Id="rId5" Type="http://schemas.openxmlformats.org/officeDocument/2006/relationships/image" Target="../media/image23.png"/><Relationship Id="rId6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5.png"/><Relationship Id="rId4" Type="http://schemas.openxmlformats.org/officeDocument/2006/relationships/image" Target="../media/image4.png"/><Relationship Id="rId5" Type="http://schemas.openxmlformats.org/officeDocument/2006/relationships/image" Target="../media/image27.png"/><Relationship Id="rId6" Type="http://schemas.openxmlformats.org/officeDocument/2006/relationships/image" Target="../media/image21.png"/><Relationship Id="rId7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6.png"/><Relationship Id="rId4" Type="http://schemas.openxmlformats.org/officeDocument/2006/relationships/image" Target="../media/image15.png"/><Relationship Id="rId5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6.png"/><Relationship Id="rId5" Type="http://schemas.openxmlformats.org/officeDocument/2006/relationships/image" Target="../media/image12.pn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9.png"/><Relationship Id="rId4" Type="http://schemas.openxmlformats.org/officeDocument/2006/relationships/image" Target="../media/image26.png"/><Relationship Id="rId5" Type="http://schemas.openxmlformats.org/officeDocument/2006/relationships/image" Target="../media/image24.png"/><Relationship Id="rId6" Type="http://schemas.openxmlformats.org/officeDocument/2006/relationships/image" Target="../media/image5.png"/><Relationship Id="rId7" Type="http://schemas.openxmlformats.org/officeDocument/2006/relationships/image" Target="../media/image15.png"/><Relationship Id="rId8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15.png"/><Relationship Id="rId7" Type="http://schemas.openxmlformats.org/officeDocument/2006/relationships/image" Target="../media/image6.png"/><Relationship Id="rId8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0.png"/><Relationship Id="rId5" Type="http://schemas.openxmlformats.org/officeDocument/2006/relationships/image" Target="../media/image6.png"/><Relationship Id="rId6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28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2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Relationship Id="rId4" Type="http://schemas.openxmlformats.org/officeDocument/2006/relationships/image" Target="../media/image18.png"/><Relationship Id="rId5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/>
          <p:nvPr/>
        </p:nvSpPr>
        <p:spPr>
          <a:xfrm rot="-5400000">
            <a:off x="-1432526" y="3180097"/>
            <a:ext cx="5689580" cy="2844790"/>
          </a:xfrm>
          <a:custGeom>
            <a:rect b="b" l="l" r="r" t="t"/>
            <a:pathLst>
              <a:path extrusionOk="0" h="2844790" w="5689580">
                <a:moveTo>
                  <a:pt x="0" y="0"/>
                </a:moveTo>
                <a:lnTo>
                  <a:pt x="5689580" y="0"/>
                </a:lnTo>
                <a:lnTo>
                  <a:pt x="568958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2820727" y="0"/>
            <a:ext cx="5698605" cy="7456748"/>
          </a:xfrm>
          <a:custGeom>
            <a:rect b="b" l="l" r="r" t="t"/>
            <a:pathLst>
              <a:path extrusionOk="0" h="2504366" w="1913890">
                <a:moveTo>
                  <a:pt x="0" y="0"/>
                </a:moveTo>
                <a:lnTo>
                  <a:pt x="1913890" y="0"/>
                </a:lnTo>
                <a:lnTo>
                  <a:pt x="1913890" y="2504366"/>
                </a:lnTo>
                <a:lnTo>
                  <a:pt x="0" y="2504366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9835274" y="4403107"/>
            <a:ext cx="7424026" cy="17312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Machine Learning Final Project</a:t>
            </a:r>
            <a:endParaRPr/>
          </a:p>
        </p:txBody>
      </p:sp>
      <p:sp>
        <p:nvSpPr>
          <p:cNvPr id="89" name="Google Shape;89;p1"/>
          <p:cNvSpPr/>
          <p:nvPr/>
        </p:nvSpPr>
        <p:spPr>
          <a:xfrm rot="-5400000">
            <a:off x="2773102" y="4545982"/>
            <a:ext cx="5794274" cy="5794274"/>
          </a:xfrm>
          <a:custGeom>
            <a:rect b="b" l="l" r="r" t="t"/>
            <a:pathLst>
              <a:path extrusionOk="0" h="5794274" w="5794274">
                <a:moveTo>
                  <a:pt x="0" y="0"/>
                </a:moveTo>
                <a:lnTo>
                  <a:pt x="5794274" y="0"/>
                </a:lnTo>
                <a:lnTo>
                  <a:pt x="5794274" y="5794273"/>
                </a:lnTo>
                <a:lnTo>
                  <a:pt x="0" y="579427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0" name="Google Shape;90;p1"/>
          <p:cNvSpPr/>
          <p:nvPr/>
        </p:nvSpPr>
        <p:spPr>
          <a:xfrm rot="-5400000">
            <a:off x="-10131" y="7442210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1" name="Google Shape;91;p1"/>
          <p:cNvSpPr/>
          <p:nvPr/>
        </p:nvSpPr>
        <p:spPr>
          <a:xfrm>
            <a:off x="15358800" y="5149684"/>
            <a:ext cx="1092931" cy="1092931"/>
          </a:xfrm>
          <a:custGeom>
            <a:rect b="b" l="l" r="r" t="t"/>
            <a:pathLst>
              <a:path extrusionOk="0" h="1092931" w="1092931">
                <a:moveTo>
                  <a:pt x="0" y="0"/>
                </a:moveTo>
                <a:lnTo>
                  <a:pt x="1092930" y="0"/>
                </a:lnTo>
                <a:lnTo>
                  <a:pt x="1092930" y="1092931"/>
                </a:lnTo>
                <a:lnTo>
                  <a:pt x="0" y="109293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2" name="Google Shape;92;p1"/>
          <p:cNvSpPr txBox="1"/>
          <p:nvPr/>
        </p:nvSpPr>
        <p:spPr>
          <a:xfrm>
            <a:off x="9835275" y="6826600"/>
            <a:ext cx="8686800" cy="661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0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300"/>
              <a:t>Prediksi Analisis MPG Mobil</a:t>
            </a:r>
            <a:endParaRPr sz="4300"/>
          </a:p>
        </p:txBody>
      </p:sp>
      <p:sp>
        <p:nvSpPr>
          <p:cNvPr id="93" name="Google Shape;93;p1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sp>
        <p:nvSpPr>
          <p:cNvPr id="94" name="Google Shape;94;p1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95" name="Google Shape;95;p1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10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p10"/>
          <p:cNvSpPr/>
          <p:nvPr/>
        </p:nvSpPr>
        <p:spPr>
          <a:xfrm rot="-5400000">
            <a:off x="9682943" y="1720043"/>
            <a:ext cx="5790210" cy="5790210"/>
          </a:xfrm>
          <a:custGeom>
            <a:rect b="b" l="l" r="r" t="t"/>
            <a:pathLst>
              <a:path extrusionOk="0" h="5790210" w="5790210">
                <a:moveTo>
                  <a:pt x="0" y="0"/>
                </a:moveTo>
                <a:lnTo>
                  <a:pt x="5790210" y="0"/>
                </a:lnTo>
                <a:lnTo>
                  <a:pt x="5790210" y="5790210"/>
                </a:lnTo>
                <a:lnTo>
                  <a:pt x="0" y="579021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5" name="Google Shape;275;p10"/>
          <p:cNvSpPr/>
          <p:nvPr/>
        </p:nvSpPr>
        <p:spPr>
          <a:xfrm>
            <a:off x="9771627" y="7447282"/>
            <a:ext cx="5667070" cy="2833535"/>
          </a:xfrm>
          <a:custGeom>
            <a:rect b="b" l="l" r="r" t="t"/>
            <a:pathLst>
              <a:path extrusionOk="0" h="2833535" w="5667070">
                <a:moveTo>
                  <a:pt x="0" y="0"/>
                </a:moveTo>
                <a:lnTo>
                  <a:pt x="5667071" y="0"/>
                </a:lnTo>
                <a:lnTo>
                  <a:pt x="5667071" y="2833536"/>
                </a:lnTo>
                <a:lnTo>
                  <a:pt x="0" y="2833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6" name="Google Shape;276;p10"/>
          <p:cNvSpPr/>
          <p:nvPr/>
        </p:nvSpPr>
        <p:spPr>
          <a:xfrm rot="5400000">
            <a:off x="14014046" y="3173329"/>
            <a:ext cx="5698605" cy="2849302"/>
          </a:xfrm>
          <a:custGeom>
            <a:rect b="b" l="l" r="r" t="t"/>
            <a:pathLst>
              <a:path extrusionOk="0" h="2849302" w="5698605">
                <a:moveTo>
                  <a:pt x="0" y="0"/>
                </a:moveTo>
                <a:lnTo>
                  <a:pt x="5698605" y="0"/>
                </a:lnTo>
                <a:lnTo>
                  <a:pt x="5698605" y="2849302"/>
                </a:lnTo>
                <a:lnTo>
                  <a:pt x="0" y="2849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77" name="Google Shape;277;p10"/>
          <p:cNvSpPr/>
          <p:nvPr/>
        </p:nvSpPr>
        <p:spPr>
          <a:xfrm>
            <a:off x="15438698" y="7447282"/>
            <a:ext cx="2849302" cy="2849302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grpSp>
        <p:nvGrpSpPr>
          <p:cNvPr id="278" name="Google Shape;278;p10"/>
          <p:cNvGrpSpPr/>
          <p:nvPr/>
        </p:nvGrpSpPr>
        <p:grpSpPr>
          <a:xfrm>
            <a:off x="1028700" y="3133332"/>
            <a:ext cx="7641728" cy="5677823"/>
            <a:chOff x="0" y="133350"/>
            <a:chExt cx="10188971" cy="7570431"/>
          </a:xfrm>
        </p:grpSpPr>
        <p:sp>
          <p:nvSpPr>
            <p:cNvPr id="279" name="Google Shape;279;p10"/>
            <p:cNvSpPr txBox="1"/>
            <p:nvPr/>
          </p:nvSpPr>
          <p:spPr>
            <a:xfrm>
              <a:off x="0" y="133350"/>
              <a:ext cx="10188971" cy="2529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200" u="none" cap="none" strike="noStrike">
                  <a:solidFill>
                    <a:srgbClr val="000000"/>
                  </a:solidFill>
                  <a:latin typeface="Ultra"/>
                  <a:ea typeface="Ultra"/>
                  <a:cs typeface="Ultra"/>
                  <a:sym typeface="Ultra"/>
                </a:rPr>
                <a:t>Model Evaluation</a:t>
              </a:r>
              <a:endParaRPr/>
            </a:p>
          </p:txBody>
        </p:sp>
        <p:sp>
          <p:nvSpPr>
            <p:cNvPr id="280" name="Google Shape;280;p10"/>
            <p:cNvSpPr txBox="1"/>
            <p:nvPr/>
          </p:nvSpPr>
          <p:spPr>
            <a:xfrm>
              <a:off x="0" y="4145966"/>
              <a:ext cx="91844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sp>
          <p:nvSpPr>
            <p:cNvPr id="281" name="Google Shape;281;p10"/>
            <p:cNvSpPr txBox="1"/>
            <p:nvPr/>
          </p:nvSpPr>
          <p:spPr>
            <a:xfrm>
              <a:off x="0" y="3535267"/>
              <a:ext cx="91844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Name of Evaluation</a:t>
              </a:r>
              <a:endParaRPr/>
            </a:p>
          </p:txBody>
        </p:sp>
        <p:sp>
          <p:nvSpPr>
            <p:cNvPr id="282" name="Google Shape;282;p10"/>
            <p:cNvSpPr txBox="1"/>
            <p:nvPr/>
          </p:nvSpPr>
          <p:spPr>
            <a:xfrm>
              <a:off x="0" y="5714433"/>
              <a:ext cx="91844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sp>
          <p:nvSpPr>
            <p:cNvPr id="283" name="Google Shape;283;p10"/>
            <p:cNvSpPr txBox="1"/>
            <p:nvPr/>
          </p:nvSpPr>
          <p:spPr>
            <a:xfrm>
              <a:off x="0" y="5103735"/>
              <a:ext cx="91844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Name of Evaluation</a:t>
              </a:r>
              <a:endParaRPr/>
            </a:p>
          </p:txBody>
        </p:sp>
        <p:sp>
          <p:nvSpPr>
            <p:cNvPr id="284" name="Google Shape;284;p10"/>
            <p:cNvSpPr txBox="1"/>
            <p:nvPr/>
          </p:nvSpPr>
          <p:spPr>
            <a:xfrm>
              <a:off x="0" y="7282901"/>
              <a:ext cx="91844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Results</a:t>
              </a:r>
              <a:endParaRPr/>
            </a:p>
          </p:txBody>
        </p:sp>
        <p:sp>
          <p:nvSpPr>
            <p:cNvPr id="285" name="Google Shape;285;p10"/>
            <p:cNvSpPr txBox="1"/>
            <p:nvPr/>
          </p:nvSpPr>
          <p:spPr>
            <a:xfrm>
              <a:off x="0" y="6672202"/>
              <a:ext cx="91844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Name of Evaluation</a:t>
              </a:r>
              <a:endParaRPr/>
            </a:p>
          </p:txBody>
        </p:sp>
      </p:grpSp>
      <p:sp>
        <p:nvSpPr>
          <p:cNvPr id="286" name="Google Shape;286;p10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87" name="Google Shape;287;p10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288" name="Google Shape;288;p10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289" name="Google Shape;289;p10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"/>
          <p:cNvSpPr txBox="1"/>
          <p:nvPr/>
        </p:nvSpPr>
        <p:spPr>
          <a:xfrm>
            <a:off x="10407536" y="4164087"/>
            <a:ext cx="6851764" cy="1863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Model Conclusion</a:t>
            </a:r>
            <a:endParaRPr/>
          </a:p>
        </p:txBody>
      </p:sp>
      <p:sp>
        <p:nvSpPr>
          <p:cNvPr id="295" name="Google Shape;295;p11"/>
          <p:cNvSpPr txBox="1"/>
          <p:nvPr/>
        </p:nvSpPr>
        <p:spPr>
          <a:xfrm>
            <a:off x="10407536" y="6182908"/>
            <a:ext cx="6500508" cy="77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Based on the evaluation and process, give us your opinion on the model</a:t>
            </a:r>
            <a:endParaRPr/>
          </a:p>
        </p:txBody>
      </p:sp>
      <p:sp>
        <p:nvSpPr>
          <p:cNvPr id="296" name="Google Shape;296;p11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11"/>
          <p:cNvSpPr/>
          <p:nvPr/>
        </p:nvSpPr>
        <p:spPr>
          <a:xfrm>
            <a:off x="5703714" y="4591071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98" name="Google Shape;298;p11"/>
          <p:cNvSpPr/>
          <p:nvPr/>
        </p:nvSpPr>
        <p:spPr>
          <a:xfrm>
            <a:off x="2841257" y="1743885"/>
            <a:ext cx="5707247" cy="2844790"/>
          </a:xfrm>
          <a:custGeom>
            <a:rect b="b" l="l" r="r" t="t"/>
            <a:pathLst>
              <a:path extrusionOk="0" h="1913890" w="3839666">
                <a:moveTo>
                  <a:pt x="0" y="0"/>
                </a:moveTo>
                <a:lnTo>
                  <a:pt x="3839666" y="0"/>
                </a:lnTo>
                <a:lnTo>
                  <a:pt x="3839666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99" name="Google Shape;299;p11"/>
          <p:cNvSpPr/>
          <p:nvPr/>
        </p:nvSpPr>
        <p:spPr>
          <a:xfrm>
            <a:off x="5703714" y="7438258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0" name="Google Shape;300;p11"/>
          <p:cNvSpPr/>
          <p:nvPr/>
        </p:nvSpPr>
        <p:spPr>
          <a:xfrm flipH="1" rot="5400000">
            <a:off x="0" y="1743885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2844790" y="0"/>
                </a:moveTo>
                <a:lnTo>
                  <a:pt x="0" y="0"/>
                </a:lnTo>
                <a:lnTo>
                  <a:pt x="0" y="2844790"/>
                </a:lnTo>
                <a:lnTo>
                  <a:pt x="2844790" y="2844790"/>
                </a:lnTo>
                <a:lnTo>
                  <a:pt x="284479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1" name="Google Shape;301;p11"/>
          <p:cNvSpPr/>
          <p:nvPr/>
        </p:nvSpPr>
        <p:spPr>
          <a:xfrm rot="-5400000">
            <a:off x="0" y="4600534"/>
            <a:ext cx="5682513" cy="5682513"/>
          </a:xfrm>
          <a:custGeom>
            <a:rect b="b" l="l" r="r" t="t"/>
            <a:pathLst>
              <a:path extrusionOk="0" h="5682513" w="5682513">
                <a:moveTo>
                  <a:pt x="0" y="0"/>
                </a:moveTo>
                <a:lnTo>
                  <a:pt x="5682513" y="0"/>
                </a:lnTo>
                <a:lnTo>
                  <a:pt x="5682513" y="5682514"/>
                </a:lnTo>
                <a:lnTo>
                  <a:pt x="0" y="568251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2" name="Google Shape;302;p11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03" name="Google Shape;303;p11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304" name="Google Shape;304;p11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305" name="Google Shape;305;p11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12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12"/>
          <p:cNvSpPr/>
          <p:nvPr/>
        </p:nvSpPr>
        <p:spPr>
          <a:xfrm>
            <a:off x="0" y="1878711"/>
            <a:ext cx="5676960" cy="2838480"/>
          </a:xfrm>
          <a:custGeom>
            <a:rect b="b" l="l" r="r" t="t"/>
            <a:pathLst>
              <a:path extrusionOk="0" h="2838480" w="5676960">
                <a:moveTo>
                  <a:pt x="0" y="0"/>
                </a:moveTo>
                <a:lnTo>
                  <a:pt x="5676960" y="0"/>
                </a:lnTo>
                <a:lnTo>
                  <a:pt x="5676960" y="2838480"/>
                </a:lnTo>
                <a:lnTo>
                  <a:pt x="0" y="283848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2" name="Google Shape;312;p12"/>
          <p:cNvSpPr/>
          <p:nvPr/>
        </p:nvSpPr>
        <p:spPr>
          <a:xfrm>
            <a:off x="-457953" y="7792604"/>
            <a:ext cx="2973306" cy="2973306"/>
          </a:xfrm>
          <a:custGeom>
            <a:rect b="b" l="l" r="r" t="t"/>
            <a:pathLst>
              <a:path extrusionOk="0" h="2973306" w="2973306">
                <a:moveTo>
                  <a:pt x="0" y="0"/>
                </a:moveTo>
                <a:lnTo>
                  <a:pt x="2973306" y="0"/>
                </a:lnTo>
                <a:lnTo>
                  <a:pt x="2973306" y="2973306"/>
                </a:lnTo>
                <a:lnTo>
                  <a:pt x="0" y="29733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3" name="Google Shape;313;p12"/>
          <p:cNvSpPr txBox="1"/>
          <p:nvPr/>
        </p:nvSpPr>
        <p:spPr>
          <a:xfrm>
            <a:off x="5947755" y="2817325"/>
            <a:ext cx="75381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Model Usability</a:t>
            </a:r>
            <a:endParaRPr/>
          </a:p>
        </p:txBody>
      </p:sp>
      <p:sp>
        <p:nvSpPr>
          <p:cNvPr id="314" name="Google Shape;314;p12"/>
          <p:cNvSpPr txBox="1"/>
          <p:nvPr/>
        </p:nvSpPr>
        <p:spPr>
          <a:xfrm>
            <a:off x="6466542" y="6426601"/>
            <a:ext cx="6500508" cy="7765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 what circumstance the model will be useful. Why we need to create this model</a:t>
            </a:r>
            <a:endParaRPr/>
          </a:p>
        </p:txBody>
      </p:sp>
      <p:sp>
        <p:nvSpPr>
          <p:cNvPr id="315" name="Google Shape;315;p12"/>
          <p:cNvSpPr/>
          <p:nvPr/>
        </p:nvSpPr>
        <p:spPr>
          <a:xfrm>
            <a:off x="1351827" y="4717191"/>
            <a:ext cx="2973306" cy="5569809"/>
          </a:xfrm>
          <a:custGeom>
            <a:rect b="b" l="l" r="r" t="t"/>
            <a:pathLst>
              <a:path extrusionOk="0" h="3747202" w="2000352">
                <a:moveTo>
                  <a:pt x="0" y="0"/>
                </a:moveTo>
                <a:lnTo>
                  <a:pt x="2000352" y="0"/>
                </a:lnTo>
                <a:lnTo>
                  <a:pt x="2000352" y="3747202"/>
                </a:lnTo>
                <a:lnTo>
                  <a:pt x="0" y="3747202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316" name="Google Shape;316;p12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17" name="Google Shape;317;p12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318" name="Google Shape;318;p12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319" name="Google Shape;319;p12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3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13"/>
          <p:cNvSpPr/>
          <p:nvPr/>
        </p:nvSpPr>
        <p:spPr>
          <a:xfrm flipH="1">
            <a:off x="-648280" y="8265918"/>
            <a:ext cx="2858523" cy="2858523"/>
          </a:xfrm>
          <a:custGeom>
            <a:rect b="b" l="l" r="r" t="t"/>
            <a:pathLst>
              <a:path extrusionOk="0" h="2858523" w="2858523">
                <a:moveTo>
                  <a:pt x="2858523" y="0"/>
                </a:moveTo>
                <a:lnTo>
                  <a:pt x="0" y="0"/>
                </a:lnTo>
                <a:lnTo>
                  <a:pt x="0" y="2858523"/>
                </a:lnTo>
                <a:lnTo>
                  <a:pt x="2858523" y="2858523"/>
                </a:lnTo>
                <a:lnTo>
                  <a:pt x="2858523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6" name="Google Shape;326;p13"/>
          <p:cNvSpPr/>
          <p:nvPr/>
        </p:nvSpPr>
        <p:spPr>
          <a:xfrm>
            <a:off x="-1483069" y="8839334"/>
            <a:ext cx="2895333" cy="2895333"/>
          </a:xfrm>
          <a:custGeom>
            <a:rect b="b" l="l" r="r" t="t"/>
            <a:pathLst>
              <a:path extrusionOk="0" h="2895333" w="2895333">
                <a:moveTo>
                  <a:pt x="0" y="0"/>
                </a:moveTo>
                <a:lnTo>
                  <a:pt x="2895333" y="0"/>
                </a:lnTo>
                <a:lnTo>
                  <a:pt x="2895333" y="2895332"/>
                </a:lnTo>
                <a:lnTo>
                  <a:pt x="0" y="289533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7" name="Google Shape;327;p13"/>
          <p:cNvSpPr/>
          <p:nvPr/>
        </p:nvSpPr>
        <p:spPr>
          <a:xfrm>
            <a:off x="1412263" y="4305300"/>
            <a:ext cx="7476368" cy="3700802"/>
          </a:xfrm>
          <a:custGeom>
            <a:rect b="b" l="l" r="r" t="t"/>
            <a:pathLst>
              <a:path extrusionOk="0" h="3700802" w="7476368">
                <a:moveTo>
                  <a:pt x="0" y="0"/>
                </a:moveTo>
                <a:lnTo>
                  <a:pt x="7476368" y="0"/>
                </a:lnTo>
                <a:lnTo>
                  <a:pt x="7476368" y="3700802"/>
                </a:lnTo>
                <a:lnTo>
                  <a:pt x="0" y="37008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28" name="Google Shape;328;p13"/>
          <p:cNvSpPr txBox="1"/>
          <p:nvPr/>
        </p:nvSpPr>
        <p:spPr>
          <a:xfrm>
            <a:off x="837714" y="1929878"/>
            <a:ext cx="6851700" cy="21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7200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Data Analysis</a:t>
            </a:r>
            <a:endParaRPr/>
          </a:p>
        </p:txBody>
      </p:sp>
      <p:sp>
        <p:nvSpPr>
          <p:cNvPr id="329" name="Google Shape;329;p13"/>
          <p:cNvSpPr txBox="1"/>
          <p:nvPr/>
        </p:nvSpPr>
        <p:spPr>
          <a:xfrm>
            <a:off x="9981592" y="4503310"/>
            <a:ext cx="6500508" cy="20111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Conclusion Gathered from dataset.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4.</a:t>
            </a:r>
            <a:endParaRPr/>
          </a:p>
        </p:txBody>
      </p:sp>
      <p:sp>
        <p:nvSpPr>
          <p:cNvPr id="330" name="Google Shape;330;p13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31" name="Google Shape;331;p13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332" name="Google Shape;332;p13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333" name="Google Shape;333;p13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14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9" name="Google Shape;339;p14"/>
          <p:cNvGrpSpPr/>
          <p:nvPr/>
        </p:nvGrpSpPr>
        <p:grpSpPr>
          <a:xfrm>
            <a:off x="10407536" y="4613203"/>
            <a:ext cx="6851764" cy="2919950"/>
            <a:chOff x="0" y="133350"/>
            <a:chExt cx="9135686" cy="3893267"/>
          </a:xfrm>
        </p:grpSpPr>
        <p:sp>
          <p:nvSpPr>
            <p:cNvPr id="340" name="Google Shape;340;p14"/>
            <p:cNvSpPr txBox="1"/>
            <p:nvPr/>
          </p:nvSpPr>
          <p:spPr>
            <a:xfrm>
              <a:off x="0" y="133350"/>
              <a:ext cx="9135686" cy="25295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7200" u="none" cap="none" strike="noStrike">
                  <a:solidFill>
                    <a:srgbClr val="000000"/>
                  </a:solidFill>
                  <a:latin typeface="Ultra"/>
                  <a:ea typeface="Ultra"/>
                  <a:cs typeface="Ultra"/>
                  <a:sym typeface="Ultra"/>
                </a:rPr>
                <a:t>Questions? Reactions?</a:t>
              </a:r>
              <a:endParaRPr/>
            </a:p>
          </p:txBody>
        </p:sp>
        <p:sp>
          <p:nvSpPr>
            <p:cNvPr id="341" name="Google Shape;341;p14"/>
            <p:cNvSpPr txBox="1"/>
            <p:nvPr/>
          </p:nvSpPr>
          <p:spPr>
            <a:xfrm>
              <a:off x="0" y="3498678"/>
              <a:ext cx="7823200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Feel free to get in touch with us.</a:t>
              </a:r>
              <a:endParaRPr/>
            </a:p>
          </p:txBody>
        </p:sp>
      </p:grpSp>
      <p:sp>
        <p:nvSpPr>
          <p:cNvPr id="342" name="Google Shape;342;p14"/>
          <p:cNvSpPr/>
          <p:nvPr/>
        </p:nvSpPr>
        <p:spPr>
          <a:xfrm flipH="1">
            <a:off x="2849302" y="7437698"/>
            <a:ext cx="5698605" cy="2849302"/>
          </a:xfrm>
          <a:custGeom>
            <a:rect b="b" l="l" r="r" t="t"/>
            <a:pathLst>
              <a:path extrusionOk="0" h="2849302" w="5698605">
                <a:moveTo>
                  <a:pt x="0" y="2849302"/>
                </a:moveTo>
                <a:lnTo>
                  <a:pt x="5698605" y="2849302"/>
                </a:lnTo>
                <a:lnTo>
                  <a:pt x="5698605" y="0"/>
                </a:lnTo>
                <a:lnTo>
                  <a:pt x="0" y="0"/>
                </a:lnTo>
                <a:lnTo>
                  <a:pt x="0" y="2849302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3" name="Google Shape;343;p14"/>
          <p:cNvSpPr/>
          <p:nvPr/>
        </p:nvSpPr>
        <p:spPr>
          <a:xfrm rot="-5400000">
            <a:off x="-1424651" y="3163744"/>
            <a:ext cx="5698605" cy="2849302"/>
          </a:xfrm>
          <a:custGeom>
            <a:rect b="b" l="l" r="r" t="t"/>
            <a:pathLst>
              <a:path extrusionOk="0" h="2849302" w="5698605">
                <a:moveTo>
                  <a:pt x="0" y="0"/>
                </a:moveTo>
                <a:lnTo>
                  <a:pt x="5698605" y="0"/>
                </a:lnTo>
                <a:lnTo>
                  <a:pt x="5698605" y="2849302"/>
                </a:lnTo>
                <a:lnTo>
                  <a:pt x="0" y="28493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4" name="Google Shape;344;p14"/>
          <p:cNvSpPr/>
          <p:nvPr/>
        </p:nvSpPr>
        <p:spPr>
          <a:xfrm>
            <a:off x="0" y="7447282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5" name="Google Shape;345;p14"/>
          <p:cNvSpPr/>
          <p:nvPr/>
        </p:nvSpPr>
        <p:spPr>
          <a:xfrm flipH="1" rot="10800000">
            <a:off x="5693592" y="4591252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2844790"/>
                </a:moveTo>
                <a:lnTo>
                  <a:pt x="2844790" y="2844790"/>
                </a:lnTo>
                <a:lnTo>
                  <a:pt x="2844790" y="0"/>
                </a:lnTo>
                <a:lnTo>
                  <a:pt x="0" y="0"/>
                </a:lnTo>
                <a:lnTo>
                  <a:pt x="0" y="284479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6" name="Google Shape;346;p14"/>
          <p:cNvSpPr/>
          <p:nvPr/>
        </p:nvSpPr>
        <p:spPr>
          <a:xfrm>
            <a:off x="2849302" y="1748677"/>
            <a:ext cx="2844790" cy="5684508"/>
          </a:xfrm>
          <a:custGeom>
            <a:rect b="b" l="l" r="r" t="t"/>
            <a:pathLst>
              <a:path extrusionOk="0" h="3824367" w="1913890">
                <a:moveTo>
                  <a:pt x="0" y="0"/>
                </a:moveTo>
                <a:lnTo>
                  <a:pt x="1913890" y="0"/>
                </a:lnTo>
                <a:lnTo>
                  <a:pt x="1913890" y="3824367"/>
                </a:lnTo>
                <a:lnTo>
                  <a:pt x="0" y="3824367"/>
                </a:lnTo>
                <a:close/>
              </a:path>
            </a:pathLst>
          </a:custGeom>
          <a:solidFill>
            <a:srgbClr val="109D58"/>
          </a:solidFill>
          <a:ln>
            <a:noFill/>
          </a:ln>
        </p:spPr>
      </p:sp>
      <p:sp>
        <p:nvSpPr>
          <p:cNvPr id="347" name="Google Shape;347;p14"/>
          <p:cNvSpPr/>
          <p:nvPr/>
        </p:nvSpPr>
        <p:spPr>
          <a:xfrm>
            <a:off x="5703117" y="1739093"/>
            <a:ext cx="2844790" cy="2844790"/>
          </a:xfrm>
          <a:custGeom>
            <a:rect b="b" l="l" r="r" t="t"/>
            <a:pathLst>
              <a:path extrusionOk="0" h="2844790" w="2844790">
                <a:moveTo>
                  <a:pt x="0" y="0"/>
                </a:moveTo>
                <a:lnTo>
                  <a:pt x="2844790" y="0"/>
                </a:lnTo>
                <a:lnTo>
                  <a:pt x="2844790" y="2844790"/>
                </a:lnTo>
                <a:lnTo>
                  <a:pt x="0" y="28447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8" name="Google Shape;348;p14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349" name="Google Shape;349;p14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350" name="Google Shape;350;p14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351" name="Google Shape;351;p14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1144666" y="2906462"/>
            <a:ext cx="6203400" cy="24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99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The </a:t>
            </a:r>
            <a:endParaRPr/>
          </a:p>
          <a:p>
            <a:pPr indent="0" lvl="0" marL="0" marR="0" rtl="0" algn="l">
              <a:lnSpc>
                <a:spcPct val="98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8199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Team</a:t>
            </a:r>
            <a:endParaRPr/>
          </a:p>
        </p:txBody>
      </p:sp>
      <p:sp>
        <p:nvSpPr>
          <p:cNvPr id="102" name="Google Shape;102;p2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103" name="Google Shape;103;p2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104" name="Google Shape;104;p2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5" name="Google Shape;105;p2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sp>
        <p:nvSpPr>
          <p:cNvPr id="106" name="Google Shape;106;p2"/>
          <p:cNvSpPr/>
          <p:nvPr/>
        </p:nvSpPr>
        <p:spPr>
          <a:xfrm>
            <a:off x="13729211" y="2539252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2"/>
          <p:cNvSpPr txBox="1"/>
          <p:nvPr/>
        </p:nvSpPr>
        <p:spPr>
          <a:xfrm>
            <a:off x="12228138" y="4692086"/>
            <a:ext cx="50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Cinantya</a:t>
            </a:r>
            <a:endParaRPr/>
          </a:p>
        </p:txBody>
      </p:sp>
      <p:sp>
        <p:nvSpPr>
          <p:cNvPr id="108" name="Google Shape;108;p2"/>
          <p:cNvSpPr/>
          <p:nvPr/>
        </p:nvSpPr>
        <p:spPr>
          <a:xfrm>
            <a:off x="10928706" y="2539252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2"/>
          <p:cNvSpPr txBox="1"/>
          <p:nvPr/>
        </p:nvSpPr>
        <p:spPr>
          <a:xfrm>
            <a:off x="9427633" y="4692086"/>
            <a:ext cx="5031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M. Farrel </a:t>
            </a:r>
            <a:endParaRPr sz="2699"/>
          </a:p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Aditya</a:t>
            </a:r>
            <a:endParaRPr sz="2699"/>
          </a:p>
        </p:txBody>
      </p:sp>
      <p:sp>
        <p:nvSpPr>
          <p:cNvPr id="110" name="Google Shape;110;p2"/>
          <p:cNvSpPr/>
          <p:nvPr/>
        </p:nvSpPr>
        <p:spPr>
          <a:xfrm>
            <a:off x="8123877" y="2539252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2"/>
          <p:cNvSpPr txBox="1"/>
          <p:nvPr/>
        </p:nvSpPr>
        <p:spPr>
          <a:xfrm>
            <a:off x="7525139" y="4664275"/>
            <a:ext cx="32265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Kayasmine Afifa Gunawan </a:t>
            </a:r>
            <a:endParaRPr/>
          </a:p>
        </p:txBody>
      </p:sp>
      <p:sp>
        <p:nvSpPr>
          <p:cNvPr id="112" name="Google Shape;112;p2"/>
          <p:cNvSpPr/>
          <p:nvPr/>
        </p:nvSpPr>
        <p:spPr>
          <a:xfrm>
            <a:off x="5411606" y="2539252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"/>
          <p:cNvSpPr txBox="1"/>
          <p:nvPr/>
        </p:nvSpPr>
        <p:spPr>
          <a:xfrm>
            <a:off x="3910534" y="4692086"/>
            <a:ext cx="50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Anggita Sakato</a:t>
            </a:r>
            <a:endParaRPr/>
          </a:p>
        </p:txBody>
      </p:sp>
      <p:sp>
        <p:nvSpPr>
          <p:cNvPr id="114" name="Google Shape;114;p2"/>
          <p:cNvSpPr/>
          <p:nvPr/>
        </p:nvSpPr>
        <p:spPr>
          <a:xfrm>
            <a:off x="13729211" y="6245036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2"/>
          <p:cNvSpPr txBox="1"/>
          <p:nvPr/>
        </p:nvSpPr>
        <p:spPr>
          <a:xfrm>
            <a:off x="12228138" y="8397870"/>
            <a:ext cx="50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Nabill Nashrullah</a:t>
            </a:r>
            <a:endParaRPr/>
          </a:p>
        </p:txBody>
      </p:sp>
      <p:sp>
        <p:nvSpPr>
          <p:cNvPr id="116" name="Google Shape;116;p2"/>
          <p:cNvSpPr/>
          <p:nvPr/>
        </p:nvSpPr>
        <p:spPr>
          <a:xfrm>
            <a:off x="10833456" y="6245036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9332383" y="8397870"/>
            <a:ext cx="5031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M. Aulia </a:t>
            </a:r>
            <a:endParaRPr sz="2699"/>
          </a:p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Addinul</a:t>
            </a:r>
            <a:endParaRPr sz="2699"/>
          </a:p>
        </p:txBody>
      </p:sp>
      <p:sp>
        <p:nvSpPr>
          <p:cNvPr id="118" name="Google Shape;118;p2"/>
          <p:cNvSpPr/>
          <p:nvPr/>
        </p:nvSpPr>
        <p:spPr>
          <a:xfrm>
            <a:off x="7981002" y="6245036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"/>
          <p:cNvSpPr txBox="1"/>
          <p:nvPr/>
        </p:nvSpPr>
        <p:spPr>
          <a:xfrm>
            <a:off x="6479929" y="8397870"/>
            <a:ext cx="5031300" cy="10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M. Amar </a:t>
            </a:r>
            <a:endParaRPr sz="2699"/>
          </a:p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Primus</a:t>
            </a:r>
            <a:endParaRPr sz="2699"/>
          </a:p>
        </p:txBody>
      </p:sp>
      <p:sp>
        <p:nvSpPr>
          <p:cNvPr id="120" name="Google Shape;120;p2"/>
          <p:cNvSpPr/>
          <p:nvPr/>
        </p:nvSpPr>
        <p:spPr>
          <a:xfrm>
            <a:off x="5221106" y="6245036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"/>
          <p:cNvSpPr txBox="1"/>
          <p:nvPr/>
        </p:nvSpPr>
        <p:spPr>
          <a:xfrm>
            <a:off x="3720034" y="8397870"/>
            <a:ext cx="503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Syahrul Akbar</a:t>
            </a:r>
            <a:endParaRPr/>
          </a:p>
        </p:txBody>
      </p:sp>
      <p:sp>
        <p:nvSpPr>
          <p:cNvPr id="122" name="Google Shape;122;p2"/>
          <p:cNvSpPr/>
          <p:nvPr/>
        </p:nvSpPr>
        <p:spPr>
          <a:xfrm>
            <a:off x="2283090" y="6235511"/>
            <a:ext cx="2029017" cy="2029009"/>
          </a:xfrm>
          <a:custGeom>
            <a:rect b="b" l="l" r="r" t="t"/>
            <a:pathLst>
              <a:path extrusionOk="0" h="6349975" w="6350000">
                <a:moveTo>
                  <a:pt x="6350000" y="3175025"/>
                </a:moveTo>
                <a:cubicBezTo>
                  <a:pt x="6350000" y="4928451"/>
                  <a:pt x="4928476" y="6349975"/>
                  <a:pt x="3175000" y="6349975"/>
                </a:cubicBezTo>
                <a:cubicBezTo>
                  <a:pt x="1421498" y="6349975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2" y="0"/>
                  <a:pt x="6350000" y="1421511"/>
                  <a:pt x="6350000" y="3175025"/>
                </a:cubicBez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-49952" l="0" r="0" t="0"/>
            </a:stretch>
          </a:blip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"/>
          <p:cNvSpPr txBox="1"/>
          <p:nvPr/>
        </p:nvSpPr>
        <p:spPr>
          <a:xfrm>
            <a:off x="731568" y="8050970"/>
            <a:ext cx="5031300" cy="738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marR="0" rtl="0" algn="ctr">
              <a:lnSpc>
                <a:spcPct val="15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99"/>
              <a:t>Luthfi Herianda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"/>
          <p:cNvSpPr/>
          <p:nvPr/>
        </p:nvSpPr>
        <p:spPr>
          <a:xfrm>
            <a:off x="0" y="1748677"/>
            <a:ext cx="18288000" cy="8538323"/>
          </a:xfrm>
          <a:prstGeom prst="rect">
            <a:avLst/>
          </a:prstGeom>
          <a:solidFill>
            <a:srgbClr val="24242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3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3"/>
          <p:cNvSpPr txBox="1"/>
          <p:nvPr/>
        </p:nvSpPr>
        <p:spPr>
          <a:xfrm>
            <a:off x="1543152" y="5592872"/>
            <a:ext cx="13636377" cy="9070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63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Problem, Condition, Goals</a:t>
            </a:r>
            <a:endParaRPr/>
          </a:p>
        </p:txBody>
      </p:sp>
      <p:sp>
        <p:nvSpPr>
          <p:cNvPr id="131" name="Google Shape;131;p3"/>
          <p:cNvSpPr/>
          <p:nvPr/>
        </p:nvSpPr>
        <p:spPr>
          <a:xfrm>
            <a:off x="1028700" y="3181706"/>
            <a:ext cx="1028903" cy="709943"/>
          </a:xfrm>
          <a:custGeom>
            <a:rect b="b" l="l" r="r" t="t"/>
            <a:pathLst>
              <a:path extrusionOk="0" h="709943" w="1028903">
                <a:moveTo>
                  <a:pt x="0" y="0"/>
                </a:moveTo>
                <a:lnTo>
                  <a:pt x="1028903" y="0"/>
                </a:lnTo>
                <a:lnTo>
                  <a:pt x="1028903" y="709943"/>
                </a:lnTo>
                <a:lnTo>
                  <a:pt x="0" y="7099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2" name="Google Shape;132;p3"/>
          <p:cNvSpPr/>
          <p:nvPr/>
        </p:nvSpPr>
        <p:spPr>
          <a:xfrm rot="5400000">
            <a:off x="16966548" y="1755875"/>
            <a:ext cx="1318537" cy="1318537"/>
          </a:xfrm>
          <a:custGeom>
            <a:rect b="b" l="l" r="r" t="t"/>
            <a:pathLst>
              <a:path extrusionOk="0" h="1318537" w="1318537">
                <a:moveTo>
                  <a:pt x="0" y="0"/>
                </a:moveTo>
                <a:lnTo>
                  <a:pt x="1318537" y="0"/>
                </a:lnTo>
                <a:lnTo>
                  <a:pt x="1318537" y="1318536"/>
                </a:lnTo>
                <a:lnTo>
                  <a:pt x="0" y="13185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3" name="Google Shape;133;p3"/>
          <p:cNvSpPr txBox="1"/>
          <p:nvPr/>
        </p:nvSpPr>
        <p:spPr>
          <a:xfrm>
            <a:off x="3020751" y="3331131"/>
            <a:ext cx="4807817" cy="4396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1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3199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Our Case</a:t>
            </a:r>
            <a:endParaRPr/>
          </a:p>
        </p:txBody>
      </p:sp>
      <p:sp>
        <p:nvSpPr>
          <p:cNvPr id="134" name="Google Shape;134;p3"/>
          <p:cNvSpPr/>
          <p:nvPr/>
        </p:nvSpPr>
        <p:spPr>
          <a:xfrm>
            <a:off x="16970200" y="3074411"/>
            <a:ext cx="1317800" cy="1317800"/>
          </a:xfrm>
          <a:custGeom>
            <a:rect b="b" l="l" r="r" t="t"/>
            <a:pathLst>
              <a:path extrusionOk="0" h="1317800" w="1317800">
                <a:moveTo>
                  <a:pt x="0" y="0"/>
                </a:moveTo>
                <a:lnTo>
                  <a:pt x="1317800" y="0"/>
                </a:lnTo>
                <a:lnTo>
                  <a:pt x="1317800" y="1317800"/>
                </a:lnTo>
                <a:lnTo>
                  <a:pt x="0" y="13178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5" name="Google Shape;135;p3"/>
          <p:cNvSpPr/>
          <p:nvPr/>
        </p:nvSpPr>
        <p:spPr>
          <a:xfrm>
            <a:off x="15652401" y="1756612"/>
            <a:ext cx="1317800" cy="1317800"/>
          </a:xfrm>
          <a:custGeom>
            <a:rect b="b" l="l" r="r" t="t"/>
            <a:pathLst>
              <a:path extrusionOk="0" h="1317800" w="1317800">
                <a:moveTo>
                  <a:pt x="0" y="0"/>
                </a:moveTo>
                <a:lnTo>
                  <a:pt x="1317799" y="0"/>
                </a:lnTo>
                <a:lnTo>
                  <a:pt x="1317799" y="1317799"/>
                </a:lnTo>
                <a:lnTo>
                  <a:pt x="0" y="13177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6" name="Google Shape;136;p3"/>
          <p:cNvSpPr/>
          <p:nvPr/>
        </p:nvSpPr>
        <p:spPr>
          <a:xfrm>
            <a:off x="15652401" y="3074411"/>
            <a:ext cx="1314147" cy="1314147"/>
          </a:xfrm>
          <a:custGeom>
            <a:rect b="b" l="l" r="r" t="t"/>
            <a:pathLst>
              <a:path extrusionOk="0" h="1314147" w="1314147">
                <a:moveTo>
                  <a:pt x="0" y="0"/>
                </a:moveTo>
                <a:lnTo>
                  <a:pt x="1314147" y="0"/>
                </a:lnTo>
                <a:lnTo>
                  <a:pt x="1314147" y="1314147"/>
                </a:lnTo>
                <a:lnTo>
                  <a:pt x="0" y="1314147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7" name="Google Shape;137;p3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138" name="Google Shape;138;p3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139" name="Google Shape;139;p3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8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3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4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6" name="Google Shape;146;p4"/>
          <p:cNvGrpSpPr/>
          <p:nvPr/>
        </p:nvGrpSpPr>
        <p:grpSpPr>
          <a:xfrm>
            <a:off x="1028700" y="3494409"/>
            <a:ext cx="5931726" cy="3860086"/>
            <a:chOff x="0" y="-1274322"/>
            <a:chExt cx="7908968" cy="5146781"/>
          </a:xfrm>
        </p:grpSpPr>
        <p:sp>
          <p:nvSpPr>
            <p:cNvPr id="147" name="Google Shape;147;p4"/>
            <p:cNvSpPr txBox="1"/>
            <p:nvPr/>
          </p:nvSpPr>
          <p:spPr>
            <a:xfrm>
              <a:off x="0" y="-1274322"/>
              <a:ext cx="7908900" cy="3596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5900">
                <a:latin typeface="Ultra"/>
                <a:ea typeface="Ultra"/>
                <a:cs typeface="Ultra"/>
                <a:sym typeface="Ultra"/>
              </a:endParaRPr>
            </a:p>
            <a:p>
              <a:pPr indent="0" lvl="0" marL="0" marR="0" rtl="0" algn="l">
                <a:lnSpc>
                  <a:spcPct val="99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5900" u="none" cap="none" strike="noStrike">
                  <a:solidFill>
                    <a:srgbClr val="000000"/>
                  </a:solidFill>
                  <a:latin typeface="Ultra"/>
                  <a:ea typeface="Ultra"/>
                  <a:cs typeface="Ultra"/>
                  <a:sym typeface="Ultra"/>
                </a:rPr>
                <a:t>Key Components</a:t>
              </a:r>
              <a:endParaRPr sz="100"/>
            </a:p>
          </p:txBody>
        </p:sp>
        <p:sp>
          <p:nvSpPr>
            <p:cNvPr id="148" name="Google Shape;148;p4"/>
            <p:cNvSpPr txBox="1"/>
            <p:nvPr/>
          </p:nvSpPr>
          <p:spPr>
            <a:xfrm>
              <a:off x="0" y="3276711"/>
              <a:ext cx="7908968" cy="5957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11003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3199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Strategy to Reach our Goals</a:t>
              </a:r>
              <a:endParaRPr/>
            </a:p>
          </p:txBody>
        </p:sp>
      </p:grpSp>
      <p:sp>
        <p:nvSpPr>
          <p:cNvPr id="149" name="Google Shape;149;p4"/>
          <p:cNvSpPr/>
          <p:nvPr/>
        </p:nvSpPr>
        <p:spPr>
          <a:xfrm>
            <a:off x="9144000" y="6512445"/>
            <a:ext cx="652688" cy="652688"/>
          </a:xfrm>
          <a:custGeom>
            <a:rect b="b" l="l" r="r" t="t"/>
            <a:pathLst>
              <a:path extrusionOk="0" h="652688" w="652688">
                <a:moveTo>
                  <a:pt x="0" y="0"/>
                </a:moveTo>
                <a:lnTo>
                  <a:pt x="652688" y="0"/>
                </a:lnTo>
                <a:lnTo>
                  <a:pt x="652688" y="652688"/>
                </a:lnTo>
                <a:lnTo>
                  <a:pt x="0" y="65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0" name="Google Shape;150;p4"/>
          <p:cNvSpPr/>
          <p:nvPr/>
        </p:nvSpPr>
        <p:spPr>
          <a:xfrm>
            <a:off x="9144000" y="4648042"/>
            <a:ext cx="652688" cy="652688"/>
          </a:xfrm>
          <a:custGeom>
            <a:rect b="b" l="l" r="r" t="t"/>
            <a:pathLst>
              <a:path extrusionOk="0" h="1913890" w="1913890">
                <a:moveTo>
                  <a:pt x="0" y="0"/>
                </a:moveTo>
                <a:lnTo>
                  <a:pt x="1913890" y="0"/>
                </a:lnTo>
                <a:lnTo>
                  <a:pt x="1913890" y="1913890"/>
                </a:lnTo>
                <a:lnTo>
                  <a:pt x="0" y="1913890"/>
                </a:lnTo>
                <a:close/>
              </a:path>
            </a:pathLst>
          </a:custGeom>
          <a:solidFill>
            <a:srgbClr val="FABC04"/>
          </a:solidFill>
          <a:ln>
            <a:noFill/>
          </a:ln>
        </p:spPr>
      </p:sp>
      <p:sp>
        <p:nvSpPr>
          <p:cNvPr id="151" name="Google Shape;151;p4"/>
          <p:cNvSpPr/>
          <p:nvPr/>
        </p:nvSpPr>
        <p:spPr>
          <a:xfrm flipH="1">
            <a:off x="9144000" y="8376849"/>
            <a:ext cx="652688" cy="652688"/>
          </a:xfrm>
          <a:custGeom>
            <a:rect b="b" l="l" r="r" t="t"/>
            <a:pathLst>
              <a:path extrusionOk="0" h="652688" w="652688">
                <a:moveTo>
                  <a:pt x="652688" y="0"/>
                </a:moveTo>
                <a:lnTo>
                  <a:pt x="0" y="0"/>
                </a:lnTo>
                <a:lnTo>
                  <a:pt x="0" y="652688"/>
                </a:lnTo>
                <a:lnTo>
                  <a:pt x="652688" y="652688"/>
                </a:lnTo>
                <a:lnTo>
                  <a:pt x="6526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2" name="Google Shape;152;p4"/>
          <p:cNvSpPr/>
          <p:nvPr/>
        </p:nvSpPr>
        <p:spPr>
          <a:xfrm rot="10800000">
            <a:off x="9144000" y="2783639"/>
            <a:ext cx="652688" cy="652688"/>
          </a:xfrm>
          <a:custGeom>
            <a:rect b="b" l="l" r="r" t="t"/>
            <a:pathLst>
              <a:path extrusionOk="0" h="652688" w="652688">
                <a:moveTo>
                  <a:pt x="0" y="0"/>
                </a:moveTo>
                <a:lnTo>
                  <a:pt x="652688" y="0"/>
                </a:lnTo>
                <a:lnTo>
                  <a:pt x="652688" y="652688"/>
                </a:lnTo>
                <a:lnTo>
                  <a:pt x="0" y="65268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153" name="Google Shape;153;p4"/>
          <p:cNvGrpSpPr/>
          <p:nvPr/>
        </p:nvGrpSpPr>
        <p:grpSpPr>
          <a:xfrm>
            <a:off x="10790081" y="2720717"/>
            <a:ext cx="6469219" cy="773685"/>
            <a:chOff x="0" y="-47625"/>
            <a:chExt cx="8625625" cy="1031579"/>
          </a:xfrm>
        </p:grpSpPr>
        <p:sp>
          <p:nvSpPr>
            <p:cNvPr id="154" name="Google Shape;154;p4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Penjelasan cara mendapatkan karakteristik dataset</a:t>
              </a:r>
              <a:endParaRPr/>
            </a:p>
          </p:txBody>
        </p:sp>
        <p:sp>
          <p:nvSpPr>
            <p:cNvPr id="155" name="Google Shape;155;p4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Describing Data</a:t>
              </a:r>
              <a:endParaRPr/>
            </a:p>
          </p:txBody>
        </p:sp>
      </p:grpSp>
      <p:grpSp>
        <p:nvGrpSpPr>
          <p:cNvPr id="156" name="Google Shape;156;p4"/>
          <p:cNvGrpSpPr/>
          <p:nvPr/>
        </p:nvGrpSpPr>
        <p:grpSpPr>
          <a:xfrm>
            <a:off x="10790081" y="4414431"/>
            <a:ext cx="6469219" cy="1115063"/>
            <a:chOff x="0" y="-47625"/>
            <a:chExt cx="8625625" cy="1486750"/>
          </a:xfrm>
        </p:grpSpPr>
        <p:sp>
          <p:nvSpPr>
            <p:cNvPr id="157" name="Google Shape;157;p4"/>
            <p:cNvSpPr txBox="1"/>
            <p:nvPr/>
          </p:nvSpPr>
          <p:spPr>
            <a:xfrm>
              <a:off x="0" y="563074"/>
              <a:ext cx="8625625" cy="87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Penjelasan cara  mendapatkan hubungan antar data da;a, dataset</a:t>
              </a:r>
              <a:endParaRPr/>
            </a:p>
          </p:txBody>
        </p:sp>
        <p:sp>
          <p:nvSpPr>
            <p:cNvPr id="158" name="Google Shape;158;p4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Exploratory Data Analysis</a:t>
              </a:r>
              <a:endParaRPr/>
            </a:p>
          </p:txBody>
        </p:sp>
      </p:grpSp>
      <p:grpSp>
        <p:nvGrpSpPr>
          <p:cNvPr id="159" name="Google Shape;159;p4"/>
          <p:cNvGrpSpPr/>
          <p:nvPr/>
        </p:nvGrpSpPr>
        <p:grpSpPr>
          <a:xfrm>
            <a:off x="10770009" y="6278834"/>
            <a:ext cx="6469219" cy="1115063"/>
            <a:chOff x="0" y="-47625"/>
            <a:chExt cx="8625625" cy="1486750"/>
          </a:xfrm>
        </p:grpSpPr>
        <p:sp>
          <p:nvSpPr>
            <p:cNvPr id="160" name="Google Shape;160;p4"/>
            <p:cNvSpPr txBox="1"/>
            <p:nvPr/>
          </p:nvSpPr>
          <p:spPr>
            <a:xfrm>
              <a:off x="0" y="563074"/>
              <a:ext cx="8625625" cy="87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Penjelasan strategi mendapatkan fitur beserta cara menghindari masalahnya</a:t>
              </a:r>
              <a:endParaRPr/>
            </a:p>
          </p:txBody>
        </p:sp>
        <p:sp>
          <p:nvSpPr>
            <p:cNvPr id="161" name="Google Shape;161;p4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Feature Engineering</a:t>
              </a:r>
              <a:endParaRPr/>
            </a:p>
          </p:txBody>
        </p:sp>
      </p:grpSp>
      <p:grpSp>
        <p:nvGrpSpPr>
          <p:cNvPr id="162" name="Google Shape;162;p4"/>
          <p:cNvGrpSpPr/>
          <p:nvPr/>
        </p:nvGrpSpPr>
        <p:grpSpPr>
          <a:xfrm rot="-60000">
            <a:off x="10789769" y="8313930"/>
            <a:ext cx="6469219" cy="773685"/>
            <a:chOff x="0" y="-47625"/>
            <a:chExt cx="8625625" cy="1031579"/>
          </a:xfrm>
        </p:grpSpPr>
        <p:sp>
          <p:nvSpPr>
            <p:cNvPr id="163" name="Google Shape;163;p4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Penjelasan karakter model + cara mengevaluasinya</a:t>
              </a:r>
              <a:endParaRPr/>
            </a:p>
          </p:txBody>
        </p:sp>
        <p:sp>
          <p:nvSpPr>
            <p:cNvPr id="164" name="Google Shape;164;p4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Modelling + Evaluation</a:t>
              </a:r>
              <a:endParaRPr/>
            </a:p>
          </p:txBody>
        </p:sp>
      </p:grpSp>
      <p:sp>
        <p:nvSpPr>
          <p:cNvPr id="165" name="Google Shape;165;p4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166" name="Google Shape;166;p4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167" name="Google Shape;167;p4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4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5"/>
          <p:cNvSpPr/>
          <p:nvPr/>
        </p:nvSpPr>
        <p:spPr>
          <a:xfrm>
            <a:off x="9739782" y="1739093"/>
            <a:ext cx="8548218" cy="8547907"/>
          </a:xfrm>
          <a:prstGeom prst="rect">
            <a:avLst/>
          </a:prstGeom>
          <a:solidFill>
            <a:srgbClr val="FABC0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5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6" name="Google Shape;176;p5"/>
          <p:cNvSpPr/>
          <p:nvPr/>
        </p:nvSpPr>
        <p:spPr>
          <a:xfrm>
            <a:off x="10066284" y="6233285"/>
            <a:ext cx="4148131" cy="3188599"/>
          </a:xfrm>
          <a:custGeom>
            <a:rect b="b" l="l" r="r" t="t"/>
            <a:pathLst>
              <a:path extrusionOk="0" h="3188599" w="4148131">
                <a:moveTo>
                  <a:pt x="0" y="0"/>
                </a:moveTo>
                <a:lnTo>
                  <a:pt x="4148132" y="0"/>
                </a:lnTo>
                <a:lnTo>
                  <a:pt x="4148132" y="3188599"/>
                </a:lnTo>
                <a:lnTo>
                  <a:pt x="0" y="318859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7" name="Google Shape;177;p5"/>
          <p:cNvSpPr/>
          <p:nvPr/>
        </p:nvSpPr>
        <p:spPr>
          <a:xfrm>
            <a:off x="16572962" y="3296461"/>
            <a:ext cx="1467927" cy="6125423"/>
          </a:xfrm>
          <a:custGeom>
            <a:rect b="b" l="l" r="r" t="t"/>
            <a:pathLst>
              <a:path extrusionOk="0" h="6125423" w="1467927">
                <a:moveTo>
                  <a:pt x="0" y="0"/>
                </a:moveTo>
                <a:lnTo>
                  <a:pt x="1467926" y="0"/>
                </a:lnTo>
                <a:lnTo>
                  <a:pt x="1467926" y="6125423"/>
                </a:lnTo>
                <a:lnTo>
                  <a:pt x="0" y="612542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8" name="Google Shape;178;p5"/>
          <p:cNvSpPr/>
          <p:nvPr/>
        </p:nvSpPr>
        <p:spPr>
          <a:xfrm>
            <a:off x="14441711" y="3296461"/>
            <a:ext cx="1903955" cy="6156716"/>
          </a:xfrm>
          <a:custGeom>
            <a:rect b="b" l="l" r="r" t="t"/>
            <a:pathLst>
              <a:path extrusionOk="0" h="6156716" w="1903955">
                <a:moveTo>
                  <a:pt x="0" y="0"/>
                </a:moveTo>
                <a:lnTo>
                  <a:pt x="1903955" y="0"/>
                </a:lnTo>
                <a:lnTo>
                  <a:pt x="1903955" y="6156716"/>
                </a:lnTo>
                <a:lnTo>
                  <a:pt x="0" y="61567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9" name="Google Shape;179;p5"/>
          <p:cNvSpPr/>
          <p:nvPr/>
        </p:nvSpPr>
        <p:spPr>
          <a:xfrm>
            <a:off x="10004576" y="3945603"/>
            <a:ext cx="4208535" cy="2067443"/>
          </a:xfrm>
          <a:custGeom>
            <a:rect b="b" l="l" r="r" t="t"/>
            <a:pathLst>
              <a:path extrusionOk="0" h="2067443" w="4208535">
                <a:moveTo>
                  <a:pt x="0" y="0"/>
                </a:moveTo>
                <a:lnTo>
                  <a:pt x="4208535" y="0"/>
                </a:lnTo>
                <a:lnTo>
                  <a:pt x="4208535" y="2067443"/>
                </a:lnTo>
                <a:lnTo>
                  <a:pt x="0" y="206744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0" name="Google Shape;180;p5"/>
          <p:cNvSpPr txBox="1"/>
          <p:nvPr/>
        </p:nvSpPr>
        <p:spPr>
          <a:xfrm>
            <a:off x="1028700" y="4712028"/>
            <a:ext cx="4095681" cy="221932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7" lvl="1" marL="647694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Noise Data</a:t>
            </a:r>
            <a:endParaRPr/>
          </a:p>
          <a:p>
            <a:pPr indent="-323847" lvl="1" marL="647694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Tipe Data</a:t>
            </a:r>
            <a:endParaRPr/>
          </a:p>
          <a:p>
            <a:pPr indent="-323847" lvl="1" marL="647694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Volume Data</a:t>
            </a:r>
            <a:endParaRPr/>
          </a:p>
          <a:p>
            <a:pPr indent="-323847" lvl="1" marL="647694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Variabel Target</a:t>
            </a:r>
            <a:endParaRPr/>
          </a:p>
        </p:txBody>
      </p:sp>
      <p:sp>
        <p:nvSpPr>
          <p:cNvPr id="181" name="Google Shape;181;p5"/>
          <p:cNvSpPr txBox="1"/>
          <p:nvPr/>
        </p:nvSpPr>
        <p:spPr>
          <a:xfrm>
            <a:off x="1028700" y="3530161"/>
            <a:ext cx="7222628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Describing Data</a:t>
            </a:r>
            <a:endParaRPr/>
          </a:p>
        </p:txBody>
      </p:sp>
      <p:sp>
        <p:nvSpPr>
          <p:cNvPr id="182" name="Google Shape;182;p5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183" name="Google Shape;183;p5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184" name="Google Shape;184;p5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sp>
        <p:nvSpPr>
          <p:cNvPr id="185" name="Google Shape;185;p5"/>
          <p:cNvSpPr txBox="1"/>
          <p:nvPr/>
        </p:nvSpPr>
        <p:spPr>
          <a:xfrm>
            <a:off x="10118734" y="9600610"/>
            <a:ext cx="4095681" cy="32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*Bebas Menggunakan Grafik Apapun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6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6"/>
          <p:cNvSpPr/>
          <p:nvPr/>
        </p:nvSpPr>
        <p:spPr>
          <a:xfrm>
            <a:off x="9739782" y="1739093"/>
            <a:ext cx="8548218" cy="8547907"/>
          </a:xfrm>
          <a:prstGeom prst="rect">
            <a:avLst/>
          </a:prstGeom>
          <a:solidFill>
            <a:srgbClr val="109D58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6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3" name="Google Shape;193;p6"/>
          <p:cNvSpPr/>
          <p:nvPr/>
        </p:nvSpPr>
        <p:spPr>
          <a:xfrm>
            <a:off x="10154749" y="2715581"/>
            <a:ext cx="3859143" cy="3516644"/>
          </a:xfrm>
          <a:custGeom>
            <a:rect b="b" l="l" r="r" t="t"/>
            <a:pathLst>
              <a:path extrusionOk="0" h="3516644" w="3859143">
                <a:moveTo>
                  <a:pt x="0" y="0"/>
                </a:moveTo>
                <a:lnTo>
                  <a:pt x="3859142" y="0"/>
                </a:lnTo>
                <a:lnTo>
                  <a:pt x="3859142" y="3516644"/>
                </a:lnTo>
                <a:lnTo>
                  <a:pt x="0" y="351664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4" name="Google Shape;194;p6"/>
          <p:cNvSpPr/>
          <p:nvPr/>
        </p:nvSpPr>
        <p:spPr>
          <a:xfrm>
            <a:off x="10118734" y="6931354"/>
            <a:ext cx="6128531" cy="2428430"/>
          </a:xfrm>
          <a:custGeom>
            <a:rect b="b" l="l" r="r" t="t"/>
            <a:pathLst>
              <a:path extrusionOk="0" h="2428430" w="6128531">
                <a:moveTo>
                  <a:pt x="0" y="0"/>
                </a:moveTo>
                <a:lnTo>
                  <a:pt x="6128531" y="0"/>
                </a:lnTo>
                <a:lnTo>
                  <a:pt x="6128531" y="2428430"/>
                </a:lnTo>
                <a:lnTo>
                  <a:pt x="0" y="242843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6"/>
          <p:cNvSpPr txBox="1"/>
          <p:nvPr/>
        </p:nvSpPr>
        <p:spPr>
          <a:xfrm>
            <a:off x="1028700" y="5141508"/>
            <a:ext cx="4095681" cy="165735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323847" lvl="1" marL="647694" marR="0" rtl="0" algn="l">
              <a:lnSpc>
                <a:spcPct val="1500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99"/>
              <a:buFont typeface="Arial"/>
              <a:buChar char="•"/>
            </a:pPr>
            <a:r>
              <a:rPr b="0" i="0" lang="en-US" sz="29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Explain Reliationship Inside the Graphics</a:t>
            </a:r>
            <a:endParaRPr/>
          </a:p>
        </p:txBody>
      </p:sp>
      <p:sp>
        <p:nvSpPr>
          <p:cNvPr id="196" name="Google Shape;196;p6"/>
          <p:cNvSpPr txBox="1"/>
          <p:nvPr/>
        </p:nvSpPr>
        <p:spPr>
          <a:xfrm>
            <a:off x="1009650" y="4048936"/>
            <a:ext cx="7222628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EDA</a:t>
            </a:r>
            <a:endParaRPr/>
          </a:p>
        </p:txBody>
      </p:sp>
      <p:sp>
        <p:nvSpPr>
          <p:cNvPr id="197" name="Google Shape;197;p6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198" name="Google Shape;198;p6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199" name="Google Shape;199;p6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sp>
        <p:nvSpPr>
          <p:cNvPr id="200" name="Google Shape;200;p6"/>
          <p:cNvSpPr txBox="1"/>
          <p:nvPr/>
        </p:nvSpPr>
        <p:spPr>
          <a:xfrm>
            <a:off x="10118734" y="9600610"/>
            <a:ext cx="4095681" cy="32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*Bebas Menggunakan Grafik Apapun</a:t>
            </a:r>
            <a:endParaRPr/>
          </a:p>
        </p:txBody>
      </p:sp>
      <p:sp>
        <p:nvSpPr>
          <p:cNvPr id="201" name="Google Shape;201;p6"/>
          <p:cNvSpPr txBox="1"/>
          <p:nvPr/>
        </p:nvSpPr>
        <p:spPr>
          <a:xfrm>
            <a:off x="10118734" y="6470350"/>
            <a:ext cx="4095681" cy="32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Grafik B</a:t>
            </a:r>
            <a:endParaRPr/>
          </a:p>
        </p:txBody>
      </p:sp>
      <p:sp>
        <p:nvSpPr>
          <p:cNvPr id="202" name="Google Shape;202;p6"/>
          <p:cNvSpPr txBox="1"/>
          <p:nvPr/>
        </p:nvSpPr>
        <p:spPr>
          <a:xfrm>
            <a:off x="10118734" y="2252283"/>
            <a:ext cx="4095681" cy="32994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Grafik A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7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7"/>
          <p:cNvSpPr txBox="1"/>
          <p:nvPr/>
        </p:nvSpPr>
        <p:spPr>
          <a:xfrm>
            <a:off x="1028700" y="2240912"/>
            <a:ext cx="5931726" cy="150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Feature Engineering</a:t>
            </a:r>
            <a:endParaRPr/>
          </a:p>
        </p:txBody>
      </p:sp>
      <p:grpSp>
        <p:nvGrpSpPr>
          <p:cNvPr id="209" name="Google Shape;209;p7"/>
          <p:cNvGrpSpPr/>
          <p:nvPr/>
        </p:nvGrpSpPr>
        <p:grpSpPr>
          <a:xfrm>
            <a:off x="10790081" y="2720717"/>
            <a:ext cx="6469219" cy="773685"/>
            <a:chOff x="0" y="-47625"/>
            <a:chExt cx="8625625" cy="1031579"/>
          </a:xfrm>
        </p:grpSpPr>
        <p:sp>
          <p:nvSpPr>
            <p:cNvPr id="210" name="Google Shape;210;p7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Altering Data Distribution</a:t>
              </a:r>
              <a:endParaRPr/>
            </a:p>
          </p:txBody>
        </p:sp>
        <p:sp>
          <p:nvSpPr>
            <p:cNvPr id="211" name="Google Shape;211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🪄Transform</a:t>
              </a:r>
              <a:endParaRPr/>
            </a:p>
          </p:txBody>
        </p:sp>
      </p:grpSp>
      <p:grpSp>
        <p:nvGrpSpPr>
          <p:cNvPr id="212" name="Google Shape;212;p7"/>
          <p:cNvGrpSpPr/>
          <p:nvPr/>
        </p:nvGrpSpPr>
        <p:grpSpPr>
          <a:xfrm>
            <a:off x="10790081" y="4585120"/>
            <a:ext cx="6469219" cy="773685"/>
            <a:chOff x="0" y="-47625"/>
            <a:chExt cx="8625625" cy="1031579"/>
          </a:xfrm>
        </p:grpSpPr>
        <p:sp>
          <p:nvSpPr>
            <p:cNvPr id="213" name="Google Shape;213;p7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Balancing value to consistent range (Min-Max, Z-score).</a:t>
              </a:r>
              <a:endParaRPr/>
            </a:p>
          </p:txBody>
        </p:sp>
        <p:sp>
          <p:nvSpPr>
            <p:cNvPr id="214" name="Google Shape;214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⚖️Scaling</a:t>
              </a:r>
              <a:endParaRPr/>
            </a:p>
          </p:txBody>
        </p:sp>
      </p:grpSp>
      <p:grpSp>
        <p:nvGrpSpPr>
          <p:cNvPr id="215" name="Google Shape;215;p7"/>
          <p:cNvGrpSpPr/>
          <p:nvPr/>
        </p:nvGrpSpPr>
        <p:grpSpPr>
          <a:xfrm>
            <a:off x="10770009" y="6449523"/>
            <a:ext cx="6469219" cy="773685"/>
            <a:chOff x="0" y="-47625"/>
            <a:chExt cx="8625625" cy="1031579"/>
          </a:xfrm>
        </p:grpSpPr>
        <p:sp>
          <p:nvSpPr>
            <p:cNvPr id="216" name="Google Shape;216;p7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grouping similar data points</a:t>
              </a:r>
              <a:endParaRPr/>
            </a:p>
          </p:txBody>
        </p:sp>
        <p:sp>
          <p:nvSpPr>
            <p:cNvPr id="217" name="Google Shape;217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 👥 Clustering</a:t>
              </a:r>
              <a:endParaRPr/>
            </a:p>
          </p:txBody>
        </p:sp>
      </p:grpSp>
      <p:grpSp>
        <p:nvGrpSpPr>
          <p:cNvPr id="218" name="Google Shape;218;p7"/>
          <p:cNvGrpSpPr/>
          <p:nvPr/>
        </p:nvGrpSpPr>
        <p:grpSpPr>
          <a:xfrm>
            <a:off x="10790081" y="8143238"/>
            <a:ext cx="6469219" cy="1115063"/>
            <a:chOff x="0" y="-47625"/>
            <a:chExt cx="8625625" cy="1486750"/>
          </a:xfrm>
        </p:grpSpPr>
        <p:sp>
          <p:nvSpPr>
            <p:cNvPr id="219" name="Google Shape;219;p7"/>
            <p:cNvSpPr txBox="1"/>
            <p:nvPr/>
          </p:nvSpPr>
          <p:spPr>
            <a:xfrm>
              <a:off x="0" y="563074"/>
              <a:ext cx="8625625" cy="87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 adding penalties (e.g., L1/Lasso or L2/Ridge) to limit complexity</a:t>
              </a:r>
              <a:endParaRPr/>
            </a:p>
          </p:txBody>
        </p:sp>
        <p:sp>
          <p:nvSpPr>
            <p:cNvPr id="220" name="Google Shape;220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🛡️ Reguralization</a:t>
              </a:r>
              <a:endParaRPr/>
            </a:p>
          </p:txBody>
        </p:sp>
      </p:grpSp>
      <p:sp>
        <p:nvSpPr>
          <p:cNvPr id="221" name="Google Shape;221;p7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22" name="Google Shape;222;p7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223" name="Google Shape;223;p7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224" name="Google Shape;224;p7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grpSp>
        <p:nvGrpSpPr>
          <p:cNvPr id="225" name="Google Shape;225;p7"/>
          <p:cNvGrpSpPr/>
          <p:nvPr/>
        </p:nvGrpSpPr>
        <p:grpSpPr>
          <a:xfrm>
            <a:off x="2190867" y="4585120"/>
            <a:ext cx="6469219" cy="773685"/>
            <a:chOff x="0" y="-47625"/>
            <a:chExt cx="8625625" cy="1031579"/>
          </a:xfrm>
        </p:grpSpPr>
        <p:sp>
          <p:nvSpPr>
            <p:cNvPr id="226" name="Google Shape;226;p7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Change Missing Value and Outlier using &lt;descriptive stats&gt;</a:t>
              </a:r>
              <a:endParaRPr/>
            </a:p>
          </p:txBody>
        </p:sp>
        <p:sp>
          <p:nvSpPr>
            <p:cNvPr id="227" name="Google Shape;227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🧩Imputation</a:t>
              </a:r>
              <a:endParaRPr/>
            </a:p>
          </p:txBody>
        </p:sp>
      </p:grpSp>
      <p:grpSp>
        <p:nvGrpSpPr>
          <p:cNvPr id="228" name="Google Shape;228;p7"/>
          <p:cNvGrpSpPr/>
          <p:nvPr/>
        </p:nvGrpSpPr>
        <p:grpSpPr>
          <a:xfrm>
            <a:off x="2170795" y="6449523"/>
            <a:ext cx="6469219" cy="773685"/>
            <a:chOff x="0" y="-47625"/>
            <a:chExt cx="8625625" cy="1031579"/>
          </a:xfrm>
        </p:grpSpPr>
        <p:sp>
          <p:nvSpPr>
            <p:cNvPr id="229" name="Google Shape;229;p7"/>
            <p:cNvSpPr txBox="1"/>
            <p:nvPr/>
          </p:nvSpPr>
          <p:spPr>
            <a:xfrm>
              <a:off x="0" y="563074"/>
              <a:ext cx="8625625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Remove or Modify the data (data types, formatting, etc)</a:t>
              </a:r>
              <a:endParaRPr/>
            </a:p>
          </p:txBody>
        </p:sp>
        <p:sp>
          <p:nvSpPr>
            <p:cNvPr id="230" name="Google Shape;230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⚙️Modify Data</a:t>
              </a:r>
              <a:endParaRPr/>
            </a:p>
          </p:txBody>
        </p:sp>
      </p:grpSp>
      <p:grpSp>
        <p:nvGrpSpPr>
          <p:cNvPr id="231" name="Google Shape;231;p7"/>
          <p:cNvGrpSpPr/>
          <p:nvPr/>
        </p:nvGrpSpPr>
        <p:grpSpPr>
          <a:xfrm>
            <a:off x="2190867" y="8143238"/>
            <a:ext cx="6469219" cy="1115063"/>
            <a:chOff x="0" y="-47625"/>
            <a:chExt cx="8625625" cy="1486750"/>
          </a:xfrm>
        </p:grpSpPr>
        <p:sp>
          <p:nvSpPr>
            <p:cNvPr id="232" name="Google Shape;232;p7"/>
            <p:cNvSpPr txBox="1"/>
            <p:nvPr/>
          </p:nvSpPr>
          <p:spPr>
            <a:xfrm>
              <a:off x="0" y="563074"/>
              <a:ext cx="8625625" cy="87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converting categories (like text) into structured numerical formats (one-hot, label encoding).</a:t>
              </a:r>
              <a:endParaRPr/>
            </a:p>
          </p:txBody>
        </p:sp>
        <p:sp>
          <p:nvSpPr>
            <p:cNvPr id="233" name="Google Shape;233;p7"/>
            <p:cNvSpPr txBox="1"/>
            <p:nvPr/>
          </p:nvSpPr>
          <p:spPr>
            <a:xfrm>
              <a:off x="0" y="-47625"/>
              <a:ext cx="8625625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📊Encoding</a:t>
              </a: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8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0" name="Google Shape;240;p8"/>
          <p:cNvSpPr/>
          <p:nvPr/>
        </p:nvSpPr>
        <p:spPr>
          <a:xfrm>
            <a:off x="1028700" y="5282626"/>
            <a:ext cx="16034342" cy="3647813"/>
          </a:xfrm>
          <a:custGeom>
            <a:rect b="b" l="l" r="r" t="t"/>
            <a:pathLst>
              <a:path extrusionOk="0" h="3647813" w="16034342">
                <a:moveTo>
                  <a:pt x="0" y="0"/>
                </a:moveTo>
                <a:lnTo>
                  <a:pt x="16034342" y="0"/>
                </a:lnTo>
                <a:lnTo>
                  <a:pt x="16034342" y="3647813"/>
                </a:lnTo>
                <a:lnTo>
                  <a:pt x="0" y="36478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41" name="Google Shape;241;p8"/>
          <p:cNvSpPr txBox="1"/>
          <p:nvPr/>
        </p:nvSpPr>
        <p:spPr>
          <a:xfrm>
            <a:off x="1028700" y="2240912"/>
            <a:ext cx="5931726" cy="150990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9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5900" u="none" cap="none" strike="noStrike">
                <a:solidFill>
                  <a:srgbClr val="000000"/>
                </a:solidFill>
                <a:latin typeface="Ultra"/>
                <a:ea typeface="Ultra"/>
                <a:cs typeface="Ultra"/>
                <a:sym typeface="Ultra"/>
              </a:rPr>
              <a:t>Feature Engineering</a:t>
            </a:r>
            <a:endParaRPr/>
          </a:p>
        </p:txBody>
      </p:sp>
      <p:sp>
        <p:nvSpPr>
          <p:cNvPr id="242" name="Google Shape;242;p8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243" name="Google Shape;243;p8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244" name="Google Shape;244;p8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  <p:sp>
        <p:nvSpPr>
          <p:cNvPr id="245" name="Google Shape;245;p8"/>
          <p:cNvSpPr txBox="1"/>
          <p:nvPr/>
        </p:nvSpPr>
        <p:spPr>
          <a:xfrm>
            <a:off x="1028700" y="4493765"/>
            <a:ext cx="6469219" cy="4078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3995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rgbClr val="EA4335"/>
                </a:solidFill>
                <a:latin typeface="Arial"/>
                <a:ea typeface="Arial"/>
                <a:cs typeface="Arial"/>
                <a:sym typeface="Arial"/>
              </a:rPr>
              <a:t>📊Encoding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9"/>
          <p:cNvSpPr/>
          <p:nvPr/>
        </p:nvSpPr>
        <p:spPr>
          <a:xfrm>
            <a:off x="0" y="1739093"/>
            <a:ext cx="18288000" cy="9585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9"/>
          <p:cNvSpPr txBox="1"/>
          <p:nvPr/>
        </p:nvSpPr>
        <p:spPr>
          <a:xfrm>
            <a:off x="1028700" y="2582823"/>
            <a:ext cx="10460338" cy="90995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000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6399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Building</a:t>
            </a:r>
            <a:endParaRPr/>
          </a:p>
        </p:txBody>
      </p:sp>
      <p:sp>
        <p:nvSpPr>
          <p:cNvPr id="252" name="Google Shape;252;p9"/>
          <p:cNvSpPr/>
          <p:nvPr/>
        </p:nvSpPr>
        <p:spPr>
          <a:xfrm>
            <a:off x="1479074" y="8171113"/>
            <a:ext cx="4257329" cy="4257329"/>
          </a:xfrm>
          <a:custGeom>
            <a:rect b="b" l="l" r="r" t="t"/>
            <a:pathLst>
              <a:path extrusionOk="0" h="4257329" w="4257329">
                <a:moveTo>
                  <a:pt x="0" y="0"/>
                </a:moveTo>
                <a:lnTo>
                  <a:pt x="4257329" y="0"/>
                </a:lnTo>
                <a:lnTo>
                  <a:pt x="4257329" y="4257328"/>
                </a:lnTo>
                <a:lnTo>
                  <a:pt x="0" y="4257328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53" name="Google Shape;253;p9"/>
          <p:cNvSpPr/>
          <p:nvPr/>
        </p:nvSpPr>
        <p:spPr>
          <a:xfrm>
            <a:off x="12641033" y="6042448"/>
            <a:ext cx="4257329" cy="4257329"/>
          </a:xfrm>
          <a:custGeom>
            <a:rect b="b" l="l" r="r" t="t"/>
            <a:pathLst>
              <a:path extrusionOk="0" h="1429834" w="1429834">
                <a:moveTo>
                  <a:pt x="0" y="0"/>
                </a:moveTo>
                <a:lnTo>
                  <a:pt x="1429834" y="0"/>
                </a:lnTo>
                <a:lnTo>
                  <a:pt x="1429834" y="1429834"/>
                </a:lnTo>
                <a:lnTo>
                  <a:pt x="0" y="1429834"/>
                </a:lnTo>
                <a:close/>
              </a:path>
            </a:pathLst>
          </a:custGeom>
          <a:solidFill>
            <a:srgbClr val="4285F3"/>
          </a:solidFill>
          <a:ln>
            <a:noFill/>
          </a:ln>
        </p:spPr>
      </p:sp>
      <p:sp>
        <p:nvSpPr>
          <p:cNvPr id="254" name="Google Shape;254;p9"/>
          <p:cNvSpPr/>
          <p:nvPr/>
        </p:nvSpPr>
        <p:spPr>
          <a:xfrm>
            <a:off x="12650558" y="6032923"/>
            <a:ext cx="4257329" cy="4257329"/>
          </a:xfrm>
          <a:custGeom>
            <a:rect b="b" l="l" r="r" t="t"/>
            <a:pathLst>
              <a:path extrusionOk="0" h="4257329" w="4257329">
                <a:moveTo>
                  <a:pt x="0" y="0"/>
                </a:moveTo>
                <a:lnTo>
                  <a:pt x="4257329" y="0"/>
                </a:lnTo>
                <a:lnTo>
                  <a:pt x="4257329" y="4257329"/>
                </a:lnTo>
                <a:lnTo>
                  <a:pt x="0" y="425732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grpSp>
        <p:nvGrpSpPr>
          <p:cNvPr id="255" name="Google Shape;255;p9"/>
          <p:cNvGrpSpPr/>
          <p:nvPr/>
        </p:nvGrpSpPr>
        <p:grpSpPr>
          <a:xfrm>
            <a:off x="1479074" y="6702262"/>
            <a:ext cx="4095681" cy="964185"/>
            <a:chOff x="0" y="-47625"/>
            <a:chExt cx="5460909" cy="1285579"/>
          </a:xfrm>
        </p:grpSpPr>
        <p:sp>
          <p:nvSpPr>
            <p:cNvPr id="256" name="Google Shape;256;p9"/>
            <p:cNvSpPr txBox="1"/>
            <p:nvPr/>
          </p:nvSpPr>
          <p:spPr>
            <a:xfrm>
              <a:off x="0" y="817074"/>
              <a:ext cx="5460909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Challenges when building this model</a:t>
              </a:r>
              <a:endParaRPr/>
            </a:p>
          </p:txBody>
        </p:sp>
        <p:sp>
          <p:nvSpPr>
            <p:cNvPr id="257" name="Google Shape;257;p9"/>
            <p:cNvSpPr txBox="1"/>
            <p:nvPr/>
          </p:nvSpPr>
          <p:spPr>
            <a:xfrm>
              <a:off x="0" y="-47625"/>
              <a:ext cx="5460909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Challenges   -   x%</a:t>
              </a:r>
              <a:endParaRPr/>
            </a:p>
          </p:txBody>
        </p:sp>
      </p:grpSp>
      <p:sp>
        <p:nvSpPr>
          <p:cNvPr id="258" name="Google Shape;258;p9"/>
          <p:cNvSpPr/>
          <p:nvPr/>
        </p:nvSpPr>
        <p:spPr>
          <a:xfrm>
            <a:off x="7102075" y="7137960"/>
            <a:ext cx="4257329" cy="4257329"/>
          </a:xfrm>
          <a:custGeom>
            <a:rect b="b" l="l" r="r" t="t"/>
            <a:pathLst>
              <a:path extrusionOk="0" h="1429834" w="1429834">
                <a:moveTo>
                  <a:pt x="0" y="0"/>
                </a:moveTo>
                <a:lnTo>
                  <a:pt x="1429834" y="0"/>
                </a:lnTo>
                <a:lnTo>
                  <a:pt x="1429834" y="1429834"/>
                </a:lnTo>
                <a:lnTo>
                  <a:pt x="0" y="1429834"/>
                </a:lnTo>
                <a:close/>
              </a:path>
            </a:pathLst>
          </a:custGeom>
          <a:solidFill>
            <a:srgbClr val="EA4335"/>
          </a:solidFill>
          <a:ln>
            <a:noFill/>
          </a:ln>
        </p:spPr>
      </p:sp>
      <p:grpSp>
        <p:nvGrpSpPr>
          <p:cNvPr id="259" name="Google Shape;259;p9"/>
          <p:cNvGrpSpPr/>
          <p:nvPr/>
        </p:nvGrpSpPr>
        <p:grpSpPr>
          <a:xfrm>
            <a:off x="7102075" y="5410678"/>
            <a:ext cx="4095681" cy="964185"/>
            <a:chOff x="0" y="-47625"/>
            <a:chExt cx="5460909" cy="1285579"/>
          </a:xfrm>
        </p:grpSpPr>
        <p:sp>
          <p:nvSpPr>
            <p:cNvPr id="260" name="Google Shape;260;p9"/>
            <p:cNvSpPr txBox="1"/>
            <p:nvPr/>
          </p:nvSpPr>
          <p:spPr>
            <a:xfrm>
              <a:off x="0" y="817074"/>
              <a:ext cx="5460909" cy="42088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Strategy to Overcome those problems</a:t>
              </a:r>
              <a:endParaRPr/>
            </a:p>
          </p:txBody>
        </p:sp>
        <p:sp>
          <p:nvSpPr>
            <p:cNvPr id="261" name="Google Shape;261;p9"/>
            <p:cNvSpPr txBox="1"/>
            <p:nvPr/>
          </p:nvSpPr>
          <p:spPr>
            <a:xfrm>
              <a:off x="0" y="-47625"/>
              <a:ext cx="5460909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39958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Strategy   -   x%</a:t>
              </a:r>
              <a:endParaRPr/>
            </a:p>
          </p:txBody>
        </p:sp>
      </p:grpSp>
      <p:grpSp>
        <p:nvGrpSpPr>
          <p:cNvPr id="262" name="Google Shape;262;p9"/>
          <p:cNvGrpSpPr/>
          <p:nvPr/>
        </p:nvGrpSpPr>
        <p:grpSpPr>
          <a:xfrm>
            <a:off x="12641033" y="4227685"/>
            <a:ext cx="4095681" cy="1305563"/>
            <a:chOff x="0" y="-47625"/>
            <a:chExt cx="5460909" cy="1740750"/>
          </a:xfrm>
        </p:grpSpPr>
        <p:sp>
          <p:nvSpPr>
            <p:cNvPr id="263" name="Google Shape;263;p9"/>
            <p:cNvSpPr txBox="1"/>
            <p:nvPr/>
          </p:nvSpPr>
          <p:spPr>
            <a:xfrm>
              <a:off x="0" y="817074"/>
              <a:ext cx="5460909" cy="876051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18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Strategy implementation + improvisation</a:t>
              </a:r>
              <a:endParaRPr/>
            </a:p>
          </p:txBody>
        </p:sp>
        <p:sp>
          <p:nvSpPr>
            <p:cNvPr id="264" name="Google Shape;264;p9"/>
            <p:cNvSpPr txBox="1"/>
            <p:nvPr/>
          </p:nvSpPr>
          <p:spPr>
            <a:xfrm>
              <a:off x="0" y="-47625"/>
              <a:ext cx="5460909" cy="52793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0" lIns="0" spcFirstLastPara="1" rIns="0" wrap="square" tIns="0">
              <a:spAutoFit/>
            </a:bodyPr>
            <a:lstStyle/>
            <a:p>
              <a:pPr indent="0" lvl="0" marL="0" marR="0" rtl="0" algn="l">
                <a:lnSpc>
                  <a:spcPct val="14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rgbClr val="EA4335"/>
                  </a:solidFill>
                  <a:latin typeface="Arial"/>
                  <a:ea typeface="Arial"/>
                  <a:cs typeface="Arial"/>
                  <a:sym typeface="Arial"/>
                </a:rPr>
                <a:t>Solution      -       x%</a:t>
              </a:r>
              <a:endParaRPr/>
            </a:p>
          </p:txBody>
        </p:sp>
      </p:grpSp>
      <p:sp>
        <p:nvSpPr>
          <p:cNvPr id="265" name="Google Shape;265;p9"/>
          <p:cNvSpPr/>
          <p:nvPr/>
        </p:nvSpPr>
        <p:spPr>
          <a:xfrm>
            <a:off x="16819158" y="651467"/>
            <a:ext cx="487767" cy="487767"/>
          </a:xfrm>
          <a:custGeom>
            <a:rect b="b" l="l" r="r" t="t"/>
            <a:pathLst>
              <a:path extrusionOk="0" h="487767" w="487767">
                <a:moveTo>
                  <a:pt x="0" y="0"/>
                </a:moveTo>
                <a:lnTo>
                  <a:pt x="487767" y="0"/>
                </a:lnTo>
                <a:lnTo>
                  <a:pt x="487767" y="487766"/>
                </a:lnTo>
                <a:lnTo>
                  <a:pt x="0" y="48776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266" name="Google Shape;266;p9"/>
          <p:cNvSpPr txBox="1"/>
          <p:nvPr/>
        </p:nvSpPr>
        <p:spPr>
          <a:xfrm>
            <a:off x="544785" y="617645"/>
            <a:ext cx="1734957" cy="32818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2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999" u="none" cap="none" strike="noStrik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Beginner ML</a:t>
            </a:r>
            <a:endParaRPr/>
          </a:p>
        </p:txBody>
      </p:sp>
      <p:sp>
        <p:nvSpPr>
          <p:cNvPr id="267" name="Google Shape;267;p9"/>
          <p:cNvSpPr txBox="1"/>
          <p:nvPr/>
        </p:nvSpPr>
        <p:spPr>
          <a:xfrm>
            <a:off x="563740" y="943971"/>
            <a:ext cx="1697047" cy="21955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31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EA4335"/>
                </a:solidFill>
                <a:latin typeface="Poppins"/>
                <a:ea typeface="Poppins"/>
                <a:cs typeface="Poppins"/>
                <a:sym typeface="Poppins"/>
              </a:rPr>
              <a:t>D</a:t>
            </a:r>
            <a:r>
              <a:rPr b="1" i="0" lang="en-US" sz="1259" u="none" cap="none" strike="noStrike">
                <a:solidFill>
                  <a:srgbClr val="FABC04"/>
                </a:solidFill>
                <a:latin typeface="Poppins"/>
                <a:ea typeface="Poppins"/>
                <a:cs typeface="Poppins"/>
                <a:sym typeface="Poppins"/>
              </a:rPr>
              <a:t>G</a:t>
            </a:r>
            <a:r>
              <a:rPr b="1" i="0" lang="en-US" sz="1259" u="none" cap="none" strike="noStrike">
                <a:solidFill>
                  <a:srgbClr val="4285F3"/>
                </a:solidFill>
                <a:latin typeface="Poppins"/>
                <a:ea typeface="Poppins"/>
                <a:cs typeface="Poppins"/>
                <a:sym typeface="Poppins"/>
              </a:rPr>
              <a:t>o</a:t>
            </a:r>
            <a:r>
              <a:rPr b="1" i="0" lang="en-US" sz="1259" u="none" cap="none" strike="noStrike">
                <a:solidFill>
                  <a:srgbClr val="109D58"/>
                </a:solidFill>
                <a:latin typeface="Poppins"/>
                <a:ea typeface="Poppins"/>
                <a:cs typeface="Poppins"/>
                <a:sym typeface="Poppins"/>
              </a:rPr>
              <a:t>C</a:t>
            </a:r>
            <a:r>
              <a:rPr b="1" i="0" lang="en-US" sz="1259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UIN JAKARTA</a:t>
            </a:r>
            <a:endParaRPr/>
          </a:p>
        </p:txBody>
      </p:sp>
      <p:sp>
        <p:nvSpPr>
          <p:cNvPr id="268" name="Google Shape;268;p9"/>
          <p:cNvSpPr txBox="1"/>
          <p:nvPr/>
        </p:nvSpPr>
        <p:spPr>
          <a:xfrm>
            <a:off x="11489038" y="701801"/>
            <a:ext cx="5031300" cy="2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GROUP </a:t>
            </a:r>
            <a:r>
              <a:rPr lang="en-US" sz="1800"/>
              <a:t>5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