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1" r:id="rId7"/>
    <p:sldId id="263" r:id="rId8"/>
    <p:sldId id="264" r:id="rId9"/>
    <p:sldId id="265" r:id="rId10"/>
    <p:sldId id="266" r:id="rId11"/>
    <p:sldId id="267" r:id="rId12"/>
    <p:sldId id="268"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0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12-Feb-17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lstStyle/>
          <a:p>
            <a:r>
              <a:rPr lang="en-US" dirty="0" smtClean="0">
                <a:latin typeface="Times New Roman" pitchFamily="18" charset="0"/>
                <a:cs typeface="Times New Roman" pitchFamily="18" charset="0"/>
              </a:rPr>
              <a:t>Layout </a:t>
            </a:r>
          </a:p>
          <a:p>
            <a:r>
              <a:rPr lang="en-US" dirty="0" smtClean="0">
                <a:latin typeface="Times New Roman" pitchFamily="18" charset="0"/>
                <a:cs typeface="Times New Roman" pitchFamily="18" charset="0"/>
              </a:rPr>
              <a:t>Layout Manager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113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smtClean="0">
                <a:latin typeface="Times New Roman" pitchFamily="18" charset="0"/>
                <a:cs typeface="Times New Roman" pitchFamily="18" charset="0"/>
              </a:rPr>
              <a:t>GridLayout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lstStyle/>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GridLayout</a:t>
            </a:r>
            <a:r>
              <a:rPr lang="en-US" dirty="0" smtClean="0">
                <a:latin typeface="Times New Roman" pitchFamily="18" charset="0"/>
                <a:cs typeface="Times New Roman" pitchFamily="18" charset="0"/>
              </a:rPr>
              <a:t> divides an applet into a specified number of rows and columns, which form a grid of cells, each equally sized and spaced.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2991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smtClean="0">
                <a:latin typeface="Times New Roman" pitchFamily="18" charset="0"/>
                <a:cs typeface="Times New Roman" pitchFamily="18" charset="0"/>
              </a:rPr>
              <a:t>GridLayout</a:t>
            </a:r>
            <a:r>
              <a:rPr lang="en-US" sz="4000" b="1" u="sng" dirty="0" smtClean="0">
                <a:latin typeface="Times New Roman" pitchFamily="18" charset="0"/>
                <a:cs typeface="Times New Roman" pitchFamily="18" charset="0"/>
              </a:rPr>
              <a:t> Constructor</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581400"/>
          </a:xfrm>
        </p:spPr>
        <p:txBody>
          <a:bodyPr>
            <a:normAutofit/>
          </a:bodyPr>
          <a:lstStyle/>
          <a:p>
            <a:r>
              <a:rPr lang="en-US" sz="1800" dirty="0">
                <a:latin typeface="Times New Roman" pitchFamily="18" charset="0"/>
                <a:cs typeface="Times New Roman" pitchFamily="18" charset="0"/>
              </a:rPr>
              <a:t>p</a:t>
            </a:r>
            <a:r>
              <a:rPr lang="en-US" sz="1800" dirty="0" smtClean="0">
                <a:latin typeface="Times New Roman" pitchFamily="18" charset="0"/>
                <a:cs typeface="Times New Roman" pitchFamily="18" charset="0"/>
              </a:rPr>
              <a:t>ublic </a:t>
            </a:r>
            <a:r>
              <a:rPr lang="en-US" sz="1800" dirty="0" err="1" smtClean="0">
                <a:latin typeface="Times New Roman" pitchFamily="18" charset="0"/>
                <a:cs typeface="Times New Roman" pitchFamily="18" charset="0"/>
              </a:rPr>
              <a:t>GridLayout</a:t>
            </a:r>
            <a:r>
              <a:rPr lang="en-US" sz="1800" dirty="0">
                <a:latin typeface="Times New Roman" pitchFamily="18" charset="0"/>
                <a:cs typeface="Times New Roman" pitchFamily="18" charset="0"/>
              </a:rPr>
              <a:t>(): Creates a grid layout with a default of one column per component, in a single row.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Ex: -  </a:t>
            </a:r>
            <a:r>
              <a:rPr lang="en-US" sz="1800" dirty="0" err="1" smtClean="0">
                <a:latin typeface="Times New Roman" pitchFamily="18" charset="0"/>
                <a:cs typeface="Times New Roman" pitchFamily="18" charset="0"/>
              </a:rPr>
              <a:t>GridLayout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gl</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GridLayout</a:t>
            </a:r>
            <a:r>
              <a:rPr lang="en-US" sz="1800" dirty="0" smtClean="0">
                <a:latin typeface="Times New Roman" pitchFamily="18" charset="0"/>
                <a:cs typeface="Times New Roman" pitchFamily="18" charset="0"/>
              </a:rPr>
              <a:t>(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public </a:t>
            </a:r>
            <a:r>
              <a:rPr lang="en-US" sz="1800" dirty="0" err="1" smtClean="0">
                <a:latin typeface="Times New Roman" pitchFamily="18" charset="0"/>
                <a:cs typeface="Times New Roman" pitchFamily="18" charset="0"/>
              </a:rPr>
              <a:t>GridLayout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rows,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columns): </a:t>
            </a:r>
            <a:r>
              <a:rPr lang="en-US" sz="1800" dirty="0" smtClean="0">
                <a:latin typeface="Times New Roman" pitchFamily="18" charset="0"/>
                <a:cs typeface="Times New Roman" pitchFamily="18" charset="0"/>
              </a:rPr>
              <a:t>Creates </a:t>
            </a:r>
            <a:r>
              <a:rPr lang="en-US" sz="1800" dirty="0">
                <a:latin typeface="Times New Roman" pitchFamily="18" charset="0"/>
                <a:cs typeface="Times New Roman" pitchFamily="18" charset="0"/>
              </a:rPr>
              <a:t>a grid layout with the given rows and columns but no gaps between the components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Ex:- </a:t>
            </a:r>
            <a:r>
              <a:rPr lang="en-US" sz="1800" dirty="0" err="1" smtClean="0">
                <a:latin typeface="Times New Roman" pitchFamily="18" charset="0"/>
                <a:cs typeface="Times New Roman" pitchFamily="18" charset="0"/>
              </a:rPr>
              <a:t>GridLayout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gl</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GridLayout</a:t>
            </a:r>
            <a:r>
              <a:rPr lang="en-US" sz="1800" dirty="0" smtClean="0">
                <a:latin typeface="Times New Roman" pitchFamily="18" charset="0"/>
                <a:cs typeface="Times New Roman" pitchFamily="18" charset="0"/>
              </a:rPr>
              <a:t>(5, 3);</a:t>
            </a:r>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public </a:t>
            </a:r>
            <a:r>
              <a:rPr lang="en-US" sz="1800" dirty="0" err="1" smtClean="0">
                <a:latin typeface="Times New Roman" pitchFamily="18" charset="0"/>
                <a:cs typeface="Times New Roman" pitchFamily="18" charset="0"/>
              </a:rPr>
              <a:t>GridLayout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rows,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columns,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h,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v): </a:t>
            </a:r>
            <a:r>
              <a:rPr lang="en-US" sz="1800" dirty="0">
                <a:latin typeface="Times New Roman" pitchFamily="18" charset="0"/>
                <a:cs typeface="Times New Roman" pitchFamily="18" charset="0"/>
              </a:rPr>
              <a:t>creates a grid layout with the given rows and columns </a:t>
            </a:r>
            <a:r>
              <a:rPr lang="en-US" sz="1800" dirty="0" err="1">
                <a:latin typeface="Times New Roman" pitchFamily="18" charset="0"/>
                <a:cs typeface="Times New Roman" pitchFamily="18" charset="0"/>
              </a:rPr>
              <a:t>alongwith</a:t>
            </a:r>
            <a:r>
              <a:rPr lang="en-US" sz="1800" dirty="0">
                <a:latin typeface="Times New Roman" pitchFamily="18" charset="0"/>
                <a:cs typeface="Times New Roman" pitchFamily="18" charset="0"/>
              </a:rPr>
              <a:t> given horizontal and vertical gaps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Ex: - </a:t>
            </a:r>
            <a:r>
              <a:rPr lang="en-US" sz="1800" dirty="0" err="1" smtClean="0">
                <a:latin typeface="Times New Roman" pitchFamily="18" charset="0"/>
                <a:cs typeface="Times New Roman" pitchFamily="18" charset="0"/>
              </a:rPr>
              <a:t>GridLayout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gl</a:t>
            </a:r>
            <a:r>
              <a:rPr lang="en-US" sz="1800" dirty="0" smtClean="0">
                <a:latin typeface="Times New Roman" pitchFamily="18" charset="0"/>
                <a:cs typeface="Times New Roman" pitchFamily="18" charset="0"/>
              </a:rPr>
              <a:t> = new </a:t>
            </a:r>
            <a:r>
              <a:rPr lang="en-US" sz="1800" dirty="0" err="1" smtClean="0">
                <a:latin typeface="Times New Roman" pitchFamily="18" charset="0"/>
                <a:cs typeface="Times New Roman" pitchFamily="18" charset="0"/>
              </a:rPr>
              <a:t>GridLayout</a:t>
            </a:r>
            <a:r>
              <a:rPr lang="en-US" sz="1800" dirty="0" smtClean="0">
                <a:latin typeface="Times New Roman" pitchFamily="18" charset="0"/>
                <a:cs typeface="Times New Roman" pitchFamily="18" charset="0"/>
              </a:rPr>
              <a:t>(5, 3, 20, 10)</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94511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b="1" u="sng" dirty="0" err="1" smtClean="0">
                <a:latin typeface="Times New Roman" pitchFamily="18" charset="0"/>
                <a:cs typeface="Times New Roman" pitchFamily="18" charset="0"/>
              </a:rPr>
              <a:t>GridBagLayout</a:t>
            </a:r>
            <a:endParaRPr lang="en-US" dirty="0"/>
          </a:p>
        </p:txBody>
      </p:sp>
      <p:sp>
        <p:nvSpPr>
          <p:cNvPr id="3" name="Content Placeholder 2"/>
          <p:cNvSpPr>
            <a:spLocks noGrp="1"/>
          </p:cNvSpPr>
          <p:nvPr>
            <p:ph idx="1"/>
          </p:nvPr>
        </p:nvSpPr>
        <p:spPr>
          <a:xfrm>
            <a:off x="457200" y="971550"/>
            <a:ext cx="8229600" cy="3394472"/>
          </a:xfrm>
        </p:spPr>
        <p:txBody>
          <a:bodyPr/>
          <a:lstStyle/>
          <a:p>
            <a:r>
              <a:rPr lang="en-US" dirty="0" smtClean="0">
                <a:latin typeface="Times New Roman" pitchFamily="18" charset="0"/>
                <a:cs typeface="Times New Roman" pitchFamily="18" charset="0"/>
              </a:rPr>
              <a:t>It is similar to </a:t>
            </a:r>
            <a:r>
              <a:rPr lang="en-US" dirty="0" err="1" smtClean="0">
                <a:latin typeface="Times New Roman" pitchFamily="18" charset="0"/>
                <a:cs typeface="Times New Roman" pitchFamily="18" charset="0"/>
              </a:rPr>
              <a:t>GridLayout</a:t>
            </a:r>
            <a:r>
              <a:rPr lang="en-US" dirty="0" smtClean="0">
                <a:latin typeface="Times New Roman" pitchFamily="18" charset="0"/>
                <a:cs typeface="Times New Roman" pitchFamily="18" charset="0"/>
              </a:rPr>
              <a:t> but components do not need to be of the same size.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48670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0550"/>
            <a:ext cx="8229600" cy="3394472"/>
          </a:xfrm>
        </p:spPr>
        <p:txBody>
          <a:bodyPr>
            <a:normAutofit/>
          </a:bodyPr>
          <a:lstStyle/>
          <a:p>
            <a:r>
              <a:rPr lang="en-US" sz="2800" dirty="0" err="1" smtClean="0">
                <a:latin typeface="Times New Roman" pitchFamily="18" charset="0"/>
                <a:cs typeface="Times New Roman" pitchFamily="18" charset="0"/>
              </a:rPr>
              <a:t>FlowLayout</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BorderLayout</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CardLayout</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GridLayout</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GridBagLayout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2656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4000" b="1" u="sng" dirty="0" err="1" smtClean="0">
                <a:latin typeface="Times New Roman" pitchFamily="18" charset="0"/>
                <a:cs typeface="Times New Roman" pitchFamily="18" charset="0"/>
              </a:rPr>
              <a:t>FlowLayout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733800"/>
          </a:xfrm>
        </p:spPr>
        <p:txBody>
          <a:bodyPr>
            <a:noAutofit/>
          </a:bodyPr>
          <a:lstStyle/>
          <a:p>
            <a:r>
              <a:rPr lang="en-US" sz="2000" dirty="0" smtClean="0">
                <a:latin typeface="Times New Roman" pitchFamily="18" charset="0"/>
                <a:cs typeface="Times New Roman" pitchFamily="18" charset="0"/>
              </a:rPr>
              <a:t>It is default layout for Applets and Panels. </a:t>
            </a:r>
          </a:p>
          <a:p>
            <a:r>
              <a:rPr lang="en-US" sz="2000" dirty="0" smtClean="0">
                <a:latin typeface="Times New Roman" pitchFamily="18" charset="0"/>
                <a:cs typeface="Times New Roman" pitchFamily="18" charset="0"/>
              </a:rPr>
              <a:t>It arranges widgets from left to right until there is no more space left. Then it begins a row lower and moves from left to right again.</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2461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smtClean="0">
                <a:latin typeface="Times New Roman" pitchFamily="18" charset="0"/>
                <a:cs typeface="Times New Roman" pitchFamily="18" charset="0"/>
              </a:rPr>
              <a:t>FlowLayout</a:t>
            </a:r>
            <a:r>
              <a:rPr lang="en-US" sz="4000" b="1" u="sng" dirty="0" smtClean="0">
                <a:latin typeface="Times New Roman" pitchFamily="18" charset="0"/>
                <a:cs typeface="Times New Roman" pitchFamily="18" charset="0"/>
              </a:rPr>
              <a:t> Constructor</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US" sz="1800" dirty="0">
                <a:latin typeface="Times New Roman" pitchFamily="18" charset="0"/>
                <a:cs typeface="Times New Roman" pitchFamily="18" charset="0"/>
              </a:rPr>
              <a:t>public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 ) - Constructs a new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 with a centered alignment and a default 5-unit horizontal and vertical gap.</a:t>
            </a:r>
          </a:p>
          <a:p>
            <a:pPr marL="0" indent="0">
              <a:buNone/>
            </a:pPr>
            <a:r>
              <a:rPr lang="en-US" sz="1800" dirty="0">
                <a:latin typeface="Times New Roman" pitchFamily="18" charset="0"/>
                <a:cs typeface="Times New Roman" pitchFamily="18" charset="0"/>
              </a:rPr>
              <a:t>	Ex:-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fl</a:t>
            </a:r>
            <a:r>
              <a:rPr lang="en-US" sz="1800" dirty="0">
                <a:latin typeface="Times New Roman" pitchFamily="18" charset="0"/>
                <a:cs typeface="Times New Roman" pitchFamily="18" charset="0"/>
              </a:rPr>
              <a:t> = new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align) - Constructs a new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 with the specified alignment </a:t>
            </a:r>
          </a:p>
          <a:p>
            <a:pPr marL="0" indent="0">
              <a:buNone/>
            </a:pPr>
            <a:r>
              <a:rPr lang="en-US" sz="1800" dirty="0">
                <a:latin typeface="Times New Roman" pitchFamily="18" charset="0"/>
                <a:cs typeface="Times New Roman" pitchFamily="18" charset="0"/>
              </a:rPr>
              <a:t>	Ex:-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fl</a:t>
            </a:r>
            <a:r>
              <a:rPr lang="en-US" sz="1800" dirty="0">
                <a:latin typeface="Times New Roman" pitchFamily="18" charset="0"/>
                <a:cs typeface="Times New Roman" pitchFamily="18" charset="0"/>
              </a:rPr>
              <a:t> = new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FlowLayout.LEFT</a:t>
            </a:r>
            <a:r>
              <a:rPr lang="en-US" sz="1800" dirty="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align,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h,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v) - Creates a new flow layout manager with the indicated alignment and the indicated horizontal and vertical gaps.</a:t>
            </a:r>
          </a:p>
          <a:p>
            <a:pPr marL="0" indent="0">
              <a:buNone/>
            </a:pPr>
            <a:r>
              <a:rPr lang="en-US" sz="1800" dirty="0">
                <a:latin typeface="Times New Roman" pitchFamily="18" charset="0"/>
                <a:cs typeface="Times New Roman" pitchFamily="18" charset="0"/>
              </a:rPr>
              <a:t>	Ex:-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fl</a:t>
            </a:r>
            <a:r>
              <a:rPr lang="en-US" sz="1800" dirty="0">
                <a:latin typeface="Times New Roman" pitchFamily="18" charset="0"/>
                <a:cs typeface="Times New Roman" pitchFamily="18" charset="0"/>
              </a:rPr>
              <a:t> = new </a:t>
            </a:r>
            <a:r>
              <a:rPr lang="en-US" sz="1800" dirty="0" err="1">
                <a:latin typeface="Times New Roman" pitchFamily="18" charset="0"/>
                <a:cs typeface="Times New Roman" pitchFamily="18" charset="0"/>
              </a:rPr>
              <a:t>FlowLayout</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FlowLayout.LEFT</a:t>
            </a:r>
            <a:r>
              <a:rPr lang="en-US" sz="1800" dirty="0">
                <a:latin typeface="Times New Roman" pitchFamily="18" charset="0"/>
                <a:cs typeface="Times New Roman" pitchFamily="18" charset="0"/>
              </a:rPr>
              <a:t>, 30, 20);</a:t>
            </a:r>
          </a:p>
          <a:p>
            <a:endParaRPr lang="en-US" sz="1800" dirty="0"/>
          </a:p>
        </p:txBody>
      </p:sp>
    </p:spTree>
    <p:extLst>
      <p:ext uri="{BB962C8B-B14F-4D97-AF65-F5344CB8AC3E}">
        <p14:creationId xmlns:p14="http://schemas.microsoft.com/office/powerpoint/2010/main" val="205934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err="1" smtClean="0">
                <a:latin typeface="Times New Roman" pitchFamily="18" charset="0"/>
                <a:cs typeface="Times New Roman" pitchFamily="18" charset="0"/>
              </a:rPr>
              <a:t>setLayout</a:t>
            </a:r>
            <a:r>
              <a:rPr lang="en-US" sz="3600" b="1" u="sng" dirty="0" smtClean="0">
                <a:latin typeface="Times New Roman" pitchFamily="18" charset="0"/>
                <a:cs typeface="Times New Roman" pitchFamily="18" charset="0"/>
              </a:rPr>
              <a:t> (</a:t>
            </a:r>
            <a:r>
              <a:rPr lang="en-US" sz="3600" b="1" u="sng" dirty="0" err="1" smtClean="0">
                <a:latin typeface="Times New Roman" pitchFamily="18" charset="0"/>
                <a:cs typeface="Times New Roman" pitchFamily="18" charset="0"/>
              </a:rPr>
              <a:t>LayoutManager</a:t>
            </a:r>
            <a:r>
              <a:rPr lang="en-US" sz="3600" b="1" u="sng" dirty="0" smtClean="0">
                <a:latin typeface="Times New Roman" pitchFamily="18" charset="0"/>
                <a:cs typeface="Times New Roman" pitchFamily="18" charset="0"/>
              </a:rPr>
              <a:t> m ) Method</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smtClean="0">
                <a:latin typeface="Times New Roman" pitchFamily="18" charset="0"/>
                <a:cs typeface="Times New Roman" pitchFamily="18" charset="0"/>
              </a:rPr>
              <a:t>This method is used to set layout manager for components.</a:t>
            </a:r>
          </a:p>
          <a:p>
            <a:pPr marL="0" indent="0">
              <a:buNone/>
            </a:pPr>
            <a:r>
              <a:rPr lang="en-US" sz="2400" dirty="0">
                <a:latin typeface="Times New Roman" pitchFamily="18" charset="0"/>
                <a:cs typeface="Times New Roman" pitchFamily="18" charset="0"/>
              </a:rPr>
              <a:t>Ex:- </a:t>
            </a:r>
            <a:r>
              <a:rPr lang="en-US" sz="2400" dirty="0" err="1">
                <a:latin typeface="Times New Roman" pitchFamily="18" charset="0"/>
                <a:cs typeface="Times New Roman" pitchFamily="18" charset="0"/>
              </a:rPr>
              <a:t>FlowLayout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fl</a:t>
            </a:r>
            <a:r>
              <a:rPr lang="en-US" sz="2400" dirty="0">
                <a:latin typeface="Times New Roman" pitchFamily="18" charset="0"/>
                <a:cs typeface="Times New Roman" pitchFamily="18" charset="0"/>
              </a:rPr>
              <a:t> = new </a:t>
            </a:r>
            <a:r>
              <a:rPr lang="en-US" sz="2400" dirty="0" err="1">
                <a:latin typeface="Times New Roman" pitchFamily="18" charset="0"/>
                <a:cs typeface="Times New Roman" pitchFamily="18" charset="0"/>
              </a:rPr>
              <a:t>FlowLayout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setLayout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fl</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pPr marL="0" indent="0">
              <a:buNone/>
            </a:pPr>
            <a:r>
              <a:rPr lang="en-US" sz="2400" dirty="0" err="1" smtClean="0">
                <a:latin typeface="Times New Roman" pitchFamily="18" charset="0"/>
                <a:cs typeface="Times New Roman" pitchFamily="18" charset="0"/>
              </a:rPr>
              <a:t>setLayout</a:t>
            </a:r>
            <a:r>
              <a:rPr lang="en-US" sz="2400" dirty="0" smtClean="0">
                <a:latin typeface="Times New Roman" pitchFamily="18" charset="0"/>
                <a:cs typeface="Times New Roman" pitchFamily="18" charset="0"/>
              </a:rPr>
              <a:t>(null); - We do not want to use any Layout Manager.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8774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BorderLayout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800" dirty="0" smtClean="0">
                <a:latin typeface="Times New Roman" pitchFamily="18" charset="0"/>
                <a:cs typeface="Times New Roman" pitchFamily="18" charset="0"/>
              </a:rPr>
              <a:t>A </a:t>
            </a:r>
            <a:r>
              <a:rPr lang="en-US" sz="2800" dirty="0" err="1" smtClean="0">
                <a:latin typeface="Times New Roman" pitchFamily="18" charset="0"/>
                <a:cs typeface="Times New Roman" pitchFamily="18" charset="0"/>
              </a:rPr>
              <a:t>BorderLayout</a:t>
            </a:r>
            <a:r>
              <a:rPr lang="en-US" sz="2800" dirty="0" smtClean="0">
                <a:latin typeface="Times New Roman" pitchFamily="18" charset="0"/>
                <a:cs typeface="Times New Roman" pitchFamily="18" charset="0"/>
              </a:rPr>
              <a:t> places objects in the North, South, East, West and Center of an Applet.</a:t>
            </a:r>
          </a:p>
          <a:p>
            <a:r>
              <a:rPr lang="en-US" sz="2800" dirty="0" smtClean="0">
                <a:latin typeface="Times New Roman" pitchFamily="18" charset="0"/>
                <a:cs typeface="Times New Roman" pitchFamily="18" charset="0"/>
              </a:rPr>
              <a:t>There is no Left and Right Alignment in a </a:t>
            </a:r>
            <a:r>
              <a:rPr lang="en-US" sz="2800" dirty="0" err="1" smtClean="0">
                <a:latin typeface="Times New Roman" pitchFamily="18" charset="0"/>
                <a:cs typeface="Times New Roman" pitchFamily="18" charset="0"/>
              </a:rPr>
              <a:t>BorderLayout</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08712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err="1" smtClean="0">
                <a:latin typeface="Times New Roman" pitchFamily="18" charset="0"/>
                <a:cs typeface="Times New Roman" pitchFamily="18" charset="0"/>
              </a:rPr>
              <a:t>BorderLayout</a:t>
            </a:r>
            <a:r>
              <a:rPr lang="en-US" sz="4000" b="1" u="sng" dirty="0" smtClean="0">
                <a:latin typeface="Times New Roman" pitchFamily="18" charset="0"/>
                <a:cs typeface="Times New Roman" pitchFamily="18" charset="0"/>
              </a:rPr>
              <a:t> Constructor</a:t>
            </a:r>
            <a:endParaRPr lang="en-US" sz="4000" dirty="0"/>
          </a:p>
        </p:txBody>
      </p:sp>
      <p:sp>
        <p:nvSpPr>
          <p:cNvPr id="3" name="Content Placeholder 2"/>
          <p:cNvSpPr>
            <a:spLocks noGrp="1"/>
          </p:cNvSpPr>
          <p:nvPr>
            <p:ph idx="1"/>
          </p:nvPr>
        </p:nvSpPr>
        <p:spPr>
          <a:xfrm>
            <a:off x="457200" y="971550"/>
            <a:ext cx="8229600" cy="3394472"/>
          </a:xfrm>
        </p:spPr>
        <p:txBody>
          <a:bodyPr>
            <a:normAutofit/>
          </a:bodyPr>
          <a:lstStyle/>
          <a:p>
            <a:r>
              <a:rPr lang="en-US" sz="2400" dirty="0">
                <a:latin typeface="Times New Roman" pitchFamily="18" charset="0"/>
                <a:cs typeface="Times New Roman" pitchFamily="18" charset="0"/>
              </a:rPr>
              <a:t>p</a:t>
            </a:r>
            <a:r>
              <a:rPr lang="en-US" sz="2400" dirty="0" smtClean="0">
                <a:latin typeface="Times New Roman" pitchFamily="18" charset="0"/>
                <a:cs typeface="Times New Roman" pitchFamily="18" charset="0"/>
              </a:rPr>
              <a:t>ublic </a:t>
            </a:r>
            <a:r>
              <a:rPr lang="en-US" sz="2400" dirty="0" err="1" smtClean="0">
                <a:latin typeface="Times New Roman" pitchFamily="18" charset="0"/>
                <a:cs typeface="Times New Roman" pitchFamily="18" charset="0"/>
              </a:rPr>
              <a:t>BorderLayout</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Constructs a new border layout with no gaps between components</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Ex: - </a:t>
            </a:r>
            <a:r>
              <a:rPr lang="en-US" sz="2400" dirty="0" err="1" smtClean="0">
                <a:latin typeface="Times New Roman" pitchFamily="18" charset="0"/>
                <a:cs typeface="Times New Roman" pitchFamily="18" charset="0"/>
              </a:rPr>
              <a:t>BorderLayout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bl</a:t>
            </a:r>
            <a:r>
              <a:rPr lang="en-US" sz="2400" dirty="0" smtClean="0">
                <a:latin typeface="Times New Roman" pitchFamily="18" charset="0"/>
                <a:cs typeface="Times New Roman" pitchFamily="18" charset="0"/>
              </a:rPr>
              <a:t> = new </a:t>
            </a:r>
            <a:r>
              <a:rPr lang="en-US" sz="2400" dirty="0" err="1" smtClean="0">
                <a:latin typeface="Times New Roman" pitchFamily="18" charset="0"/>
                <a:cs typeface="Times New Roman" pitchFamily="18" charset="0"/>
              </a:rPr>
              <a:t>BorderLayout</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Public </a:t>
            </a:r>
            <a:r>
              <a:rPr lang="en-US" sz="2400" dirty="0" err="1" smtClean="0">
                <a:latin typeface="Times New Roman" pitchFamily="18" charset="0"/>
                <a:cs typeface="Times New Roman" pitchFamily="18" charset="0"/>
              </a:rPr>
              <a:t>BorderLayout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h,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v</a:t>
            </a:r>
            <a:r>
              <a:rPr lang="en-US" sz="2400" dirty="0">
                <a:latin typeface="Times New Roman" pitchFamily="18" charset="0"/>
                <a:cs typeface="Times New Roman" pitchFamily="18" charset="0"/>
              </a:rPr>
              <a:t>) - Constructs a border layout with the specified gaps between components.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Ex: - </a:t>
            </a:r>
            <a:r>
              <a:rPr lang="en-US" sz="2400" dirty="0" err="1">
                <a:latin typeface="Times New Roman" pitchFamily="18" charset="0"/>
                <a:cs typeface="Times New Roman" pitchFamily="18" charset="0"/>
              </a:rPr>
              <a:t>BorderLayout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bl</a:t>
            </a:r>
            <a:r>
              <a:rPr lang="en-US" sz="2400" dirty="0">
                <a:latin typeface="Times New Roman" pitchFamily="18" charset="0"/>
                <a:cs typeface="Times New Roman" pitchFamily="18" charset="0"/>
              </a:rPr>
              <a:t> = new </a:t>
            </a:r>
            <a:r>
              <a:rPr lang="en-US" sz="2400" dirty="0" err="1" smtClean="0">
                <a:latin typeface="Times New Roman" pitchFamily="18" charset="0"/>
                <a:cs typeface="Times New Roman" pitchFamily="18" charset="0"/>
              </a:rPr>
              <a:t>BorderLayout</a:t>
            </a:r>
            <a:r>
              <a:rPr lang="en-US" sz="2400" dirty="0" smtClean="0">
                <a:latin typeface="Times New Roman" pitchFamily="18" charset="0"/>
                <a:cs typeface="Times New Roman" pitchFamily="18" charset="0"/>
              </a:rPr>
              <a:t>(5, 3);</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938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CardLayout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800" dirty="0" smtClean="0">
                <a:latin typeface="Times New Roman" pitchFamily="18" charset="0"/>
                <a:cs typeface="Times New Roman" pitchFamily="18" charset="0"/>
              </a:rPr>
              <a:t>A </a:t>
            </a:r>
            <a:r>
              <a:rPr lang="en-US" sz="2800" dirty="0" err="1" smtClean="0">
                <a:latin typeface="Times New Roman" pitchFamily="18" charset="0"/>
                <a:cs typeface="Times New Roman" pitchFamily="18" charset="0"/>
              </a:rPr>
              <a:t>CardLayout</a:t>
            </a:r>
            <a:r>
              <a:rPr lang="en-US" sz="2800" dirty="0" smtClean="0">
                <a:latin typeface="Times New Roman" pitchFamily="18" charset="0"/>
                <a:cs typeface="Times New Roman" pitchFamily="18" charset="0"/>
              </a:rPr>
              <a:t> breaks the applet into a deck of cards, each of which has its own Layout Manager. </a:t>
            </a:r>
          </a:p>
          <a:p>
            <a:r>
              <a:rPr lang="en-US" sz="2800" dirty="0" smtClean="0">
                <a:latin typeface="Times New Roman" pitchFamily="18" charset="0"/>
                <a:cs typeface="Times New Roman" pitchFamily="18" charset="0"/>
              </a:rPr>
              <a:t>Only one Card appears on the screen at a time.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9494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886200"/>
          </a:xfrm>
        </p:spPr>
        <p:txBody>
          <a:bodyPr>
            <a:noAutofit/>
          </a:bodyPr>
          <a:lstStyle/>
          <a:p>
            <a:r>
              <a:rPr lang="en-US" sz="2400" dirty="0">
                <a:latin typeface="Times New Roman" pitchFamily="18" charset="0"/>
                <a:cs typeface="Times New Roman" pitchFamily="18" charset="0"/>
              </a:rPr>
              <a:t>public </a:t>
            </a:r>
            <a:r>
              <a:rPr lang="en-US" sz="2400" dirty="0" err="1">
                <a:latin typeface="Times New Roman" pitchFamily="18" charset="0"/>
                <a:cs typeface="Times New Roman" pitchFamily="18" charset="0"/>
              </a:rPr>
              <a:t>CardLayout</a:t>
            </a:r>
            <a:r>
              <a:rPr lang="en-US" sz="2400" dirty="0" smtClean="0">
                <a:latin typeface="Times New Roman" pitchFamily="18" charset="0"/>
                <a:cs typeface="Times New Roman" pitchFamily="18" charset="0"/>
              </a:rPr>
              <a:t>() - Creates </a:t>
            </a:r>
            <a:r>
              <a:rPr lang="en-US" sz="2400" dirty="0">
                <a:latin typeface="Times New Roman" pitchFamily="18" charset="0"/>
                <a:cs typeface="Times New Roman" pitchFamily="18" charset="0"/>
              </a:rPr>
              <a:t>a new card layout with gaps of size zero.</a:t>
            </a:r>
          </a:p>
          <a:p>
            <a:pPr marL="0" indent="0">
              <a:buNone/>
            </a:pPr>
            <a:r>
              <a:rPr lang="en-US" sz="2400" dirty="0" smtClean="0">
                <a:latin typeface="Times New Roman" pitchFamily="18" charset="0"/>
                <a:cs typeface="Times New Roman" pitchFamily="18" charset="0"/>
              </a:rPr>
              <a:t>	Ex: - </a:t>
            </a:r>
            <a:r>
              <a:rPr lang="en-US" sz="2400" dirty="0" err="1" smtClean="0">
                <a:latin typeface="Times New Roman" pitchFamily="18" charset="0"/>
                <a:cs typeface="Times New Roman" pitchFamily="18" charset="0"/>
              </a:rPr>
              <a:t>CardLayout</a:t>
            </a:r>
            <a:r>
              <a:rPr lang="en-US" sz="2400" dirty="0" smtClean="0">
                <a:latin typeface="Times New Roman" pitchFamily="18" charset="0"/>
                <a:cs typeface="Times New Roman" pitchFamily="18" charset="0"/>
              </a:rPr>
              <a:t> cl = new </a:t>
            </a:r>
            <a:r>
              <a:rPr lang="en-US" sz="2400" dirty="0" err="1" smtClean="0">
                <a:latin typeface="Times New Roman" pitchFamily="18" charset="0"/>
                <a:cs typeface="Times New Roman" pitchFamily="18" charset="0"/>
              </a:rPr>
              <a:t>CardLayout</a:t>
            </a:r>
            <a:r>
              <a:rPr lang="en-US" sz="2400" dirty="0" smtClean="0">
                <a:latin typeface="Times New Roman" pitchFamily="18" charset="0"/>
                <a:cs typeface="Times New Roman" pitchFamily="18" charset="0"/>
              </a:rPr>
              <a:t>( );</a:t>
            </a: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public </a:t>
            </a:r>
            <a:r>
              <a:rPr lang="en-US" sz="2400" dirty="0" err="1">
                <a:latin typeface="Times New Roman" pitchFamily="18" charset="0"/>
                <a:cs typeface="Times New Roman" pitchFamily="18" charset="0"/>
              </a:rPr>
              <a:t>CardLayout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h,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v) - Creates </a:t>
            </a:r>
            <a:r>
              <a:rPr lang="en-US" sz="2400" dirty="0">
                <a:latin typeface="Times New Roman" pitchFamily="18" charset="0"/>
                <a:cs typeface="Times New Roman" pitchFamily="18" charset="0"/>
              </a:rPr>
              <a:t>a new card layout with the specified horizontal and vertical gaps. The horizontal gaps are placed at the left and right edges. The vertical gaps are placed at the top and bottom edges</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Ex: - </a:t>
            </a:r>
            <a:r>
              <a:rPr lang="en-US" sz="2400" dirty="0" err="1">
                <a:latin typeface="Times New Roman" pitchFamily="18" charset="0"/>
                <a:cs typeface="Times New Roman" pitchFamily="18" charset="0"/>
              </a:rPr>
              <a:t>CardLayout</a:t>
            </a:r>
            <a:r>
              <a:rPr lang="en-US" sz="2400" dirty="0">
                <a:latin typeface="Times New Roman" pitchFamily="18" charset="0"/>
                <a:cs typeface="Times New Roman" pitchFamily="18" charset="0"/>
              </a:rPr>
              <a:t> cl = new </a:t>
            </a:r>
            <a:r>
              <a:rPr lang="en-US" sz="2400" dirty="0" err="1" smtClean="0">
                <a:latin typeface="Times New Roman" pitchFamily="18" charset="0"/>
                <a:cs typeface="Times New Roman" pitchFamily="18" charset="0"/>
              </a:rPr>
              <a:t>CardLayout</a:t>
            </a:r>
            <a:r>
              <a:rPr lang="en-US" sz="2400" dirty="0" smtClean="0">
                <a:latin typeface="Times New Roman" pitchFamily="18" charset="0"/>
                <a:cs typeface="Times New Roman" pitchFamily="18" charset="0"/>
              </a:rPr>
              <a:t>(30, 20);</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b="1" u="sng" dirty="0" err="1" smtClean="0">
                <a:latin typeface="Times New Roman" pitchFamily="18" charset="0"/>
                <a:cs typeface="Times New Roman" pitchFamily="18" charset="0"/>
              </a:rPr>
              <a:t>CardLayout</a:t>
            </a:r>
            <a:r>
              <a:rPr lang="en-US" sz="4000" b="1" u="sng" dirty="0" smtClean="0">
                <a:latin typeface="Times New Roman" pitchFamily="18" charset="0"/>
                <a:cs typeface="Times New Roman" pitchFamily="18" charset="0"/>
              </a:rPr>
              <a:t> Constructor</a:t>
            </a:r>
            <a:endParaRPr lang="en-US"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89936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263</Words>
  <Application>Microsoft Office PowerPoint</Application>
  <PresentationFormat>On-screen Show (16:9)</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FlowLayout</vt:lpstr>
      <vt:lpstr>FlowLayout Constructor</vt:lpstr>
      <vt:lpstr>setLayout (LayoutManager m ) Method</vt:lpstr>
      <vt:lpstr>BorderLayout</vt:lpstr>
      <vt:lpstr>BorderLayout Constructor</vt:lpstr>
      <vt:lpstr>CardLayout</vt:lpstr>
      <vt:lpstr>CardLayout Constructor</vt:lpstr>
      <vt:lpstr>GridLayout</vt:lpstr>
      <vt:lpstr>GridLayout Constructor</vt:lpstr>
      <vt:lpstr>GridBagLayout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Windows User</cp:lastModifiedBy>
  <cp:revision>17</cp:revision>
  <dcterms:created xsi:type="dcterms:W3CDTF">2006-08-16T00:00:00Z</dcterms:created>
  <dcterms:modified xsi:type="dcterms:W3CDTF">2017-02-12T17:53:27Z</dcterms:modified>
</cp:coreProperties>
</file>