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326" r:id="rId3"/>
    <p:sldId id="331" r:id="rId4"/>
    <p:sldId id="328" r:id="rId5"/>
    <p:sldId id="327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kha Negi" initials="RN" lastIdx="3" clrIdx="0">
    <p:extLst>
      <p:ext uri="{19B8F6BF-5375-455C-9EA6-DF929625EA0E}">
        <p15:presenceInfo xmlns:p15="http://schemas.microsoft.com/office/powerpoint/2012/main" userId="S-1-5-21-3557228938-3433483656-940486823-1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89F56"/>
    <a:srgbClr val="FF3300"/>
    <a:srgbClr val="FFFF99"/>
    <a:srgbClr val="FFFF66"/>
    <a:srgbClr val="D5D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633B-056A-437A-BC95-67E616FA358C}" type="datetimeFigureOut">
              <a:rPr lang="en-IN" smtClean="0"/>
              <a:t>05-02-2018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405F-86AD-423B-B5C0-5B59A448C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DD2-394B-46C4-BC97-3434699C2BF6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85D-B339-47AB-A3B8-558D20BD2593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3F10-AF39-4A08-A25A-E8886BCF0745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1CE2-B109-4436-BC74-5642896FB7C7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65A1-67CF-4331-A9AF-799D5A38E07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A9DB-7957-4D05-A332-190AD48F7DCF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5C2-4A5D-41F8-8AAA-96E6F5E274F3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FE93-A091-4596-AFFF-6F37816CEF68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9F84-9871-4D25-B017-474B82734DA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078-7187-48FF-BE17-A3263C749509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A1F7-15C4-4392-A34D-269A7C714D5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C0B8-304D-45C2-AACB-4485D07B153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EAB9-5174-4159-A66D-AA90B13320F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Votary Tech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EFDD-58D0-454E-A67E-A3F25462FF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002820">
            <a:off x="1321749" y="2767280"/>
            <a:ext cx="6500498" cy="1107996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okman Old Style" panose="02050604050505020204" pitchFamily="18" charset="0"/>
              </a:rPr>
              <a:t>CR-Dashboard</a:t>
            </a:r>
            <a:endParaRPr lang="en-US" sz="6600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713535">
            <a:off x="4942024" y="4657131"/>
            <a:ext cx="3222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MadhusudhanaRao Chenikala</a:t>
            </a:r>
            <a:endParaRPr lang="en-US" sz="1400" b="1" i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Workflow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38893" y="55626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551128">
            <a:off x="7680691" y="5204037"/>
            <a:ext cx="12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Failed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83875" y="1032696"/>
            <a:ext cx="8846979" cy="5830150"/>
            <a:chOff x="228600" y="1027850"/>
            <a:chExt cx="8846979" cy="5830150"/>
          </a:xfrm>
        </p:grpSpPr>
        <p:sp>
          <p:nvSpPr>
            <p:cNvPr id="48" name="Right Arrow 47"/>
            <p:cNvSpPr/>
            <p:nvPr/>
          </p:nvSpPr>
          <p:spPr>
            <a:xfrm>
              <a:off x="5030901" y="6578180"/>
              <a:ext cx="3120889" cy="22445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28600" y="1027850"/>
              <a:ext cx="8846979" cy="5830150"/>
              <a:chOff x="228600" y="1027850"/>
              <a:chExt cx="8846979" cy="583015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237379" y="6248400"/>
                <a:ext cx="838200" cy="609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FQ</a:t>
                </a:r>
                <a:endParaRPr lang="en-US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28600" y="1027850"/>
                <a:ext cx="8591414" cy="5550330"/>
                <a:chOff x="228600" y="1027850"/>
                <a:chExt cx="8591414" cy="555033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654744" y="2130850"/>
                  <a:ext cx="1165270" cy="609600"/>
                </a:xfrm>
                <a:prstGeom prst="rect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latin typeface="Bookman Old Style" panose="02050604050505020204" pitchFamily="18" charset="0"/>
                    </a:rPr>
                    <a:t>Pushed onto GitHub</a:t>
                  </a:r>
                  <a:endParaRPr lang="en-US" sz="1400" dirty="0"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28600" y="1027850"/>
                  <a:ext cx="8310293" cy="5550330"/>
                  <a:chOff x="228600" y="1027850"/>
                  <a:chExt cx="8310293" cy="5550330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228600" y="1027850"/>
                    <a:ext cx="8310293" cy="5550330"/>
                    <a:chOff x="228600" y="1027850"/>
                    <a:chExt cx="8310293" cy="555033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7700693" y="1027850"/>
                      <a:ext cx="838200" cy="6096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MQ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p:txBody>
                </p:sp>
                <p:sp>
                  <p:nvSpPr>
                    <p:cNvPr id="21" name="Right Arrow 20"/>
                    <p:cNvSpPr/>
                    <p:nvPr/>
                  </p:nvSpPr>
                  <p:spPr>
                    <a:xfrm>
                      <a:off x="7242084" y="1295400"/>
                      <a:ext cx="412660" cy="212518"/>
                    </a:xfrm>
                    <a:prstGeom prst="rightArrow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228600" y="1068634"/>
                      <a:ext cx="8310293" cy="5509546"/>
                      <a:chOff x="228600" y="1068634"/>
                      <a:chExt cx="8310293" cy="5509546"/>
                    </a:xfrm>
                  </p:grpSpPr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5376877" y="4441165"/>
                        <a:ext cx="1242863" cy="720300"/>
                      </a:xfrm>
                      <a:prstGeom prst="ellipse">
                        <a:avLst/>
                      </a:prstGeom>
                      <a:ln>
                        <a:noFill/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b="1" i="1" dirty="0" smtClean="0">
                            <a:latin typeface="Bookman Old Style" panose="02050604050505020204" pitchFamily="18" charset="0"/>
                          </a:rPr>
                          <a:t>Sanity</a:t>
                        </a:r>
                        <a:endParaRPr lang="en-US" sz="1200" b="1" i="1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6932590" y="4405490"/>
                        <a:ext cx="1219200" cy="732106"/>
                      </a:xfrm>
                      <a:prstGeom prst="ellipse">
                        <a:avLst/>
                      </a:prstGeom>
                      <a:ln>
                        <a:noFill/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900" b="1" i="1" dirty="0" smtClean="0">
                            <a:latin typeface="Bookman Old Style" panose="02050604050505020204" pitchFamily="18" charset="0"/>
                          </a:rPr>
                          <a:t>Regression</a:t>
                        </a:r>
                        <a:endParaRPr lang="en-US" sz="900" b="1" i="1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915106" y="5890296"/>
                        <a:ext cx="1857293" cy="549275"/>
                      </a:xfrm>
                      <a:prstGeom prst="roundRect">
                        <a:avLst/>
                      </a:prstGeom>
                      <a:ln>
                        <a:noFill/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>
                            <a:latin typeface="Bookman Old Style" panose="02050604050505020204" pitchFamily="18" charset="0"/>
                          </a:rPr>
                          <a:t>BAIT Approval</a:t>
                        </a:r>
                        <a:endParaRPr lang="en-US" sz="1600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  <p:sp>
                    <p:nvSpPr>
                      <p:cNvPr id="41" name="Down Arrow 40"/>
                      <p:cNvSpPr/>
                      <p:nvPr/>
                    </p:nvSpPr>
                    <p:spPr>
                      <a:xfrm>
                        <a:off x="6016580" y="5204910"/>
                        <a:ext cx="155619" cy="663920"/>
                      </a:xfrm>
                      <a:prstGeom prst="downArrow">
                        <a:avLst/>
                      </a:prstGeom>
                      <a:ln>
                        <a:noFill/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Down Arrow 41"/>
                      <p:cNvSpPr/>
                      <p:nvPr/>
                    </p:nvSpPr>
                    <p:spPr>
                      <a:xfrm>
                        <a:off x="7499125" y="5193921"/>
                        <a:ext cx="155619" cy="663920"/>
                      </a:xfrm>
                      <a:prstGeom prst="downArrow">
                        <a:avLst/>
                      </a:prstGeom>
                      <a:ln>
                        <a:noFill/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5595803" y="5562600"/>
                        <a:ext cx="2943090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228600" y="1068634"/>
                        <a:ext cx="7327737" cy="5509546"/>
                        <a:chOff x="228600" y="1068634"/>
                        <a:chExt cx="7327737" cy="5509546"/>
                      </a:xfrm>
                    </p:grpSpPr>
                    <p:sp>
                      <p:nvSpPr>
                        <p:cNvPr id="33" name="Rounded Rectangle 32"/>
                        <p:cNvSpPr/>
                        <p:nvPr/>
                      </p:nvSpPr>
                      <p:spPr>
                        <a:xfrm>
                          <a:off x="6310649" y="3124200"/>
                          <a:ext cx="1080752" cy="609600"/>
                        </a:xfrm>
                        <a:prstGeom prst="round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smtClean="0">
                              <a:latin typeface="Bookman Old Style" panose="02050604050505020204" pitchFamily="18" charset="0"/>
                            </a:rPr>
                            <a:t>Build &amp; bins backup</a:t>
                          </a:r>
                          <a:endParaRPr lang="en-US" sz="1050" dirty="0">
                            <a:latin typeface="Bookman Old Style" panose="02050604050505020204" pitchFamily="18" charset="0"/>
                          </a:endParaRPr>
                        </a:p>
                      </p:txBody>
                    </p:sp>
                    <p:sp>
                      <p:nvSpPr>
                        <p:cNvPr id="38" name="Down Arrow 37"/>
                        <p:cNvSpPr/>
                        <p:nvPr/>
                      </p:nvSpPr>
                      <p:spPr>
                        <a:xfrm rot="1559911">
                          <a:off x="6059061" y="3720841"/>
                          <a:ext cx="201157" cy="703237"/>
                        </a:xfrm>
                        <a:prstGeom prst="downArrow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b="1" i="1" dirty="0">
                            <a:solidFill>
                              <a:srgbClr val="FF0000"/>
                            </a:solidFill>
                            <a:latin typeface="Bookman Old Style" panose="02050604050505020204" pitchFamily="18" charset="0"/>
                          </a:endParaRPr>
                        </a:p>
                      </p:txBody>
                    </p:sp>
                    <p:sp>
                      <p:nvSpPr>
                        <p:cNvPr id="39" name="Down Arrow 38"/>
                        <p:cNvSpPr/>
                        <p:nvPr/>
                      </p:nvSpPr>
                      <p:spPr>
                        <a:xfrm rot="20611258">
                          <a:off x="7340491" y="3711263"/>
                          <a:ext cx="215846" cy="725082"/>
                        </a:xfrm>
                        <a:prstGeom prst="downArrow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b="1" i="1" dirty="0" smtClean="0">
                              <a:solidFill>
                                <a:srgbClr val="FF0000"/>
                              </a:solidFill>
                              <a:latin typeface="Bookman Old Style" panose="02050604050505020204" pitchFamily="18" charset="0"/>
                            </a:rPr>
                            <a:t> </a:t>
                          </a:r>
                          <a:endParaRPr lang="en-US" sz="1050" b="1" i="1" dirty="0">
                            <a:solidFill>
                              <a:srgbClr val="FF0000"/>
                            </a:solidFill>
                            <a:latin typeface="Bookman Old Style" panose="02050604050505020204" pitchFamily="18" charset="0"/>
                          </a:endParaRPr>
                        </a:p>
                      </p:txBody>
                    </p:sp>
                    <p:sp>
                      <p:nvSpPr>
                        <p:cNvPr id="51" name="Down Arrow 50"/>
                        <p:cNvSpPr/>
                        <p:nvPr/>
                      </p:nvSpPr>
                      <p:spPr>
                        <a:xfrm>
                          <a:off x="6674474" y="2785612"/>
                          <a:ext cx="258116" cy="338588"/>
                        </a:xfrm>
                        <a:prstGeom prst="downArrow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70" name="Group 69"/>
                        <p:cNvGrpSpPr/>
                        <p:nvPr/>
                      </p:nvGrpSpPr>
                      <p:grpSpPr>
                        <a:xfrm>
                          <a:off x="228600" y="1068634"/>
                          <a:ext cx="7162800" cy="5509546"/>
                          <a:chOff x="228600" y="1068634"/>
                          <a:chExt cx="7162800" cy="5509546"/>
                        </a:xfrm>
                      </p:grpSpPr>
                      <p:sp>
                        <p:nvSpPr>
                          <p:cNvPr id="31" name="Rounded Rectangle 30"/>
                          <p:cNvSpPr/>
                          <p:nvPr/>
                        </p:nvSpPr>
                        <p:spPr>
                          <a:xfrm>
                            <a:off x="6314940" y="2184779"/>
                            <a:ext cx="1076460" cy="609600"/>
                          </a:xfrm>
                          <a:prstGeom prst="round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050" dirty="0" smtClean="0">
                                <a:latin typeface="Bookman Old Style" panose="02050604050505020204" pitchFamily="18" charset="0"/>
                              </a:rPr>
                              <a:t>Pull changes onto </a:t>
                            </a:r>
                            <a:r>
                              <a:rPr lang="en-US" sz="1050" dirty="0" err="1" smtClean="0">
                                <a:latin typeface="Bookman Old Style" panose="02050604050505020204" pitchFamily="18" charset="0"/>
                              </a:rPr>
                              <a:t>src</a:t>
                            </a:r>
                            <a:endParaRPr lang="en-US" sz="1050" dirty="0">
                              <a:latin typeface="Bookman Old Style" panose="0205060405050502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0" name="Down Arrow 49"/>
                          <p:cNvSpPr/>
                          <p:nvPr/>
                        </p:nvSpPr>
                        <p:spPr>
                          <a:xfrm>
                            <a:off x="6657102" y="1729748"/>
                            <a:ext cx="284374" cy="446264"/>
                          </a:xfrm>
                          <a:prstGeom prst="downArrow">
                            <a:avLst/>
                          </a:prstGeom>
                          <a:ln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228600" y="1068634"/>
                            <a:ext cx="6963143" cy="5509546"/>
                            <a:chOff x="228600" y="1068634"/>
                            <a:chExt cx="6963143" cy="5509546"/>
                          </a:xfrm>
                        </p:grpSpPr>
                        <p:sp>
                          <p:nvSpPr>
                            <p:cNvPr id="13" name="Oval 12"/>
                            <p:cNvSpPr/>
                            <p:nvPr/>
                          </p:nvSpPr>
                          <p:spPr>
                            <a:xfrm>
                              <a:off x="6353543" y="1068634"/>
                              <a:ext cx="838200" cy="609600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effectLst>
                              <a:outerShdw blurRad="107950" dist="12700" dir="5400000" algn="ctr">
                                <a:srgbClr val="000000"/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soft" dir="t">
                                <a:rot lat="0" lon="0" rev="0"/>
                              </a:lightRig>
                            </a:scene3d>
                            <a:sp3d contourW="44450" prstMaterial="matte">
                              <a:bevelT w="63500" h="63500" prst="artDeco"/>
                              <a:contourClr>
                                <a:srgbClr val="FFFFFF"/>
                              </a:contourClr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 smtClean="0">
                                  <a:latin typeface="Bookman Old Style" panose="02050604050505020204" pitchFamily="18" charset="0"/>
                                </a:rPr>
                                <a:t>VQ</a:t>
                              </a:r>
                              <a:endParaRPr lang="en-US" dirty="0">
                                <a:latin typeface="Bookman Old Style" panose="020506040505050202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228600" y="1120149"/>
                              <a:ext cx="6082049" cy="5458031"/>
                              <a:chOff x="228600" y="1120149"/>
                              <a:chExt cx="6082049" cy="5458031"/>
                            </a:xfrm>
                          </p:grpSpPr>
                          <p:sp>
                            <p:nvSpPr>
                              <p:cNvPr id="20" name="Right Arrow 19"/>
                              <p:cNvSpPr/>
                              <p:nvPr/>
                            </p:nvSpPr>
                            <p:spPr>
                              <a:xfrm>
                                <a:off x="5897989" y="1309369"/>
                                <a:ext cx="412660" cy="198549"/>
                              </a:xfrm>
                              <a:prstGeom prst="rightArrow">
                                <a:avLst/>
                              </a:prstGeom>
                              <a:ln>
                                <a:noFill/>
                              </a:ln>
                              <a:effectLst>
                                <a:outerShdw blurRad="44450" dist="27940" dir="5400000" algn="ctr">
                                  <a:srgbClr val="000000">
                                    <a:alpha val="32000"/>
                                  </a:srgbClr>
                                </a:outerShdw>
                              </a:effectLst>
                              <a:scene3d>
                                <a:camera prst="orthographicFront">
                                  <a:rot lat="0" lon="0" rev="0"/>
                                </a:camera>
                                <a:lightRig rig="balanced" dir="t">
                                  <a:rot lat="0" lon="0" rev="8700000"/>
                                </a:lightRig>
                              </a:scene3d>
                              <a:sp3d>
                                <a:bevelT w="190500" h="38100"/>
                              </a:sp3d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7" name="Group 66"/>
                              <p:cNvGrpSpPr/>
                              <p:nvPr/>
                            </p:nvGrpSpPr>
                            <p:grpSpPr>
                              <a:xfrm>
                                <a:off x="228600" y="1120149"/>
                                <a:ext cx="5809579" cy="5458031"/>
                                <a:chOff x="228600" y="1120149"/>
                                <a:chExt cx="5809579" cy="5458031"/>
                              </a:xfrm>
                            </p:grpSpPr>
                            <p:grpSp>
                              <p:nvGrpSpPr>
                                <p:cNvPr id="66" name="Group 65"/>
                                <p:cNvGrpSpPr/>
                                <p:nvPr/>
                              </p:nvGrpSpPr>
                              <p:grpSpPr>
                                <a:xfrm>
                                  <a:off x="228600" y="1120149"/>
                                  <a:ext cx="5809579" cy="5458031"/>
                                  <a:chOff x="228600" y="1120149"/>
                                  <a:chExt cx="5809579" cy="5458031"/>
                                </a:xfrm>
                              </p:grpSpPr>
                              <p:sp>
                                <p:nvSpPr>
                                  <p:cNvPr id="14" name="Oval 13"/>
                                  <p:cNvSpPr/>
                                  <p:nvPr/>
                                </p:nvSpPr>
                                <p:spPr>
                                  <a:xfrm>
                                    <a:off x="5036444" y="1120149"/>
                                    <a:ext cx="838200" cy="6096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</a:ln>
                                  <a:effectLst>
                                    <a:outerShdw blurRad="107950" dist="12700" dir="5400000" algn="ctr">
                                      <a:srgbClr val="000000"/>
                                    </a:outerShdw>
                                  </a:effectLst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soft" dir="t">
                                      <a:rot lat="0" lon="0" rev="0"/>
                                    </a:lightRig>
                                  </a:scene3d>
                                  <a:sp3d contourW="44450" prstMaterial="matte">
                                    <a:bevelT w="63500" h="63500" prst="artDeco"/>
                                    <a:contourClr>
                                      <a:srgbClr val="FFFFFF"/>
                                    </a:contourClr>
                                  </a:sp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Bookman Old Style" panose="02050604050505020204" pitchFamily="18" charset="0"/>
                                      </a:rPr>
                                      <a:t>AQ</a:t>
                                    </a:r>
                                    <a:endParaRPr lang="en-US" dirty="0">
                                      <a:latin typeface="Bookman Old Style" panose="0205060405050502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9" name="Right Arrow 18"/>
                                  <p:cNvSpPr/>
                                  <p:nvPr/>
                                </p:nvSpPr>
                                <p:spPr>
                                  <a:xfrm>
                                    <a:off x="4540341" y="1332650"/>
                                    <a:ext cx="496103" cy="175268"/>
                                  </a:xfrm>
                                  <a:prstGeom prst="rightArrow">
                                    <a:avLst/>
                                  </a:prstGeom>
                                  <a:ln>
                                    <a:noFill/>
                                  </a:ln>
                                  <a:effectLst>
                                    <a:outerShdw blurRad="44450" dist="27940" dir="5400000" algn="ctr">
                                      <a:srgbClr val="000000">
                                        <a:alpha val="32000"/>
                                      </a:srgbClr>
                                    </a:outerShdw>
                                  </a:effectLst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balanced" dir="t">
                                      <a:rot lat="0" lon="0" rev="8700000"/>
                                    </a:lightRig>
                                  </a:scene3d>
                                  <a:sp3d>
                                    <a:bevelT w="190500" h="38100"/>
                                  </a:sp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7" name="Rectangle 26"/>
                                  <p:cNvSpPr/>
                                  <p:nvPr/>
                                </p:nvSpPr>
                                <p:spPr>
                                  <a:xfrm>
                                    <a:off x="4872909" y="2184779"/>
                                    <a:ext cx="1165270" cy="609600"/>
                                  </a:xfrm>
                                  <a:prstGeom prst="rect">
                                    <a:avLst/>
                                  </a:prstGeom>
                                  <a:ln>
                                    <a:noFill/>
                                  </a:ln>
                                  <a:effectLst>
                                    <a:outerShdw blurRad="44450" dist="27940" dir="5400000" algn="ctr">
                                      <a:srgbClr val="000000">
                                        <a:alpha val="32000"/>
                                      </a:srgbClr>
                                    </a:outerShdw>
                                  </a:effectLst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balanced" dir="t">
                                      <a:rot lat="0" lon="0" rev="8700000"/>
                                    </a:lightRig>
                                  </a:scene3d>
                                  <a:sp3d>
                                    <a:bevelT w="190500" h="38100"/>
                                  </a:sp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sz="1400" dirty="0" smtClean="0">
                                        <a:latin typeface="Bookman Old Style" panose="02050604050505020204" pitchFamily="18" charset="0"/>
                                      </a:rPr>
                                      <a:t>Compile and PM  Approval</a:t>
                                    </a:r>
                                    <a:endParaRPr lang="en-US" sz="1400" dirty="0">
                                      <a:latin typeface="Bookman Old Style" panose="020506040505050202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5" name="Group 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228600" y="1120149"/>
                                    <a:ext cx="4467762" cy="5458031"/>
                                    <a:chOff x="228600" y="1120149"/>
                                    <a:chExt cx="4467762" cy="5458031"/>
                                  </a:xfrm>
                                </p:grpSpPr>
                                <p:grpSp>
                                  <p:nvGrpSpPr>
                                    <p:cNvPr id="64" name="Group 6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8600" y="1120149"/>
                                      <a:ext cx="4304227" cy="5458031"/>
                                      <a:chOff x="228600" y="1120149"/>
                                      <a:chExt cx="4304227" cy="5458031"/>
                                    </a:xfrm>
                                  </p:grpSpPr>
                                  <p:sp>
                                    <p:nvSpPr>
                                      <p:cNvPr id="11" name="Oval 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94627" y="1120149"/>
                                        <a:ext cx="838200" cy="6096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n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ln>
                                      <a:effectLst>
                                        <a:outerShdw blurRad="107950" dist="12700" dir="5400000" algn="ctr">
                                          <a:srgbClr val="000000"/>
                                        </a:outerShdw>
                                      </a:effectLst>
                                      <a:scene3d>
                                        <a:camera prst="orthographicFront">
                                          <a:rot lat="0" lon="0" rev="0"/>
                                        </a:camera>
                                        <a:lightRig rig="soft" dir="t">
                                          <a:rot lat="0" lon="0" rev="0"/>
                                        </a:lightRig>
                                      </a:scene3d>
                                      <a:sp3d contourW="44450" prstMaterial="matte">
                                        <a:bevelT w="63500" h="63500" prst="artDeco"/>
                                        <a:contourClr>
                                          <a:srgbClr val="FFFFFF"/>
                                        </a:contourClr>
                                      </a:sp3d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 smtClean="0">
                                            <a:latin typeface="Bookman Old Style" panose="02050604050505020204" pitchFamily="18" charset="0"/>
                                          </a:rPr>
                                          <a:t>RQ</a:t>
                                        </a:r>
                                        <a:endParaRPr lang="en-US" dirty="0">
                                          <a:latin typeface="Bookman Old Style" panose="020506040505050202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3" name="Group 6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8600" y="1143000"/>
                                        <a:ext cx="3458513" cy="5435180"/>
                                        <a:chOff x="228600" y="1143000"/>
                                        <a:chExt cx="3458513" cy="5435180"/>
                                      </a:xfrm>
                                    </p:grpSpPr>
                                    <p:sp>
                                      <p:nvSpPr>
                                        <p:cNvPr id="18" name="Right Arrow 1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48000" y="1332650"/>
                                          <a:ext cx="639113" cy="175268"/>
                                        </a:xfrm>
                                        <a:prstGeom prst="rightArrow">
                                          <a:avLst/>
                                        </a:prstGeom>
                                        <a:ln>
                                          <a:noFill/>
                                        </a:ln>
                                        <a:effectLst>
                                          <a:outerShdw blurRad="44450" dist="27940" dir="5400000" algn="ctr">
                                            <a:srgbClr val="000000">
                                              <a:alpha val="32000"/>
                                            </a:srgbClr>
                                          </a:outerShdw>
                                        </a:effectLst>
                                        <a:scene3d>
                                          <a:camera prst="orthographicFront">
                                            <a:rot lat="0" lon="0" rev="0"/>
                                          </a:camera>
                                          <a:lightRig rig="balanced" dir="t">
                                            <a:rot lat="0" lon="0" rev="8700000"/>
                                          </a:lightRig>
                                        </a:scene3d>
                                        <a:sp3d>
                                          <a:bevelT w="190500" h="38100"/>
                                        </a:sp3d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62" name="Group 6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28600" y="1143000"/>
                                          <a:ext cx="2976361" cy="5435180"/>
                                          <a:chOff x="228600" y="1143000"/>
                                          <a:chExt cx="2976361" cy="5435180"/>
                                        </a:xfrm>
                                      </p:grpSpPr>
                                      <p:sp>
                                        <p:nvSpPr>
                                          <p:cNvPr id="8" name="Oval 7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209800" y="1143000"/>
                                            <a:ext cx="838200" cy="6096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tx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n>
                                            <a:solidFill>
                                              <a:schemeClr val="accent2"/>
                                            </a:solidFill>
                                          </a:ln>
                                          <a:effectLst>
                                            <a:outerShdw blurRad="107950" dist="12700" dir="5400000" algn="ctr">
                                              <a:srgbClr val="000000"/>
                                            </a:outerShdw>
                                          </a:effectLst>
                                          <a:scene3d>
                                            <a:camera prst="orthographicFront">
                                              <a:rot lat="0" lon="0" rev="0"/>
                                            </a:camera>
                                            <a:lightRig rig="soft" dir="t">
                                              <a:rot lat="0" lon="0" rev="0"/>
                                            </a:lightRig>
                                          </a:scene3d>
                                          <a:sp3d contourW="44450" prstMaterial="matte">
                                            <a:bevelT w="63500" h="63500" prst="artDeco"/>
                                            <a:contourClr>
                                              <a:srgbClr val="FFFFFF"/>
                                            </a:contourClr>
                                          </a:sp3d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 smtClean="0">
                                                <a:latin typeface="Bookman Old Style" panose="02050604050505020204" pitchFamily="18" charset="0"/>
                                              </a:rPr>
                                              <a:t>OQ</a:t>
                                            </a:r>
                                            <a:endParaRPr lang="en-US" dirty="0">
                                              <a:latin typeface="Bookman Old Style" panose="020506040505050202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61" name="Group 60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28600" y="1295400"/>
                                            <a:ext cx="1677473" cy="5282780"/>
                                            <a:chOff x="228600" y="1295400"/>
                                            <a:chExt cx="1677473" cy="5282780"/>
                                          </a:xfrm>
                                        </p:grpSpPr>
                                        <p:sp>
                                          <p:nvSpPr>
                                            <p:cNvPr id="2" name="Rounded Rectangle 1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28600" y="2819400"/>
                                              <a:ext cx="1143000" cy="1219200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outerShdw blurRad="107950" dist="12700" dir="5400000" algn="ctr">
                                                <a:srgbClr val="000000"/>
                                              </a:outerShdw>
                                            </a:effectLst>
                                            <a:scene3d>
                                              <a:camera prst="orthographicFront">
                                                <a:rot lat="0" lon="0" rev="0"/>
                                              </a:camera>
                                              <a:lightRig rig="soft" dir="t">
                                                <a:rot lat="0" lon="0" rev="0"/>
                                              </a:lightRig>
                                            </a:scene3d>
                                            <a:sp3d contourW="44450" prstMaterial="matte">
                                              <a:bevelT w="63500" h="63500" prst="artDeco"/>
                                              <a:contourClr>
                                                <a:srgbClr val="FFFFFF"/>
                                              </a:contourClr>
                                            </a:sp3d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sz="1200" dirty="0" smtClean="0">
                                                  <a:latin typeface="Bookman Old Style" panose="02050604050505020204" pitchFamily="18" charset="0"/>
                                                </a:rPr>
                                                <a:t>Developer</a:t>
                                              </a:r>
                                              <a:endParaRPr lang="en-US" sz="1200" dirty="0">
                                                <a:latin typeface="Bookman Old Style" panose="020506040505050202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" name="Rectangle 8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828800" y="1295400"/>
                                              <a:ext cx="77273" cy="528278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ln>
                                              <a:noFill/>
                                            </a:ln>
                                            <a:effectLst>
                                              <a:outerShdw blurRad="44450" dist="27940" dir="5400000" algn="ctr">
                                                <a:srgbClr val="000000">
                                                  <a:alpha val="32000"/>
                                                </a:srgbClr>
                                              </a:outerShdw>
                                            </a:effectLst>
                                            <a:scene3d>
                                              <a:camera prst="orthographicFront">
                                                <a:rot lat="0" lon="0" rev="0"/>
                                              </a:camera>
                                              <a:lightRig rig="balanced" dir="t">
                                                <a:rot lat="0" lon="0" rev="8700000"/>
                                              </a:lightRig>
                                            </a:scene3d>
                                            <a:sp3d>
                                              <a:bevelT w="190500" h="38100"/>
                                            </a:sp3d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" name="Right Arrow 9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371600" y="3352800"/>
                                              <a:ext cx="457200" cy="152400"/>
                                            </a:xfrm>
                                            <a:prstGeom prst="rightArrow">
                                              <a:avLst/>
                                            </a:prstGeom>
                                            <a:ln>
                                              <a:noFill/>
                                            </a:ln>
                                            <a:effectLst>
                                              <a:outerShdw blurRad="44450" dist="27940" dir="5400000" algn="ctr">
                                                <a:srgbClr val="000000">
                                                  <a:alpha val="32000"/>
                                                </a:srgbClr>
                                              </a:outerShdw>
                                            </a:effectLst>
                                            <a:scene3d>
                                              <a:camera prst="orthographicFront">
                                                <a:rot lat="0" lon="0" rev="0"/>
                                              </a:camera>
                                              <a:lightRig rig="balanced" dir="t">
                                                <a:rot lat="0" lon="0" rev="8700000"/>
                                              </a:lightRig>
                                            </a:scene3d>
                                            <a:sp3d>
                                              <a:bevelT w="190500" h="38100"/>
                                            </a:sp3d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" name="Right Arrow 1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905000" y="1332651"/>
                                            <a:ext cx="297286" cy="175268"/>
                                          </a:xfrm>
                                          <a:prstGeom prst="rightArrow">
                                            <a:avLst/>
                                          </a:prstGeom>
                                          <a:ln>
                                            <a:noFill/>
                                          </a:ln>
                                          <a:effectLst>
                                            <a:outerShdw blurRad="44450" dist="27940" dir="5400000" algn="ctr">
                                              <a:srgbClr val="000000">
                                                <a:alpha val="32000"/>
                                              </a:srgbClr>
                                            </a:outerShdw>
                                          </a:effectLst>
                                          <a:scene3d>
                                            <a:camera prst="orthographicFront">
                                              <a:rot lat="0" lon="0" rev="0"/>
                                            </a:camera>
                                            <a:lightRig rig="balanced" dir="t">
                                              <a:rot lat="0" lon="0" rev="8700000"/>
                                            </a:lightRig>
                                          </a:scene3d>
                                          <a:sp3d>
                                            <a:bevelT w="190500" h="38100"/>
                                          </a:sp3d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Rectangle 22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039691" y="2209800"/>
                                            <a:ext cx="1165270" cy="6096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ln>
                                            <a:noFill/>
                                          </a:ln>
                                          <a:effectLst>
                                            <a:outerShdw blurRad="44450" dist="27940" dir="5400000" algn="ctr">
                                              <a:srgbClr val="000000">
                                                <a:alpha val="32000"/>
                                              </a:srgbClr>
                                            </a:outerShdw>
                                          </a:effectLst>
                                          <a:scene3d>
                                            <a:camera prst="orthographicFront">
                                              <a:rot lat="0" lon="0" rev="0"/>
                                            </a:camera>
                                            <a:lightRig rig="balanced" dir="t">
                                              <a:rot lat="0" lon="0" rev="8700000"/>
                                            </a:lightRig>
                                          </a:scene3d>
                                          <a:sp3d>
                                            <a:bevelT w="190500" h="38100"/>
                                          </a:sp3d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1600" dirty="0" smtClean="0">
                                                <a:latin typeface="Bookman Old Style" panose="02050604050505020204" pitchFamily="18" charset="0"/>
                                              </a:rPr>
                                              <a:t>Self Approval</a:t>
                                            </a:r>
                                            <a:endParaRPr lang="en-US" sz="1600" dirty="0">
                                              <a:latin typeface="Bookman Old Style" panose="020506040505050202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Up Arrow 23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462682" y="1828800"/>
                                            <a:ext cx="280518" cy="355979"/>
                                          </a:xfrm>
                                          <a:prstGeom prst="upArrow">
                                            <a:avLst/>
                                          </a:prstGeom>
                                          <a:ln>
                                            <a:noFill/>
                                          </a:ln>
                                          <a:effectLst>
                                            <a:outerShdw blurRad="44450" dist="27940" dir="5400000" algn="ctr">
                                              <a:srgbClr val="000000">
                                                <a:alpha val="32000"/>
                                              </a:srgbClr>
                                            </a:outerShdw>
                                          </a:effectLst>
                                          <a:scene3d>
                                            <a:camera prst="orthographicFront">
                                              <a:rot lat="0" lon="0" rev="0"/>
                                            </a:camera>
                                            <a:lightRig rig="balanced" dir="t">
                                              <a:rot lat="0" lon="0" rev="8700000"/>
                                            </a:lightRig>
                                          </a:scene3d>
                                          <a:sp3d>
                                            <a:bevelT w="190500" h="38100"/>
                                          </a:sp3d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sp>
                                  <p:nvSpPr>
                                    <p:cNvPr id="26" name="Rectangle 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531092" y="2184779"/>
                                      <a:ext cx="1165270" cy="609600"/>
                                    </a:xfrm>
                                    <a:prstGeom prst="rect">
                                      <a:avLst/>
                                    </a:prstGeom>
                                    <a:ln>
                                      <a:noFill/>
                                    </a:ln>
                                    <a:effectLst>
                                      <a:outerShdw blurRad="44450" dist="27940" dir="5400000" algn="ctr">
                                        <a:srgbClr val="000000">
                                          <a:alpha val="32000"/>
                                        </a:srgbClr>
                                      </a:outerShdw>
                                    </a:effectLst>
                                    <a:scene3d>
                                      <a:camera prst="orthographicFront">
                                        <a:rot lat="0" lon="0" rev="0"/>
                                      </a:camera>
                                      <a:lightRig rig="balanced" dir="t">
                                        <a:rot lat="0" lon="0" rev="8700000"/>
                                      </a:lightRig>
                                    </a:scene3d>
                                    <a:sp3d>
                                      <a:bevelT w="190500" h="38100"/>
                                    </a:sp3d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latin typeface="Bookman Old Style" panose="02050604050505020204" pitchFamily="18" charset="0"/>
                                        </a:rPr>
                                        <a:t>2 or 3 dev Approval</a:t>
                                      </a:r>
                                      <a:endParaRPr lang="en-US" sz="1400" dirty="0">
                                        <a:latin typeface="Bookman Old Style" panose="020506040505050202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8" name="Up Arrow 2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73468" y="1773728"/>
                                      <a:ext cx="280518" cy="411051"/>
                                    </a:xfrm>
                                    <a:prstGeom prst="upArrow">
                                      <a:avLst/>
                                    </a:prstGeom>
                                    <a:ln>
                                      <a:noFill/>
                                    </a:ln>
                                    <a:effectLst>
                                      <a:outerShdw blurRad="44450" dist="27940" dir="5400000" algn="ctr">
                                        <a:srgbClr val="000000">
                                          <a:alpha val="32000"/>
                                        </a:srgbClr>
                                      </a:outerShdw>
                                    </a:effectLst>
                                    <a:scene3d>
                                      <a:camera prst="orthographicFront">
                                        <a:rot lat="0" lon="0" rev="0"/>
                                      </a:camera>
                                      <a:lightRig rig="balanced" dir="t">
                                        <a:rot lat="0" lon="0" rev="8700000"/>
                                      </a:lightRig>
                                    </a:scene3d>
                                    <a:sp3d>
                                      <a:bevelT w="190500" h="38100"/>
                                    </a:sp3d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9" name="Up Arrow 28"/>
                                  <p:cNvSpPr/>
                                  <p:nvPr/>
                                </p:nvSpPr>
                                <p:spPr>
                                  <a:xfrm>
                                    <a:off x="5315285" y="1773728"/>
                                    <a:ext cx="280518" cy="355979"/>
                                  </a:xfrm>
                                  <a:prstGeom prst="upArrow">
                                    <a:avLst/>
                                  </a:prstGeom>
                                  <a:ln>
                                    <a:noFill/>
                                  </a:ln>
                                  <a:effectLst>
                                    <a:outerShdw blurRad="44450" dist="27940" dir="5400000" algn="ctr">
                                      <a:srgbClr val="000000">
                                        <a:alpha val="32000"/>
                                      </a:srgbClr>
                                    </a:outerShdw>
                                  </a:effectLst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balanced" dir="t">
                                      <a:rot lat="0" lon="0" rev="8700000"/>
                                    </a:lightRig>
                                  </a:scene3d>
                                  <a:sp3d>
                                    <a:bevelT w="190500" h="38100"/>
                                  </a:sp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47" name="Down Arrow 46"/>
                                  <p:cNvSpPr/>
                                  <p:nvPr/>
                                </p:nvSpPr>
                                <p:spPr>
                                  <a:xfrm>
                                    <a:off x="4841063" y="2794379"/>
                                    <a:ext cx="250841" cy="3744533"/>
                                  </a:xfrm>
                                  <a:prstGeom prst="downArrow">
                                    <a:avLst/>
                                  </a:prstGeom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n>
                                    <a:noFill/>
                                  </a:ln>
                                  <a:effectLst>
                                    <a:outerShdw blurRad="44450" dist="27940" dir="5400000" algn="ctr">
                                      <a:srgbClr val="000000">
                                        <a:alpha val="32000"/>
                                      </a:srgbClr>
                                    </a:outerShdw>
                                  </a:effectLst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balanced" dir="t">
                                      <a:rot lat="0" lon="0" rev="8700000"/>
                                    </a:lightRig>
                                  </a:scene3d>
                                  <a:sp3d>
                                    <a:bevelT w="190500" h="38100"/>
                                  </a:sp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9" name="TextBox 58"/>
                                <p:cNvSpPr txBox="1"/>
                                <p:nvPr/>
                              </p:nvSpPr>
                              <p:spPr>
                                <a:xfrm rot="19200525">
                                  <a:off x="3826527" y="4060052"/>
                                  <a:ext cx="212590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b="1" dirty="0" smtClean="0">
                                      <a:solidFill>
                                        <a:srgbClr val="FF0000"/>
                                      </a:solidFill>
                                      <a:latin typeface="Bookman Old Style" panose="02050604050505020204" pitchFamily="18" charset="0"/>
                                    </a:rPr>
                                    <a:t>Compilation fail</a:t>
                                  </a:r>
                                  <a:endParaRPr lang="en-US" b="1" dirty="0">
                                    <a:solidFill>
                                      <a:srgbClr val="FF0000"/>
                                    </a:solidFill>
                                    <a:latin typeface="Bookman Old Style" panose="02050604050505020204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sp>
                <p:nvSpPr>
                  <p:cNvPr id="60" name="Down Arrow 59"/>
                  <p:cNvSpPr/>
                  <p:nvPr/>
                </p:nvSpPr>
                <p:spPr>
                  <a:xfrm>
                    <a:off x="8004452" y="1699273"/>
                    <a:ext cx="275488" cy="414539"/>
                  </a:xfrm>
                  <a:prstGeom prst="downArrow">
                    <a:avLst/>
                  </a:prstGeom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3976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Dashboard View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Challenges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76400"/>
            <a:ext cx="9144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Capturing the data from review tools(</a:t>
            </a:r>
            <a:r>
              <a:rPr lang="en-US" dirty="0" err="1" smtClean="0">
                <a:latin typeface="Bookman Old Style" panose="02050604050505020204" pitchFamily="18" charset="0"/>
              </a:rPr>
              <a:t>gitlab</a:t>
            </a:r>
            <a:r>
              <a:rPr lang="en-US" dirty="0" smtClean="0">
                <a:latin typeface="Bookman Old Style" panose="02050604050505020204" pitchFamily="18" charset="0"/>
              </a:rPr>
              <a:t>-review/</a:t>
            </a:r>
            <a:r>
              <a:rPr lang="en-US" dirty="0" err="1" smtClean="0">
                <a:latin typeface="Bookman Old Style" panose="02050604050505020204" pitchFamily="18" charset="0"/>
              </a:rPr>
              <a:t>gerrit</a:t>
            </a:r>
            <a:r>
              <a:rPr lang="en-US" dirty="0" smtClean="0">
                <a:latin typeface="Bookman Old Style" panose="02050604050505020204" pitchFamily="18" charset="0"/>
              </a:rPr>
              <a:t>/</a:t>
            </a:r>
            <a:r>
              <a:rPr lang="en-US" dirty="0" err="1" smtClean="0">
                <a:latin typeface="Bookman Old Style" panose="02050604050505020204" pitchFamily="18" charset="0"/>
              </a:rPr>
              <a:t>ReviewBoard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Parsing and filtering the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Fetching the data on UI page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Bookman Old Style" panose="02050604050505020204" pitchFamily="18" charset="0"/>
              </a:rPr>
              <a:t>Primary Skills: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Bookman Old Style" panose="02050604050505020204" pitchFamily="18" charset="0"/>
              </a:rPr>
              <a:t>Django Framework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Bookman Old Style" panose="02050604050505020204" pitchFamily="18" charset="0"/>
              </a:rPr>
              <a:t>Basic idea on HTML,CSS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Bookman Old Style" panose="02050604050505020204" pitchFamily="18" charset="0"/>
              </a:rPr>
              <a:t>Excel or </a:t>
            </a:r>
            <a:r>
              <a:rPr lang="en-US" dirty="0" err="1" smtClean="0">
                <a:latin typeface="Bookman Old Style" panose="02050604050505020204" pitchFamily="18" charset="0"/>
              </a:rPr>
              <a:t>yml</a:t>
            </a:r>
            <a:r>
              <a:rPr lang="en-US" dirty="0" smtClean="0">
                <a:latin typeface="Bookman Old Style" panose="02050604050505020204" pitchFamily="18" charset="0"/>
              </a:rPr>
              <a:t> or </a:t>
            </a:r>
            <a:r>
              <a:rPr lang="en-US" dirty="0" err="1" smtClean="0">
                <a:latin typeface="Bookman Old Style" panose="02050604050505020204" pitchFamily="18" charset="0"/>
              </a:rPr>
              <a:t>json</a:t>
            </a:r>
            <a:r>
              <a:rPr lang="en-US" dirty="0" smtClean="0">
                <a:latin typeface="Bookman Old Style" panose="02050604050505020204" pitchFamily="18" charset="0"/>
              </a:rPr>
              <a:t> file parser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3000" y="304800"/>
            <a:ext cx="4343400" cy="381000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Future Enhancement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6400800" cy="212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Apply the branching strategy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Mail Notification to across the team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Enabling CI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Enabling Issues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Enabling CR metrics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Innovations</a:t>
            </a:r>
            <a:endParaRPr lang="en-US" b="1" i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Bookman Old Style" panose="02050604050505020204" pitchFamily="18" charset="0"/>
              </a:rPr>
              <a:t>Plan to develop </a:t>
            </a:r>
            <a:r>
              <a:rPr lang="en-US" sz="1400" b="1" dirty="0" err="1" smtClean="0">
                <a:latin typeface="Bookman Old Style" panose="02050604050505020204" pitchFamily="18" charset="0"/>
              </a:rPr>
              <a:t>vt</a:t>
            </a:r>
            <a:r>
              <a:rPr lang="en-US" sz="1400" b="1" dirty="0" smtClean="0">
                <a:latin typeface="Bookman Old Style" panose="02050604050505020204" pitchFamily="18" charset="0"/>
              </a:rPr>
              <a:t>-dashboard</a:t>
            </a:r>
            <a:r>
              <a:rPr lang="en-US" sz="1400" dirty="0" smtClean="0">
                <a:latin typeface="Bookman Old Style" panose="02050604050505020204" pitchFamily="18" charset="0"/>
              </a:rPr>
              <a:t> which has capturing the all the engg details 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2000" y="2438400"/>
            <a:ext cx="7696200" cy="3276600"/>
            <a:chOff x="762000" y="2438400"/>
            <a:chExt cx="7696200" cy="3276600"/>
          </a:xfrm>
        </p:grpSpPr>
        <p:grpSp>
          <p:nvGrpSpPr>
            <p:cNvPr id="18" name="Group 17"/>
            <p:cNvGrpSpPr/>
            <p:nvPr/>
          </p:nvGrpSpPr>
          <p:grpSpPr>
            <a:xfrm>
              <a:off x="762000" y="2438400"/>
              <a:ext cx="7696200" cy="3276600"/>
              <a:chOff x="762000" y="2438400"/>
              <a:chExt cx="7696200" cy="32766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62000" y="2438400"/>
                <a:ext cx="7696200" cy="3276600"/>
                <a:chOff x="762000" y="2438400"/>
                <a:chExt cx="7696200" cy="32766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62000" y="2438400"/>
                  <a:ext cx="7696200" cy="3276600"/>
                  <a:chOff x="762000" y="2438400"/>
                  <a:chExt cx="7696200" cy="32766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62000" y="2438400"/>
                    <a:ext cx="7696200" cy="3276600"/>
                    <a:chOff x="762000" y="2438400"/>
                    <a:chExt cx="7696200" cy="327660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762000" y="2438400"/>
                      <a:ext cx="7696200" cy="327660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81400" y="2657481"/>
                      <a:ext cx="3124200" cy="378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VT-Dashboard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p:txBody>
                </p:sp>
              </p:grp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072166" y="3205213"/>
                    <a:ext cx="838200" cy="295173"/>
                  </a:xfrm>
                  <a:prstGeom prst="round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ookman Old Style" panose="02050604050505020204" pitchFamily="18" charset="0"/>
                      </a:rPr>
                      <a:t>Skills</a:t>
                    </a:r>
                    <a:endParaRPr lang="en-US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2402983" y="3205212"/>
                    <a:ext cx="838200" cy="295173"/>
                  </a:xfrm>
                  <a:prstGeom prst="round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B0F0"/>
                        </a:solidFill>
                        <a:latin typeface="Bookman Old Style" panose="02050604050505020204" pitchFamily="18" charset="0"/>
                      </a:rPr>
                      <a:t>Project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11" name="Rounded Rectangle 10"/>
                <p:cNvSpPr/>
                <p:nvPr/>
              </p:nvSpPr>
              <p:spPr>
                <a:xfrm>
                  <a:off x="3733800" y="3203586"/>
                  <a:ext cx="838200" cy="295173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i="1" dirty="0" err="1" smtClean="0">
                      <a:solidFill>
                        <a:srgbClr val="00B0F0"/>
                      </a:solidFill>
                      <a:latin typeface="Bookman Old Style" panose="02050604050505020204" pitchFamily="18" charset="0"/>
                    </a:rPr>
                    <a:t>Intw</a:t>
                  </a:r>
                  <a:r>
                    <a:rPr lang="en-US" sz="1050" b="1" i="1" dirty="0" smtClean="0">
                      <a:solidFill>
                        <a:srgbClr val="00B0F0"/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en-US" sz="1050" b="1" i="1" dirty="0" err="1" smtClean="0">
                      <a:solidFill>
                        <a:srgbClr val="00B0F0"/>
                      </a:solidFill>
                      <a:latin typeface="Bookman Old Style" panose="02050604050505020204" pitchFamily="18" charset="0"/>
                    </a:rPr>
                    <a:t>qns</a:t>
                  </a:r>
                  <a:endParaRPr lang="en-US" sz="1050" b="1" i="1" dirty="0">
                    <a:solidFill>
                      <a:srgbClr val="00B0F0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2514600" y="4076700"/>
                <a:ext cx="3124200" cy="3429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  <a:latin typeface="Bookman Old Style" panose="02050604050505020204" pitchFamily="18" charset="0"/>
                  </a:rPr>
                  <a:t>Yocto </a:t>
                </a:r>
                <a:endParaRPr lang="en-US" b="1" dirty="0">
                  <a:solidFill>
                    <a:srgbClr val="00B0F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563713" y="4063484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Skills::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Votary Tech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9780913">
            <a:off x="871799" y="2379543"/>
            <a:ext cx="8645315" cy="156966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lackadder ITC" panose="04020505051007020D02" pitchFamily="82" charset="0"/>
              </a:rPr>
              <a:t>THANK YOU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7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64821</TotalTime>
  <Words>149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Blackadder ITC</vt:lpstr>
      <vt:lpstr>Bookman Old Style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Dynamics AX</dc:title>
  <dc:creator>Anand Gudimanchi</dc:creator>
  <cp:lastModifiedBy>votarytech</cp:lastModifiedBy>
  <cp:revision>1199</cp:revision>
  <dcterms:created xsi:type="dcterms:W3CDTF">2014-12-16T04:59:07Z</dcterms:created>
  <dcterms:modified xsi:type="dcterms:W3CDTF">2018-02-05T11:54:17Z</dcterms:modified>
</cp:coreProperties>
</file>