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74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5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4E050BB-D4F2-480B-A9A8-A2CD69090831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2960" cy="420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4282200" y="10155600"/>
            <a:ext cx="3270960" cy="5313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2" name="Picture 71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6" name="Picture 145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7" name="Picture 14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377640" y="3574080"/>
            <a:ext cx="9319680" cy="4057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252000"/>
            <a:ext cx="10075680" cy="63396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252000"/>
            <a:ext cx="10075680" cy="63396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252000"/>
            <a:ext cx="10075680" cy="633960"/>
          </a:xfrm>
          <a:prstGeom prst="rect">
            <a:avLst/>
          </a:prstGeom>
          <a:ln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026160" y="4271760"/>
            <a:ext cx="6754680" cy="117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dirty="0" smtClean="0">
                <a:solidFill>
                  <a:srgbClr val="595959"/>
                </a:solidFill>
                <a:latin typeface="Arial Black"/>
                <a:ea typeface="DejaVu Sans"/>
              </a:rPr>
              <a:t>Jenkins 		</a:t>
            </a:r>
            <a:endParaRPr smtClean="0"/>
          </a:p>
          <a:p>
            <a:pPr>
              <a:lnSpc>
                <a:spcPct val="100000"/>
              </a:lnSpc>
            </a:pPr>
            <a:endParaRPr smtClean="0"/>
          </a:p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595959"/>
                </a:solidFill>
                <a:latin typeface="Arial Black"/>
                <a:ea typeface="DejaVu Sans"/>
              </a:rPr>
              <a:t>			</a:t>
            </a:r>
            <a:r>
              <a:rPr lang="en-IN" sz="3200" dirty="0">
                <a:solidFill>
                  <a:srgbClr val="595959"/>
                </a:solidFill>
                <a:latin typeface="Arial Black"/>
                <a:ea typeface="DejaVu Sans"/>
              </a:rPr>
              <a:t>			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595959"/>
                </a:solidFill>
                <a:latin typeface="Arial Black"/>
                <a:ea typeface="DejaVu Sans"/>
              </a:rPr>
              <a:t>						      </a:t>
            </a:r>
            <a:r>
              <a:rPr lang="en-IN" sz="3200" dirty="0" smtClean="0">
                <a:solidFill>
                  <a:srgbClr val="595959"/>
                </a:solidFill>
                <a:latin typeface="Arial Black"/>
                <a:ea typeface="DejaVu Sans"/>
              </a:rPr>
              <a:t>					</a:t>
            </a:r>
            <a:r>
              <a:rPr lang="en-IN" sz="3200" dirty="0" err="1" smtClean="0">
                <a:solidFill>
                  <a:srgbClr val="595959"/>
                </a:solidFill>
                <a:latin typeface="Arial Black"/>
                <a:ea typeface="DejaVu Sans"/>
              </a:rPr>
              <a:t>Sahithi</a:t>
            </a:r>
            <a:r>
              <a:rPr lang="en-IN" sz="3200" dirty="0" smtClean="0">
                <a:solidFill>
                  <a:srgbClr val="595959"/>
                </a:solidFill>
                <a:latin typeface="Arial Black"/>
                <a:ea typeface="DejaVu Sans"/>
              </a:rPr>
              <a:t> 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000" y="1120680"/>
            <a:ext cx="907128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/>
          </a:p>
        </p:txBody>
      </p:sp>
      <p:pic>
        <p:nvPicPr>
          <p:cNvPr id="11266" name="Picture 2" descr="Setup Build Job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009" y="1341437"/>
            <a:ext cx="9803616" cy="561975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869112" y="427037"/>
            <a:ext cx="299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Jenkins-</a:t>
            </a:r>
            <a:r>
              <a:rPr lang="en-US" sz="2400" b="1" dirty="0" err="1" smtClean="0"/>
              <a:t>BuildJobs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1799640"/>
            <a:ext cx="9183960" cy="5384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242" name="Picture 2" descr="Helloworl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112" y="1189037"/>
            <a:ext cx="9285466" cy="611383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554912" y="42703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/>
          </a:p>
        </p:txBody>
      </p:sp>
      <p:pic>
        <p:nvPicPr>
          <p:cNvPr id="9218" name="Picture 2" descr="Helloworld Confi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0311" y="1417637"/>
            <a:ext cx="8134193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/>
          </a:p>
        </p:txBody>
      </p:sp>
      <p:pic>
        <p:nvPicPr>
          <p:cNvPr id="8194" name="Picture 2" descr="Git Reposito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512" y="1124065"/>
            <a:ext cx="9296400" cy="59323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39760" y="1798560"/>
            <a:ext cx="9071280" cy="5145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170" name="Picture 2" descr="Execute Windows Batch Comma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912" y="899155"/>
            <a:ext cx="7951528" cy="6366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68360" y="1569960"/>
            <a:ext cx="907128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6146" name="Picture 2" descr="Sa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45" y="1341437"/>
            <a:ext cx="7834267" cy="5619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456000" y="295560"/>
            <a:ext cx="5292000" cy="41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800" b="1">
                <a:solidFill>
                  <a:srgbClr val="FFFFFF"/>
                </a:solidFill>
                <a:latin typeface="Times New Roman"/>
                <a:ea typeface="DejaVu Sans"/>
              </a:rPr>
              <a:t>Roles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666000" y="1368000"/>
            <a:ext cx="7899480" cy="473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endParaRPr/>
          </a:p>
        </p:txBody>
      </p:sp>
      <p:pic>
        <p:nvPicPr>
          <p:cNvPr id="5122" name="Picture 2" descr="Build No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4112" y="1265237"/>
            <a:ext cx="7848600" cy="58980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345200" y="295560"/>
            <a:ext cx="4402800" cy="41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2400" b="1">
                <a:solidFill>
                  <a:srgbClr val="FFFFFF"/>
                </a:solidFill>
                <a:latin typeface="Calibri"/>
                <a:ea typeface="DejaVu Sans"/>
              </a:rPr>
              <a:t>Contribution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704520" y="1682640"/>
            <a:ext cx="8643600" cy="4189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15000"/>
              </a:lnSpc>
              <a:buSzPct val="25000"/>
              <a:buFont typeface="Wingdings" charset="2"/>
              <a:buChar char=""/>
            </a:pPr>
            <a:endParaRPr/>
          </a:p>
        </p:txBody>
      </p:sp>
      <p:pic>
        <p:nvPicPr>
          <p:cNvPr id="4098" name="Picture 2" descr="Console Output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1312" y="1951037"/>
            <a:ext cx="6715125" cy="4333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345200" y="295560"/>
            <a:ext cx="4402800" cy="41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2400" b="1">
                <a:solidFill>
                  <a:srgbClr val="FFFFFF"/>
                </a:solidFill>
                <a:latin typeface="Calibri"/>
                <a:ea typeface="DejaVu Sans"/>
              </a:rPr>
              <a:t>Achievements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704520" y="1682640"/>
            <a:ext cx="8643600" cy="4189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endParaRPr/>
          </a:p>
        </p:txBody>
      </p:sp>
      <p:pic>
        <p:nvPicPr>
          <p:cNvPr id="3076" name="Picture 4" descr="Image result for any queries sl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1712" y="1265237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345200" y="295560"/>
            <a:ext cx="4402800" cy="41508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CustomShape 2"/>
          <p:cNvSpPr/>
          <p:nvPr/>
        </p:nvSpPr>
        <p:spPr>
          <a:xfrm>
            <a:off x="704520" y="1682640"/>
            <a:ext cx="8643600" cy="4189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endParaRPr/>
          </a:p>
          <a:p>
            <a:pPr algn="ctr">
              <a:lnSpc>
                <a:spcPct val="115000"/>
              </a:lnSpc>
            </a:pPr>
            <a:endParaRPr/>
          </a:p>
          <a:p>
            <a:pPr algn="ctr">
              <a:lnSpc>
                <a:spcPct val="115000"/>
              </a:lnSpc>
            </a:pPr>
            <a:r>
              <a:rPr lang="en-IN" sz="5400">
                <a:solidFill>
                  <a:srgbClr val="050505"/>
                </a:solidFill>
                <a:latin typeface="Arial"/>
                <a:ea typeface="DejaVu Sans"/>
              </a:rPr>
              <a:t>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345200" y="295560"/>
            <a:ext cx="4402800" cy="41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3200" b="1" dirty="0" err="1" smtClean="0">
                <a:solidFill>
                  <a:srgbClr val="FFFFFF"/>
                </a:solidFill>
                <a:latin typeface="Calibri"/>
                <a:ea typeface="DejaVu Sans"/>
              </a:rPr>
              <a:t>Ajenda</a:t>
            </a:r>
            <a:endParaRPr lang="en-IN" sz="3200" b="1" dirty="0" smtClean="0">
              <a:solidFill>
                <a:srgbClr val="FFFFFF"/>
              </a:solidFill>
              <a:latin typeface="Calibri"/>
              <a:ea typeface="DejaVu Sans"/>
            </a:endParaRPr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704520" y="1682640"/>
            <a:ext cx="8643600" cy="4189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  <a:buFont typeface="Wingdings" charset="2"/>
              <a:buChar char=""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345200" y="295560"/>
            <a:ext cx="4402800" cy="41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2400" b="1" dirty="0" smtClean="0">
                <a:solidFill>
                  <a:srgbClr val="FFFFFF"/>
                </a:solidFill>
                <a:latin typeface="Calibri"/>
                <a:ea typeface="DejaVu Sans"/>
              </a:rPr>
              <a:t>Continuous Integration: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696960" y="1646280"/>
            <a:ext cx="8643600" cy="479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800" dirty="0" smtClean="0"/>
              <a:t>A </a:t>
            </a:r>
            <a:r>
              <a:rPr lang="en-US" sz="2800" dirty="0"/>
              <a:t>development practice in which the developers are required to commit changes to the source code in a shared repository several times a day or more frequently. </a:t>
            </a:r>
            <a:endParaRPr lang="en-US" sz="2800" dirty="0" smtClean="0"/>
          </a:p>
          <a:p>
            <a:pPr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800" dirty="0" smtClean="0"/>
              <a:t>Every </a:t>
            </a:r>
            <a:r>
              <a:rPr lang="en-US" sz="2800" dirty="0"/>
              <a:t>commit made in the repository is then built</a:t>
            </a:r>
            <a:r>
              <a:rPr lang="en-US" sz="2800" dirty="0" smtClean="0"/>
              <a:t>.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This allows the teams to detect the problems early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8312" y="1036637"/>
            <a:ext cx="9220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Functions: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800" dirty="0" smtClean="0"/>
              <a:t>Co-ordinate the running of the tasks as part of workflows.</a:t>
            </a:r>
          </a:p>
          <a:p>
            <a:pPr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800" dirty="0" smtClean="0"/>
              <a:t> Compile, test and package and deploy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 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800" dirty="0" smtClean="0"/>
              <a:t>Get the test results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712" y="301320"/>
            <a:ext cx="5907288" cy="506717"/>
          </a:xfrm>
        </p:spPr>
        <p:txBody>
          <a:bodyPr/>
          <a:lstStyle/>
          <a:p>
            <a:r>
              <a:rPr lang="en-US" sz="2800" dirty="0" smtClean="0"/>
              <a:t>Advantages: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t is an open source tool with great community support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It is easy to install.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It has 1000+ </a:t>
            </a:r>
            <a:r>
              <a:rPr lang="en-US" sz="2800" dirty="0" err="1"/>
              <a:t>plugins</a:t>
            </a:r>
            <a:r>
              <a:rPr lang="en-US" sz="2800" dirty="0"/>
              <a:t> to ease your work. If a </a:t>
            </a:r>
            <a:r>
              <a:rPr lang="en-US" sz="2800" dirty="0" err="1"/>
              <a:t>plugin</a:t>
            </a:r>
            <a:r>
              <a:rPr lang="en-US" sz="2800" dirty="0"/>
              <a:t> does </a:t>
            </a:r>
            <a:r>
              <a:rPr lang="en-US" sz="2800" dirty="0" smtClean="0"/>
              <a:t>   not </a:t>
            </a:r>
            <a:r>
              <a:rPr lang="en-US" sz="2800" dirty="0"/>
              <a:t>exist, you can code it and share with the </a:t>
            </a:r>
            <a:r>
              <a:rPr lang="en-US" sz="2800" dirty="0" smtClean="0"/>
              <a:t>community</a:t>
            </a:r>
            <a:r>
              <a:rPr lang="en-US" sz="280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It is free of cost.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It is built with Java and hence, it is portable to all the </a:t>
            </a:r>
            <a:r>
              <a:rPr lang="en-US" sz="2800" dirty="0" smtClean="0"/>
              <a:t>major </a:t>
            </a:r>
            <a:r>
              <a:rPr lang="en-US" sz="2800" dirty="0"/>
              <a:t>platforms.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Jenkins integration-What is Jenkins - Edure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912" y="1265237"/>
            <a:ext cx="8001000" cy="583882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659312" y="274637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Integration of Jenkins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345200" y="295560"/>
            <a:ext cx="4402800" cy="41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800" b="1" dirty="0" smtClean="0"/>
              <a:t>Jenkins Architecture</a:t>
            </a:r>
            <a:endParaRPr sz="2800" b="1"/>
          </a:p>
        </p:txBody>
      </p:sp>
      <p:sp>
        <p:nvSpPr>
          <p:cNvPr id="161" name="CustomShape 2"/>
          <p:cNvSpPr/>
          <p:nvPr/>
        </p:nvSpPr>
        <p:spPr>
          <a:xfrm>
            <a:off x="704520" y="1682640"/>
            <a:ext cx="8643600" cy="479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712" y="2027237"/>
            <a:ext cx="9090028" cy="3467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44512" y="1646237"/>
            <a:ext cx="9536113" cy="5221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925512" y="1265237"/>
            <a:ext cx="7467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Jenkins uses a Master-Slave architecture to manage </a:t>
            </a:r>
            <a:r>
              <a:rPr lang="en-US" sz="2400" dirty="0" smtClean="0"/>
              <a:t>distributed </a:t>
            </a:r>
            <a:r>
              <a:rPr lang="en-US" sz="2400" dirty="0"/>
              <a:t>builds. In this architecture, Master </a:t>
            </a:r>
            <a:r>
              <a:rPr lang="en-US" sz="2400" dirty="0" smtClean="0"/>
              <a:t>and </a:t>
            </a:r>
            <a:r>
              <a:rPr lang="en-US" sz="2400" dirty="0"/>
              <a:t>Slave communicate through TCP/IP protocol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/>
              <a:t>Jenkins </a:t>
            </a:r>
            <a:r>
              <a:rPr lang="en-US" sz="2400" b="1" dirty="0" smtClean="0"/>
              <a:t>Master</a:t>
            </a:r>
          </a:p>
          <a:p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Your </a:t>
            </a:r>
            <a:r>
              <a:rPr lang="en-US" sz="2400" dirty="0"/>
              <a:t>main Jenkins server is the Master. The </a:t>
            </a:r>
            <a:r>
              <a:rPr lang="en-US" sz="2400" dirty="0" smtClean="0"/>
              <a:t>Master’s </a:t>
            </a:r>
            <a:r>
              <a:rPr lang="en-US" sz="2400" dirty="0"/>
              <a:t>job is to </a:t>
            </a:r>
            <a:r>
              <a:rPr lang="en-US" sz="2400" dirty="0" smtClean="0"/>
              <a:t>handle</a:t>
            </a:r>
          </a:p>
          <a:p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Scheduling build jobs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Dispatching builds to the slaves for the actual execution.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83112" y="350837"/>
            <a:ext cx="457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Jenkins Distributed Architecture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b="1" dirty="0"/>
              <a:t>Jenkins </a:t>
            </a:r>
            <a:r>
              <a:rPr lang="en-US" sz="2400" b="1" dirty="0" smtClean="0"/>
              <a:t>Slave</a:t>
            </a:r>
          </a:p>
          <a:p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A Slave is a Java executable that runs on a remote machine. Following are the characteristics of Jenkins </a:t>
            </a:r>
            <a:r>
              <a:rPr lang="en-US" sz="2400" dirty="0" smtClean="0"/>
              <a:t>Slaves</a:t>
            </a:r>
          </a:p>
          <a:p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It hears requests from the Jenkins Master instance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Slaves can run on a variety of operating systems.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job of a Slave is to do as they are told to, which involves executing build jobs dispatched by the Master.</a:t>
            </a:r>
          </a:p>
          <a:p>
            <a:pPr>
              <a:buFont typeface="Wingdings" pitchFamily="2" charset="2"/>
              <a:buChar char="Ø"/>
            </a:pP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283</Words>
  <PresentationFormat>Custom</PresentationFormat>
  <Paragraphs>56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Office Theme</vt:lpstr>
      <vt:lpstr>Office Theme</vt:lpstr>
      <vt:lpstr>Office Theme</vt:lpstr>
      <vt:lpstr>Office Theme</vt:lpstr>
      <vt:lpstr>Slide 1</vt:lpstr>
      <vt:lpstr>Slide 2</vt:lpstr>
      <vt:lpstr>Slide 3</vt:lpstr>
      <vt:lpstr>Slide 4</vt:lpstr>
      <vt:lpstr>Advantages: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Suresh</dc:creator>
  <cp:lastModifiedBy>Suresh</cp:lastModifiedBy>
  <cp:revision>10</cp:revision>
  <dcterms:modified xsi:type="dcterms:W3CDTF">2018-01-10T19:36:14Z</dcterms:modified>
</cp:coreProperties>
</file>