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5"/>
  </p:notes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7/11/2022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7/11/2022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nvestopedia.com/articles/investing/090314/just-what-factors-value-your-used-car.asp" TargetMode="External"/><Relationship Id="rId2" Type="http://schemas.openxmlformats.org/officeDocument/2006/relationships/hyperlink" Target="https://www.moneycrashers.com/factors-affect-used-cars-resale-value/" TargetMode="External"/><Relationship Id="rId1" Type="http://schemas.openxmlformats.org/officeDocument/2006/relationships/slideLayout" Target="../slideLayouts/slideLayout2.xml"/><Relationship Id="rId4" Type="http://schemas.openxmlformats.org/officeDocument/2006/relationships/hyperlink" Target="https://autoportal.com/articles/factors-which-affect-used-car-valuation-price-6446.html"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room.i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r>
              <a:rPr lang="en-US" sz="4000" dirty="0"/>
              <a:t>Used Car Price Prediction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By:</a:t>
            </a:r>
          </a:p>
          <a:p>
            <a:pPr algn="l"/>
            <a:r>
              <a:rPr lang="en-US" sz="2300" dirty="0"/>
              <a:t>Alok Sahu</a:t>
            </a:r>
          </a:p>
        </p:txBody>
      </p:sp>
      <p:pic>
        <p:nvPicPr>
          <p:cNvPr id="6" name="Picture 5">
            <a:extLst>
              <a:ext uri="{FF2B5EF4-FFF2-40B4-BE49-F238E27FC236}">
                <a16:creationId xmlns:a16="http://schemas.microsoft.com/office/drawing/2014/main" id="{919CBFA0-85A9-4FB9-90D5-CA7721AE8E9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94275" y="330237"/>
            <a:ext cx="2929890" cy="2133600"/>
          </a:xfrm>
          <a:prstGeom prst="rect">
            <a:avLst/>
          </a:prstGeom>
          <a:noFill/>
          <a:ln>
            <a:noFill/>
          </a:ln>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55FF-8F38-4BE3-882D-CCB4B8DA88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4129D6-5444-4E38-B6A0-FD8065CAAF54}"/>
              </a:ext>
            </a:extLst>
          </p:cNvPr>
          <p:cNvSpPr>
            <a:spLocks noGrp="1"/>
          </p:cNvSpPr>
          <p:nvPr>
            <p:ph idx="1"/>
          </p:nvPr>
        </p:nvSpPr>
        <p:spPr/>
        <p:txBody>
          <a:bodyPr>
            <a:normAutofit/>
          </a:bodyPr>
          <a:lstStyle/>
          <a:p>
            <a:pPr lvl="2"/>
            <a:r>
              <a:rPr lang="en-US" dirty="0">
                <a:latin typeface="Arial" panose="020B0604020202020204" pitchFamily="34" charset="0"/>
                <a:cs typeface="Arial" panose="020B0604020202020204" pitchFamily="34" charset="0"/>
              </a:rPr>
              <a:t>Location: Availability Location of Car</a:t>
            </a:r>
          </a:p>
          <a:p>
            <a:pPr lvl="2"/>
            <a:r>
              <a:rPr lang="en-US" dirty="0">
                <a:latin typeface="Arial" panose="020B0604020202020204" pitchFamily="34" charset="0"/>
                <a:cs typeface="Arial" panose="020B0604020202020204" pitchFamily="34" charset="0"/>
              </a:rPr>
              <a:t>Transmission: Power Transmission type of the car</a:t>
            </a:r>
          </a:p>
          <a:p>
            <a:pPr lvl="2"/>
            <a:r>
              <a:rPr lang="en-US" dirty="0">
                <a:latin typeface="Arial" panose="020B0604020202020204" pitchFamily="34" charset="0"/>
                <a:cs typeface="Arial" panose="020B0604020202020204" pitchFamily="34" charset="0"/>
              </a:rPr>
              <a:t>Seating Capacity: Total number of passengers that the car can </a:t>
            </a:r>
            <a:r>
              <a:rPr lang="en-US" dirty="0" err="1">
                <a:latin typeface="Arial" panose="020B0604020202020204" pitchFamily="34" charset="0"/>
                <a:cs typeface="Arial" panose="020B0604020202020204" pitchFamily="34" charset="0"/>
              </a:rPr>
              <a:t>accomodate</a:t>
            </a:r>
            <a:endParaRPr lang="en-US" dirty="0">
              <a:latin typeface="Arial" panose="020B0604020202020204" pitchFamily="34" charset="0"/>
              <a:cs typeface="Arial" panose="020B0604020202020204" pitchFamily="34" charset="0"/>
            </a:endParaRPr>
          </a:p>
          <a:p>
            <a:pPr lvl="2"/>
            <a:r>
              <a:rPr lang="en-US" dirty="0">
                <a:latin typeface="Arial" panose="020B0604020202020204" pitchFamily="34" charset="0"/>
                <a:cs typeface="Arial" panose="020B0604020202020204" pitchFamily="34" charset="0"/>
              </a:rPr>
              <a:t>Mileage: Mileage of the Car</a:t>
            </a:r>
          </a:p>
          <a:p>
            <a:endParaRPr lang="en-US" dirty="0"/>
          </a:p>
          <a:p>
            <a:pPr lvl="1"/>
            <a:r>
              <a:rPr lang="en-US" sz="1800" dirty="0">
                <a:latin typeface="Arial" panose="020B0604020202020204" pitchFamily="34" charset="0"/>
                <a:cs typeface="Arial" panose="020B0604020202020204" pitchFamily="34" charset="0"/>
              </a:rPr>
              <a:t>Target / Label Column:</a:t>
            </a:r>
          </a:p>
          <a:p>
            <a:pPr lvl="2"/>
            <a:r>
              <a:rPr lang="en-US" dirty="0">
                <a:latin typeface="Arial" panose="020B0604020202020204" pitchFamily="34" charset="0"/>
                <a:cs typeface="Arial" panose="020B0604020202020204" pitchFamily="34" charset="0"/>
              </a:rPr>
              <a:t>Price: Selling Price of the Car</a:t>
            </a:r>
          </a:p>
          <a:p>
            <a:pPr marL="36900" indent="0">
              <a:buNone/>
            </a:pPr>
            <a:endParaRPr lang="en-IN" dirty="0"/>
          </a:p>
        </p:txBody>
      </p:sp>
    </p:spTree>
    <p:extLst>
      <p:ext uri="{BB962C8B-B14F-4D97-AF65-F5344CB8AC3E}">
        <p14:creationId xmlns:p14="http://schemas.microsoft.com/office/powerpoint/2010/main" val="4008399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3D46D-9A82-48C7-85C6-54D6A06AF7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517879-A426-4281-926E-CEEF08EDFBB7}"/>
              </a:ext>
            </a:extLst>
          </p:cNvPr>
          <p:cNvSpPr>
            <a:spLocks noGrp="1"/>
          </p:cNvSpPr>
          <p:nvPr>
            <p:ph idx="1"/>
          </p:nvPr>
        </p:nvSpPr>
        <p:spPr/>
        <p:txBody>
          <a:bodyPr>
            <a:normAutofit fontScale="92500" lnSpcReduction="10000"/>
          </a:bodyPr>
          <a:lstStyle/>
          <a:p>
            <a:pPr marL="36900" indent="0">
              <a:buNone/>
            </a:pPr>
            <a:r>
              <a:rPr lang="en-IN" sz="2200" b="1" dirty="0">
                <a:effectLst/>
                <a:latin typeface="Arial" panose="020B0604020202020204" pitchFamily="34" charset="0"/>
                <a:ea typeface="Calibri" panose="020F0502020204030204" pitchFamily="34" charset="0"/>
                <a:cs typeface="Times New Roman" panose="02020603050405020304" pitchFamily="18" charset="0"/>
              </a:rPr>
              <a:t>Data </a:t>
            </a:r>
            <a:r>
              <a:rPr lang="en-IN" sz="2200" b="1" dirty="0" err="1">
                <a:effectLst/>
                <a:latin typeface="Arial" panose="020B0604020202020204" pitchFamily="34" charset="0"/>
                <a:ea typeface="Calibri" panose="020F0502020204030204" pitchFamily="34" charset="0"/>
                <a:cs typeface="Times New Roman" panose="02020603050405020304" pitchFamily="18" charset="0"/>
              </a:rPr>
              <a:t>Preprocessing</a:t>
            </a:r>
            <a:r>
              <a:rPr lang="en-IN" sz="2200" b="1" dirty="0">
                <a:effectLst/>
                <a:latin typeface="Arial" panose="020B0604020202020204" pitchFamily="34" charset="0"/>
                <a:ea typeface="Calibri" panose="020F0502020204030204" pitchFamily="34" charset="0"/>
                <a:cs typeface="Times New Roman" panose="02020603050405020304" pitchFamily="18" charset="0"/>
              </a:rPr>
              <a:t> Done</a:t>
            </a:r>
          </a:p>
          <a:p>
            <a:pPr marL="285750" indent="-28575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Rows containing incorrectly entered data were removed first.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Data in columns: Seating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Capacity,Mileage,Price,Total</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Kilometers</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Driven,Year</a:t>
            </a:r>
            <a:r>
              <a:rPr lang="en-IN" sz="1800" dirty="0">
                <a:effectLst/>
                <a:latin typeface="Arial" panose="020B0604020202020204" pitchFamily="34" charset="0"/>
                <a:ea typeface="Calibri" panose="020F0502020204030204" pitchFamily="34" charset="0"/>
                <a:cs typeface="Times New Roman" panose="02020603050405020304" pitchFamily="18" charset="0"/>
              </a:rPr>
              <a:t> were converted to int64 / float data type.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There were rows containing a character: ‘-‘ as data. These entries were first converted into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NaN</a:t>
            </a:r>
            <a:r>
              <a:rPr lang="en-IN" sz="1800" dirty="0">
                <a:effectLst/>
                <a:latin typeface="Arial" panose="020B0604020202020204" pitchFamily="34" charset="0"/>
                <a:ea typeface="Calibri" panose="020F0502020204030204" pitchFamily="34" charset="0"/>
                <a:cs typeface="Times New Roman" panose="02020603050405020304" pitchFamily="18" charset="0"/>
              </a:rPr>
              <a:t> values and then imputed with data using most frequently occurring value imputation and KNN imputation techniques.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Duplicate data elements which had their starting letters in upper case and lower case were converted to data elements starting with uppercase letters.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Columns: Unnamed: 0(just a series of numbers) was dropped</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since it doesn't contribute to building a good model for predicting the target variable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54444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3B72-5A34-4252-839C-8BAE61D3C4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EF74B6-98D0-4656-9DA4-688BDBFABD3F}"/>
              </a:ext>
            </a:extLst>
          </p:cNvPr>
          <p:cNvSpPr>
            <a:spLocks noGrp="1"/>
          </p:cNvSpPr>
          <p:nvPr>
            <p:ph idx="1"/>
          </p:nvPr>
        </p:nvSpPr>
        <p:spPr/>
        <p:txBody>
          <a:bodyPr/>
          <a:lstStyle/>
          <a:p>
            <a:pPr marL="36900" indent="0">
              <a:buNone/>
            </a:pPr>
            <a:r>
              <a:rPr lang="en-IN" sz="2000" b="1" dirty="0">
                <a:effectLst/>
                <a:latin typeface="Arial" panose="020B0604020202020204" pitchFamily="34" charset="0"/>
                <a:ea typeface="Calibri" panose="020F0502020204030204" pitchFamily="34" charset="0"/>
                <a:cs typeface="Times New Roman" panose="02020603050405020304" pitchFamily="18" charset="0"/>
              </a:rPr>
              <a:t>Feature Engineering:</a:t>
            </a:r>
          </a:p>
          <a:p>
            <a:pPr marL="285750" indent="-28575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In order to better understand the relationships between Car price and Car attributes,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Brand’,’Model</a:t>
            </a:r>
            <a:r>
              <a:rPr lang="en-IN" sz="1800" dirty="0">
                <a:effectLst/>
                <a:latin typeface="Arial" panose="020B0604020202020204" pitchFamily="34" charset="0"/>
                <a:ea typeface="Calibri" panose="020F0502020204030204" pitchFamily="34" charset="0"/>
                <a:cs typeface="Times New Roman" panose="02020603050405020304" pitchFamily="18" charset="0"/>
              </a:rPr>
              <a:t>’ and ‘Variant’ columns were created based on data of existing columns: ‘Brand Name’ and ‘Model 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Column ‘Car Age’ was created based on data from ‘Year’.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38805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FC468-80E2-4364-96E4-268C1A37AC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6D52C7-A026-47A5-9683-E067903DE2CD}"/>
              </a:ext>
            </a:extLst>
          </p:cNvPr>
          <p:cNvSpPr>
            <a:spLocks noGrp="1"/>
          </p:cNvSpPr>
          <p:nvPr>
            <p:ph idx="1"/>
          </p:nvPr>
        </p:nvSpPr>
        <p:spPr/>
        <p:txBody>
          <a:bodyPr/>
          <a:lstStyle/>
          <a:p>
            <a:pPr marL="36900" indent="0">
              <a:buNone/>
            </a:pPr>
            <a:r>
              <a:rPr lang="en-IN" sz="2000" dirty="0">
                <a:effectLst/>
                <a:latin typeface="Arial" panose="020B0604020202020204" pitchFamily="34" charset="0"/>
                <a:ea typeface="Calibri" panose="020F0502020204030204" pitchFamily="34" charset="0"/>
                <a:cs typeface="Arial" panose="020B0604020202020204" pitchFamily="34" charset="0"/>
              </a:rPr>
              <a:t>Data Inputs- Logic- Output Relationships</a:t>
            </a: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Datasets consist mainly of Float and Object data type variables. The relationships between the independent variables and dependent variable were analysed.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3977496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3925-3775-4BE9-8701-CAC04016C6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2F1D1A-E5AD-44F3-949B-8ABF84CCDC17}"/>
              </a:ext>
            </a:extLst>
          </p:cNvPr>
          <p:cNvSpPr>
            <a:spLocks noGrp="1"/>
          </p:cNvSpPr>
          <p:nvPr>
            <p:ph idx="1"/>
          </p:nvPr>
        </p:nvSpPr>
        <p:spPr/>
        <p:txBody>
          <a:bodyPr/>
          <a:lstStyle/>
          <a:p>
            <a:pPr marL="36900" indent="0">
              <a:buNone/>
            </a:pPr>
            <a:r>
              <a:rPr lang="en-IN" sz="2000" b="1" dirty="0">
                <a:effectLst/>
                <a:latin typeface="Arial" panose="020B0604020202020204" pitchFamily="34" charset="0"/>
                <a:ea typeface="Calibri" panose="020F0502020204030204" pitchFamily="34" charset="0"/>
                <a:cs typeface="Times New Roman" panose="02020603050405020304" pitchFamily="18" charset="0"/>
              </a:rPr>
              <a:t>Hardware</a:t>
            </a:r>
            <a:r>
              <a:rPr lang="en-IN" sz="1800" b="1" dirty="0">
                <a:effectLst/>
                <a:latin typeface="Arial" panose="020B0604020202020204" pitchFamily="34" charset="0"/>
                <a:ea typeface="Calibri" panose="020F0502020204030204" pitchFamily="34" charset="0"/>
                <a:cs typeface="Times New Roman" panose="02020603050405020304" pitchFamily="18" charset="0"/>
              </a:rPr>
              <a:t> and Software Requirements and Tools Used</a:t>
            </a:r>
          </a:p>
          <a:p>
            <a:r>
              <a:rPr lang="en-IN" sz="1800" b="1" dirty="0">
                <a:effectLst/>
                <a:latin typeface="Arial" panose="020B0604020202020204" pitchFamily="34" charset="0"/>
                <a:ea typeface="Calibri" panose="020F0502020204030204" pitchFamily="34" charset="0"/>
                <a:cs typeface="Times New Roman" panose="02020603050405020304" pitchFamily="18" charset="0"/>
              </a:rPr>
              <a:t>Hardware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Processor: AMD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Ryzen</a:t>
            </a:r>
            <a:r>
              <a:rPr lang="en-IN" sz="1600" dirty="0">
                <a:effectLst/>
                <a:latin typeface="Arial" panose="020B0604020202020204" pitchFamily="34" charset="0"/>
                <a:ea typeface="Calibri" panose="020F0502020204030204" pitchFamily="34" charset="0"/>
                <a:cs typeface="Times New Roman" panose="02020603050405020304" pitchFamily="18" charset="0"/>
              </a:rPr>
              <a:t> 9 5900HX(8 Cores 16 Logical Processors)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Physical Memory: 16.0GB (3200MHz)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spcAft>
                <a:spcPts val="800"/>
              </a:spcAft>
              <a:buFont typeface="Symbol" panose="05050102010706020507" pitchFamily="18" charset="2"/>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GPU: Nvidia RTX 3060 (192 bits), 6GB DDR6 VRAM, 3840 CUDA cores.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89637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CAB83-E951-4372-B980-D23F453D0F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BF623D9-2DD1-41BD-92DC-8F8278349671}"/>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Software Used:</a:t>
            </a:r>
          </a:p>
          <a:p>
            <a:pPr lvl="1">
              <a:buFont typeface="Arial" panose="020B0604020202020204" pitchFamily="34" charset="0"/>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Windows 10 Operating System</a:t>
            </a:r>
          </a:p>
          <a:p>
            <a:pPr lvl="1">
              <a:buFont typeface="Arial" panose="020B0604020202020204" pitchFamily="34" charset="0"/>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Anaconda Package and Environment Manager: Anaconda is a distribution of the Python and R programming languages for scientific computing, that aims to simplify package management and deployment. The distribution includes data-science packages suitable for Windows and provides a host of tools and environment for conducting Data Analytical and Scientific works. Anaconda provides all the necessary Python packages and libraries for Machine learning projects.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buFont typeface="Arial" panose="020B0604020202020204" pitchFamily="34" charset="0"/>
              <a:buChar char="•"/>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41899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F152F-9A89-4E2C-B2F5-2770C78E74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7D38EE-1FE6-4ECC-A2FC-D9C55A87418C}"/>
              </a:ext>
            </a:extLst>
          </p:cNvPr>
          <p:cNvSpPr>
            <a:spLocks noGrp="1"/>
          </p:cNvSpPr>
          <p:nvPr>
            <p:ph idx="1"/>
          </p:nvPr>
        </p:nvSpPr>
        <p:spPr/>
        <p:txBody>
          <a:bodyPr/>
          <a:lstStyle/>
          <a:p>
            <a:pPr lvl="1" indent="-342900">
              <a:lnSpc>
                <a:spcPct val="107000"/>
              </a:lnSpc>
              <a:buFont typeface="Symbol" panose="05050102010706020507" pitchFamily="18" charset="2"/>
              <a:buChar char=""/>
            </a:pPr>
            <a:r>
              <a:rPr lang="en-IN" sz="1800" dirty="0" err="1">
                <a:effectLst/>
                <a:latin typeface="Arial" panose="020B0604020202020204" pitchFamily="34" charset="0"/>
                <a:ea typeface="Calibri" panose="020F0502020204030204" pitchFamily="34" charset="0"/>
                <a:cs typeface="Arial" panose="020B0604020202020204" pitchFamily="34" charset="0"/>
              </a:rPr>
              <a:t>Jupyter</a:t>
            </a:r>
            <a:r>
              <a:rPr lang="en-IN" sz="1800" dirty="0">
                <a:effectLst/>
                <a:latin typeface="Arial" panose="020B0604020202020204" pitchFamily="34" charset="0"/>
                <a:ea typeface="Calibri" panose="020F0502020204030204" pitchFamily="34" charset="0"/>
                <a:cs typeface="Arial" panose="020B0604020202020204" pitchFamily="34" charset="0"/>
              </a:rPr>
              <a:t> Notebook: The </a:t>
            </a:r>
            <a:r>
              <a:rPr lang="en-IN" sz="1800" dirty="0" err="1">
                <a:effectLst/>
                <a:latin typeface="Arial" panose="020B0604020202020204" pitchFamily="34" charset="0"/>
                <a:ea typeface="Calibri" panose="020F0502020204030204" pitchFamily="34" charset="0"/>
                <a:cs typeface="Arial" panose="020B0604020202020204" pitchFamily="34" charset="0"/>
              </a:rPr>
              <a:t>Jupyter</a:t>
            </a:r>
            <a:r>
              <a:rPr lang="en-IN" sz="1800" dirty="0">
                <a:effectLst/>
                <a:latin typeface="Arial" panose="020B0604020202020204" pitchFamily="34" charset="0"/>
                <a:ea typeface="Calibri" panose="020F0502020204030204" pitchFamily="34" charset="0"/>
                <a:cs typeface="Arial" panose="020B0604020202020204" pitchFamily="34" charset="0"/>
              </a:rPr>
              <a:t> Notebook is an open-source web application that allows data scientists to create and share documents that integrate live code, equations, computational output, visualizations, and other multimedia resources, along with explanatory text in a single document.</a:t>
            </a:r>
          </a:p>
          <a:p>
            <a:pPr lvl="1"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Arial" panose="020B0604020202020204" pitchFamily="34"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a:t>
            </a:r>
          </a:p>
          <a:p>
            <a:pPr lvl="1">
              <a:buFont typeface="Arial" panose="020B0604020202020204" pitchFamily="34" charset="0"/>
              <a:buChar char="•"/>
            </a:pPr>
            <a:endParaRPr lang="en-IN" dirty="0"/>
          </a:p>
        </p:txBody>
      </p:sp>
    </p:spTree>
    <p:extLst>
      <p:ext uri="{BB962C8B-B14F-4D97-AF65-F5344CB8AC3E}">
        <p14:creationId xmlns:p14="http://schemas.microsoft.com/office/powerpoint/2010/main" val="735701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B3C0-2DF1-4E39-BAB9-4DF1BC2FA9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4C9D1B-69B2-425E-834A-5A2D2C7194CE}"/>
              </a:ext>
            </a:extLst>
          </p:cNvPr>
          <p:cNvSpPr>
            <a:spLocks noGrp="1"/>
          </p:cNvSpPr>
          <p:nvPr>
            <p:ph idx="1"/>
          </p:nvPr>
        </p:nvSpPr>
        <p:spPr/>
        <p:txBody>
          <a:bodyPr/>
          <a:lstStyle/>
          <a:p>
            <a:pPr lvl="1">
              <a:buFont typeface="Arial" panose="020B0604020202020204" pitchFamily="34" charset="0"/>
              <a:buChar char="•"/>
            </a:pPr>
            <a:r>
              <a:rPr lang="en-IN" sz="1800" dirty="0">
                <a:effectLst/>
                <a:latin typeface="Arial" panose="020B0604020202020204" pitchFamily="34" charset="0"/>
                <a:ea typeface="Calibri" panose="020F0502020204030204" pitchFamily="34" charset="0"/>
                <a:cs typeface="Arial" panose="020B0604020202020204" pitchFamily="34" charset="0"/>
              </a:rPr>
              <a:t>Python Libraries used:</a:t>
            </a:r>
          </a:p>
          <a:p>
            <a:pPr marL="1048950" lvl="2" indent="-285750">
              <a:lnSpc>
                <a:spcPct val="107000"/>
              </a:lnSpc>
              <a:buFont typeface="Arial" panose="020B0604020202020204" pitchFamily="34" charset="0"/>
              <a:buChar char="•"/>
            </a:pPr>
            <a:r>
              <a:rPr lang="en-IN" dirty="0">
                <a:effectLst/>
                <a:latin typeface="Arial" panose="020B0604020202020204" pitchFamily="34" charset="0"/>
                <a:ea typeface="Calibri" panose="020F0502020204030204" pitchFamily="34" charset="0"/>
                <a:cs typeface="Arial" panose="020B0604020202020204" pitchFamily="34" charset="0"/>
              </a:rPr>
              <a:t>Pandas: For carrying out Data Analysis, Data Manipulation, Data Cleaning etc</a:t>
            </a:r>
          </a:p>
          <a:p>
            <a:pPr marL="1048950" lvl="2" indent="-285750">
              <a:lnSpc>
                <a:spcPct val="107000"/>
              </a:lnSpc>
              <a:buFont typeface="Arial" panose="020B0604020202020204" pitchFamily="34" charset="0"/>
              <a:buChar char="•"/>
            </a:pPr>
            <a:r>
              <a:rPr lang="en-IN" dirty="0" err="1">
                <a:effectLst/>
                <a:latin typeface="Arial" panose="020B0604020202020204" pitchFamily="34" charset="0"/>
                <a:ea typeface="Calibri" panose="020F0502020204030204" pitchFamily="34" charset="0"/>
                <a:cs typeface="Arial" panose="020B0604020202020204" pitchFamily="34" charset="0"/>
              </a:rPr>
              <a:t>Numpy</a:t>
            </a:r>
            <a:r>
              <a:rPr lang="en-IN" dirty="0">
                <a:effectLst/>
                <a:latin typeface="Arial" panose="020B0604020202020204" pitchFamily="34" charset="0"/>
                <a:ea typeface="Calibri" panose="020F0502020204030204" pitchFamily="34" charset="0"/>
                <a:cs typeface="Arial" panose="020B0604020202020204" pitchFamily="34" charset="0"/>
              </a:rPr>
              <a:t>: For performing a variety of operations on the datasets.</a:t>
            </a:r>
          </a:p>
          <a:p>
            <a:pPr marL="1048950" lvl="2" indent="-285750">
              <a:lnSpc>
                <a:spcPct val="107000"/>
              </a:lnSpc>
              <a:buFont typeface="Arial" panose="020B0604020202020204" pitchFamily="34" charset="0"/>
              <a:buChar char="•"/>
            </a:pPr>
            <a:r>
              <a:rPr lang="en-IN" dirty="0" err="1">
                <a:effectLst/>
                <a:latin typeface="Arial" panose="020B0604020202020204" pitchFamily="34" charset="0"/>
                <a:ea typeface="Calibri" panose="020F0502020204030204" pitchFamily="34" charset="0"/>
                <a:cs typeface="Arial" panose="020B0604020202020204" pitchFamily="34" charset="0"/>
              </a:rPr>
              <a:t>matplotlib.pyplot</a:t>
            </a:r>
            <a:r>
              <a:rPr lang="en-IN" dirty="0">
                <a:effectLst/>
                <a:latin typeface="Arial" panose="020B0604020202020204" pitchFamily="34" charset="0"/>
                <a:ea typeface="Calibri" panose="020F0502020204030204" pitchFamily="34" charset="0"/>
                <a:cs typeface="Arial" panose="020B0604020202020204" pitchFamily="34" charset="0"/>
              </a:rPr>
              <a:t>, Seaborn: For visualizing Data and various relationships between Feature and Label Columns</a:t>
            </a:r>
          </a:p>
          <a:p>
            <a:pPr marL="1048950" lvl="2" indent="-285750">
              <a:lnSpc>
                <a:spcPct val="107000"/>
              </a:lnSpc>
              <a:spcAft>
                <a:spcPts val="800"/>
              </a:spcAft>
              <a:buFont typeface="Arial" panose="020B0604020202020204" pitchFamily="34" charset="0"/>
              <a:buChar char="•"/>
            </a:pPr>
            <a:r>
              <a:rPr lang="en-IN" dirty="0" err="1">
                <a:effectLst/>
                <a:latin typeface="Arial" panose="020B0604020202020204" pitchFamily="34" charset="0"/>
                <a:ea typeface="Calibri" panose="020F0502020204030204" pitchFamily="34" charset="0"/>
                <a:cs typeface="Arial" panose="020B0604020202020204" pitchFamily="34" charset="0"/>
              </a:rPr>
              <a:t>Scipy</a:t>
            </a:r>
            <a:r>
              <a:rPr lang="en-IN" dirty="0">
                <a:effectLst/>
                <a:latin typeface="Arial" panose="020B0604020202020204" pitchFamily="34" charset="0"/>
                <a:ea typeface="Calibri" panose="020F0502020204030204" pitchFamily="34" charset="0"/>
                <a:cs typeface="Arial" panose="020B0604020202020204" pitchFamily="34" charset="0"/>
              </a:rPr>
              <a:t>: For performing operations on the datasets</a:t>
            </a:r>
          </a:p>
          <a:p>
            <a:pPr marL="1048950" lvl="2" indent="-285750">
              <a:lnSpc>
                <a:spcPct val="107000"/>
              </a:lnSpc>
              <a:spcAft>
                <a:spcPts val="800"/>
              </a:spcAft>
              <a:buFont typeface="Arial" panose="020B0604020202020204" pitchFamily="34" charset="0"/>
              <a:buChar char="•"/>
            </a:pPr>
            <a:r>
              <a:rPr lang="en-IN" dirty="0" err="1">
                <a:effectLst/>
                <a:latin typeface="Arial" panose="020B0604020202020204" pitchFamily="34" charset="0"/>
                <a:ea typeface="Calibri" panose="020F0502020204030204" pitchFamily="34" charset="0"/>
                <a:cs typeface="Arial" panose="020B0604020202020204" pitchFamily="34" charset="0"/>
              </a:rPr>
              <a:t>Statsmodels</a:t>
            </a:r>
            <a:r>
              <a:rPr lang="en-IN" dirty="0">
                <a:effectLst/>
                <a:latin typeface="Arial" panose="020B0604020202020204" pitchFamily="34" charset="0"/>
                <a:ea typeface="Calibri" panose="020F0502020204030204" pitchFamily="34" charset="0"/>
                <a:cs typeface="Arial" panose="020B0604020202020204" pitchFamily="34" charset="0"/>
              </a:rPr>
              <a:t>: For performing statistical analysis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3614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6A997-ECCD-4304-BB4A-85B11B9DD0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AEC8047-C815-4726-A473-D874197DDC4A}"/>
              </a:ext>
            </a:extLst>
          </p:cNvPr>
          <p:cNvSpPr>
            <a:spLocks noGrp="1"/>
          </p:cNvSpPr>
          <p:nvPr>
            <p:ph idx="1"/>
          </p:nvPr>
        </p:nvSpPr>
        <p:spPr/>
        <p:txBody>
          <a:bodyPr/>
          <a:lstStyle/>
          <a:p>
            <a:pPr lvl="1">
              <a:buFont typeface="Arial" panose="020B0604020202020204" pitchFamily="34" charset="0"/>
              <a:buChar char="•"/>
            </a:pPr>
            <a:r>
              <a:rPr lang="en-IN" sz="1600" dirty="0" err="1">
                <a:effectLst/>
                <a:latin typeface="Arial" panose="020B0604020202020204" pitchFamily="34" charset="0"/>
                <a:ea typeface="Calibri" panose="020F0502020204030204" pitchFamily="34" charset="0"/>
                <a:cs typeface="Times New Roman" panose="02020603050405020304" pitchFamily="18" charset="0"/>
              </a:rPr>
              <a:t>sklearn</a:t>
            </a:r>
            <a:r>
              <a:rPr lang="en-IN" sz="1600" dirty="0">
                <a:effectLst/>
                <a:latin typeface="Arial" panose="020B0604020202020204" pitchFamily="34" charset="0"/>
                <a:ea typeface="Calibri" panose="020F0502020204030204" pitchFamily="34" charset="0"/>
                <a:cs typeface="Times New Roman" panose="02020603050405020304" pitchFamily="18" charset="0"/>
              </a:rPr>
              <a:t> for Modelling Machine learning algorithms, Data Encoding, Evaluation metrics, Data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Transformation,Data</a:t>
            </a:r>
            <a:r>
              <a:rPr lang="en-IN" sz="1600" dirty="0">
                <a:effectLst/>
                <a:latin typeface="Arial" panose="020B0604020202020204" pitchFamily="34" charset="0"/>
                <a:ea typeface="Calibri" panose="020F0502020204030204" pitchFamily="34" charset="0"/>
                <a:cs typeface="Times New Roman" panose="02020603050405020304" pitchFamily="18" charset="0"/>
              </a:rPr>
              <a:t> Scaling, Component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analysis,Feature</a:t>
            </a:r>
            <a:r>
              <a:rPr lang="en-IN" sz="1600" dirty="0">
                <a:effectLst/>
                <a:latin typeface="Arial" panose="020B0604020202020204" pitchFamily="34" charset="0"/>
                <a:ea typeface="Calibri" panose="020F0502020204030204" pitchFamily="34" charset="0"/>
                <a:cs typeface="Times New Roman" panose="02020603050405020304" pitchFamily="18" charset="0"/>
              </a:rPr>
              <a:t> selection etc.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r>
              <a:rPr lang="en-IN" sz="2000" b="1" dirty="0">
                <a:effectLst/>
                <a:latin typeface="Arial" panose="020B0604020202020204" pitchFamily="34" charset="0"/>
                <a:ea typeface="Calibri" panose="020F0502020204030204" pitchFamily="34" charset="0"/>
                <a:cs typeface="Times New Roman" panose="02020603050405020304" pitchFamily="18" charset="0"/>
              </a:rPr>
              <a:t>Exploratory Data Analysis</a:t>
            </a:r>
          </a:p>
          <a:p>
            <a:pPr marL="369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Visualizations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effectLst/>
                <a:latin typeface="Arial" panose="020B0604020202020204" pitchFamily="34" charset="0"/>
                <a:ea typeface="Calibri" panose="020F0502020204030204" pitchFamily="34" charset="0"/>
                <a:cs typeface="Times New Roman" panose="02020603050405020304" pitchFamily="18" charset="0"/>
              </a:rPr>
              <a:t>Barplots,Distplots,Boxplots,Countplots,lineplots</a:t>
            </a:r>
            <a:r>
              <a:rPr lang="en-IN" sz="1800" dirty="0">
                <a:effectLst/>
                <a:latin typeface="Arial" panose="020B0604020202020204" pitchFamily="34" charset="0"/>
                <a:ea typeface="Calibri" panose="020F0502020204030204" pitchFamily="34" charset="0"/>
                <a:cs typeface="Times New Roman" panose="02020603050405020304" pitchFamily="18" charset="0"/>
              </a:rPr>
              <a:t> were used to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visualise the data of all the columns and their relationships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rPr>
              <a:t>with Target variable.</a:t>
            </a:r>
            <a:r>
              <a:rPr lang="en-IN" sz="1600" dirty="0">
                <a:effectLst/>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2000" b="1" dirty="0">
              <a:effectLst/>
              <a:latin typeface="Arial" panose="020B0604020202020204" pitchFamily="34" charset="0"/>
              <a:ea typeface="Calibri" panose="020F0502020204030204" pitchFamily="34" charset="0"/>
              <a:cs typeface="Times New Roman" panose="02020603050405020304" pitchFamily="18" charset="0"/>
            </a:endParaRPr>
          </a:p>
          <a:p>
            <a:pPr marL="369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2912231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4F9AA-DBB5-43A7-92F1-831D64E1CB5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460C6AF-A4CA-4B9D-B501-306F3C74B006}"/>
              </a:ext>
            </a:extLst>
          </p:cNvPr>
          <p:cNvSpPr>
            <a:spLocks noGrp="1"/>
          </p:cNvSpPr>
          <p:nvPr>
            <p:ph idx="1"/>
          </p:nvPr>
        </p:nvSpPr>
        <p:spPr>
          <a:xfrm>
            <a:off x="913794" y="2076450"/>
            <a:ext cx="10668605" cy="4285021"/>
          </a:xfrm>
        </p:spPr>
        <p:txBody>
          <a:bodyPr>
            <a:normAutofit fontScale="85000" lnSpcReduction="20000"/>
          </a:bodyPr>
          <a:lstStyle/>
          <a:p>
            <a:pPr marL="36900" indent="0">
              <a:lnSpc>
                <a:spcPct val="107000"/>
              </a:lnSpc>
              <a:spcAft>
                <a:spcPts val="800"/>
              </a:spcAft>
              <a:buNone/>
            </a:pPr>
            <a:r>
              <a:rPr lang="en-IN" sz="2100" b="1" dirty="0">
                <a:effectLst/>
                <a:latin typeface="Arial" panose="020B0604020202020204" pitchFamily="34" charset="0"/>
                <a:ea typeface="Calibri" panose="020F0502020204030204" pitchFamily="34" charset="0"/>
                <a:cs typeface="Arial" panose="020B0604020202020204" pitchFamily="34" charset="0"/>
              </a:rPr>
              <a:t>Univariate Analysis</a:t>
            </a:r>
            <a:endParaRPr lang="en-IN" sz="21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2100" b="1" dirty="0" err="1">
                <a:effectLst/>
                <a:latin typeface="Arial" panose="020B0604020202020204" pitchFamily="34" charset="0"/>
                <a:ea typeface="Calibri" panose="020F0502020204030204" pitchFamily="34" charset="0"/>
                <a:cs typeface="Arial" panose="020B0604020202020204" pitchFamily="34" charset="0"/>
              </a:rPr>
              <a:t>Analyzing</a:t>
            </a:r>
            <a:r>
              <a:rPr lang="en-IN" sz="2100" b="1" dirty="0">
                <a:effectLst/>
                <a:latin typeface="Arial" panose="020B0604020202020204" pitchFamily="34" charset="0"/>
                <a:ea typeface="Calibri" panose="020F0502020204030204" pitchFamily="34" charset="0"/>
                <a:cs typeface="Arial" panose="020B0604020202020204" pitchFamily="34" charset="0"/>
              </a:rPr>
              <a:t> the Target Class</a:t>
            </a:r>
            <a:endParaRPr lang="en-IN" sz="2100" dirty="0">
              <a:effectLst/>
              <a:latin typeface="Arial" panose="020B0604020202020204" pitchFamily="34" charset="0"/>
              <a:ea typeface="Calibri" panose="020F0502020204030204" pitchFamily="34" charset="0"/>
              <a:cs typeface="Arial" panose="020B0604020202020204" pitchFamily="34" charset="0"/>
            </a:endParaRPr>
          </a:p>
          <a:p>
            <a:endParaRPr lang="en-IN" dirty="0"/>
          </a:p>
          <a:p>
            <a:endParaRPr lang="en-IN" dirty="0"/>
          </a:p>
          <a:p>
            <a:endParaRPr lang="en-IN" dirty="0"/>
          </a:p>
          <a:p>
            <a:endParaRPr lang="en-IN" dirty="0"/>
          </a:p>
          <a:p>
            <a:endParaRPr lang="en-IN" dirty="0"/>
          </a:p>
          <a:p>
            <a:endParaRPr lang="en-IN" dirty="0"/>
          </a:p>
          <a:p>
            <a:endParaRPr lang="en-IN" dirty="0"/>
          </a:p>
          <a:p>
            <a:r>
              <a:rPr lang="en-IN" sz="1800" dirty="0">
                <a:effectLst/>
                <a:latin typeface="Arial" panose="020B0604020202020204" pitchFamily="34" charset="0"/>
                <a:ea typeface="Calibri" panose="020F0502020204030204" pitchFamily="34" charset="0"/>
                <a:cs typeface="Times New Roman" panose="02020603050405020304" pitchFamily="18" charset="0"/>
              </a:rPr>
              <a:t>From the graph above it is observed that the Price data forms a continuous distribution and the distribution is skewed.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5C1AAF12-E5F8-4DE7-BED6-043291ED0EF7}"/>
              </a:ext>
            </a:extLst>
          </p:cNvPr>
          <p:cNvPicPr>
            <a:picLocks noChangeAspect="1"/>
          </p:cNvPicPr>
          <p:nvPr/>
        </p:nvPicPr>
        <p:blipFill>
          <a:blip r:embed="rId2"/>
          <a:stretch>
            <a:fillRect/>
          </a:stretch>
        </p:blipFill>
        <p:spPr>
          <a:xfrm>
            <a:off x="4024830" y="3056418"/>
            <a:ext cx="3182215" cy="2279355"/>
          </a:xfrm>
          <a:prstGeom prst="rect">
            <a:avLst/>
          </a:prstGeom>
        </p:spPr>
      </p:pic>
    </p:spTree>
    <p:extLst>
      <p:ext uri="{BB962C8B-B14F-4D97-AF65-F5344CB8AC3E}">
        <p14:creationId xmlns:p14="http://schemas.microsoft.com/office/powerpoint/2010/main" val="2468215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50E96-9D86-437B-972C-3FD1C75B531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21DF410F-473A-476D-9F8F-376011198471}"/>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I express my sincere gratitude to Flip Robo Technologies for giving me the opportunity to work on this project on Used Car Price Prediction using machine learning algorithms. I acknowledge my indebtedness to the authors of online articles titled: “Factors which affect used car valuation price” and “Just What Factors Into The Value Of Your Used Car?” for providing me with invaluable insights and knowledge of the various factors that determine the price of a used car.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725630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AE86-EFA0-4541-A795-DBC6ACF934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98D6DA1-D245-4D7C-B6ED-FF79C54AA1D0}"/>
              </a:ext>
            </a:extLst>
          </p:cNvPr>
          <p:cNvSpPr>
            <a:spLocks noGrp="1"/>
          </p:cNvSpPr>
          <p:nvPr>
            <p:ph idx="1"/>
          </p:nvPr>
        </p:nvSpPr>
        <p:spPr>
          <a:xfrm>
            <a:off x="913795" y="2076450"/>
            <a:ext cx="10353762" cy="4442337"/>
          </a:xfrm>
        </p:spPr>
        <p:txBody>
          <a:bodyPr/>
          <a:lstStyle/>
          <a:p>
            <a:pPr marL="36900" indent="0">
              <a:buNone/>
            </a:pPr>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the Feature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r>
              <a:rPr lang="en-IN" sz="1800" dirty="0">
                <a:effectLst/>
                <a:latin typeface="Arial" panose="020B0604020202020204" pitchFamily="34" charset="0"/>
                <a:ea typeface="Calibri" panose="020F0502020204030204" pitchFamily="34" charset="0"/>
                <a:cs typeface="Times New Roman" panose="02020603050405020304" pitchFamily="18" charset="0"/>
              </a:rPr>
              <a:t>Year and Mileage columns look normally distributed, while Total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kilometers</a:t>
            </a:r>
            <a:r>
              <a:rPr lang="en-IN" sz="1800" dirty="0">
                <a:effectLst/>
                <a:latin typeface="Arial" panose="020B0604020202020204" pitchFamily="34" charset="0"/>
                <a:ea typeface="Calibri" panose="020F0502020204030204" pitchFamily="34" charset="0"/>
                <a:cs typeface="Times New Roman" panose="02020603050405020304" pitchFamily="18" charset="0"/>
              </a:rPr>
              <a:t> Driven and Seating Capacity are skewed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pic>
        <p:nvPicPr>
          <p:cNvPr id="5" name="Picture 4">
            <a:extLst>
              <a:ext uri="{FF2B5EF4-FFF2-40B4-BE49-F238E27FC236}">
                <a16:creationId xmlns:a16="http://schemas.microsoft.com/office/drawing/2014/main" id="{D94D15BB-F0D1-47D1-98A3-6317B339F7D5}"/>
              </a:ext>
            </a:extLst>
          </p:cNvPr>
          <p:cNvPicPr>
            <a:picLocks noChangeAspect="1"/>
          </p:cNvPicPr>
          <p:nvPr/>
        </p:nvPicPr>
        <p:blipFill>
          <a:blip r:embed="rId2"/>
          <a:stretch>
            <a:fillRect/>
          </a:stretch>
        </p:blipFill>
        <p:spPr>
          <a:xfrm>
            <a:off x="2618033" y="2760797"/>
            <a:ext cx="6503650" cy="2614599"/>
          </a:xfrm>
          <a:prstGeom prst="rect">
            <a:avLst/>
          </a:prstGeom>
        </p:spPr>
      </p:pic>
    </p:spTree>
    <p:extLst>
      <p:ext uri="{BB962C8B-B14F-4D97-AF65-F5344CB8AC3E}">
        <p14:creationId xmlns:p14="http://schemas.microsoft.com/office/powerpoint/2010/main" val="287899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A9ED1E-A2E0-4977-95FB-66A6AE5A81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0245" y="572709"/>
            <a:ext cx="5731510" cy="5220970"/>
          </a:xfrm>
          <a:prstGeom prst="rect">
            <a:avLst/>
          </a:prstGeom>
        </p:spPr>
      </p:pic>
    </p:spTree>
    <p:extLst>
      <p:ext uri="{BB962C8B-B14F-4D97-AF65-F5344CB8AC3E}">
        <p14:creationId xmlns:p14="http://schemas.microsoft.com/office/powerpoint/2010/main" val="3776674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584503-EB08-49FD-B031-29C21EB0853E}"/>
              </a:ext>
            </a:extLst>
          </p:cNvPr>
          <p:cNvSpPr>
            <a:spLocks noGrp="1"/>
          </p:cNvSpPr>
          <p:nvPr>
            <p:ph idx="1"/>
          </p:nvPr>
        </p:nvSpPr>
        <p:spPr>
          <a:xfrm>
            <a:off x="619432" y="540774"/>
            <a:ext cx="11110452" cy="5909187"/>
          </a:xfrm>
        </p:spPr>
        <p:txBody>
          <a:bodyPr/>
          <a:lstStyle/>
          <a:p>
            <a:endParaRPr lang="en-IN"/>
          </a:p>
        </p:txBody>
      </p:sp>
      <p:pic>
        <p:nvPicPr>
          <p:cNvPr id="4" name="Picture 3">
            <a:extLst>
              <a:ext uri="{FF2B5EF4-FFF2-40B4-BE49-F238E27FC236}">
                <a16:creationId xmlns:a16="http://schemas.microsoft.com/office/drawing/2014/main" id="{F4961987-A06F-4CEE-BE32-D8886D36C0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5174" y="997667"/>
            <a:ext cx="7881252" cy="1440734"/>
          </a:xfrm>
          <a:prstGeom prst="rect">
            <a:avLst/>
          </a:prstGeom>
        </p:spPr>
      </p:pic>
      <p:pic>
        <p:nvPicPr>
          <p:cNvPr id="5" name="Picture 4">
            <a:extLst>
              <a:ext uri="{FF2B5EF4-FFF2-40B4-BE49-F238E27FC236}">
                <a16:creationId xmlns:a16="http://schemas.microsoft.com/office/drawing/2014/main" id="{6B67A710-F812-417D-A6D0-3A57AE380A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5174" y="2438401"/>
            <a:ext cx="7881252" cy="1440734"/>
          </a:xfrm>
          <a:prstGeom prst="rect">
            <a:avLst/>
          </a:prstGeom>
        </p:spPr>
      </p:pic>
      <p:pic>
        <p:nvPicPr>
          <p:cNvPr id="6" name="Picture 5">
            <a:extLst>
              <a:ext uri="{FF2B5EF4-FFF2-40B4-BE49-F238E27FC236}">
                <a16:creationId xmlns:a16="http://schemas.microsoft.com/office/drawing/2014/main" id="{6ACC8203-9334-4E2A-B6F3-6C12F425410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5174" y="3879135"/>
            <a:ext cx="7881252" cy="1451212"/>
          </a:xfrm>
          <a:prstGeom prst="rect">
            <a:avLst/>
          </a:prstGeom>
        </p:spPr>
      </p:pic>
    </p:spTree>
    <p:extLst>
      <p:ext uri="{BB962C8B-B14F-4D97-AF65-F5344CB8AC3E}">
        <p14:creationId xmlns:p14="http://schemas.microsoft.com/office/powerpoint/2010/main" val="1884745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0C8F4C-78F0-46E8-8D2F-82C4EFEFCBFE}"/>
              </a:ext>
            </a:extLst>
          </p:cNvPr>
          <p:cNvSpPr>
            <a:spLocks noGrp="1"/>
          </p:cNvSpPr>
          <p:nvPr>
            <p:ph idx="1"/>
          </p:nvPr>
        </p:nvSpPr>
        <p:spPr>
          <a:xfrm>
            <a:off x="639097" y="580103"/>
            <a:ext cx="10894142" cy="5722373"/>
          </a:xfrm>
        </p:spPr>
        <p:txBody>
          <a:bodyPr/>
          <a:lstStyle/>
          <a:p>
            <a:endParaRPr lang="en-IN" dirty="0"/>
          </a:p>
        </p:txBody>
      </p:sp>
      <p:pic>
        <p:nvPicPr>
          <p:cNvPr id="4" name="Picture 3">
            <a:extLst>
              <a:ext uri="{FF2B5EF4-FFF2-40B4-BE49-F238E27FC236}">
                <a16:creationId xmlns:a16="http://schemas.microsoft.com/office/drawing/2014/main" id="{B3537CF6-8742-4143-A500-378F446ABF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9032" y="732196"/>
            <a:ext cx="7988820" cy="1460398"/>
          </a:xfrm>
          <a:prstGeom prst="rect">
            <a:avLst/>
          </a:prstGeom>
        </p:spPr>
      </p:pic>
      <p:pic>
        <p:nvPicPr>
          <p:cNvPr id="5" name="Picture 4">
            <a:extLst>
              <a:ext uri="{FF2B5EF4-FFF2-40B4-BE49-F238E27FC236}">
                <a16:creationId xmlns:a16="http://schemas.microsoft.com/office/drawing/2014/main" id="{5AB97B1F-296A-4680-A0B3-C0A059C7AE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9032" y="2192593"/>
            <a:ext cx="7988814" cy="1460397"/>
          </a:xfrm>
          <a:prstGeom prst="rect">
            <a:avLst/>
          </a:prstGeom>
        </p:spPr>
      </p:pic>
      <p:pic>
        <p:nvPicPr>
          <p:cNvPr id="6" name="Picture 5">
            <a:extLst>
              <a:ext uri="{FF2B5EF4-FFF2-40B4-BE49-F238E27FC236}">
                <a16:creationId xmlns:a16="http://schemas.microsoft.com/office/drawing/2014/main" id="{6E34CA55-711B-40A7-A98B-D9D19529E8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29026" y="3652989"/>
            <a:ext cx="7988814" cy="1460397"/>
          </a:xfrm>
          <a:prstGeom prst="rect">
            <a:avLst/>
          </a:prstGeom>
        </p:spPr>
      </p:pic>
    </p:spTree>
    <p:extLst>
      <p:ext uri="{BB962C8B-B14F-4D97-AF65-F5344CB8AC3E}">
        <p14:creationId xmlns:p14="http://schemas.microsoft.com/office/powerpoint/2010/main" val="2669376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199EC4-FDFF-45CC-B832-B4586D48A9DF}"/>
              </a:ext>
            </a:extLst>
          </p:cNvPr>
          <p:cNvSpPr>
            <a:spLocks noGrp="1"/>
          </p:cNvSpPr>
          <p:nvPr>
            <p:ph idx="1"/>
          </p:nvPr>
        </p:nvSpPr>
        <p:spPr>
          <a:xfrm>
            <a:off x="845574" y="737419"/>
            <a:ext cx="10923639" cy="5624051"/>
          </a:xfrm>
        </p:spPr>
        <p:txBody>
          <a:bodyPr/>
          <a:lstStyle/>
          <a:p>
            <a:endParaRPr lang="en-IN" dirty="0"/>
          </a:p>
        </p:txBody>
      </p:sp>
      <p:pic>
        <p:nvPicPr>
          <p:cNvPr id="4" name="Picture 3">
            <a:extLst>
              <a:ext uri="{FF2B5EF4-FFF2-40B4-BE49-F238E27FC236}">
                <a16:creationId xmlns:a16="http://schemas.microsoft.com/office/drawing/2014/main" id="{82445BD8-17E6-48A3-B8E1-2171A99B86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0245" y="729932"/>
            <a:ext cx="5971378" cy="5624051"/>
          </a:xfrm>
          <a:prstGeom prst="rect">
            <a:avLst/>
          </a:prstGeom>
        </p:spPr>
      </p:pic>
    </p:spTree>
    <p:extLst>
      <p:ext uri="{BB962C8B-B14F-4D97-AF65-F5344CB8AC3E}">
        <p14:creationId xmlns:p14="http://schemas.microsoft.com/office/powerpoint/2010/main" val="3808365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2E62-0D1B-44BA-9731-4449696B195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9EBB42-6D51-4F6A-B033-6A7F8E2DF5B2}"/>
              </a:ext>
            </a:extLst>
          </p:cNvPr>
          <p:cNvSpPr>
            <a:spLocks noGrp="1"/>
          </p:cNvSpPr>
          <p:nvPr>
            <p:ph idx="1"/>
          </p:nvPr>
        </p:nvSpPr>
        <p:spPr/>
        <p:txBody>
          <a:bodyPr>
            <a:normAutofit lnSpcReduction="10000"/>
          </a:bodyPr>
          <a:lstStyle/>
          <a:p>
            <a:pPr marL="3690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From the above graphs it is observed that: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Arial" panose="020B0604020202020204" pitchFamily="34" charset="0"/>
                <a:ea typeface="Calibri" panose="020F0502020204030204" pitchFamily="34" charset="0"/>
                <a:cs typeface="Times New Roman" panose="02020603050405020304" pitchFamily="18" charset="0"/>
              </a:rPr>
              <a:t>Swift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VDi,Swift</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DZire</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VDi,Swift</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VXi,Wagon</a:t>
            </a:r>
            <a:r>
              <a:rPr lang="en-IN" sz="1800" dirty="0">
                <a:effectLst/>
                <a:latin typeface="Arial" panose="020B0604020202020204" pitchFamily="34" charset="0"/>
                <a:ea typeface="Calibri" panose="020F0502020204030204" pitchFamily="34" charset="0"/>
                <a:cs typeface="Times New Roman" panose="02020603050405020304" pitchFamily="18" charset="0"/>
              </a:rPr>
              <a:t> R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LXi,Alto</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LXi</a:t>
            </a:r>
            <a:r>
              <a:rPr lang="en-IN" sz="1800" dirty="0">
                <a:effectLst/>
                <a:latin typeface="Arial" panose="020B0604020202020204" pitchFamily="34" charset="0"/>
                <a:ea typeface="Calibri" panose="020F0502020204030204" pitchFamily="34" charset="0"/>
                <a:cs typeface="Times New Roman" panose="02020603050405020304" pitchFamily="18" charset="0"/>
              </a:rPr>
              <a:t>  are the most common used cars on sale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Arial" panose="020B0604020202020204" pitchFamily="34" charset="0"/>
                <a:ea typeface="Calibri" panose="020F0502020204030204" pitchFamily="34" charset="0"/>
                <a:cs typeface="Times New Roman" panose="02020603050405020304" pitchFamily="18" charset="0"/>
              </a:rPr>
              <a:t>Maruti and Hyundai are the most common brands of used cars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Arial" panose="020B0604020202020204" pitchFamily="34" charset="0"/>
                <a:ea typeface="Calibri" panose="020F0502020204030204" pitchFamily="34" charset="0"/>
                <a:cs typeface="Times New Roman" panose="02020603050405020304" pitchFamily="18" charset="0"/>
              </a:rPr>
              <a:t>Manual Transmission is the most common amongst cars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Arial" panose="020B0604020202020204" pitchFamily="34" charset="0"/>
                <a:ea typeface="Calibri" panose="020F0502020204030204" pitchFamily="34" charset="0"/>
                <a:cs typeface="Times New Roman" panose="02020603050405020304" pitchFamily="18" charset="0"/>
              </a:rPr>
              <a:t>Most used cars on sale are located in Delhi and Bangalore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Arial" panose="020B0604020202020204" pitchFamily="34" charset="0"/>
                <a:ea typeface="Calibri" panose="020F0502020204030204" pitchFamily="34" charset="0"/>
                <a:cs typeface="Times New Roman" panose="02020603050405020304" pitchFamily="18" charset="0"/>
              </a:rPr>
              <a:t>Most used cars on sale have only had 1 owner before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Arial" panose="020B0604020202020204" pitchFamily="34" charset="0"/>
                <a:ea typeface="Calibri" panose="020F0502020204030204" pitchFamily="34" charset="0"/>
                <a:cs typeface="Times New Roman" panose="02020603050405020304" pitchFamily="18" charset="0"/>
              </a:rPr>
              <a:t>Petrol and Diesel are the most common fuel types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Wingdings" panose="05000000000000000000" pitchFamily="2" charset="2"/>
              <a:buChar char="v"/>
            </a:pPr>
            <a:r>
              <a:rPr lang="en-IN" sz="1800" dirty="0" err="1">
                <a:effectLst/>
                <a:latin typeface="Arial" panose="020B0604020202020204" pitchFamily="34" charset="0"/>
                <a:ea typeface="Calibri" panose="020F0502020204030204" pitchFamily="34" charset="0"/>
                <a:cs typeface="Times New Roman" panose="02020603050405020304" pitchFamily="18" charset="0"/>
              </a:rPr>
              <a:t>Hatchback,Sedan</a:t>
            </a:r>
            <a:r>
              <a:rPr lang="en-IN" sz="1800" dirty="0">
                <a:effectLst/>
                <a:latin typeface="Arial" panose="020B0604020202020204" pitchFamily="34" charset="0"/>
                <a:ea typeface="Calibri" panose="020F0502020204030204" pitchFamily="34" charset="0"/>
                <a:cs typeface="Times New Roman" panose="02020603050405020304" pitchFamily="18" charset="0"/>
              </a:rPr>
              <a:t> and SUV are the most common Car types available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97007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ECCA-30EC-46B4-A6F1-07E0FDD199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7F29836-BE2A-4437-A526-9D1A0D82AA90}"/>
              </a:ext>
            </a:extLst>
          </p:cNvPr>
          <p:cNvSpPr>
            <a:spLocks noGrp="1"/>
          </p:cNvSpPr>
          <p:nvPr>
            <p:ph idx="1"/>
          </p:nvPr>
        </p:nvSpPr>
        <p:spPr>
          <a:xfrm>
            <a:off x="913794" y="2076450"/>
            <a:ext cx="10580115" cy="4171950"/>
          </a:xfrm>
        </p:spPr>
        <p:txBody>
          <a:bodyPr/>
          <a:lstStyle/>
          <a:p>
            <a:pPr marL="369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Bivariate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Interpreting Relationship between Dependent Variable and Independent Variable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AC8F402-F202-498E-A457-FFAD584E36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9076" y="3660927"/>
            <a:ext cx="8305760" cy="2130272"/>
          </a:xfrm>
          <a:prstGeom prst="rect">
            <a:avLst/>
          </a:prstGeom>
        </p:spPr>
      </p:pic>
    </p:spTree>
    <p:extLst>
      <p:ext uri="{BB962C8B-B14F-4D97-AF65-F5344CB8AC3E}">
        <p14:creationId xmlns:p14="http://schemas.microsoft.com/office/powerpoint/2010/main" val="858365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CF941-1142-44E4-9052-8C1FA6E497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15F021-2A1F-4786-9B22-D78F8E48948E}"/>
              </a:ext>
            </a:extLst>
          </p:cNvPr>
          <p:cNvSpPr>
            <a:spLocks noGrp="1"/>
          </p:cNvSpPr>
          <p:nvPr>
            <p:ph idx="1"/>
          </p:nvPr>
        </p:nvSpPr>
        <p:spPr/>
        <p:txBody>
          <a:bodyPr/>
          <a:lstStyle/>
          <a:p>
            <a:pPr marL="151200" indent="0">
              <a:lnSpc>
                <a:spcPct val="107000"/>
              </a:lnSpc>
              <a:buNone/>
            </a:pPr>
            <a:r>
              <a:rPr lang="en-IN" sz="2000" dirty="0">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494100" indent="-34290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There is a negative correlation between Total </a:t>
            </a:r>
            <a:r>
              <a:rPr lang="en-IN" sz="1800" dirty="0" err="1">
                <a:effectLst/>
                <a:latin typeface="Arial" panose="020B0604020202020204" pitchFamily="34" charset="0"/>
                <a:ea typeface="Calibri" panose="020F0502020204030204" pitchFamily="34" charset="0"/>
                <a:cs typeface="Arial" panose="020B0604020202020204" pitchFamily="34" charset="0"/>
              </a:rPr>
              <a:t>Kilometers</a:t>
            </a:r>
            <a:r>
              <a:rPr lang="en-IN" sz="1800" dirty="0">
                <a:effectLst/>
                <a:latin typeface="Arial" panose="020B0604020202020204" pitchFamily="34" charset="0"/>
                <a:ea typeface="Calibri" panose="020F0502020204030204" pitchFamily="34" charset="0"/>
                <a:cs typeface="Arial" panose="020B0604020202020204" pitchFamily="34" charset="0"/>
              </a:rPr>
              <a:t> Driven and Price</a:t>
            </a:r>
          </a:p>
          <a:p>
            <a:pPr marL="4369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 Cars with Mileage between 14 km/l and 19 km/l have the highest prices</a:t>
            </a:r>
          </a:p>
          <a:p>
            <a:pPr marL="4369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 There is a negative correlation between Car Age and Price</a:t>
            </a:r>
          </a:p>
          <a:p>
            <a:pPr marL="4369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 There is a positive correlation between Seating capacity and Price</a:t>
            </a:r>
          </a:p>
          <a:p>
            <a:endParaRPr lang="en-IN" dirty="0"/>
          </a:p>
        </p:txBody>
      </p:sp>
    </p:spTree>
    <p:extLst>
      <p:ext uri="{BB962C8B-B14F-4D97-AF65-F5344CB8AC3E}">
        <p14:creationId xmlns:p14="http://schemas.microsoft.com/office/powerpoint/2010/main" val="25577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30C9F2-646F-4836-A434-9538F9AD3B67}"/>
              </a:ext>
            </a:extLst>
          </p:cNvPr>
          <p:cNvSpPr>
            <a:spLocks noGrp="1"/>
          </p:cNvSpPr>
          <p:nvPr>
            <p:ph idx="1"/>
          </p:nvPr>
        </p:nvSpPr>
        <p:spPr>
          <a:xfrm>
            <a:off x="913794" y="462116"/>
            <a:ext cx="11066712" cy="6395884"/>
          </a:xfrm>
        </p:spPr>
        <p:txBody>
          <a:bodyPr/>
          <a:lstStyle/>
          <a:p>
            <a:endParaRPr lang="en-IN" dirty="0"/>
          </a:p>
        </p:txBody>
      </p:sp>
      <p:pic>
        <p:nvPicPr>
          <p:cNvPr id="4" name="Picture 3">
            <a:extLst>
              <a:ext uri="{FF2B5EF4-FFF2-40B4-BE49-F238E27FC236}">
                <a16:creationId xmlns:a16="http://schemas.microsoft.com/office/drawing/2014/main" id="{45D40632-2E78-4B94-A283-CD844CB30C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8525" y="652850"/>
            <a:ext cx="6453694" cy="1978437"/>
          </a:xfrm>
          <a:prstGeom prst="rect">
            <a:avLst/>
          </a:prstGeom>
        </p:spPr>
      </p:pic>
      <p:pic>
        <p:nvPicPr>
          <p:cNvPr id="5" name="Picture 4">
            <a:extLst>
              <a:ext uri="{FF2B5EF4-FFF2-40B4-BE49-F238E27FC236}">
                <a16:creationId xmlns:a16="http://schemas.microsoft.com/office/drawing/2014/main" id="{46E973BE-1B25-4E74-BF42-74558A1238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8525" y="2631287"/>
            <a:ext cx="6442076" cy="2078365"/>
          </a:xfrm>
          <a:prstGeom prst="rect">
            <a:avLst/>
          </a:prstGeom>
        </p:spPr>
      </p:pic>
      <p:pic>
        <p:nvPicPr>
          <p:cNvPr id="6" name="Picture 5">
            <a:extLst>
              <a:ext uri="{FF2B5EF4-FFF2-40B4-BE49-F238E27FC236}">
                <a16:creationId xmlns:a16="http://schemas.microsoft.com/office/drawing/2014/main" id="{9B42C22C-7E4B-4E12-B262-56443202BD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8525" y="4709651"/>
            <a:ext cx="6453694" cy="2056373"/>
          </a:xfrm>
          <a:prstGeom prst="rect">
            <a:avLst/>
          </a:prstGeom>
        </p:spPr>
      </p:pic>
    </p:spTree>
    <p:extLst>
      <p:ext uri="{BB962C8B-B14F-4D97-AF65-F5344CB8AC3E}">
        <p14:creationId xmlns:p14="http://schemas.microsoft.com/office/powerpoint/2010/main" val="3125398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5367DE-8324-4EA8-B704-9D0EC5A3F0A5}"/>
              </a:ext>
            </a:extLst>
          </p:cNvPr>
          <p:cNvSpPr>
            <a:spLocks noGrp="1"/>
          </p:cNvSpPr>
          <p:nvPr>
            <p:ph idx="1"/>
          </p:nvPr>
        </p:nvSpPr>
        <p:spPr>
          <a:xfrm>
            <a:off x="317241" y="214604"/>
            <a:ext cx="11467322" cy="6419461"/>
          </a:xfrm>
        </p:spPr>
        <p:txBody>
          <a:bodyPr/>
          <a:lstStyle/>
          <a:p>
            <a:endParaRPr lang="en-IN" dirty="0"/>
          </a:p>
        </p:txBody>
      </p:sp>
      <p:pic>
        <p:nvPicPr>
          <p:cNvPr id="4" name="Picture 3">
            <a:extLst>
              <a:ext uri="{FF2B5EF4-FFF2-40B4-BE49-F238E27FC236}">
                <a16:creationId xmlns:a16="http://schemas.microsoft.com/office/drawing/2014/main" id="{3B1C76C1-0A6C-4E15-9CC3-6346561E07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5407" y="603625"/>
            <a:ext cx="7501185" cy="2242211"/>
          </a:xfrm>
          <a:prstGeom prst="rect">
            <a:avLst/>
          </a:prstGeom>
        </p:spPr>
      </p:pic>
      <p:pic>
        <p:nvPicPr>
          <p:cNvPr id="5" name="Picture 4">
            <a:extLst>
              <a:ext uri="{FF2B5EF4-FFF2-40B4-BE49-F238E27FC236}">
                <a16:creationId xmlns:a16="http://schemas.microsoft.com/office/drawing/2014/main" id="{8DF1E99E-28C0-4ED0-BBC8-62F9B598B2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5406" y="2845836"/>
            <a:ext cx="7501185" cy="2316176"/>
          </a:xfrm>
          <a:prstGeom prst="rect">
            <a:avLst/>
          </a:prstGeom>
        </p:spPr>
      </p:pic>
    </p:spTree>
    <p:extLst>
      <p:ext uri="{BB962C8B-B14F-4D97-AF65-F5344CB8AC3E}">
        <p14:creationId xmlns:p14="http://schemas.microsoft.com/office/powerpoint/2010/main" val="35067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DCDB2-CC77-443F-A2DC-A68616B6A619}"/>
              </a:ext>
            </a:extLst>
          </p:cNvPr>
          <p:cNvSpPr>
            <a:spLocks noGrp="1"/>
          </p:cNvSpPr>
          <p:nvPr>
            <p:ph type="title"/>
          </p:nvPr>
        </p:nvSpPr>
        <p:spPr/>
        <p:txBody>
          <a:bodyPr/>
          <a:lstStyle/>
          <a:p>
            <a:r>
              <a:rPr lang="en-IN" dirty="0"/>
              <a:t> INTRODUCTION</a:t>
            </a:r>
          </a:p>
        </p:txBody>
      </p:sp>
      <p:sp>
        <p:nvSpPr>
          <p:cNvPr id="3" name="Content Placeholder 2">
            <a:extLst>
              <a:ext uri="{FF2B5EF4-FFF2-40B4-BE49-F238E27FC236}">
                <a16:creationId xmlns:a16="http://schemas.microsoft.com/office/drawing/2014/main" id="{43CC258E-0642-4E5A-B057-8378C862C1BE}"/>
              </a:ext>
            </a:extLst>
          </p:cNvPr>
          <p:cNvSpPr>
            <a:spLocks noGrp="1"/>
          </p:cNvSpPr>
          <p:nvPr>
            <p:ph idx="1"/>
          </p:nvPr>
        </p:nvSpPr>
        <p:spPr/>
        <p:txBody>
          <a:bodyPr>
            <a:normAutofit lnSpcReduction="10000"/>
          </a:bodyPr>
          <a:lstStyle/>
          <a:p>
            <a:pPr marL="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Business Problem Framing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With the covid 19 impact in the market, there have been lot of changes in the car market. Now some cars are in demand hence making them costly and some are not in demand hence cheaper. With the change in market due to covid 19 impact, our client there is a need for new machine learning models from new data. Therefore, new car price valuation model is required to be made. </a:t>
            </a:r>
          </a:p>
          <a:p>
            <a:pPr marL="3690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Conceptual Background of the Domain Problem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Predictive modelling, Regression algorithms are some of the machine learning techniques used for predicting Used Car prices. Identifying various relevant features of a car, its present condition, ownership and total usage by previous owner(s) are crucial for working on the project as they determine its valuation.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98052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C252F7-E5C0-4192-9B78-5BEB84774D83}"/>
              </a:ext>
            </a:extLst>
          </p:cNvPr>
          <p:cNvSpPr>
            <a:spLocks noGrp="1"/>
          </p:cNvSpPr>
          <p:nvPr>
            <p:ph idx="1"/>
          </p:nvPr>
        </p:nvSpPr>
        <p:spPr>
          <a:xfrm>
            <a:off x="447868" y="279918"/>
            <a:ext cx="11318033" cy="6260841"/>
          </a:xfrm>
        </p:spPr>
        <p:txBody>
          <a:bodyPr/>
          <a:lstStyle/>
          <a:p>
            <a:endParaRPr lang="en-IN" dirty="0"/>
          </a:p>
        </p:txBody>
      </p:sp>
      <p:pic>
        <p:nvPicPr>
          <p:cNvPr id="4" name="Picture 3">
            <a:extLst>
              <a:ext uri="{FF2B5EF4-FFF2-40B4-BE49-F238E27FC236}">
                <a16:creationId xmlns:a16="http://schemas.microsoft.com/office/drawing/2014/main" id="{95134366-74CB-4384-A798-CAD642675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20" y="431997"/>
            <a:ext cx="3450728" cy="5805142"/>
          </a:xfrm>
          <a:prstGeom prst="rect">
            <a:avLst/>
          </a:prstGeom>
        </p:spPr>
      </p:pic>
    </p:spTree>
    <p:extLst>
      <p:ext uri="{BB962C8B-B14F-4D97-AF65-F5344CB8AC3E}">
        <p14:creationId xmlns:p14="http://schemas.microsoft.com/office/powerpoint/2010/main" val="2118862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A4802B-11F5-4D65-A123-C21D5E4D2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1702" y="252114"/>
            <a:ext cx="3728596" cy="6353771"/>
          </a:xfrm>
          <a:prstGeom prst="rect">
            <a:avLst/>
          </a:prstGeom>
        </p:spPr>
      </p:pic>
    </p:spTree>
    <p:extLst>
      <p:ext uri="{BB962C8B-B14F-4D97-AF65-F5344CB8AC3E}">
        <p14:creationId xmlns:p14="http://schemas.microsoft.com/office/powerpoint/2010/main" val="1580825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C8CA-9FD8-4F84-9716-6BE9B09A0C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B81405-EC0B-4758-96E1-002C9907D4EA}"/>
              </a:ext>
            </a:extLst>
          </p:cNvPr>
          <p:cNvSpPr>
            <a:spLocks noGrp="1"/>
          </p:cNvSpPr>
          <p:nvPr>
            <p:ph idx="1"/>
          </p:nvPr>
        </p:nvSpPr>
        <p:spPr>
          <a:xfrm>
            <a:off x="913794" y="2076450"/>
            <a:ext cx="10758801" cy="4408326"/>
          </a:xfrm>
        </p:spPr>
        <p:txBody>
          <a:bodyPr>
            <a:normAutofit/>
          </a:bodyPr>
          <a:lstStyle/>
          <a:p>
            <a:pPr marL="36900" indent="0">
              <a:buNone/>
            </a:pPr>
            <a:r>
              <a:rPr lang="en-IN" sz="1800" dirty="0">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285750" indent="-285750">
              <a:lnSpc>
                <a:spcPct val="107000"/>
              </a:lnSpc>
            </a:pPr>
            <a:r>
              <a:rPr lang="en-IN" sz="1800" dirty="0" err="1">
                <a:effectLst/>
                <a:latin typeface="Arial" panose="020B0604020202020204" pitchFamily="34" charset="0"/>
                <a:ea typeface="Calibri" panose="020F0502020204030204" pitchFamily="34" charset="0"/>
                <a:cs typeface="Arial" panose="020B0604020202020204" pitchFamily="34" charset="0"/>
              </a:rPr>
              <a:t>SUV,MUV,Pickup</a:t>
            </a:r>
            <a:r>
              <a:rPr lang="en-IN" sz="1800" dirty="0">
                <a:effectLst/>
                <a:latin typeface="Arial" panose="020B0604020202020204" pitchFamily="34" charset="0"/>
                <a:ea typeface="Calibri" panose="020F0502020204030204" pitchFamily="34" charset="0"/>
                <a:cs typeface="Arial" panose="020B0604020202020204" pitchFamily="34" charset="0"/>
              </a:rPr>
              <a:t> and Crossover type Cars have the highest Prices</a:t>
            </a:r>
          </a:p>
          <a:p>
            <a:pPr marL="2857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Hybrid Fuel Type Cars are the costliest </a:t>
            </a:r>
          </a:p>
          <a:p>
            <a:pPr marL="2857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As the Number of previous owners increases, the price of used car decreases, so there is a negative correlation between ownership and Car Price</a:t>
            </a:r>
          </a:p>
          <a:p>
            <a:pPr marL="2857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Automatic Cars have the highest prices </a:t>
            </a:r>
          </a:p>
          <a:p>
            <a:pPr marL="285750" indent="-285750">
              <a:lnSpc>
                <a:spcPct val="107000"/>
              </a:lnSpc>
            </a:pPr>
            <a:r>
              <a:rPr lang="en-IN" sz="1800" dirty="0" err="1">
                <a:effectLst/>
                <a:latin typeface="Arial" panose="020B0604020202020204" pitchFamily="34" charset="0"/>
                <a:ea typeface="Calibri" panose="020F0502020204030204" pitchFamily="34" charset="0"/>
                <a:cs typeface="Arial" panose="020B0604020202020204" pitchFamily="34" charset="0"/>
              </a:rPr>
              <a:t>Kia,MG,Isuzu</a:t>
            </a:r>
            <a:r>
              <a:rPr lang="en-IN" sz="1800" dirty="0">
                <a:effectLst/>
                <a:latin typeface="Arial" panose="020B0604020202020204" pitchFamily="34" charset="0"/>
                <a:ea typeface="Calibri" panose="020F0502020204030204" pitchFamily="34" charset="0"/>
                <a:cs typeface="Arial" panose="020B0604020202020204" pitchFamily="34" charset="0"/>
              </a:rPr>
              <a:t> and Jeep are amongst the most expensive Car Brands while </a:t>
            </a:r>
            <a:r>
              <a:rPr lang="en-IN" sz="1800" dirty="0" err="1">
                <a:effectLst/>
                <a:latin typeface="Arial" panose="020B0604020202020204" pitchFamily="34" charset="0"/>
                <a:ea typeface="Calibri" panose="020F0502020204030204" pitchFamily="34" charset="0"/>
                <a:cs typeface="Arial" panose="020B0604020202020204" pitchFamily="34" charset="0"/>
              </a:rPr>
              <a:t>Maruti,Volkswagen,Chevrolet,Opel,Tata,Honda,Fiat</a:t>
            </a:r>
            <a:r>
              <a:rPr lang="en-IN" sz="1800" dirty="0">
                <a:effectLst/>
                <a:latin typeface="Arial" panose="020B0604020202020204" pitchFamily="34" charset="0"/>
                <a:ea typeface="Calibri" panose="020F0502020204030204" pitchFamily="34" charset="0"/>
                <a:cs typeface="Arial" panose="020B0604020202020204" pitchFamily="34" charset="0"/>
              </a:rPr>
              <a:t> and Ford are the most affordable Car Brands</a:t>
            </a:r>
          </a:p>
          <a:p>
            <a:pPr marL="285750" indent="-28575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Car Prices are highest in </a:t>
            </a:r>
            <a:r>
              <a:rPr lang="en-IN" sz="1800" dirty="0" err="1">
                <a:effectLst/>
                <a:latin typeface="Arial" panose="020B0604020202020204" pitchFamily="34" charset="0"/>
                <a:ea typeface="Calibri" panose="020F0502020204030204" pitchFamily="34" charset="0"/>
                <a:cs typeface="Arial" panose="020B0604020202020204" pitchFamily="34" charset="0"/>
              </a:rPr>
              <a:t>Lucknow,Rajkot,Bhubhaneshwar,Kohlapur,Ahmedabad</a:t>
            </a:r>
            <a:r>
              <a:rPr lang="en-IN" sz="1800" dirty="0">
                <a:effectLst/>
                <a:latin typeface="Arial" panose="020B0604020202020204" pitchFamily="34" charset="0"/>
                <a:ea typeface="Calibri" panose="020F0502020204030204" pitchFamily="34" charset="0"/>
                <a:cs typeface="Arial" panose="020B0604020202020204" pitchFamily="34" charset="0"/>
              </a:rPr>
              <a:t> and </a:t>
            </a:r>
            <a:r>
              <a:rPr lang="en-IN" sz="1800" dirty="0" err="1">
                <a:effectLst/>
                <a:latin typeface="Arial" panose="020B0604020202020204" pitchFamily="34" charset="0"/>
                <a:ea typeface="Calibri" panose="020F0502020204030204" pitchFamily="34" charset="0"/>
                <a:cs typeface="Arial" panose="020B0604020202020204" pitchFamily="34" charset="0"/>
              </a:rPr>
              <a:t>Haflong</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285750" indent="-285750">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Creta,Fortuner,Tucson,Seltos,Xuv500,Thar,Innova </a:t>
            </a:r>
            <a:r>
              <a:rPr lang="en-IN" sz="1800" dirty="0" err="1">
                <a:effectLst/>
                <a:latin typeface="Arial" panose="020B0604020202020204" pitchFamily="34" charset="0"/>
                <a:ea typeface="Calibri" panose="020F0502020204030204" pitchFamily="34" charset="0"/>
                <a:cs typeface="Arial" panose="020B0604020202020204" pitchFamily="34" charset="0"/>
              </a:rPr>
              <a:t>Crysta</a:t>
            </a:r>
            <a:r>
              <a:rPr lang="en-IN" sz="1800" dirty="0">
                <a:effectLst/>
                <a:latin typeface="Arial" panose="020B0604020202020204" pitchFamily="34" charset="0"/>
                <a:ea typeface="Calibri" panose="020F0502020204030204" pitchFamily="34" charset="0"/>
                <a:cs typeface="Arial" panose="020B0604020202020204" pitchFamily="34" charset="0"/>
              </a:rPr>
              <a:t> are amongst the most expensive car models, while </a:t>
            </a:r>
            <a:r>
              <a:rPr lang="en-IN" sz="1800" dirty="0" err="1">
                <a:effectLst/>
                <a:latin typeface="Arial" panose="020B0604020202020204" pitchFamily="34" charset="0"/>
                <a:ea typeface="Calibri" panose="020F0502020204030204" pitchFamily="34" charset="0"/>
                <a:cs typeface="Arial" panose="020B0604020202020204" pitchFamily="34" charset="0"/>
              </a:rPr>
              <a:t>Beat,Punto,Wagon</a:t>
            </a:r>
            <a:r>
              <a:rPr lang="en-IN" sz="1800" dirty="0">
                <a:effectLst/>
                <a:latin typeface="Arial" panose="020B0604020202020204" pitchFamily="34" charset="0"/>
                <a:ea typeface="Calibri" panose="020F0502020204030204" pitchFamily="34" charset="0"/>
                <a:cs typeface="Arial" panose="020B0604020202020204" pitchFamily="34" charset="0"/>
              </a:rPr>
              <a:t> </a:t>
            </a:r>
            <a:r>
              <a:rPr lang="en-IN" sz="1800" dirty="0" err="1">
                <a:effectLst/>
                <a:latin typeface="Arial" panose="020B0604020202020204" pitchFamily="34" charset="0"/>
                <a:ea typeface="Calibri" panose="020F0502020204030204" pitchFamily="34" charset="0"/>
                <a:cs typeface="Arial" panose="020B0604020202020204" pitchFamily="34" charset="0"/>
              </a:rPr>
              <a:t>R,Santro</a:t>
            </a:r>
            <a:r>
              <a:rPr lang="en-IN" sz="1800" dirty="0">
                <a:effectLst/>
                <a:latin typeface="Arial" panose="020B0604020202020204" pitchFamily="34" charset="0"/>
                <a:ea typeface="Calibri" panose="020F0502020204030204" pitchFamily="34" charset="0"/>
                <a:cs typeface="Arial" panose="020B0604020202020204" pitchFamily="34" charset="0"/>
              </a:rPr>
              <a:t> </a:t>
            </a:r>
            <a:r>
              <a:rPr lang="en-IN" sz="1800" dirty="0" err="1">
                <a:effectLst/>
                <a:latin typeface="Arial" panose="020B0604020202020204" pitchFamily="34" charset="0"/>
                <a:ea typeface="Calibri" panose="020F0502020204030204" pitchFamily="34" charset="0"/>
                <a:cs typeface="Arial" panose="020B0604020202020204" pitchFamily="34" charset="0"/>
              </a:rPr>
              <a:t>Xing,Alto,Fiesta</a:t>
            </a:r>
            <a:r>
              <a:rPr lang="en-IN" sz="1800" dirty="0">
                <a:effectLst/>
                <a:latin typeface="Arial" panose="020B0604020202020204" pitchFamily="34" charset="0"/>
                <a:ea typeface="Calibri" panose="020F0502020204030204" pitchFamily="34" charset="0"/>
                <a:cs typeface="Arial" panose="020B0604020202020204" pitchFamily="34" charset="0"/>
              </a:rPr>
              <a:t> are amongst the most affordable</a:t>
            </a:r>
          </a:p>
          <a:p>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6900" indent="0">
              <a:buNone/>
            </a:pPr>
            <a:endParaRPr lang="en-IN" dirty="0"/>
          </a:p>
        </p:txBody>
      </p:sp>
    </p:spTree>
    <p:extLst>
      <p:ext uri="{BB962C8B-B14F-4D97-AF65-F5344CB8AC3E}">
        <p14:creationId xmlns:p14="http://schemas.microsoft.com/office/powerpoint/2010/main" val="3015182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48559C-82D3-4656-8D7B-A6F0C352C5F8}"/>
              </a:ext>
            </a:extLst>
          </p:cNvPr>
          <p:cNvSpPr>
            <a:spLocks noGrp="1"/>
          </p:cNvSpPr>
          <p:nvPr>
            <p:ph idx="1"/>
          </p:nvPr>
        </p:nvSpPr>
        <p:spPr>
          <a:xfrm>
            <a:off x="345233" y="289250"/>
            <a:ext cx="11551298" cy="6288832"/>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Multivariate Analysis</a:t>
            </a:r>
          </a:p>
          <a:p>
            <a:pPr marL="3690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29DDCABC-23A3-4CB5-9E6B-04580D263545}"/>
              </a:ext>
            </a:extLst>
          </p:cNvPr>
          <p:cNvPicPr>
            <a:picLocks noChangeAspect="1"/>
          </p:cNvPicPr>
          <p:nvPr/>
        </p:nvPicPr>
        <p:blipFill>
          <a:blip r:embed="rId2"/>
          <a:stretch>
            <a:fillRect/>
          </a:stretch>
        </p:blipFill>
        <p:spPr>
          <a:xfrm>
            <a:off x="3146546" y="1385213"/>
            <a:ext cx="5189781" cy="3527737"/>
          </a:xfrm>
          <a:prstGeom prst="rect">
            <a:avLst/>
          </a:prstGeom>
        </p:spPr>
      </p:pic>
    </p:spTree>
    <p:extLst>
      <p:ext uri="{BB962C8B-B14F-4D97-AF65-F5344CB8AC3E}">
        <p14:creationId xmlns:p14="http://schemas.microsoft.com/office/powerpoint/2010/main" val="3318245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944EE2-D559-4153-B1FE-446D609AF18F}"/>
              </a:ext>
            </a:extLst>
          </p:cNvPr>
          <p:cNvPicPr>
            <a:picLocks noGrp="1" noChangeAspect="1"/>
          </p:cNvPicPr>
          <p:nvPr>
            <p:ph idx="1"/>
          </p:nvPr>
        </p:nvPicPr>
        <p:blipFill>
          <a:blip r:embed="rId2"/>
          <a:stretch>
            <a:fillRect/>
          </a:stretch>
        </p:blipFill>
        <p:spPr>
          <a:xfrm>
            <a:off x="3382861" y="1496582"/>
            <a:ext cx="5426277" cy="3586861"/>
          </a:xfrm>
        </p:spPr>
      </p:pic>
    </p:spTree>
    <p:extLst>
      <p:ext uri="{BB962C8B-B14F-4D97-AF65-F5344CB8AC3E}">
        <p14:creationId xmlns:p14="http://schemas.microsoft.com/office/powerpoint/2010/main" val="2340573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6802B99-8007-4E81-9390-E9052DD9B287}"/>
              </a:ext>
            </a:extLst>
          </p:cNvPr>
          <p:cNvPicPr>
            <a:picLocks noGrp="1" noChangeAspect="1"/>
          </p:cNvPicPr>
          <p:nvPr>
            <p:ph idx="1"/>
          </p:nvPr>
        </p:nvPicPr>
        <p:blipFill>
          <a:blip r:embed="rId2"/>
          <a:stretch>
            <a:fillRect/>
          </a:stretch>
        </p:blipFill>
        <p:spPr>
          <a:xfrm>
            <a:off x="3621488" y="1691435"/>
            <a:ext cx="5110949" cy="3521168"/>
          </a:xfrm>
        </p:spPr>
      </p:pic>
    </p:spTree>
    <p:extLst>
      <p:ext uri="{BB962C8B-B14F-4D97-AF65-F5344CB8AC3E}">
        <p14:creationId xmlns:p14="http://schemas.microsoft.com/office/powerpoint/2010/main" val="1057790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0C4F818-943D-40A0-9D56-7E96E20C3922}"/>
              </a:ext>
            </a:extLst>
          </p:cNvPr>
          <p:cNvPicPr>
            <a:picLocks noGrp="1" noChangeAspect="1"/>
          </p:cNvPicPr>
          <p:nvPr>
            <p:ph idx="1"/>
          </p:nvPr>
        </p:nvPicPr>
        <p:blipFill>
          <a:blip r:embed="rId2"/>
          <a:stretch>
            <a:fillRect/>
          </a:stretch>
        </p:blipFill>
        <p:spPr>
          <a:xfrm>
            <a:off x="3210324" y="1185783"/>
            <a:ext cx="6109489" cy="4664234"/>
          </a:xfrm>
        </p:spPr>
      </p:pic>
    </p:spTree>
    <p:extLst>
      <p:ext uri="{BB962C8B-B14F-4D97-AF65-F5344CB8AC3E}">
        <p14:creationId xmlns:p14="http://schemas.microsoft.com/office/powerpoint/2010/main" val="1447503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58FDB-0FD8-48F2-9D36-42E9615FD6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E2FB5E-DBFB-4FA0-8234-F5C96F6F8748}"/>
              </a:ext>
            </a:extLst>
          </p:cNvPr>
          <p:cNvSpPr>
            <a:spLocks noGrp="1"/>
          </p:cNvSpPr>
          <p:nvPr>
            <p:ph idx="1"/>
          </p:nvPr>
        </p:nvSpPr>
        <p:spPr/>
        <p:txBody>
          <a:bodyPr/>
          <a:lstStyle/>
          <a:p>
            <a:pPr marL="3690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Following Observations are made from graphs above: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SUV and MUV cars with Automatic Transmission are the costliest</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Hybrid Cars with Manual Transmission have the highest price followed by Diesel and Petrol cars with Automatic Transmission</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Hybrid Type Hatchback and SUV Cars are the most expensive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Automatic Transmission Variants are the most expensive cars of most car brands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Diesel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Variants,followed</a:t>
            </a:r>
            <a:r>
              <a:rPr lang="en-US" sz="1800" dirty="0">
                <a:effectLst/>
                <a:latin typeface="Calibri" panose="020F0502020204030204" pitchFamily="34" charset="0"/>
                <a:ea typeface="Calibri" panose="020F0502020204030204" pitchFamily="34" charset="0"/>
                <a:cs typeface="Times New Roman" panose="02020603050405020304" pitchFamily="18" charset="0"/>
              </a:rPr>
              <a:t> by Petrol Variants are the most expensive cars of most car brands</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204288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D9392-7374-48C7-B329-C647F356CC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0926BE-96EE-45EB-A91D-45A083E3C68E}"/>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rPr>
              <a:t>Checking for Outliers</a:t>
            </a:r>
          </a:p>
          <a:p>
            <a:endParaRPr lang="en-IN" sz="1800" b="1" dirty="0">
              <a:effectLst/>
              <a:latin typeface="Arial" panose="020B0604020202020204" pitchFamily="34" charset="0"/>
            </a:endParaRPr>
          </a:p>
          <a:p>
            <a:endParaRPr lang="en-IN" sz="1800" b="1" dirty="0">
              <a:effectLst/>
              <a:latin typeface="Arial" panose="020B0604020202020204" pitchFamily="34" charset="0"/>
            </a:endParaRPr>
          </a:p>
          <a:p>
            <a:endParaRPr lang="en-IN" sz="1800" b="1" dirty="0">
              <a:effectLst/>
              <a:latin typeface="Arial" panose="020B0604020202020204" pitchFamily="34" charset="0"/>
            </a:endParaRPr>
          </a:p>
          <a:p>
            <a:endParaRPr lang="en-IN" sz="1800" b="1" dirty="0">
              <a:effectLst/>
              <a:latin typeface="Arial" panose="020B0604020202020204" pitchFamily="34" charset="0"/>
            </a:endParaRPr>
          </a:p>
          <a:p>
            <a:pPr marL="436950" indent="-28575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There are considerable outliers in the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Outliers were Removed using Z score method which resulted in a total data loss of 3.82%, which is within acceptable range.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AD43956-E820-4C15-AC0F-8C1A75283A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2449" y="2883223"/>
            <a:ext cx="9536454" cy="1257299"/>
          </a:xfrm>
          <a:prstGeom prst="rect">
            <a:avLst/>
          </a:prstGeom>
        </p:spPr>
      </p:pic>
    </p:spTree>
    <p:extLst>
      <p:ext uri="{BB962C8B-B14F-4D97-AF65-F5344CB8AC3E}">
        <p14:creationId xmlns:p14="http://schemas.microsoft.com/office/powerpoint/2010/main" val="1329393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0C78-A508-4216-8498-0F872D2CCC7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2202D9F-FF49-4266-A301-34C12ED9DF7F}"/>
              </a:ext>
            </a:extLst>
          </p:cNvPr>
          <p:cNvSpPr>
            <a:spLocks noGrp="1"/>
          </p:cNvSpPr>
          <p:nvPr>
            <p:ph idx="1"/>
          </p:nvPr>
        </p:nvSpPr>
        <p:spPr/>
        <p:txBody>
          <a:bodyPr/>
          <a:lstStyle/>
          <a:p>
            <a:pPr marL="369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Encoding Categorical Columns</a:t>
            </a:r>
          </a:p>
          <a:p>
            <a:r>
              <a:rPr lang="en-IN" sz="1800" dirty="0">
                <a:effectLst/>
                <a:latin typeface="Arial" panose="020B0604020202020204" pitchFamily="34" charset="0"/>
                <a:ea typeface="Calibri" panose="020F0502020204030204" pitchFamily="34" charset="0"/>
                <a:cs typeface="Times New Roman" panose="02020603050405020304" pitchFamily="18" charset="0"/>
              </a:rPr>
              <a:t>Categorical Columns were encoded using Label Encoding technique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get_dummies</a:t>
            </a:r>
            <a:r>
              <a:rPr lang="en-IN" sz="1800" dirty="0">
                <a:effectLst/>
                <a:latin typeface="Arial" panose="020B0604020202020204" pitchFamily="34" charset="0"/>
                <a:ea typeface="Calibri" panose="020F0502020204030204" pitchFamily="34" charset="0"/>
                <a:cs typeface="Times New Roman" panose="02020603050405020304" pitchFamily="18" charset="0"/>
              </a:rPr>
              <a:t>() technique.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64654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F466-64B2-4098-B7B8-62063A70F0A8}"/>
              </a:ext>
            </a:extLst>
          </p:cNvPr>
          <p:cNvSpPr>
            <a:spLocks noGrp="1"/>
          </p:cNvSpPr>
          <p:nvPr>
            <p:ph type="title"/>
          </p:nvPr>
        </p:nvSpPr>
        <p:spPr/>
        <p:txBody>
          <a:bodyPr/>
          <a:lstStyle/>
          <a:p>
            <a:r>
              <a:rPr lang="en-IN" dirty="0"/>
              <a:t> INTRODUCTION</a:t>
            </a:r>
          </a:p>
        </p:txBody>
      </p:sp>
      <p:sp>
        <p:nvSpPr>
          <p:cNvPr id="3" name="Content Placeholder 2">
            <a:extLst>
              <a:ext uri="{FF2B5EF4-FFF2-40B4-BE49-F238E27FC236}">
                <a16:creationId xmlns:a16="http://schemas.microsoft.com/office/drawing/2014/main" id="{8BEC8383-20FB-4991-9D5D-B865CBA64749}"/>
              </a:ext>
            </a:extLst>
          </p:cNvPr>
          <p:cNvSpPr>
            <a:spLocks noGrp="1"/>
          </p:cNvSpPr>
          <p:nvPr>
            <p:ph idx="1"/>
          </p:nvPr>
        </p:nvSpPr>
        <p:spPr/>
        <p:txBody>
          <a:bodyPr>
            <a:normAutofit/>
          </a:bodyPr>
          <a:lstStyle/>
          <a:p>
            <a:pPr marL="3690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Review of Literature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3 Online Articles, namely: “Factors which affect used car valuation price” and “Just What Factors Into The Value Of Your Used Car?” were reviewed and studied to gain insights into all the attributes that contribute to the price of a used car.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It is learnt that Economic Factors,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Vehicle Make,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Vehicle Class and Body Style,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Mileage,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Transmission Type and technology are some the most important factors that determine a used car’s valuation.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buFont typeface="Symbol" panose="05050102010706020507" pitchFamily="18" charset="2"/>
              <a:buChar char=""/>
            </a:pPr>
            <a:r>
              <a:rPr lang="en-IN" sz="16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https://www.moneycrashers.com/factors-affect-used-cars-resale-value/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spcAft>
                <a:spcPts val="800"/>
              </a:spcAft>
              <a:buFont typeface="Symbol" panose="05050102010706020507" pitchFamily="18" charset="2"/>
              <a:buChar char=""/>
            </a:pPr>
            <a:r>
              <a:rPr lang="en-IN" sz="16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3"/>
              </a:rPr>
              <a:t>https://www.investopedia.com/articles/investing/090314/just-what-factors-value-your-used-car.asp</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spcAft>
                <a:spcPts val="800"/>
              </a:spcAft>
              <a:buFont typeface="Symbol" panose="05050102010706020507" pitchFamily="18" charset="2"/>
              <a:buChar char=""/>
            </a:pPr>
            <a:r>
              <a:rPr lang="en-IN" sz="1600" u="sng" dirty="0">
                <a:solidFill>
                  <a:srgbClr val="0563C1"/>
                </a:solidFill>
                <a:effectLst/>
                <a:latin typeface="Arial" panose="020B0604020202020204" pitchFamily="34" charset="0"/>
                <a:ea typeface="Calibri" panose="020F0502020204030204" pitchFamily="34" charset="0"/>
                <a:hlinkClick r:id="rId4"/>
              </a:rPr>
              <a:t>https://autoportal.com/articles/factors-which-affect-used-car-valuation-price-6446.html</a:t>
            </a:r>
            <a:endParaRPr lang="en-IN" dirty="0"/>
          </a:p>
        </p:txBody>
      </p:sp>
    </p:spTree>
    <p:extLst>
      <p:ext uri="{BB962C8B-B14F-4D97-AF65-F5344CB8AC3E}">
        <p14:creationId xmlns:p14="http://schemas.microsoft.com/office/powerpoint/2010/main" val="1435397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A2245C-0A8D-4B10-B53B-CAA3F1F782A2}"/>
              </a:ext>
            </a:extLst>
          </p:cNvPr>
          <p:cNvSpPr>
            <a:spLocks noGrp="1"/>
          </p:cNvSpPr>
          <p:nvPr>
            <p:ph idx="1"/>
          </p:nvPr>
        </p:nvSpPr>
        <p:spPr>
          <a:xfrm>
            <a:off x="625151" y="578498"/>
            <a:ext cx="11252718" cy="6055567"/>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Finding Correlation between Feature and Target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pic>
        <p:nvPicPr>
          <p:cNvPr id="6" name="Picture 5">
            <a:extLst>
              <a:ext uri="{FF2B5EF4-FFF2-40B4-BE49-F238E27FC236}">
                <a16:creationId xmlns:a16="http://schemas.microsoft.com/office/drawing/2014/main" id="{A7471A4E-94A1-4CDF-9A40-6E93DC9740C2}"/>
              </a:ext>
            </a:extLst>
          </p:cNvPr>
          <p:cNvPicPr>
            <a:picLocks noChangeAspect="1"/>
          </p:cNvPicPr>
          <p:nvPr/>
        </p:nvPicPr>
        <p:blipFill>
          <a:blip r:embed="rId2"/>
          <a:stretch>
            <a:fillRect/>
          </a:stretch>
        </p:blipFill>
        <p:spPr>
          <a:xfrm>
            <a:off x="3671912" y="1021336"/>
            <a:ext cx="5228274" cy="5192852"/>
          </a:xfrm>
          <a:prstGeom prst="rect">
            <a:avLst/>
          </a:prstGeom>
        </p:spPr>
      </p:pic>
    </p:spTree>
    <p:extLst>
      <p:ext uri="{BB962C8B-B14F-4D97-AF65-F5344CB8AC3E}">
        <p14:creationId xmlns:p14="http://schemas.microsoft.com/office/powerpoint/2010/main" val="16411077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10D8BF-4A73-4C57-9C4D-FE2DAFF7C6F2}"/>
              </a:ext>
            </a:extLst>
          </p:cNvPr>
          <p:cNvSpPr>
            <a:spLocks noGrp="1"/>
          </p:cNvSpPr>
          <p:nvPr>
            <p:ph idx="1"/>
          </p:nvPr>
        </p:nvSpPr>
        <p:spPr>
          <a:xfrm>
            <a:off x="811762" y="671804"/>
            <a:ext cx="10674221" cy="5561045"/>
          </a:xfrm>
        </p:spPr>
        <p:txBody>
          <a:bodyPr/>
          <a:lstStyle/>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Type, Seating Capacity have the strongest positive correlation with Price while Car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Age,Total</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Kilometers</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Driven,Owner</a:t>
            </a:r>
            <a:r>
              <a:rPr lang="en-IN" sz="1800" dirty="0">
                <a:effectLst/>
                <a:latin typeface="Arial" panose="020B0604020202020204" pitchFamily="34" charset="0"/>
                <a:ea typeface="Calibri" panose="020F0502020204030204" pitchFamily="34" charset="0"/>
                <a:cs typeface="Times New Roman" panose="02020603050405020304" pitchFamily="18" charset="0"/>
              </a:rPr>
              <a:t> and Fuel Type have the strongest negative correlation with Price.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3334A399-3110-4937-B1F0-A3F7DF00AE83}"/>
              </a:ext>
            </a:extLst>
          </p:cNvPr>
          <p:cNvPicPr>
            <a:picLocks noChangeAspect="1"/>
          </p:cNvPicPr>
          <p:nvPr/>
        </p:nvPicPr>
        <p:blipFill>
          <a:blip r:embed="rId2"/>
          <a:stretch>
            <a:fillRect/>
          </a:stretch>
        </p:blipFill>
        <p:spPr>
          <a:xfrm>
            <a:off x="2530795" y="1028556"/>
            <a:ext cx="6943796" cy="3606569"/>
          </a:xfrm>
          <a:prstGeom prst="rect">
            <a:avLst/>
          </a:prstGeom>
        </p:spPr>
      </p:pic>
    </p:spTree>
    <p:extLst>
      <p:ext uri="{BB962C8B-B14F-4D97-AF65-F5344CB8AC3E}">
        <p14:creationId xmlns:p14="http://schemas.microsoft.com/office/powerpoint/2010/main" val="33364801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A805A-D063-4879-8CED-CC161FD8863B}"/>
              </a:ext>
            </a:extLst>
          </p:cNvPr>
          <p:cNvSpPr>
            <a:spLocks noGrp="1"/>
          </p:cNvSpPr>
          <p:nvPr>
            <p:ph type="title"/>
          </p:nvPr>
        </p:nvSpPr>
        <p:spPr/>
        <p:txBody>
          <a:bodyPr/>
          <a:lstStyle/>
          <a:p>
            <a:r>
              <a:rPr lang="en-US" dirty="0"/>
              <a:t>Model/s Development and Evaluation </a:t>
            </a:r>
            <a:endParaRPr lang="en-IN" dirty="0"/>
          </a:p>
        </p:txBody>
      </p:sp>
      <p:sp>
        <p:nvSpPr>
          <p:cNvPr id="3" name="Content Placeholder 2">
            <a:extLst>
              <a:ext uri="{FF2B5EF4-FFF2-40B4-BE49-F238E27FC236}">
                <a16:creationId xmlns:a16="http://schemas.microsoft.com/office/drawing/2014/main" id="{DD3F3388-66B6-4BA6-9F42-B0962B017C7E}"/>
              </a:ext>
            </a:extLst>
          </p:cNvPr>
          <p:cNvSpPr>
            <a:spLocks noGrp="1"/>
          </p:cNvSpPr>
          <p:nvPr>
            <p:ph idx="1"/>
          </p:nvPr>
        </p:nvSpPr>
        <p:spPr>
          <a:xfrm>
            <a:off x="913794" y="2076450"/>
            <a:ext cx="10788579" cy="4664818"/>
          </a:xfrm>
        </p:spPr>
        <p:txBody>
          <a:bodyPr/>
          <a:lstStyle/>
          <a:p>
            <a:pPr marL="369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Feature Selection</a:t>
            </a:r>
          </a:p>
          <a:p>
            <a:pPr marL="45720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Features were first checked for presence of multicollinearity and then based on respective ANOVA f-score values, the feature columns were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selected that would best predict the Target variable, to train and test machine learning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339846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58A617-C25D-43ED-8720-89B1661AEA94}"/>
              </a:ext>
            </a:extLst>
          </p:cNvPr>
          <p:cNvSpPr>
            <a:spLocks noGrp="1"/>
          </p:cNvSpPr>
          <p:nvPr>
            <p:ph idx="1"/>
          </p:nvPr>
        </p:nvSpPr>
        <p:spPr>
          <a:xfrm>
            <a:off x="700391" y="865762"/>
            <a:ext cx="10567166" cy="4925437"/>
          </a:xfrm>
        </p:spPr>
        <p:txBody>
          <a:bodyPr/>
          <a:lstStyle/>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There is no Multicollinearity among the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F90D3FB-6A6B-4241-A9A4-00B7E5D6A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5252" y="865762"/>
            <a:ext cx="2447099" cy="3657600"/>
          </a:xfrm>
          <a:prstGeom prst="rect">
            <a:avLst/>
          </a:prstGeom>
        </p:spPr>
      </p:pic>
    </p:spTree>
    <p:extLst>
      <p:ext uri="{BB962C8B-B14F-4D97-AF65-F5344CB8AC3E}">
        <p14:creationId xmlns:p14="http://schemas.microsoft.com/office/powerpoint/2010/main" val="26842801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96B4DE-DD52-4175-9366-5C57FE6BEF86}"/>
              </a:ext>
            </a:extLst>
          </p:cNvPr>
          <p:cNvSpPr>
            <a:spLocks noGrp="1"/>
          </p:cNvSpPr>
          <p:nvPr>
            <p:ph idx="1"/>
          </p:nvPr>
        </p:nvSpPr>
        <p:spPr>
          <a:xfrm>
            <a:off x="564204" y="408562"/>
            <a:ext cx="11371634" cy="6177064"/>
          </a:xfrm>
        </p:spPr>
        <p:txBody>
          <a:bodyPr/>
          <a:lstStyle/>
          <a:p>
            <a:endParaRPr lang="en-IN" dirty="0"/>
          </a:p>
        </p:txBody>
      </p:sp>
      <p:pic>
        <p:nvPicPr>
          <p:cNvPr id="4" name="Picture 3">
            <a:extLst>
              <a:ext uri="{FF2B5EF4-FFF2-40B4-BE49-F238E27FC236}">
                <a16:creationId xmlns:a16="http://schemas.microsoft.com/office/drawing/2014/main" id="{7DE633B5-BAD4-403A-8ED1-31721DA3E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9082" y="573350"/>
            <a:ext cx="4529871" cy="5545347"/>
          </a:xfrm>
          <a:prstGeom prst="rect">
            <a:avLst/>
          </a:prstGeom>
        </p:spPr>
      </p:pic>
    </p:spTree>
    <p:extLst>
      <p:ext uri="{BB962C8B-B14F-4D97-AF65-F5344CB8AC3E}">
        <p14:creationId xmlns:p14="http://schemas.microsoft.com/office/powerpoint/2010/main" val="3028263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E33C-FEC3-4DE8-AAD3-BFF40C8D80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315CE2-50A3-4360-AD1E-C15D89A46C18}"/>
              </a:ext>
            </a:extLst>
          </p:cNvPr>
          <p:cNvSpPr>
            <a:spLocks noGrp="1"/>
          </p:cNvSpPr>
          <p:nvPr>
            <p:ph idx="1"/>
          </p:nvPr>
        </p:nvSpPr>
        <p:spPr/>
        <p:txBody>
          <a:bodyPr/>
          <a:lstStyle/>
          <a:p>
            <a:pPr marL="45720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Using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SelectKBest</a:t>
            </a:r>
            <a:r>
              <a:rPr lang="en-IN" sz="1800" dirty="0">
                <a:effectLst/>
                <a:latin typeface="Arial" panose="020B0604020202020204" pitchFamily="34" charset="0"/>
                <a:ea typeface="Calibri" panose="020F0502020204030204" pitchFamily="34" charset="0"/>
                <a:cs typeface="Times New Roman" panose="02020603050405020304" pitchFamily="18" charset="0"/>
              </a:rPr>
              <a:t>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f_classif</a:t>
            </a:r>
            <a:r>
              <a:rPr lang="en-IN" sz="1800" dirty="0">
                <a:effectLst/>
                <a:latin typeface="Arial" panose="020B0604020202020204" pitchFamily="34" charset="0"/>
                <a:ea typeface="Calibri" panose="020F0502020204030204" pitchFamily="34" charset="0"/>
                <a:cs typeface="Times New Roman" panose="02020603050405020304" pitchFamily="18" charset="0"/>
              </a:rPr>
              <a:t> for measuring the respective ANOVA f-score values of the columns, the best features were selected. Using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StandardScaler</a:t>
            </a:r>
            <a:r>
              <a:rPr lang="en-IN" sz="1800" dirty="0">
                <a:effectLst/>
                <a:latin typeface="Arial" panose="020B0604020202020204" pitchFamily="34" charset="0"/>
                <a:ea typeface="Calibri" panose="020F0502020204030204" pitchFamily="34" charset="0"/>
                <a:cs typeface="Times New Roman" panose="02020603050405020304" pitchFamily="18" charset="0"/>
              </a:rPr>
              <a:t>, the features were scaled by resizing the distribution values so that mean of the observed values in each feature column is 0 and standard deviation is 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From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sklearn.model_selection’s</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train_test_split</a:t>
            </a:r>
            <a:r>
              <a:rPr lang="en-IN" sz="1800" dirty="0">
                <a:effectLst/>
                <a:latin typeface="Arial" panose="020B0604020202020204" pitchFamily="34" charset="0"/>
                <a:ea typeface="Calibri" panose="020F0502020204030204" pitchFamily="34" charset="0"/>
                <a:cs typeface="Times New Roman" panose="02020603050405020304" pitchFamily="18" charset="0"/>
              </a:rPr>
              <a:t>, the data was divided into train and test data. Training data comprised 75% of total data where as test data comprised 25% based on the best random state that would result in best model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132602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3F846-BA75-4C5A-B069-D41615CB65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90BBE7-82CA-4CAE-93DC-378EE362702E}"/>
              </a:ext>
            </a:extLst>
          </p:cNvPr>
          <p:cNvSpPr>
            <a:spLocks noGrp="1"/>
          </p:cNvSpPr>
          <p:nvPr>
            <p:ph idx="1"/>
          </p:nvPr>
        </p:nvSpPr>
        <p:spPr/>
        <p:txBody>
          <a:bodyPr/>
          <a:lstStyle/>
          <a:p>
            <a:pPr marL="151200" indent="0">
              <a:lnSpc>
                <a:spcPct val="107000"/>
              </a:lnSpc>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model algorithms used were as follows: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Ridge: Ridge regression is a model tuning method that is used to analyse any data that suffers from multicollinearity. This method performs L2 regularization. Since the features have multicollinearity occurs, least-squares are unbiased, and variances are large, this results in predicted values to be far away from the actual values. Ridge shrinks the parameters. Therefore, it is used to prevent multicollinearity.</a:t>
            </a:r>
          </a:p>
          <a:p>
            <a:pPr marL="285750" indent="-285750">
              <a:lnSpc>
                <a:spcPct val="107000"/>
              </a:lnSpc>
              <a:spcAft>
                <a:spcPts val="800"/>
              </a:spcAft>
            </a:pPr>
            <a:r>
              <a:rPr lang="en-IN" sz="1800" dirty="0" err="1">
                <a:effectLst/>
                <a:latin typeface="Arial" panose="020B0604020202020204" pitchFamily="34" charset="0"/>
                <a:ea typeface="Calibri" panose="020F0502020204030204" pitchFamily="34" charset="0"/>
                <a:cs typeface="Times New Roman" panose="02020603050405020304" pitchFamily="18" charset="0"/>
              </a:rPr>
              <a:t>DecisionTreeRegressor</a:t>
            </a:r>
            <a:r>
              <a:rPr lang="en-IN" sz="1800" dirty="0">
                <a:effectLst/>
                <a:latin typeface="Arial" panose="020B0604020202020204" pitchFamily="34" charset="0"/>
                <a:ea typeface="Calibri" panose="020F0502020204030204" pitchFamily="34" charset="0"/>
                <a:cs typeface="Times New Roman" panose="02020603050405020304" pitchFamily="18" charset="0"/>
              </a:rPr>
              <a:t>: Decision Tree solves the problem of machine learning by transforming the data into a tree representation. Each internal node of the tree representation denotes an attribute and each leaf node denotes a class label. A decision tree does not require normalization of data. A decision tree does not require normalization of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520207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DC5F3-CCDF-450D-9700-4B71B49A69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E01FBA-8FAB-4BAD-906E-E13247DFAF67}"/>
              </a:ext>
            </a:extLst>
          </p:cNvPr>
          <p:cNvSpPr>
            <a:spLocks noGrp="1"/>
          </p:cNvSpPr>
          <p:nvPr>
            <p:ph idx="1"/>
          </p:nvPr>
        </p:nvSpPr>
        <p:spPr/>
        <p:txBody>
          <a:bodyPr/>
          <a:lstStyle/>
          <a:p>
            <a:pPr marL="285750" indent="-285750">
              <a:lnSpc>
                <a:spcPct val="107000"/>
              </a:lnSpc>
            </a:pPr>
            <a:r>
              <a:rPr lang="en-IN" sz="1800" dirty="0" err="1">
                <a:effectLst/>
                <a:latin typeface="Arial" panose="020B0604020202020204" pitchFamily="34" charset="0"/>
                <a:ea typeface="Calibri" panose="020F0502020204030204" pitchFamily="34" charset="0"/>
                <a:cs typeface="Times New Roman" panose="02020603050405020304" pitchFamily="18" charset="0"/>
              </a:rPr>
              <a:t>XGBRegressor</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XGBoost</a:t>
            </a:r>
            <a:r>
              <a:rPr lang="en-IN" sz="1800" dirty="0">
                <a:effectLst/>
                <a:latin typeface="Arial" panose="020B0604020202020204" pitchFamily="34" charset="0"/>
                <a:ea typeface="Calibri" panose="020F0502020204030204" pitchFamily="34" charset="0"/>
                <a:cs typeface="Times New Roman" panose="02020603050405020304" pitchFamily="18" charset="0"/>
              </a:rPr>
              <a:t> uses decision trees as base learners; combining many weak learners to make a strong learner. As a result it is referred to as an ensemble learning method since it uses the output of many models in the final prediction. It uses the power of parallel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processing,supports</a:t>
            </a:r>
            <a:r>
              <a:rPr lang="en-IN" sz="1800" dirty="0">
                <a:effectLst/>
                <a:latin typeface="Arial" panose="020B0604020202020204" pitchFamily="34" charset="0"/>
                <a:ea typeface="Calibri" panose="020F0502020204030204" pitchFamily="34" charset="0"/>
                <a:cs typeface="Times New Roman" panose="02020603050405020304" pitchFamily="18" charset="0"/>
              </a:rPr>
              <a:t> regularization, and works well in small to medium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pPr>
            <a:r>
              <a:rPr lang="en-IN" sz="1800" dirty="0" err="1">
                <a:effectLst/>
                <a:latin typeface="Arial" panose="020B0604020202020204" pitchFamily="34" charset="0"/>
                <a:ea typeface="Calibri" panose="020F0502020204030204" pitchFamily="34" charset="0"/>
                <a:cs typeface="Times New Roman" panose="02020603050405020304" pitchFamily="18" charset="0"/>
              </a:rPr>
              <a:t>RandomForestRegressor</a:t>
            </a:r>
            <a:r>
              <a:rPr lang="en-IN" sz="1800" dirty="0">
                <a:effectLst/>
                <a:latin typeface="Arial" panose="020B0604020202020204" pitchFamily="34" charset="0"/>
                <a:ea typeface="Calibri" panose="020F0502020204030204" pitchFamily="34" charset="0"/>
                <a:cs typeface="Times New Roman" panose="02020603050405020304" pitchFamily="18" charset="0"/>
              </a:rPr>
              <a:t>: 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overfitting and can handle large datasets efficiently. The random forest algorithm provides a higher level of accuracy in predicting outcomes over the decision tree algorithm.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396841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C22F-EB7D-465C-A6D4-C87AED6558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F1053D-D288-4DEA-A3B5-73FA928BE214}"/>
              </a:ext>
            </a:extLst>
          </p:cNvPr>
          <p:cNvSpPr>
            <a:spLocks noGrp="1"/>
          </p:cNvSpPr>
          <p:nvPr>
            <p:ph idx="1"/>
          </p:nvPr>
        </p:nvSpPr>
        <p:spPr/>
        <p:txBody>
          <a:bodyPr>
            <a:normAutofit fontScale="92500" lnSpcReduction="20000"/>
          </a:bodyPr>
          <a:lstStyle/>
          <a:p>
            <a:r>
              <a:rPr lang="en-US" sz="2100" dirty="0">
                <a:latin typeface="Arial" panose="020B0604020202020204" pitchFamily="34" charset="0"/>
                <a:cs typeface="Arial" panose="020B0604020202020204" pitchFamily="34" charset="0"/>
              </a:rPr>
              <a:t>Support Vector Regressor: SVR works on the principle of SVM with few minor differences. Given data points, it tries to find the curve. But since it is a regression algorithm instead of using the curve as a decision boundary it uses the curve to find the match between the vector and position of the curve. Support Vectors helps in determining the closest match between the data points and the function which is used to represent them. SVR is robust to the outliers. SVR performs lower computation compared to other regression techniques.</a:t>
            </a:r>
          </a:p>
          <a:p>
            <a:r>
              <a:rPr lang="en-US" sz="2100" dirty="0">
                <a:latin typeface="Arial" panose="020B0604020202020204" pitchFamily="34" charset="0"/>
                <a:cs typeface="Arial" panose="020B0604020202020204" pitchFamily="34" charset="0"/>
              </a:rPr>
              <a:t>K-Nearest Neighbor Regressor: It is a lazy learning, non-parametric algorithm. It uses data with several classes to predict the classification of the new sample point. KNN is non-parametric since it doesn’t make any assumptions on the data being studied. The Training phase is fast. KNN Regressor keeps all training data since they are needed during testing phase. KNN algorithm fairs across all parameters of considerations. But mostly, it is used due to its ease of interpretation and low calculation time.</a:t>
            </a:r>
          </a:p>
          <a:p>
            <a:endParaRPr lang="en-IN" dirty="0"/>
          </a:p>
        </p:txBody>
      </p:sp>
    </p:spTree>
    <p:extLst>
      <p:ext uri="{BB962C8B-B14F-4D97-AF65-F5344CB8AC3E}">
        <p14:creationId xmlns:p14="http://schemas.microsoft.com/office/powerpoint/2010/main" val="7983606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41103-EE7A-476E-934C-6471A70EAC17}"/>
              </a:ext>
            </a:extLst>
          </p:cNvPr>
          <p:cNvSpPr>
            <a:spLocks noGrp="1"/>
          </p:cNvSpPr>
          <p:nvPr>
            <p:ph type="title"/>
          </p:nvPr>
        </p:nvSpPr>
        <p:spPr/>
        <p:txBody>
          <a:bodyPr/>
          <a:lstStyle/>
          <a:p>
            <a:r>
              <a:rPr lang="en-IN" dirty="0"/>
              <a:t>Regression Model Building</a:t>
            </a:r>
          </a:p>
        </p:txBody>
      </p:sp>
      <p:sp>
        <p:nvSpPr>
          <p:cNvPr id="3" name="Content Placeholder 2">
            <a:extLst>
              <a:ext uri="{FF2B5EF4-FFF2-40B4-BE49-F238E27FC236}">
                <a16:creationId xmlns:a16="http://schemas.microsoft.com/office/drawing/2014/main" id="{0EB8DF81-39EC-4B75-9D5F-8989777C6F31}"/>
              </a:ext>
            </a:extLst>
          </p:cNvPr>
          <p:cNvSpPr>
            <a:spLocks noGrp="1"/>
          </p:cNvSpPr>
          <p:nvPr>
            <p:ph idx="1"/>
          </p:nvPr>
        </p:nvSpPr>
        <p:spPr>
          <a:xfrm>
            <a:off x="913795" y="2076450"/>
            <a:ext cx="10652392" cy="4937193"/>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639DD444-8E47-49A4-818D-74440C4B4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4921" y="2346006"/>
            <a:ext cx="5731510" cy="3175635"/>
          </a:xfrm>
          <a:prstGeom prst="rect">
            <a:avLst/>
          </a:prstGeom>
        </p:spPr>
      </p:pic>
      <p:pic>
        <p:nvPicPr>
          <p:cNvPr id="5" name="Picture 4">
            <a:extLst>
              <a:ext uri="{FF2B5EF4-FFF2-40B4-BE49-F238E27FC236}">
                <a16:creationId xmlns:a16="http://schemas.microsoft.com/office/drawing/2014/main" id="{6BC57EFA-D7A4-4A71-AF61-CA4556CAA3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4921" y="5532767"/>
            <a:ext cx="5731510" cy="860425"/>
          </a:xfrm>
          <a:prstGeom prst="rect">
            <a:avLst/>
          </a:prstGeom>
        </p:spPr>
      </p:pic>
    </p:spTree>
    <p:extLst>
      <p:ext uri="{BB962C8B-B14F-4D97-AF65-F5344CB8AC3E}">
        <p14:creationId xmlns:p14="http://schemas.microsoft.com/office/powerpoint/2010/main" val="199926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D6B-0A8A-4FC3-A32E-23CB53EE7CAC}"/>
              </a:ext>
            </a:extLst>
          </p:cNvPr>
          <p:cNvSpPr>
            <a:spLocks noGrp="1"/>
          </p:cNvSpPr>
          <p:nvPr>
            <p:ph type="title"/>
          </p:nvPr>
        </p:nvSpPr>
        <p:spPr/>
        <p:txBody>
          <a:bodyPr/>
          <a:lstStyle/>
          <a:p>
            <a:r>
              <a:rPr lang="en-IN" dirty="0"/>
              <a:t> INTRODUCTION</a:t>
            </a:r>
          </a:p>
        </p:txBody>
      </p:sp>
      <p:sp>
        <p:nvSpPr>
          <p:cNvPr id="3" name="Content Placeholder 2">
            <a:extLst>
              <a:ext uri="{FF2B5EF4-FFF2-40B4-BE49-F238E27FC236}">
                <a16:creationId xmlns:a16="http://schemas.microsoft.com/office/drawing/2014/main" id="{9BDF8681-B067-42E0-B4D2-CEF707E1CDC9}"/>
              </a:ext>
            </a:extLst>
          </p:cNvPr>
          <p:cNvSpPr>
            <a:spLocks noGrp="1"/>
          </p:cNvSpPr>
          <p:nvPr>
            <p:ph idx="1"/>
          </p:nvPr>
        </p:nvSpPr>
        <p:spPr/>
        <p:txBody>
          <a:bodyPr/>
          <a:lstStyle/>
          <a:p>
            <a:pPr marL="3690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Motivation for the Problem Undertaken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With the covid 19 impact in the market, we have seen lot of changes in the car market. Now there is a boom in demand for cars in the market, hence making them costly, while some are not in demand hence cheaper. There is a need for building machine learning models from new data that would help accurately predict the valuation of used cars based on various attributes.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113570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AF43DA-2105-42AC-B7DE-2C273557EDEE}"/>
              </a:ext>
            </a:extLst>
          </p:cNvPr>
          <p:cNvSpPr>
            <a:spLocks noGrp="1"/>
          </p:cNvSpPr>
          <p:nvPr>
            <p:ph idx="1"/>
          </p:nvPr>
        </p:nvSpPr>
        <p:spPr>
          <a:xfrm>
            <a:off x="622570" y="719848"/>
            <a:ext cx="11001983" cy="5632314"/>
          </a:xfrm>
        </p:spPr>
        <p:txBody>
          <a:bodyPr/>
          <a:lstStyle/>
          <a:p>
            <a:endParaRPr lang="en-IN" dirty="0"/>
          </a:p>
        </p:txBody>
      </p:sp>
      <p:pic>
        <p:nvPicPr>
          <p:cNvPr id="5" name="Picture 4">
            <a:extLst>
              <a:ext uri="{FF2B5EF4-FFF2-40B4-BE49-F238E27FC236}">
                <a16:creationId xmlns:a16="http://schemas.microsoft.com/office/drawing/2014/main" id="{C3554DF8-12E6-49A8-8C34-A38936709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0209" y="1595336"/>
            <a:ext cx="3228922" cy="3009130"/>
          </a:xfrm>
          <a:prstGeom prst="rect">
            <a:avLst/>
          </a:prstGeom>
        </p:spPr>
      </p:pic>
    </p:spTree>
    <p:extLst>
      <p:ext uri="{BB962C8B-B14F-4D97-AF65-F5344CB8AC3E}">
        <p14:creationId xmlns:p14="http://schemas.microsoft.com/office/powerpoint/2010/main" val="4464982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C1F4D6-4E37-42CD-8D8C-0B8437E01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40" y="350304"/>
            <a:ext cx="2969260" cy="4795520"/>
          </a:xfrm>
          <a:prstGeom prst="rect">
            <a:avLst/>
          </a:prstGeom>
        </p:spPr>
      </p:pic>
      <p:pic>
        <p:nvPicPr>
          <p:cNvPr id="5" name="Content Placeholder 4">
            <a:extLst>
              <a:ext uri="{FF2B5EF4-FFF2-40B4-BE49-F238E27FC236}">
                <a16:creationId xmlns:a16="http://schemas.microsoft.com/office/drawing/2014/main" id="{4FEC7E23-8B5C-4FEE-8611-6CDF4277CB3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88400" y="350304"/>
            <a:ext cx="3232090" cy="4795520"/>
          </a:xfrm>
          <a:prstGeom prst="rect">
            <a:avLst/>
          </a:prstGeom>
        </p:spPr>
      </p:pic>
      <p:pic>
        <p:nvPicPr>
          <p:cNvPr id="6" name="Picture 5">
            <a:extLst>
              <a:ext uri="{FF2B5EF4-FFF2-40B4-BE49-F238E27FC236}">
                <a16:creationId xmlns:a16="http://schemas.microsoft.com/office/drawing/2014/main" id="{1BDDE3EF-AFE5-4530-9492-E17482D73C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0490" y="350304"/>
            <a:ext cx="3626509" cy="4795520"/>
          </a:xfrm>
          <a:prstGeom prst="rect">
            <a:avLst/>
          </a:prstGeom>
        </p:spPr>
      </p:pic>
    </p:spTree>
    <p:extLst>
      <p:ext uri="{BB962C8B-B14F-4D97-AF65-F5344CB8AC3E}">
        <p14:creationId xmlns:p14="http://schemas.microsoft.com/office/powerpoint/2010/main" val="16960424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00A1F8-884A-4646-AB42-153F3A24673F}"/>
              </a:ext>
            </a:extLst>
          </p:cNvPr>
          <p:cNvSpPr>
            <a:spLocks noGrp="1"/>
          </p:cNvSpPr>
          <p:nvPr>
            <p:ph idx="1"/>
          </p:nvPr>
        </p:nvSpPr>
        <p:spPr>
          <a:xfrm>
            <a:off x="1031131" y="233464"/>
            <a:ext cx="11070078" cy="6624536"/>
          </a:xfrm>
        </p:spPr>
        <p:txBody>
          <a:bodyPr/>
          <a:lstStyle/>
          <a:p>
            <a:endParaRPr lang="en-IN" dirty="0"/>
          </a:p>
        </p:txBody>
      </p:sp>
      <p:pic>
        <p:nvPicPr>
          <p:cNvPr id="5" name="Picture 4">
            <a:extLst>
              <a:ext uri="{FF2B5EF4-FFF2-40B4-BE49-F238E27FC236}">
                <a16:creationId xmlns:a16="http://schemas.microsoft.com/office/drawing/2014/main" id="{AA6B8C7E-4803-4C3C-B82B-35F8E0431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1126" y="287656"/>
            <a:ext cx="2535831" cy="4025323"/>
          </a:xfrm>
          <a:prstGeom prst="rect">
            <a:avLst/>
          </a:prstGeom>
        </p:spPr>
      </p:pic>
      <p:pic>
        <p:nvPicPr>
          <p:cNvPr id="6" name="Picture 5">
            <a:extLst>
              <a:ext uri="{FF2B5EF4-FFF2-40B4-BE49-F238E27FC236}">
                <a16:creationId xmlns:a16="http://schemas.microsoft.com/office/drawing/2014/main" id="{51C6A602-AD19-424A-9E17-211766EB9C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6959" y="287656"/>
            <a:ext cx="4147954" cy="3904965"/>
          </a:xfrm>
          <a:prstGeom prst="rect">
            <a:avLst/>
          </a:prstGeom>
        </p:spPr>
      </p:pic>
      <p:pic>
        <p:nvPicPr>
          <p:cNvPr id="7" name="Picture 6">
            <a:extLst>
              <a:ext uri="{FF2B5EF4-FFF2-40B4-BE49-F238E27FC236}">
                <a16:creationId xmlns:a16="http://schemas.microsoft.com/office/drawing/2014/main" id="{F77E9E47-C2E3-4388-8170-A9B7044576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0886" y="318693"/>
            <a:ext cx="2844505" cy="1500380"/>
          </a:xfrm>
          <a:prstGeom prst="rect">
            <a:avLst/>
          </a:prstGeom>
        </p:spPr>
      </p:pic>
      <p:pic>
        <p:nvPicPr>
          <p:cNvPr id="8" name="Picture 7">
            <a:extLst>
              <a:ext uri="{FF2B5EF4-FFF2-40B4-BE49-F238E27FC236}">
                <a16:creationId xmlns:a16="http://schemas.microsoft.com/office/drawing/2014/main" id="{66D36264-605A-4B8C-A82C-A28DDC3AD5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0885" y="1819073"/>
            <a:ext cx="2854223" cy="2373548"/>
          </a:xfrm>
          <a:prstGeom prst="rect">
            <a:avLst/>
          </a:prstGeom>
        </p:spPr>
      </p:pic>
    </p:spTree>
    <p:extLst>
      <p:ext uri="{BB962C8B-B14F-4D97-AF65-F5344CB8AC3E}">
        <p14:creationId xmlns:p14="http://schemas.microsoft.com/office/powerpoint/2010/main" val="5885618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B4EC4-EFC5-4769-A1AD-398A0626FA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4AA071-0D4C-4264-A95A-F7E0EA461AED}"/>
              </a:ext>
            </a:extLst>
          </p:cNvPr>
          <p:cNvSpPr>
            <a:spLocks noGrp="1"/>
          </p:cNvSpPr>
          <p:nvPr>
            <p:ph idx="1"/>
          </p:nvPr>
        </p:nvSpPr>
        <p:spPr/>
        <p:txBody>
          <a:bodyPr/>
          <a:lstStyle/>
          <a:p>
            <a:pPr marL="36900" indent="0">
              <a:buNone/>
            </a:pPr>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Accuracy of The Models</a:t>
            </a:r>
          </a:p>
          <a:p>
            <a:pPr marL="457200">
              <a:lnSpc>
                <a:spcPct val="107000"/>
              </a:lnSpc>
            </a:pPr>
            <a:r>
              <a:rPr lang="en-IN" sz="1800" dirty="0">
                <a:effectLst/>
                <a:latin typeface="Arial" panose="020B0604020202020204" pitchFamily="34" charset="0"/>
                <a:ea typeface="Calibri" panose="020F0502020204030204" pitchFamily="34" charset="0"/>
                <a:cs typeface="Times New Roman" panose="02020603050405020304" pitchFamily="18" charset="0"/>
              </a:rPr>
              <a:t>Mean Squared Error and Root Mean Squared Error metrics were used to evaluate the Model performance. The advantage of MSE and RMSE being that it is easier to compute the gradient. As, we take square of the error, the effect of larger errors become more pronounced than smaller error, hence the model can now focus more on the larger errors.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Cross validation is a technique for assessing how the statistical analysis generalises to an independent data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set.It</a:t>
            </a:r>
            <a:r>
              <a:rPr lang="en-IN" sz="1800" dirty="0">
                <a:effectLst/>
                <a:latin typeface="Arial" panose="020B0604020202020204" pitchFamily="34" charset="0"/>
                <a:ea typeface="Calibri" panose="020F0502020204030204" pitchFamily="34" charset="0"/>
                <a:cs typeface="Times New Roman" panose="02020603050405020304" pitchFamily="18" charset="0"/>
              </a:rPr>
              <a:t> is a technique for evaluating machine learning models by training several models on subsets of the available input data and evaluating them on the complementary subset of the data.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07811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26D49-8160-45DB-BDEA-59DB49D3CE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DD3B5F-B5B5-4372-AE85-9C72E4F965B6}"/>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r>
              <a:rPr lang="en-IN" sz="1800" u="sng" dirty="0">
                <a:effectLst/>
                <a:latin typeface="Arial" panose="020B0604020202020204" pitchFamily="34" charset="0"/>
                <a:ea typeface="Calibri" panose="020F0502020204030204" pitchFamily="34" charset="0"/>
                <a:cs typeface="Times New Roman" panose="02020603050405020304" pitchFamily="18" charset="0"/>
              </a:rPr>
              <a:t>Interpretation of the Results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Based on comparing Accuracy Score results with Cross Validation results, it is determined that XGB Regressor is the best model. It also has the lowest Root Mean Squared Error score.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28501627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26C41-A45B-4165-8D8F-404BE98510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0B8669-279B-4F9A-8162-9D4D79E96CB5}"/>
              </a:ext>
            </a:extLst>
          </p:cNvPr>
          <p:cNvSpPr>
            <a:spLocks noGrp="1"/>
          </p:cNvSpPr>
          <p:nvPr>
            <p:ph idx="1"/>
          </p:nvPr>
        </p:nvSpPr>
        <p:spPr/>
        <p:txBody>
          <a:bodyPr/>
          <a:lstStyle/>
          <a:p>
            <a:pPr marL="369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Hyper Parameter Tuning</a:t>
            </a:r>
          </a:p>
          <a:p>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was used for Hyper Parameter Tuning of the XGB Regressor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472897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ABF6EC-A99A-4F6D-BA50-7109AABE8923}"/>
              </a:ext>
            </a:extLst>
          </p:cNvPr>
          <p:cNvSpPr>
            <a:spLocks noGrp="1"/>
          </p:cNvSpPr>
          <p:nvPr>
            <p:ph idx="1"/>
          </p:nvPr>
        </p:nvSpPr>
        <p:spPr>
          <a:xfrm>
            <a:off x="564204" y="252920"/>
            <a:ext cx="11108987" cy="6147880"/>
          </a:xfrm>
        </p:spPr>
        <p:txBody>
          <a:bodyPr/>
          <a:lstStyle/>
          <a:p>
            <a:endParaRPr lang="en-IN" dirty="0"/>
          </a:p>
        </p:txBody>
      </p:sp>
      <p:pic>
        <p:nvPicPr>
          <p:cNvPr id="4" name="Picture 3">
            <a:extLst>
              <a:ext uri="{FF2B5EF4-FFF2-40B4-BE49-F238E27FC236}">
                <a16:creationId xmlns:a16="http://schemas.microsoft.com/office/drawing/2014/main" id="{901F128E-3700-479B-AAA3-671FEDB96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4355" y="661004"/>
            <a:ext cx="6496259" cy="4151387"/>
          </a:xfrm>
          <a:prstGeom prst="rect">
            <a:avLst/>
          </a:prstGeom>
        </p:spPr>
      </p:pic>
      <p:pic>
        <p:nvPicPr>
          <p:cNvPr id="6" name="Picture 5">
            <a:extLst>
              <a:ext uri="{FF2B5EF4-FFF2-40B4-BE49-F238E27FC236}">
                <a16:creationId xmlns:a16="http://schemas.microsoft.com/office/drawing/2014/main" id="{8304B364-24A8-4892-BEDE-BCA52D5E8D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4356" y="4790424"/>
            <a:ext cx="6496258" cy="816171"/>
          </a:xfrm>
          <a:prstGeom prst="rect">
            <a:avLst/>
          </a:prstGeom>
        </p:spPr>
      </p:pic>
    </p:spTree>
    <p:extLst>
      <p:ext uri="{BB962C8B-B14F-4D97-AF65-F5344CB8AC3E}">
        <p14:creationId xmlns:p14="http://schemas.microsoft.com/office/powerpoint/2010/main" val="32953667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2CB00F-18DA-483B-8506-0776ADD57CCD}"/>
              </a:ext>
            </a:extLst>
          </p:cNvPr>
          <p:cNvSpPr>
            <a:spLocks noGrp="1"/>
          </p:cNvSpPr>
          <p:nvPr>
            <p:ph idx="1"/>
          </p:nvPr>
        </p:nvSpPr>
        <p:spPr>
          <a:xfrm>
            <a:off x="505838" y="214009"/>
            <a:ext cx="11108988" cy="6507803"/>
          </a:xfrm>
        </p:spPr>
        <p:txBody>
          <a:bodyPr/>
          <a:lstStyle/>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Based on the input parameter values and after fitting the train datasets The XGB Regressor model was further tuned based on the parameter values yielded from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The Random Forest Regressor model displayed an accuracy of 92.48%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This model was then tested using a scaled Test Dataset comprising of 7207 entries. The model performed with good amount of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E069B49B-A097-4DBD-95FF-21068C7D53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7325" y="2257222"/>
            <a:ext cx="6836031" cy="2771978"/>
          </a:xfrm>
          <a:prstGeom prst="rect">
            <a:avLst/>
          </a:prstGeom>
        </p:spPr>
      </p:pic>
    </p:spTree>
    <p:extLst>
      <p:ext uri="{BB962C8B-B14F-4D97-AF65-F5344CB8AC3E}">
        <p14:creationId xmlns:p14="http://schemas.microsoft.com/office/powerpoint/2010/main" val="35645195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0E9D-0FD4-448D-BB95-9D754357B0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EF279C-C6BA-4A73-8D55-9DDABB284EDE}"/>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rPr>
              <a:t>In summary, Based on the visualizations of the feature-column relationships, it is determined that, Features like Type, Seating Capacity have the strongest positive correlation with Price while Car </a:t>
            </a:r>
            <a:r>
              <a:rPr lang="en-IN" sz="1800" dirty="0" err="1">
                <a:solidFill>
                  <a:schemeClr val="tx1"/>
                </a:solidFill>
                <a:effectLst/>
                <a:latin typeface="Arial" panose="020B0604020202020204" pitchFamily="34" charset="0"/>
                <a:ea typeface="Calibri" panose="020F0502020204030204" pitchFamily="34" charset="0"/>
              </a:rPr>
              <a:t>Age,Total</a:t>
            </a:r>
            <a:r>
              <a:rPr lang="en-IN" sz="1800" dirty="0">
                <a:solidFill>
                  <a:schemeClr val="tx1"/>
                </a:solidFill>
                <a:effectLst/>
                <a:latin typeface="Arial" panose="020B0604020202020204" pitchFamily="34" charset="0"/>
                <a:ea typeface="Calibri" panose="020F0502020204030204" pitchFamily="34" charset="0"/>
              </a:rPr>
              <a:t> </a:t>
            </a:r>
            <a:r>
              <a:rPr lang="en-IN" sz="1800" dirty="0" err="1">
                <a:solidFill>
                  <a:schemeClr val="tx1"/>
                </a:solidFill>
                <a:effectLst/>
                <a:latin typeface="Arial" panose="020B0604020202020204" pitchFamily="34" charset="0"/>
                <a:ea typeface="Calibri" panose="020F0502020204030204" pitchFamily="34" charset="0"/>
              </a:rPr>
              <a:t>Kilometers</a:t>
            </a:r>
            <a:r>
              <a:rPr lang="en-IN" sz="1800" dirty="0">
                <a:solidFill>
                  <a:schemeClr val="tx1"/>
                </a:solidFill>
                <a:effectLst/>
                <a:latin typeface="Arial" panose="020B0604020202020204" pitchFamily="34" charset="0"/>
                <a:ea typeface="Calibri" panose="020F0502020204030204" pitchFamily="34" charset="0"/>
              </a:rPr>
              <a:t> </a:t>
            </a:r>
            <a:r>
              <a:rPr lang="en-IN" sz="1800" dirty="0" err="1">
                <a:solidFill>
                  <a:schemeClr val="tx1"/>
                </a:solidFill>
                <a:effectLst/>
                <a:latin typeface="Arial" panose="020B0604020202020204" pitchFamily="34" charset="0"/>
                <a:ea typeface="Calibri" panose="020F0502020204030204" pitchFamily="34" charset="0"/>
              </a:rPr>
              <a:t>Driven,Owner</a:t>
            </a:r>
            <a:r>
              <a:rPr lang="en-IN" sz="1800" dirty="0">
                <a:solidFill>
                  <a:schemeClr val="tx1"/>
                </a:solidFill>
                <a:effectLst/>
                <a:latin typeface="Arial" panose="020B0604020202020204" pitchFamily="34" charset="0"/>
                <a:ea typeface="Calibri" panose="020F0502020204030204" pitchFamily="34" charset="0"/>
              </a:rPr>
              <a:t> and Fuel Type have the strongest negative correlation with Price. and are some of the most important features to predict the label values. XGB Regressor Performed the best out of all the models that were tested. It also worked well with the outlier handling.</a:t>
            </a:r>
            <a:endParaRPr lang="en-IN" dirty="0">
              <a:solidFill>
                <a:schemeClr val="tx1"/>
              </a:solidFill>
            </a:endParaRPr>
          </a:p>
        </p:txBody>
      </p:sp>
    </p:spTree>
    <p:extLst>
      <p:ext uri="{BB962C8B-B14F-4D97-AF65-F5344CB8AC3E}">
        <p14:creationId xmlns:p14="http://schemas.microsoft.com/office/powerpoint/2010/main" val="20712165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672EC-C847-4277-93D2-AD3442D0F9AC}"/>
              </a:ext>
            </a:extLst>
          </p:cNvPr>
          <p:cNvSpPr>
            <a:spLocks noGrp="1"/>
          </p:cNvSpPr>
          <p:nvPr>
            <p:ph type="title"/>
          </p:nvPr>
        </p:nvSpPr>
        <p:spPr>
          <a:xfrm>
            <a:off x="917498" y="223736"/>
            <a:ext cx="10353762" cy="1257300"/>
          </a:xfrm>
        </p:spPr>
        <p:txBody>
          <a:bodyPr>
            <a:normAutofit fontScale="90000"/>
          </a:bodyPr>
          <a:lstStyle/>
          <a:p>
            <a:r>
              <a:rPr lang="en-IN" sz="4800" dirty="0">
                <a:effectLst/>
                <a:latin typeface="Arial" panose="020B0604020202020204" pitchFamily="34" charset="0"/>
                <a:ea typeface="Calibri" panose="020F0502020204030204" pitchFamily="34" charset="0"/>
                <a:cs typeface="Arial" panose="020B0604020202020204" pitchFamily="34" charset="0"/>
              </a:rPr>
              <a:t>CONCLUSION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36B886D-2835-4382-BA59-A55B1E5FC230}"/>
              </a:ext>
            </a:extLst>
          </p:cNvPr>
          <p:cNvSpPr>
            <a:spLocks noGrp="1"/>
          </p:cNvSpPr>
          <p:nvPr>
            <p:ph idx="1"/>
          </p:nvPr>
        </p:nvSpPr>
        <p:spPr>
          <a:xfrm>
            <a:off x="700392" y="1245140"/>
            <a:ext cx="10787974" cy="5389124"/>
          </a:xfrm>
        </p:spPr>
        <p:txBody>
          <a:bodyPr>
            <a:normAutofit/>
          </a:bodyPr>
          <a:lstStyle/>
          <a:p>
            <a:pPr marL="36900" indent="0">
              <a:lnSpc>
                <a:spcPct val="107000"/>
              </a:lnSpc>
              <a:spcAft>
                <a:spcPts val="800"/>
              </a:spcAft>
              <a:buNone/>
            </a:pPr>
            <a:r>
              <a:rPr lang="en-IN" sz="2000" u="sng" dirty="0">
                <a:effectLst/>
                <a:latin typeface="Arial" panose="020B0604020202020204" pitchFamily="34" charset="0"/>
                <a:ea typeface="Calibri" panose="020F0502020204030204" pitchFamily="34" charset="0"/>
                <a:cs typeface="Arial" panose="020B0604020202020204" pitchFamily="34" charset="0"/>
              </a:rPr>
              <a:t>Key Findings and Conclusions of the Study and Learning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u="sng" dirty="0">
                <a:effectLst/>
                <a:latin typeface="Arial" panose="020B0604020202020204" pitchFamily="34" charset="0"/>
                <a:ea typeface="Calibri" panose="020F0502020204030204" pitchFamily="34" charset="0"/>
                <a:cs typeface="Times New Roman" panose="02020603050405020304" pitchFamily="18" charset="0"/>
              </a:rPr>
              <a:t>Outcomes with respect to Data Science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Based on the in-depth analysis of the Housing Project, The </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Exploratory analysis of the datasets, and the analysis of the Outputs </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of the models the following observations are made:</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Car attributes like </a:t>
            </a:r>
            <a:r>
              <a:rPr lang="en-IN" sz="1600" dirty="0" err="1">
                <a:effectLst/>
                <a:latin typeface="Arial" panose="020B0604020202020204" pitchFamily="34" charset="0"/>
                <a:ea typeface="Calibri" panose="020F0502020204030204" pitchFamily="34" charset="0"/>
                <a:cs typeface="Arial" panose="020B0604020202020204" pitchFamily="34" charset="0"/>
              </a:rPr>
              <a:t>Type,Car</a:t>
            </a:r>
            <a:r>
              <a:rPr lang="en-IN" sz="1600" dirty="0">
                <a:effectLst/>
                <a:latin typeface="Arial" panose="020B0604020202020204" pitchFamily="34" charset="0"/>
                <a:ea typeface="Calibri" panose="020F0502020204030204" pitchFamily="34" charset="0"/>
                <a:cs typeface="Arial" panose="020B0604020202020204" pitchFamily="34" charset="0"/>
              </a:rPr>
              <a:t> Age, Seating </a:t>
            </a:r>
            <a:r>
              <a:rPr lang="en-IN" sz="1600" dirty="0" err="1">
                <a:effectLst/>
                <a:latin typeface="Arial" panose="020B0604020202020204" pitchFamily="34" charset="0"/>
                <a:ea typeface="Calibri" panose="020F0502020204030204" pitchFamily="34" charset="0"/>
                <a:cs typeface="Arial" panose="020B0604020202020204" pitchFamily="34" charset="0"/>
              </a:rPr>
              <a:t>Capacity,Total</a:t>
            </a:r>
            <a:r>
              <a:rPr lang="en-IN" sz="1600" dirty="0">
                <a:effectLst/>
                <a:latin typeface="Arial" panose="020B0604020202020204" pitchFamily="34" charset="0"/>
                <a:ea typeface="Calibri" panose="020F0502020204030204" pitchFamily="34" charset="0"/>
                <a:cs typeface="Arial" panose="020B0604020202020204" pitchFamily="34" charset="0"/>
              </a:rPr>
              <a:t> </a:t>
            </a:r>
            <a:r>
              <a:rPr lang="en-IN" sz="1600" dirty="0" err="1">
                <a:effectLst/>
                <a:latin typeface="Arial" panose="020B0604020202020204" pitchFamily="34" charset="0"/>
                <a:ea typeface="Calibri" panose="020F0502020204030204" pitchFamily="34" charset="0"/>
                <a:cs typeface="Arial" panose="020B0604020202020204" pitchFamily="34" charset="0"/>
              </a:rPr>
              <a:t>Kilometers</a:t>
            </a:r>
            <a:r>
              <a:rPr lang="en-IN" sz="1600" dirty="0">
                <a:effectLst/>
                <a:latin typeface="Arial" panose="020B0604020202020204" pitchFamily="34" charset="0"/>
                <a:ea typeface="Calibri" panose="020F0502020204030204" pitchFamily="34" charset="0"/>
                <a:cs typeface="Arial" panose="020B0604020202020204" pitchFamily="34" charset="0"/>
              </a:rPr>
              <a:t> </a:t>
            </a:r>
            <a:r>
              <a:rPr lang="en-IN" sz="1600" dirty="0" err="1">
                <a:effectLst/>
                <a:latin typeface="Arial" panose="020B0604020202020204" pitchFamily="34" charset="0"/>
                <a:ea typeface="Calibri" panose="020F0502020204030204" pitchFamily="34" charset="0"/>
                <a:cs typeface="Arial" panose="020B0604020202020204" pitchFamily="34" charset="0"/>
              </a:rPr>
              <a:t>Driven,Transmission,Fuel</a:t>
            </a:r>
            <a:r>
              <a:rPr lang="en-IN" sz="1600" dirty="0">
                <a:effectLst/>
                <a:latin typeface="Arial" panose="020B0604020202020204" pitchFamily="34" charset="0"/>
                <a:ea typeface="Calibri" panose="020F0502020204030204" pitchFamily="34" charset="0"/>
                <a:cs typeface="Arial" panose="020B0604020202020204" pitchFamily="34" charset="0"/>
              </a:rPr>
              <a:t> </a:t>
            </a:r>
            <a:r>
              <a:rPr lang="en-IN" sz="1600" dirty="0" err="1">
                <a:effectLst/>
                <a:latin typeface="Arial" panose="020B0604020202020204" pitchFamily="34" charset="0"/>
                <a:ea typeface="Calibri" panose="020F0502020204030204" pitchFamily="34" charset="0"/>
                <a:cs typeface="Arial" panose="020B0604020202020204" pitchFamily="34" charset="0"/>
              </a:rPr>
              <a:t>Type,Owner</a:t>
            </a:r>
            <a:r>
              <a:rPr lang="en-IN" sz="1600" dirty="0">
                <a:effectLst/>
                <a:latin typeface="Arial" panose="020B0604020202020204" pitchFamily="34" charset="0"/>
                <a:ea typeface="Calibri" panose="020F0502020204030204" pitchFamily="34" charset="0"/>
                <a:cs typeface="Arial" panose="020B0604020202020204" pitchFamily="34" charset="0"/>
              </a:rPr>
              <a:t> and Mileage etc play a big role in influencing the used car price.</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Brand Name also has a very important role in determining the used car price. </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 Various plots like </a:t>
            </a:r>
            <a:r>
              <a:rPr lang="en-IN" sz="1600" dirty="0" err="1">
                <a:effectLst/>
                <a:latin typeface="Arial" panose="020B0604020202020204" pitchFamily="34" charset="0"/>
                <a:ea typeface="Calibri" panose="020F0502020204030204" pitchFamily="34" charset="0"/>
                <a:cs typeface="Arial" panose="020B0604020202020204" pitchFamily="34" charset="0"/>
              </a:rPr>
              <a:t>Barplots,Countplots</a:t>
            </a:r>
            <a:r>
              <a:rPr lang="en-IN" sz="1600" dirty="0">
                <a:effectLst/>
                <a:latin typeface="Arial" panose="020B0604020202020204" pitchFamily="34" charset="0"/>
                <a:ea typeface="Calibri" panose="020F0502020204030204" pitchFamily="34" charset="0"/>
                <a:cs typeface="Arial" panose="020B0604020202020204" pitchFamily="34" charset="0"/>
              </a:rPr>
              <a:t> and </a:t>
            </a:r>
            <a:r>
              <a:rPr lang="en-IN" sz="1600" dirty="0" err="1">
                <a:effectLst/>
                <a:latin typeface="Arial" panose="020B0604020202020204" pitchFamily="34" charset="0"/>
                <a:ea typeface="Calibri" panose="020F0502020204030204" pitchFamily="34" charset="0"/>
                <a:cs typeface="Arial" panose="020B0604020202020204" pitchFamily="34" charset="0"/>
              </a:rPr>
              <a:t>Lineplots</a:t>
            </a:r>
            <a:r>
              <a:rPr lang="en-IN" sz="1600" dirty="0">
                <a:effectLst/>
                <a:latin typeface="Arial" panose="020B0604020202020204" pitchFamily="34" charset="0"/>
                <a:ea typeface="Calibri" panose="020F0502020204030204" pitchFamily="34" charset="0"/>
                <a:cs typeface="Arial" panose="020B0604020202020204" pitchFamily="34" charset="0"/>
              </a:rPr>
              <a:t> helped in visualising the Feature-label relationships which corroborated the importance of Car features and attributes for estimating Sale Prices.</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Due to the Training dataset being very small, the outliers had to be retained for proper training of the models.</a:t>
            </a:r>
          </a:p>
          <a:p>
            <a:pPr lvl="1">
              <a:lnSpc>
                <a:spcPct val="107000"/>
              </a:lnSpc>
              <a:spcAft>
                <a:spcPts val="800"/>
              </a:spcAft>
            </a:pPr>
            <a:r>
              <a:rPr lang="en-IN" sz="1600" dirty="0">
                <a:effectLst/>
                <a:latin typeface="Arial" panose="020B0604020202020204" pitchFamily="34" charset="0"/>
                <a:ea typeface="Calibri" panose="020F0502020204030204" pitchFamily="34" charset="0"/>
                <a:cs typeface="Arial" panose="020B0604020202020204" pitchFamily="34" charset="0"/>
              </a:rPr>
              <a:t>Therefore, XGB  Regressor, which uses the power of parallel </a:t>
            </a:r>
            <a:r>
              <a:rPr lang="en-IN" sz="1600" dirty="0" err="1">
                <a:effectLst/>
                <a:latin typeface="Arial" panose="020B0604020202020204" pitchFamily="34" charset="0"/>
                <a:ea typeface="Calibri" panose="020F0502020204030204" pitchFamily="34" charset="0"/>
                <a:cs typeface="Arial" panose="020B0604020202020204" pitchFamily="34" charset="0"/>
              </a:rPr>
              <a:t>processing,supports</a:t>
            </a:r>
            <a:r>
              <a:rPr lang="en-IN" sz="1600" dirty="0">
                <a:effectLst/>
                <a:latin typeface="Arial" panose="020B0604020202020204" pitchFamily="34" charset="0"/>
                <a:ea typeface="Calibri" panose="020F0502020204030204" pitchFamily="34" charset="0"/>
                <a:cs typeface="Arial" panose="020B0604020202020204" pitchFamily="34" charset="0"/>
              </a:rPr>
              <a:t> regularization, and works well in small to medium dataset performed well despite having to work on small dataset.</a:t>
            </a:r>
          </a:p>
          <a:p>
            <a:endParaRPr lang="en-IN" dirty="0"/>
          </a:p>
        </p:txBody>
      </p:sp>
    </p:spTree>
    <p:extLst>
      <p:ext uri="{BB962C8B-B14F-4D97-AF65-F5344CB8AC3E}">
        <p14:creationId xmlns:p14="http://schemas.microsoft.com/office/powerpoint/2010/main" val="506047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3893-C002-4348-BE7D-1A2B24BB2E56}"/>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AC50139F-4C22-4067-8F75-FBF2E8878BE9}"/>
              </a:ext>
            </a:extLst>
          </p:cNvPr>
          <p:cNvSpPr>
            <a:spLocks noGrp="1"/>
          </p:cNvSpPr>
          <p:nvPr>
            <p:ph idx="1"/>
          </p:nvPr>
        </p:nvSpPr>
        <p:spPr/>
        <p:txBody>
          <a:bodyPr>
            <a:normAutofit lnSpcReduction="10000"/>
          </a:bodyPr>
          <a:lstStyle/>
          <a:p>
            <a:pPr marL="3690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Mathematical/ Analytical Modelling of the Problem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Various Regression analysis techniques were used to build predictive models to understand the relationships that exist between used car price and features and attributes of the car. The Regression analysis models were used to predict the car price value for changes in car attributes. Regression modelling techniques were used in this Problem since Car Price data distribution is continuous in nature.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In order to forecast car price, predictive models such as ridge regression Model, Random Forest Regression model, Decision tree Regression Model, Support Vector Machine Regression model, Extreme Gradient Boost Regression and K Nearest Neighbours model were used to describe how the values of Car Price depended on the independent variables of various Car attributes.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50032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CD8A-9255-4638-AB16-78A97E2DF1D3}"/>
              </a:ext>
            </a:extLst>
          </p:cNvPr>
          <p:cNvSpPr>
            <a:spLocks noGrp="1"/>
          </p:cNvSpPr>
          <p:nvPr>
            <p:ph type="title"/>
          </p:nvPr>
        </p:nvSpPr>
        <p:spPr/>
        <p:txBody>
          <a:bodyPr/>
          <a:lstStyle/>
          <a:p>
            <a:r>
              <a:rPr lang="en-IN" sz="4800" dirty="0">
                <a:effectLst/>
                <a:latin typeface="Arial" panose="020B0604020202020204" pitchFamily="34" charset="0"/>
                <a:ea typeface="Calibri" panose="020F0502020204030204" pitchFamily="34" charset="0"/>
                <a:cs typeface="Arial" panose="020B0604020202020204" pitchFamily="34" charset="0"/>
              </a:rPr>
              <a:t>CONCLUSION</a:t>
            </a:r>
            <a:endParaRPr lang="en-IN" dirty="0"/>
          </a:p>
        </p:txBody>
      </p:sp>
      <p:sp>
        <p:nvSpPr>
          <p:cNvPr id="3" name="Content Placeholder 2">
            <a:extLst>
              <a:ext uri="{FF2B5EF4-FFF2-40B4-BE49-F238E27FC236}">
                <a16:creationId xmlns:a16="http://schemas.microsoft.com/office/drawing/2014/main" id="{4F5D6759-CDE5-4954-9CE9-D3F872595EDC}"/>
              </a:ext>
            </a:extLst>
          </p:cNvPr>
          <p:cNvSpPr>
            <a:spLocks noGrp="1"/>
          </p:cNvSpPr>
          <p:nvPr>
            <p:ph idx="1"/>
          </p:nvPr>
        </p:nvSpPr>
        <p:spPr>
          <a:xfrm>
            <a:off x="913794" y="2076450"/>
            <a:ext cx="10642665" cy="4645363"/>
          </a:xfrm>
        </p:spPr>
        <p:txBody>
          <a:bodyPr>
            <a:normAutofit/>
          </a:bodyPr>
          <a:lstStyle/>
          <a:p>
            <a:pPr marL="36900" indent="0">
              <a:lnSpc>
                <a:spcPct val="107000"/>
              </a:lnSpc>
              <a:spcAft>
                <a:spcPts val="800"/>
              </a:spcAft>
              <a:buNone/>
            </a:pPr>
            <a:r>
              <a:rPr lang="en-IN" sz="1800" u="sng" dirty="0">
                <a:effectLst/>
                <a:latin typeface="Arial" panose="020B0604020202020204" pitchFamily="34" charset="0"/>
                <a:ea typeface="Calibri" panose="020F0502020204030204" pitchFamily="34" charset="0"/>
                <a:cs typeface="Times New Roman" panose="02020603050405020304" pitchFamily="18" charset="0"/>
              </a:rPr>
              <a:t>Learning Outcomes of the Study in respect of Data Science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Data cleaning was a very important step in removing plenty of anomalous data from the huge dataset that was provided.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Visualising data helped identify outliers and the relationships between target and feature columns as well as analysing the strength of correlation that exists between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r>
              <a:rPr lang="en-IN" sz="1800" u="sng" dirty="0">
                <a:effectLst/>
                <a:latin typeface="Arial" panose="020B0604020202020204" pitchFamily="34" charset="0"/>
                <a:ea typeface="Calibri" panose="020F0502020204030204" pitchFamily="34" charset="0"/>
                <a:cs typeface="Times New Roman" panose="02020603050405020304" pitchFamily="18" charset="0"/>
              </a:rPr>
              <a:t>Limitations of this work and Scope for Future Work</a:t>
            </a: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A small dataset to posed a challenge in building highly accurate models. The presence of anomalous entries in the numbers heavily distorted the data distributions and may have had some impact on model learning. Availability of more features would help build better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sz="1800" u="sng"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25169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297E-493F-4B4D-978D-9068E87173FD}"/>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2DA9F250-8A85-4C99-AF40-FDD7FB1119D5}"/>
              </a:ext>
            </a:extLst>
          </p:cNvPr>
          <p:cNvSpPr>
            <a:spLocks noGrp="1"/>
          </p:cNvSpPr>
          <p:nvPr>
            <p:ph idx="1"/>
          </p:nvPr>
        </p:nvSpPr>
        <p:spPr/>
        <p:txBody>
          <a:bodyPr/>
          <a:lstStyle/>
          <a:p>
            <a:pPr marL="36900" indent="0">
              <a:lnSpc>
                <a:spcPct val="107000"/>
              </a:lnSpc>
              <a:spcAft>
                <a:spcPts val="800"/>
              </a:spcAft>
              <a:buNone/>
            </a:pPr>
            <a:r>
              <a:rPr lang="en-IN" sz="2000" dirty="0">
                <a:effectLst/>
                <a:latin typeface="Arial" panose="020B0604020202020204" pitchFamily="34" charset="0"/>
                <a:ea typeface="Calibri" panose="020F0502020204030204" pitchFamily="34" charset="0"/>
                <a:cs typeface="Arial" panose="020B0604020202020204" pitchFamily="34" charset="0"/>
              </a:rPr>
              <a:t>Data Sources and their formats</a:t>
            </a: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Dataset was compiled by scraping Data for various Car attributes and Price from </a:t>
            </a:r>
            <a:r>
              <a:rPr lang="en-IN"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https://droom.in/</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 was converted into a Pandas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Dataframe</a:t>
            </a:r>
            <a:r>
              <a:rPr lang="en-IN" sz="1800" dirty="0">
                <a:effectLst/>
                <a:latin typeface="Arial" panose="020B0604020202020204" pitchFamily="34" charset="0"/>
                <a:ea typeface="Calibri" panose="020F0502020204030204" pitchFamily="34" charset="0"/>
                <a:cs typeface="Times New Roman" panose="02020603050405020304" pitchFamily="18" charset="0"/>
              </a:rPr>
              <a:t> under various Feature and Label columns and saved as a .csv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buNone/>
            </a:pPr>
            <a:endParaRPr lang="en-IN" dirty="0"/>
          </a:p>
        </p:txBody>
      </p:sp>
    </p:spTree>
    <p:extLst>
      <p:ext uri="{BB962C8B-B14F-4D97-AF65-F5344CB8AC3E}">
        <p14:creationId xmlns:p14="http://schemas.microsoft.com/office/powerpoint/2010/main" val="105596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4B257D-2EDB-46F6-B604-D203846F4D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1436" y="1682283"/>
            <a:ext cx="8111172" cy="3493433"/>
          </a:xfrm>
          <a:prstGeom prst="rect">
            <a:avLst/>
          </a:prstGeom>
        </p:spPr>
      </p:pic>
    </p:spTree>
    <p:extLst>
      <p:ext uri="{BB962C8B-B14F-4D97-AF65-F5344CB8AC3E}">
        <p14:creationId xmlns:p14="http://schemas.microsoft.com/office/powerpoint/2010/main" val="3333683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A92D-F187-4D97-B8EF-130FFB4212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EB0643F-3644-40EE-A6D0-511D35E6117D}"/>
              </a:ext>
            </a:extLst>
          </p:cNvPr>
          <p:cNvSpPr>
            <a:spLocks noGrp="1"/>
          </p:cNvSpPr>
          <p:nvPr>
            <p:ph idx="1"/>
          </p:nvPr>
        </p:nvSpPr>
        <p:spPr>
          <a:xfrm>
            <a:off x="913794" y="2076450"/>
            <a:ext cx="10544197" cy="4171950"/>
          </a:xfrm>
        </p:spPr>
        <p:txBody>
          <a:bodyPr/>
          <a:lstStyle/>
          <a:p>
            <a:pPr marL="36900" indent="0">
              <a:buNone/>
            </a:pPr>
            <a:r>
              <a:rPr lang="en-IN" sz="2000" b="1" dirty="0">
                <a:effectLst/>
                <a:latin typeface="Arial" panose="020B0604020202020204" pitchFamily="34" charset="0"/>
                <a:ea typeface="Calibri" panose="020F0502020204030204" pitchFamily="34" charset="0"/>
                <a:cs typeface="Times New Roman" panose="02020603050405020304" pitchFamily="18" charset="0"/>
              </a:rPr>
              <a:t>Dataset Description </a:t>
            </a:r>
          </a:p>
          <a:p>
            <a:pPr marL="369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	The Independent Feature columns are</a:t>
            </a:r>
            <a:r>
              <a:rPr lang="en-IN" sz="1800" dirty="0">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Brand Name: Name of the Car Brand</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Model Name: Name of the specific Car Model of a Brand</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Year: Year of Manufacture</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Type: Car Model Type</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Total Kilometers Driven: Total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Kilometers,for</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the car has been so far driven.</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Fuel Type: Type of fuel used</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Owner: The ordinal number of previous owner</a:t>
            </a:r>
          </a:p>
          <a:p>
            <a:pPr lvl="1"/>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IN" dirty="0"/>
          </a:p>
        </p:txBody>
      </p:sp>
    </p:spTree>
    <p:extLst>
      <p:ext uri="{BB962C8B-B14F-4D97-AF65-F5344CB8AC3E}">
        <p14:creationId xmlns:p14="http://schemas.microsoft.com/office/powerpoint/2010/main" val="2118686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{42C626B2-25F3-4646-A4D0-E3D633EA3F66}tf55705232_win32</Template>
  <TotalTime>117</TotalTime>
  <Words>3135</Words>
  <Application>Microsoft Office PowerPoint</Application>
  <PresentationFormat>Widescreen</PresentationFormat>
  <Paragraphs>207</Paragraphs>
  <Slides>60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Goudy Old Style</vt:lpstr>
      <vt:lpstr>Symbol</vt:lpstr>
      <vt:lpstr>Wingdings</vt:lpstr>
      <vt:lpstr>Wingdings 2</vt:lpstr>
      <vt:lpstr>SlateVTI</vt:lpstr>
      <vt:lpstr>Used Car Price Prediction</vt:lpstr>
      <vt:lpstr>ACKNOWLEDGMENT</vt:lpstr>
      <vt:lpstr> INTRODUCTION</vt:lpstr>
      <vt:lpstr> INTRODUCTION</vt:lpstr>
      <vt:lpstr> INTRODUCTION</vt:lpstr>
      <vt:lpstr>Analytical Problem Framing</vt:lpstr>
      <vt:lpstr>Analytical Problem Framing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Model/s Development and Evaluation </vt:lpstr>
      <vt:lpstr>PowerPoint Presentation</vt:lpstr>
      <vt:lpstr>PowerPoint Presentation</vt:lpstr>
      <vt:lpstr>PowerPoint Presentation</vt:lpstr>
      <vt:lpstr>PowerPoint Presentation</vt:lpstr>
      <vt:lpstr>PowerPoint Presentation</vt:lpstr>
      <vt:lpstr>PowerPoint Presentation</vt:lpstr>
      <vt:lpstr>Regression Model Building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dc:title>
  <dc:creator>SIDXTER N</dc:creator>
  <cp:lastModifiedBy>alok sahu</cp:lastModifiedBy>
  <cp:revision>2</cp:revision>
  <dcterms:created xsi:type="dcterms:W3CDTF">2021-11-11T14:35:42Z</dcterms:created>
  <dcterms:modified xsi:type="dcterms:W3CDTF">2022-07-11T17:45:23Z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