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6" d="100"/>
          <a:sy n="96" d="100"/>
        </p:scale>
        <p:origin x="58"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9464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95132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31305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6236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26560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1032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7/25/2022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78113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7/25/2022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35274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7877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7/25/2022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50041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pPr/>
              <a:t>7/25/2022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38216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16126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7/25/2022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39108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High-dimensional_space" TargetMode="External"/><Relationship Id="rId7" Type="http://schemas.openxmlformats.org/officeDocument/2006/relationships/image" Target="../media/image28.png"/><Relationship Id="rId2" Type="http://schemas.openxmlformats.org/officeDocument/2006/relationships/hyperlink" Target="https://en.wikipedia.org/wiki/Hyperplane" TargetMode="External"/><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hyperlink" Target="https://en.wikipedia.org/wiki/Generalization_error" TargetMode="External"/><Relationship Id="rId4" Type="http://schemas.openxmlformats.org/officeDocument/2006/relationships/hyperlink" Target="https://en.wikipedia.org/wiki/Regression_analysis"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blog-india-travel.blogspot.com/2012/01/cheap-airline-travel-india-from-uk.html" TargetMode="External"/><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scikit-learn.org/stable/modules/generated/sklearn.linear_model.SGDRegressor.html#sklearn.linear_model.SGDRegressor" TargetMode="External"/><Relationship Id="rId1" Type="http://schemas.openxmlformats.org/officeDocument/2006/relationships/slideLayout" Target="../slideLayouts/slideLayout12.xml"/><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hyperlink" Target="http://www.makemytrip.com/" TargetMode="External"/><Relationship Id="rId2" Type="http://schemas.openxmlformats.org/officeDocument/2006/relationships/hyperlink" Target="http://www.yatra.com/" TargetMode="External"/><Relationship Id="rId1" Type="http://schemas.openxmlformats.org/officeDocument/2006/relationships/slideLayout" Target="../slideLayouts/slideLayout12.xml"/><Relationship Id="rId5" Type="http://schemas.openxmlformats.org/officeDocument/2006/relationships/hyperlink" Target="http://www.vimaansafar.com/" TargetMode="External"/><Relationship Id="rId4" Type="http://schemas.openxmlformats.org/officeDocument/2006/relationships/hyperlink" Target="http://www.tripodeal.com/"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41.jf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6810" y="159062"/>
            <a:ext cx="9778379" cy="1301260"/>
          </a:xfrm>
        </p:spPr>
        <p:txBody>
          <a:bodyPr>
            <a:normAutofit fontScale="90000"/>
          </a:bodyPr>
          <a:lstStyle/>
          <a:p>
            <a:r>
              <a:rPr lang="en-US" dirty="0"/>
              <a:t>FLIGHT PRICE PREDICTION</a:t>
            </a:r>
            <a:endParaRPr lang="en-IN" dirty="0"/>
          </a:p>
        </p:txBody>
      </p:sp>
      <p:sp>
        <p:nvSpPr>
          <p:cNvPr id="3" name="Subtitle 2"/>
          <p:cNvSpPr>
            <a:spLocks noGrp="1"/>
          </p:cNvSpPr>
          <p:nvPr>
            <p:ph type="subTitle" idx="1"/>
          </p:nvPr>
        </p:nvSpPr>
        <p:spPr>
          <a:xfrm>
            <a:off x="8694268" y="3864334"/>
            <a:ext cx="8689976" cy="1382269"/>
          </a:xfrm>
        </p:spPr>
        <p:txBody>
          <a:bodyPr/>
          <a:lstStyle/>
          <a:p>
            <a:r>
              <a:rPr lang="en-US" dirty="0">
                <a:solidFill>
                  <a:schemeClr val="tx1"/>
                </a:solidFill>
              </a:rPr>
              <a:t>Presented by:</a:t>
            </a:r>
            <a:endParaRPr lang="en-IN" dirty="0">
              <a:solidFill>
                <a:schemeClr val="tx1"/>
              </a:solidFill>
            </a:endParaRPr>
          </a:p>
          <a:p>
            <a:r>
              <a:rPr lang="en-IN" dirty="0">
                <a:solidFill>
                  <a:schemeClr val="tx1"/>
                </a:solidFill>
              </a:rPr>
              <a:t>Alok sahu</a:t>
            </a:r>
            <a:endParaRPr lang="en-US" dirty="0">
              <a:solidFill>
                <a:schemeClr val="tx1"/>
              </a:solidFill>
            </a:endParaRPr>
          </a:p>
        </p:txBody>
      </p:sp>
      <p:pic>
        <p:nvPicPr>
          <p:cNvPr id="4" name="Picture 3">
            <a:extLst>
              <a:ext uri="{FF2B5EF4-FFF2-40B4-BE49-F238E27FC236}">
                <a16:creationId xmlns:a16="http://schemas.microsoft.com/office/drawing/2014/main" id="{84D06E46-3FC2-48D8-9236-E6E9D5DBEF7A}"/>
              </a:ext>
            </a:extLst>
          </p:cNvPr>
          <p:cNvPicPr>
            <a:picLocks noChangeAspect="1"/>
          </p:cNvPicPr>
          <p:nvPr/>
        </p:nvPicPr>
        <p:blipFill>
          <a:blip r:embed="rId2"/>
          <a:stretch>
            <a:fillRect/>
          </a:stretch>
        </p:blipFill>
        <p:spPr>
          <a:xfrm>
            <a:off x="890954" y="3402623"/>
            <a:ext cx="2743200" cy="1995055"/>
          </a:xfrm>
          <a:prstGeom prst="rect">
            <a:avLst/>
          </a:prstGeom>
        </p:spPr>
      </p:pic>
    </p:spTree>
    <p:extLst>
      <p:ext uri="{BB962C8B-B14F-4D97-AF65-F5344CB8AC3E}">
        <p14:creationId xmlns:p14="http://schemas.microsoft.com/office/powerpoint/2010/main" val="2259057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1028699"/>
          </a:xfrm>
        </p:spPr>
        <p:txBody>
          <a:bodyPr>
            <a:normAutofit fontScale="90000"/>
          </a:bodyPr>
          <a:lstStyle/>
          <a:p>
            <a:r>
              <a:rPr lang="en-US" u="sng" dirty="0">
                <a:latin typeface="Bookman Old Style" panose="02050604050505020204" pitchFamily="18" charset="0"/>
              </a:rPr>
              <a:t>Univariate Analysis: Visualizing Counts of Categorical Variables</a:t>
            </a:r>
            <a:endParaRPr lang="en-IN" u="sng" dirty="0">
              <a:latin typeface="Bookman Old Style" panose="02050604050505020204" pitchFamily="18" charset="0"/>
            </a:endParaRP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80698" y="1028700"/>
            <a:ext cx="3518075" cy="287508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2750" y="1028700"/>
            <a:ext cx="4181118" cy="287508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4101" y="4010441"/>
            <a:ext cx="3931998" cy="2872372"/>
          </a:xfrm>
          <a:prstGeom prst="rect">
            <a:avLst/>
          </a:prstGeom>
        </p:spPr>
      </p:pic>
    </p:spTree>
    <p:extLst>
      <p:ext uri="{BB962C8B-B14F-4D97-AF65-F5344CB8AC3E}">
        <p14:creationId xmlns:p14="http://schemas.microsoft.com/office/powerpoint/2010/main" val="3761545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1151791"/>
          </a:xfrm>
        </p:spPr>
        <p:txBody>
          <a:bodyPr>
            <a:normAutofit fontScale="90000"/>
          </a:bodyPr>
          <a:lstStyle/>
          <a:p>
            <a:r>
              <a:rPr lang="en-US" sz="3200" u="sng" spc="50" dirty="0">
                <a:ln w="0"/>
                <a:effectLst>
                  <a:innerShdw blurRad="63500" dist="50800" dir="13500000">
                    <a:srgbClr val="000000">
                      <a:alpha val="50000"/>
                    </a:srgbClr>
                  </a:innerShdw>
                </a:effectLst>
                <a:latin typeface="Bookman Old Style" panose="02050604050505020204" pitchFamily="18" charset="0"/>
              </a:rPr>
              <a:t>Bivariate Analysis: Visualizing Categorical Variables vs Price</a:t>
            </a:r>
            <a:br>
              <a:rPr lang="en-IN" sz="3200" u="sng" spc="50" dirty="0">
                <a:ln w="0"/>
                <a:effectLst>
                  <a:innerShdw blurRad="63500" dist="50800" dir="13500000">
                    <a:srgbClr val="000000">
                      <a:alpha val="50000"/>
                    </a:srgbClr>
                  </a:innerShdw>
                </a:effectLst>
                <a:latin typeface="Bookman Old Style" panose="02050604050505020204" pitchFamily="18" charset="0"/>
              </a:rPr>
            </a:br>
            <a:endParaRPr lang="en-IN" sz="3200" u="sng" dirty="0">
              <a:latin typeface="Bookman Old Style" panose="02050604050505020204" pitchFamily="18" charset="0"/>
            </a:endParaRP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31763" y="870438"/>
            <a:ext cx="11957050" cy="2593731"/>
          </a:xfrm>
        </p:spPr>
      </p:pic>
      <p:sp>
        <p:nvSpPr>
          <p:cNvPr id="5" name="Rectangle 4"/>
          <p:cNvSpPr/>
          <p:nvPr/>
        </p:nvSpPr>
        <p:spPr>
          <a:xfrm>
            <a:off x="333743" y="3798275"/>
            <a:ext cx="11351234" cy="1754326"/>
          </a:xfrm>
          <a:prstGeom prst="rect">
            <a:avLst/>
          </a:prstGeom>
        </p:spPr>
        <p:txBody>
          <a:bodyPr wrap="square">
            <a:spAutoFit/>
          </a:bodyPr>
          <a:lstStyle/>
          <a:p>
            <a:pPr marL="285750" indent="-285750" algn="just">
              <a:buFont typeface="Wingdings" panose="05000000000000000000" pitchFamily="2" charset="2"/>
              <a:buChar char="ü"/>
            </a:pPr>
            <a:r>
              <a:rPr lang="en-US" b="1" dirty="0">
                <a:latin typeface="Century" panose="02040604050505020304" pitchFamily="18" charset="0"/>
              </a:rPr>
              <a:t>Airline vs Price:</a:t>
            </a:r>
            <a:r>
              <a:rPr lang="en-US" dirty="0">
                <a:latin typeface="Century" panose="02040604050505020304" pitchFamily="18" charset="0"/>
              </a:rPr>
              <a:t> From the bar plot we can notice "</a:t>
            </a:r>
            <a:r>
              <a:rPr lang="en-US" dirty="0" err="1">
                <a:latin typeface="Century" panose="02040604050505020304" pitchFamily="18" charset="0"/>
              </a:rPr>
              <a:t>Vistara</a:t>
            </a:r>
            <a:r>
              <a:rPr lang="en-US" dirty="0">
                <a:latin typeface="Century" panose="02040604050505020304" pitchFamily="18" charset="0"/>
              </a:rPr>
              <a:t>" and "Air India" airlines have highest ticket prices compared to other airlines.</a:t>
            </a:r>
          </a:p>
          <a:p>
            <a:pPr marL="285750" indent="-285750" algn="just">
              <a:buFont typeface="Wingdings" panose="05000000000000000000" pitchFamily="2" charset="2"/>
              <a:buChar char="ü"/>
            </a:pPr>
            <a:r>
              <a:rPr lang="en-US" b="1" dirty="0">
                <a:latin typeface="Century" panose="02040604050505020304" pitchFamily="18" charset="0"/>
              </a:rPr>
              <a:t>Total Stops vs Price:</a:t>
            </a:r>
            <a:r>
              <a:rPr lang="en-US" dirty="0">
                <a:latin typeface="Century" panose="02040604050505020304" pitchFamily="18" charset="0"/>
              </a:rPr>
              <a:t> From the strip plot we can notice the flights which have 1 and 2 stops between source and destination have highest ticket prices compared to others. The airlines which have 4 stops during the journey have very less ticket price. So we can say as the stops increases, ticket price decreases.</a:t>
            </a:r>
          </a:p>
        </p:txBody>
      </p:sp>
    </p:spTree>
    <p:extLst>
      <p:ext uri="{BB962C8B-B14F-4D97-AF65-F5344CB8AC3E}">
        <p14:creationId xmlns:p14="http://schemas.microsoft.com/office/powerpoint/2010/main" val="162091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547"/>
            <a:ext cx="10364451" cy="949568"/>
          </a:xfrm>
        </p:spPr>
        <p:txBody>
          <a:bodyPr>
            <a:normAutofit/>
          </a:bodyPr>
          <a:lstStyle/>
          <a:p>
            <a:r>
              <a:rPr lang="en-US" sz="3200" u="sng" spc="50" dirty="0">
                <a:ln w="0"/>
                <a:effectLst>
                  <a:innerShdw blurRad="63500" dist="50800" dir="13500000">
                    <a:srgbClr val="000000">
                      <a:alpha val="50000"/>
                    </a:srgbClr>
                  </a:innerShdw>
                </a:effectLst>
                <a:latin typeface="Bookman Old Style" panose="02050604050505020204" pitchFamily="18" charset="0"/>
              </a:rPr>
              <a:t>Bivariate Analysis: Visualizing Categorical Variables vs Price</a:t>
            </a:r>
            <a:endParaRPr lang="en-IN" sz="3200" u="sng" spc="50" dirty="0">
              <a:ln w="0"/>
              <a:effectLst>
                <a:innerShdw blurRad="63500" dist="50800" dir="13500000">
                  <a:srgbClr val="000000">
                    <a:alpha val="50000"/>
                  </a:srgbClr>
                </a:innerShdw>
              </a:effectLst>
              <a:latin typeface="Bookman Old Style" panose="02050604050505020204" pitchFamily="18" charset="0"/>
            </a:endParaRPr>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75431" y="1011115"/>
            <a:ext cx="11641137" cy="3235569"/>
          </a:xfrm>
        </p:spPr>
      </p:pic>
      <p:sp>
        <p:nvSpPr>
          <p:cNvPr id="7" name="Rectangle 6"/>
          <p:cNvSpPr/>
          <p:nvPr/>
        </p:nvSpPr>
        <p:spPr>
          <a:xfrm>
            <a:off x="275431" y="4734587"/>
            <a:ext cx="5580246" cy="923330"/>
          </a:xfrm>
          <a:prstGeom prst="rect">
            <a:avLst/>
          </a:prstGeom>
        </p:spPr>
        <p:txBody>
          <a:bodyPr wrap="square">
            <a:spAutoFit/>
          </a:bodyPr>
          <a:lstStyle/>
          <a:p>
            <a:r>
              <a:rPr lang="en-US" b="1" dirty="0">
                <a:latin typeface="Century" panose="02040604050505020304" pitchFamily="18" charset="0"/>
              </a:rPr>
              <a:t>Source vs Price:</a:t>
            </a:r>
            <a:r>
              <a:rPr lang="en-US" dirty="0">
                <a:latin typeface="Century" panose="02040604050505020304" pitchFamily="18" charset="0"/>
              </a:rPr>
              <a:t> From the box plot we can observe the flights from Kochi are having somewhat higher prices compared to other sources</a:t>
            </a:r>
            <a:endParaRPr lang="en-IN" dirty="0"/>
          </a:p>
        </p:txBody>
      </p:sp>
      <p:sp>
        <p:nvSpPr>
          <p:cNvPr id="8" name="Rectangle 7"/>
          <p:cNvSpPr/>
          <p:nvPr/>
        </p:nvSpPr>
        <p:spPr>
          <a:xfrm>
            <a:off x="6312877" y="4734587"/>
            <a:ext cx="5723792" cy="923330"/>
          </a:xfrm>
          <a:prstGeom prst="rect">
            <a:avLst/>
          </a:prstGeom>
        </p:spPr>
        <p:txBody>
          <a:bodyPr wrap="square">
            <a:spAutoFit/>
          </a:bodyPr>
          <a:lstStyle/>
          <a:p>
            <a:pPr algn="just"/>
            <a:r>
              <a:rPr lang="en-US" b="1" dirty="0">
                <a:latin typeface="Century" panose="02040604050505020304" pitchFamily="18" charset="0"/>
              </a:rPr>
              <a:t> Destination vs Price:</a:t>
            </a:r>
            <a:r>
              <a:rPr lang="en-US" dirty="0">
                <a:latin typeface="Century" panose="02040604050505020304" pitchFamily="18" charset="0"/>
              </a:rPr>
              <a:t> From the </a:t>
            </a:r>
            <a:r>
              <a:rPr lang="en-US" dirty="0" err="1">
                <a:latin typeface="Century" panose="02040604050505020304" pitchFamily="18" charset="0"/>
              </a:rPr>
              <a:t>boxen</a:t>
            </a:r>
            <a:r>
              <a:rPr lang="en-US" dirty="0">
                <a:latin typeface="Century" panose="02040604050505020304" pitchFamily="18" charset="0"/>
              </a:rPr>
              <a:t> plot we can notice that the flights travelling to Bengaluru have higher flight ticket prices.</a:t>
            </a:r>
          </a:p>
        </p:txBody>
      </p:sp>
    </p:spTree>
    <p:extLst>
      <p:ext uri="{BB962C8B-B14F-4D97-AF65-F5344CB8AC3E}">
        <p14:creationId xmlns:p14="http://schemas.microsoft.com/office/powerpoint/2010/main" val="431891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1028699"/>
          </a:xfrm>
        </p:spPr>
        <p:txBody>
          <a:bodyPr>
            <a:normAutofit/>
          </a:bodyPr>
          <a:lstStyle/>
          <a:p>
            <a:r>
              <a:rPr lang="en-US" sz="3200" u="sng" spc="50" dirty="0">
                <a:ln w="0"/>
                <a:effectLst>
                  <a:innerShdw blurRad="63500" dist="50800" dir="13500000">
                    <a:srgbClr val="000000">
                      <a:alpha val="50000"/>
                    </a:srgbClr>
                  </a:innerShdw>
                </a:effectLst>
                <a:latin typeface="Bookman Old Style" panose="02050604050505020204" pitchFamily="18" charset="0"/>
              </a:rPr>
              <a:t>Bivariate Analysis: Visualizing Numerical Variables vs Price</a:t>
            </a:r>
            <a:endParaRPr lang="en-IN" sz="32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3" name="Content Placeholder 2"/>
          <p:cNvSpPr>
            <a:spLocks noGrp="1"/>
          </p:cNvSpPr>
          <p:nvPr>
            <p:ph sz="quarter" idx="13"/>
          </p:nvPr>
        </p:nvSpPr>
        <p:spPr>
          <a:xfrm>
            <a:off x="202223" y="1028701"/>
            <a:ext cx="5336931" cy="4967653"/>
          </a:xfrm>
        </p:spPr>
        <p:txBody>
          <a:bodyPr>
            <a:normAutofit/>
          </a:bodyPr>
          <a:lstStyle/>
          <a:p>
            <a:pPr marL="285750" indent="-285750" algn="just">
              <a:buFont typeface="Wingdings" panose="05000000000000000000" pitchFamily="2" charset="2"/>
              <a:buChar char="Ø"/>
            </a:pPr>
            <a:r>
              <a:rPr lang="en-US" b="1" cap="none" dirty="0">
                <a:latin typeface="Century" panose="02040604050505020304" pitchFamily="18" charset="0"/>
              </a:rPr>
              <a:t>Departure Hour vs price:</a:t>
            </a:r>
            <a:r>
              <a:rPr lang="en-US" cap="none" dirty="0">
                <a:latin typeface="Century" panose="02040604050505020304" pitchFamily="18" charset="0"/>
              </a:rPr>
              <a:t> from the bar plot and line plot we can see that there are some flights departing in the early morning 3 AM having most expensive ticket prices compared to late morning flights. We can also observe the flight ticket prices are higher during afternoon (may fluctuate) and it decreases in the evening.</a:t>
            </a:r>
          </a:p>
          <a:p>
            <a:pPr algn="just"/>
            <a:endParaRPr lang="en-US" cap="none" dirty="0">
              <a:latin typeface="Century" panose="02040604050505020304" pitchFamily="18" charset="0"/>
            </a:endParaRPr>
          </a:p>
          <a:p>
            <a:pPr marL="285750" indent="-285750" algn="just">
              <a:buFont typeface="Wingdings" panose="05000000000000000000" pitchFamily="2" charset="2"/>
              <a:buChar char="Ø"/>
            </a:pPr>
            <a:r>
              <a:rPr lang="en-US" b="1" cap="none" dirty="0">
                <a:latin typeface="Century" panose="02040604050505020304" pitchFamily="18" charset="0"/>
              </a:rPr>
              <a:t>Departure Min vs price:</a:t>
            </a:r>
            <a:r>
              <a:rPr lang="en-US" cap="none" dirty="0">
                <a:latin typeface="Century" panose="02040604050505020304" pitchFamily="18" charset="0"/>
              </a:rPr>
              <a:t> the </a:t>
            </a:r>
            <a:r>
              <a:rPr lang="en-US" cap="none" dirty="0" err="1">
                <a:latin typeface="Century" panose="02040604050505020304" pitchFamily="18" charset="0"/>
              </a:rPr>
              <a:t>boxen</a:t>
            </a:r>
            <a:r>
              <a:rPr lang="en-US" cap="none" dirty="0">
                <a:latin typeface="Century" panose="02040604050505020304" pitchFamily="18" charset="0"/>
              </a:rPr>
              <a:t> plot and line plot gives there is no significant difference between price and departure min.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8938" y="597877"/>
            <a:ext cx="6410840" cy="5574322"/>
          </a:xfrm>
          <a:prstGeom prst="rect">
            <a:avLst/>
          </a:prstGeom>
        </p:spPr>
      </p:pic>
    </p:spTree>
    <p:extLst>
      <p:ext uri="{BB962C8B-B14F-4D97-AF65-F5344CB8AC3E}">
        <p14:creationId xmlns:p14="http://schemas.microsoft.com/office/powerpoint/2010/main" val="2314720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1011114"/>
          </a:xfrm>
        </p:spPr>
        <p:txBody>
          <a:bodyPr>
            <a:normAutofit/>
          </a:bodyPr>
          <a:lstStyle/>
          <a:p>
            <a:r>
              <a:rPr lang="en-US" sz="3200" u="sng" spc="50" dirty="0">
                <a:ln w="0"/>
                <a:effectLst>
                  <a:innerShdw blurRad="63500" dist="50800" dir="13500000">
                    <a:srgbClr val="000000">
                      <a:alpha val="50000"/>
                    </a:srgbClr>
                  </a:innerShdw>
                </a:effectLst>
                <a:latin typeface="Bookman Old Style" panose="02050604050505020204" pitchFamily="18" charset="0"/>
              </a:rPr>
              <a:t>Bivariate Analysis: Visualizing Numerical Variables vs Price</a:t>
            </a:r>
            <a:endParaRPr lang="en-IN" sz="32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3" name="Content Placeholder 2"/>
          <p:cNvSpPr>
            <a:spLocks noGrp="1"/>
          </p:cNvSpPr>
          <p:nvPr>
            <p:ph sz="quarter" idx="13"/>
          </p:nvPr>
        </p:nvSpPr>
        <p:spPr>
          <a:xfrm>
            <a:off x="913775" y="1011116"/>
            <a:ext cx="5610118" cy="5002822"/>
          </a:xfrm>
        </p:spPr>
        <p:txBody>
          <a:bodyPr>
            <a:normAutofit/>
          </a:bodyPr>
          <a:lstStyle/>
          <a:p>
            <a:pPr marL="285750" indent="-285750" algn="just">
              <a:buFont typeface="Wingdings" panose="05000000000000000000" pitchFamily="2" charset="2"/>
              <a:buChar char="Ø"/>
            </a:pPr>
            <a:r>
              <a:rPr lang="en-US" b="1" cap="none" dirty="0">
                <a:latin typeface="Century" panose="02040604050505020304" pitchFamily="18" charset="0"/>
              </a:rPr>
              <a:t>Arrival Hour vs price:</a:t>
            </a:r>
            <a:r>
              <a:rPr lang="en-US" cap="none" dirty="0">
                <a:latin typeface="Century" panose="02040604050505020304" pitchFamily="18" charset="0"/>
              </a:rPr>
              <a:t> from the bar plot and line plot we can observe that very few flights are arriving in the early morning that is 0 to 6 AM they have very less ticket price. Also, the flights which are arriving in the afternoon and evening have somewhat higher price. So, we can </a:t>
            </a:r>
            <a:r>
              <a:rPr lang="en-US" cap="none" dirty="0" err="1">
                <a:latin typeface="Century" panose="02040604050505020304" pitchFamily="18" charset="0"/>
              </a:rPr>
              <a:t>conlude</a:t>
            </a:r>
            <a:r>
              <a:rPr lang="en-US" cap="none" dirty="0">
                <a:latin typeface="Century" panose="02040604050505020304" pitchFamily="18" charset="0"/>
              </a:rPr>
              <a:t> this column has some positive correlation with price.</a:t>
            </a:r>
          </a:p>
          <a:p>
            <a:pPr algn="just"/>
            <a:endParaRPr lang="en-US" cap="none" dirty="0">
              <a:latin typeface="Century" panose="02040604050505020304" pitchFamily="18" charset="0"/>
            </a:endParaRPr>
          </a:p>
          <a:p>
            <a:pPr marL="285750" indent="-285750" algn="just">
              <a:buFont typeface="Wingdings" panose="05000000000000000000" pitchFamily="2" charset="2"/>
              <a:buChar char="Ø"/>
            </a:pPr>
            <a:r>
              <a:rPr lang="en-US" b="1" cap="none" dirty="0">
                <a:latin typeface="Century" panose="02040604050505020304" pitchFamily="18" charset="0"/>
              </a:rPr>
              <a:t>Arrival Min vs price:</a:t>
            </a:r>
            <a:r>
              <a:rPr lang="en-US" cap="none" dirty="0">
                <a:latin typeface="Century" panose="02040604050505020304" pitchFamily="18" charset="0"/>
              </a:rPr>
              <a:t> there is no significant difference between this feature and price. We can say flight ticket prices are not much dependent on the </a:t>
            </a:r>
            <a:r>
              <a:rPr lang="en-US" cap="none" dirty="0" err="1">
                <a:latin typeface="Century" panose="02040604050505020304" pitchFamily="18" charset="0"/>
              </a:rPr>
              <a:t>arrival_min</a:t>
            </a:r>
            <a:r>
              <a:rPr lang="en-US" cap="none" dirty="0">
                <a:latin typeface="Century" panose="02040604050505020304" pitchFamily="18" charset="0"/>
              </a:rPr>
              <a:t>.</a:t>
            </a:r>
          </a:p>
          <a:p>
            <a:endParaRPr lang="en-IN" cap="non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3893" y="1011115"/>
            <a:ext cx="5615852" cy="4818183"/>
          </a:xfrm>
          <a:prstGeom prst="rect">
            <a:avLst/>
          </a:prstGeom>
        </p:spPr>
      </p:pic>
    </p:spTree>
    <p:extLst>
      <p:ext uri="{BB962C8B-B14F-4D97-AF65-F5344CB8AC3E}">
        <p14:creationId xmlns:p14="http://schemas.microsoft.com/office/powerpoint/2010/main" val="3885369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685799"/>
          </a:xfrm>
        </p:spPr>
        <p:txBody>
          <a:bodyPr>
            <a:normAutofit/>
          </a:bodyPr>
          <a:lstStyle/>
          <a:p>
            <a:r>
              <a:rPr lang="en-US" sz="3200" u="sng" spc="50" dirty="0">
                <a:ln w="0"/>
                <a:effectLst>
                  <a:innerShdw blurRad="63500" dist="50800" dir="13500000">
                    <a:srgbClr val="000000">
                      <a:alpha val="50000"/>
                    </a:srgbClr>
                  </a:innerShdw>
                </a:effectLst>
                <a:latin typeface="Bookman Old Style" panose="02050604050505020204" pitchFamily="18" charset="0"/>
              </a:rPr>
              <a:t>Bivariate Analysis</a:t>
            </a:r>
            <a:endParaRPr lang="en-IN" sz="3200" u="sng" spc="50" dirty="0">
              <a:ln w="0"/>
              <a:effectLst>
                <a:innerShdw blurRad="63500" dist="50800" dir="13500000">
                  <a:srgbClr val="000000">
                    <a:alpha val="50000"/>
                  </a:srgbClr>
                </a:innerShdw>
              </a:effectLst>
              <a:latin typeface="Bookman Old Style" panose="02050604050505020204" pitchFamily="18" charset="0"/>
            </a:endParaRP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33470" y="757182"/>
            <a:ext cx="4027666" cy="297955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459" y="535294"/>
            <a:ext cx="7239449" cy="3201438"/>
          </a:xfrm>
          <a:prstGeom prst="rect">
            <a:avLst/>
          </a:prstGeom>
        </p:spPr>
      </p:pic>
      <p:sp>
        <p:nvSpPr>
          <p:cNvPr id="6" name="Rectangle 5"/>
          <p:cNvSpPr/>
          <p:nvPr/>
        </p:nvSpPr>
        <p:spPr>
          <a:xfrm>
            <a:off x="366346" y="4156475"/>
            <a:ext cx="3954113" cy="2031325"/>
          </a:xfrm>
          <a:prstGeom prst="rect">
            <a:avLst/>
          </a:prstGeom>
        </p:spPr>
        <p:txBody>
          <a:bodyPr wrap="square">
            <a:spAutoFit/>
          </a:bodyPr>
          <a:lstStyle/>
          <a:p>
            <a:pPr marL="285750" indent="-285750" algn="just">
              <a:buFont typeface="Wingdings" panose="05000000000000000000" pitchFamily="2" charset="2"/>
              <a:buChar char="Ø"/>
            </a:pPr>
            <a:r>
              <a:rPr lang="en-US" b="1" dirty="0">
                <a:latin typeface="Century" panose="02040604050505020304" pitchFamily="18" charset="0"/>
              </a:rPr>
              <a:t>Duration vs Price:</a:t>
            </a:r>
            <a:r>
              <a:rPr lang="en-US" dirty="0">
                <a:latin typeface="Century" panose="02040604050505020304" pitchFamily="18" charset="0"/>
              </a:rPr>
              <a:t> From the </a:t>
            </a:r>
            <a:r>
              <a:rPr lang="en-US" dirty="0" err="1">
                <a:latin typeface="Century" panose="02040604050505020304" pitchFamily="18" charset="0"/>
              </a:rPr>
              <a:t>reg</a:t>
            </a:r>
            <a:r>
              <a:rPr lang="en-US" dirty="0">
                <a:latin typeface="Century" panose="02040604050505020304" pitchFamily="18" charset="0"/>
              </a:rPr>
              <a:t> plot we can observe some positive linear relation between Duration and Price. Flights having 1-12 hours of duration, they have ticket price of around 15000.</a:t>
            </a:r>
          </a:p>
        </p:txBody>
      </p:sp>
      <p:sp>
        <p:nvSpPr>
          <p:cNvPr id="7" name="Rectangle 6"/>
          <p:cNvSpPr/>
          <p:nvPr/>
        </p:nvSpPr>
        <p:spPr>
          <a:xfrm>
            <a:off x="4744914" y="4156475"/>
            <a:ext cx="6922477" cy="2585323"/>
          </a:xfrm>
          <a:prstGeom prst="rect">
            <a:avLst/>
          </a:prstGeom>
        </p:spPr>
        <p:txBody>
          <a:bodyPr wrap="square">
            <a:spAutoFit/>
          </a:bodyPr>
          <a:lstStyle/>
          <a:p>
            <a:pPr marL="285750" indent="-285750">
              <a:buFont typeface="Wingdings" panose="05000000000000000000" pitchFamily="2" charset="2"/>
              <a:buChar char="Ø"/>
            </a:pPr>
            <a:r>
              <a:rPr lang="en-US" b="1" dirty="0">
                <a:solidFill>
                  <a:srgbClr val="000000"/>
                </a:solidFill>
                <a:latin typeface="Helvetica Neue"/>
              </a:rPr>
              <a:t>Source vs </a:t>
            </a:r>
            <a:r>
              <a:rPr lang="en-US" b="1" dirty="0" err="1">
                <a:solidFill>
                  <a:srgbClr val="000000"/>
                </a:solidFill>
                <a:latin typeface="Helvetica Neue"/>
              </a:rPr>
              <a:t>Price</a:t>
            </a:r>
            <a:r>
              <a:rPr lang="en-US" dirty="0" err="1">
                <a:solidFill>
                  <a:srgbClr val="000000"/>
                </a:solidFill>
                <a:latin typeface="Helvetica Neue"/>
              </a:rPr>
              <a:t>:The</a:t>
            </a:r>
            <a:r>
              <a:rPr lang="en-US" dirty="0">
                <a:solidFill>
                  <a:srgbClr val="000000"/>
                </a:solidFill>
                <a:latin typeface="Helvetica Neue"/>
              </a:rPr>
              <a:t> plot showing the region wise count of airlines shows that New Delhi, Kolkata, Mumbai and Bengaluru Source is not having True jet flight, Hyderabad source is not having Go First, </a:t>
            </a:r>
            <a:r>
              <a:rPr lang="en-US" dirty="0" err="1">
                <a:solidFill>
                  <a:srgbClr val="000000"/>
                </a:solidFill>
                <a:latin typeface="Helvetica Neue"/>
              </a:rPr>
              <a:t>SpiceJet,AirAsia</a:t>
            </a:r>
            <a:r>
              <a:rPr lang="en-US" dirty="0">
                <a:solidFill>
                  <a:srgbClr val="000000"/>
                </a:solidFill>
                <a:latin typeface="Helvetica Neue"/>
              </a:rPr>
              <a:t> and True Jet flights, Kochi is not having Go </a:t>
            </a:r>
            <a:r>
              <a:rPr lang="en-US" dirty="0" err="1">
                <a:solidFill>
                  <a:srgbClr val="000000"/>
                </a:solidFill>
                <a:latin typeface="Helvetica Neue"/>
              </a:rPr>
              <a:t>First,SpiceJet</a:t>
            </a:r>
            <a:r>
              <a:rPr lang="en-US" dirty="0">
                <a:solidFill>
                  <a:srgbClr val="000000"/>
                </a:solidFill>
                <a:latin typeface="Helvetica Neue"/>
              </a:rPr>
              <a:t> and True jet flights, Ahmedabad is not having Go </a:t>
            </a:r>
            <a:r>
              <a:rPr lang="en-US" dirty="0" err="1">
                <a:solidFill>
                  <a:srgbClr val="000000"/>
                </a:solidFill>
                <a:latin typeface="Helvetica Neue"/>
              </a:rPr>
              <a:t>FirstAirAsia</a:t>
            </a:r>
            <a:r>
              <a:rPr lang="en-US" dirty="0">
                <a:solidFill>
                  <a:srgbClr val="000000"/>
                </a:solidFill>
                <a:latin typeface="Helvetica Neue"/>
              </a:rPr>
              <a:t> flights, Chennai is not having Go </a:t>
            </a:r>
            <a:r>
              <a:rPr lang="en-US" dirty="0" err="1">
                <a:solidFill>
                  <a:srgbClr val="000000"/>
                </a:solidFill>
                <a:latin typeface="Helvetica Neue"/>
              </a:rPr>
              <a:t>First,Go</a:t>
            </a:r>
            <a:r>
              <a:rPr lang="en-US" dirty="0">
                <a:solidFill>
                  <a:srgbClr val="000000"/>
                </a:solidFill>
                <a:latin typeface="Helvetica Neue"/>
              </a:rPr>
              <a:t> Air and True jet flights. Air India flights are in higher count in almost all the regions except Kolkata. Kolkata has </a:t>
            </a:r>
            <a:r>
              <a:rPr lang="en-US" dirty="0" err="1">
                <a:solidFill>
                  <a:srgbClr val="000000"/>
                </a:solidFill>
                <a:latin typeface="Helvetica Neue"/>
              </a:rPr>
              <a:t>Vistara</a:t>
            </a:r>
            <a:r>
              <a:rPr lang="en-US" dirty="0">
                <a:solidFill>
                  <a:srgbClr val="000000"/>
                </a:solidFill>
                <a:latin typeface="Helvetica Neue"/>
              </a:rPr>
              <a:t> flights in higher count.</a:t>
            </a:r>
            <a:endParaRPr lang="en-IN" dirty="0"/>
          </a:p>
        </p:txBody>
      </p:sp>
    </p:spTree>
    <p:extLst>
      <p:ext uri="{BB962C8B-B14F-4D97-AF65-F5344CB8AC3E}">
        <p14:creationId xmlns:p14="http://schemas.microsoft.com/office/powerpoint/2010/main" val="4257667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
            <a:ext cx="10364451" cy="720968"/>
          </a:xfrm>
        </p:spPr>
        <p:txBody>
          <a:bodyPr>
            <a:normAutofit/>
          </a:bodyPr>
          <a:lstStyle/>
          <a:p>
            <a:r>
              <a:rPr lang="en-US" sz="2800" u="sng" dirty="0">
                <a:latin typeface="Bookman Old Style" panose="02050604050505020204" pitchFamily="18" charset="0"/>
              </a:rPr>
              <a:t>Correlation Between Features and Label</a:t>
            </a:r>
            <a:endParaRPr lang="en-IN" sz="2800" u="sng" dirty="0">
              <a:latin typeface="Bookman Old Style" panose="02050604050505020204" pitchFamily="18" charset="0"/>
            </a:endParaRPr>
          </a:p>
        </p:txBody>
      </p:sp>
      <p:pic>
        <p:nvPicPr>
          <p:cNvPr id="7" name="Content Placeholder 6"/>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16523" y="800713"/>
            <a:ext cx="5090718" cy="3771287"/>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7241" y="720725"/>
            <a:ext cx="6638221" cy="3851275"/>
          </a:xfrm>
          <a:prstGeom prst="rect">
            <a:avLst/>
          </a:prstGeom>
        </p:spPr>
      </p:pic>
      <p:sp>
        <p:nvSpPr>
          <p:cNvPr id="9" name="TextBox 8">
            <a:extLst>
              <a:ext uri="{FF2B5EF4-FFF2-40B4-BE49-F238E27FC236}">
                <a16:creationId xmlns:a16="http://schemas.microsoft.com/office/drawing/2014/main" id="{A5D45E1B-C837-4673-B085-9EB8F28FE97A}"/>
              </a:ext>
            </a:extLst>
          </p:cNvPr>
          <p:cNvSpPr txBox="1"/>
          <p:nvPr/>
        </p:nvSpPr>
        <p:spPr>
          <a:xfrm>
            <a:off x="245107" y="4928895"/>
            <a:ext cx="11206066" cy="923330"/>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heat map and bar plot we can clearly observe the positive and negative correlation between the label and features. From the heat map we can notice that the light shades are highly positively correlated and dark shades are highly negatively correlated with the target variable.</a:t>
            </a:r>
          </a:p>
        </p:txBody>
      </p:sp>
    </p:spTree>
    <p:extLst>
      <p:ext uri="{BB962C8B-B14F-4D97-AF65-F5344CB8AC3E}">
        <p14:creationId xmlns:p14="http://schemas.microsoft.com/office/powerpoint/2010/main" val="3287164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624253"/>
          </a:xfrm>
        </p:spPr>
        <p:txBody>
          <a:bodyPr>
            <a:normAutofit fontScale="90000"/>
          </a:bodyPr>
          <a:lstStyle/>
          <a:p>
            <a:r>
              <a:rPr lang="en-US" u="sng" dirty="0"/>
              <a:t>Data analysis steps</a:t>
            </a:r>
            <a:endParaRPr lang="en-IN" u="sng" dirty="0"/>
          </a:p>
        </p:txBody>
      </p:sp>
      <p:sp>
        <p:nvSpPr>
          <p:cNvPr id="3" name="Content Placeholder 2"/>
          <p:cNvSpPr>
            <a:spLocks noGrp="1"/>
          </p:cNvSpPr>
          <p:nvPr>
            <p:ph sz="quarter" idx="13"/>
          </p:nvPr>
        </p:nvSpPr>
        <p:spPr>
          <a:xfrm>
            <a:off x="378069" y="624254"/>
            <a:ext cx="11813931" cy="5890846"/>
          </a:xfrm>
        </p:spPr>
        <p:txBody>
          <a:bodyPr>
            <a:normAutofit lnSpcReduction="10000"/>
          </a:bodyPr>
          <a:lstStyle/>
          <a:p>
            <a:pPr marL="285750" indent="-285750" algn="just">
              <a:buFont typeface="Wingdings" panose="05000000000000000000" pitchFamily="2" charset="2"/>
              <a:buChar char="v"/>
            </a:pPr>
            <a:r>
              <a:rPr lang="en-US" cap="none" dirty="0">
                <a:latin typeface="Century" panose="02040604050505020304" pitchFamily="18" charset="0"/>
              </a:rPr>
              <a:t>I have done feature engineering steps like feature extraction and feature selection to improve data normality and linearity.</a:t>
            </a:r>
          </a:p>
          <a:p>
            <a:pPr algn="just"/>
            <a:endParaRPr lang="en-US" cap="none" dirty="0">
              <a:latin typeface="Century" panose="02040604050505020304" pitchFamily="18" charset="0"/>
            </a:endParaRPr>
          </a:p>
          <a:p>
            <a:pPr marL="285750" indent="-285750" algn="just">
              <a:buFont typeface="Wingdings" panose="05000000000000000000" pitchFamily="2" charset="2"/>
              <a:buChar char="v"/>
            </a:pPr>
            <a:r>
              <a:rPr lang="en-US" cap="none" dirty="0">
                <a:latin typeface="Century" panose="02040604050505020304" pitchFamily="18" charset="0"/>
              </a:rPr>
              <a:t>Identified outliers using boxplots and found no outliers in numerical variables.</a:t>
            </a:r>
          </a:p>
          <a:p>
            <a:pPr algn="just"/>
            <a:endParaRPr lang="en-US" cap="none" dirty="0">
              <a:latin typeface="Century" panose="02040604050505020304" pitchFamily="18" charset="0"/>
            </a:endParaRPr>
          </a:p>
          <a:p>
            <a:pPr marL="285750" indent="-285750" algn="just">
              <a:buFont typeface="Wingdings" panose="05000000000000000000" pitchFamily="2" charset="2"/>
              <a:buChar char="v"/>
            </a:pPr>
            <a:r>
              <a:rPr lang="en-US" cap="none" dirty="0">
                <a:latin typeface="Century" panose="02040604050505020304" pitchFamily="18" charset="0"/>
              </a:rPr>
              <a:t>Identified skewness using distribution plots and removed skewness using square root transformation method.</a:t>
            </a:r>
          </a:p>
          <a:p>
            <a:pPr algn="just"/>
            <a:endParaRPr lang="en-US" cap="none" dirty="0">
              <a:latin typeface="Century" panose="02040604050505020304" pitchFamily="18" charset="0"/>
            </a:endParaRPr>
          </a:p>
          <a:p>
            <a:pPr marL="285750" indent="-285750" algn="just">
              <a:buFont typeface="Wingdings" panose="05000000000000000000" pitchFamily="2" charset="2"/>
              <a:buChar char="v"/>
            </a:pPr>
            <a:r>
              <a:rPr lang="en-US" cap="none" dirty="0">
                <a:latin typeface="Century" panose="02040604050505020304" pitchFamily="18" charset="0"/>
              </a:rPr>
              <a:t>Used </a:t>
            </a:r>
            <a:r>
              <a:rPr lang="en-US" cap="none" dirty="0" err="1">
                <a:latin typeface="Century" panose="02040604050505020304" pitchFamily="18" charset="0"/>
              </a:rPr>
              <a:t>pearson’s</a:t>
            </a:r>
            <a:r>
              <a:rPr lang="en-US" cap="none" dirty="0">
                <a:latin typeface="Century" panose="02040604050505020304" pitchFamily="18" charset="0"/>
              </a:rPr>
              <a:t> correlation coefficient to check the correlation between dependent and independent variables. To visualize the correlation I have used </a:t>
            </a:r>
            <a:r>
              <a:rPr lang="en-US" cap="none" dirty="0" err="1">
                <a:latin typeface="Century" panose="02040604050505020304" pitchFamily="18" charset="0"/>
              </a:rPr>
              <a:t>heatmap</a:t>
            </a:r>
            <a:r>
              <a:rPr lang="en-US" cap="none" dirty="0">
                <a:latin typeface="Century" panose="02040604050505020304" pitchFamily="18" charset="0"/>
              </a:rPr>
              <a:t> and bar plot. </a:t>
            </a:r>
          </a:p>
          <a:p>
            <a:pPr algn="just"/>
            <a:endParaRPr lang="en-US" cap="none" dirty="0">
              <a:latin typeface="Century" panose="02040604050505020304" pitchFamily="18" charset="0"/>
            </a:endParaRPr>
          </a:p>
          <a:p>
            <a:pPr marL="285750" indent="-285750" algn="just">
              <a:buFont typeface="Wingdings" panose="05000000000000000000" pitchFamily="2" charset="2"/>
              <a:buChar char="v"/>
            </a:pPr>
            <a:r>
              <a:rPr lang="en-US" cap="none" dirty="0">
                <a:latin typeface="Century" panose="02040604050505020304" pitchFamily="18" charset="0"/>
              </a:rPr>
              <a:t>I have used </a:t>
            </a:r>
            <a:r>
              <a:rPr lang="en-US" cap="none" dirty="0" err="1">
                <a:latin typeface="Century" panose="02040604050505020304" pitchFamily="18" charset="0"/>
              </a:rPr>
              <a:t>standardscalar</a:t>
            </a:r>
            <a:r>
              <a:rPr lang="en-US" cap="none" dirty="0">
                <a:latin typeface="Century" panose="02040604050505020304" pitchFamily="18" charset="0"/>
              </a:rPr>
              <a:t> method to scale the data to overcome with the issue of data biasness.</a:t>
            </a:r>
          </a:p>
          <a:p>
            <a:pPr algn="just"/>
            <a:endParaRPr lang="en-US" cap="none" dirty="0">
              <a:latin typeface="Century" panose="02040604050505020304" pitchFamily="18" charset="0"/>
            </a:endParaRPr>
          </a:p>
          <a:p>
            <a:pPr marL="285750" indent="-285750" algn="just">
              <a:buFont typeface="Wingdings" panose="05000000000000000000" pitchFamily="2" charset="2"/>
              <a:buChar char="v"/>
            </a:pPr>
            <a:r>
              <a:rPr lang="en-US" cap="none" dirty="0">
                <a:latin typeface="Century" panose="02040604050505020304" pitchFamily="18" charset="0"/>
              </a:rPr>
              <a:t>Split train and test to build machine learning models. Found best random state and best accuracy. Model building process will be shown in the further steps.</a:t>
            </a:r>
            <a:endParaRPr lang="en-IN" cap="none" dirty="0">
              <a:latin typeface="Century" panose="02040604050505020304" pitchFamily="18" charset="0"/>
            </a:endParaRPr>
          </a:p>
        </p:txBody>
      </p:sp>
    </p:spTree>
    <p:extLst>
      <p:ext uri="{BB962C8B-B14F-4D97-AF65-F5344CB8AC3E}">
        <p14:creationId xmlns:p14="http://schemas.microsoft.com/office/powerpoint/2010/main" val="3067126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14301"/>
            <a:ext cx="10364451" cy="844061"/>
          </a:xfrm>
        </p:spPr>
        <p:txBody>
          <a:bodyPr/>
          <a:lstStyle/>
          <a:p>
            <a:pPr algn="l"/>
            <a:r>
              <a:rPr lang="en-US" u="sng" dirty="0"/>
              <a:t>ASSUMPTIONS</a:t>
            </a:r>
            <a:endParaRPr lang="en-IN" u="sng" dirty="0"/>
          </a:p>
        </p:txBody>
      </p:sp>
      <p:sp>
        <p:nvSpPr>
          <p:cNvPr id="3" name="Content Placeholder 2"/>
          <p:cNvSpPr>
            <a:spLocks noGrp="1"/>
          </p:cNvSpPr>
          <p:nvPr>
            <p:ph sz="quarter" idx="13"/>
          </p:nvPr>
        </p:nvSpPr>
        <p:spPr>
          <a:xfrm>
            <a:off x="316523" y="870438"/>
            <a:ext cx="11781692" cy="5855677"/>
          </a:xfrm>
        </p:spPr>
        <p:txBody>
          <a:bodyPr>
            <a:normAutofit/>
          </a:bodyPr>
          <a:lstStyle/>
          <a:p>
            <a:pPr marL="285750" indent="-285750" algn="just">
              <a:buFont typeface="Wingdings" panose="05000000000000000000" pitchFamily="2" charset="2"/>
              <a:buChar char="ü"/>
            </a:pPr>
            <a:r>
              <a:rPr lang="en-US" cap="none" dirty="0">
                <a:latin typeface="Century" panose="02040604050505020304" pitchFamily="18" charset="0"/>
              </a:rPr>
              <a:t>Firstly, from the problem statement we got to know that it is a regression type problem for which we used regression algorithms to build the model and predicted the price of flight tickets by collecting the from </a:t>
            </a:r>
            <a:r>
              <a:rPr lang="en-US" cap="none" dirty="0" err="1">
                <a:latin typeface="Century" panose="02040604050505020304" pitchFamily="18" charset="0"/>
              </a:rPr>
              <a:t>yatra</a:t>
            </a:r>
            <a:r>
              <a:rPr lang="en-US" cap="none" dirty="0">
                <a:latin typeface="Century" panose="02040604050505020304" pitchFamily="18" charset="0"/>
              </a:rPr>
              <a:t> website using web scraping.</a:t>
            </a:r>
          </a:p>
          <a:p>
            <a:pPr algn="just"/>
            <a:endParaRPr lang="en-US" cap="none" dirty="0">
              <a:latin typeface="Century" panose="02040604050505020304" pitchFamily="18" charset="0"/>
            </a:endParaRPr>
          </a:p>
          <a:p>
            <a:pPr marL="285750" indent="-285750" algn="just">
              <a:buFont typeface="Wingdings" panose="05000000000000000000" pitchFamily="2" charset="2"/>
              <a:buChar char="ü"/>
            </a:pPr>
            <a:r>
              <a:rPr lang="en-US" cap="none" dirty="0">
                <a:latin typeface="Century" panose="02040604050505020304" pitchFamily="18" charset="0"/>
              </a:rPr>
              <a:t>Secondly, from the distribution plots </a:t>
            </a:r>
            <a:r>
              <a:rPr lang="en-US" cap="none" dirty="0" err="1">
                <a:latin typeface="Century" panose="02040604050505020304" pitchFamily="18" charset="0"/>
              </a:rPr>
              <a:t>i</a:t>
            </a:r>
            <a:r>
              <a:rPr lang="en-US" cap="none" dirty="0">
                <a:latin typeface="Century" panose="02040604050505020304" pitchFamily="18" charset="0"/>
              </a:rPr>
              <a:t> found skewness in duration column and from box plots </a:t>
            </a:r>
            <a:r>
              <a:rPr lang="en-US" cap="none" dirty="0" err="1">
                <a:latin typeface="Century" panose="02040604050505020304" pitchFamily="18" charset="0"/>
              </a:rPr>
              <a:t>i</a:t>
            </a:r>
            <a:r>
              <a:rPr lang="en-US" cap="none" dirty="0">
                <a:latin typeface="Century" panose="02040604050505020304" pitchFamily="18" charset="0"/>
              </a:rPr>
              <a:t> found outliers in target column and categorical column. Also, based upon the analysis and visualization part we have seen some of the features having somewhat linear relation with label. So, I assumed these features helps in model building and to predict price of the flight tickets. Also, this model helps the buyers to understand the future price of the flight tickets. </a:t>
            </a:r>
          </a:p>
          <a:p>
            <a:pPr marL="285750" indent="-285750" algn="just">
              <a:buFont typeface="Wingdings" panose="05000000000000000000" pitchFamily="2" charset="2"/>
              <a:buChar char="ü"/>
            </a:pPr>
            <a:endParaRPr lang="en-US" cap="none" dirty="0">
              <a:latin typeface="Century" panose="02040604050505020304" pitchFamily="18" charset="0"/>
            </a:endParaRPr>
          </a:p>
          <a:p>
            <a:pPr marL="285750" indent="-285750" algn="just">
              <a:buFont typeface="Wingdings" panose="05000000000000000000" pitchFamily="2" charset="2"/>
              <a:buChar char="ü"/>
            </a:pPr>
            <a:r>
              <a:rPr lang="en-US" cap="none" dirty="0">
                <a:latin typeface="Century" panose="02040604050505020304" pitchFamily="18" charset="0"/>
              </a:rPr>
              <a:t>So, </a:t>
            </a:r>
            <a:r>
              <a:rPr lang="en-IN" cap="none" dirty="0" err="1">
                <a:latin typeface="Century" panose="02040604050505020304" pitchFamily="18" charset="0"/>
                <a:ea typeface="Calibri" panose="020F0502020204030204" pitchFamily="34" charset="0"/>
                <a:cs typeface="Times New Roman" panose="02020603050405020304" pitchFamily="18" charset="0"/>
              </a:rPr>
              <a:t>i</a:t>
            </a:r>
            <a:r>
              <a:rPr lang="en-IN" cap="none" dirty="0">
                <a:latin typeface="Century" panose="02040604050505020304" pitchFamily="18" charset="0"/>
                <a:ea typeface="Calibri" panose="020F0502020204030204" pitchFamily="34" charset="0"/>
                <a:cs typeface="Times New Roman" panose="02020603050405020304" pitchFamily="18" charset="0"/>
              </a:rPr>
              <a:t> suggest that the sellers and buyers take this model into consideration the features that were deemed as most important as seen in this study might help them estimate the </a:t>
            </a:r>
            <a:r>
              <a:rPr lang="en-US" cap="none" dirty="0">
                <a:latin typeface="Century" panose="02040604050505020304" pitchFamily="18" charset="0"/>
                <a:ea typeface="Calibri" panose="020F0502020204030204" pitchFamily="34" charset="0"/>
                <a:cs typeface="Times New Roman" panose="02020603050405020304" pitchFamily="18" charset="0"/>
              </a:rPr>
              <a:t>flight ticket price.</a:t>
            </a:r>
            <a:endParaRPr lang="en-IN" cap="none" dirty="0">
              <a:latin typeface="Century" panose="02040604050505020304" pitchFamily="18" charset="0"/>
            </a:endParaRPr>
          </a:p>
        </p:txBody>
      </p:sp>
    </p:spTree>
    <p:extLst>
      <p:ext uri="{BB962C8B-B14F-4D97-AF65-F5344CB8AC3E}">
        <p14:creationId xmlns:p14="http://schemas.microsoft.com/office/powerpoint/2010/main" val="4278660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79131"/>
            <a:ext cx="10364451" cy="720969"/>
          </a:xfrm>
        </p:spPr>
        <p:txBody>
          <a:bodyPr/>
          <a:lstStyle/>
          <a:p>
            <a:r>
              <a:rPr lang="en-US" u="sng" dirty="0"/>
              <a:t>MODEL BUILDING</a:t>
            </a:r>
            <a:endParaRPr lang="en-IN" u="sng" dirty="0"/>
          </a:p>
        </p:txBody>
      </p:sp>
      <p:sp>
        <p:nvSpPr>
          <p:cNvPr id="3" name="Content Placeholder 2"/>
          <p:cNvSpPr>
            <a:spLocks noGrp="1"/>
          </p:cNvSpPr>
          <p:nvPr>
            <p:ph sz="quarter" idx="13"/>
          </p:nvPr>
        </p:nvSpPr>
        <p:spPr>
          <a:xfrm>
            <a:off x="913774" y="870438"/>
            <a:ext cx="10363826" cy="5697416"/>
          </a:xfrm>
        </p:spPr>
        <p:txBody>
          <a:bodyPr>
            <a:normAutofit fontScale="92500" lnSpcReduction="20000"/>
          </a:bodyPr>
          <a:lstStyle/>
          <a:p>
            <a:pPr marL="285750" indent="-285750" algn="just">
              <a:buFont typeface="Wingdings" panose="05000000000000000000" pitchFamily="2" charset="2"/>
              <a:buChar char="Ø"/>
            </a:pPr>
            <a:r>
              <a:rPr lang="en-IN" sz="1800" cap="none" dirty="0">
                <a:latin typeface="Century" panose="02040604050505020304" pitchFamily="18" charset="0"/>
                <a:ea typeface="Calibri" panose="020F0502020204030204" pitchFamily="34" charset="0"/>
              </a:rPr>
              <a:t>In this problem “</a:t>
            </a:r>
            <a:r>
              <a:rPr lang="en-IN" cap="none" dirty="0">
                <a:latin typeface="Century" panose="02040604050505020304" pitchFamily="18" charset="0"/>
                <a:ea typeface="Calibri" panose="020F0502020204030204" pitchFamily="34" charset="0"/>
              </a:rPr>
              <a:t>price”</a:t>
            </a:r>
            <a:r>
              <a:rPr lang="en-IN" sz="1800" cap="none" dirty="0">
                <a:latin typeface="Century" panose="02040604050505020304" pitchFamily="18" charset="0"/>
                <a:ea typeface="Calibri" panose="020F0502020204030204" pitchFamily="34" charset="0"/>
              </a:rPr>
              <a:t> is</a:t>
            </a:r>
            <a:r>
              <a:rPr lang="en-IN" cap="none" dirty="0">
                <a:latin typeface="Century" panose="02040604050505020304" pitchFamily="18" charset="0"/>
                <a:ea typeface="Calibri" panose="020F0502020204030204" pitchFamily="34" charset="0"/>
              </a:rPr>
              <a:t> </a:t>
            </a:r>
            <a:r>
              <a:rPr lang="en-IN" sz="1800" cap="none" dirty="0">
                <a:latin typeface="Century" panose="02040604050505020304" pitchFamily="18" charset="0"/>
                <a:ea typeface="Calibri" panose="020F0502020204030204" pitchFamily="34" charset="0"/>
              </a:rPr>
              <a:t>our target variable which is continuous in nature where we  need to predic</a:t>
            </a:r>
            <a:r>
              <a:rPr lang="en-IN" cap="none" dirty="0">
                <a:latin typeface="Century" panose="02040604050505020304" pitchFamily="18" charset="0"/>
                <a:ea typeface="Calibri" panose="020F0502020204030204" pitchFamily="34" charset="0"/>
              </a:rPr>
              <a:t>t the price of flight tickets</a:t>
            </a:r>
            <a:r>
              <a:rPr lang="en-IN" sz="1800" cap="none" dirty="0">
                <a:latin typeface="Century" panose="02040604050505020304" pitchFamily="18" charset="0"/>
                <a:ea typeface="Calibri" panose="020F0502020204030204" pitchFamily="34" charset="0"/>
              </a:rPr>
              <a:t>. </a:t>
            </a:r>
            <a:r>
              <a:rPr lang="en-IN" sz="1800" cap="none" dirty="0">
                <a:latin typeface="Century" panose="02040604050505020304" pitchFamily="18" charset="0"/>
                <a:ea typeface="Calibri" panose="020F0502020204030204" pitchFamily="34" charset="0"/>
                <a:cs typeface="Times New Roman" panose="02020603050405020304" pitchFamily="18" charset="0"/>
              </a:rPr>
              <a:t>F</a:t>
            </a:r>
            <a:r>
              <a:rPr lang="en-IN" sz="1800" cap="none" dirty="0">
                <a:latin typeface="Century" panose="02040604050505020304" pitchFamily="18" charset="0"/>
                <a:ea typeface="Calibri" panose="020F0502020204030204" pitchFamily="34" charset="0"/>
              </a:rPr>
              <a:t>rom this I can conclude that it is a </a:t>
            </a:r>
            <a:r>
              <a:rPr lang="en-IN" cap="none" dirty="0">
                <a:latin typeface="Century" panose="02040604050505020304" pitchFamily="18" charset="0"/>
                <a:ea typeface="Calibri" panose="020F0502020204030204" pitchFamily="34" charset="0"/>
              </a:rPr>
              <a:t>regression</a:t>
            </a:r>
            <a:r>
              <a:rPr lang="en-IN" sz="1800" cap="none" dirty="0">
                <a:latin typeface="Century" panose="02040604050505020304" pitchFamily="18" charset="0"/>
                <a:ea typeface="Calibri" panose="020F0502020204030204" pitchFamily="34" charset="0"/>
              </a:rPr>
              <a:t>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800" cap="none" dirty="0">
                <a:latin typeface="Century" panose="02040604050505020304" pitchFamily="18" charset="0"/>
                <a:ea typeface="Calibri" panose="020F0502020204030204" pitchFamily="34" charset="0"/>
                <a:cs typeface="Calibri" panose="020F0502020204030204" pitchFamily="34" charset="0"/>
              </a:rPr>
              <a:t>After the pre-processing and data cleaning </a:t>
            </a:r>
            <a:r>
              <a:rPr lang="en-IN" sz="1800" cap="none" dirty="0" err="1">
                <a:latin typeface="Century" panose="02040604050505020304" pitchFamily="18" charset="0"/>
                <a:ea typeface="Calibri" panose="020F0502020204030204" pitchFamily="34" charset="0"/>
                <a:cs typeface="Calibri" panose="020F0502020204030204" pitchFamily="34" charset="0"/>
              </a:rPr>
              <a:t>i</a:t>
            </a:r>
            <a:r>
              <a:rPr lang="en-IN" sz="1800" cap="none" dirty="0">
                <a:latin typeface="Century" panose="02040604050505020304" pitchFamily="18" charset="0"/>
                <a:ea typeface="Calibri" panose="020F0502020204030204" pitchFamily="34" charset="0"/>
                <a:cs typeface="Calibri" panose="020F0502020204030204" pitchFamily="34" charset="0"/>
              </a:rPr>
              <a:t> left with </a:t>
            </a:r>
            <a:r>
              <a:rPr lang="en-IN" cap="none" dirty="0">
                <a:latin typeface="Century" panose="02040604050505020304" pitchFamily="18" charset="0"/>
                <a:ea typeface="Calibri" panose="020F0502020204030204" pitchFamily="34" charset="0"/>
                <a:cs typeface="Calibri" panose="020F0502020204030204" pitchFamily="34" charset="0"/>
              </a:rPr>
              <a:t>11</a:t>
            </a:r>
            <a:r>
              <a:rPr lang="en-IN" sz="1800" cap="none" dirty="0">
                <a:latin typeface="Century" panose="02040604050505020304" pitchFamily="18" charset="0"/>
                <a:ea typeface="Calibri" panose="020F0502020204030204" pitchFamily="34" charset="0"/>
                <a:cs typeface="Calibri" panose="020F0502020204030204" pitchFamily="34" charset="0"/>
              </a:rPr>
              <a:t> columns including target and with the help of feature importance bar graph </a:t>
            </a:r>
            <a:r>
              <a:rPr lang="en-IN" sz="1800" cap="none" dirty="0" err="1">
                <a:latin typeface="Century" panose="02040604050505020304" pitchFamily="18" charset="0"/>
                <a:ea typeface="Calibri" panose="020F0502020204030204" pitchFamily="34" charset="0"/>
                <a:cs typeface="Calibri" panose="020F0502020204030204" pitchFamily="34" charset="0"/>
              </a:rPr>
              <a:t>i</a:t>
            </a:r>
            <a:r>
              <a:rPr lang="en-IN" sz="1800" cap="none" dirty="0">
                <a:latin typeface="Century" panose="02040604050505020304" pitchFamily="18" charset="0"/>
                <a:ea typeface="Calibri" panose="020F0502020204030204" pitchFamily="34" charset="0"/>
                <a:cs typeface="Calibri" panose="020F0502020204030204" pitchFamily="34" charset="0"/>
              </a:rPr>
              <a:t> used these independent features for model building and prediction. </a:t>
            </a:r>
            <a:r>
              <a:rPr lang="en-IN" sz="1800" cap="none" dirty="0">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lvl="1" indent="-400050" algn="just">
              <a:lnSpc>
                <a:spcPct val="107000"/>
              </a:lnSpc>
              <a:spcAft>
                <a:spcPts val="800"/>
              </a:spcAft>
              <a:buFont typeface="+mj-lt"/>
              <a:buAutoNum type="romanLcPeriod"/>
            </a:pPr>
            <a:r>
              <a:rPr lang="en-IN" cap="none" dirty="0">
                <a:latin typeface="Century" panose="02040604050505020304" pitchFamily="18" charset="0"/>
                <a:ea typeface="Calibri" panose="020F0502020204030204" pitchFamily="34" charset="0"/>
                <a:cs typeface="Times New Roman" panose="02020603050405020304" pitchFamily="18" charset="0"/>
              </a:rPr>
              <a:t>Linear Regression</a:t>
            </a:r>
          </a:p>
          <a:p>
            <a:pPr marL="857250" lvl="1" indent="-400050" algn="just">
              <a:lnSpc>
                <a:spcPct val="107000"/>
              </a:lnSpc>
              <a:spcAft>
                <a:spcPts val="800"/>
              </a:spcAft>
              <a:buFont typeface="+mj-lt"/>
              <a:buAutoNum type="romanLcPeriod"/>
            </a:pPr>
            <a:r>
              <a:rPr lang="en-US" cap="none" dirty="0">
                <a:latin typeface="Century" panose="02040604050505020304" pitchFamily="18" charset="0"/>
                <a:ea typeface="Calibri" panose="020F0502020204030204" pitchFamily="34" charset="0"/>
                <a:cs typeface="Times New Roman" panose="02020603050405020304" pitchFamily="18" charset="0"/>
              </a:rPr>
              <a:t>Lasso </a:t>
            </a:r>
            <a:r>
              <a:rPr lang="en-US" cap="none" dirty="0" err="1">
                <a:latin typeface="Century" panose="02040604050505020304" pitchFamily="18" charset="0"/>
                <a:ea typeface="Calibri" panose="020F0502020204030204" pitchFamily="34" charset="0"/>
                <a:cs typeface="Times New Roman" panose="02020603050405020304" pitchFamily="18" charset="0"/>
              </a:rPr>
              <a:t>Regressor</a:t>
            </a:r>
            <a:endParaRPr lang="en-US" cap="none"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US" cap="none" dirty="0">
                <a:latin typeface="Century" panose="02040604050505020304" pitchFamily="18" charset="0"/>
                <a:ea typeface="Calibri" panose="020F0502020204030204" pitchFamily="34" charset="0"/>
                <a:cs typeface="Times New Roman" panose="02020603050405020304" pitchFamily="18" charset="0"/>
              </a:rPr>
              <a:t>Ridge </a:t>
            </a:r>
            <a:r>
              <a:rPr lang="en-US" cap="none" dirty="0" err="1">
                <a:latin typeface="Century" panose="02040604050505020304" pitchFamily="18" charset="0"/>
                <a:ea typeface="Calibri" panose="020F0502020204030204" pitchFamily="34" charset="0"/>
                <a:cs typeface="Times New Roman" panose="02020603050405020304" pitchFamily="18" charset="0"/>
              </a:rPr>
              <a:t>Regressor</a:t>
            </a:r>
            <a:endParaRPr lang="en-US" cap="none"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US" cap="none" dirty="0">
                <a:latin typeface="Century" panose="02040604050505020304" pitchFamily="18" charset="0"/>
                <a:ea typeface="Calibri" panose="020F0502020204030204" pitchFamily="34" charset="0"/>
                <a:cs typeface="Times New Roman" panose="02020603050405020304" pitchFamily="18" charset="0"/>
              </a:rPr>
              <a:t>Decision Tree </a:t>
            </a:r>
            <a:r>
              <a:rPr lang="en-US" cap="none" dirty="0" err="1">
                <a:latin typeface="Century" panose="02040604050505020304" pitchFamily="18" charset="0"/>
                <a:ea typeface="Calibri" panose="020F0502020204030204" pitchFamily="34" charset="0"/>
                <a:cs typeface="Times New Roman" panose="02020603050405020304" pitchFamily="18" charset="0"/>
              </a:rPr>
              <a:t>Regressor</a:t>
            </a:r>
            <a:endParaRPr lang="en-US" cap="none"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US" cap="none" dirty="0" err="1">
                <a:latin typeface="Century" panose="02040604050505020304" pitchFamily="18" charset="0"/>
                <a:ea typeface="Calibri" panose="020F0502020204030204" pitchFamily="34" charset="0"/>
                <a:cs typeface="Times New Roman" panose="02020603050405020304" pitchFamily="18" charset="0"/>
              </a:rPr>
              <a:t>KNeighbors</a:t>
            </a:r>
            <a:r>
              <a:rPr lang="en-US" cap="none" dirty="0">
                <a:latin typeface="Century" panose="02040604050505020304" pitchFamily="18" charset="0"/>
                <a:ea typeface="Calibri" panose="020F0502020204030204" pitchFamily="34" charset="0"/>
                <a:cs typeface="Times New Roman" panose="02020603050405020304" pitchFamily="18" charset="0"/>
              </a:rPr>
              <a:t> </a:t>
            </a:r>
            <a:r>
              <a:rPr lang="en-US" cap="none" dirty="0" err="1">
                <a:latin typeface="Century" panose="02040604050505020304" pitchFamily="18" charset="0"/>
                <a:ea typeface="Calibri" panose="020F0502020204030204" pitchFamily="34" charset="0"/>
                <a:cs typeface="Times New Roman" panose="02020603050405020304" pitchFamily="18" charset="0"/>
              </a:rPr>
              <a:t>Regressor</a:t>
            </a:r>
            <a:endParaRPr lang="en-US" cap="none"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US" cap="none" dirty="0">
                <a:latin typeface="Century" panose="02040604050505020304" pitchFamily="18" charset="0"/>
                <a:ea typeface="Calibri" panose="020F0502020204030204" pitchFamily="34" charset="0"/>
                <a:cs typeface="Times New Roman" panose="02020603050405020304" pitchFamily="18" charset="0"/>
              </a:rPr>
              <a:t>Support Vector </a:t>
            </a:r>
            <a:r>
              <a:rPr lang="en-US" cap="none" dirty="0" err="1">
                <a:latin typeface="Century" panose="02040604050505020304" pitchFamily="18" charset="0"/>
                <a:ea typeface="Calibri" panose="020F0502020204030204" pitchFamily="34" charset="0"/>
                <a:cs typeface="Times New Roman" panose="02020603050405020304" pitchFamily="18" charset="0"/>
              </a:rPr>
              <a:t>Regressor</a:t>
            </a:r>
            <a:endParaRPr lang="en-IN" cap="none"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cap="none" dirty="0">
                <a:latin typeface="Century" panose="02040604050505020304" pitchFamily="18" charset="0"/>
                <a:ea typeface="Calibri" panose="020F0502020204030204" pitchFamily="34" charset="0"/>
                <a:cs typeface="Times New Roman" panose="02020603050405020304" pitchFamily="18" charset="0"/>
              </a:rPr>
              <a:t>Random Forest </a:t>
            </a:r>
            <a:r>
              <a:rPr lang="en-IN" cap="none" dirty="0" err="1">
                <a:latin typeface="Century" panose="02040604050505020304" pitchFamily="18" charset="0"/>
                <a:ea typeface="Calibri" panose="020F0502020204030204" pitchFamily="34" charset="0"/>
                <a:cs typeface="Times New Roman" panose="02020603050405020304" pitchFamily="18" charset="0"/>
              </a:rPr>
              <a:t>Regressor</a:t>
            </a:r>
            <a:endParaRPr lang="en-IN" cap="none"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cap="none" dirty="0">
                <a:latin typeface="Century" panose="02040604050505020304" pitchFamily="18" charset="0"/>
                <a:ea typeface="Calibri" panose="020F0502020204030204" pitchFamily="34" charset="0"/>
                <a:cs typeface="Calibri" panose="020F0502020204030204" pitchFamily="34" charset="0"/>
              </a:rPr>
              <a:t>Ada Boost </a:t>
            </a:r>
            <a:r>
              <a:rPr lang="en-IN" cap="none" dirty="0" err="1">
                <a:latin typeface="Century" panose="02040604050505020304" pitchFamily="18" charset="0"/>
                <a:ea typeface="Calibri" panose="020F0502020204030204" pitchFamily="34" charset="0"/>
                <a:cs typeface="Times New Roman" panose="02020603050405020304" pitchFamily="18" charset="0"/>
              </a:rPr>
              <a:t>Regressor</a:t>
            </a:r>
            <a:endParaRPr lang="en-IN" cap="none"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cap="none" dirty="0">
                <a:latin typeface="Century" panose="02040604050505020304" pitchFamily="18" charset="0"/>
                <a:ea typeface="Calibri" panose="020F0502020204030204" pitchFamily="34" charset="0"/>
                <a:cs typeface="Calibri" panose="020F0502020204030204" pitchFamily="34" charset="0"/>
              </a:rPr>
              <a:t>Gradient Boosting </a:t>
            </a:r>
            <a:r>
              <a:rPr lang="en-IN" cap="none" dirty="0" err="1">
                <a:latin typeface="Century" panose="02040604050505020304" pitchFamily="18" charset="0"/>
                <a:ea typeface="Calibri" panose="020F0502020204030204" pitchFamily="34" charset="0"/>
                <a:cs typeface="Times New Roman" panose="02020603050405020304" pitchFamily="18" charset="0"/>
              </a:rPr>
              <a:t>Regressor</a:t>
            </a:r>
            <a:r>
              <a:rPr lang="en-IN" cap="none" dirty="0">
                <a:latin typeface="Century" panose="02040604050505020304" pitchFamily="18" charset="0"/>
                <a:ea typeface="Calibri" panose="020F0502020204030204" pitchFamily="34" charset="0"/>
                <a:cs typeface="Times New Roman" panose="02020603050405020304" pitchFamily="18" charset="0"/>
              </a:rPr>
              <a:t> </a:t>
            </a:r>
          </a:p>
          <a:p>
            <a:pPr marL="857250" lvl="1" indent="-400050" algn="just">
              <a:lnSpc>
                <a:spcPct val="107000"/>
              </a:lnSpc>
              <a:spcAft>
                <a:spcPts val="800"/>
              </a:spcAft>
              <a:buFont typeface="+mj-lt"/>
              <a:buAutoNum type="romanLcPeriod"/>
            </a:pPr>
            <a:r>
              <a:rPr lang="en-IN" cap="none" dirty="0">
                <a:latin typeface="Century" panose="02040604050505020304" pitchFamily="18" charset="0"/>
                <a:ea typeface="Calibri" panose="020F0502020204030204" pitchFamily="34" charset="0"/>
                <a:cs typeface="Calibri" panose="020F0502020204030204" pitchFamily="34" charset="0"/>
              </a:rPr>
              <a:t>Extreme Gradient Boosting (XGB)</a:t>
            </a:r>
            <a:r>
              <a:rPr lang="en-IN" cap="none" dirty="0" err="1">
                <a:latin typeface="Century" panose="02040604050505020304" pitchFamily="18" charset="0"/>
                <a:ea typeface="Calibri" panose="020F0502020204030204" pitchFamily="34" charset="0"/>
                <a:cs typeface="Times New Roman" panose="02020603050405020304" pitchFamily="18" charset="0"/>
              </a:rPr>
              <a:t>Regressor</a:t>
            </a:r>
            <a:r>
              <a:rPr lang="en-IN" cap="none" dirty="0">
                <a:latin typeface="Century" panose="02040604050505020304" pitchFamily="18" charset="0"/>
                <a:ea typeface="Calibri" panose="020F0502020204030204" pitchFamily="34" charset="0"/>
                <a:cs typeface="Calibri" panose="020F0502020204030204" pitchFamily="34" charset="0"/>
              </a:rPr>
              <a:t> </a:t>
            </a:r>
            <a:endParaRPr lang="en-IN" cap="none"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cap="none" dirty="0">
                <a:latin typeface="Century" panose="02040604050505020304" pitchFamily="18" charset="0"/>
                <a:ea typeface="Calibri" panose="020F0502020204030204" pitchFamily="34" charset="0"/>
                <a:cs typeface="Calibri" panose="020F0502020204030204" pitchFamily="34" charset="0"/>
              </a:rPr>
              <a:t>Stochastic Gradient Descent (SGD) </a:t>
            </a:r>
            <a:r>
              <a:rPr lang="en-IN" cap="none" dirty="0" err="1">
                <a:latin typeface="Century" panose="02040604050505020304" pitchFamily="18" charset="0"/>
                <a:ea typeface="Calibri" panose="020F0502020204030204" pitchFamily="34" charset="0"/>
                <a:cs typeface="Times New Roman" panose="02020603050405020304" pitchFamily="18" charset="0"/>
              </a:rPr>
              <a:t>Regressor</a:t>
            </a:r>
            <a:endParaRPr lang="en-IN" cap="none" dirty="0">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94754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14301"/>
            <a:ext cx="10364451" cy="993530"/>
          </a:xfrm>
        </p:spPr>
        <p:txBody>
          <a:bodyPr/>
          <a:lstStyle/>
          <a:p>
            <a:pPr algn="l"/>
            <a:r>
              <a:rPr lang="en-US" u="sng" dirty="0"/>
              <a:t>Contents</a:t>
            </a:r>
            <a:endParaRPr lang="en-IN" u="sng" dirty="0"/>
          </a:p>
        </p:txBody>
      </p:sp>
      <p:sp>
        <p:nvSpPr>
          <p:cNvPr id="3" name="Content Placeholder 2"/>
          <p:cNvSpPr>
            <a:spLocks noGrp="1"/>
          </p:cNvSpPr>
          <p:nvPr>
            <p:ph sz="quarter" idx="13"/>
          </p:nvPr>
        </p:nvSpPr>
        <p:spPr>
          <a:xfrm>
            <a:off x="913774" y="1107831"/>
            <a:ext cx="10363826" cy="5495191"/>
          </a:xfrm>
        </p:spPr>
        <p:txBody>
          <a:bodyPr>
            <a:normAutofit/>
          </a:bodyPr>
          <a:lstStyle/>
          <a:p>
            <a:pPr marL="457200" indent="-457200">
              <a:buFont typeface="Wingdings" panose="05000000000000000000" pitchFamily="2" charset="2"/>
              <a:buChar char="q"/>
            </a:pPr>
            <a:r>
              <a:rPr lang="en-US"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dirty="0">
                <a:latin typeface="Century" panose="02040604050505020304" pitchFamily="18" charset="0"/>
                <a:ea typeface="Microsoft Sans Serif" panose="020B0604020202020204" pitchFamily="34" charset="0"/>
                <a:cs typeface="Microsoft Sans Serif" panose="020B0604020202020204" pitchFamily="34" charset="0"/>
              </a:rPr>
              <a:t>Benefits of Flight Price Prediction</a:t>
            </a:r>
          </a:p>
          <a:p>
            <a:pPr marL="457200" indent="-457200">
              <a:buFont typeface="Wingdings" panose="05000000000000000000" pitchFamily="2" charset="2"/>
              <a:buChar char="q"/>
            </a:pPr>
            <a:r>
              <a:rPr lang="en-US"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dirty="0">
                <a:latin typeface="Century" panose="02040604050505020304" pitchFamily="18" charset="0"/>
                <a:ea typeface="Microsoft Sans Serif" panose="020B0604020202020204" pitchFamily="34" charset="0"/>
                <a:cs typeface="Microsoft Sans Serif" panose="020B0604020202020204" pitchFamily="34" charset="0"/>
              </a:rPr>
              <a:t>Visualizations: Univariate and Bivariate</a:t>
            </a:r>
          </a:p>
          <a:p>
            <a:pPr marL="457200" indent="-457200">
              <a:buFont typeface="Wingdings" panose="05000000000000000000" pitchFamily="2" charset="2"/>
              <a:buChar char="q"/>
            </a:pPr>
            <a:r>
              <a:rPr lang="en-US"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dirty="0">
                <a:latin typeface="Century" panose="02040604050505020304" pitchFamily="18" charset="0"/>
                <a:ea typeface="Microsoft Sans Serif" panose="020B0604020202020204" pitchFamily="34" charset="0"/>
                <a:cs typeface="Microsoft Sans Serif" panose="020B0604020202020204" pitchFamily="34" charset="0"/>
              </a:rPr>
              <a:t>Assumptions</a:t>
            </a:r>
          </a:p>
          <a:p>
            <a:pPr marL="457200" indent="-457200">
              <a:buFont typeface="Wingdings" panose="05000000000000000000" pitchFamily="2" charset="2"/>
              <a:buChar char="q"/>
            </a:pPr>
            <a:r>
              <a:rPr lang="en-US"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3992845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624253"/>
          </a:xfrm>
        </p:spPr>
        <p:txBody>
          <a:bodyPr>
            <a:normAutofit fontScale="90000"/>
          </a:bodyPr>
          <a:lstStyle/>
          <a:p>
            <a:r>
              <a:rPr lang="en-US" u="sng" dirty="0"/>
              <a:t>LINEAR REGRESSION</a:t>
            </a:r>
            <a:endParaRPr lang="en-IN" u="sng" dirty="0"/>
          </a:p>
        </p:txBody>
      </p:sp>
      <p:sp>
        <p:nvSpPr>
          <p:cNvPr id="3" name="Content Placeholder 2"/>
          <p:cNvSpPr>
            <a:spLocks noGrp="1"/>
          </p:cNvSpPr>
          <p:nvPr>
            <p:ph sz="quarter" idx="13"/>
          </p:nvPr>
        </p:nvSpPr>
        <p:spPr>
          <a:xfrm>
            <a:off x="123093" y="536331"/>
            <a:ext cx="11966330" cy="6189783"/>
          </a:xfrm>
        </p:spPr>
        <p:txBody>
          <a:bodyPr/>
          <a:lstStyle/>
          <a:p>
            <a:r>
              <a:rPr lang="en-IN" b="1" dirty="0"/>
              <a:t>Linear Regression </a:t>
            </a:r>
            <a:r>
              <a:rPr lang="en-IN" dirty="0"/>
              <a:t>is a machine learning algorithm based on supervised learning. It is a model that assumes a linear relationship between the input variables (x) and the single output variable (y) </a:t>
            </a:r>
            <a:r>
              <a:rPr lang="en-IN" dirty="0" err="1"/>
              <a:t>i.e</a:t>
            </a:r>
            <a:r>
              <a:rPr lang="en-IN" dirty="0"/>
              <a:t> Y=</a:t>
            </a:r>
            <a:r>
              <a:rPr lang="en-IN" dirty="0" err="1"/>
              <a:t>bX+c</a:t>
            </a:r>
            <a:endParaRPr lang="en-IN" dirty="0"/>
          </a:p>
          <a:p>
            <a:pPr marL="0" indent="0">
              <a:buNone/>
            </a:pPr>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93" y="1665161"/>
            <a:ext cx="5653453" cy="356284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6546" y="1665161"/>
            <a:ext cx="6354062" cy="3689354"/>
          </a:xfrm>
          <a:prstGeom prst="rect">
            <a:avLst/>
          </a:prstGeom>
        </p:spPr>
      </p:pic>
      <p:sp>
        <p:nvSpPr>
          <p:cNvPr id="6" name="Rectangle 5"/>
          <p:cNvSpPr/>
          <p:nvPr/>
        </p:nvSpPr>
        <p:spPr>
          <a:xfrm>
            <a:off x="123094" y="5245038"/>
            <a:ext cx="11155132" cy="1277786"/>
          </a:xfrm>
          <a:prstGeom prst="rect">
            <a:avLst/>
          </a:prstGeom>
        </p:spPr>
        <p:txBody>
          <a:bodyPr wrap="square">
            <a:spAutoFit/>
          </a:bodyPr>
          <a:lstStyle/>
          <a:p>
            <a:pPr marL="342900" lvl="0" indent="-342900" algn="just">
              <a:lnSpc>
                <a:spcPct val="107000"/>
              </a:lnSpc>
              <a:spcAft>
                <a:spcPts val="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Created Linear Regression model and checked for its evaluation metrics. The model is giving R2 score as -68136.05710272539%.</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the model has given.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8294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624253"/>
          </a:xfrm>
        </p:spPr>
        <p:txBody>
          <a:bodyPr>
            <a:normAutofit fontScale="90000"/>
          </a:bodyPr>
          <a:lstStyle/>
          <a:p>
            <a:r>
              <a:rPr lang="en-US" u="sng"/>
              <a:t>Lasso regressor</a:t>
            </a:r>
            <a:endParaRPr lang="en-IN" u="sng"/>
          </a:p>
        </p:txBody>
      </p:sp>
      <p:sp>
        <p:nvSpPr>
          <p:cNvPr id="3" name="Content Placeholder 2"/>
          <p:cNvSpPr>
            <a:spLocks noGrp="1"/>
          </p:cNvSpPr>
          <p:nvPr>
            <p:ph sz="quarter" idx="13"/>
          </p:nvPr>
        </p:nvSpPr>
        <p:spPr>
          <a:xfrm>
            <a:off x="131885" y="624254"/>
            <a:ext cx="11983915" cy="6031523"/>
          </a:xfrm>
        </p:spPr>
        <p:txBody>
          <a:bodyPr/>
          <a:lstStyle/>
          <a:p>
            <a:r>
              <a:rPr lang="en-IN" b="1" cap="none" dirty="0"/>
              <a:t>Least absolute shrinkage and selection operator (lasso) </a:t>
            </a:r>
            <a:r>
              <a:rPr lang="en-IN" cap="none" dirty="0"/>
              <a:t>is a regression technique. Lasso is a powerful technique that performs regularisation and feature selection. In lasso instead of squaring the slope like ridge regression, the absolute value of the slope is added as a penalty </a:t>
            </a:r>
            <a:r>
              <a:rPr lang="en-IN" cap="none"/>
              <a:t>term.</a:t>
            </a:r>
          </a:p>
          <a:p>
            <a:pPr marL="0" indent="0">
              <a:buNone/>
            </a:pPr>
            <a:endParaRPr lang="en-IN" cap="non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469" y="1872929"/>
            <a:ext cx="4563112" cy="293799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7623" y="1809851"/>
            <a:ext cx="6315956" cy="3001074"/>
          </a:xfrm>
          <a:prstGeom prst="rect">
            <a:avLst/>
          </a:prstGeom>
        </p:spPr>
      </p:pic>
      <p:sp>
        <p:nvSpPr>
          <p:cNvPr id="6" name="Rectangle 5"/>
          <p:cNvSpPr/>
          <p:nvPr/>
        </p:nvSpPr>
        <p:spPr>
          <a:xfrm>
            <a:off x="293470" y="4920421"/>
            <a:ext cx="11479430" cy="981423"/>
          </a:xfrm>
          <a:prstGeom prst="rect">
            <a:avLst/>
          </a:prstGeom>
        </p:spPr>
        <p:txBody>
          <a:bodyPr wrap="square">
            <a:spAutoFit/>
          </a:bodyPr>
          <a:lstStyle/>
          <a:p>
            <a:pPr marL="342900" lvl="0" indent="-342900" algn="just">
              <a:lnSpc>
                <a:spcPct val="107000"/>
              </a:lnSpc>
              <a:spcAft>
                <a:spcPts val="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Created Lasso </a:t>
            </a:r>
            <a:r>
              <a:rPr lang="en-IN" dirty="0" err="1">
                <a:latin typeface="Calibri" panose="020F0502020204030204" pitchFamily="34" charset="0"/>
                <a:ea typeface="Times New Roman" panose="02020603050405020304" pitchFamily="18" charset="0"/>
                <a:cs typeface="Calibri" panose="020F0502020204030204" pitchFamily="34" charset="0"/>
              </a:rPr>
              <a:t>Regressor</a:t>
            </a:r>
            <a:r>
              <a:rPr lang="en-IN" dirty="0">
                <a:latin typeface="Calibri" panose="020F0502020204030204" pitchFamily="34" charset="0"/>
                <a:ea typeface="Times New Roman" panose="02020603050405020304" pitchFamily="18" charset="0"/>
                <a:cs typeface="Calibri" panose="020F0502020204030204" pitchFamily="34" charset="0"/>
              </a:rPr>
              <a:t> model and checked for its evaluation metrics. The model is giving R2 score as 19.20%.</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the model has given.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44988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589084"/>
          </a:xfrm>
        </p:spPr>
        <p:txBody>
          <a:bodyPr>
            <a:normAutofit fontScale="90000"/>
          </a:bodyPr>
          <a:lstStyle/>
          <a:p>
            <a:r>
              <a:rPr lang="en-US" u="sng"/>
              <a:t>RIDGE REGRESSOR</a:t>
            </a:r>
            <a:endParaRPr lang="en-IN" u="sng"/>
          </a:p>
        </p:txBody>
      </p:sp>
      <p:sp>
        <p:nvSpPr>
          <p:cNvPr id="3" name="Content Placeholder 2"/>
          <p:cNvSpPr>
            <a:spLocks noGrp="1"/>
          </p:cNvSpPr>
          <p:nvPr>
            <p:ph sz="quarter" idx="13"/>
          </p:nvPr>
        </p:nvSpPr>
        <p:spPr>
          <a:xfrm>
            <a:off x="79131" y="589086"/>
            <a:ext cx="12045461" cy="6180991"/>
          </a:xfrm>
        </p:spPr>
        <p:txBody>
          <a:bodyPr/>
          <a:lstStyle/>
          <a:p>
            <a:r>
              <a:rPr lang="en-IN" b="1" cap="none" dirty="0"/>
              <a:t>The ridge regression </a:t>
            </a:r>
            <a:r>
              <a:rPr lang="en-IN" cap="none" dirty="0"/>
              <a:t>is supervised regression technique. It is an estimation procedure to manage collinearity without removing variables from the regression model. In multiple linear regression, the </a:t>
            </a:r>
            <a:r>
              <a:rPr lang="en-IN" cap="none" dirty="0" err="1"/>
              <a:t>multicollinearity</a:t>
            </a:r>
            <a:r>
              <a:rPr lang="en-IN" cap="none" dirty="0"/>
              <a:t> is a common problem that leads least square estimation to be unbiased, and its variances are far from the correct value. Therefore, by adding a degree of bias to the regression model, ridge regression reduces the standard errors, and it shrinks the least square coefficients towards the origin of the parameter space.</a:t>
            </a:r>
            <a:endParaRPr lang="en-IN" b="1" cap="none" dirty="0"/>
          </a:p>
          <a:p>
            <a:pPr marL="0" indent="0">
              <a:buNone/>
            </a:pPr>
            <a:endParaRPr lang="en-IN" cap="non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08" y="2637692"/>
            <a:ext cx="5117123" cy="264648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6208" y="2637693"/>
            <a:ext cx="5477607" cy="2646486"/>
          </a:xfrm>
          <a:prstGeom prst="rect">
            <a:avLst/>
          </a:prstGeom>
        </p:spPr>
      </p:pic>
      <p:sp>
        <p:nvSpPr>
          <p:cNvPr id="6" name="Rectangle 5"/>
          <p:cNvSpPr/>
          <p:nvPr/>
        </p:nvSpPr>
        <p:spPr>
          <a:xfrm>
            <a:off x="334108" y="5386413"/>
            <a:ext cx="11183815" cy="981423"/>
          </a:xfrm>
          <a:prstGeom prst="rect">
            <a:avLst/>
          </a:prstGeom>
        </p:spPr>
        <p:txBody>
          <a:bodyPr wrap="square">
            <a:spAutoFit/>
          </a:bodyPr>
          <a:lstStyle/>
          <a:p>
            <a:pPr marL="342900" lvl="0" indent="-342900" algn="just">
              <a:lnSpc>
                <a:spcPct val="107000"/>
              </a:lnSpc>
              <a:spcAft>
                <a:spcPts val="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Created Ridge </a:t>
            </a:r>
            <a:r>
              <a:rPr lang="en-IN" dirty="0" err="1">
                <a:latin typeface="Calibri" panose="020F0502020204030204" pitchFamily="34" charset="0"/>
                <a:ea typeface="Times New Roman" panose="02020603050405020304" pitchFamily="18" charset="0"/>
                <a:cs typeface="Calibri" panose="020F0502020204030204" pitchFamily="34" charset="0"/>
              </a:rPr>
              <a:t>Regressor</a:t>
            </a:r>
            <a:r>
              <a:rPr lang="en-IN" dirty="0">
                <a:latin typeface="Calibri" panose="020F0502020204030204" pitchFamily="34" charset="0"/>
                <a:ea typeface="Times New Roman" panose="02020603050405020304" pitchFamily="18" charset="0"/>
                <a:cs typeface="Calibri" panose="020F0502020204030204" pitchFamily="34" charset="0"/>
              </a:rPr>
              <a:t> model and checked for its evaluation metrics. The model is giving R2 score as 19.14%.</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the model has given.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33541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492368"/>
          </a:xfrm>
        </p:spPr>
        <p:txBody>
          <a:bodyPr>
            <a:normAutofit fontScale="90000"/>
          </a:bodyPr>
          <a:lstStyle/>
          <a:p>
            <a:r>
              <a:rPr lang="en-US" u="sng"/>
              <a:t>Decision tree regressor</a:t>
            </a:r>
            <a:endParaRPr lang="en-IN" u="sng"/>
          </a:p>
        </p:txBody>
      </p:sp>
      <p:sp>
        <p:nvSpPr>
          <p:cNvPr id="3" name="Content Placeholder 2"/>
          <p:cNvSpPr>
            <a:spLocks noGrp="1"/>
          </p:cNvSpPr>
          <p:nvPr>
            <p:ph sz="quarter" idx="13"/>
          </p:nvPr>
        </p:nvSpPr>
        <p:spPr>
          <a:xfrm>
            <a:off x="114300" y="492370"/>
            <a:ext cx="11992708" cy="6295292"/>
          </a:xfrm>
        </p:spPr>
        <p:txBody>
          <a:bodyPr/>
          <a:lstStyle/>
          <a:p>
            <a:pPr fontAlgn="base"/>
            <a:r>
              <a:rPr lang="en-IN" b="1" cap="none" dirty="0"/>
              <a:t>Decision tree </a:t>
            </a:r>
            <a:r>
              <a:rPr lang="en-IN" b="1" cap="none" dirty="0" err="1"/>
              <a:t>regressor</a:t>
            </a:r>
            <a:r>
              <a:rPr lang="en-IN" cap="none" dirty="0"/>
              <a:t> is a decision-making tool that uses a flowchart like tree structure. It observes features of an object and trains a model in the structure of a tree to predict data in the future to produce meaningful continuous output. </a:t>
            </a:r>
          </a:p>
          <a:p>
            <a:pPr marL="0" indent="0" fontAlgn="base">
              <a:buNone/>
            </a:pPr>
            <a:endParaRPr lang="en-IN" cap="non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818" y="1701789"/>
            <a:ext cx="5351313" cy="323949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0" y="1573823"/>
            <a:ext cx="5601482" cy="3367456"/>
          </a:xfrm>
          <a:prstGeom prst="rect">
            <a:avLst/>
          </a:prstGeom>
        </p:spPr>
      </p:pic>
      <p:sp>
        <p:nvSpPr>
          <p:cNvPr id="6" name="Rectangle 5"/>
          <p:cNvSpPr/>
          <p:nvPr/>
        </p:nvSpPr>
        <p:spPr>
          <a:xfrm>
            <a:off x="442818" y="5213408"/>
            <a:ext cx="11444382" cy="1341649"/>
          </a:xfrm>
          <a:prstGeom prst="rect">
            <a:avLst/>
          </a:prstGeom>
        </p:spPr>
        <p:txBody>
          <a:bodyPr wrap="square">
            <a:spAutoFit/>
          </a:bodyPr>
          <a:lstStyle/>
          <a:p>
            <a:pPr marL="342900" lvl="0" indent="-342900" algn="just">
              <a:lnSpc>
                <a:spcPct val="107000"/>
              </a:lnSpc>
              <a:spcAft>
                <a:spcPts val="80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Created Decision Tree </a:t>
            </a:r>
            <a:r>
              <a:rPr lang="en-IN" dirty="0" err="1">
                <a:latin typeface="Calibri" panose="020F0502020204030204" pitchFamily="34" charset="0"/>
                <a:ea typeface="Times New Roman" panose="02020603050405020304" pitchFamily="18" charset="0"/>
                <a:cs typeface="Calibri" panose="020F0502020204030204" pitchFamily="34" charset="0"/>
              </a:rPr>
              <a:t>Regressor</a:t>
            </a:r>
            <a:r>
              <a:rPr lang="en-IN" dirty="0">
                <a:latin typeface="Calibri" panose="020F0502020204030204" pitchFamily="34" charset="0"/>
                <a:ea typeface="Times New Roman" panose="02020603050405020304" pitchFamily="18" charset="0"/>
                <a:cs typeface="Calibri" panose="020F0502020204030204" pitchFamily="34" charset="0"/>
              </a:rPr>
              <a:t> model and checked for its evaluation metrics. The model is giving R2 score as 19.14%.</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r>
              <a:rPr lang="en-IN" dirty="0">
                <a:latin typeface="Calibri" panose="020F0502020204030204" pitchFamily="34" charset="0"/>
                <a:ea typeface="Times New Roman" panose="02020603050405020304" pitchFamily="18" charset="0"/>
              </a:rPr>
              <a:t>From the graph we can observe how our model is mapping. In the graph we can observe the straight line which is our actual dataset and dots are the predictions that the model has given.</a:t>
            </a:r>
            <a:endParaRPr lang="en-IN" dirty="0"/>
          </a:p>
        </p:txBody>
      </p:sp>
    </p:spTree>
    <p:extLst>
      <p:ext uri="{BB962C8B-B14F-4D97-AF65-F5344CB8AC3E}">
        <p14:creationId xmlns:p14="http://schemas.microsoft.com/office/powerpoint/2010/main" val="3250400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509953"/>
          </a:xfrm>
        </p:spPr>
        <p:txBody>
          <a:bodyPr>
            <a:normAutofit fontScale="90000"/>
          </a:bodyPr>
          <a:lstStyle/>
          <a:p>
            <a:r>
              <a:rPr lang="en-US" u="sng" dirty="0"/>
              <a:t>KNEIGHBORS REGRESSOR</a:t>
            </a:r>
            <a:endParaRPr lang="en-IN" u="sng" dirty="0"/>
          </a:p>
        </p:txBody>
      </p:sp>
      <p:sp>
        <p:nvSpPr>
          <p:cNvPr id="3" name="Content Placeholder 2"/>
          <p:cNvSpPr>
            <a:spLocks noGrp="1"/>
          </p:cNvSpPr>
          <p:nvPr>
            <p:ph sz="quarter" idx="13"/>
          </p:nvPr>
        </p:nvSpPr>
        <p:spPr>
          <a:xfrm>
            <a:off x="96715" y="439616"/>
            <a:ext cx="12001500" cy="6348046"/>
          </a:xfrm>
        </p:spPr>
        <p:txBody>
          <a:bodyPr/>
          <a:lstStyle/>
          <a:p>
            <a:r>
              <a:rPr lang="en-IN" b="1" cap="none" dirty="0" err="1"/>
              <a:t>Kneighbors</a:t>
            </a:r>
            <a:r>
              <a:rPr lang="en-IN" b="1" cap="none" dirty="0"/>
              <a:t> </a:t>
            </a:r>
            <a:r>
              <a:rPr lang="en-IN" b="1" cap="none" dirty="0" err="1"/>
              <a:t>regressor</a:t>
            </a:r>
            <a:r>
              <a:rPr lang="en-IN" cap="none" dirty="0"/>
              <a:t> is a supervised regression technique based on k-nearest </a:t>
            </a:r>
            <a:r>
              <a:rPr lang="en-IN" cap="none" dirty="0" err="1"/>
              <a:t>neighbors</a:t>
            </a:r>
            <a:r>
              <a:rPr lang="en-IN" cap="none" dirty="0"/>
              <a:t>. The target is predicted by local interpolation of the targets associated of the nearest </a:t>
            </a:r>
            <a:r>
              <a:rPr lang="en-IN" cap="none" dirty="0" err="1"/>
              <a:t>neighbors</a:t>
            </a:r>
            <a:r>
              <a:rPr lang="en-IN" cap="none" dirty="0"/>
              <a:t> in the training set.</a:t>
            </a:r>
          </a:p>
          <a:p>
            <a:pPr marL="0" indent="0">
              <a:buNone/>
            </a:pPr>
            <a:endParaRPr lang="en-IN" cap="non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165" y="1380391"/>
            <a:ext cx="5177670" cy="348175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8165" y="1304959"/>
            <a:ext cx="5630061" cy="3632619"/>
          </a:xfrm>
          <a:prstGeom prst="rect">
            <a:avLst/>
          </a:prstGeom>
        </p:spPr>
      </p:pic>
      <p:sp>
        <p:nvSpPr>
          <p:cNvPr id="6" name="Rectangle 5"/>
          <p:cNvSpPr/>
          <p:nvPr/>
        </p:nvSpPr>
        <p:spPr>
          <a:xfrm>
            <a:off x="459165" y="5245736"/>
            <a:ext cx="11331320" cy="981423"/>
          </a:xfrm>
          <a:prstGeom prst="rect">
            <a:avLst/>
          </a:prstGeom>
        </p:spPr>
        <p:txBody>
          <a:bodyPr wrap="square">
            <a:spAutoFit/>
          </a:bodyPr>
          <a:lstStyle/>
          <a:p>
            <a:pPr marL="342900" lvl="0" indent="-342900" algn="just">
              <a:lnSpc>
                <a:spcPct val="107000"/>
              </a:lnSpc>
              <a:spcAft>
                <a:spcPts val="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Created </a:t>
            </a:r>
            <a:r>
              <a:rPr lang="en-IN" dirty="0" err="1">
                <a:latin typeface="Calibri" panose="020F0502020204030204" pitchFamily="34" charset="0"/>
                <a:ea typeface="Times New Roman" panose="02020603050405020304" pitchFamily="18" charset="0"/>
                <a:cs typeface="Calibri" panose="020F0502020204030204" pitchFamily="34" charset="0"/>
              </a:rPr>
              <a:t>KNeighbors</a:t>
            </a:r>
            <a:r>
              <a:rPr lang="en-IN" dirty="0">
                <a:latin typeface="Calibri" panose="020F0502020204030204" pitchFamily="34" charset="0"/>
                <a:ea typeface="Times New Roman" panose="02020603050405020304" pitchFamily="18" charset="0"/>
                <a:cs typeface="Calibri" panose="020F0502020204030204" pitchFamily="34" charset="0"/>
              </a:rPr>
              <a:t> </a:t>
            </a:r>
            <a:r>
              <a:rPr lang="en-IN" dirty="0" err="1">
                <a:latin typeface="Calibri" panose="020F0502020204030204" pitchFamily="34" charset="0"/>
                <a:ea typeface="Times New Roman" panose="02020603050405020304" pitchFamily="18" charset="0"/>
                <a:cs typeface="Calibri" panose="020F0502020204030204" pitchFamily="34" charset="0"/>
              </a:rPr>
              <a:t>Regressor</a:t>
            </a:r>
            <a:r>
              <a:rPr lang="en-IN" dirty="0">
                <a:latin typeface="Calibri" panose="020F0502020204030204" pitchFamily="34" charset="0"/>
                <a:ea typeface="Times New Roman" panose="02020603050405020304" pitchFamily="18" charset="0"/>
                <a:cs typeface="Calibri" panose="020F0502020204030204" pitchFamily="34" charset="0"/>
              </a:rPr>
              <a:t> model and checked for its evaluation metrics. The model is giving R2 score as 69.31%.</a:t>
            </a:r>
            <a:endParaRPr lang="en-IN" sz="14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spcAft>
                <a:spcPts val="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the model has given.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2272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14301"/>
            <a:ext cx="10364451" cy="430822"/>
          </a:xfrm>
        </p:spPr>
        <p:txBody>
          <a:bodyPr>
            <a:normAutofit fontScale="90000"/>
          </a:bodyPr>
          <a:lstStyle/>
          <a:p>
            <a:r>
              <a:rPr lang="en-US" u="sng" dirty="0"/>
              <a:t>SUPPORT VECTOR REGRESSOR</a:t>
            </a:r>
            <a:endParaRPr lang="en-IN" u="sng" dirty="0"/>
          </a:p>
        </p:txBody>
      </p:sp>
      <p:sp>
        <p:nvSpPr>
          <p:cNvPr id="3" name="Content Placeholder 2"/>
          <p:cNvSpPr>
            <a:spLocks noGrp="1"/>
          </p:cNvSpPr>
          <p:nvPr>
            <p:ph sz="quarter" idx="13"/>
          </p:nvPr>
        </p:nvSpPr>
        <p:spPr>
          <a:xfrm>
            <a:off x="87923" y="545124"/>
            <a:ext cx="11948746" cy="6242538"/>
          </a:xfrm>
        </p:spPr>
        <p:txBody>
          <a:bodyPr/>
          <a:lstStyle/>
          <a:p>
            <a:r>
              <a:rPr lang="en-IN" b="1" cap="none" dirty="0"/>
              <a:t>Support-vector</a:t>
            </a:r>
            <a:r>
              <a:rPr lang="en-IN" cap="none" dirty="0"/>
              <a:t> machine constructs a </a:t>
            </a:r>
            <a:r>
              <a:rPr lang="en-IN" cap="none" dirty="0">
                <a:hlinkClick r:id="rId2" tooltip="Hyperplane"/>
              </a:rPr>
              <a:t>h</a:t>
            </a:r>
            <a:r>
              <a:rPr lang="en-IN" u="sng" cap="none" dirty="0">
                <a:hlinkClick r:id="rId2" tooltip="Hyperplane"/>
              </a:rPr>
              <a:t>yperplane</a:t>
            </a:r>
            <a:r>
              <a:rPr lang="en-IN" cap="none" dirty="0"/>
              <a:t> or set of hyperplanes in a </a:t>
            </a:r>
            <a:r>
              <a:rPr lang="en-IN" u="sng" cap="none" dirty="0">
                <a:hlinkClick r:id="rId3" tooltip="High-dimensional space"/>
              </a:rPr>
              <a:t>high-</a:t>
            </a:r>
            <a:r>
              <a:rPr lang="en-IN" cap="none" dirty="0"/>
              <a:t> or infinite-dimensional space, which can be used for </a:t>
            </a:r>
            <a:r>
              <a:rPr lang="en-IN" u="sng" cap="none" dirty="0">
                <a:hlinkClick r:id="rId4" tooltip="Regression analysis"/>
              </a:rPr>
              <a:t>regression</a:t>
            </a:r>
            <a:r>
              <a:rPr lang="en-IN" cap="none" dirty="0"/>
              <a:t>, classification or other tasks like outliers detection. Intuitively, a good separation is achieved by the hyperplane that has the largest distance to the nearest training-data point of any class (so-called functional margin), since in general the larger the margin, the lower the </a:t>
            </a:r>
            <a:r>
              <a:rPr lang="en-IN" u="sng" cap="none" dirty="0">
                <a:hlinkClick r:id="rId5" tooltip="Generalization error"/>
              </a:rPr>
              <a:t>generalization error</a:t>
            </a:r>
            <a:r>
              <a:rPr lang="en-IN" cap="none" dirty="0"/>
              <a:t> of the </a:t>
            </a:r>
            <a:r>
              <a:rPr lang="en-IN" cap="none" dirty="0" err="1"/>
              <a:t>regressor</a:t>
            </a:r>
            <a:r>
              <a:rPr lang="en-IN" cap="none" dirty="0"/>
              <a:t>.</a:t>
            </a:r>
          </a:p>
          <a:p>
            <a:pPr marL="0" indent="0">
              <a:buNone/>
            </a:pPr>
            <a:endParaRPr lang="en-IN" cap="none" dirty="0"/>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5315" y="2412022"/>
            <a:ext cx="5002823" cy="3033347"/>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32586" y="2412022"/>
            <a:ext cx="4941276" cy="3034707"/>
          </a:xfrm>
          <a:prstGeom prst="rect">
            <a:avLst/>
          </a:prstGeom>
        </p:spPr>
      </p:pic>
      <p:sp>
        <p:nvSpPr>
          <p:cNvPr id="6" name="Rectangle 5"/>
          <p:cNvSpPr/>
          <p:nvPr/>
        </p:nvSpPr>
        <p:spPr>
          <a:xfrm>
            <a:off x="325315" y="5445369"/>
            <a:ext cx="10952911" cy="1277786"/>
          </a:xfrm>
          <a:prstGeom prst="rect">
            <a:avLst/>
          </a:prstGeom>
        </p:spPr>
        <p:txBody>
          <a:bodyPr wrap="square">
            <a:spAutoFit/>
          </a:bodyPr>
          <a:lstStyle/>
          <a:p>
            <a:pPr marL="342900" lvl="0" indent="-342900" algn="just">
              <a:lnSpc>
                <a:spcPct val="107000"/>
              </a:lnSpc>
              <a:spcAft>
                <a:spcPts val="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Created Support Vector Regression model and checked for its evaluation metrics. The model is giving R2 score as 0.5658%.</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the model has given.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336525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501161"/>
          </a:xfrm>
        </p:spPr>
        <p:txBody>
          <a:bodyPr>
            <a:normAutofit fontScale="90000"/>
          </a:bodyPr>
          <a:lstStyle/>
          <a:p>
            <a:r>
              <a:rPr lang="en-US" u="sng" dirty="0"/>
              <a:t>RANDOM FOREST REGRESSOR</a:t>
            </a:r>
            <a:endParaRPr lang="en-IN" u="sng" dirty="0"/>
          </a:p>
        </p:txBody>
      </p:sp>
      <p:sp>
        <p:nvSpPr>
          <p:cNvPr id="3" name="Content Placeholder 2"/>
          <p:cNvSpPr>
            <a:spLocks noGrp="1"/>
          </p:cNvSpPr>
          <p:nvPr>
            <p:ph sz="quarter" idx="13"/>
          </p:nvPr>
        </p:nvSpPr>
        <p:spPr>
          <a:xfrm>
            <a:off x="96716" y="501162"/>
            <a:ext cx="12001500" cy="6295292"/>
          </a:xfrm>
        </p:spPr>
        <p:txBody>
          <a:bodyPr/>
          <a:lstStyle/>
          <a:p>
            <a:r>
              <a:rPr lang="en-IN" b="1" cap="none" dirty="0"/>
              <a:t>Random forest </a:t>
            </a:r>
            <a:r>
              <a:rPr lang="en-IN" b="1" cap="none" dirty="0" err="1"/>
              <a:t>regressor</a:t>
            </a:r>
            <a:r>
              <a:rPr lang="en-IN" b="1" cap="none" dirty="0"/>
              <a:t> </a:t>
            </a:r>
            <a:r>
              <a:rPr lang="en-IN" cap="none" dirty="0"/>
              <a:t>is an ensemble technique capable of performing both regression and classification tasks with use of multiple decision trees and a technique called bootstrap aggregation. It improves the predictive accuracy and control over-fitting</a:t>
            </a:r>
            <a:r>
              <a:rPr lang="en-IN" dirty="0"/>
              <a:t>.</a:t>
            </a:r>
            <a:r>
              <a:rPr lang="en-IN"/>
              <a:t> </a:t>
            </a:r>
          </a:p>
          <a:p>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09" y="1582614"/>
            <a:ext cx="4712676" cy="332349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4178" y="1459523"/>
            <a:ext cx="5772956" cy="3446584"/>
          </a:xfrm>
          <a:prstGeom prst="rect">
            <a:avLst/>
          </a:prstGeom>
        </p:spPr>
      </p:pic>
      <p:sp>
        <p:nvSpPr>
          <p:cNvPr id="6" name="Rectangle 5"/>
          <p:cNvSpPr/>
          <p:nvPr/>
        </p:nvSpPr>
        <p:spPr>
          <a:xfrm>
            <a:off x="246185" y="5122644"/>
            <a:ext cx="11728938" cy="981423"/>
          </a:xfrm>
          <a:prstGeom prst="rect">
            <a:avLst/>
          </a:prstGeom>
        </p:spPr>
        <p:txBody>
          <a:bodyPr wrap="square">
            <a:spAutoFit/>
          </a:bodyPr>
          <a:lstStyle/>
          <a:p>
            <a:pPr marL="342900" lvl="0" indent="-342900" algn="just">
              <a:lnSpc>
                <a:spcPct val="107000"/>
              </a:lnSpc>
              <a:spcAft>
                <a:spcPts val="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Created Random Forest </a:t>
            </a:r>
            <a:r>
              <a:rPr lang="en-IN" dirty="0" err="1">
                <a:latin typeface="Calibri" panose="020F0502020204030204" pitchFamily="34" charset="0"/>
                <a:ea typeface="Times New Roman" panose="02020603050405020304" pitchFamily="18" charset="0"/>
                <a:cs typeface="Calibri" panose="020F0502020204030204" pitchFamily="34" charset="0"/>
              </a:rPr>
              <a:t>Regressor</a:t>
            </a:r>
            <a:r>
              <a:rPr lang="en-IN" dirty="0">
                <a:latin typeface="Calibri" panose="020F0502020204030204" pitchFamily="34" charset="0"/>
                <a:ea typeface="Times New Roman" panose="02020603050405020304" pitchFamily="18" charset="0"/>
                <a:cs typeface="Calibri" panose="020F0502020204030204" pitchFamily="34" charset="0"/>
              </a:rPr>
              <a:t> model and checked for it evaluation metrics. The model is giving R2 score as 19.14%.</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our model has given.</a:t>
            </a:r>
            <a:r>
              <a:rPr lang="en-IN"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34594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712176"/>
          </a:xfrm>
        </p:spPr>
        <p:txBody>
          <a:bodyPr>
            <a:normAutofit fontScale="90000"/>
          </a:bodyPr>
          <a:lstStyle/>
          <a:p>
            <a:r>
              <a:rPr lang="en-US" u="sng" dirty="0"/>
              <a:t>Ada boost </a:t>
            </a:r>
            <a:r>
              <a:rPr lang="en-US" u="sng" dirty="0" err="1"/>
              <a:t>regressor</a:t>
            </a:r>
            <a:endParaRPr lang="en-IN" u="sng" dirty="0"/>
          </a:p>
        </p:txBody>
      </p:sp>
      <p:sp>
        <p:nvSpPr>
          <p:cNvPr id="3" name="Content Placeholder 2"/>
          <p:cNvSpPr>
            <a:spLocks noGrp="1"/>
          </p:cNvSpPr>
          <p:nvPr>
            <p:ph sz="quarter" idx="13"/>
          </p:nvPr>
        </p:nvSpPr>
        <p:spPr>
          <a:xfrm>
            <a:off x="96715" y="712177"/>
            <a:ext cx="12019085" cy="6066691"/>
          </a:xfrm>
        </p:spPr>
        <p:txBody>
          <a:bodyPr/>
          <a:lstStyle/>
          <a:p>
            <a:r>
              <a:rPr lang="en-IN" cap="none" dirty="0"/>
              <a:t>An </a:t>
            </a:r>
            <a:r>
              <a:rPr lang="en-IN" b="1" cap="none" dirty="0" err="1"/>
              <a:t>adaboost</a:t>
            </a:r>
            <a:r>
              <a:rPr lang="en-IN" b="1" cap="none" dirty="0"/>
              <a:t> </a:t>
            </a:r>
            <a:r>
              <a:rPr lang="en-IN" b="1" cap="none" dirty="0" err="1"/>
              <a:t>regressor</a:t>
            </a:r>
            <a:r>
              <a:rPr lang="en-IN" cap="none" dirty="0"/>
              <a:t> is a meta-estimator that begins by fitting a </a:t>
            </a:r>
            <a:r>
              <a:rPr lang="en-IN" cap="none" dirty="0" err="1"/>
              <a:t>regressor</a:t>
            </a:r>
            <a:r>
              <a:rPr lang="en-IN" cap="none" dirty="0"/>
              <a:t> on the original dataset and then fits additional copies of the </a:t>
            </a:r>
            <a:r>
              <a:rPr lang="en-IN" cap="none" dirty="0" err="1"/>
              <a:t>regressor</a:t>
            </a:r>
            <a:r>
              <a:rPr lang="en-IN" cap="none" dirty="0"/>
              <a:t> on the same dataset but where the weights of instances are adjusted according to the error of the current prediction.</a:t>
            </a:r>
          </a:p>
          <a:p>
            <a:pPr marL="0" indent="0">
              <a:buNone/>
            </a:pPr>
            <a:endParaRPr lang="en-IN" cap="none" dirty="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404" y="1965002"/>
            <a:ext cx="6160565" cy="332796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9203" y="1424353"/>
            <a:ext cx="5611008" cy="3868617"/>
          </a:xfrm>
          <a:prstGeom prst="rect">
            <a:avLst/>
          </a:prstGeom>
        </p:spPr>
      </p:pic>
      <p:sp>
        <p:nvSpPr>
          <p:cNvPr id="6" name="Rectangle 5"/>
          <p:cNvSpPr/>
          <p:nvPr/>
        </p:nvSpPr>
        <p:spPr>
          <a:xfrm>
            <a:off x="275404" y="5366253"/>
            <a:ext cx="11840396" cy="1277786"/>
          </a:xfrm>
          <a:prstGeom prst="rect">
            <a:avLst/>
          </a:prstGeom>
        </p:spPr>
        <p:txBody>
          <a:bodyPr wrap="square">
            <a:spAutoFit/>
          </a:bodyPr>
          <a:lstStyle/>
          <a:p>
            <a:pPr marL="342900" lvl="0" indent="-342900">
              <a:lnSpc>
                <a:spcPct val="107000"/>
              </a:lnSpc>
              <a:spcAft>
                <a:spcPts val="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Created Ada Boost </a:t>
            </a:r>
            <a:r>
              <a:rPr lang="en-IN" dirty="0" err="1">
                <a:latin typeface="Calibri" panose="020F0502020204030204" pitchFamily="34" charset="0"/>
                <a:ea typeface="Times New Roman" panose="02020603050405020304" pitchFamily="18" charset="0"/>
                <a:cs typeface="Calibri" panose="020F0502020204030204" pitchFamily="34" charset="0"/>
              </a:rPr>
              <a:t>Regressor</a:t>
            </a:r>
            <a:r>
              <a:rPr lang="en-IN" dirty="0">
                <a:latin typeface="Calibri" panose="020F0502020204030204" pitchFamily="34" charset="0"/>
                <a:ea typeface="Times New Roman" panose="02020603050405020304" pitchFamily="18" charset="0"/>
                <a:cs typeface="Calibri" panose="020F0502020204030204" pitchFamily="34" charset="0"/>
              </a:rPr>
              <a:t> model and checked for its evaluation metrics. The model is giving R2 score as 66.30%.</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our model has given.</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spcAft>
                <a:spcPts val="800"/>
              </a:spcAft>
            </a:pPr>
            <a:r>
              <a:rPr lang="en-IN" dirty="0">
                <a:latin typeface="Calibri" panose="020F0502020204030204" pitchFamily="34" charset="0"/>
                <a:ea typeface="Times New Roman" panose="02020603050405020304" pitchFamily="18"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38094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483576"/>
          </a:xfrm>
        </p:spPr>
        <p:txBody>
          <a:bodyPr>
            <a:normAutofit fontScale="90000"/>
          </a:bodyPr>
          <a:lstStyle/>
          <a:p>
            <a:r>
              <a:rPr lang="en-US" u="sng" dirty="0"/>
              <a:t>Gradient boosting </a:t>
            </a:r>
            <a:r>
              <a:rPr lang="en-US" u="sng" dirty="0" err="1"/>
              <a:t>regressor</a:t>
            </a:r>
            <a:endParaRPr lang="en-IN" u="sng" dirty="0"/>
          </a:p>
        </p:txBody>
      </p:sp>
      <p:sp>
        <p:nvSpPr>
          <p:cNvPr id="3" name="Content Placeholder 2"/>
          <p:cNvSpPr>
            <a:spLocks noGrp="1"/>
          </p:cNvSpPr>
          <p:nvPr>
            <p:ph sz="quarter" idx="13"/>
          </p:nvPr>
        </p:nvSpPr>
        <p:spPr>
          <a:xfrm>
            <a:off x="79131" y="483578"/>
            <a:ext cx="12019084" cy="6312876"/>
          </a:xfrm>
        </p:spPr>
        <p:txBody>
          <a:bodyPr/>
          <a:lstStyle/>
          <a:p>
            <a:r>
              <a:rPr lang="en-IN" b="1" cap="none" dirty="0"/>
              <a:t>Gradient boosting </a:t>
            </a:r>
            <a:r>
              <a:rPr lang="en-IN" b="1" cap="none" dirty="0" err="1"/>
              <a:t>regressor</a:t>
            </a:r>
            <a:r>
              <a:rPr lang="en-IN" cap="none" dirty="0"/>
              <a:t> is also works for both numerical as well as categorical output variables. It produces a prediction model in the form of an ensemble of weak prediction models, typically decision trees. This model was chosen to account for non-linear relationships between the features &amp; predicted price, by splitting the data into 100 regions.</a:t>
            </a:r>
          </a:p>
          <a:p>
            <a:pPr marL="0" indent="0">
              <a:buNone/>
            </a:pPr>
            <a:endParaRPr lang="en-IN" cap="non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1" y="2069767"/>
            <a:ext cx="5275384" cy="327811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2055" y="1916722"/>
            <a:ext cx="5801535" cy="3431157"/>
          </a:xfrm>
          <a:prstGeom prst="rect">
            <a:avLst/>
          </a:prstGeom>
        </p:spPr>
      </p:pic>
      <p:sp>
        <p:nvSpPr>
          <p:cNvPr id="6" name="Rectangle 5"/>
          <p:cNvSpPr/>
          <p:nvPr/>
        </p:nvSpPr>
        <p:spPr>
          <a:xfrm>
            <a:off x="342902" y="5439374"/>
            <a:ext cx="11553090" cy="1366849"/>
          </a:xfrm>
          <a:prstGeom prst="rect">
            <a:avLst/>
          </a:prstGeom>
        </p:spPr>
        <p:txBody>
          <a:bodyPr wrap="square">
            <a:spAutoFit/>
          </a:bodyPr>
          <a:lstStyle/>
          <a:p>
            <a:pPr marL="342900" lvl="0" indent="-342900" algn="just">
              <a:lnSpc>
                <a:spcPct val="107000"/>
              </a:lnSpc>
              <a:spcAft>
                <a:spcPts val="80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Created Gradient Boosting </a:t>
            </a:r>
            <a:r>
              <a:rPr lang="en-IN" dirty="0" err="1">
                <a:latin typeface="Calibri" panose="020F0502020204030204" pitchFamily="34" charset="0"/>
                <a:ea typeface="Times New Roman" panose="02020603050405020304" pitchFamily="18" charset="0"/>
                <a:cs typeface="Calibri" panose="020F0502020204030204" pitchFamily="34" charset="0"/>
              </a:rPr>
              <a:t>Regressor</a:t>
            </a:r>
            <a:r>
              <a:rPr lang="en-IN" dirty="0">
                <a:latin typeface="Calibri" panose="020F0502020204030204" pitchFamily="34" charset="0"/>
                <a:ea typeface="Times New Roman" panose="02020603050405020304" pitchFamily="18" charset="0"/>
                <a:cs typeface="Calibri" panose="020F0502020204030204" pitchFamily="34" charset="0"/>
              </a:rPr>
              <a:t> model and checked for its evaluation metrics. The model is giving R2 score as 87.01%.</a:t>
            </a:r>
            <a:endParaRPr lang="en-IN" sz="14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latin typeface="Calibri" panose="020F0502020204030204" pitchFamily="34" charset="0"/>
                <a:ea typeface="Times New Roman" panose="02020603050405020304" pitchFamily="18" charset="0"/>
              </a:rPr>
              <a:t>From the graph we can observe how our model is mapping. In the graph we can observe the straight line which is our actual dataset and the dots are the predictions that our model has given</a:t>
            </a:r>
            <a:r>
              <a:rPr lang="en-IN" dirty="0">
                <a:solidFill>
                  <a:srgbClr val="000000"/>
                </a:solidFill>
                <a:latin typeface="Calibri" panose="020F0502020204030204" pitchFamily="34" charset="0"/>
                <a:ea typeface="Times New Roman" panose="02020603050405020304" pitchFamily="18" charset="0"/>
              </a:rPr>
              <a:t>.</a:t>
            </a:r>
            <a:endParaRPr lang="en-IN" dirty="0"/>
          </a:p>
        </p:txBody>
      </p:sp>
    </p:spTree>
    <p:extLst>
      <p:ext uri="{BB962C8B-B14F-4D97-AF65-F5344CB8AC3E}">
        <p14:creationId xmlns:p14="http://schemas.microsoft.com/office/powerpoint/2010/main" val="27366257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641837"/>
          </a:xfrm>
        </p:spPr>
        <p:txBody>
          <a:bodyPr>
            <a:normAutofit fontScale="90000"/>
          </a:bodyPr>
          <a:lstStyle/>
          <a:p>
            <a:r>
              <a:rPr lang="en-US" u="sng" dirty="0"/>
              <a:t>Extreme gradient boosting (</a:t>
            </a:r>
            <a:r>
              <a:rPr lang="en-US" u="sng" dirty="0" err="1"/>
              <a:t>xgb</a:t>
            </a:r>
            <a:r>
              <a:rPr lang="en-US" u="sng" dirty="0"/>
              <a:t>) </a:t>
            </a:r>
            <a:r>
              <a:rPr lang="en-US" u="sng" dirty="0" err="1"/>
              <a:t>regressor</a:t>
            </a:r>
            <a:endParaRPr lang="en-IN" u="sng" dirty="0"/>
          </a:p>
        </p:txBody>
      </p:sp>
      <p:sp>
        <p:nvSpPr>
          <p:cNvPr id="3" name="Content Placeholder 2"/>
          <p:cNvSpPr>
            <a:spLocks noGrp="1"/>
          </p:cNvSpPr>
          <p:nvPr>
            <p:ph sz="quarter" idx="13"/>
          </p:nvPr>
        </p:nvSpPr>
        <p:spPr>
          <a:xfrm>
            <a:off x="70338" y="571500"/>
            <a:ext cx="12045462" cy="6198577"/>
          </a:xfrm>
        </p:spPr>
        <p:txBody>
          <a:bodyPr/>
          <a:lstStyle/>
          <a:p>
            <a:r>
              <a:rPr lang="en-IN" b="1" cap="none" dirty="0"/>
              <a:t>XGB </a:t>
            </a:r>
            <a:r>
              <a:rPr lang="en-IN" b="1" cap="none" dirty="0" err="1"/>
              <a:t>regressor</a:t>
            </a:r>
            <a:r>
              <a:rPr lang="en-IN" cap="none" dirty="0"/>
              <a:t> is a popular supervised machine learning model and it is an implementation of gradient boosting trees algorithm. It is best known to provide better solutions than other machine learning algorithms.</a:t>
            </a:r>
          </a:p>
          <a:p>
            <a:pPr marL="0" indent="0">
              <a:buNone/>
            </a:pPr>
            <a:endParaRPr lang="en-IN" cap="none"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978" y="1336432"/>
            <a:ext cx="5363307" cy="416755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5581" y="1336432"/>
            <a:ext cx="5611008" cy="4167554"/>
          </a:xfrm>
          <a:prstGeom prst="rect">
            <a:avLst/>
          </a:prstGeom>
        </p:spPr>
      </p:pic>
      <p:sp>
        <p:nvSpPr>
          <p:cNvPr id="8" name="Rectangle 7"/>
          <p:cNvSpPr/>
          <p:nvPr/>
        </p:nvSpPr>
        <p:spPr>
          <a:xfrm>
            <a:off x="254979" y="5664497"/>
            <a:ext cx="11438790" cy="981423"/>
          </a:xfrm>
          <a:prstGeom prst="rect">
            <a:avLst/>
          </a:prstGeom>
        </p:spPr>
        <p:txBody>
          <a:bodyPr wrap="square">
            <a:spAutoFit/>
          </a:bodyPr>
          <a:lstStyle/>
          <a:p>
            <a:pPr marL="342900" lvl="0" indent="-342900" algn="just">
              <a:lnSpc>
                <a:spcPct val="107000"/>
              </a:lnSpc>
              <a:spcAft>
                <a:spcPts val="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Created XGB </a:t>
            </a:r>
            <a:r>
              <a:rPr lang="en-IN" dirty="0" err="1">
                <a:latin typeface="Calibri" panose="020F0502020204030204" pitchFamily="34" charset="0"/>
                <a:ea typeface="Times New Roman" panose="02020603050405020304" pitchFamily="18" charset="0"/>
                <a:cs typeface="Calibri" panose="020F0502020204030204" pitchFamily="34" charset="0"/>
              </a:rPr>
              <a:t>Regressor</a:t>
            </a:r>
            <a:r>
              <a:rPr lang="en-IN" dirty="0">
                <a:latin typeface="Calibri" panose="020F0502020204030204" pitchFamily="34" charset="0"/>
                <a:ea typeface="Times New Roman" panose="02020603050405020304" pitchFamily="18" charset="0"/>
                <a:cs typeface="Calibri" panose="020F0502020204030204" pitchFamily="34" charset="0"/>
              </a:rPr>
              <a:t> model and checked for its evaluation metrics. The model is giving R2 score as 85.62%.</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07995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738553"/>
          </a:xfrm>
        </p:spPr>
        <p:txBody>
          <a:bodyPr/>
          <a:lstStyle/>
          <a:p>
            <a:r>
              <a:rPr lang="en-US" u="sng" dirty="0"/>
              <a:t>Introduction</a:t>
            </a:r>
            <a:endParaRPr lang="en-IN" u="sng" dirty="0"/>
          </a:p>
        </p:txBody>
      </p:sp>
      <p:pic>
        <p:nvPicPr>
          <p:cNvPr id="4" name="Content Placeholder 3">
            <a:extLst>
              <a:ext uri="{FF2B5EF4-FFF2-40B4-BE49-F238E27FC236}">
                <a16:creationId xmlns:a16="http://schemas.microsoft.com/office/drawing/2014/main" id="{517356FE-F352-4175-8459-3B82F1855114}"/>
              </a:ext>
            </a:extLst>
          </p:cNvPr>
          <p:cNvPicPr>
            <a:picLocks noGrp="1" noChangeAspect="1"/>
          </p:cNvPicPr>
          <p:nvPr>
            <p:ph sz="quarter" idx="13"/>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153275" y="645379"/>
            <a:ext cx="5038725" cy="2762250"/>
          </a:xfrm>
          <a:prstGeom prst="rect">
            <a:avLst/>
          </a:prstGeom>
        </p:spPr>
      </p:pic>
      <p:sp>
        <p:nvSpPr>
          <p:cNvPr id="5" name="Rectangle 4"/>
          <p:cNvSpPr/>
          <p:nvPr/>
        </p:nvSpPr>
        <p:spPr>
          <a:xfrm>
            <a:off x="773098" y="888023"/>
            <a:ext cx="7025679" cy="6031010"/>
          </a:xfrm>
          <a:prstGeom prst="rect">
            <a:avLst/>
          </a:prstGeom>
        </p:spPr>
        <p:txBody>
          <a:bodyPr wrap="square">
            <a:spAutoFit/>
          </a:bodyPr>
          <a:lstStyle/>
          <a:p>
            <a:pPr marL="285750" indent="-285750" algn="just">
              <a:lnSpc>
                <a:spcPct val="107000"/>
              </a:lnSpc>
              <a:spcAft>
                <a:spcPts val="800"/>
              </a:spcAft>
              <a:buFont typeface="Wingdings" panose="05000000000000000000" pitchFamily="2" charset="2"/>
              <a:buChar char="ü"/>
              <a:tabLst>
                <a:tab pos="822960" algn="l"/>
              </a:tabLst>
            </a:pPr>
            <a:r>
              <a:rPr lang="en-IN" dirty="0">
                <a:latin typeface="Century" panose="02040604050505020304" pitchFamily="18" charset="0"/>
                <a:ea typeface="Calibri" panose="020F0502020204030204" pitchFamily="34" charset="0"/>
                <a:cs typeface="Calibri" panose="020F0502020204030204" pitchFamily="34" charset="0"/>
              </a:rPr>
              <a:t>Airline industry is one of the most sophisticated in its use of dynamic pricing strategies to maximize revenue, based on proprietary algorithms and hidden variables. That is why the airline companies use complex algorithms to calculate the flight ticket prices. </a:t>
            </a:r>
          </a:p>
          <a:p>
            <a:pPr marL="285750" indent="-285750" algn="just">
              <a:lnSpc>
                <a:spcPct val="107000"/>
              </a:lnSpc>
              <a:spcAft>
                <a:spcPts val="800"/>
              </a:spcAft>
              <a:buFont typeface="Wingdings" panose="05000000000000000000" pitchFamily="2" charset="2"/>
              <a:buChar char="ü"/>
              <a:tabLst>
                <a:tab pos="822960" algn="l"/>
              </a:tabLst>
            </a:pPr>
            <a:r>
              <a:rPr lang="en-IN" dirty="0">
                <a:latin typeface="Century" panose="02040604050505020304" pitchFamily="18" charset="0"/>
                <a:ea typeface="Calibri" panose="020F0502020204030204" pitchFamily="34" charset="0"/>
                <a:cs typeface="Calibri" panose="020F0502020204030204" pitchFamily="34" charset="0"/>
              </a:rPr>
              <a:t>There are several different factors on which the price of the flight ticket depends. The seller has information about all the factors, but buyers are able to access limited information only which is not enough to predict the airfare prices. </a:t>
            </a:r>
            <a:r>
              <a:rPr lang="en-IN" dirty="0">
                <a:latin typeface="Century" panose="02040604050505020304" pitchFamily="18" charset="0"/>
                <a:ea typeface="Calibri" panose="020F0502020204030204" pitchFamily="34" charset="0"/>
                <a:cs typeface="Times New Roman" panose="02020603050405020304" pitchFamily="18" charset="0"/>
              </a:rPr>
              <a:t>Considering the features such as departure time, arrival time and time of the day it will give the best time to buy the ticket.</a:t>
            </a:r>
          </a:p>
          <a:p>
            <a:pPr marL="285750" indent="-285750" algn="just">
              <a:lnSpc>
                <a:spcPct val="107000"/>
              </a:lnSpc>
              <a:spcAft>
                <a:spcPts val="800"/>
              </a:spcAft>
              <a:buFont typeface="Wingdings" panose="05000000000000000000" pitchFamily="2" charset="2"/>
              <a:buChar char="ü"/>
              <a:tabLst>
                <a:tab pos="822960" algn="l"/>
              </a:tabLst>
            </a:pPr>
            <a:r>
              <a:rPr lang="en-IN" dirty="0">
                <a:latin typeface="Century" panose="02040604050505020304" pitchFamily="18" charset="0"/>
                <a:ea typeface="Calibri" panose="020F0502020204030204" pitchFamily="34" charset="0"/>
                <a:cs typeface="Calibri" panose="020F0502020204030204" pitchFamily="34" charset="0"/>
              </a:rPr>
              <a:t>Nowadays, the number of people using flights has increased significantly. </a:t>
            </a: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It is difficult for airlines to maintain prices since prices change dynamically due to different conditions. That’s why we will try to use machine learning models to solve this problem. This can help airlines by predicting what prices they can maintain. It can also help customers to predict future flight prices and plan their journey accordingly.</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ü"/>
              <a:tabLst>
                <a:tab pos="822960" algn="l"/>
              </a:tabLst>
            </a:pPr>
            <a:endParaRPr lang="en-IN" dirty="0">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739550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597876"/>
          </a:xfrm>
        </p:spPr>
        <p:txBody>
          <a:bodyPr>
            <a:normAutofit fontScale="90000"/>
          </a:bodyPr>
          <a:lstStyle/>
          <a:p>
            <a:r>
              <a:rPr lang="en-US" u="sng" dirty="0"/>
              <a:t>STOCHASTIC GRADIENT DESCENT (SGD) REGRESSOR</a:t>
            </a:r>
            <a:endParaRPr lang="en-IN" u="sng" dirty="0"/>
          </a:p>
        </p:txBody>
      </p:sp>
      <p:sp>
        <p:nvSpPr>
          <p:cNvPr id="3" name="Content Placeholder 2"/>
          <p:cNvSpPr>
            <a:spLocks noGrp="1"/>
          </p:cNvSpPr>
          <p:nvPr>
            <p:ph sz="quarter" idx="13"/>
          </p:nvPr>
        </p:nvSpPr>
        <p:spPr>
          <a:xfrm>
            <a:off x="0" y="518745"/>
            <a:ext cx="12027877" cy="6189785"/>
          </a:xfrm>
        </p:spPr>
        <p:txBody>
          <a:bodyPr/>
          <a:lstStyle/>
          <a:p>
            <a:pPr fontAlgn="t"/>
            <a:r>
              <a:rPr lang="en-IN" cap="none" dirty="0"/>
              <a:t>The </a:t>
            </a:r>
            <a:r>
              <a:rPr lang="en-IN" b="1" cap="none" dirty="0" err="1">
                <a:hlinkClick r:id="rId2" tooltip="sklearn.linear_model.SGDRegressor"/>
              </a:rPr>
              <a:t>sgdregressor</a:t>
            </a:r>
            <a:r>
              <a:rPr lang="en-IN" cap="none" dirty="0"/>
              <a:t> implements a plain stochastic gradient descent learning routine which supports different loss functions and penalties to fit linear regression models. </a:t>
            </a:r>
            <a:r>
              <a:rPr lang="en-IN" cap="none" dirty="0" err="1">
                <a:hlinkClick r:id="rId2" tooltip="sklearn.linear_model.SGDRegressor"/>
              </a:rPr>
              <a:t>Sgdregressor</a:t>
            </a:r>
            <a:r>
              <a:rPr lang="en-IN" cap="none" dirty="0"/>
              <a:t> is well suited for regression problems with a large number of training samples.</a:t>
            </a:r>
          </a:p>
          <a:p>
            <a:pPr marL="0" indent="0" fontAlgn="t">
              <a:buNone/>
            </a:pPr>
            <a:endParaRPr lang="en-IN" cap="none"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847" y="1820008"/>
            <a:ext cx="5495192" cy="372793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1955" y="1723294"/>
            <a:ext cx="5706271" cy="3851030"/>
          </a:xfrm>
          <a:prstGeom prst="rect">
            <a:avLst/>
          </a:prstGeom>
        </p:spPr>
      </p:pic>
      <p:sp>
        <p:nvSpPr>
          <p:cNvPr id="6" name="Rectangle 5"/>
          <p:cNvSpPr/>
          <p:nvPr/>
        </p:nvSpPr>
        <p:spPr>
          <a:xfrm>
            <a:off x="175847" y="5627078"/>
            <a:ext cx="11271738" cy="981423"/>
          </a:xfrm>
          <a:prstGeom prst="rect">
            <a:avLst/>
          </a:prstGeom>
        </p:spPr>
        <p:txBody>
          <a:bodyPr wrap="square">
            <a:spAutoFit/>
          </a:bodyPr>
          <a:lstStyle/>
          <a:p>
            <a:pPr marL="342900" lvl="0" indent="-342900" algn="just">
              <a:lnSpc>
                <a:spcPct val="107000"/>
              </a:lnSpc>
              <a:spcAft>
                <a:spcPts val="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Created </a:t>
            </a:r>
            <a:r>
              <a:rPr lang="en-IN" dirty="0" err="1">
                <a:latin typeface="Calibri" panose="020F0502020204030204" pitchFamily="34" charset="0"/>
                <a:ea typeface="Times New Roman" panose="02020603050405020304" pitchFamily="18" charset="0"/>
                <a:cs typeface="Calibri" panose="020F0502020204030204" pitchFamily="34" charset="0"/>
              </a:rPr>
              <a:t>SGDRegressor</a:t>
            </a:r>
            <a:r>
              <a:rPr lang="en-IN" dirty="0">
                <a:latin typeface="Calibri" panose="020F0502020204030204" pitchFamily="34" charset="0"/>
                <a:ea typeface="Times New Roman" panose="02020603050405020304" pitchFamily="18" charset="0"/>
                <a:cs typeface="Calibri" panose="020F0502020204030204" pitchFamily="34" charset="0"/>
              </a:rPr>
              <a:t> model and checked for its evaluation metrics. The model is giving R2 score as 19.10%.</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715804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79132"/>
            <a:ext cx="10364451" cy="571500"/>
          </a:xfrm>
        </p:spPr>
        <p:txBody>
          <a:bodyPr>
            <a:normAutofit fontScale="90000"/>
          </a:bodyPr>
          <a:lstStyle/>
          <a:p>
            <a:r>
              <a:rPr lang="en-US" u="sng"/>
              <a:t>SAVING THE SELECTED MODEL</a:t>
            </a:r>
            <a:endParaRPr lang="en-IN" u="sng"/>
          </a:p>
        </p:txBody>
      </p:sp>
      <p:sp>
        <p:nvSpPr>
          <p:cNvPr id="3" name="Content Placeholder 2"/>
          <p:cNvSpPr>
            <a:spLocks noGrp="1"/>
          </p:cNvSpPr>
          <p:nvPr>
            <p:ph sz="quarter" idx="13"/>
          </p:nvPr>
        </p:nvSpPr>
        <p:spPr>
          <a:xfrm>
            <a:off x="272561" y="589085"/>
            <a:ext cx="11816861" cy="6189783"/>
          </a:xfrm>
        </p:spPr>
        <p:txBody>
          <a:bodyPr/>
          <a:lstStyle/>
          <a:p>
            <a:r>
              <a:rPr lang="en-IN" b="1" dirty="0"/>
              <a:t>Model Selection:</a:t>
            </a:r>
            <a:r>
              <a:rPr lang="en-IN" dirty="0"/>
              <a:t>   </a:t>
            </a:r>
          </a:p>
          <a:p>
            <a:pPr marL="0" indent="0">
              <a:buNone/>
            </a:pPr>
            <a:r>
              <a:rPr lang="en-IN" cap="none" dirty="0"/>
              <a:t>From the above created models, we can conclude that “gradient boosting </a:t>
            </a:r>
            <a:r>
              <a:rPr lang="en-IN" cap="none" dirty="0" err="1"/>
              <a:t>regressor</a:t>
            </a:r>
            <a:r>
              <a:rPr lang="en-IN" cap="none" dirty="0"/>
              <a:t>” as the best fitting model as it is giving high R2 score and low MAE, MSE and RMSE values.</a:t>
            </a:r>
          </a:p>
          <a:p>
            <a:r>
              <a:rPr lang="en-US" b="1" cap="none" dirty="0"/>
              <a:t>MODEL SAVING:</a:t>
            </a:r>
          </a:p>
          <a:p>
            <a:pPr marL="0" indent="0">
              <a:buNone/>
            </a:pPr>
            <a:endParaRPr lang="en-IN" b="1" cap="none" dirty="0"/>
          </a:p>
          <a:p>
            <a:endParaRPr lang="en-US" dirty="0"/>
          </a:p>
          <a:p>
            <a:endParaRPr lang="en-US" dirty="0"/>
          </a:p>
          <a:p>
            <a:r>
              <a:rPr lang="en-US" b="1" dirty="0"/>
              <a:t>PREDICTION FROM SAVED MODEL:</a:t>
            </a:r>
          </a:p>
          <a:p>
            <a:pPr marL="0" indent="0">
              <a:buNone/>
            </a:pPr>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900" y="2540179"/>
            <a:ext cx="6752492" cy="109983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7885" y="3815862"/>
            <a:ext cx="7611537" cy="2963006"/>
          </a:xfrm>
          <a:prstGeom prst="rect">
            <a:avLst/>
          </a:prstGeom>
        </p:spPr>
      </p:pic>
    </p:spTree>
    <p:extLst>
      <p:ext uri="{BB962C8B-B14F-4D97-AF65-F5344CB8AC3E}">
        <p14:creationId xmlns:p14="http://schemas.microsoft.com/office/powerpoint/2010/main" val="8663732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518745"/>
          </a:xfrm>
        </p:spPr>
        <p:txBody>
          <a:bodyPr>
            <a:normAutofit fontScale="90000"/>
          </a:bodyPr>
          <a:lstStyle/>
          <a:p>
            <a:r>
              <a:rPr lang="en-US" u="sng"/>
              <a:t>CONCLUSION</a:t>
            </a:r>
            <a:endParaRPr lang="en-IN" u="sng"/>
          </a:p>
        </p:txBody>
      </p:sp>
      <p:sp>
        <p:nvSpPr>
          <p:cNvPr id="3" name="Content Placeholder 2"/>
          <p:cNvSpPr>
            <a:spLocks noGrp="1"/>
          </p:cNvSpPr>
          <p:nvPr>
            <p:ph sz="quarter" idx="13"/>
          </p:nvPr>
        </p:nvSpPr>
        <p:spPr>
          <a:xfrm>
            <a:off x="87923" y="518746"/>
            <a:ext cx="11975123" cy="6233746"/>
          </a:xfrm>
        </p:spPr>
        <p:txBody>
          <a:bodyPr>
            <a:normAutofit fontScale="92500" lnSpcReduction="10000"/>
          </a:bodyPr>
          <a:lstStyle/>
          <a:p>
            <a:pPr marL="285750" indent="-285750" algn="just">
              <a:buFont typeface="Wingdings" panose="05000000000000000000" pitchFamily="2" charset="2"/>
              <a:buChar char="Ø"/>
            </a:pPr>
            <a:r>
              <a:rPr lang="en-US" cap="none" dirty="0">
                <a:latin typeface="Century" panose="02040604050505020304" pitchFamily="18" charset="0"/>
              </a:rPr>
              <a:t>The case study aims to give an idea of applying machine learning algorithms to predict the price of the flight tickets. After the completion of this project, we got an insight of how to collect data, pre-processing the data, analyze the data, cleaning the data and building a model.</a:t>
            </a:r>
          </a:p>
          <a:p>
            <a:pPr marL="285750" indent="-285750" algn="just">
              <a:buFont typeface="Wingdings" panose="05000000000000000000" pitchFamily="2" charset="2"/>
              <a:buChar char="Ø"/>
            </a:pPr>
            <a:r>
              <a:rPr lang="en-US" cap="none" dirty="0">
                <a:latin typeface="Century" panose="02040604050505020304" pitchFamily="18" charset="0"/>
              </a:rPr>
              <a:t>First we collected the flights data from websites like </a:t>
            </a:r>
            <a:r>
              <a:rPr lang="en-US" cap="none" dirty="0">
                <a:latin typeface="Century" panose="02040604050505020304" pitchFamily="18" charset="0"/>
                <a:hlinkClick r:id="rId2"/>
              </a:rPr>
              <a:t>www.yatra.com</a:t>
            </a:r>
            <a:r>
              <a:rPr lang="en-US" cap="none" dirty="0">
                <a:latin typeface="Century" panose="02040604050505020304" pitchFamily="18" charset="0"/>
              </a:rPr>
              <a:t>, </a:t>
            </a:r>
            <a:r>
              <a:rPr lang="en-US" cap="none" dirty="0">
                <a:latin typeface="Century" panose="02040604050505020304" pitchFamily="18" charset="0"/>
                <a:hlinkClick r:id="rId3"/>
              </a:rPr>
              <a:t>www.makemytrip.com</a:t>
            </a:r>
            <a:r>
              <a:rPr lang="en-US" cap="none" dirty="0">
                <a:latin typeface="Century" panose="02040604050505020304" pitchFamily="18" charset="0"/>
              </a:rPr>
              <a:t>, </a:t>
            </a:r>
            <a:r>
              <a:rPr lang="en-US" cap="none" dirty="0">
                <a:latin typeface="Century" panose="02040604050505020304" pitchFamily="18" charset="0"/>
                <a:hlinkClick r:id="rId4"/>
              </a:rPr>
              <a:t>www.tripodeal.com</a:t>
            </a:r>
            <a:r>
              <a:rPr lang="en-US" cap="none" dirty="0">
                <a:latin typeface="Century" panose="02040604050505020304" pitchFamily="18" charset="0"/>
              </a:rPr>
              <a:t>, </a:t>
            </a:r>
            <a:r>
              <a:rPr lang="en-US" cap="none" dirty="0">
                <a:latin typeface="Century" panose="02040604050505020304" pitchFamily="18" charset="0"/>
                <a:hlinkClick r:id="rId5"/>
              </a:rPr>
              <a:t>www.vimaansafar.com</a:t>
            </a:r>
            <a:r>
              <a:rPr lang="en-US" cap="none" dirty="0">
                <a:latin typeface="Century" panose="02040604050505020304" pitchFamily="18" charset="0"/>
              </a:rPr>
              <a:t>  and it was done by using web scraping. The framework used for web scraping was selenium, which has an advantage of automating our process of collecting data. We collected almost 1712 of data which contained the ticket price of the flights and other related features. Then, the scrapped data was saved in a excel file so that we can use further and analyze the data.</a:t>
            </a:r>
          </a:p>
          <a:p>
            <a:pPr marL="285750" indent="-285750" algn="just">
              <a:buFont typeface="Wingdings" panose="05000000000000000000" pitchFamily="2" charset="2"/>
              <a:buChar char="Ø"/>
            </a:pPr>
            <a:r>
              <a:rPr lang="en-US" cap="none" dirty="0">
                <a:solidFill>
                  <a:srgbClr val="000000"/>
                </a:solidFill>
                <a:latin typeface="Century" panose="02040604050505020304" pitchFamily="18" charset="0"/>
              </a:rPr>
              <a:t>Then we loaded the dataset and have done data cleaning, </a:t>
            </a:r>
            <a:r>
              <a:rPr lang="en-US" cap="none" dirty="0" err="1">
                <a:solidFill>
                  <a:srgbClr val="000000"/>
                </a:solidFill>
                <a:latin typeface="Century" panose="02040604050505020304" pitchFamily="18" charset="0"/>
              </a:rPr>
              <a:t>eda</a:t>
            </a:r>
            <a:r>
              <a:rPr lang="en-US" cap="none" dirty="0">
                <a:solidFill>
                  <a:srgbClr val="000000"/>
                </a:solidFill>
                <a:latin typeface="Century" panose="02040604050505020304" pitchFamily="18" charset="0"/>
              </a:rPr>
              <a:t> process and pre-processing techniques like checking outliers, skewness, correlation, scaling data etc. And got better insights from data visualization.</a:t>
            </a:r>
          </a:p>
          <a:p>
            <a:pPr marL="285750" indent="-285750" algn="just">
              <a:buFont typeface="Wingdings" panose="05000000000000000000" pitchFamily="2" charset="2"/>
              <a:buChar char="Ø"/>
            </a:pPr>
            <a:r>
              <a:rPr lang="en-US" cap="none" dirty="0">
                <a:solidFill>
                  <a:srgbClr val="000000"/>
                </a:solidFill>
                <a:latin typeface="Century" panose="02040604050505020304" pitchFamily="18" charset="0"/>
              </a:rPr>
              <a:t>From the visualizations we got to know that flight ticket prices change during morning and evening time of the day. </a:t>
            </a:r>
            <a:r>
              <a:rPr lang="en-US" cap="none" dirty="0">
                <a:latin typeface="Century" panose="02040604050505020304" pitchFamily="18" charset="0"/>
              </a:rPr>
              <a:t>From the distribution plots we came to know that the prices of the flight tickets are going up and down, they are not fixed at a time. Also, from this graph we found prices are increasing in large amounts. Also from categorical and numerical plots we found that the prices are tending to go up as the time is approaching from morning to evening. From the categorical plots (bar and box) we came to know that early morning and late night flights are cheaper compared to working hours. From the categorical plots we found that the flight ticket prices increases as the person get near to departure time. That is last minute flights are very expensive. From the bar plot we got to know that both indigo and </a:t>
            </a:r>
            <a:r>
              <a:rPr lang="en-US" cap="none" dirty="0" err="1">
                <a:latin typeface="Century" panose="02040604050505020304" pitchFamily="18" charset="0"/>
              </a:rPr>
              <a:t>spicejet</a:t>
            </a:r>
            <a:r>
              <a:rPr lang="en-US" cap="none" dirty="0">
                <a:latin typeface="Century" panose="02040604050505020304" pitchFamily="18" charset="0"/>
              </a:rPr>
              <a:t> airways almost having same ticket fares. </a:t>
            </a:r>
          </a:p>
          <a:p>
            <a:pPr marL="285750" indent="-285750" algn="just">
              <a:buFont typeface="Wingdings" panose="05000000000000000000" pitchFamily="2" charset="2"/>
              <a:buChar char="Ø"/>
            </a:pPr>
            <a:r>
              <a:rPr lang="en-US" cap="none" dirty="0">
                <a:solidFill>
                  <a:srgbClr val="000000"/>
                </a:solidFill>
                <a:latin typeface="Century" panose="02040604050505020304" pitchFamily="18" charset="0"/>
              </a:rPr>
              <a:t>After separating our train and test data, we started running different ml regression algorithms to find out the best performing model on the basis of different metrics like r2 score </a:t>
            </a:r>
            <a:r>
              <a:rPr lang="en-US" cap="none" dirty="0" err="1">
                <a:solidFill>
                  <a:srgbClr val="000000"/>
                </a:solidFill>
                <a:latin typeface="Century" panose="02040604050505020304" pitchFamily="18" charset="0"/>
              </a:rPr>
              <a:t>mae</a:t>
            </a:r>
            <a:r>
              <a:rPr lang="en-US" cap="none" dirty="0">
                <a:solidFill>
                  <a:srgbClr val="000000"/>
                </a:solidFill>
                <a:latin typeface="Century" panose="02040604050505020304" pitchFamily="18" charset="0"/>
              </a:rPr>
              <a:t>, </a:t>
            </a:r>
            <a:r>
              <a:rPr lang="en-US" cap="none" dirty="0" err="1">
                <a:solidFill>
                  <a:srgbClr val="000000"/>
                </a:solidFill>
                <a:latin typeface="Century" panose="02040604050505020304" pitchFamily="18" charset="0"/>
              </a:rPr>
              <a:t>mse</a:t>
            </a:r>
            <a:r>
              <a:rPr lang="en-US" cap="none" dirty="0">
                <a:solidFill>
                  <a:srgbClr val="000000"/>
                </a:solidFill>
                <a:latin typeface="Century" panose="02040604050505020304" pitchFamily="18" charset="0"/>
              </a:rPr>
              <a:t>, </a:t>
            </a:r>
            <a:r>
              <a:rPr lang="en-US" cap="none" dirty="0" err="1">
                <a:solidFill>
                  <a:srgbClr val="000000"/>
                </a:solidFill>
                <a:latin typeface="Century" panose="02040604050505020304" pitchFamily="18" charset="0"/>
              </a:rPr>
              <a:t>rmse</a:t>
            </a:r>
            <a:r>
              <a:rPr lang="en-US" cap="none" dirty="0">
                <a:solidFill>
                  <a:srgbClr val="000000"/>
                </a:solidFill>
                <a:latin typeface="Century" panose="02040604050505020304" pitchFamily="18" charset="0"/>
              </a:rPr>
              <a:t>. We got Gradient Boosting </a:t>
            </a:r>
            <a:r>
              <a:rPr lang="en-US" cap="none" dirty="0" err="1">
                <a:solidFill>
                  <a:srgbClr val="000000"/>
                </a:solidFill>
                <a:latin typeface="Century" panose="02040604050505020304" pitchFamily="18" charset="0"/>
              </a:rPr>
              <a:t>regressor</a:t>
            </a:r>
            <a:r>
              <a:rPr lang="en-US" cap="none" dirty="0">
                <a:solidFill>
                  <a:srgbClr val="000000"/>
                </a:solidFill>
                <a:latin typeface="Century" panose="02040604050505020304" pitchFamily="18" charset="0"/>
              </a:rPr>
              <a:t> as the best model among all the models. </a:t>
            </a:r>
            <a:endParaRPr lang="en-IN" cap="none" dirty="0"/>
          </a:p>
        </p:txBody>
      </p:sp>
    </p:spTree>
    <p:extLst>
      <p:ext uri="{BB962C8B-B14F-4D97-AF65-F5344CB8AC3E}">
        <p14:creationId xmlns:p14="http://schemas.microsoft.com/office/powerpoint/2010/main" val="19120634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5808" y="905608"/>
            <a:ext cx="7192107" cy="4572000"/>
          </a:xfrm>
          <a:prstGeom prst="rect">
            <a:avLst/>
          </a:prstGeom>
        </p:spPr>
      </p:pic>
    </p:spTree>
    <p:extLst>
      <p:ext uri="{BB962C8B-B14F-4D97-AF65-F5344CB8AC3E}">
        <p14:creationId xmlns:p14="http://schemas.microsoft.com/office/powerpoint/2010/main" val="2312473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633045"/>
          </a:xfrm>
        </p:spPr>
        <p:txBody>
          <a:bodyPr>
            <a:normAutofit fontScale="90000"/>
          </a:bodyPr>
          <a:lstStyle/>
          <a:p>
            <a:r>
              <a:rPr lang="en-US" u="sng" dirty="0"/>
              <a:t>Problem Statement</a:t>
            </a:r>
            <a:endParaRPr lang="en-IN" u="sng" dirty="0"/>
          </a:p>
        </p:txBody>
      </p:sp>
      <p:sp>
        <p:nvSpPr>
          <p:cNvPr id="3" name="Content Placeholder 2"/>
          <p:cNvSpPr>
            <a:spLocks noGrp="1"/>
          </p:cNvSpPr>
          <p:nvPr>
            <p:ph sz="quarter" idx="13"/>
          </p:nvPr>
        </p:nvSpPr>
        <p:spPr>
          <a:xfrm>
            <a:off x="913773" y="712178"/>
            <a:ext cx="10612941" cy="5785337"/>
          </a:xfrm>
        </p:spPr>
        <p:txBody>
          <a:bodyPr>
            <a:normAutofit/>
          </a:bodyPr>
          <a:lstStyle/>
          <a:p>
            <a:pPr algn="just">
              <a:spcBef>
                <a:spcPts val="1200"/>
              </a:spcBef>
            </a:pPr>
            <a:r>
              <a:rPr lang="en-IN" cap="none" dirty="0">
                <a:latin typeface="Century" panose="02040604050505020304" pitchFamily="18" charset="0"/>
                <a:ea typeface="Times New Roman" panose="02020603050405020304" pitchFamily="18" charset="0"/>
              </a:rPr>
              <a:t>Anyone who has booked a flight ticket knows how unexpectedly the prices vary. The cheapest available ticket on a given flight gets more and less expensive over time. This usually happens as an attempt to maximize revenue based on -</a:t>
            </a:r>
          </a:p>
          <a:p>
            <a:pPr algn="just">
              <a:lnSpc>
                <a:spcPct val="107000"/>
              </a:lnSpc>
              <a:spcBef>
                <a:spcPts val="1200"/>
              </a:spcBef>
              <a:spcAft>
                <a:spcPts val="800"/>
              </a:spcAft>
            </a:pPr>
            <a:r>
              <a:rPr lang="en-IN" cap="none" dirty="0">
                <a:latin typeface="Century" panose="02040604050505020304" pitchFamily="18" charset="0"/>
                <a:ea typeface="Times New Roman" panose="02020603050405020304" pitchFamily="18" charset="0"/>
                <a:cs typeface="Calibri" panose="020F0502020204030204" pitchFamily="34" charset="0"/>
              </a:rPr>
              <a:t>1. Time of purchase patterns (making sure last-minute purchases are expensive).</a:t>
            </a:r>
            <a:endParaRPr lang="en-IN" cap="none" dirty="0">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cap="none" dirty="0">
                <a:latin typeface="Century" panose="02040604050505020304" pitchFamily="18" charset="0"/>
                <a:ea typeface="Times New Roman" panose="02020603050405020304" pitchFamily="18" charset="0"/>
                <a:cs typeface="Calibri" panose="020F0502020204030204" pitchFamily="34" charset="0"/>
              </a:rPr>
              <a:t>2. Keeping the flight as full as they want it (raising prices on a flight which is filling up in order to reduce sales and hold back inventory for those expensive last-minute expensive purchases).</a:t>
            </a:r>
          </a:p>
          <a:p>
            <a:pPr algn="just">
              <a:lnSpc>
                <a:spcPct val="107000"/>
              </a:lnSpc>
              <a:spcBef>
                <a:spcPts val="1200"/>
              </a:spcBef>
              <a:spcAft>
                <a:spcPts val="800"/>
              </a:spcAft>
            </a:pPr>
            <a:r>
              <a:rPr lang="en-IN" sz="2800" b="1" cap="none" dirty="0">
                <a:latin typeface="Century" panose="02040604050505020304" pitchFamily="18" charset="0"/>
                <a:ea typeface="Calibri" panose="020F0502020204030204" pitchFamily="34" charset="0"/>
                <a:cs typeface="Calibri" panose="020F0502020204030204" pitchFamily="34" charset="0"/>
              </a:rPr>
              <a:t>Business goal: </a:t>
            </a:r>
            <a:r>
              <a:rPr lang="en-IN" cap="none" spc="-5" dirty="0">
                <a:solidFill>
                  <a:srgbClr val="292929"/>
                </a:solidFill>
                <a:latin typeface="Century" panose="02040604050505020304" pitchFamily="18" charset="0"/>
                <a:ea typeface="Calibri" panose="020F0502020204030204" pitchFamily="34" charset="0"/>
              </a:rPr>
              <a:t>the main aim of this project is to predict the price of flight tickets based on various features. </a:t>
            </a:r>
            <a:r>
              <a:rPr lang="en-IN" cap="none" dirty="0">
                <a:latin typeface="Century" panose="02040604050505020304" pitchFamily="18" charset="0"/>
                <a:ea typeface="Calibri" panose="020F0502020204030204" pitchFamily="34" charset="0"/>
                <a:cs typeface="Times New Roman" panose="02020603050405020304" pitchFamily="18" charset="0"/>
              </a:rPr>
              <a:t>The purpose of the paper is to study the factors which influence the fluctuations in the airfare prices and how they are related to the change in the prices. Then using this information, build a system that can help buyers whether to buy a ticket or no</a:t>
            </a:r>
            <a:r>
              <a:rPr lang="en-IN" cap="none" spc="-5" dirty="0">
                <a:solidFill>
                  <a:srgbClr val="000000"/>
                </a:solidFill>
                <a:latin typeface="Century" panose="02040604050505020304" pitchFamily="18" charset="0"/>
                <a:ea typeface="Calibri" panose="020F0502020204030204" pitchFamily="34" charset="0"/>
              </a:rPr>
              <a:t>t. </a:t>
            </a:r>
            <a:r>
              <a:rPr lang="en-IN" cap="none" dirty="0">
                <a:latin typeface="Century" panose="02040604050505020304" pitchFamily="18" charset="0"/>
                <a:ea typeface="Calibri" panose="020F0502020204030204" pitchFamily="34" charset="0"/>
                <a:cs typeface="Times New Roman" panose="02020603050405020304" pitchFamily="18" charset="0"/>
              </a:rPr>
              <a:t>So, we will deploy an machine learning model for flight ticket price prediction and analysis. This model will provide the approximate selling price for the flight tickets based on different features.</a:t>
            </a:r>
          </a:p>
          <a:p>
            <a:pPr algn="just">
              <a:lnSpc>
                <a:spcPct val="107000"/>
              </a:lnSpc>
              <a:spcAft>
                <a:spcPts val="800"/>
              </a:spcAft>
            </a:pPr>
            <a:endParaRPr lang="en-US" cap="none" dirty="0"/>
          </a:p>
        </p:txBody>
      </p:sp>
    </p:spTree>
    <p:extLst>
      <p:ext uri="{BB962C8B-B14F-4D97-AF65-F5344CB8AC3E}">
        <p14:creationId xmlns:p14="http://schemas.microsoft.com/office/powerpoint/2010/main" val="4245540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659422"/>
          </a:xfrm>
        </p:spPr>
        <p:txBody>
          <a:bodyPr>
            <a:normAutofit fontScale="90000"/>
          </a:bodyPr>
          <a:lstStyle/>
          <a:p>
            <a:r>
              <a:rPr lang="en-US" u="sng" dirty="0"/>
              <a:t>Problem Understanding</a:t>
            </a:r>
            <a:endParaRPr lang="en-IN" u="sng" dirty="0"/>
          </a:p>
        </p:txBody>
      </p:sp>
      <p:sp>
        <p:nvSpPr>
          <p:cNvPr id="3" name="Content Placeholder 2"/>
          <p:cNvSpPr>
            <a:spLocks noGrp="1"/>
          </p:cNvSpPr>
          <p:nvPr>
            <p:ph sz="quarter" idx="13"/>
          </p:nvPr>
        </p:nvSpPr>
        <p:spPr>
          <a:xfrm>
            <a:off x="562708" y="1063870"/>
            <a:ext cx="10785231" cy="5131776"/>
          </a:xfrm>
        </p:spPr>
        <p:txBody>
          <a:bodyPr/>
          <a:lstStyle/>
          <a:p>
            <a:r>
              <a:rPr lang="en-US" cap="none" dirty="0">
                <a:latin typeface="Century" panose="02040604050505020304" pitchFamily="18" charset="0"/>
              </a:rPr>
              <a:t> Airlines implement dynamic pricing for their tickets, and base their pricing decisions on demand estimation models. The reason for such a complicated system is that each flight only has a set number of seats to sell, so airlines have to regulate demand. In the case where demand is expected to exceed capacity, the airline may increase prices, to decrease the rate at which seats fill. On the other hand, a seat that goes unsold represents a loss of revenue, and selling that seat for any price above the service cost for a single passenger would have been a more preferable scenario.</a:t>
            </a:r>
          </a:p>
          <a:p>
            <a:r>
              <a:rPr lang="en-IN" cap="none" dirty="0">
                <a:latin typeface="Century" panose="02040604050505020304" pitchFamily="18" charset="0"/>
                <a:ea typeface="Calibri" panose="020F0502020204030204" pitchFamily="34" charset="0"/>
                <a:cs typeface="Times New Roman" panose="02020603050405020304" pitchFamily="18" charset="0"/>
              </a:rPr>
              <a:t>Here we are trying to help the buyers to understand the price of the flight tickets by deploying machine learning models. These models would help the sellers/buyers to understand the flight ticket prices in market and accordingly they would be able to book their tickets</a:t>
            </a:r>
            <a:r>
              <a:rPr lang="en-IN" dirty="0">
                <a:latin typeface="Century" panose="02040604050505020304" pitchFamily="18" charset="0"/>
                <a:ea typeface="Calibri" panose="020F0502020204030204" pitchFamily="34" charset="0"/>
                <a:cs typeface="Times New Roman" panose="02020603050405020304" pitchFamily="18" charset="0"/>
              </a:rPr>
              <a:t>.</a:t>
            </a:r>
            <a:endParaRPr lang="en-IN" dirty="0"/>
          </a:p>
          <a:p>
            <a:endParaRPr lang="en-IN" cap="none" dirty="0"/>
          </a:p>
        </p:txBody>
      </p:sp>
    </p:spTree>
    <p:extLst>
      <p:ext uri="{BB962C8B-B14F-4D97-AF65-F5344CB8AC3E}">
        <p14:creationId xmlns:p14="http://schemas.microsoft.com/office/powerpoint/2010/main" val="1637405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580291"/>
          </a:xfrm>
        </p:spPr>
        <p:txBody>
          <a:bodyPr>
            <a:normAutofit fontScale="90000"/>
          </a:bodyPr>
          <a:lstStyle/>
          <a:p>
            <a:r>
              <a:rPr lang="en-US" u="sng" dirty="0"/>
              <a:t>Benefits of flight price prediction</a:t>
            </a:r>
            <a:endParaRPr lang="en-IN" u="sng" dirty="0"/>
          </a:p>
        </p:txBody>
      </p:sp>
      <p:sp>
        <p:nvSpPr>
          <p:cNvPr id="3" name="Content Placeholder 2"/>
          <p:cNvSpPr>
            <a:spLocks noGrp="1"/>
          </p:cNvSpPr>
          <p:nvPr>
            <p:ph sz="quarter" idx="13"/>
          </p:nvPr>
        </p:nvSpPr>
        <p:spPr>
          <a:xfrm>
            <a:off x="913774" y="861646"/>
            <a:ext cx="10363826" cy="5926016"/>
          </a:xfrm>
        </p:spPr>
        <p:txBody>
          <a:bodyPr>
            <a:normAutofit/>
          </a:bodyPr>
          <a:lstStyle/>
          <a:p>
            <a:pPr algn="just" fontAlgn="t"/>
            <a:r>
              <a:rPr lang="en-US" cap="none" dirty="0">
                <a:latin typeface="Century" panose="02040604050505020304" pitchFamily="18" charset="0"/>
              </a:rPr>
              <a:t>Pricing in the airline industry is often compared to a brain game between carriers and passengers where each party pursues the best rates. Carriers love selling tickets at the highest price possible while still not losing consumers to competitors. Passengers are crazy about buying flights at the lowest cost available while not missing the chance to get on board. All this makes flight prices fluctuant and hard to predict. But nothing is impossible for people armed with intellect and algorithms. Predicting flight prices helps an individuals to know and understand the future price of the flight tickets.</a:t>
            </a:r>
          </a:p>
          <a:p>
            <a:pPr algn="just" fontAlgn="t"/>
            <a:r>
              <a:rPr lang="en-US" cap="none" dirty="0">
                <a:latin typeface="Century" panose="02040604050505020304" pitchFamily="18" charset="0"/>
              </a:rPr>
              <a:t>There are two main use cases of flight price prediction in the travel industry. </a:t>
            </a:r>
            <a:r>
              <a:rPr lang="en-US" cap="none" dirty="0" err="1">
                <a:latin typeface="Century" panose="02040604050505020304" pitchFamily="18" charset="0"/>
              </a:rPr>
              <a:t>Otas</a:t>
            </a:r>
            <a:r>
              <a:rPr lang="en-US" cap="none" dirty="0">
                <a:latin typeface="Century" panose="02040604050505020304" pitchFamily="18" charset="0"/>
              </a:rPr>
              <a:t> and other travel platforms integrate this feature to attract more visitors looking for the best rates. Airlines employ the technology to forecast rates of competitors and adjust their pricing strategies</a:t>
            </a:r>
            <a:r>
              <a:rPr lang="en-US" dirty="0">
                <a:latin typeface="Century" panose="02040604050505020304" pitchFamily="18" charset="0"/>
              </a:rPr>
              <a:t> </a:t>
            </a:r>
            <a:r>
              <a:rPr lang="en-US" cap="none" dirty="0">
                <a:latin typeface="Century" panose="02040604050505020304" pitchFamily="18" charset="0"/>
              </a:rPr>
              <a:t>accordingly</a:t>
            </a:r>
            <a:r>
              <a:rPr lang="en-US" dirty="0">
                <a:latin typeface="Century" panose="02040604050505020304" pitchFamily="18" charset="0"/>
              </a:rPr>
              <a:t>.</a:t>
            </a:r>
          </a:p>
          <a:p>
            <a:pPr algn="just" fontAlgn="t"/>
            <a:r>
              <a:rPr lang="en-US" cap="none" dirty="0">
                <a:solidFill>
                  <a:srgbClr val="000000"/>
                </a:solidFill>
                <a:latin typeface="Century" panose="02040604050505020304" pitchFamily="18" charset="0"/>
              </a:rPr>
              <a:t>A passenger-side predictor proposed by an OTA suggests the best time to buy a ticket so that travelers can make informed decisions. Carriers, on their end, try to find out the optimal price they should set to maximize revenue while remaining competitive.</a:t>
            </a:r>
            <a:endParaRPr lang="en-IN" cap="none" dirty="0">
              <a:latin typeface="Century" panose="02040604050505020304" pitchFamily="18" charset="0"/>
            </a:endParaRPr>
          </a:p>
          <a:p>
            <a:pPr algn="just" fontAlgn="t"/>
            <a:endParaRPr lang="en-US" dirty="0">
              <a:latin typeface="Century" panose="02040604050505020304" pitchFamily="18" charset="0"/>
            </a:endParaRPr>
          </a:p>
          <a:p>
            <a:pPr algn="just" fontAlgn="t"/>
            <a:endParaRPr lang="en-US" dirty="0">
              <a:latin typeface="Century" panose="02040604050505020304" pitchFamily="18" charset="0"/>
            </a:endParaRPr>
          </a:p>
        </p:txBody>
      </p:sp>
    </p:spTree>
    <p:extLst>
      <p:ext uri="{BB962C8B-B14F-4D97-AF65-F5344CB8AC3E}">
        <p14:creationId xmlns:p14="http://schemas.microsoft.com/office/powerpoint/2010/main" val="292909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720968"/>
          </a:xfrm>
        </p:spPr>
        <p:txBody>
          <a:bodyPr/>
          <a:lstStyle/>
          <a:p>
            <a:r>
              <a:rPr lang="en-US" u="sng" dirty="0"/>
              <a:t>data analysis and model building flowchart</a:t>
            </a:r>
            <a:endParaRPr lang="en-IN" u="sng" dirty="0"/>
          </a:p>
        </p:txBody>
      </p:sp>
      <p:pic>
        <p:nvPicPr>
          <p:cNvPr id="8" name="Content Placeholder 7"/>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044363" y="720725"/>
            <a:ext cx="10103274" cy="5926138"/>
          </a:xfrm>
        </p:spPr>
      </p:pic>
    </p:spTree>
    <p:extLst>
      <p:ext uri="{BB962C8B-B14F-4D97-AF65-F5344CB8AC3E}">
        <p14:creationId xmlns:p14="http://schemas.microsoft.com/office/powerpoint/2010/main" val="3386742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589084"/>
          </a:xfrm>
        </p:spPr>
        <p:txBody>
          <a:bodyPr>
            <a:normAutofit fontScale="90000"/>
          </a:bodyPr>
          <a:lstStyle/>
          <a:p>
            <a:r>
              <a:rPr lang="en-US" u="sng" dirty="0"/>
              <a:t>Exploratory Data analysis (</a:t>
            </a:r>
            <a:r>
              <a:rPr lang="en-US" u="sng" dirty="0" err="1"/>
              <a:t>eda</a:t>
            </a:r>
            <a:r>
              <a:rPr lang="en-US" u="sng" dirty="0"/>
              <a:t>) steps</a:t>
            </a:r>
            <a:endParaRPr lang="en-IN" u="sng" dirty="0"/>
          </a:p>
        </p:txBody>
      </p:sp>
      <p:sp>
        <p:nvSpPr>
          <p:cNvPr id="3" name="Content Placeholder 2"/>
          <p:cNvSpPr>
            <a:spLocks noGrp="1"/>
          </p:cNvSpPr>
          <p:nvPr>
            <p:ph sz="quarter" idx="13"/>
          </p:nvPr>
        </p:nvSpPr>
        <p:spPr>
          <a:xfrm>
            <a:off x="211015" y="852854"/>
            <a:ext cx="11799277" cy="5750168"/>
          </a:xfrm>
        </p:spPr>
        <p:txBody>
          <a:bodyPr>
            <a:normAutofit fontScale="77500" lnSpcReduction="20000"/>
          </a:bodyPr>
          <a:lstStyle/>
          <a:p>
            <a:pPr marL="285750" indent="-285750" algn="just">
              <a:buFont typeface="Wingdings" panose="05000000000000000000" pitchFamily="2" charset="2"/>
              <a:buChar char="Ø"/>
            </a:pPr>
            <a:r>
              <a:rPr lang="en-US" cap="none" dirty="0">
                <a:latin typeface="Century" panose="02040604050505020304" pitchFamily="18" charset="0"/>
              </a:rPr>
              <a:t>Importing necessary libraries and importing dataset as a data frame.</a:t>
            </a:r>
          </a:p>
          <a:p>
            <a:pPr marL="285750" indent="-285750" algn="just">
              <a:buFont typeface="Wingdings" panose="05000000000000000000" pitchFamily="2" charset="2"/>
              <a:buChar char="Ø"/>
            </a:pPr>
            <a:r>
              <a:rPr lang="en-IN" cap="none" dirty="0">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data types etc.</a:t>
            </a:r>
          </a:p>
          <a:p>
            <a:pPr marL="285750" indent="-285750" algn="just">
              <a:buFont typeface="Wingdings" panose="05000000000000000000" pitchFamily="2" charset="2"/>
              <a:buChar char="Ø"/>
            </a:pPr>
            <a:r>
              <a:rPr lang="en-IN" cap="none" dirty="0">
                <a:solidFill>
                  <a:srgbClr val="000000"/>
                </a:solidFill>
                <a:latin typeface="Century" panose="02040604050505020304" pitchFamily="18" charset="0"/>
                <a:ea typeface="Calibri" panose="020F0502020204030204" pitchFamily="34" charset="0"/>
                <a:cs typeface="Times New Roman" panose="02020603050405020304" pitchFamily="18" charset="0"/>
              </a:rPr>
              <a:t>Taking care of timestamp variables by converting data types of “</a:t>
            </a:r>
            <a:r>
              <a:rPr lang="en-IN" cap="none" dirty="0" err="1">
                <a:solidFill>
                  <a:srgbClr val="000000"/>
                </a:solidFill>
                <a:latin typeface="Century" panose="02040604050505020304" pitchFamily="18" charset="0"/>
                <a:ea typeface="Calibri" panose="020F0502020204030204" pitchFamily="34" charset="0"/>
                <a:cs typeface="Times New Roman" panose="02020603050405020304" pitchFamily="18" charset="0"/>
              </a:rPr>
              <a:t>departure_time</a:t>
            </a:r>
            <a:r>
              <a:rPr lang="en-IN" cap="none" dirty="0">
                <a:solidFill>
                  <a:srgbClr val="000000"/>
                </a:solidFill>
                <a:latin typeface="Century" panose="02040604050505020304" pitchFamily="18" charset="0"/>
                <a:ea typeface="Calibri" panose="020F0502020204030204" pitchFamily="34" charset="0"/>
                <a:cs typeface="Times New Roman" panose="02020603050405020304" pitchFamily="18" charset="0"/>
              </a:rPr>
              <a:t>” and “</a:t>
            </a:r>
            <a:r>
              <a:rPr lang="en-IN" cap="none" dirty="0" err="1">
                <a:solidFill>
                  <a:srgbClr val="000000"/>
                </a:solidFill>
                <a:latin typeface="Century" panose="02040604050505020304" pitchFamily="18" charset="0"/>
                <a:ea typeface="Calibri" panose="020F0502020204030204" pitchFamily="34" charset="0"/>
                <a:cs typeface="Times New Roman" panose="02020603050405020304" pitchFamily="18" charset="0"/>
              </a:rPr>
              <a:t>time_of_arrival</a:t>
            </a:r>
            <a:r>
              <a:rPr lang="en-IN" cap="none" dirty="0">
                <a:solidFill>
                  <a:srgbClr val="000000"/>
                </a:solidFill>
                <a:latin typeface="Century" panose="02040604050505020304" pitchFamily="18" charset="0"/>
                <a:ea typeface="Calibri" panose="020F0502020204030204" pitchFamily="34" charset="0"/>
                <a:cs typeface="Times New Roman" panose="02020603050405020304" pitchFamily="18" charset="0"/>
              </a:rPr>
              <a:t>” from object data type into </a:t>
            </a:r>
            <a:r>
              <a:rPr lang="en-IN" cap="none" dirty="0" err="1">
                <a:solidFill>
                  <a:srgbClr val="000000"/>
                </a:solidFill>
                <a:latin typeface="Century" panose="02040604050505020304" pitchFamily="18" charset="0"/>
                <a:ea typeface="Calibri" panose="020F0502020204030204" pitchFamily="34" charset="0"/>
                <a:cs typeface="Times New Roman" panose="02020603050405020304" pitchFamily="18" charset="0"/>
              </a:rPr>
              <a:t>datetime</a:t>
            </a:r>
            <a:r>
              <a:rPr lang="en-IN" cap="none" dirty="0">
                <a:solidFill>
                  <a:srgbClr val="000000"/>
                </a:solidFill>
                <a:latin typeface="Century" panose="02040604050505020304" pitchFamily="18" charset="0"/>
                <a:ea typeface="Calibri" panose="020F0502020204030204" pitchFamily="34" charset="0"/>
                <a:cs typeface="Times New Roman" panose="02020603050405020304" pitchFamily="18" charset="0"/>
              </a:rPr>
              <a:t> data types.</a:t>
            </a:r>
            <a:endParaRPr lang="en-IN" cap="none" dirty="0">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cap="none" dirty="0">
                <a:latin typeface="Century" panose="02040604050505020304" pitchFamily="18" charset="0"/>
                <a:ea typeface="Calibri" panose="020F0502020204030204" pitchFamily="34" charset="0"/>
                <a:cs typeface="Times New Roman" panose="02020603050405020304" pitchFamily="18" charset="0"/>
              </a:rPr>
              <a:t>Done feature engineering on some features </a:t>
            </a:r>
            <a:r>
              <a:rPr lang="en-IN" cap="none" dirty="0">
                <a:latin typeface="Century" panose="02040604050505020304" pitchFamily="18" charset="0"/>
                <a:ea typeface="Calibri" panose="020F0502020204030204" pitchFamily="34" charset="0"/>
              </a:rPr>
              <a:t>as they had some irrelevant values and replaced them with empty spaces.</a:t>
            </a:r>
            <a:endParaRPr lang="en-IN" cap="none"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cap="none" dirty="0">
                <a:solidFill>
                  <a:srgbClr val="000000"/>
                </a:solidFill>
                <a:latin typeface="Century" panose="02040604050505020304" pitchFamily="18" charset="0"/>
                <a:ea typeface="Calibri" panose="020F0502020204030204" pitchFamily="34" charset="0"/>
              </a:rPr>
              <a:t>Extracted proper duration column in terms of float data type from the difference of arrival time and departure </a:t>
            </a:r>
            <a:r>
              <a:rPr lang="en-IN" cap="none" dirty="0" err="1">
                <a:solidFill>
                  <a:srgbClr val="000000"/>
                </a:solidFill>
                <a:latin typeface="Century" panose="02040604050505020304" pitchFamily="18" charset="0"/>
                <a:ea typeface="Calibri" panose="020F0502020204030204" pitchFamily="34" charset="0"/>
              </a:rPr>
              <a:t>time.</a:t>
            </a:r>
            <a:r>
              <a:rPr lang="en-IN" cap="none" dirty="0" err="1">
                <a:solidFill>
                  <a:srgbClr val="000000"/>
                </a:solidFill>
                <a:latin typeface="Century" panose="02040604050505020304" pitchFamily="18" charset="0"/>
                <a:ea typeface="Calibri" panose="020F0502020204030204" pitchFamily="34" charset="0"/>
                <a:cs typeface="Calibri" panose="020F0502020204030204" pitchFamily="34" charset="0"/>
              </a:rPr>
              <a:t>Extracted</a:t>
            </a:r>
            <a:r>
              <a:rPr lang="en-IN" cap="none" dirty="0">
                <a:solidFill>
                  <a:srgbClr val="000000"/>
                </a:solidFill>
                <a:latin typeface="Century" panose="02040604050505020304" pitchFamily="18" charset="0"/>
                <a:ea typeface="Calibri" panose="020F0502020204030204" pitchFamily="34" charset="0"/>
                <a:cs typeface="Calibri" panose="020F0502020204030204" pitchFamily="34" charset="0"/>
              </a:rPr>
              <a:t> </a:t>
            </a:r>
            <a:r>
              <a:rPr lang="en-IN" cap="none" dirty="0" err="1">
                <a:solidFill>
                  <a:srgbClr val="000000"/>
                </a:solidFill>
                <a:latin typeface="Century" panose="02040604050505020304" pitchFamily="18" charset="0"/>
                <a:ea typeface="Calibri" panose="020F0502020204030204" pitchFamily="34" charset="0"/>
                <a:cs typeface="Calibri" panose="020F0502020204030204" pitchFamily="34" charset="0"/>
              </a:rPr>
              <a:t>departure_hour</a:t>
            </a:r>
            <a:r>
              <a:rPr lang="en-IN" cap="none" dirty="0">
                <a:solidFill>
                  <a:srgbClr val="000000"/>
                </a:solidFill>
                <a:latin typeface="Century" panose="02040604050505020304" pitchFamily="18" charset="0"/>
                <a:ea typeface="Calibri" panose="020F0502020204030204" pitchFamily="34" charset="0"/>
                <a:cs typeface="Calibri" panose="020F0502020204030204" pitchFamily="34" charset="0"/>
              </a:rPr>
              <a:t>, </a:t>
            </a:r>
            <a:r>
              <a:rPr lang="en-IN" cap="none" dirty="0" err="1">
                <a:solidFill>
                  <a:srgbClr val="000000"/>
                </a:solidFill>
                <a:latin typeface="Century" panose="02040604050505020304" pitchFamily="18" charset="0"/>
                <a:ea typeface="Calibri" panose="020F0502020204030204" pitchFamily="34" charset="0"/>
                <a:cs typeface="Calibri" panose="020F0502020204030204" pitchFamily="34" charset="0"/>
              </a:rPr>
              <a:t>deparutre_min</a:t>
            </a:r>
            <a:r>
              <a:rPr lang="en-IN" cap="none" dirty="0">
                <a:solidFill>
                  <a:srgbClr val="000000"/>
                </a:solidFill>
                <a:latin typeface="Century" panose="02040604050505020304" pitchFamily="18" charset="0"/>
                <a:ea typeface="Calibri" panose="020F0502020204030204" pitchFamily="34" charset="0"/>
                <a:cs typeface="Calibri" panose="020F0502020204030204" pitchFamily="34" charset="0"/>
              </a:rPr>
              <a:t> and </a:t>
            </a:r>
            <a:r>
              <a:rPr lang="en-IN" cap="none" dirty="0" err="1">
                <a:solidFill>
                  <a:srgbClr val="000000"/>
                </a:solidFill>
                <a:latin typeface="Century" panose="02040604050505020304" pitchFamily="18" charset="0"/>
                <a:ea typeface="Calibri" panose="020F0502020204030204" pitchFamily="34" charset="0"/>
                <a:cs typeface="Calibri" panose="020F0502020204030204" pitchFamily="34" charset="0"/>
              </a:rPr>
              <a:t>arrival_hour</a:t>
            </a:r>
            <a:r>
              <a:rPr lang="en-IN" cap="none" dirty="0">
                <a:solidFill>
                  <a:srgbClr val="000000"/>
                </a:solidFill>
                <a:latin typeface="Century" panose="02040604050505020304" pitchFamily="18" charset="0"/>
                <a:ea typeface="Calibri" panose="020F0502020204030204" pitchFamily="34" charset="0"/>
                <a:cs typeface="Calibri" panose="020F0502020204030204" pitchFamily="34" charset="0"/>
              </a:rPr>
              <a:t>, </a:t>
            </a:r>
            <a:r>
              <a:rPr lang="en-IN" cap="none" dirty="0" err="1">
                <a:solidFill>
                  <a:srgbClr val="000000"/>
                </a:solidFill>
                <a:latin typeface="Century" panose="02040604050505020304" pitchFamily="18" charset="0"/>
                <a:ea typeface="Calibri" panose="020F0502020204030204" pitchFamily="34" charset="0"/>
                <a:cs typeface="Calibri" panose="020F0502020204030204" pitchFamily="34" charset="0"/>
              </a:rPr>
              <a:t>arrival_min</a:t>
            </a:r>
            <a:r>
              <a:rPr lang="en-IN" cap="none" dirty="0">
                <a:solidFill>
                  <a:srgbClr val="000000"/>
                </a:solidFill>
                <a:latin typeface="Century" panose="02040604050505020304" pitchFamily="18" charset="0"/>
                <a:ea typeface="Calibri" panose="020F0502020204030204" pitchFamily="34" charset="0"/>
                <a:cs typeface="Calibri" panose="020F0502020204030204" pitchFamily="34" charset="0"/>
              </a:rPr>
              <a:t> columns from </a:t>
            </a:r>
            <a:r>
              <a:rPr lang="en-IN" cap="none" dirty="0" err="1">
                <a:solidFill>
                  <a:srgbClr val="000000"/>
                </a:solidFill>
                <a:latin typeface="Century" panose="02040604050505020304" pitchFamily="18" charset="0"/>
                <a:ea typeface="Calibri" panose="020F0502020204030204" pitchFamily="34" charset="0"/>
                <a:cs typeface="Calibri" panose="020F0502020204030204" pitchFamily="34" charset="0"/>
              </a:rPr>
              <a:t>departure_time</a:t>
            </a:r>
            <a:r>
              <a:rPr lang="en-IN" cap="none" dirty="0">
                <a:solidFill>
                  <a:srgbClr val="000000"/>
                </a:solidFill>
                <a:latin typeface="Century" panose="02040604050505020304" pitchFamily="18" charset="0"/>
                <a:ea typeface="Calibri" panose="020F0502020204030204" pitchFamily="34" charset="0"/>
                <a:cs typeface="Calibri" panose="020F0502020204030204" pitchFamily="34" charset="0"/>
              </a:rPr>
              <a:t> and </a:t>
            </a:r>
            <a:r>
              <a:rPr lang="en-IN" cap="none" dirty="0" err="1">
                <a:solidFill>
                  <a:srgbClr val="000000"/>
                </a:solidFill>
                <a:latin typeface="Century" panose="02040604050505020304" pitchFamily="18" charset="0"/>
                <a:ea typeface="Calibri" panose="020F0502020204030204" pitchFamily="34" charset="0"/>
                <a:cs typeface="Calibri" panose="020F0502020204030204" pitchFamily="34" charset="0"/>
              </a:rPr>
              <a:t>time_of_arrival</a:t>
            </a:r>
            <a:r>
              <a:rPr lang="en-IN" cap="none" dirty="0">
                <a:solidFill>
                  <a:srgbClr val="000000"/>
                </a:solidFill>
                <a:latin typeface="Century" panose="02040604050505020304" pitchFamily="18" charset="0"/>
                <a:ea typeface="Calibri" panose="020F0502020204030204" pitchFamily="34" charset="0"/>
                <a:cs typeface="Calibri" panose="020F0502020204030204" pitchFamily="34" charset="0"/>
              </a:rPr>
              <a:t> columns and dropped these columns after extraction. </a:t>
            </a:r>
          </a:p>
          <a:p>
            <a:pPr marL="285750" indent="-285750" algn="just">
              <a:buFont typeface="Wingdings" panose="05000000000000000000" pitchFamily="2" charset="2"/>
              <a:buChar char="Ø"/>
            </a:pPr>
            <a:r>
              <a:rPr lang="en-IN" cap="none" dirty="0">
                <a:solidFill>
                  <a:srgbClr val="000000"/>
                </a:solidFill>
                <a:latin typeface="Century" panose="02040604050505020304" pitchFamily="18" charset="0"/>
                <a:ea typeface="Calibri" panose="020F0502020204030204" pitchFamily="34" charset="0"/>
                <a:cs typeface="Calibri" panose="020F0502020204030204" pitchFamily="34" charset="0"/>
              </a:rPr>
              <a:t>The label “price" should be continuous numeric data but due to some string values like “,” it was showing as object data type. So, I replaced this sign by empty space and converted into float data type.</a:t>
            </a:r>
          </a:p>
          <a:p>
            <a:pPr marL="285750" indent="-285750" algn="just">
              <a:buFont typeface="Wingdings" panose="05000000000000000000" pitchFamily="2" charset="2"/>
              <a:buChar char="Ø"/>
            </a:pPr>
            <a:r>
              <a:rPr lang="en-IN" cap="none" dirty="0">
                <a:solidFill>
                  <a:srgbClr val="000000"/>
                </a:solidFill>
                <a:latin typeface="Century" panose="02040604050505020304" pitchFamily="18" charset="0"/>
                <a:ea typeface="Calibri" panose="020F0502020204030204" pitchFamily="34" charset="0"/>
                <a:cs typeface="Calibri" panose="020F0502020204030204" pitchFamily="34" charset="0"/>
              </a:rPr>
              <a:t>Grouped same categories in the column </a:t>
            </a:r>
            <a:r>
              <a:rPr lang="en-IN" cap="none" dirty="0" err="1">
                <a:solidFill>
                  <a:srgbClr val="000000"/>
                </a:solidFill>
                <a:latin typeface="Century" panose="02040604050505020304" pitchFamily="18" charset="0"/>
                <a:ea typeface="Calibri" panose="020F0502020204030204" pitchFamily="34" charset="0"/>
                <a:cs typeface="Calibri" panose="020F0502020204030204" pitchFamily="34" charset="0"/>
              </a:rPr>
              <a:t>meal_availability</a:t>
            </a:r>
            <a:r>
              <a:rPr lang="en-IN" cap="none" dirty="0">
                <a:solidFill>
                  <a:srgbClr val="000000"/>
                </a:solidFill>
                <a:latin typeface="Century" panose="02040604050505020304" pitchFamily="18" charset="0"/>
                <a:ea typeface="Calibri" panose="020F0502020204030204" pitchFamily="34" charset="0"/>
                <a:cs typeface="Calibri" panose="020F0502020204030204" pitchFamily="34" charset="0"/>
              </a:rPr>
              <a:t> and converted categorical data into numeric data in </a:t>
            </a:r>
            <a:r>
              <a:rPr lang="en-IN" cap="none" dirty="0" err="1">
                <a:solidFill>
                  <a:srgbClr val="000000"/>
                </a:solidFill>
                <a:latin typeface="Century" panose="02040604050505020304" pitchFamily="18" charset="0"/>
                <a:ea typeface="Calibri" panose="020F0502020204030204" pitchFamily="34" charset="0"/>
                <a:cs typeface="Calibri" panose="020F0502020204030204" pitchFamily="34" charset="0"/>
              </a:rPr>
              <a:t>number_of_stops</a:t>
            </a:r>
            <a:r>
              <a:rPr lang="en-IN" cap="none" dirty="0">
                <a:solidFill>
                  <a:srgbClr val="000000"/>
                </a:solidFill>
                <a:latin typeface="Century" panose="02040604050505020304" pitchFamily="18" charset="0"/>
                <a:ea typeface="Calibri" panose="020F0502020204030204" pitchFamily="34" charset="0"/>
                <a:cs typeface="Calibri" panose="020F0502020204030204" pitchFamily="34" charset="0"/>
              </a:rPr>
              <a:t>  column.</a:t>
            </a:r>
            <a:endParaRPr lang="en-IN" cap="none" dirty="0">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cap="none" dirty="0">
                <a:latin typeface="Century" panose="02040604050505020304" pitchFamily="18" charset="0"/>
                <a:ea typeface="Calibri" panose="020F0502020204030204" pitchFamily="34" charset="0"/>
                <a:cs typeface="Times New Roman" panose="02020603050405020304" pitchFamily="18" charset="0"/>
              </a:rPr>
              <a:t>Checked for null values and found no missing values in the dataset.</a:t>
            </a:r>
            <a:endParaRPr lang="en-IN" cap="none" dirty="0">
              <a:solidFill>
                <a:srgbClr val="000000"/>
              </a:solidFill>
              <a:latin typeface="Century" panose="02040604050505020304" pitchFamily="18" charset="0"/>
              <a:ea typeface="Calibri" panose="020F0502020204030204" pitchFamily="34" charset="0"/>
            </a:endParaRPr>
          </a:p>
          <a:p>
            <a:pPr marL="285750" indent="-285750" algn="just">
              <a:buFont typeface="Wingdings" panose="05000000000000000000" pitchFamily="2" charset="2"/>
              <a:buChar char="Ø"/>
            </a:pPr>
            <a:r>
              <a:rPr lang="en-IN" cap="none" dirty="0">
                <a:latin typeface="Century" panose="02040604050505020304" pitchFamily="18" charset="0"/>
                <a:cs typeface="Times New Roman" panose="02020603050405020304" pitchFamily="18" charset="0"/>
              </a:rPr>
              <a:t>Performed univariate, bivariate and multivariate analysis. </a:t>
            </a:r>
            <a:r>
              <a:rPr lang="en-IN" cap="none" dirty="0">
                <a:latin typeface="Century" panose="02040604050505020304" pitchFamily="18" charset="0"/>
                <a:ea typeface="Calibri" panose="020F0502020204030204" pitchFamily="34" charset="0"/>
              </a:rPr>
              <a:t>Visualized each feature using </a:t>
            </a:r>
            <a:r>
              <a:rPr lang="en-IN" cap="none" dirty="0" err="1">
                <a:latin typeface="Century" panose="02040604050505020304" pitchFamily="18" charset="0"/>
                <a:ea typeface="Calibri" panose="020F0502020204030204" pitchFamily="34" charset="0"/>
              </a:rPr>
              <a:t>seaborn</a:t>
            </a:r>
            <a:r>
              <a:rPr lang="en-IN" cap="none" dirty="0">
                <a:latin typeface="Century" panose="02040604050505020304" pitchFamily="18" charset="0"/>
                <a:ea typeface="Calibri" panose="020F0502020204030204" pitchFamily="34" charset="0"/>
              </a:rPr>
              <a:t> and </a:t>
            </a:r>
            <a:r>
              <a:rPr lang="en-IN" cap="none" dirty="0" err="1">
                <a:latin typeface="Century" panose="02040604050505020304" pitchFamily="18" charset="0"/>
                <a:ea typeface="Calibri" panose="020F0502020204030204" pitchFamily="34" charset="0"/>
              </a:rPr>
              <a:t>matplotlib</a:t>
            </a:r>
            <a:r>
              <a:rPr lang="en-IN" cap="none" dirty="0">
                <a:latin typeface="Century" panose="02040604050505020304" pitchFamily="18" charset="0"/>
                <a:ea typeface="Calibri" panose="020F0502020204030204" pitchFamily="34" charset="0"/>
              </a:rPr>
              <a:t> libraries by plotting several categorical and numerical plots like pie plot, count plot, bar plot, </a:t>
            </a:r>
            <a:r>
              <a:rPr lang="en-IN" cap="none" dirty="0" err="1">
                <a:latin typeface="Century" panose="02040604050505020304" pitchFamily="18" charset="0"/>
                <a:ea typeface="Calibri" panose="020F0502020204030204" pitchFamily="34" charset="0"/>
              </a:rPr>
              <a:t>reg</a:t>
            </a:r>
            <a:r>
              <a:rPr lang="en-IN" cap="none" dirty="0">
                <a:latin typeface="Century" panose="02040604050505020304" pitchFamily="18" charset="0"/>
                <a:ea typeface="Calibri" panose="020F0502020204030204" pitchFamily="34" charset="0"/>
              </a:rPr>
              <a:t> plot, strip plot, line plot, box plot, </a:t>
            </a:r>
            <a:r>
              <a:rPr lang="en-IN" cap="none" dirty="0" err="1">
                <a:latin typeface="Century" panose="02040604050505020304" pitchFamily="18" charset="0"/>
                <a:ea typeface="Calibri" panose="020F0502020204030204" pitchFamily="34" charset="0"/>
              </a:rPr>
              <a:t>boxen</a:t>
            </a:r>
            <a:r>
              <a:rPr lang="en-IN" cap="none" dirty="0">
                <a:latin typeface="Century" panose="02040604050505020304" pitchFamily="18" charset="0"/>
                <a:ea typeface="Calibri" panose="020F0502020204030204" pitchFamily="34" charset="0"/>
              </a:rPr>
              <a:t> plot, distribution plot, and pair plot.</a:t>
            </a:r>
          </a:p>
          <a:p>
            <a:pPr marL="285750" indent="-285750" algn="just">
              <a:buFont typeface="Wingdings" panose="05000000000000000000" pitchFamily="2" charset="2"/>
              <a:buChar char="Ø"/>
            </a:pPr>
            <a:r>
              <a:rPr lang="en-IN" cap="none" dirty="0">
                <a:solidFill>
                  <a:srgbClr val="000000"/>
                </a:solidFill>
                <a:latin typeface="Century" panose="02040604050505020304" pitchFamily="18" charset="0"/>
                <a:ea typeface="Times New Roman" panose="02020603050405020304" pitchFamily="18" charset="0"/>
              </a:rPr>
              <a:t>Identified outliers using box plots and checked skewness and removed skewness in duration column using </a:t>
            </a:r>
            <a:r>
              <a:rPr lang="en-IN" cap="none" dirty="0" err="1">
                <a:solidFill>
                  <a:srgbClr val="000000"/>
                </a:solidFill>
                <a:latin typeface="Century" panose="02040604050505020304" pitchFamily="18" charset="0"/>
                <a:ea typeface="Times New Roman" panose="02020603050405020304" pitchFamily="18" charset="0"/>
              </a:rPr>
              <a:t>sqrt</a:t>
            </a:r>
            <a:r>
              <a:rPr lang="en-IN" cap="none" dirty="0">
                <a:solidFill>
                  <a:srgbClr val="000000"/>
                </a:solidFill>
                <a:latin typeface="Century" panose="02040604050505020304" pitchFamily="18" charset="0"/>
                <a:ea typeface="Times New Roman" panose="02020603050405020304" pitchFamily="18" charset="0"/>
              </a:rPr>
              <a:t> method.</a:t>
            </a:r>
          </a:p>
          <a:p>
            <a:pPr marL="285750" indent="-285750" algn="just">
              <a:buFont typeface="Wingdings" panose="05000000000000000000" pitchFamily="2" charset="2"/>
              <a:buChar char="Ø"/>
            </a:pPr>
            <a:r>
              <a:rPr lang="en-IN" cap="none" dirty="0">
                <a:solidFill>
                  <a:srgbClr val="000000"/>
                </a:solidFill>
                <a:latin typeface="Century" panose="02040604050505020304" pitchFamily="18" charset="0"/>
                <a:ea typeface="Times New Roman" panose="02020603050405020304" pitchFamily="18" charset="0"/>
                <a:cs typeface="Calibri" panose="020F0502020204030204" pitchFamily="34" charset="0"/>
              </a:rPr>
              <a:t>Used </a:t>
            </a:r>
            <a:r>
              <a:rPr lang="en-IN" cap="none"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pearson’s</a:t>
            </a:r>
            <a:r>
              <a:rPr lang="en-IN" cap="none" dirty="0">
                <a:solidFill>
                  <a:srgbClr val="000000"/>
                </a:solidFill>
                <a:latin typeface="Century" panose="02040604050505020304" pitchFamily="18" charset="0"/>
                <a:ea typeface="Times New Roman" panose="02020603050405020304" pitchFamily="18" charset="0"/>
                <a:cs typeface="Calibri" panose="020F0502020204030204" pitchFamily="34" charset="0"/>
              </a:rPr>
              <a:t> correlation coefficient to check the correlation between label and features. With the help of </a:t>
            </a:r>
            <a:r>
              <a:rPr lang="en-IN" cap="none" dirty="0" err="1">
                <a:solidFill>
                  <a:srgbClr val="000000"/>
                </a:solidFill>
                <a:latin typeface="Century" panose="02040604050505020304" pitchFamily="18" charset="0"/>
                <a:ea typeface="Calibri" panose="020F0502020204030204" pitchFamily="34" charset="0"/>
                <a:cs typeface="Times New Roman" panose="02020603050405020304" pitchFamily="18" charset="0"/>
              </a:rPr>
              <a:t>heatmap</a:t>
            </a:r>
            <a:r>
              <a:rPr lang="en-IN" cap="none" dirty="0">
                <a:solidFill>
                  <a:srgbClr val="000000"/>
                </a:solidFill>
                <a:latin typeface="Century" panose="02040604050505020304" pitchFamily="18" charset="0"/>
                <a:ea typeface="Calibri" panose="020F0502020204030204" pitchFamily="34" charset="0"/>
                <a:cs typeface="Times New Roman" panose="02020603050405020304" pitchFamily="18" charset="0"/>
              </a:rPr>
              <a:t> and correlation bar graph was able to understand the feature vs label relativity and insights on </a:t>
            </a:r>
            <a:r>
              <a:rPr lang="en-IN" cap="none" dirty="0" err="1">
                <a:solidFill>
                  <a:srgbClr val="000000"/>
                </a:solidFill>
                <a:latin typeface="Century" panose="02040604050505020304" pitchFamily="18" charset="0"/>
                <a:ea typeface="Calibri" panose="020F0502020204030204" pitchFamily="34" charset="0"/>
                <a:cs typeface="Times New Roman" panose="02020603050405020304" pitchFamily="18" charset="0"/>
              </a:rPr>
              <a:t>multicollinearity</a:t>
            </a:r>
            <a:r>
              <a:rPr lang="en-IN" cap="none" dirty="0">
                <a:solidFill>
                  <a:srgbClr val="000000"/>
                </a:solidFill>
                <a:latin typeface="Century" panose="02040604050505020304" pitchFamily="18" charset="0"/>
                <a:ea typeface="Calibri" panose="020F0502020204030204" pitchFamily="34" charset="0"/>
                <a:cs typeface="Times New Roman" panose="02020603050405020304" pitchFamily="18" charset="0"/>
              </a:rPr>
              <a:t> amongst the feature columns.</a:t>
            </a:r>
            <a:endParaRPr lang="en-IN" cap="none" dirty="0">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endParaRPr lang="en-IN" cap="none"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sz="2400" cap="none"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cap="none"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812956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931984"/>
          </a:xfrm>
        </p:spPr>
        <p:txBody>
          <a:bodyPr>
            <a:normAutofit fontScale="90000"/>
          </a:bodyPr>
          <a:lstStyle/>
          <a:p>
            <a:r>
              <a:rPr lang="en-US" u="sng" dirty="0">
                <a:latin typeface="Bookman Old Style" panose="02050604050505020204" pitchFamily="18" charset="0"/>
              </a:rPr>
              <a:t>Visualization :Univariate Analysis for Numerical Variables</a:t>
            </a:r>
            <a:endParaRPr lang="en-IN" u="sng" dirty="0">
              <a:latin typeface="Bookman Old Style" panose="02050604050505020204" pitchFamily="18" charset="0"/>
            </a:endParaRPr>
          </a:p>
        </p:txBody>
      </p:sp>
      <p:sp>
        <p:nvSpPr>
          <p:cNvPr id="3" name="Content Placeholder 2"/>
          <p:cNvSpPr>
            <a:spLocks noGrp="1"/>
          </p:cNvSpPr>
          <p:nvPr>
            <p:ph sz="quarter" idx="13"/>
          </p:nvPr>
        </p:nvSpPr>
        <p:spPr>
          <a:xfrm>
            <a:off x="202224" y="931985"/>
            <a:ext cx="6673361" cy="5820507"/>
          </a:xfrm>
        </p:spPr>
        <p:txBody>
          <a:bodyPr/>
          <a:lstStyle/>
          <a:p>
            <a:pPr lvl="0">
              <a:lnSpc>
                <a:spcPct val="107000"/>
              </a:lnSpc>
            </a:pPr>
            <a:r>
              <a:rPr lang="en-IN" cap="none" dirty="0">
                <a:solidFill>
                  <a:srgbClr val="000000"/>
                </a:solidFill>
                <a:latin typeface="Century" panose="02040604050505020304" pitchFamily="18" charset="0"/>
                <a:ea typeface="Times New Roman" panose="02020603050405020304" pitchFamily="18" charset="0"/>
                <a:cs typeface="Calibri" panose="020F0502020204030204" pitchFamily="34" charset="0"/>
              </a:rPr>
              <a:t>The distribution plot shows how the data has been distributed in each of the columns.</a:t>
            </a:r>
          </a:p>
          <a:p>
            <a:pPr algn="just"/>
            <a:r>
              <a:rPr lang="en-US" cap="none" dirty="0">
                <a:latin typeface="Century" panose="02040604050505020304" pitchFamily="18" charset="0"/>
              </a:rPr>
              <a:t>From the distribution plot we can observe the columns are somewhat distributed normally as they have no proper bell shape curve.</a:t>
            </a:r>
          </a:p>
          <a:p>
            <a:pPr algn="just"/>
            <a:r>
              <a:rPr lang="en-US" cap="none" dirty="0">
                <a:latin typeface="Century" panose="02040604050505020304" pitchFamily="18" charset="0"/>
              </a:rPr>
              <a:t>The columns like "duration“ and "price" are skewed to right as the mean value in these columns are much greater than the median(50%).</a:t>
            </a:r>
          </a:p>
          <a:p>
            <a:pPr algn="just"/>
            <a:r>
              <a:rPr lang="en-US" cap="none" dirty="0">
                <a:latin typeface="Century" panose="02040604050505020304" pitchFamily="18" charset="0"/>
              </a:rPr>
              <a:t>Also the data in the column arrival hour skewed to left since the mean values is less than the median.</a:t>
            </a:r>
          </a:p>
          <a:p>
            <a:pPr algn="just"/>
            <a:r>
              <a:rPr lang="en-US" cap="none" dirty="0">
                <a:latin typeface="Century" panose="02040604050505020304" pitchFamily="18" charset="0"/>
              </a:rPr>
              <a:t>Since there is presence of skewness in the data, we need to remove skewness in the numerical columns to overcome with any kind of data biasness</a:t>
            </a:r>
            <a:r>
              <a:rPr lang="en-US" dirty="0">
                <a:latin typeface="Century" panose="020406040505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7130" y="718758"/>
            <a:ext cx="5125916" cy="5673249"/>
          </a:xfrm>
          <a:prstGeom prst="rect">
            <a:avLst/>
          </a:prstGeom>
        </p:spPr>
      </p:pic>
    </p:spTree>
    <p:extLst>
      <p:ext uri="{BB962C8B-B14F-4D97-AF65-F5344CB8AC3E}">
        <p14:creationId xmlns:p14="http://schemas.microsoft.com/office/powerpoint/2010/main" val="269572329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192</TotalTime>
  <Words>3925</Words>
  <Application>Microsoft Office PowerPoint</Application>
  <PresentationFormat>Widescreen</PresentationFormat>
  <Paragraphs>163</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Bookman Old Style</vt:lpstr>
      <vt:lpstr>Calibri</vt:lpstr>
      <vt:lpstr>Calibri Light</vt:lpstr>
      <vt:lpstr>Century</vt:lpstr>
      <vt:lpstr>Helvetica Neue</vt:lpstr>
      <vt:lpstr>Wingdings</vt:lpstr>
      <vt:lpstr>Retrospect</vt:lpstr>
      <vt:lpstr>FLIGHT PRICE PREDICTION</vt:lpstr>
      <vt:lpstr>Contents</vt:lpstr>
      <vt:lpstr>Introduction</vt:lpstr>
      <vt:lpstr>Problem Statement</vt:lpstr>
      <vt:lpstr>Problem Understanding</vt:lpstr>
      <vt:lpstr>Benefits of flight price prediction</vt:lpstr>
      <vt:lpstr>data analysis and model building flowchart</vt:lpstr>
      <vt:lpstr>Exploratory Data analysis (eda) steps</vt:lpstr>
      <vt:lpstr>Visualization :Univariate Analysis for Numerical Variables</vt:lpstr>
      <vt:lpstr>Univariate Analysis: Visualizing Counts of Categorical Variables</vt:lpstr>
      <vt:lpstr>Bivariate Analysis: Visualizing Categorical Variables vs Price </vt:lpstr>
      <vt:lpstr>Bivariate Analysis: Visualizing Categorical Variables vs Price</vt:lpstr>
      <vt:lpstr>Bivariate Analysis: Visualizing Numerical Variables vs Price</vt:lpstr>
      <vt:lpstr>Bivariate Analysis: Visualizing Numerical Variables vs Price</vt:lpstr>
      <vt:lpstr>Bivariate Analysis</vt:lpstr>
      <vt:lpstr>Correlation Between Features and Label</vt:lpstr>
      <vt:lpstr>Data analysis steps</vt:lpstr>
      <vt:lpstr>ASSUMPTIONS</vt:lpstr>
      <vt:lpstr>MODEL BUILDING</vt:lpstr>
      <vt:lpstr>LINEAR REGRESSION</vt:lpstr>
      <vt:lpstr>Lasso regressor</vt:lpstr>
      <vt:lpstr>RIDGE REGRESSOR</vt:lpstr>
      <vt:lpstr>Decision tree regressor</vt:lpstr>
      <vt:lpstr>KNEIGHBORS REGRESSOR</vt:lpstr>
      <vt:lpstr>SUPPORT VECTOR REGRESSOR</vt:lpstr>
      <vt:lpstr>RANDOM FOREST REGRESSOR</vt:lpstr>
      <vt:lpstr>Ada boost regressor</vt:lpstr>
      <vt:lpstr>Gradient boosting regressor</vt:lpstr>
      <vt:lpstr>Extreme gradient boosting (xgb) regressor</vt:lpstr>
      <vt:lpstr>STOCHASTIC GRADIENT DESCENT (SGD) REGRESSOR</vt:lpstr>
      <vt:lpstr>SAVING THE SELECTED MODEL</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Ashika Yasmeen</dc:creator>
  <cp:lastModifiedBy>alok sahu</cp:lastModifiedBy>
  <cp:revision>19</cp:revision>
  <dcterms:created xsi:type="dcterms:W3CDTF">2022-02-05T13:12:07Z</dcterms:created>
  <dcterms:modified xsi:type="dcterms:W3CDTF">2022-07-25T17:22:32Z</dcterms:modified>
</cp:coreProperties>
</file>