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Ex1.xml" ContentType="application/vnd.ms-office.chartex+xml"/>
  <Override PartName="/ppt/charts/style5.xml" ContentType="application/vnd.ms-office.chartstyle+xml"/>
  <Override PartName="/ppt/charts/colors5.xml" ContentType="application/vnd.ms-office.chartcolorstyle+xml"/>
  <Override PartName="/ppt/charts/chartEx2.xml" ContentType="application/vnd.ms-office.chartex+xml"/>
  <Override PartName="/ppt/charts/style6.xml" ContentType="application/vnd.ms-office.chartstyle+xml"/>
  <Override PartName="/ppt/charts/colors6.xml" ContentType="application/vnd.ms-office.chartcolorstyle+xml"/>
  <Override PartName="/ppt/charts/chart5.xml" ContentType="application/vnd.openxmlformats-officedocument.drawingml.chart+xml"/>
  <Override PartName="/ppt/charts/style7.xml" ContentType="application/vnd.ms-office.chartstyle+xml"/>
  <Override PartName="/ppt/charts/colors7.xml" ContentType="application/vnd.ms-office.chartcolorstyle+xml"/>
  <Override PartName="/ppt/charts/chart6.xml" ContentType="application/vnd.openxmlformats-officedocument.drawingml.chart+xml"/>
  <Override PartName="/ppt/charts/style8.xml" ContentType="application/vnd.ms-office.chartstyle+xml"/>
  <Override PartName="/ppt/charts/colors8.xml" ContentType="application/vnd.ms-office.chartcolorstyle+xml"/>
  <Override PartName="/ppt/charts/chart7.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sldIdLst>
    <p:sldId id="257" r:id="rId2"/>
    <p:sldId id="261" r:id="rId3"/>
    <p:sldId id="262" r:id="rId4"/>
    <p:sldId id="271" r:id="rId5"/>
    <p:sldId id="272" r:id="rId6"/>
    <p:sldId id="269" r:id="rId7"/>
    <p:sldId id="266" r:id="rId8"/>
    <p:sldId id="267" r:id="rId9"/>
    <p:sldId id="268" r:id="rId10"/>
    <p:sldId id="265" r:id="rId11"/>
    <p:sldId id="263" r:id="rId12"/>
    <p:sldId id="264"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autoAdjust="0"/>
    <p:restoredTop sz="95529" autoAdjust="0"/>
  </p:normalViewPr>
  <p:slideViewPr>
    <p:cSldViewPr snapToGrid="0">
      <p:cViewPr varScale="1">
        <p:scale>
          <a:sx n="87" d="100"/>
          <a:sy n="87" d="100"/>
        </p:scale>
        <p:origin x="49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atman\Desktop\my%20territory\Projects\complete%20data%20analysis\final%20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atman\Desktop\my%20territory\Projects\complete%20data%20analysis\final%20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batman\Desktop\my%20territory\Projects\complete%20data%20analysis\final%20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batman\Desktop\my%20territory\Projects\complete%20data%20analysis\final%20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batman\Desktop\my%20territory\Projects\complete%20data%20analysis\final%20project.xlsx" TargetMode="External"/><Relationship Id="rId2" Type="http://schemas.microsoft.com/office/2011/relationships/chartColorStyle" Target="colors7.xml"/><Relationship Id="rId1" Type="http://schemas.microsoft.com/office/2011/relationships/chartStyle" Target="style7.xml"/></Relationships>
</file>

<file path=ppt/charts/_rels/chart6.xml.rels><?xml version="1.0" encoding="UTF-8" standalone="yes"?>
<Relationships xmlns="http://schemas.openxmlformats.org/package/2006/relationships"><Relationship Id="rId3" Type="http://schemas.openxmlformats.org/officeDocument/2006/relationships/oleObject" Target="file:///C:\Users\batman\Desktop\my%20territory\Projects\complete%20data%20analysis\Filetred%20data\group%20average.csv" TargetMode="External"/><Relationship Id="rId2" Type="http://schemas.microsoft.com/office/2011/relationships/chartColorStyle" Target="colors8.xml"/><Relationship Id="rId1" Type="http://schemas.microsoft.com/office/2011/relationships/chartStyle" Target="style8.xml"/></Relationships>
</file>

<file path=ppt/charts/_rels/chart7.xml.rels><?xml version="1.0" encoding="UTF-8" standalone="yes"?>
<Relationships xmlns="http://schemas.openxmlformats.org/package/2006/relationships"><Relationship Id="rId3" Type="http://schemas.openxmlformats.org/officeDocument/2006/relationships/oleObject" Target="file:///C:\Users\batman\Desktop\my%20territory\Projects\complete%20data%20analysis\Filetred%20data\group%20average.csv" TargetMode="External"/><Relationship Id="rId2" Type="http://schemas.microsoft.com/office/2011/relationships/chartColorStyle" Target="colors9.xml"/><Relationship Id="rId1" Type="http://schemas.microsoft.com/office/2011/relationships/chartStyle" Target="style9.xml"/></Relationships>
</file>

<file path=ppt/charts/_rels/chartEx1.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Microsoft_Excel_Worksheet.xlsx"/></Relationships>
</file>

<file path=ppt/charts/_rels/chartEx2.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200" b="1" i="0" u="none" strike="noStrike" kern="1200" cap="all" spc="50" baseline="0">
                <a:solidFill>
                  <a:schemeClr val="tx1">
                    <a:lumMod val="65000"/>
                    <a:lumOff val="35000"/>
                  </a:schemeClr>
                </a:solidFill>
                <a:latin typeface="+mn-lt"/>
                <a:ea typeface="+mn-ea"/>
                <a:cs typeface="+mn-cs"/>
              </a:defRPr>
            </a:pPr>
            <a:r>
              <a:rPr lang="en-IN" sz="1500" dirty="0"/>
              <a:t>percent of population consume electricity  income-wise </a:t>
            </a:r>
          </a:p>
        </c:rich>
      </c:tx>
      <c:layout>
        <c:manualLayout>
          <c:xMode val="edge"/>
          <c:yMode val="edge"/>
          <c:x val="0.18895244796238495"/>
          <c:y val="0"/>
        </c:manualLayout>
      </c:layout>
      <c:overlay val="0"/>
      <c:spPr>
        <a:noFill/>
        <a:ln>
          <a:noFill/>
        </a:ln>
        <a:effectLst/>
      </c:spPr>
      <c:txPr>
        <a:bodyPr rot="0" spcFirstLastPara="1" vertOverflow="ellipsis" vert="horz" wrap="square" anchor="ctr" anchorCtr="1"/>
        <a:lstStyle/>
        <a:p>
          <a:pPr>
            <a:defRPr sz="22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082396433693211"/>
          <c:y val="0.16088726521797389"/>
          <c:w val="0.74192098938452367"/>
          <c:h val="0.74803031377834517"/>
        </c:manualLayout>
      </c:layout>
      <c:barChart>
        <c:barDir val="bar"/>
        <c:grouping val="clustered"/>
        <c:varyColors val="0"/>
        <c:ser>
          <c:idx val="0"/>
          <c:order val="0"/>
          <c:tx>
            <c:strRef>
              <c:f>'income wise % of pop'!$B$22</c:f>
              <c:strCache>
                <c:ptCount val="1"/>
                <c:pt idx="0">
                  <c:v>Rural</c:v>
                </c:pt>
              </c:strCache>
            </c:strRef>
          </c:tx>
          <c:spPr>
            <a:gradFill flip="none" rotWithShape="1">
              <a:gsLst>
                <a:gs pos="0">
                  <a:schemeClr val="accent1">
                    <a:shade val="65000"/>
                  </a:schemeClr>
                </a:gs>
                <a:gs pos="75000">
                  <a:schemeClr val="accent1">
                    <a:shade val="65000"/>
                    <a:lumMod val="60000"/>
                    <a:lumOff val="40000"/>
                  </a:schemeClr>
                </a:gs>
                <a:gs pos="51000">
                  <a:schemeClr val="accent1">
                    <a:shade val="65000"/>
                    <a:alpha val="75000"/>
                  </a:schemeClr>
                </a:gs>
                <a:gs pos="100000">
                  <a:schemeClr val="accent1">
                    <a:shade val="65000"/>
                    <a:lumMod val="20000"/>
                    <a:lumOff val="80000"/>
                    <a:alpha val="15000"/>
                  </a:schemeClr>
                </a:gs>
              </a:gsLst>
              <a:lin ang="10800000" scaled="1"/>
              <a:tileRect/>
            </a:gradFill>
            <a:ln>
              <a:noFill/>
            </a:ln>
            <a:effectLst/>
          </c:spPr>
          <c:invertIfNegative val="0"/>
          <c:cat>
            <c:strRef>
              <c:f>'income wise % of pop'!$A$23:$A$26</c:f>
              <c:strCache>
                <c:ptCount val="4"/>
                <c:pt idx="0">
                  <c:v>High income</c:v>
                </c:pt>
                <c:pt idx="1">
                  <c:v>Upper middle income</c:v>
                </c:pt>
                <c:pt idx="2">
                  <c:v>Lower middle income</c:v>
                </c:pt>
                <c:pt idx="3">
                  <c:v>Low income</c:v>
                </c:pt>
              </c:strCache>
            </c:strRef>
          </c:cat>
          <c:val>
            <c:numRef>
              <c:f>'income wise % of pop'!$B$23:$B$26</c:f>
              <c:numCache>
                <c:formatCode>General</c:formatCode>
                <c:ptCount val="4"/>
                <c:pt idx="0">
                  <c:v>98.758098057338174</c:v>
                </c:pt>
                <c:pt idx="1">
                  <c:v>84.41812519073487</c:v>
                </c:pt>
                <c:pt idx="2">
                  <c:v>51.456996833836591</c:v>
                </c:pt>
                <c:pt idx="3">
                  <c:v>12.522962933236903</c:v>
                </c:pt>
              </c:numCache>
            </c:numRef>
          </c:val>
          <c:extLst>
            <c:ext xmlns:c16="http://schemas.microsoft.com/office/drawing/2014/chart" uri="{C3380CC4-5D6E-409C-BE32-E72D297353CC}">
              <c16:uniqueId val="{00000000-F614-4CA8-8C88-D02AB9AEDACD}"/>
            </c:ext>
          </c:extLst>
        </c:ser>
        <c:ser>
          <c:idx val="1"/>
          <c:order val="1"/>
          <c:tx>
            <c:strRef>
              <c:f>'income wise % of pop'!$C$22</c:f>
              <c:strCache>
                <c:ptCount val="1"/>
                <c:pt idx="0">
                  <c:v>Total</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10800000" scaled="1"/>
              <a:tileRect/>
            </a:gradFill>
            <a:ln>
              <a:noFill/>
            </a:ln>
            <a:effectLst/>
          </c:spPr>
          <c:invertIfNegative val="0"/>
          <c:cat>
            <c:strRef>
              <c:f>'income wise % of pop'!$A$23:$A$26</c:f>
              <c:strCache>
                <c:ptCount val="4"/>
                <c:pt idx="0">
                  <c:v>High income</c:v>
                </c:pt>
                <c:pt idx="1">
                  <c:v>Upper middle income</c:v>
                </c:pt>
                <c:pt idx="2">
                  <c:v>Lower middle income</c:v>
                </c:pt>
                <c:pt idx="3">
                  <c:v>Low income</c:v>
                </c:pt>
              </c:strCache>
            </c:strRef>
          </c:cat>
          <c:val>
            <c:numRef>
              <c:f>'income wise % of pop'!$C$23:$C$26</c:f>
              <c:numCache>
                <c:formatCode>General</c:formatCode>
                <c:ptCount val="4"/>
                <c:pt idx="0">
                  <c:v>99.64714689254761</c:v>
                </c:pt>
                <c:pt idx="1">
                  <c:v>92.259876911456772</c:v>
                </c:pt>
                <c:pt idx="2">
                  <c:v>64.681190473062017</c:v>
                </c:pt>
                <c:pt idx="3">
                  <c:v>21.546799076928032</c:v>
                </c:pt>
              </c:numCache>
            </c:numRef>
          </c:val>
          <c:extLst>
            <c:ext xmlns:c16="http://schemas.microsoft.com/office/drawing/2014/chart" uri="{C3380CC4-5D6E-409C-BE32-E72D297353CC}">
              <c16:uniqueId val="{00000001-F614-4CA8-8C88-D02AB9AEDACD}"/>
            </c:ext>
          </c:extLst>
        </c:ser>
        <c:ser>
          <c:idx val="2"/>
          <c:order val="2"/>
          <c:tx>
            <c:strRef>
              <c:f>'income wise % of pop'!$D$22</c:f>
              <c:strCache>
                <c:ptCount val="1"/>
                <c:pt idx="0">
                  <c:v>Urban</c:v>
                </c:pt>
              </c:strCache>
            </c:strRef>
          </c:tx>
          <c:spPr>
            <a:gradFill flip="none" rotWithShape="1">
              <a:gsLst>
                <a:gs pos="0">
                  <a:schemeClr val="accent1">
                    <a:tint val="65000"/>
                  </a:schemeClr>
                </a:gs>
                <a:gs pos="75000">
                  <a:schemeClr val="accent1">
                    <a:tint val="65000"/>
                    <a:lumMod val="60000"/>
                    <a:lumOff val="40000"/>
                  </a:schemeClr>
                </a:gs>
                <a:gs pos="51000">
                  <a:schemeClr val="accent1">
                    <a:tint val="65000"/>
                    <a:alpha val="75000"/>
                  </a:schemeClr>
                </a:gs>
                <a:gs pos="100000">
                  <a:schemeClr val="accent1">
                    <a:tint val="65000"/>
                    <a:lumMod val="20000"/>
                    <a:lumOff val="80000"/>
                    <a:alpha val="15000"/>
                  </a:schemeClr>
                </a:gs>
              </a:gsLst>
              <a:lin ang="10800000" scaled="1"/>
              <a:tileRect/>
            </a:gradFill>
            <a:ln>
              <a:noFill/>
            </a:ln>
            <a:effectLst/>
          </c:spPr>
          <c:invertIfNegative val="0"/>
          <c:cat>
            <c:strRef>
              <c:f>'income wise % of pop'!$A$23:$A$26</c:f>
              <c:strCache>
                <c:ptCount val="4"/>
                <c:pt idx="0">
                  <c:v>High income</c:v>
                </c:pt>
                <c:pt idx="1">
                  <c:v>Upper middle income</c:v>
                </c:pt>
                <c:pt idx="2">
                  <c:v>Lower middle income</c:v>
                </c:pt>
                <c:pt idx="3">
                  <c:v>Low income</c:v>
                </c:pt>
              </c:strCache>
            </c:strRef>
          </c:cat>
          <c:val>
            <c:numRef>
              <c:f>'income wise % of pop'!$D$23:$D$26</c:f>
              <c:numCache>
                <c:formatCode>General</c:formatCode>
                <c:ptCount val="4"/>
                <c:pt idx="0">
                  <c:v>99.889198303222656</c:v>
                </c:pt>
                <c:pt idx="1">
                  <c:v>96.782631988525395</c:v>
                </c:pt>
                <c:pt idx="2">
                  <c:v>84.998482598198791</c:v>
                </c:pt>
                <c:pt idx="3">
                  <c:v>49.025199104238439</c:v>
                </c:pt>
              </c:numCache>
            </c:numRef>
          </c:val>
          <c:extLst>
            <c:ext xmlns:c16="http://schemas.microsoft.com/office/drawing/2014/chart" uri="{C3380CC4-5D6E-409C-BE32-E72D297353CC}">
              <c16:uniqueId val="{00000002-F614-4CA8-8C88-D02AB9AEDACD}"/>
            </c:ext>
          </c:extLst>
        </c:ser>
        <c:dLbls>
          <c:showLegendKey val="0"/>
          <c:showVal val="0"/>
          <c:showCatName val="0"/>
          <c:showSerName val="0"/>
          <c:showPercent val="0"/>
          <c:showBubbleSize val="0"/>
        </c:dLbls>
        <c:gapWidth val="326"/>
        <c:overlap val="-58"/>
        <c:axId val="130737391"/>
        <c:axId val="130734479"/>
      </c:barChart>
      <c:catAx>
        <c:axId val="130737391"/>
        <c:scaling>
          <c:orientation val="minMax"/>
        </c:scaling>
        <c:delete val="0"/>
        <c:axPos val="l"/>
        <c:numFmt formatCode="General" sourceLinked="1"/>
        <c:majorTickMark val="none"/>
        <c:minorTickMark val="none"/>
        <c:tickLblPos val="nextTo"/>
        <c:spPr>
          <a:noFill/>
          <a:ln w="19050" cap="flat" cmpd="sng" algn="ctr">
            <a:solidFill>
              <a:schemeClr val="tx1">
                <a:lumMod val="15000"/>
                <a:lumOff val="85000"/>
              </a:schemeClr>
            </a:solidFill>
            <a:round/>
            <a:headEnd type="none" w="sm" len="sm"/>
            <a:tailEnd type="none" w="sm" len="sm"/>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0734479"/>
        <c:crosses val="autoZero"/>
        <c:auto val="1"/>
        <c:lblAlgn val="ctr"/>
        <c:lblOffset val="100"/>
        <c:noMultiLvlLbl val="0"/>
      </c:catAx>
      <c:valAx>
        <c:axId val="130734479"/>
        <c:scaling>
          <c:orientation val="minMax"/>
        </c:scaling>
        <c:delete val="0"/>
        <c:axPos val="b"/>
        <c:majorGridlines>
          <c:spPr>
            <a:ln w="9525" cap="flat" cmpd="sng" algn="ctr">
              <a:gradFill>
                <a:gsLst>
                  <a:gs pos="99000">
                    <a:schemeClr val="tx1">
                      <a:lumMod val="25000"/>
                      <a:lumOff val="75000"/>
                    </a:schemeClr>
                  </a:gs>
                  <a:gs pos="0">
                    <a:schemeClr val="tx1">
                      <a:lumMod val="15000"/>
                      <a:lumOff val="85000"/>
                    </a:schemeClr>
                  </a:gs>
                </a:gsLst>
                <a:lin ang="5400000" scaled="0"/>
              </a:gradFill>
              <a:round/>
            </a:ln>
            <a:effectLst/>
          </c:spPr>
        </c:majorGridlines>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0737391"/>
        <c:crosses val="autoZero"/>
        <c:crossBetween val="between"/>
      </c:valAx>
      <c:spPr>
        <a:noFill/>
        <a:ln>
          <a:noFill/>
        </a:ln>
        <a:effectLst/>
      </c:spPr>
    </c:plotArea>
    <c:legend>
      <c:legendPos val="l"/>
      <c:layout>
        <c:manualLayout>
          <c:xMode val="edge"/>
          <c:yMode val="edge"/>
          <c:x val="1.0129746903089111E-2"/>
          <c:y val="0.80070224683832558"/>
          <c:w val="0.11400378287118591"/>
          <c:h val="0.1749734220505324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accent1">
          <a:lumMod val="75000"/>
        </a:schemeClr>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911873423478211E-2"/>
          <c:y val="0.11684636234196216"/>
          <c:w val="0.90676262847936484"/>
          <c:h val="0.73131036316538867"/>
        </c:manualLayout>
      </c:layout>
      <c:barChart>
        <c:barDir val="col"/>
        <c:grouping val="clustered"/>
        <c:varyColors val="0"/>
        <c:ser>
          <c:idx val="1"/>
          <c:order val="1"/>
          <c:spPr>
            <a:solidFill>
              <a:srgbClr val="FF0000"/>
            </a:solidFill>
            <a:ln w="19050">
              <a:noFill/>
            </a:ln>
            <a:effectLst/>
          </c:spPr>
          <c:invertIfNegative val="0"/>
          <c:cat>
            <c:numRef>
              <c:f>'country count'!$A$2:$A$32</c:f>
              <c:numCache>
                <c:formatCode>General</c:formatCod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numCache>
            </c:numRef>
          </c:cat>
          <c:val>
            <c:numRef>
              <c:f>'country count'!$C$2:$C$32</c:f>
              <c:numCache>
                <c:formatCode>General</c:formatCode>
                <c:ptCount val="31"/>
                <c:pt idx="0">
                  <c:v>96</c:v>
                </c:pt>
                <c:pt idx="1">
                  <c:v>103</c:v>
                </c:pt>
                <c:pt idx="2">
                  <c:v>112</c:v>
                </c:pt>
                <c:pt idx="3">
                  <c:v>117</c:v>
                </c:pt>
                <c:pt idx="4">
                  <c:v>121</c:v>
                </c:pt>
                <c:pt idx="5">
                  <c:v>128</c:v>
                </c:pt>
                <c:pt idx="6">
                  <c:v>131</c:v>
                </c:pt>
                <c:pt idx="7">
                  <c:v>136</c:v>
                </c:pt>
                <c:pt idx="8">
                  <c:v>137</c:v>
                </c:pt>
                <c:pt idx="9">
                  <c:v>142</c:v>
                </c:pt>
                <c:pt idx="10">
                  <c:v>170</c:v>
                </c:pt>
                <c:pt idx="11">
                  <c:v>169</c:v>
                </c:pt>
                <c:pt idx="12">
                  <c:v>170</c:v>
                </c:pt>
                <c:pt idx="13">
                  <c:v>171</c:v>
                </c:pt>
                <c:pt idx="14">
                  <c:v>173</c:v>
                </c:pt>
                <c:pt idx="15">
                  <c:v>172</c:v>
                </c:pt>
                <c:pt idx="16">
                  <c:v>173</c:v>
                </c:pt>
                <c:pt idx="17">
                  <c:v>176</c:v>
                </c:pt>
                <c:pt idx="18">
                  <c:v>175</c:v>
                </c:pt>
                <c:pt idx="19">
                  <c:v>176</c:v>
                </c:pt>
                <c:pt idx="20">
                  <c:v>175</c:v>
                </c:pt>
                <c:pt idx="21">
                  <c:v>179</c:v>
                </c:pt>
                <c:pt idx="22">
                  <c:v>179</c:v>
                </c:pt>
                <c:pt idx="23">
                  <c:v>183</c:v>
                </c:pt>
                <c:pt idx="24">
                  <c:v>185</c:v>
                </c:pt>
                <c:pt idx="25">
                  <c:v>186</c:v>
                </c:pt>
                <c:pt idx="26">
                  <c:v>187</c:v>
                </c:pt>
                <c:pt idx="27">
                  <c:v>188</c:v>
                </c:pt>
                <c:pt idx="28">
                  <c:v>185</c:v>
                </c:pt>
                <c:pt idx="29">
                  <c:v>188</c:v>
                </c:pt>
                <c:pt idx="30">
                  <c:v>191</c:v>
                </c:pt>
              </c:numCache>
            </c:numRef>
          </c:val>
          <c:extLst>
            <c:ext xmlns:c16="http://schemas.microsoft.com/office/drawing/2014/chart" uri="{C3380CC4-5D6E-409C-BE32-E72D297353CC}">
              <c16:uniqueId val="{00000000-964D-40CC-BE19-A27816936665}"/>
            </c:ext>
          </c:extLst>
        </c:ser>
        <c:ser>
          <c:idx val="2"/>
          <c:order val="2"/>
          <c:spPr>
            <a:solidFill>
              <a:srgbClr val="002060"/>
            </a:solidFill>
            <a:ln w="19050">
              <a:noFill/>
            </a:ln>
            <a:effectLst/>
          </c:spPr>
          <c:invertIfNegative val="0"/>
          <c:cat>
            <c:numRef>
              <c:f>'country count'!$A$2:$A$32</c:f>
              <c:numCache>
                <c:formatCode>General</c:formatCod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numCache>
            </c:numRef>
          </c:cat>
          <c:val>
            <c:numRef>
              <c:f>'country count'!$D$2:$D$32</c:f>
              <c:numCache>
                <c:formatCode>General</c:formatCode>
                <c:ptCount val="31"/>
                <c:pt idx="0">
                  <c:v>84</c:v>
                </c:pt>
                <c:pt idx="1">
                  <c:v>85</c:v>
                </c:pt>
                <c:pt idx="2">
                  <c:v>90</c:v>
                </c:pt>
                <c:pt idx="3">
                  <c:v>90</c:v>
                </c:pt>
                <c:pt idx="4">
                  <c:v>93</c:v>
                </c:pt>
                <c:pt idx="5">
                  <c:v>95</c:v>
                </c:pt>
                <c:pt idx="6">
                  <c:v>98</c:v>
                </c:pt>
                <c:pt idx="7">
                  <c:v>100</c:v>
                </c:pt>
                <c:pt idx="8">
                  <c:v>103</c:v>
                </c:pt>
                <c:pt idx="9">
                  <c:v>109</c:v>
                </c:pt>
                <c:pt idx="10">
                  <c:v>126</c:v>
                </c:pt>
                <c:pt idx="11">
                  <c:v>129</c:v>
                </c:pt>
                <c:pt idx="12">
                  <c:v>129</c:v>
                </c:pt>
                <c:pt idx="13">
                  <c:v>127</c:v>
                </c:pt>
                <c:pt idx="14">
                  <c:v>129</c:v>
                </c:pt>
                <c:pt idx="15">
                  <c:v>130</c:v>
                </c:pt>
                <c:pt idx="16">
                  <c:v>132</c:v>
                </c:pt>
                <c:pt idx="17">
                  <c:v>132</c:v>
                </c:pt>
                <c:pt idx="18">
                  <c:v>133</c:v>
                </c:pt>
                <c:pt idx="19">
                  <c:v>135</c:v>
                </c:pt>
                <c:pt idx="20">
                  <c:v>140</c:v>
                </c:pt>
                <c:pt idx="21">
                  <c:v>140</c:v>
                </c:pt>
                <c:pt idx="22">
                  <c:v>143</c:v>
                </c:pt>
                <c:pt idx="23">
                  <c:v>144</c:v>
                </c:pt>
                <c:pt idx="24">
                  <c:v>150</c:v>
                </c:pt>
                <c:pt idx="25">
                  <c:v>152</c:v>
                </c:pt>
                <c:pt idx="26">
                  <c:v>152</c:v>
                </c:pt>
                <c:pt idx="27">
                  <c:v>155</c:v>
                </c:pt>
                <c:pt idx="28">
                  <c:v>157</c:v>
                </c:pt>
                <c:pt idx="29">
                  <c:v>159</c:v>
                </c:pt>
                <c:pt idx="30">
                  <c:v>160</c:v>
                </c:pt>
              </c:numCache>
            </c:numRef>
          </c:val>
          <c:extLst>
            <c:ext xmlns:c16="http://schemas.microsoft.com/office/drawing/2014/chart" uri="{C3380CC4-5D6E-409C-BE32-E72D297353CC}">
              <c16:uniqueId val="{00000001-964D-40CC-BE19-A27816936665}"/>
            </c:ext>
          </c:extLst>
        </c:ser>
        <c:dLbls>
          <c:showLegendKey val="0"/>
          <c:showVal val="0"/>
          <c:showCatName val="0"/>
          <c:showSerName val="0"/>
          <c:showPercent val="0"/>
          <c:showBubbleSize val="0"/>
        </c:dLbls>
        <c:gapWidth val="150"/>
        <c:axId val="1282854096"/>
        <c:axId val="1282854512"/>
      </c:barChart>
      <c:lineChart>
        <c:grouping val="standard"/>
        <c:varyColors val="0"/>
        <c:ser>
          <c:idx val="0"/>
          <c:order val="0"/>
          <c:spPr>
            <a:ln w="19050" cap="rnd">
              <a:solidFill>
                <a:schemeClr val="accent6"/>
              </a:solidFill>
              <a:round/>
            </a:ln>
            <a:effectLst/>
          </c:spPr>
          <c:marker>
            <c:symbol val="none"/>
          </c:marker>
          <c:cat>
            <c:numRef>
              <c:f>'country count'!$A$2:$A$32</c:f>
              <c:numCache>
                <c:formatCode>General</c:formatCod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numCache>
            </c:numRef>
          </c:cat>
          <c:val>
            <c:numRef>
              <c:f>'country count'!$B$2:$B$32</c:f>
              <c:numCache>
                <c:formatCode>General</c:formatCode>
                <c:ptCount val="31"/>
                <c:pt idx="0">
                  <c:v>93</c:v>
                </c:pt>
                <c:pt idx="1">
                  <c:v>96</c:v>
                </c:pt>
                <c:pt idx="2">
                  <c:v>101</c:v>
                </c:pt>
                <c:pt idx="3">
                  <c:v>102</c:v>
                </c:pt>
                <c:pt idx="4">
                  <c:v>105</c:v>
                </c:pt>
                <c:pt idx="5">
                  <c:v>108</c:v>
                </c:pt>
                <c:pt idx="6">
                  <c:v>110</c:v>
                </c:pt>
                <c:pt idx="7">
                  <c:v>115</c:v>
                </c:pt>
                <c:pt idx="8">
                  <c:v>116</c:v>
                </c:pt>
                <c:pt idx="9">
                  <c:v>120</c:v>
                </c:pt>
                <c:pt idx="10">
                  <c:v>139</c:v>
                </c:pt>
                <c:pt idx="11">
                  <c:v>142</c:v>
                </c:pt>
                <c:pt idx="12">
                  <c:v>145</c:v>
                </c:pt>
                <c:pt idx="13">
                  <c:v>145</c:v>
                </c:pt>
                <c:pt idx="14">
                  <c:v>148</c:v>
                </c:pt>
                <c:pt idx="15">
                  <c:v>149</c:v>
                </c:pt>
                <c:pt idx="16">
                  <c:v>150</c:v>
                </c:pt>
                <c:pt idx="17">
                  <c:v>150</c:v>
                </c:pt>
                <c:pt idx="18">
                  <c:v>152</c:v>
                </c:pt>
                <c:pt idx="19">
                  <c:v>152</c:v>
                </c:pt>
                <c:pt idx="20">
                  <c:v>155</c:v>
                </c:pt>
                <c:pt idx="21">
                  <c:v>153</c:v>
                </c:pt>
                <c:pt idx="22">
                  <c:v>158</c:v>
                </c:pt>
                <c:pt idx="23">
                  <c:v>160</c:v>
                </c:pt>
                <c:pt idx="24">
                  <c:v>161</c:v>
                </c:pt>
                <c:pt idx="25">
                  <c:v>158</c:v>
                </c:pt>
                <c:pt idx="26">
                  <c:v>164</c:v>
                </c:pt>
                <c:pt idx="27">
                  <c:v>166</c:v>
                </c:pt>
                <c:pt idx="28">
                  <c:v>164</c:v>
                </c:pt>
                <c:pt idx="29">
                  <c:v>166</c:v>
                </c:pt>
                <c:pt idx="30">
                  <c:v>167</c:v>
                </c:pt>
              </c:numCache>
            </c:numRef>
          </c:val>
          <c:smooth val="0"/>
          <c:extLst>
            <c:ext xmlns:c16="http://schemas.microsoft.com/office/drawing/2014/chart" uri="{C3380CC4-5D6E-409C-BE32-E72D297353CC}">
              <c16:uniqueId val="{00000002-964D-40CC-BE19-A27816936665}"/>
            </c:ext>
          </c:extLst>
        </c:ser>
        <c:dLbls>
          <c:showLegendKey val="0"/>
          <c:showVal val="0"/>
          <c:showCatName val="0"/>
          <c:showSerName val="0"/>
          <c:showPercent val="0"/>
          <c:showBubbleSize val="0"/>
        </c:dLbls>
        <c:marker val="1"/>
        <c:smooth val="0"/>
        <c:axId val="1282854096"/>
        <c:axId val="1282854512"/>
      </c:lineChart>
      <c:catAx>
        <c:axId val="12828540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2854512"/>
        <c:crosses val="autoZero"/>
        <c:auto val="1"/>
        <c:lblAlgn val="ctr"/>
        <c:lblOffset val="100"/>
        <c:noMultiLvlLbl val="0"/>
      </c:catAx>
      <c:valAx>
        <c:axId val="1282854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28540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r>
              <a:rPr lang="en-US" sz="1200" b="0" i="0" u="none" strike="noStrike" baseline="0" dirty="0">
                <a:solidFill>
                  <a:schemeClr val="tx1"/>
                </a:solidFill>
                <a:latin typeface="Calibri" panose="020F0502020204030204"/>
              </a:rPr>
              <a:t>Percent of electricity produced by region-wise</a:t>
            </a:r>
          </a:p>
        </c:rich>
      </c:tx>
      <c:layout>
        <c:manualLayout>
          <c:xMode val="edge"/>
          <c:yMode val="edge"/>
          <c:x val="3.6396262834443881E-2"/>
          <c:y val="0.14769124853762405"/>
        </c:manualLayout>
      </c:layout>
      <c:overlay val="0"/>
      <c:spPr>
        <a:noFill/>
        <a:ln>
          <a:noFill/>
        </a:ln>
        <a:effectLst/>
      </c:spPr>
      <c:txPr>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1.6666666666666666E-2"/>
          <c:y val="0.12743110236220473"/>
          <c:w val="0.97777777777777775"/>
          <c:h val="0.67741433362496351"/>
        </c:manualLayout>
      </c:layout>
      <c:barChart>
        <c:barDir val="col"/>
        <c:grouping val="clustered"/>
        <c:varyColors val="0"/>
        <c:ser>
          <c:idx val="0"/>
          <c:order val="0"/>
          <c:tx>
            <c:v>Nuclear</c:v>
          </c:tx>
          <c:spPr>
            <a:solidFill>
              <a:srgbClr val="FF0000"/>
            </a:solidFill>
            <a:ln>
              <a:noFill/>
            </a:ln>
            <a:effectLst/>
          </c:spPr>
          <c:invertIfNegative val="0"/>
          <c:cat>
            <c:strRef>
              <c:f>'region  nuclear ! oil'!$A$28:$A$34</c:f>
              <c:strCache>
                <c:ptCount val="7"/>
                <c:pt idx="0">
                  <c:v>East Asia &amp; Pacific</c:v>
                </c:pt>
                <c:pt idx="1">
                  <c:v>Europe &amp; Central Asia</c:v>
                </c:pt>
                <c:pt idx="2">
                  <c:v>Latin America &amp; Caribbean</c:v>
                </c:pt>
                <c:pt idx="3">
                  <c:v>Middle East &amp; North Africa</c:v>
                </c:pt>
                <c:pt idx="4">
                  <c:v>North America</c:v>
                </c:pt>
                <c:pt idx="5">
                  <c:v>South Asia</c:v>
                </c:pt>
                <c:pt idx="6">
                  <c:v>Sub-Saharan Africa</c:v>
                </c:pt>
              </c:strCache>
            </c:strRef>
          </c:cat>
          <c:val>
            <c:numRef>
              <c:f>'region  nuclear ! oil'!$B$12:$B$18</c:f>
              <c:numCache>
                <c:formatCode>General</c:formatCode>
                <c:ptCount val="7"/>
                <c:pt idx="0">
                  <c:v>3.4952435423346127</c:v>
                </c:pt>
                <c:pt idx="1">
                  <c:v>14.047458877563477</c:v>
                </c:pt>
                <c:pt idx="2">
                  <c:v>0.57657887718894263</c:v>
                </c:pt>
                <c:pt idx="3">
                  <c:v>0</c:v>
                </c:pt>
                <c:pt idx="4">
                  <c:v>17.243627071380615</c:v>
                </c:pt>
                <c:pt idx="5">
                  <c:v>0.70511796474456789</c:v>
                </c:pt>
                <c:pt idx="6">
                  <c:v>0.21205206712086996</c:v>
                </c:pt>
              </c:numCache>
            </c:numRef>
          </c:val>
          <c:extLst>
            <c:ext xmlns:c16="http://schemas.microsoft.com/office/drawing/2014/chart" uri="{C3380CC4-5D6E-409C-BE32-E72D297353CC}">
              <c16:uniqueId val="{00000000-AF66-4EB9-A5D3-50D91B02AC98}"/>
            </c:ext>
          </c:extLst>
        </c:ser>
        <c:ser>
          <c:idx val="1"/>
          <c:order val="1"/>
          <c:tx>
            <c:v>Oil</c:v>
          </c:tx>
          <c:spPr>
            <a:solidFill>
              <a:srgbClr val="002060"/>
            </a:solidFill>
            <a:ln>
              <a:noFill/>
            </a:ln>
            <a:effectLst/>
          </c:spPr>
          <c:invertIfNegative val="0"/>
          <c:cat>
            <c:strRef>
              <c:f>'region  nuclear ! oil'!$A$28:$A$34</c:f>
              <c:strCache>
                <c:ptCount val="7"/>
                <c:pt idx="0">
                  <c:v>East Asia &amp; Pacific</c:v>
                </c:pt>
                <c:pt idx="1">
                  <c:v>Europe &amp; Central Asia</c:v>
                </c:pt>
                <c:pt idx="2">
                  <c:v>Latin America &amp; Caribbean</c:v>
                </c:pt>
                <c:pt idx="3">
                  <c:v>Middle East &amp; North Africa</c:v>
                </c:pt>
                <c:pt idx="4">
                  <c:v>North America</c:v>
                </c:pt>
                <c:pt idx="5">
                  <c:v>South Asia</c:v>
                </c:pt>
                <c:pt idx="6">
                  <c:v>Sub-Saharan Africa</c:v>
                </c:pt>
              </c:strCache>
            </c:strRef>
          </c:cat>
          <c:val>
            <c:numRef>
              <c:f>'region  nuclear ! oil'!$C$12:$C$19</c:f>
              <c:numCache>
                <c:formatCode>General</c:formatCode>
                <c:ptCount val="8"/>
                <c:pt idx="0">
                  <c:v>10.615030341288623</c:v>
                </c:pt>
                <c:pt idx="1">
                  <c:v>6.2966521166451273</c:v>
                </c:pt>
                <c:pt idx="2">
                  <c:v>30.142786306413736</c:v>
                </c:pt>
                <c:pt idx="3">
                  <c:v>32.982730371485417</c:v>
                </c:pt>
                <c:pt idx="4">
                  <c:v>1.4766507148742676</c:v>
                </c:pt>
                <c:pt idx="5">
                  <c:v>20.275947421789169</c:v>
                </c:pt>
                <c:pt idx="6">
                  <c:v>23.316115949341718</c:v>
                </c:pt>
              </c:numCache>
            </c:numRef>
          </c:val>
          <c:extLst>
            <c:ext xmlns:c16="http://schemas.microsoft.com/office/drawing/2014/chart" uri="{C3380CC4-5D6E-409C-BE32-E72D297353CC}">
              <c16:uniqueId val="{00000001-AF66-4EB9-A5D3-50D91B02AC98}"/>
            </c:ext>
          </c:extLst>
        </c:ser>
        <c:dLbls>
          <c:showLegendKey val="0"/>
          <c:showVal val="0"/>
          <c:showCatName val="0"/>
          <c:showSerName val="0"/>
          <c:showPercent val="0"/>
          <c:showBubbleSize val="0"/>
        </c:dLbls>
        <c:gapWidth val="6"/>
        <c:axId val="589954895"/>
        <c:axId val="589954063"/>
      </c:barChart>
      <c:catAx>
        <c:axId val="58995489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589954063"/>
        <c:crosses val="autoZero"/>
        <c:auto val="1"/>
        <c:lblAlgn val="ctr"/>
        <c:lblOffset val="100"/>
        <c:noMultiLvlLbl val="0"/>
      </c:catAx>
      <c:valAx>
        <c:axId val="5899540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589954895"/>
        <c:crosses val="autoZero"/>
        <c:crossBetween val="between"/>
      </c:valAx>
      <c:spPr>
        <a:noFill/>
        <a:ln>
          <a:noFill/>
        </a:ln>
        <a:effectLst/>
      </c:spPr>
    </c:plotArea>
    <c:legend>
      <c:legendPos val="r"/>
      <c:layout>
        <c:manualLayout>
          <c:xMode val="edge"/>
          <c:yMode val="edge"/>
          <c:x val="0.79507760077097889"/>
          <c:y val="7.2116191313495198E-2"/>
          <c:w val="0.1396042114053925"/>
          <c:h val="0.21219693805639642"/>
        </c:manualLayout>
      </c:layout>
      <c:overlay val="0"/>
      <c:spPr>
        <a:noFill/>
        <a:ln>
          <a:noFill/>
        </a:ln>
        <a:effectLst/>
      </c:spPr>
      <c:txPr>
        <a:bodyPr rot="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r>
              <a:rPr lang="en-US" sz="1200" b="0" i="0" u="none" strike="noStrike" baseline="0" dirty="0">
                <a:solidFill>
                  <a:schemeClr val="tx1"/>
                </a:solidFill>
                <a:latin typeface="Calibri" panose="020F0502020204030204"/>
              </a:rPr>
              <a:t>Percent of electricity produced by income-wise</a:t>
            </a:r>
          </a:p>
        </c:rich>
      </c:tx>
      <c:layout>
        <c:manualLayout>
          <c:xMode val="edge"/>
          <c:yMode val="edge"/>
          <c:x val="0.103952255968004"/>
          <c:y val="1.5105740181268883E-2"/>
        </c:manualLayout>
      </c:layout>
      <c:overlay val="0"/>
      <c:spPr>
        <a:noFill/>
        <a:ln>
          <a:noFill/>
        </a:ln>
        <a:effectLst/>
      </c:spPr>
      <c:txPr>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9746903607969845E-2"/>
          <c:y val="0.12743110236220473"/>
          <c:w val="0.8512296524323798"/>
          <c:h val="0.70982174103237095"/>
        </c:manualLayout>
      </c:layout>
      <c:barChart>
        <c:barDir val="col"/>
        <c:grouping val="clustered"/>
        <c:varyColors val="0"/>
        <c:ser>
          <c:idx val="0"/>
          <c:order val="0"/>
          <c:tx>
            <c:strRef>
              <c:f>'income nuclear! oil'!$B$14</c:f>
              <c:strCache>
                <c:ptCount val="1"/>
                <c:pt idx="0">
                  <c:v>Nuclear</c:v>
                </c:pt>
              </c:strCache>
            </c:strRef>
          </c:tx>
          <c:spPr>
            <a:solidFill>
              <a:srgbClr val="FF0000"/>
            </a:solidFill>
            <a:ln>
              <a:noFill/>
            </a:ln>
            <a:effectLst/>
          </c:spPr>
          <c:invertIfNegative val="0"/>
          <c:cat>
            <c:strRef>
              <c:f>'income nuclear! oil'!$A$10:$A$13</c:f>
              <c:strCache>
                <c:ptCount val="4"/>
                <c:pt idx="0">
                  <c:v>High income</c:v>
                </c:pt>
                <c:pt idx="1">
                  <c:v>Low income</c:v>
                </c:pt>
                <c:pt idx="2">
                  <c:v>Lower middle income</c:v>
                </c:pt>
                <c:pt idx="3">
                  <c:v>Upper middle income</c:v>
                </c:pt>
              </c:strCache>
              <c:extLst/>
            </c:strRef>
          </c:cat>
          <c:val>
            <c:numRef>
              <c:f>'income nuclear! oil'!$B$10:$B$13</c:f>
              <c:numCache>
                <c:formatCode>General</c:formatCode>
                <c:ptCount val="4"/>
                <c:pt idx="0">
                  <c:v>13.217306286680932</c:v>
                </c:pt>
                <c:pt idx="1">
                  <c:v>0</c:v>
                </c:pt>
                <c:pt idx="2">
                  <c:v>1.3535846310692865</c:v>
                </c:pt>
                <c:pt idx="3">
                  <c:v>3.0170607627966466</c:v>
                </c:pt>
              </c:numCache>
              <c:extLst/>
            </c:numRef>
          </c:val>
          <c:extLst>
            <c:ext xmlns:c16="http://schemas.microsoft.com/office/drawing/2014/chart" uri="{C3380CC4-5D6E-409C-BE32-E72D297353CC}">
              <c16:uniqueId val="{00000000-0290-4DBD-82D7-09B2AF8F4FDD}"/>
            </c:ext>
          </c:extLst>
        </c:ser>
        <c:ser>
          <c:idx val="1"/>
          <c:order val="1"/>
          <c:tx>
            <c:strRef>
              <c:f>'income nuclear! oil'!$C$14</c:f>
              <c:strCache>
                <c:ptCount val="1"/>
                <c:pt idx="0">
                  <c:v>oil</c:v>
                </c:pt>
              </c:strCache>
            </c:strRef>
          </c:tx>
          <c:spPr>
            <a:solidFill>
              <a:srgbClr val="002060"/>
            </a:solidFill>
            <a:ln>
              <a:noFill/>
            </a:ln>
            <a:effectLst/>
          </c:spPr>
          <c:invertIfNegative val="0"/>
          <c:cat>
            <c:strRef>
              <c:f>'income nuclear! oil'!$A$10:$A$13</c:f>
              <c:strCache>
                <c:ptCount val="4"/>
                <c:pt idx="0">
                  <c:v>High income</c:v>
                </c:pt>
                <c:pt idx="1">
                  <c:v>Low income</c:v>
                </c:pt>
                <c:pt idx="2">
                  <c:v>Lower middle income</c:v>
                </c:pt>
                <c:pt idx="3">
                  <c:v>Upper middle income</c:v>
                </c:pt>
              </c:strCache>
              <c:extLst/>
            </c:strRef>
          </c:cat>
          <c:val>
            <c:numRef>
              <c:f>'income nuclear! oil'!$C$10:$C$13</c:f>
              <c:numCache>
                <c:formatCode>General</c:formatCode>
                <c:ptCount val="4"/>
                <c:pt idx="0">
                  <c:v>33.294719033620574</c:v>
                </c:pt>
                <c:pt idx="1">
                  <c:v>22.607857548304505</c:v>
                </c:pt>
                <c:pt idx="2">
                  <c:v>18.875700634146014</c:v>
                </c:pt>
                <c:pt idx="3">
                  <c:v>13.94446716779003</c:v>
                </c:pt>
              </c:numCache>
              <c:extLst/>
            </c:numRef>
          </c:val>
          <c:extLst>
            <c:ext xmlns:c16="http://schemas.microsoft.com/office/drawing/2014/chart" uri="{C3380CC4-5D6E-409C-BE32-E72D297353CC}">
              <c16:uniqueId val="{00000001-0290-4DBD-82D7-09B2AF8F4FDD}"/>
            </c:ext>
          </c:extLst>
        </c:ser>
        <c:dLbls>
          <c:showLegendKey val="0"/>
          <c:showVal val="0"/>
          <c:showCatName val="0"/>
          <c:showSerName val="0"/>
          <c:showPercent val="0"/>
          <c:showBubbleSize val="0"/>
        </c:dLbls>
        <c:gapWidth val="6"/>
        <c:axId val="589954895"/>
        <c:axId val="589954063"/>
      </c:barChart>
      <c:catAx>
        <c:axId val="5899548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589954063"/>
        <c:crosses val="autoZero"/>
        <c:auto val="1"/>
        <c:lblAlgn val="ctr"/>
        <c:lblOffset val="100"/>
        <c:noMultiLvlLbl val="0"/>
      </c:catAx>
      <c:valAx>
        <c:axId val="589954063"/>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89954895"/>
        <c:crosses val="autoZero"/>
        <c:crossBetween val="between"/>
      </c:valAx>
      <c:spPr>
        <a:noFill/>
        <a:ln>
          <a:noFill/>
        </a:ln>
        <a:effectLst/>
      </c:spPr>
    </c:plotArea>
    <c:legend>
      <c:legendPos val="t"/>
      <c:layout>
        <c:manualLayout>
          <c:xMode val="edge"/>
          <c:yMode val="edge"/>
          <c:x val="0.49029621297337828"/>
          <c:y val="0.10283321835525847"/>
          <c:w val="0.4270991126109237"/>
          <c:h val="0.14037157741989201"/>
        </c:manualLayout>
      </c:layout>
      <c:overlay val="0"/>
      <c:spPr>
        <a:noFill/>
        <a:ln>
          <a:noFill/>
        </a:ln>
        <a:effectLst/>
      </c:spPr>
      <c:txPr>
        <a:bodyPr rot="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r>
              <a:rPr lang="en-IN"/>
              <a:t>World vs Country </a:t>
            </a:r>
          </a:p>
          <a:p>
            <a:pPr algn="l">
              <a:defRPr/>
            </a:pPr>
            <a:r>
              <a:rPr lang="en-IN"/>
              <a:t>(2000 - </a:t>
            </a:r>
          </a:p>
          <a:p>
            <a:pPr algn="l">
              <a:defRPr/>
            </a:pPr>
            <a:r>
              <a:rPr lang="en-IN"/>
              <a:t>2020)</a:t>
            </a:r>
          </a:p>
        </c:rich>
      </c:tx>
      <c:layout>
        <c:manualLayout>
          <c:xMode val="edge"/>
          <c:yMode val="edge"/>
          <c:x val="4.8989120925101756E-2"/>
          <c:y val="0.1184931323204487"/>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490580671798048"/>
          <c:y val="0.11463388505008305"/>
          <c:w val="0.61426995782830507"/>
          <c:h val="0.79693915811543958"/>
        </c:manualLayout>
      </c:layout>
      <c:radarChart>
        <c:radarStyle val="marker"/>
        <c:varyColors val="0"/>
        <c:ser>
          <c:idx val="0"/>
          <c:order val="0"/>
          <c:tx>
            <c:v>World</c:v>
          </c:tx>
          <c:spPr>
            <a:ln w="19050" cap="rnd">
              <a:solidFill>
                <a:schemeClr val="accent1"/>
              </a:solidFill>
              <a:round/>
            </a:ln>
            <a:effectLst/>
          </c:spPr>
          <c:marker>
            <c:symbol val="none"/>
          </c:marker>
          <c:cat>
            <c:strRef>
              <c:f>'world vs country'!$B$237:$V$237</c:f>
              <c:strCache>
                <c:ptCount val="21"/>
                <c:pt idx="0">
                  <c:v>y_2000</c:v>
                </c:pt>
                <c:pt idx="1">
                  <c:v>y_2001</c:v>
                </c:pt>
                <c:pt idx="2">
                  <c:v>y_2002</c:v>
                </c:pt>
                <c:pt idx="3">
                  <c:v>y_2003</c:v>
                </c:pt>
                <c:pt idx="4">
                  <c:v>y_2004</c:v>
                </c:pt>
                <c:pt idx="5">
                  <c:v>y_2005</c:v>
                </c:pt>
                <c:pt idx="6">
                  <c:v>y_2006</c:v>
                </c:pt>
                <c:pt idx="7">
                  <c:v>y_2007</c:v>
                </c:pt>
                <c:pt idx="8">
                  <c:v>y_2008</c:v>
                </c:pt>
                <c:pt idx="9">
                  <c:v>y_2009</c:v>
                </c:pt>
                <c:pt idx="10">
                  <c:v>y_2010</c:v>
                </c:pt>
                <c:pt idx="11">
                  <c:v>y_2011</c:v>
                </c:pt>
                <c:pt idx="12">
                  <c:v>y_2012</c:v>
                </c:pt>
                <c:pt idx="13">
                  <c:v>y_2013</c:v>
                </c:pt>
                <c:pt idx="14">
                  <c:v>y_2014</c:v>
                </c:pt>
                <c:pt idx="15">
                  <c:v>y_2015</c:v>
                </c:pt>
                <c:pt idx="16">
                  <c:v>y_2016</c:v>
                </c:pt>
                <c:pt idx="17">
                  <c:v>y_2017</c:v>
                </c:pt>
                <c:pt idx="18">
                  <c:v>y_2018</c:v>
                </c:pt>
                <c:pt idx="19">
                  <c:v>y_2019</c:v>
                </c:pt>
                <c:pt idx="20">
                  <c:v>y_2020</c:v>
                </c:pt>
              </c:strCache>
            </c:strRef>
          </c:cat>
          <c:val>
            <c:numRef>
              <c:f>'world vs country'!$B$238:$V$238</c:f>
              <c:numCache>
                <c:formatCode>General</c:formatCode>
                <c:ptCount val="21"/>
                <c:pt idx="0">
                  <c:v>78.223953247070313</c:v>
                </c:pt>
                <c:pt idx="1">
                  <c:v>77.87493896484375</c:v>
                </c:pt>
                <c:pt idx="2">
                  <c:v>79.336578369140625</c:v>
                </c:pt>
                <c:pt idx="3">
                  <c:v>79.934783935546875</c:v>
                </c:pt>
                <c:pt idx="4">
                  <c:v>80.151748657226563</c:v>
                </c:pt>
                <c:pt idx="5">
                  <c:v>80.647987365722656</c:v>
                </c:pt>
                <c:pt idx="6">
                  <c:v>81.356285095214844</c:v>
                </c:pt>
                <c:pt idx="7">
                  <c:v>81.847579956054688</c:v>
                </c:pt>
                <c:pt idx="8">
                  <c:v>82.476165771484375</c:v>
                </c:pt>
                <c:pt idx="9">
                  <c:v>82.849044799804688</c:v>
                </c:pt>
                <c:pt idx="10">
                  <c:v>83.222541809082031</c:v>
                </c:pt>
                <c:pt idx="11">
                  <c:v>82.166580200195313</c:v>
                </c:pt>
                <c:pt idx="12">
                  <c:v>84.740707397460938</c:v>
                </c:pt>
                <c:pt idx="13">
                  <c:v>85.24041748046875</c:v>
                </c:pt>
                <c:pt idx="14">
                  <c:v>85.648323059082031</c:v>
                </c:pt>
                <c:pt idx="15">
                  <c:v>86.619522094726563</c:v>
                </c:pt>
                <c:pt idx="16">
                  <c:v>87.6968994140625</c:v>
                </c:pt>
                <c:pt idx="17">
                  <c:v>88.59405517578125</c:v>
                </c:pt>
                <c:pt idx="18">
                  <c:v>89.5665283203125</c:v>
                </c:pt>
                <c:pt idx="19">
                  <c:v>90.011787414550781</c:v>
                </c:pt>
                <c:pt idx="20">
                  <c:v>90.521568298339844</c:v>
                </c:pt>
              </c:numCache>
            </c:numRef>
          </c:val>
          <c:extLst>
            <c:ext xmlns:c16="http://schemas.microsoft.com/office/drawing/2014/chart" uri="{C3380CC4-5D6E-409C-BE32-E72D297353CC}">
              <c16:uniqueId val="{00000000-E14C-4750-811D-D83622F60716}"/>
            </c:ext>
          </c:extLst>
        </c:ser>
        <c:ser>
          <c:idx val="1"/>
          <c:order val="1"/>
          <c:tx>
            <c:strRef>
              <c:f>'world vs country'!$A$239</c:f>
              <c:strCache>
                <c:ptCount val="1"/>
                <c:pt idx="0">
                  <c:v>india</c:v>
                </c:pt>
              </c:strCache>
            </c:strRef>
          </c:tx>
          <c:spPr>
            <a:ln w="19050" cap="rnd">
              <a:solidFill>
                <a:schemeClr val="accent2"/>
              </a:solidFill>
              <a:round/>
            </a:ln>
            <a:effectLst/>
          </c:spPr>
          <c:marker>
            <c:symbol val="none"/>
          </c:marker>
          <c:cat>
            <c:strRef>
              <c:f>'world vs country'!$B$237:$V$237</c:f>
              <c:strCache>
                <c:ptCount val="21"/>
                <c:pt idx="0">
                  <c:v>y_2000</c:v>
                </c:pt>
                <c:pt idx="1">
                  <c:v>y_2001</c:v>
                </c:pt>
                <c:pt idx="2">
                  <c:v>y_2002</c:v>
                </c:pt>
                <c:pt idx="3">
                  <c:v>y_2003</c:v>
                </c:pt>
                <c:pt idx="4">
                  <c:v>y_2004</c:v>
                </c:pt>
                <c:pt idx="5">
                  <c:v>y_2005</c:v>
                </c:pt>
                <c:pt idx="6">
                  <c:v>y_2006</c:v>
                </c:pt>
                <c:pt idx="7">
                  <c:v>y_2007</c:v>
                </c:pt>
                <c:pt idx="8">
                  <c:v>y_2008</c:v>
                </c:pt>
                <c:pt idx="9">
                  <c:v>y_2009</c:v>
                </c:pt>
                <c:pt idx="10">
                  <c:v>y_2010</c:v>
                </c:pt>
                <c:pt idx="11">
                  <c:v>y_2011</c:v>
                </c:pt>
                <c:pt idx="12">
                  <c:v>y_2012</c:v>
                </c:pt>
                <c:pt idx="13">
                  <c:v>y_2013</c:v>
                </c:pt>
                <c:pt idx="14">
                  <c:v>y_2014</c:v>
                </c:pt>
                <c:pt idx="15">
                  <c:v>y_2015</c:v>
                </c:pt>
                <c:pt idx="16">
                  <c:v>y_2016</c:v>
                </c:pt>
                <c:pt idx="17">
                  <c:v>y_2017</c:v>
                </c:pt>
                <c:pt idx="18">
                  <c:v>y_2018</c:v>
                </c:pt>
                <c:pt idx="19">
                  <c:v>y_2019</c:v>
                </c:pt>
                <c:pt idx="20">
                  <c:v>y_2020</c:v>
                </c:pt>
              </c:strCache>
            </c:strRef>
          </c:cat>
          <c:val>
            <c:numRef>
              <c:f>'world vs country'!$B$239:$V$239</c:f>
              <c:numCache>
                <c:formatCode>General</c:formatCode>
                <c:ptCount val="21"/>
                <c:pt idx="0">
                  <c:v>58.721473693847656</c:v>
                </c:pt>
                <c:pt idx="1">
                  <c:v>55.799999237060547</c:v>
                </c:pt>
                <c:pt idx="2">
                  <c:v>62.299999237060547</c:v>
                </c:pt>
                <c:pt idx="3">
                  <c:v>64.0474853515625</c:v>
                </c:pt>
                <c:pt idx="4">
                  <c:v>64.400001525878906</c:v>
                </c:pt>
                <c:pt idx="5">
                  <c:v>67.579811096191406</c:v>
                </c:pt>
                <c:pt idx="6">
                  <c:v>67.900001525878906</c:v>
                </c:pt>
                <c:pt idx="7">
                  <c:v>71.119865417480469</c:v>
                </c:pt>
                <c:pt idx="8">
                  <c:v>72.899383544921875</c:v>
                </c:pt>
                <c:pt idx="9">
                  <c:v>75</c:v>
                </c:pt>
                <c:pt idx="10">
                  <c:v>76.300003051757813</c:v>
                </c:pt>
                <c:pt idx="11">
                  <c:v>67.599998474121094</c:v>
                </c:pt>
                <c:pt idx="12">
                  <c:v>79.900001525878906</c:v>
                </c:pt>
                <c:pt idx="13">
                  <c:v>81.99932861328125</c:v>
                </c:pt>
                <c:pt idx="14">
                  <c:v>83.87249755859375</c:v>
                </c:pt>
                <c:pt idx="15">
                  <c:v>88</c:v>
                </c:pt>
                <c:pt idx="16">
                  <c:v>89.217796325683594</c:v>
                </c:pt>
                <c:pt idx="17">
                  <c:v>92.124946594238281</c:v>
                </c:pt>
                <c:pt idx="18">
                  <c:v>95.699996948242188</c:v>
                </c:pt>
                <c:pt idx="19">
                  <c:v>97.308265686035156</c:v>
                </c:pt>
                <c:pt idx="20">
                  <c:v>99</c:v>
                </c:pt>
              </c:numCache>
            </c:numRef>
          </c:val>
          <c:extLst>
            <c:ext xmlns:c16="http://schemas.microsoft.com/office/drawing/2014/chart" uri="{C3380CC4-5D6E-409C-BE32-E72D297353CC}">
              <c16:uniqueId val="{00000001-E14C-4750-811D-D83622F60716}"/>
            </c:ext>
          </c:extLst>
        </c:ser>
        <c:dLbls>
          <c:showLegendKey val="0"/>
          <c:showVal val="0"/>
          <c:showCatName val="0"/>
          <c:showSerName val="0"/>
          <c:showPercent val="0"/>
          <c:showBubbleSize val="0"/>
        </c:dLbls>
        <c:axId val="375306159"/>
        <c:axId val="375306575"/>
      </c:radarChart>
      <c:catAx>
        <c:axId val="37530615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5306575"/>
        <c:crosses val="autoZero"/>
        <c:auto val="1"/>
        <c:lblAlgn val="ctr"/>
        <c:lblOffset val="100"/>
        <c:noMultiLvlLbl val="0"/>
      </c:catAx>
      <c:valAx>
        <c:axId val="3753065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5306159"/>
        <c:crosses val="autoZero"/>
        <c:crossBetween val="between"/>
      </c:valAx>
      <c:spPr>
        <a:noFill/>
        <a:ln>
          <a:noFill/>
        </a:ln>
        <a:effectLst/>
      </c:spPr>
    </c:plotArea>
    <c:legend>
      <c:legendPos val="r"/>
      <c:layout>
        <c:manualLayout>
          <c:xMode val="edge"/>
          <c:yMode val="edge"/>
          <c:x val="0.36133131376286293"/>
          <c:y val="0.90126140511263431"/>
          <c:w val="0.3342473198215743"/>
          <c:h val="9.735442293841573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[group average.csv]Sheet1!PivotTable3</c:name>
    <c:fmtId val="6"/>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2020</a:t>
            </a:r>
          </a:p>
        </c:rich>
      </c:tx>
      <c:layout>
        <c:manualLayout>
          <c:xMode val="edge"/>
          <c:yMode val="edge"/>
          <c:x val="0.44630924630924623"/>
          <c:y val="0"/>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38184724287086491"/>
          <c:y val="5.5029370051930433E-2"/>
          <c:w val="0.58882587229043926"/>
          <c:h val="0.89696540741396091"/>
        </c:manualLayout>
      </c:layout>
      <c:barChart>
        <c:barDir val="bar"/>
        <c:grouping val="clustered"/>
        <c:varyColors val="0"/>
        <c:ser>
          <c:idx val="0"/>
          <c:order val="0"/>
          <c:tx>
            <c:strRef>
              <c:f>Sheet1!$H$3</c:f>
              <c:strCache>
                <c:ptCount val="1"/>
                <c:pt idx="0">
                  <c:v>Total</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38100" dist="254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Sheet1!$G$4:$G$34</c:f>
              <c:strCache>
                <c:ptCount val="30"/>
                <c:pt idx="0">
                  <c:v>North America</c:v>
                </c:pt>
                <c:pt idx="1">
                  <c:v>Euro area</c:v>
                </c:pt>
                <c:pt idx="2">
                  <c:v>Post-demographic dividend</c:v>
                </c:pt>
                <c:pt idx="3">
                  <c:v>European Union</c:v>
                </c:pt>
                <c:pt idx="4">
                  <c:v>Europe &amp; Central Asia</c:v>
                </c:pt>
                <c:pt idx="5">
                  <c:v>Europe &amp; Central Asia (IDA &amp; IBRD countries)</c:v>
                </c:pt>
                <c:pt idx="6">
                  <c:v>Europe &amp; Central Asia (excluding high income)</c:v>
                </c:pt>
                <c:pt idx="7">
                  <c:v>High income</c:v>
                </c:pt>
                <c:pt idx="8">
                  <c:v>Central Europe and the Baltics</c:v>
                </c:pt>
                <c:pt idx="9">
                  <c:v>OECD members</c:v>
                </c:pt>
                <c:pt idx="10">
                  <c:v>Late-demographic dividend</c:v>
                </c:pt>
                <c:pt idx="11">
                  <c:v>Upper middle income</c:v>
                </c:pt>
                <c:pt idx="12">
                  <c:v>Caribbean small states</c:v>
                </c:pt>
                <c:pt idx="13">
                  <c:v>IBRD only</c:v>
                </c:pt>
                <c:pt idx="14">
                  <c:v>Latin America &amp; Caribbean</c:v>
                </c:pt>
                <c:pt idx="15">
                  <c:v>Latin America &amp; the Caribbean (IDA &amp; IBRD countries)</c:v>
                </c:pt>
                <c:pt idx="16">
                  <c:v>Latin America &amp; Caribbean (excluding high income)</c:v>
                </c:pt>
                <c:pt idx="17">
                  <c:v>East Asia &amp; Pacific (IDA &amp; IBRD countries)</c:v>
                </c:pt>
                <c:pt idx="18">
                  <c:v>East Asia &amp; Pacific</c:v>
                </c:pt>
                <c:pt idx="19">
                  <c:v>East Asia &amp; Pacific (excluding high income)</c:v>
                </c:pt>
                <c:pt idx="20">
                  <c:v>Middle East &amp; North Africa</c:v>
                </c:pt>
                <c:pt idx="21">
                  <c:v>Middle East &amp; North Africa (excluding high income)</c:v>
                </c:pt>
                <c:pt idx="22">
                  <c:v>Middle East &amp; North Africa (IDA &amp; IBRD countries)</c:v>
                </c:pt>
                <c:pt idx="23">
                  <c:v>South Asia</c:v>
                </c:pt>
                <c:pt idx="24">
                  <c:v>South Asia (IDA &amp; IBRD)</c:v>
                </c:pt>
                <c:pt idx="25">
                  <c:v>Middle income</c:v>
                </c:pt>
                <c:pt idx="26">
                  <c:v>Early-demographic dividend</c:v>
                </c:pt>
                <c:pt idx="27">
                  <c:v>World</c:v>
                </c:pt>
                <c:pt idx="28">
                  <c:v>Arab World</c:v>
                </c:pt>
                <c:pt idx="29">
                  <c:v>Lower middle income</c:v>
                </c:pt>
              </c:strCache>
            </c:strRef>
          </c:cat>
          <c:val>
            <c:numRef>
              <c:f>Sheet1!$H$4:$H$34</c:f>
              <c:numCache>
                <c:formatCode>General</c:formatCode>
                <c:ptCount val="30"/>
                <c:pt idx="0">
                  <c:v>100</c:v>
                </c:pt>
                <c:pt idx="1">
                  <c:v>100</c:v>
                </c:pt>
                <c:pt idx="2">
                  <c:v>99.998138427734304</c:v>
                </c:pt>
                <c:pt idx="3">
                  <c:v>99.995353698730398</c:v>
                </c:pt>
                <c:pt idx="4">
                  <c:v>99.995323181152301</c:v>
                </c:pt>
                <c:pt idx="5">
                  <c:v>99.990638732910099</c:v>
                </c:pt>
                <c:pt idx="6">
                  <c:v>99.989204406738196</c:v>
                </c:pt>
                <c:pt idx="7">
                  <c:v>99.988296508789006</c:v>
                </c:pt>
                <c:pt idx="8">
                  <c:v>99.979637145996094</c:v>
                </c:pt>
                <c:pt idx="9">
                  <c:v>99.943283081054602</c:v>
                </c:pt>
                <c:pt idx="10">
                  <c:v>99.463722229003906</c:v>
                </c:pt>
                <c:pt idx="11">
                  <c:v>99.373886108398395</c:v>
                </c:pt>
                <c:pt idx="12">
                  <c:v>98.818923950195298</c:v>
                </c:pt>
                <c:pt idx="13">
                  <c:v>98.778450012207003</c:v>
                </c:pt>
                <c:pt idx="14">
                  <c:v>98.516128540039006</c:v>
                </c:pt>
                <c:pt idx="15">
                  <c:v>98.479156494140597</c:v>
                </c:pt>
                <c:pt idx="16">
                  <c:v>98.385955810546804</c:v>
                </c:pt>
                <c:pt idx="17">
                  <c:v>98.364471435546804</c:v>
                </c:pt>
                <c:pt idx="18">
                  <c:v>98.013336181640597</c:v>
                </c:pt>
                <c:pt idx="19">
                  <c:v>97.802894592285099</c:v>
                </c:pt>
                <c:pt idx="20">
                  <c:v>97.355934143066406</c:v>
                </c:pt>
                <c:pt idx="21">
                  <c:v>96.899444580078097</c:v>
                </c:pt>
                <c:pt idx="22">
                  <c:v>96.861381530761705</c:v>
                </c:pt>
                <c:pt idx="23">
                  <c:v>95.784286499023395</c:v>
                </c:pt>
                <c:pt idx="24">
                  <c:v>95.784286499023395</c:v>
                </c:pt>
                <c:pt idx="25">
                  <c:v>94.0845947265625</c:v>
                </c:pt>
                <c:pt idx="26">
                  <c:v>93.382217407226506</c:v>
                </c:pt>
                <c:pt idx="27">
                  <c:v>90.521568298339801</c:v>
                </c:pt>
                <c:pt idx="28">
                  <c:v>90.277732849121094</c:v>
                </c:pt>
                <c:pt idx="29">
                  <c:v>90.114860534667898</c:v>
                </c:pt>
              </c:numCache>
            </c:numRef>
          </c:val>
          <c:extLst>
            <c:ext xmlns:c16="http://schemas.microsoft.com/office/drawing/2014/chart" uri="{C3380CC4-5D6E-409C-BE32-E72D297353CC}">
              <c16:uniqueId val="{00000000-78DD-43D5-BA2E-069D345782EB}"/>
            </c:ext>
          </c:extLst>
        </c:ser>
        <c:dLbls>
          <c:dLblPos val="inEnd"/>
          <c:showLegendKey val="0"/>
          <c:showVal val="1"/>
          <c:showCatName val="0"/>
          <c:showSerName val="0"/>
          <c:showPercent val="0"/>
          <c:showBubbleSize val="0"/>
        </c:dLbls>
        <c:gapWidth val="100"/>
        <c:axId val="803066575"/>
        <c:axId val="803074063"/>
      </c:barChart>
      <c:catAx>
        <c:axId val="803066575"/>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803074063"/>
        <c:crosses val="autoZero"/>
        <c:auto val="1"/>
        <c:lblAlgn val="ctr"/>
        <c:lblOffset val="100"/>
        <c:noMultiLvlLbl val="0"/>
      </c:catAx>
      <c:valAx>
        <c:axId val="803074063"/>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8030665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[group average.csv]Sheet1!PivotTable1</c:name>
    <c:fmtId val="6"/>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2000</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47792438634552598"/>
          <c:y val="8.6768591426071739E-2"/>
          <c:w val="0.48926740984109229"/>
          <c:h val="0.86007072032662579"/>
        </c:manualLayout>
      </c:layout>
      <c:barChart>
        <c:barDir val="bar"/>
        <c:grouping val="clustered"/>
        <c:varyColors val="0"/>
        <c:ser>
          <c:idx val="0"/>
          <c:order val="0"/>
          <c:tx>
            <c:strRef>
              <c:f>Sheet1!$B$3</c:f>
              <c:strCache>
                <c:ptCount val="1"/>
                <c:pt idx="0">
                  <c:v>Total</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38100" dist="254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Sheet1!$A$4:$A$34</c:f>
              <c:strCache>
                <c:ptCount val="30"/>
                <c:pt idx="0">
                  <c:v>European Union</c:v>
                </c:pt>
                <c:pt idx="1">
                  <c:v>Euro area</c:v>
                </c:pt>
                <c:pt idx="2">
                  <c:v>North America</c:v>
                </c:pt>
                <c:pt idx="3">
                  <c:v>Central Europe and the Baltics</c:v>
                </c:pt>
                <c:pt idx="4">
                  <c:v>Post-demographic dividend</c:v>
                </c:pt>
                <c:pt idx="5">
                  <c:v>Europe &amp; Central Asia</c:v>
                </c:pt>
                <c:pt idx="6">
                  <c:v>Europe &amp; Central Asia (IDA &amp; IBRD countries)</c:v>
                </c:pt>
                <c:pt idx="7">
                  <c:v>High income</c:v>
                </c:pt>
                <c:pt idx="8">
                  <c:v>Europe &amp; Central Asia (excluding high income)</c:v>
                </c:pt>
                <c:pt idx="9">
                  <c:v>OECD members</c:v>
                </c:pt>
                <c:pt idx="10">
                  <c:v>Late-demographic dividend</c:v>
                </c:pt>
                <c:pt idx="11">
                  <c:v>Upper middle income</c:v>
                </c:pt>
                <c:pt idx="12">
                  <c:v>Middle East &amp; North Africa</c:v>
                </c:pt>
                <c:pt idx="13">
                  <c:v>East Asia &amp; Pacific</c:v>
                </c:pt>
                <c:pt idx="14">
                  <c:v>Latin America &amp; Caribbean</c:v>
                </c:pt>
                <c:pt idx="15">
                  <c:v>Middle East &amp; North Africa (excluding high income)</c:v>
                </c:pt>
                <c:pt idx="16">
                  <c:v>Latin America &amp; the Caribbean (IDA &amp; IBRD countries)</c:v>
                </c:pt>
                <c:pt idx="17">
                  <c:v>Middle East &amp; North Africa (IDA &amp; IBRD countries)</c:v>
                </c:pt>
                <c:pt idx="18">
                  <c:v>East Asia &amp; Pacific (IDA &amp; IBRD countries)</c:v>
                </c:pt>
                <c:pt idx="19">
                  <c:v>East Asia &amp; Pacific (excluding high income)</c:v>
                </c:pt>
                <c:pt idx="20">
                  <c:v>Latin America &amp; Caribbean (excluding high income)</c:v>
                </c:pt>
                <c:pt idx="21">
                  <c:v>Caribbean small states</c:v>
                </c:pt>
                <c:pt idx="22">
                  <c:v>IBRD only</c:v>
                </c:pt>
                <c:pt idx="23">
                  <c:v>Arab World</c:v>
                </c:pt>
                <c:pt idx="24">
                  <c:v>World</c:v>
                </c:pt>
                <c:pt idx="25">
                  <c:v>Middle income</c:v>
                </c:pt>
                <c:pt idx="26">
                  <c:v>IDA &amp; IBRD total</c:v>
                </c:pt>
                <c:pt idx="27">
                  <c:v>Low &amp; middle income</c:v>
                </c:pt>
                <c:pt idx="28">
                  <c:v>Early-demographic dividend</c:v>
                </c:pt>
                <c:pt idx="29">
                  <c:v>Small states</c:v>
                </c:pt>
              </c:strCache>
            </c:strRef>
          </c:cat>
          <c:val>
            <c:numRef>
              <c:f>Sheet1!$B$4:$B$34</c:f>
              <c:numCache>
                <c:formatCode>General</c:formatCode>
                <c:ptCount val="30"/>
                <c:pt idx="0">
                  <c:v>100</c:v>
                </c:pt>
                <c:pt idx="1">
                  <c:v>100</c:v>
                </c:pt>
                <c:pt idx="2">
                  <c:v>100</c:v>
                </c:pt>
                <c:pt idx="3">
                  <c:v>100</c:v>
                </c:pt>
                <c:pt idx="4">
                  <c:v>99.967117309570298</c:v>
                </c:pt>
                <c:pt idx="5">
                  <c:v>99.949394226074205</c:v>
                </c:pt>
                <c:pt idx="6">
                  <c:v>99.899452209472599</c:v>
                </c:pt>
                <c:pt idx="7">
                  <c:v>99.899360656738196</c:v>
                </c:pt>
                <c:pt idx="8">
                  <c:v>99.881622314453097</c:v>
                </c:pt>
                <c:pt idx="9">
                  <c:v>99.641029357910099</c:v>
                </c:pt>
                <c:pt idx="10">
                  <c:v>95.654090881347599</c:v>
                </c:pt>
                <c:pt idx="11">
                  <c:v>95.594093322753906</c:v>
                </c:pt>
                <c:pt idx="12">
                  <c:v>92.516258239746094</c:v>
                </c:pt>
                <c:pt idx="13">
                  <c:v>92.223640441894503</c:v>
                </c:pt>
                <c:pt idx="14">
                  <c:v>91.739181518554602</c:v>
                </c:pt>
                <c:pt idx="15">
                  <c:v>91.550315856933594</c:v>
                </c:pt>
                <c:pt idx="16">
                  <c:v>91.545593261718693</c:v>
                </c:pt>
                <c:pt idx="17">
                  <c:v>91.464141845703097</c:v>
                </c:pt>
                <c:pt idx="18">
                  <c:v>91.317520141601506</c:v>
                </c:pt>
                <c:pt idx="19">
                  <c:v>91.317474365234304</c:v>
                </c:pt>
                <c:pt idx="20">
                  <c:v>91.107772827148395</c:v>
                </c:pt>
                <c:pt idx="21">
                  <c:v>86.829292297363196</c:v>
                </c:pt>
                <c:pt idx="22">
                  <c:v>84.311714172363196</c:v>
                </c:pt>
                <c:pt idx="23">
                  <c:v>80.736145019531193</c:v>
                </c:pt>
                <c:pt idx="24">
                  <c:v>78.223953247070298</c:v>
                </c:pt>
                <c:pt idx="25">
                  <c:v>77.993583679199205</c:v>
                </c:pt>
                <c:pt idx="26">
                  <c:v>73.905319213867102</c:v>
                </c:pt>
                <c:pt idx="27">
                  <c:v>73.406829833984304</c:v>
                </c:pt>
                <c:pt idx="28">
                  <c:v>66.703071594238196</c:v>
                </c:pt>
                <c:pt idx="29">
                  <c:v>63.394203186035099</c:v>
                </c:pt>
              </c:numCache>
            </c:numRef>
          </c:val>
          <c:extLst>
            <c:ext xmlns:c16="http://schemas.microsoft.com/office/drawing/2014/chart" uri="{C3380CC4-5D6E-409C-BE32-E72D297353CC}">
              <c16:uniqueId val="{00000000-5C72-4280-BAF8-037A8EF1612E}"/>
            </c:ext>
          </c:extLst>
        </c:ser>
        <c:dLbls>
          <c:dLblPos val="inEnd"/>
          <c:showLegendKey val="0"/>
          <c:showVal val="1"/>
          <c:showCatName val="0"/>
          <c:showSerName val="0"/>
          <c:showPercent val="0"/>
          <c:showBubbleSize val="0"/>
        </c:dLbls>
        <c:gapWidth val="100"/>
        <c:axId val="803062831"/>
        <c:axId val="803061583"/>
      </c:barChart>
      <c:catAx>
        <c:axId val="803062831"/>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803061583"/>
        <c:crosses val="autoZero"/>
        <c:auto val="1"/>
        <c:lblAlgn val="ctr"/>
        <c:lblOffset val="100"/>
        <c:noMultiLvlLbl val="0"/>
      </c:catAx>
      <c:valAx>
        <c:axId val="803061583"/>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8030628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Sheet1!$A$2:$C$17</cx:f>
        <cx:lvl ptCount="16">
          <cx:pt idx="0">Togo</cx:pt>
          <cx:pt idx="1">Libya</cx:pt>
          <cx:pt idx="2">Haiti</cx:pt>
          <cx:pt idx="3">Iraq</cx:pt>
          <cx:pt idx="4">Congo, Rep.</cx:pt>
          <cx:pt idx="5">Niger</cx:pt>
          <cx:pt idx="6">Namibia</cx:pt>
          <cx:pt idx="7">Venezuela, RB</cx:pt>
          <cx:pt idx="8">Honduras</cx:pt>
          <cx:pt idx="9">Fragile and conflict affected situations</cx:pt>
        </cx:lvl>
        <cx:lvl ptCount="16"/>
        <cx:lvl ptCount="16"/>
      </cx:strDim>
      <cx:numDim type="size">
        <cx:f>Sheet1!$D$2:$D$17</cx:f>
        <cx:lvl ptCount="16" formatCode="General">
          <cx:pt idx="0">71.034484863281193</cx:pt>
          <cx:pt idx="1">69.696006774902301</cx:pt>
          <cx:pt idx="2">60.116165161132798</cx:pt>
          <cx:pt idx="3">50.631565093994098</cx:pt>
          <cx:pt idx="4">44.540229797363203</cx:pt>
          <cx:pt idx="5">41.760723114013601</cx:pt>
          <cx:pt idx="6">36.248332977294901</cx:pt>
          <cx:pt idx="7">36.044719696044901</cx:pt>
          <cx:pt idx="8">34.946502685546797</cx:pt>
          <cx:pt idx="9">32.236930847167898</cx:pt>
        </cx:lvl>
      </cx:numDim>
    </cx:data>
  </cx:chartData>
  <cx:chart>
    <cx:title pos="t" align="ctr" overlay="0">
      <cx:tx>
        <cx:txData>
          <cx:v>Top 10 power generation and transmission loss countries</cx:v>
        </cx:txData>
      </cx:tx>
      <cx:txPr>
        <a:bodyPr spcFirstLastPara="1" vertOverflow="ellipsis" horzOverflow="overflow" wrap="square" lIns="0" tIns="0" rIns="0" bIns="0" anchor="ctr" anchorCtr="1"/>
        <a:lstStyle/>
        <a:p>
          <a:pPr algn="ctr" rtl="0">
            <a:defRPr/>
          </a:pPr>
          <a:r>
            <a:rPr lang="en-US" sz="1862" b="0" i="0" u="none" strike="noStrike" baseline="0" dirty="0">
              <a:solidFill>
                <a:prstClr val="black">
                  <a:lumMod val="65000"/>
                  <a:lumOff val="35000"/>
                </a:prstClr>
              </a:solidFill>
              <a:latin typeface="Calibri" panose="020F0502020204030204"/>
            </a:rPr>
            <a:t>Top 10 power generation and transmission loss countries</a:t>
          </a:r>
        </a:p>
      </cx:txPr>
    </cx:title>
    <cx:plotArea>
      <cx:plotAreaRegion>
        <cx:series layoutId="treemap" uniqueId="{B40AE373-1187-4253-B04F-5243DA512D3B}">
          <cx:tx>
            <cx:txData>
              <cx:f>Sheet1!$D$1</cx:f>
              <cx:v>Series1</cx:v>
            </cx:txData>
          </cx:tx>
          <cx:dataLabels pos="inEnd">
            <cx:visibility seriesName="0" categoryName="1" value="1"/>
            <cx:separator>
</cx:separator>
          </cx:dataLabels>
          <cx:dataId val="0"/>
          <cx:layoutPr>
            <cx:parentLabelLayout val="overlapping"/>
          </cx:layoutPr>
        </cx:series>
      </cx:plotAreaRegion>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Sheet1!$A$2:$A$6</cx:f>
        <cx:lvl ptCount="5">
          <cx:pt idx="0">United States</cx:pt>
          <cx:pt idx="1">China</cx:pt>
          <cx:pt idx="2">Germany</cx:pt>
          <cx:pt idx="3">Japan</cx:pt>
          <cx:pt idx="4">United Kingdom</cx:pt>
        </cx:lvl>
      </cx:strDim>
      <cx:numDim type="val">
        <cx:f>Sheet1!$B$2:$B$6</cx:f>
        <cx:lvl ptCount="5" formatCode="General">
          <cx:pt idx="0">410.83462934162776</cx:pt>
          <cx:pt idx="1">8947.7000630119728</cx:pt>
          <cx:pt idx="2">1222.4405151713599</cx:pt>
          <cx:pt idx="3">575.44614061492155</cx:pt>
          <cx:pt idx="4">1581.941031941032</cx:pt>
        </cx:lvl>
      </cx:numDim>
    </cx:data>
  </cx:chartData>
  <cx:chart>
    <cx:title pos="t" align="ctr" overlay="0">
      <cx:tx>
        <cx:txData>
          <cx:v>Growth percent (2000 – 2015)</cx:v>
        </cx:txData>
      </cx:tx>
      <cx:txPr>
        <a:bodyPr spcFirstLastPara="1" vertOverflow="ellipsis" horzOverflow="overflow" wrap="square" lIns="0" tIns="0" rIns="0" bIns="0" anchor="ctr" anchorCtr="1"/>
        <a:lstStyle/>
        <a:p>
          <a:pPr algn="ctr" rtl="0">
            <a:defRPr/>
          </a:pPr>
          <a:r>
            <a:rPr lang="en-US" sz="1862" b="0" i="0" u="none" strike="noStrike" baseline="0" dirty="0">
              <a:solidFill>
                <a:prstClr val="black">
                  <a:lumMod val="65000"/>
                  <a:lumOff val="35000"/>
                </a:prstClr>
              </a:solidFill>
              <a:latin typeface="Calibri" panose="020F0502020204030204"/>
            </a:rPr>
            <a:t>Growth percent (2000 – 2015)</a:t>
          </a:r>
        </a:p>
      </cx:txPr>
    </cx:title>
    <cx:plotArea>
      <cx:plotAreaRegion>
        <cx:series layoutId="funnel" uniqueId="{02F99064-996E-4AFA-B6E5-E9D3E8B92DD5}">
          <cx:tx>
            <cx:txData>
              <cx:f>Sheet1!$B$1</cx:f>
              <cx:v>Series1</cx:v>
            </cx:txData>
          </cx:tx>
          <cx:dataLabels>
            <cx:numFmt formatCode="#,##0" sourceLinked="0"/>
            <cx:visibility seriesName="0" categoryName="0" value="1"/>
            <cx:separator>, </cx:separator>
          </cx:dataLabels>
          <cx:dataId val="0"/>
        </cx:series>
      </cx:plotAreaRegion>
      <cx:axis id="0">
        <cx:catScaling gapWidth="0"/>
        <cx:tickLabels/>
      </cx:axis>
    </cx:plotArea>
  </cx:chart>
</cx: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3">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9050" cap="flat" cmpd="sng" algn="ctr">
        <a:solidFill>
          <a:schemeClr val="tx1">
            <a:lumMod val="15000"/>
            <a:lumOff val="8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99000">
              <a:schemeClr val="tx1">
                <a:lumMod val="25000"/>
                <a:lumOff val="75000"/>
              </a:schemeClr>
            </a:gs>
            <a:gs pos="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15000"/>
                <a:lumOff val="85000"/>
              </a:schemeClr>
            </a:gs>
            <a:gs pos="0">
              <a:schemeClr val="tx1">
                <a:lumMod val="5000"/>
                <a:lumOff val="9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414">
  <cs:axisTitle>
    <cs:lnRef idx="0"/>
    <cs:fillRef idx="0"/>
    <cs:effectRef idx="0"/>
    <cs:fontRef idx="major">
      <a:schemeClr val="dk1">
        <a:lumMod val="50000"/>
        <a:lumOff val="50000"/>
      </a:schemeClr>
    </cs:fontRef>
    <cs:spPr>
      <a:solidFill>
        <a:schemeClr val="bg1">
          <a:lumMod val="85000"/>
        </a:schemeClr>
      </a:solidFill>
      <a:ln w="19050">
        <a:solidFill>
          <a:schemeClr val="bg1"/>
        </a:solidFill>
      </a:ln>
    </cs:spPr>
    <cs:defRPr sz="1197"/>
  </cs:axisTitle>
  <cs:categoryAxis>
    <cs:lnRef idx="0"/>
    <cs:fillRef idx="0"/>
    <cs:effectRef idx="0"/>
    <cs:fontRef idx="major">
      <a:schemeClr val="dk1">
        <a:lumMod val="50000"/>
        <a:lumOff val="50000"/>
      </a:schemeClr>
    </cs:fontRef>
    <cs:defRPr sz="1197"/>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1197"/>
  </cs:chartArea>
  <cs:dataLabel>
    <cs:lnRef idx="0"/>
    <cs:fillRef idx="0"/>
    <cs:effectRef idx="0"/>
    <cs:fontRef idx="minor">
      <a:schemeClr val="dk1">
        <a:lumMod val="75000"/>
        <a:lumOff val="25000"/>
      </a:schemeClr>
    </cs:fontRef>
    <cs:defRPr sz="1197"/>
    <cs:bodyPr lIns="38100" tIns="19050" rIns="38100" bIns="19050">
      <a:spAutoFit/>
    </cs:bodyPr>
  </cs:dataLabel>
  <cs:dataLabelCallout>
    <cs:lnRef idx="0"/>
    <cs:fillRef idx="0"/>
    <cs:effectRef idx="0"/>
    <cs:fontRef idx="major">
      <a:schemeClr val="dk1">
        <a:lumMod val="50000"/>
        <a:lumOff val="50000"/>
      </a:schemeClr>
    </cs:fontRef>
    <cs:spPr>
      <a:solidFill>
        <a:schemeClr val="lt1">
          <a:alpha val="75000"/>
        </a:schemeClr>
      </a:solidFill>
      <a:ln w="9525">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9525">
        <a:solidFill>
          <a:schemeClr val="lt1"/>
        </a:solidFill>
      </a:ln>
    </cs:spPr>
  </cs:dataPoint>
  <cs:dataPoint3D>
    <cs:lnRef idx="0"/>
    <cs:fillRef idx="0">
      <cs:styleClr val="auto"/>
    </cs:fillRef>
    <cs:effectRef idx="0"/>
    <cs:fontRef idx="minor">
      <a:schemeClr val="tx1"/>
    </cs:fontRef>
    <cs:spPr>
      <a:solidFill>
        <a:schemeClr val="phClr"/>
      </a:solidFill>
      <a:ln w="9525">
        <a:solidFill>
          <a:schemeClr val="lt1"/>
        </a:solidFill>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solidFill>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lumOff val="10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1197"/>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ajor">
      <a:schemeClr val="dk1">
        <a:lumMod val="50000"/>
        <a:lumOff val="50000"/>
      </a:schemeClr>
    </cs:fontRef>
    <cs:defRPr sz="1197"/>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ajor">
      <a:schemeClr val="dk1">
        <a:lumMod val="50000"/>
        <a:lumOff val="50000"/>
      </a:schemeClr>
    </cs:fontRef>
    <cs:defRPr sz="2128" b="1" spc="0" normalizeH="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ajor">
      <a:schemeClr val="dk1">
        <a:lumMod val="50000"/>
        <a:lumOff val="50000"/>
      </a:schemeClr>
    </cs:fontRef>
    <cs:defRPr sz="1197"/>
  </cs:trendlineLabel>
  <cs:upBar>
    <cs:lnRef idx="0"/>
    <cs:fillRef idx="0"/>
    <cs:effectRef idx="0"/>
    <cs:fontRef idx="minor">
      <a:schemeClr val="dk1"/>
    </cs:fontRef>
    <cs:spPr>
      <a:solidFill>
        <a:schemeClr val="lt1"/>
      </a:solidFill>
    </cs:spPr>
  </cs:upBar>
  <cs:valueAxis>
    <cs:lnRef idx="0"/>
    <cs:fillRef idx="0"/>
    <cs:effectRef idx="0"/>
    <cs:fontRef idx="major">
      <a:schemeClr val="dk1">
        <a:lumMod val="50000"/>
        <a:lumOff val="50000"/>
      </a:schemeClr>
    </cs:fontRef>
    <cs:defRPr sz="1197"/>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424">
  <cs:axisTitle>
    <cs:lnRef idx="0"/>
    <cs:fillRef idx="0"/>
    <cs:effectRef idx="0"/>
    <cs:fontRef idx="minor">
      <a:schemeClr val="dk1">
        <a:lumMod val="75000"/>
        <a:lumOff val="25000"/>
      </a:schemeClr>
    </cs:fontRef>
    <cs:defRPr sz="1197"/>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cs:chartArea>
  <cs:dataLabel>
    <cs:lnRef idx="0"/>
    <cs:fillRef idx="0"/>
    <cs:effectRef idx="0"/>
    <cs:fontRef idx="minor">
      <a:schemeClr val="dk1"/>
    </cs:fontRef>
    <cs:defRPr sz="1197"/>
  </cs:dataLabel>
  <cs:dataLabelCallout>
    <cs:lnRef idx="0"/>
    <cs:fillRef idx="0"/>
    <cs:effectRef idx="0"/>
    <cs:fontRef idx="minor">
      <a:schemeClr val="lt1"/>
    </cs:fontRef>
    <cs:spPr>
      <a:solidFill>
        <a:schemeClr val="dk1">
          <a:lumMod val="65000"/>
          <a:lumOff val="35000"/>
          <a:alpha val="75000"/>
        </a:schemeClr>
      </a:solidFill>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1197"/>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22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1197"/>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1197"/>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9.xml><?xml version="1.0" encoding="utf-8"?>
<cs:chartStyle xmlns:cs="http://schemas.microsoft.com/office/drawing/2012/chartStyle" xmlns:a="http://schemas.openxmlformats.org/drawingml/2006/main" id="22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DF8815-FD7A-49CA-808D-CF22FA82A6BB}"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580317-C7A2-4095-8DA0-E60E8CB95A09}" type="slidenum">
              <a:rPr lang="en-IN" smtClean="0"/>
              <a:t>‹#›</a:t>
            </a:fld>
            <a:endParaRPr lang="en-IN"/>
          </a:p>
        </p:txBody>
      </p:sp>
    </p:spTree>
    <p:extLst>
      <p:ext uri="{BB962C8B-B14F-4D97-AF65-F5344CB8AC3E}">
        <p14:creationId xmlns:p14="http://schemas.microsoft.com/office/powerpoint/2010/main" val="1447238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DF8815-FD7A-49CA-808D-CF22FA82A6BB}" type="datetimeFigureOut">
              <a:rPr lang="en-IN" smtClean="0"/>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580317-C7A2-4095-8DA0-E60E8CB95A09}" type="slidenum">
              <a:rPr lang="en-IN" smtClean="0"/>
              <a:t>‹#›</a:t>
            </a:fld>
            <a:endParaRPr lang="en-IN"/>
          </a:p>
        </p:txBody>
      </p:sp>
    </p:spTree>
    <p:extLst>
      <p:ext uri="{BB962C8B-B14F-4D97-AF65-F5344CB8AC3E}">
        <p14:creationId xmlns:p14="http://schemas.microsoft.com/office/powerpoint/2010/main" val="3121568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2DF8815-FD7A-49CA-808D-CF22FA82A6BB}"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580317-C7A2-4095-8DA0-E60E8CB95A09}" type="slidenum">
              <a:rPr lang="en-IN" smtClean="0"/>
              <a:t>‹#›</a:t>
            </a:fld>
            <a:endParaRPr lang="en-IN"/>
          </a:p>
        </p:txBody>
      </p:sp>
    </p:spTree>
    <p:extLst>
      <p:ext uri="{BB962C8B-B14F-4D97-AF65-F5344CB8AC3E}">
        <p14:creationId xmlns:p14="http://schemas.microsoft.com/office/powerpoint/2010/main" val="848099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2DF8815-FD7A-49CA-808D-CF22FA82A6BB}"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580317-C7A2-4095-8DA0-E60E8CB95A0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52942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DF8815-FD7A-49CA-808D-CF22FA82A6BB}"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580317-C7A2-4095-8DA0-E60E8CB95A09}" type="slidenum">
              <a:rPr lang="en-IN" smtClean="0"/>
              <a:t>‹#›</a:t>
            </a:fld>
            <a:endParaRPr lang="en-IN"/>
          </a:p>
        </p:txBody>
      </p:sp>
    </p:spTree>
    <p:extLst>
      <p:ext uri="{BB962C8B-B14F-4D97-AF65-F5344CB8AC3E}">
        <p14:creationId xmlns:p14="http://schemas.microsoft.com/office/powerpoint/2010/main" val="28248080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2DF8815-FD7A-49CA-808D-CF22FA82A6BB}" type="datetimeFigureOut">
              <a:rPr lang="en-IN" smtClean="0"/>
              <a:t>15-11-2022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580317-C7A2-4095-8DA0-E60E8CB95A09}" type="slidenum">
              <a:rPr lang="en-IN" smtClean="0"/>
              <a:t>‹#›</a:t>
            </a:fld>
            <a:endParaRPr lang="en-IN"/>
          </a:p>
        </p:txBody>
      </p:sp>
    </p:spTree>
    <p:extLst>
      <p:ext uri="{BB962C8B-B14F-4D97-AF65-F5344CB8AC3E}">
        <p14:creationId xmlns:p14="http://schemas.microsoft.com/office/powerpoint/2010/main" val="1134260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2DF8815-FD7A-49CA-808D-CF22FA82A6BB}" type="datetimeFigureOut">
              <a:rPr lang="en-IN" smtClean="0"/>
              <a:t>15-11-2022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580317-C7A2-4095-8DA0-E60E8CB95A09}" type="slidenum">
              <a:rPr lang="en-IN" smtClean="0"/>
              <a:t>‹#›</a:t>
            </a:fld>
            <a:endParaRPr lang="en-IN"/>
          </a:p>
        </p:txBody>
      </p:sp>
    </p:spTree>
    <p:extLst>
      <p:ext uri="{BB962C8B-B14F-4D97-AF65-F5344CB8AC3E}">
        <p14:creationId xmlns:p14="http://schemas.microsoft.com/office/powerpoint/2010/main" val="4034058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F8815-FD7A-49CA-808D-CF22FA82A6BB}"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580317-C7A2-4095-8DA0-E60E8CB95A09}" type="slidenum">
              <a:rPr lang="en-IN" smtClean="0"/>
              <a:t>‹#›</a:t>
            </a:fld>
            <a:endParaRPr lang="en-IN"/>
          </a:p>
        </p:txBody>
      </p:sp>
    </p:spTree>
    <p:extLst>
      <p:ext uri="{BB962C8B-B14F-4D97-AF65-F5344CB8AC3E}">
        <p14:creationId xmlns:p14="http://schemas.microsoft.com/office/powerpoint/2010/main" val="1532241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F8815-FD7A-49CA-808D-CF22FA82A6BB}"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580317-C7A2-4095-8DA0-E60E8CB95A09}" type="slidenum">
              <a:rPr lang="en-IN" smtClean="0"/>
              <a:t>‹#›</a:t>
            </a:fld>
            <a:endParaRPr lang="en-IN"/>
          </a:p>
        </p:txBody>
      </p:sp>
    </p:spTree>
    <p:extLst>
      <p:ext uri="{BB962C8B-B14F-4D97-AF65-F5344CB8AC3E}">
        <p14:creationId xmlns:p14="http://schemas.microsoft.com/office/powerpoint/2010/main" val="2953056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2DF8815-FD7A-49CA-808D-CF22FA82A6BB}"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580317-C7A2-4095-8DA0-E60E8CB95A09}" type="slidenum">
              <a:rPr lang="en-IN" smtClean="0"/>
              <a:t>‹#›</a:t>
            </a:fld>
            <a:endParaRPr lang="en-IN"/>
          </a:p>
        </p:txBody>
      </p:sp>
    </p:spTree>
    <p:extLst>
      <p:ext uri="{BB962C8B-B14F-4D97-AF65-F5344CB8AC3E}">
        <p14:creationId xmlns:p14="http://schemas.microsoft.com/office/powerpoint/2010/main" val="1442609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DF8815-FD7A-49CA-808D-CF22FA82A6BB}"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580317-C7A2-4095-8DA0-E60E8CB95A09}" type="slidenum">
              <a:rPr lang="en-IN" smtClean="0"/>
              <a:t>‹#›</a:t>
            </a:fld>
            <a:endParaRPr lang="en-IN"/>
          </a:p>
        </p:txBody>
      </p:sp>
    </p:spTree>
    <p:extLst>
      <p:ext uri="{BB962C8B-B14F-4D97-AF65-F5344CB8AC3E}">
        <p14:creationId xmlns:p14="http://schemas.microsoft.com/office/powerpoint/2010/main" val="2395082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DF8815-FD7A-49CA-808D-CF22FA82A6BB}" type="datetimeFigureOut">
              <a:rPr lang="en-IN" smtClean="0"/>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580317-C7A2-4095-8DA0-E60E8CB95A09}" type="slidenum">
              <a:rPr lang="en-IN" smtClean="0"/>
              <a:t>‹#›</a:t>
            </a:fld>
            <a:endParaRPr lang="en-IN"/>
          </a:p>
        </p:txBody>
      </p:sp>
    </p:spTree>
    <p:extLst>
      <p:ext uri="{BB962C8B-B14F-4D97-AF65-F5344CB8AC3E}">
        <p14:creationId xmlns:p14="http://schemas.microsoft.com/office/powerpoint/2010/main" val="3998577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DF8815-FD7A-49CA-808D-CF22FA82A6BB}" type="datetimeFigureOut">
              <a:rPr lang="en-IN" smtClean="0"/>
              <a:t>15-11-2022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580317-C7A2-4095-8DA0-E60E8CB95A09}" type="slidenum">
              <a:rPr lang="en-IN" smtClean="0"/>
              <a:t>‹#›</a:t>
            </a:fld>
            <a:endParaRPr lang="en-IN"/>
          </a:p>
        </p:txBody>
      </p:sp>
    </p:spTree>
    <p:extLst>
      <p:ext uri="{BB962C8B-B14F-4D97-AF65-F5344CB8AC3E}">
        <p14:creationId xmlns:p14="http://schemas.microsoft.com/office/powerpoint/2010/main" val="3689906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2DF8815-FD7A-49CA-808D-CF22FA82A6BB}" type="datetimeFigureOut">
              <a:rPr lang="en-IN" smtClean="0"/>
              <a:t>15-11-2022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4580317-C7A2-4095-8DA0-E60E8CB95A09}" type="slidenum">
              <a:rPr lang="en-IN" smtClean="0"/>
              <a:t>‹#›</a:t>
            </a:fld>
            <a:endParaRPr lang="en-IN"/>
          </a:p>
        </p:txBody>
      </p:sp>
    </p:spTree>
    <p:extLst>
      <p:ext uri="{BB962C8B-B14F-4D97-AF65-F5344CB8AC3E}">
        <p14:creationId xmlns:p14="http://schemas.microsoft.com/office/powerpoint/2010/main" val="3114431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2DF8815-FD7A-49CA-808D-CF22FA82A6BB}" type="datetimeFigureOut">
              <a:rPr lang="en-IN" smtClean="0"/>
              <a:t>15-11-2022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4580317-C7A2-4095-8DA0-E60E8CB95A09}" type="slidenum">
              <a:rPr lang="en-IN" smtClean="0"/>
              <a:t>‹#›</a:t>
            </a:fld>
            <a:endParaRPr lang="en-IN"/>
          </a:p>
        </p:txBody>
      </p:sp>
    </p:spTree>
    <p:extLst>
      <p:ext uri="{BB962C8B-B14F-4D97-AF65-F5344CB8AC3E}">
        <p14:creationId xmlns:p14="http://schemas.microsoft.com/office/powerpoint/2010/main" val="3432852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2DF8815-FD7A-49CA-808D-CF22FA82A6BB}" type="datetimeFigureOut">
              <a:rPr lang="en-IN" smtClean="0"/>
              <a:t>15-11-2022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4580317-C7A2-4095-8DA0-E60E8CB95A09}" type="slidenum">
              <a:rPr lang="en-IN" smtClean="0"/>
              <a:t>‹#›</a:t>
            </a:fld>
            <a:endParaRPr lang="en-IN"/>
          </a:p>
        </p:txBody>
      </p:sp>
    </p:spTree>
    <p:extLst>
      <p:ext uri="{BB962C8B-B14F-4D97-AF65-F5344CB8AC3E}">
        <p14:creationId xmlns:p14="http://schemas.microsoft.com/office/powerpoint/2010/main" val="3598777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DF8815-FD7A-49CA-808D-CF22FA82A6BB}" type="datetimeFigureOut">
              <a:rPr lang="en-IN" smtClean="0"/>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580317-C7A2-4095-8DA0-E60E8CB95A09}" type="slidenum">
              <a:rPr lang="en-IN" smtClean="0"/>
              <a:t>‹#›</a:t>
            </a:fld>
            <a:endParaRPr lang="en-IN"/>
          </a:p>
        </p:txBody>
      </p:sp>
    </p:spTree>
    <p:extLst>
      <p:ext uri="{BB962C8B-B14F-4D97-AF65-F5344CB8AC3E}">
        <p14:creationId xmlns:p14="http://schemas.microsoft.com/office/powerpoint/2010/main" val="2859595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2DF8815-FD7A-49CA-808D-CF22FA82A6BB}" type="datetimeFigureOut">
              <a:rPr lang="en-IN" smtClean="0"/>
              <a:t>15-11-2022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4580317-C7A2-4095-8DA0-E60E8CB95A09}" type="slidenum">
              <a:rPr lang="en-IN" smtClean="0"/>
              <a:t>‹#›</a:t>
            </a:fld>
            <a:endParaRPr lang="en-IN"/>
          </a:p>
        </p:txBody>
      </p:sp>
    </p:spTree>
    <p:extLst>
      <p:ext uri="{BB962C8B-B14F-4D97-AF65-F5344CB8AC3E}">
        <p14:creationId xmlns:p14="http://schemas.microsoft.com/office/powerpoint/2010/main" val="2896011880"/>
      </p:ext>
    </p:extLst>
  </p:cSld>
  <p:clrMap bg1="dk1" tx1="lt1" bg2="dk2" tx2="lt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hyperlink" Target="https://www.australiansolarquotes.com.au/2015/07/27/electricity-disconnections/" TargetMode="External"/><Relationship Id="rId4" Type="http://schemas.openxmlformats.org/officeDocument/2006/relationships/image" Target="../media/image8.jp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final%20project.xls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4/relationships/chartEx" Target="../charts/chartEx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4/relationships/chartEx" Target="../charts/chartEx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41F4-7D4D-6B8C-DF5D-3BAEDC5FCF28}"/>
              </a:ext>
            </a:extLst>
          </p:cNvPr>
          <p:cNvSpPr>
            <a:spLocks noGrp="1"/>
          </p:cNvSpPr>
          <p:nvPr>
            <p:ph type="title"/>
          </p:nvPr>
        </p:nvSpPr>
        <p:spPr>
          <a:xfrm>
            <a:off x="2496556" y="828122"/>
            <a:ext cx="7219374" cy="1400530"/>
          </a:xfrm>
          <a:noFill/>
          <a:ln>
            <a:noFill/>
          </a:ln>
        </p:spPr>
        <p:style>
          <a:lnRef idx="2">
            <a:schemeClr val="accent1"/>
          </a:lnRef>
          <a:fillRef idx="1">
            <a:schemeClr val="lt1"/>
          </a:fillRef>
          <a:effectRef idx="0">
            <a:schemeClr val="accent1"/>
          </a:effectRef>
          <a:fontRef idx="minor">
            <a:schemeClr val="dk1"/>
          </a:fontRef>
        </p:style>
        <p:txBody>
          <a:bodyPr/>
          <a:lstStyle/>
          <a:p>
            <a:r>
              <a:rPr lang="en-IN"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World</a:t>
            </a:r>
            <a:r>
              <a:rPr lang="en-IN" b="1" dirty="0"/>
              <a:t> </a:t>
            </a:r>
            <a:r>
              <a:rPr lang="en-IN"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electricity</a:t>
            </a:r>
            <a:r>
              <a:rPr lang="en-IN" b="1" dirty="0"/>
              <a:t> </a:t>
            </a:r>
            <a:r>
              <a:rPr lang="en-IN"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analysis</a:t>
            </a:r>
            <a:endParaRPr lang="en-IN" b="1" dirty="0"/>
          </a:p>
        </p:txBody>
      </p:sp>
      <p:sp>
        <p:nvSpPr>
          <p:cNvPr id="3" name="TextBox 2">
            <a:extLst>
              <a:ext uri="{FF2B5EF4-FFF2-40B4-BE49-F238E27FC236}">
                <a16:creationId xmlns:a16="http://schemas.microsoft.com/office/drawing/2014/main" id="{083E780E-69C3-672D-AB7D-C3A728E18B02}"/>
              </a:ext>
            </a:extLst>
          </p:cNvPr>
          <p:cNvSpPr txBox="1"/>
          <p:nvPr/>
        </p:nvSpPr>
        <p:spPr>
          <a:xfrm>
            <a:off x="10146708" y="6056616"/>
            <a:ext cx="1321904" cy="369332"/>
          </a:xfrm>
          <a:prstGeom prst="rect">
            <a:avLst/>
          </a:prstGeom>
          <a:noFill/>
        </p:spPr>
        <p:txBody>
          <a:bodyPr wrap="square" rtlCol="0">
            <a:spAutoFit/>
          </a:bodyPr>
          <a:lstStyle/>
          <a:p>
            <a:r>
              <a:rPr lang="en-IN" dirty="0"/>
              <a:t>Ashish sahu</a:t>
            </a:r>
          </a:p>
        </p:txBody>
      </p:sp>
      <p:pic>
        <p:nvPicPr>
          <p:cNvPr id="5" name="Graphic 4" descr="Lightbulb">
            <a:extLst>
              <a:ext uri="{FF2B5EF4-FFF2-40B4-BE49-F238E27FC236}">
                <a16:creationId xmlns:a16="http://schemas.microsoft.com/office/drawing/2014/main" id="{9BC65D60-3319-8170-75A3-B285891A27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48480" y="5511548"/>
            <a:ext cx="914400" cy="914400"/>
          </a:xfrm>
          <a:prstGeom prst="rect">
            <a:avLst/>
          </a:prstGeom>
        </p:spPr>
      </p:pic>
      <p:pic>
        <p:nvPicPr>
          <p:cNvPr id="7" name="Picture 6">
            <a:extLst>
              <a:ext uri="{FF2B5EF4-FFF2-40B4-BE49-F238E27FC236}">
                <a16:creationId xmlns:a16="http://schemas.microsoft.com/office/drawing/2014/main" id="{93A28DF5-C251-9488-DCF2-681E252E976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558819" y="1579847"/>
            <a:ext cx="6644175" cy="4983131"/>
          </a:xfrm>
          <a:prstGeom prst="rect">
            <a:avLst/>
          </a:prstGeom>
        </p:spPr>
      </p:pic>
    </p:spTree>
    <p:extLst>
      <p:ext uri="{BB962C8B-B14F-4D97-AF65-F5344CB8AC3E}">
        <p14:creationId xmlns:p14="http://schemas.microsoft.com/office/powerpoint/2010/main" val="152114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C3DF-E5B1-F249-FB2E-1CB273019066}"/>
              </a:ext>
            </a:extLst>
          </p:cNvPr>
          <p:cNvSpPr>
            <a:spLocks noGrp="1"/>
          </p:cNvSpPr>
          <p:nvPr>
            <p:ph type="title"/>
          </p:nvPr>
        </p:nvSpPr>
        <p:spPr/>
        <p:txBody>
          <a:bodyPr/>
          <a:lstStyle/>
          <a:p>
            <a:r>
              <a:rPr lang="en-IN" dirty="0"/>
              <a:t>Country comparison with world:-</a:t>
            </a:r>
          </a:p>
        </p:txBody>
      </p:sp>
      <p:graphicFrame>
        <p:nvGraphicFramePr>
          <p:cNvPr id="4" name="Content Placeholder 3">
            <a:extLst>
              <a:ext uri="{FF2B5EF4-FFF2-40B4-BE49-F238E27FC236}">
                <a16:creationId xmlns:a16="http://schemas.microsoft.com/office/drawing/2014/main" id="{5E4900C5-56B3-48F1-95E8-97C7BEAF68D0}"/>
              </a:ext>
            </a:extLst>
          </p:cNvPr>
          <p:cNvGraphicFramePr>
            <a:graphicFrameLocks noGrp="1"/>
          </p:cNvGraphicFramePr>
          <p:nvPr>
            <p:ph idx="1"/>
            <p:extLst>
              <p:ext uri="{D42A27DB-BD31-4B8C-83A1-F6EECF244321}">
                <p14:modId xmlns:p14="http://schemas.microsoft.com/office/powerpoint/2010/main" val="3611153429"/>
              </p:ext>
            </p:extLst>
          </p:nvPr>
        </p:nvGraphicFramePr>
        <p:xfrm>
          <a:off x="340114" y="1021673"/>
          <a:ext cx="5257800" cy="438021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a:extLst>
              <a:ext uri="{FF2B5EF4-FFF2-40B4-BE49-F238E27FC236}">
                <a16:creationId xmlns:a16="http://schemas.microsoft.com/office/drawing/2014/main" id="{39D4D078-D42C-2756-518F-E0FDCFCEB956}"/>
              </a:ext>
            </a:extLst>
          </p:cNvPr>
          <p:cNvGraphicFramePr>
            <a:graphicFrameLocks noGrp="1"/>
          </p:cNvGraphicFramePr>
          <p:nvPr>
            <p:extLst>
              <p:ext uri="{D42A27DB-BD31-4B8C-83A1-F6EECF244321}">
                <p14:modId xmlns:p14="http://schemas.microsoft.com/office/powerpoint/2010/main" val="309977575"/>
              </p:ext>
            </p:extLst>
          </p:nvPr>
        </p:nvGraphicFramePr>
        <p:xfrm>
          <a:off x="2656709" y="1152983"/>
          <a:ext cx="1219200" cy="228600"/>
        </p:xfrm>
        <a:graphic>
          <a:graphicData uri="http://schemas.openxmlformats.org/drawingml/2006/table">
            <a:tbl>
              <a:tblPr>
                <a:tableStyleId>{5C22544A-7EE6-4342-B048-85BDC9FD1C3A}</a:tableStyleId>
              </a:tblPr>
              <a:tblGrid>
                <a:gridCol w="1219200">
                  <a:extLst>
                    <a:ext uri="{9D8B030D-6E8A-4147-A177-3AD203B41FA5}">
                      <a16:colId xmlns:a16="http://schemas.microsoft.com/office/drawing/2014/main" val="1736860797"/>
                    </a:ext>
                  </a:extLst>
                </a:gridCol>
              </a:tblGrid>
              <a:tr h="0">
                <a:tc>
                  <a:txBody>
                    <a:bodyPr/>
                    <a:lstStyle/>
                    <a:p>
                      <a:pPr algn="ctr" fontAlgn="ctr"/>
                      <a:r>
                        <a:rPr lang="en-IN" sz="1500" u="none" strike="noStrike" dirty="0" err="1">
                          <a:effectLst/>
                        </a:rPr>
                        <a:t>india</a:t>
                      </a:r>
                      <a:endParaRPr lang="en-IN" sz="1500" b="1" i="0" u="none" strike="noStrike" dirty="0">
                        <a:solidFill>
                          <a:srgbClr val="FFFFFF"/>
                        </a:solidFill>
                        <a:effectLst/>
                        <a:latin typeface="Calibri" panose="020F0502020204030204" pitchFamily="34" charset="0"/>
                      </a:endParaRPr>
                    </a:p>
                  </a:txBody>
                  <a:tcPr marL="0" marR="0" marT="0" marB="0" anchor="ctr"/>
                </a:tc>
                <a:extLst>
                  <a:ext uri="{0D108BD9-81ED-4DB2-BD59-A6C34878D82A}">
                    <a16:rowId xmlns:a16="http://schemas.microsoft.com/office/drawing/2014/main" val="2230057959"/>
                  </a:ext>
                </a:extLst>
              </a:tr>
            </a:tbl>
          </a:graphicData>
        </a:graphic>
      </p:graphicFrame>
      <p:graphicFrame>
        <p:nvGraphicFramePr>
          <p:cNvPr id="8" name="Table 7">
            <a:extLst>
              <a:ext uri="{FF2B5EF4-FFF2-40B4-BE49-F238E27FC236}">
                <a16:creationId xmlns:a16="http://schemas.microsoft.com/office/drawing/2014/main" id="{00AAFB12-4824-16CE-F2C2-11AC32A6FF2D}"/>
              </a:ext>
            </a:extLst>
          </p:cNvPr>
          <p:cNvGraphicFramePr>
            <a:graphicFrameLocks noGrp="1"/>
          </p:cNvGraphicFramePr>
          <p:nvPr>
            <p:extLst>
              <p:ext uri="{D42A27DB-BD31-4B8C-83A1-F6EECF244321}">
                <p14:modId xmlns:p14="http://schemas.microsoft.com/office/powerpoint/2010/main" val="714424307"/>
              </p:ext>
            </p:extLst>
          </p:nvPr>
        </p:nvGraphicFramePr>
        <p:xfrm>
          <a:off x="8316091" y="1127581"/>
          <a:ext cx="1219200" cy="228600"/>
        </p:xfrm>
        <a:graphic>
          <a:graphicData uri="http://schemas.openxmlformats.org/drawingml/2006/table">
            <a:tbl>
              <a:tblPr>
                <a:tableStyleId>{5C22544A-7EE6-4342-B048-85BDC9FD1C3A}</a:tableStyleId>
              </a:tblPr>
              <a:tblGrid>
                <a:gridCol w="1219200">
                  <a:extLst>
                    <a:ext uri="{9D8B030D-6E8A-4147-A177-3AD203B41FA5}">
                      <a16:colId xmlns:a16="http://schemas.microsoft.com/office/drawing/2014/main" val="2564701280"/>
                    </a:ext>
                  </a:extLst>
                </a:gridCol>
              </a:tblGrid>
              <a:tr h="0">
                <a:tc>
                  <a:txBody>
                    <a:bodyPr/>
                    <a:lstStyle/>
                    <a:p>
                      <a:pPr algn="ctr" fontAlgn="ctr"/>
                      <a:r>
                        <a:rPr lang="en-IN" sz="1500" u="none" strike="noStrike" dirty="0">
                          <a:effectLst/>
                        </a:rPr>
                        <a:t>Pakistan</a:t>
                      </a:r>
                      <a:endParaRPr lang="en-IN" sz="1500" b="1" i="0" u="none" strike="noStrike" dirty="0">
                        <a:solidFill>
                          <a:srgbClr val="FFFFFF"/>
                        </a:solidFill>
                        <a:effectLst/>
                        <a:latin typeface="Calibri" panose="020F0502020204030204" pitchFamily="34" charset="0"/>
                      </a:endParaRPr>
                    </a:p>
                  </a:txBody>
                  <a:tcPr marL="0" marR="0" marT="0" marB="0" anchor="ctr"/>
                </a:tc>
                <a:extLst>
                  <a:ext uri="{0D108BD9-81ED-4DB2-BD59-A6C34878D82A}">
                    <a16:rowId xmlns:a16="http://schemas.microsoft.com/office/drawing/2014/main" val="2646721098"/>
                  </a:ext>
                </a:extLst>
              </a:tr>
            </a:tbl>
          </a:graphicData>
        </a:graphic>
      </p:graphicFrame>
      <p:sp>
        <p:nvSpPr>
          <p:cNvPr id="9" name="TextBox 8">
            <a:extLst>
              <a:ext uri="{FF2B5EF4-FFF2-40B4-BE49-F238E27FC236}">
                <a16:creationId xmlns:a16="http://schemas.microsoft.com/office/drawing/2014/main" id="{EBAD5459-7AB6-9B9F-38C9-E471FAE722B0}"/>
              </a:ext>
            </a:extLst>
          </p:cNvPr>
          <p:cNvSpPr txBox="1"/>
          <p:nvPr/>
        </p:nvSpPr>
        <p:spPr>
          <a:xfrm>
            <a:off x="164868" y="5317548"/>
            <a:ext cx="12013096" cy="1400383"/>
          </a:xfrm>
          <a:prstGeom prst="rect">
            <a:avLst/>
          </a:prstGeom>
          <a:noFill/>
        </p:spPr>
        <p:txBody>
          <a:bodyPr wrap="square" rtlCol="0">
            <a:spAutoFit/>
          </a:bodyPr>
          <a:lstStyle/>
          <a:p>
            <a:pPr marL="285750" indent="-285750">
              <a:buFont typeface="Arial" panose="020B0604020202020204" pitchFamily="34" charset="0"/>
              <a:buChar char="•"/>
            </a:pPr>
            <a:r>
              <a:rPr lang="en-IN" sz="1700" dirty="0"/>
              <a:t>In 2000, both India (58%) and its </a:t>
            </a:r>
            <a:r>
              <a:rPr lang="en-IN" sz="1700" dirty="0" err="1"/>
              <a:t>neighboring</a:t>
            </a:r>
            <a:r>
              <a:rPr lang="en-IN" sz="1700" dirty="0"/>
              <a:t> country Pakistan (70%) both lagged behind the total world percentage (78%) of the population utilizing electricity but India surpasses the world average in 2015 and almost 99% population of India has electric access.</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Whereas Pakistan’s condition remains the same with a slight change from 2000 to 2020 which is 70 to 75% only</a:t>
            </a:r>
          </a:p>
        </p:txBody>
      </p:sp>
      <p:pic>
        <p:nvPicPr>
          <p:cNvPr id="11" name="Picture 10">
            <a:extLst>
              <a:ext uri="{FF2B5EF4-FFF2-40B4-BE49-F238E27FC236}">
                <a16:creationId xmlns:a16="http://schemas.microsoft.com/office/drawing/2014/main" id="{4B28445D-75E5-66BB-C6AB-04F46F431C85}"/>
              </a:ext>
            </a:extLst>
          </p:cNvPr>
          <p:cNvPicPr>
            <a:picLocks noChangeAspect="1"/>
          </p:cNvPicPr>
          <p:nvPr/>
        </p:nvPicPr>
        <p:blipFill>
          <a:blip r:embed="rId3"/>
          <a:stretch>
            <a:fillRect/>
          </a:stretch>
        </p:blipFill>
        <p:spPr>
          <a:xfrm>
            <a:off x="6346721" y="32432"/>
            <a:ext cx="5505165" cy="5803895"/>
          </a:xfrm>
          <a:prstGeom prst="rect">
            <a:avLst/>
          </a:prstGeom>
        </p:spPr>
      </p:pic>
    </p:spTree>
    <p:extLst>
      <p:ext uri="{BB962C8B-B14F-4D97-AF65-F5344CB8AC3E}">
        <p14:creationId xmlns:p14="http://schemas.microsoft.com/office/powerpoint/2010/main" val="101859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C7CC9-0CD5-3751-1E89-96E0751E762C}"/>
              </a:ext>
            </a:extLst>
          </p:cNvPr>
          <p:cNvSpPr>
            <a:spLocks noGrp="1"/>
          </p:cNvSpPr>
          <p:nvPr>
            <p:ph type="title"/>
          </p:nvPr>
        </p:nvSpPr>
        <p:spPr/>
        <p:txBody>
          <a:bodyPr/>
          <a:lstStyle/>
          <a:p>
            <a:r>
              <a:rPr lang="en-IN" dirty="0"/>
              <a:t>Total % of population utilize electricity from group of countries:-</a:t>
            </a:r>
          </a:p>
        </p:txBody>
      </p:sp>
      <p:sp>
        <p:nvSpPr>
          <p:cNvPr id="6" name="TextBox 5">
            <a:extLst>
              <a:ext uri="{FF2B5EF4-FFF2-40B4-BE49-F238E27FC236}">
                <a16:creationId xmlns:a16="http://schemas.microsoft.com/office/drawing/2014/main" id="{589AB270-5BD9-9619-72B8-DB2EE5065854}"/>
              </a:ext>
            </a:extLst>
          </p:cNvPr>
          <p:cNvSpPr txBox="1"/>
          <p:nvPr/>
        </p:nvSpPr>
        <p:spPr>
          <a:xfrm>
            <a:off x="655983" y="2017643"/>
            <a:ext cx="10267121" cy="2031325"/>
          </a:xfrm>
          <a:prstGeom prst="rect">
            <a:avLst/>
          </a:prstGeom>
          <a:noFill/>
        </p:spPr>
        <p:txBody>
          <a:bodyPr wrap="square" rtlCol="0">
            <a:spAutoFit/>
          </a:bodyPr>
          <a:lstStyle/>
          <a:p>
            <a:pPr marL="285750" indent="-285750">
              <a:buFont typeface="Arial" panose="020B0604020202020204" pitchFamily="34" charset="0"/>
              <a:buChar char="•"/>
            </a:pPr>
            <a:r>
              <a:rPr lang="en-IN" dirty="0"/>
              <a:t>Here we can conclude by plotting the top 30 groups of countries, we can observe that for the 30</a:t>
            </a:r>
            <a:r>
              <a:rPr lang="en-IN" baseline="30000" dirty="0"/>
              <a:t>th</a:t>
            </a:r>
            <a:r>
              <a:rPr lang="en-IN" dirty="0"/>
              <a:t> position electricity is utilized by only 63.3% of the population, whereas in 2020 the ratio increased to 90.1%.  </a:t>
            </a:r>
          </a:p>
          <a:p>
            <a:endParaRPr lang="en-IN" dirty="0"/>
          </a:p>
          <a:p>
            <a:pPr marL="285750" indent="-285750">
              <a:buFont typeface="Arial" panose="020B0604020202020204" pitchFamily="34" charset="0"/>
              <a:buChar char="•"/>
            </a:pPr>
            <a:r>
              <a:rPr lang="en-IN" dirty="0"/>
              <a:t>In 2000, overall 78.22% of the total world population utilize electricity and the percentage goes up to 90.5% in 2020. This shows an increase of 15% in 20 years.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708127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AC4FF909-98DF-87D5-CF27-332E4A199555}"/>
              </a:ext>
            </a:extLst>
          </p:cNvPr>
          <p:cNvGraphicFramePr>
            <a:graphicFrameLocks/>
          </p:cNvGraphicFramePr>
          <p:nvPr>
            <p:extLst>
              <p:ext uri="{D42A27DB-BD31-4B8C-83A1-F6EECF244321}">
                <p14:modId xmlns:p14="http://schemas.microsoft.com/office/powerpoint/2010/main" val="4219281235"/>
              </p:ext>
            </p:extLst>
          </p:nvPr>
        </p:nvGraphicFramePr>
        <p:xfrm>
          <a:off x="6202519" y="107004"/>
          <a:ext cx="5583676" cy="67509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6C4D19BB-077C-7D14-1964-43FCDD6F6975}"/>
              </a:ext>
            </a:extLst>
          </p:cNvPr>
          <p:cNvGraphicFramePr>
            <a:graphicFrameLocks/>
          </p:cNvGraphicFramePr>
          <p:nvPr>
            <p:extLst>
              <p:ext uri="{D42A27DB-BD31-4B8C-83A1-F6EECF244321}">
                <p14:modId xmlns:p14="http://schemas.microsoft.com/office/powerpoint/2010/main" val="2413021100"/>
              </p:ext>
            </p:extLst>
          </p:nvPr>
        </p:nvGraphicFramePr>
        <p:xfrm>
          <a:off x="291831" y="-77821"/>
          <a:ext cx="5583676"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67764FB6-6015-8C0A-669F-98F4E5244F35}"/>
              </a:ext>
            </a:extLst>
          </p:cNvPr>
          <p:cNvSpPr txBox="1"/>
          <p:nvPr/>
        </p:nvSpPr>
        <p:spPr>
          <a:xfrm>
            <a:off x="3821107" y="0"/>
            <a:ext cx="4435812" cy="707886"/>
          </a:xfrm>
          <a:prstGeom prst="rect">
            <a:avLst/>
          </a:prstGeom>
          <a:noFill/>
        </p:spPr>
        <p:txBody>
          <a:bodyPr wrap="square" rtlCol="0">
            <a:spAutoFit/>
          </a:bodyPr>
          <a:lstStyle/>
          <a:p>
            <a:pPr algn="ctr"/>
            <a:r>
              <a:rPr lang="en-IN" sz="2000" b="1" dirty="0">
                <a:highlight>
                  <a:srgbClr val="000080"/>
                </a:highlight>
              </a:rPr>
              <a:t>Group of countries’ electrification (Top 30)</a:t>
            </a:r>
          </a:p>
        </p:txBody>
      </p:sp>
    </p:spTree>
    <p:extLst>
      <p:ext uri="{BB962C8B-B14F-4D97-AF65-F5344CB8AC3E}">
        <p14:creationId xmlns:p14="http://schemas.microsoft.com/office/powerpoint/2010/main" val="193533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4F972-CD5F-E09E-F490-CB1A096DF267}"/>
              </a:ext>
            </a:extLst>
          </p:cNvPr>
          <p:cNvSpPr>
            <a:spLocks noGrp="1"/>
          </p:cNvSpPr>
          <p:nvPr>
            <p:ph type="title"/>
          </p:nvPr>
        </p:nvSpPr>
        <p:spPr>
          <a:xfrm>
            <a:off x="4456894" y="2446844"/>
            <a:ext cx="3330991" cy="1325563"/>
          </a:xfrm>
        </p:spPr>
        <p:txBody>
          <a:bodyPr/>
          <a:lstStyle/>
          <a:p>
            <a:r>
              <a:rPr lang="en-IN" dirty="0">
                <a:ln w="0"/>
                <a:solidFill>
                  <a:schemeClr val="accent1"/>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3392225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C1109-196C-2E98-AD57-5BAFF65A97DC}"/>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981AEA1F-CA84-D6B6-1CD5-9087AEBFB6D6}"/>
              </a:ext>
            </a:extLst>
          </p:cNvPr>
          <p:cNvSpPr>
            <a:spLocks noGrp="1"/>
          </p:cNvSpPr>
          <p:nvPr>
            <p:ph idx="1"/>
          </p:nvPr>
        </p:nvSpPr>
        <p:spPr>
          <a:xfrm>
            <a:off x="778977" y="1690873"/>
            <a:ext cx="9683869" cy="4195481"/>
          </a:xfrm>
        </p:spPr>
        <p:txBody>
          <a:bodyPr/>
          <a:lstStyle/>
          <a:p>
            <a:r>
              <a:rPr lang="en-IN" dirty="0"/>
              <a:t>This analysis contain information about the electrification by different countries and different groups of countries for the population of urban, rural, and overall population (urban + rural). </a:t>
            </a:r>
          </a:p>
          <a:p>
            <a:r>
              <a:rPr lang="en-IN" dirty="0"/>
              <a:t>The different sources of electricity generation are </a:t>
            </a:r>
            <a:r>
              <a:rPr lang="en-IN" dirty="0" err="1"/>
              <a:t>analyzed</a:t>
            </a:r>
            <a:r>
              <a:rPr lang="en-IN" dirty="0"/>
              <a:t> like nuclear, oil, and renewable.</a:t>
            </a:r>
          </a:p>
          <a:p>
            <a:r>
              <a:rPr lang="en-IN" dirty="0"/>
              <a:t>Different countries are taken into consideration and collected the data for 1960 – 2020 or 1960 - 2014 but the data has missing values and mostly before the year 2000, the number of missing data is very high, so for most of our analysis, we use 2000 – 2020 data.</a:t>
            </a:r>
          </a:p>
          <a:p>
            <a:r>
              <a:rPr lang="en-IN" dirty="0"/>
              <a:t>Also </a:t>
            </a:r>
            <a:r>
              <a:rPr lang="en-IN" dirty="0" err="1"/>
              <a:t>analyzed</a:t>
            </a:r>
            <a:r>
              <a:rPr lang="en-IN" dirty="0"/>
              <a:t> the electric power transmission and generation loss.</a:t>
            </a:r>
          </a:p>
        </p:txBody>
      </p:sp>
      <p:sp>
        <p:nvSpPr>
          <p:cNvPr id="4" name="Rectangle: Rounded Corners 3">
            <a:hlinkClick r:id="rId2" action="ppaction://hlinkfile"/>
            <a:extLst>
              <a:ext uri="{FF2B5EF4-FFF2-40B4-BE49-F238E27FC236}">
                <a16:creationId xmlns:a16="http://schemas.microsoft.com/office/drawing/2014/main" id="{6A64F704-97F7-751D-F3F3-D167A7EB01B5}"/>
              </a:ext>
            </a:extLst>
          </p:cNvPr>
          <p:cNvSpPr/>
          <p:nvPr/>
        </p:nvSpPr>
        <p:spPr>
          <a:xfrm>
            <a:off x="9891346" y="5886354"/>
            <a:ext cx="1802309" cy="839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hlinkClick r:id="rId2" action="ppaction://hlinkfile"/>
              </a:rPr>
              <a:t>Click to dashboard</a:t>
            </a:r>
            <a:endParaRPr lang="en-IN" dirty="0"/>
          </a:p>
        </p:txBody>
      </p:sp>
    </p:spTree>
    <p:extLst>
      <p:ext uri="{BB962C8B-B14F-4D97-AF65-F5344CB8AC3E}">
        <p14:creationId xmlns:p14="http://schemas.microsoft.com/office/powerpoint/2010/main" val="1746513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6DC41-A17E-0729-4CE2-C982E0E0B70A}"/>
              </a:ext>
            </a:extLst>
          </p:cNvPr>
          <p:cNvSpPr>
            <a:spLocks noGrp="1"/>
          </p:cNvSpPr>
          <p:nvPr>
            <p:ph type="title"/>
          </p:nvPr>
        </p:nvSpPr>
        <p:spPr/>
        <p:txBody>
          <a:bodyPr/>
          <a:lstStyle/>
          <a:p>
            <a:r>
              <a:rPr lang="en-IN" dirty="0"/>
              <a:t>Missing values:-</a:t>
            </a:r>
          </a:p>
        </p:txBody>
      </p:sp>
      <p:pic>
        <p:nvPicPr>
          <p:cNvPr id="5" name="Content Placeholder 4">
            <a:extLst>
              <a:ext uri="{FF2B5EF4-FFF2-40B4-BE49-F238E27FC236}">
                <a16:creationId xmlns:a16="http://schemas.microsoft.com/office/drawing/2014/main" id="{C2D784A4-F701-B669-E682-C5653D9B09E5}"/>
              </a:ext>
            </a:extLst>
          </p:cNvPr>
          <p:cNvPicPr>
            <a:picLocks noGrp="1" noChangeAspect="1"/>
          </p:cNvPicPr>
          <p:nvPr>
            <p:ph idx="1"/>
          </p:nvPr>
        </p:nvPicPr>
        <p:blipFill>
          <a:blip r:embed="rId2"/>
          <a:stretch>
            <a:fillRect/>
          </a:stretch>
        </p:blipFill>
        <p:spPr>
          <a:xfrm>
            <a:off x="4253561" y="1499927"/>
            <a:ext cx="7593495" cy="47739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108897C6-0EE9-1FD8-D855-22575956E0A7}"/>
              </a:ext>
            </a:extLst>
          </p:cNvPr>
          <p:cNvSpPr txBox="1"/>
          <p:nvPr/>
        </p:nvSpPr>
        <p:spPr>
          <a:xfrm flipH="1">
            <a:off x="791150" y="1550511"/>
            <a:ext cx="3266660" cy="4801314"/>
          </a:xfrm>
          <a:prstGeom prst="rect">
            <a:avLst/>
          </a:prstGeom>
          <a:noFill/>
        </p:spPr>
        <p:txBody>
          <a:bodyPr wrap="square" rtlCol="0">
            <a:spAutoFit/>
          </a:bodyPr>
          <a:lstStyle/>
          <a:p>
            <a:pPr marL="285750" indent="-285750">
              <a:buFont typeface="Arial" panose="020B0604020202020204" pitchFamily="34" charset="0"/>
              <a:buChar char="•"/>
            </a:pPr>
            <a:r>
              <a:rPr lang="en-IN" sz="1700" dirty="0"/>
              <a:t>As it is observed from the bar plot the missing values in the year 1990 are 166, which is too many missing value errors because the total records are 266, so 62.5% of 1990 data isn’t available.</a:t>
            </a:r>
          </a:p>
          <a:p>
            <a:endParaRPr lang="en-IN" sz="1700" dirty="0"/>
          </a:p>
          <a:p>
            <a:pPr marL="285750" indent="-285750">
              <a:buFont typeface="Arial" panose="020B0604020202020204" pitchFamily="34" charset="0"/>
              <a:buChar char="•"/>
            </a:pPr>
            <a:r>
              <a:rPr lang="en-IN" sz="1700" dirty="0"/>
              <a:t>And drops to 87 by 1999 (32.7%) but in the year 2000 the number of missing values comes to 28 only (10.5%).</a:t>
            </a:r>
          </a:p>
          <a:p>
            <a:endParaRPr lang="en-IN" sz="1700" dirty="0"/>
          </a:p>
          <a:p>
            <a:pPr marL="285750" indent="-285750">
              <a:buFont typeface="Arial" panose="020B0604020202020204" pitchFamily="34" charset="0"/>
              <a:buChar char="•"/>
            </a:pPr>
            <a:r>
              <a:rPr lang="en-IN" sz="1700" dirty="0"/>
              <a:t>So, to reduce error we use post 2000 data for most of the analysis.</a:t>
            </a:r>
          </a:p>
        </p:txBody>
      </p:sp>
    </p:spTree>
    <p:extLst>
      <p:ext uri="{BB962C8B-B14F-4D97-AF65-F5344CB8AC3E}">
        <p14:creationId xmlns:p14="http://schemas.microsoft.com/office/powerpoint/2010/main" val="1252442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6DC57-70B9-DE2E-9EDA-E30E72F231E7}"/>
              </a:ext>
            </a:extLst>
          </p:cNvPr>
          <p:cNvSpPr>
            <a:spLocks noGrp="1"/>
          </p:cNvSpPr>
          <p:nvPr>
            <p:ph type="title"/>
          </p:nvPr>
        </p:nvSpPr>
        <p:spPr/>
        <p:txBody>
          <a:bodyPr/>
          <a:lstStyle/>
          <a:p>
            <a:r>
              <a:rPr lang="en-IN" dirty="0"/>
              <a:t>Income-wise electrification in urban, rural and total population</a:t>
            </a:r>
          </a:p>
        </p:txBody>
      </p:sp>
      <p:graphicFrame>
        <p:nvGraphicFramePr>
          <p:cNvPr id="4" name="Chart 3">
            <a:extLst>
              <a:ext uri="{FF2B5EF4-FFF2-40B4-BE49-F238E27FC236}">
                <a16:creationId xmlns:a16="http://schemas.microsoft.com/office/drawing/2014/main" id="{F88F5DD7-2134-22F7-4C61-650EFDCBDD06}"/>
              </a:ext>
            </a:extLst>
          </p:cNvPr>
          <p:cNvGraphicFramePr>
            <a:graphicFrameLocks/>
          </p:cNvGraphicFramePr>
          <p:nvPr>
            <p:extLst>
              <p:ext uri="{D42A27DB-BD31-4B8C-83A1-F6EECF244321}">
                <p14:modId xmlns:p14="http://schemas.microsoft.com/office/powerpoint/2010/main" val="3532347932"/>
              </p:ext>
            </p:extLst>
          </p:nvPr>
        </p:nvGraphicFramePr>
        <p:xfrm>
          <a:off x="5972182" y="1986847"/>
          <a:ext cx="6006020" cy="438051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FFBCC52F-70C2-26E4-C483-5B34FA353643}"/>
              </a:ext>
            </a:extLst>
          </p:cNvPr>
          <p:cNvSpPr txBox="1"/>
          <p:nvPr/>
        </p:nvSpPr>
        <p:spPr>
          <a:xfrm>
            <a:off x="578617" y="2020345"/>
            <a:ext cx="5287761" cy="4278094"/>
          </a:xfrm>
          <a:prstGeom prst="rect">
            <a:avLst/>
          </a:prstGeom>
          <a:noFill/>
        </p:spPr>
        <p:txBody>
          <a:bodyPr wrap="square" rtlCol="0">
            <a:spAutoFit/>
          </a:bodyPr>
          <a:lstStyle/>
          <a:p>
            <a:pPr marL="285750" indent="-285750">
              <a:buFont typeface="Arial" panose="020B0604020202020204" pitchFamily="34" charset="0"/>
              <a:buChar char="•"/>
            </a:pPr>
            <a:r>
              <a:rPr lang="en-IN" sz="1700" dirty="0"/>
              <a:t>In high-income countries, the government takes care of all classes of people, i.e. rural and urban. That’s why both urban and rural are almost equally utilize electricity.</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As wealth drops, the utilization percent difference between urban and rural increases.</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Thus the low-income country thrives to provide electricity to each and everyone, so urban citizens utilize but for the rural area only a few percent are covered by electrification, whereas the percent of the total population is also because in the low-income country most of the population belongs to a rural area.</a:t>
            </a:r>
          </a:p>
        </p:txBody>
      </p:sp>
    </p:spTree>
    <p:extLst>
      <p:ext uri="{BB962C8B-B14F-4D97-AF65-F5344CB8AC3E}">
        <p14:creationId xmlns:p14="http://schemas.microsoft.com/office/powerpoint/2010/main" val="3434174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22022-AD54-D940-A48E-BAFB2E230414}"/>
              </a:ext>
            </a:extLst>
          </p:cNvPr>
          <p:cNvSpPr>
            <a:spLocks noGrp="1"/>
          </p:cNvSpPr>
          <p:nvPr>
            <p:ph type="title"/>
          </p:nvPr>
        </p:nvSpPr>
        <p:spPr/>
        <p:txBody>
          <a:bodyPr/>
          <a:lstStyle/>
          <a:p>
            <a:r>
              <a:rPr lang="en-IN" dirty="0"/>
              <a:t>Number of countries with more 75% of population</a:t>
            </a:r>
          </a:p>
        </p:txBody>
      </p:sp>
      <p:graphicFrame>
        <p:nvGraphicFramePr>
          <p:cNvPr id="4" name="Chart 3">
            <a:extLst>
              <a:ext uri="{FF2B5EF4-FFF2-40B4-BE49-F238E27FC236}">
                <a16:creationId xmlns:a16="http://schemas.microsoft.com/office/drawing/2014/main" id="{DB0A4D1A-004B-4189-81BC-F8066892AFE5}"/>
              </a:ext>
            </a:extLst>
          </p:cNvPr>
          <p:cNvGraphicFramePr>
            <a:graphicFrameLocks/>
          </p:cNvGraphicFramePr>
          <p:nvPr>
            <p:extLst>
              <p:ext uri="{D42A27DB-BD31-4B8C-83A1-F6EECF244321}">
                <p14:modId xmlns:p14="http://schemas.microsoft.com/office/powerpoint/2010/main" val="1817437738"/>
              </p:ext>
            </p:extLst>
          </p:nvPr>
        </p:nvGraphicFramePr>
        <p:xfrm>
          <a:off x="284375" y="3564609"/>
          <a:ext cx="11623249" cy="350142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344769E3-4490-C0D0-B2B3-DE80A4AD6C90}"/>
              </a:ext>
            </a:extLst>
          </p:cNvPr>
          <p:cNvSpPr txBox="1"/>
          <p:nvPr/>
        </p:nvSpPr>
        <p:spPr>
          <a:xfrm>
            <a:off x="589549" y="1923067"/>
            <a:ext cx="10722615" cy="1661993"/>
          </a:xfrm>
          <a:prstGeom prst="rect">
            <a:avLst/>
          </a:prstGeom>
          <a:noFill/>
        </p:spPr>
        <p:txBody>
          <a:bodyPr wrap="square" rtlCol="0">
            <a:spAutoFit/>
          </a:bodyPr>
          <a:lstStyle/>
          <a:p>
            <a:pPr marL="285750" indent="-285750">
              <a:buFont typeface="Arial" panose="020B0604020202020204" pitchFamily="34" charset="0"/>
              <a:buChar char="•"/>
            </a:pPr>
            <a:r>
              <a:rPr lang="en-IN" sz="1700" dirty="0"/>
              <a:t>It is clearly visible that the number of countries with more than 75% population utilizing electricity becomes twice in the span of 30 years. </a:t>
            </a:r>
          </a:p>
          <a:p>
            <a:endParaRPr lang="en-IN" sz="1700" dirty="0"/>
          </a:p>
          <a:p>
            <a:pPr marL="285750" indent="-285750">
              <a:buFont typeface="Arial" panose="020B0604020202020204" pitchFamily="34" charset="0"/>
              <a:buChar char="•"/>
            </a:pPr>
            <a:r>
              <a:rPr lang="en-IN" sz="1700" dirty="0"/>
              <a:t>Urban population (red bar), 1990 – 96 countries, 2020 – 191 countries</a:t>
            </a:r>
          </a:p>
          <a:p>
            <a:pPr marL="285750" indent="-285750">
              <a:buFont typeface="Arial" panose="020B0604020202020204" pitchFamily="34" charset="0"/>
              <a:buChar char="•"/>
            </a:pPr>
            <a:r>
              <a:rPr lang="en-IN" sz="1700" dirty="0"/>
              <a:t>Rural population (blue bar), 1990 – 84 countries, 2020 – 160 countries</a:t>
            </a:r>
          </a:p>
          <a:p>
            <a:pPr marL="285750" indent="-285750">
              <a:buFont typeface="Arial" panose="020B0604020202020204" pitchFamily="34" charset="0"/>
              <a:buChar char="•"/>
            </a:pPr>
            <a:r>
              <a:rPr lang="en-IN" sz="1700" dirty="0"/>
              <a:t>Total population (line), 1990 – 93countries, 2020 – 167 countries</a:t>
            </a:r>
          </a:p>
        </p:txBody>
      </p:sp>
    </p:spTree>
    <p:extLst>
      <p:ext uri="{BB962C8B-B14F-4D97-AF65-F5344CB8AC3E}">
        <p14:creationId xmlns:p14="http://schemas.microsoft.com/office/powerpoint/2010/main" val="2538694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9E725-D1FB-6451-3F1B-46F7532C211C}"/>
              </a:ext>
            </a:extLst>
          </p:cNvPr>
          <p:cNvSpPr>
            <a:spLocks noGrp="1"/>
          </p:cNvSpPr>
          <p:nvPr>
            <p:ph type="title"/>
          </p:nvPr>
        </p:nvSpPr>
        <p:spPr>
          <a:xfrm>
            <a:off x="646111" y="452718"/>
            <a:ext cx="10978442" cy="1400530"/>
          </a:xfrm>
        </p:spPr>
        <p:txBody>
          <a:bodyPr/>
          <a:lstStyle/>
          <a:p>
            <a:r>
              <a:rPr lang="en-IN" dirty="0"/>
              <a:t>Region-wise &amp; income-wise electrification</a:t>
            </a:r>
          </a:p>
        </p:txBody>
      </p:sp>
      <p:graphicFrame>
        <p:nvGraphicFramePr>
          <p:cNvPr id="4" name="Chart 3">
            <a:extLst>
              <a:ext uri="{FF2B5EF4-FFF2-40B4-BE49-F238E27FC236}">
                <a16:creationId xmlns:a16="http://schemas.microsoft.com/office/drawing/2014/main" id="{DACA720E-DC4D-4C07-A392-3439B6794C68}"/>
              </a:ext>
            </a:extLst>
          </p:cNvPr>
          <p:cNvGraphicFramePr>
            <a:graphicFrameLocks/>
          </p:cNvGraphicFramePr>
          <p:nvPr>
            <p:extLst>
              <p:ext uri="{D42A27DB-BD31-4B8C-83A1-F6EECF244321}">
                <p14:modId xmlns:p14="http://schemas.microsoft.com/office/powerpoint/2010/main" val="1742342507"/>
              </p:ext>
            </p:extLst>
          </p:nvPr>
        </p:nvGraphicFramePr>
        <p:xfrm>
          <a:off x="914400" y="4013712"/>
          <a:ext cx="10797702" cy="300965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9B426E7C-4C3F-49E7-8784-F6ADB96AF097}"/>
              </a:ext>
            </a:extLst>
          </p:cNvPr>
          <p:cNvGraphicFramePr>
            <a:graphicFrameLocks/>
          </p:cNvGraphicFramePr>
          <p:nvPr>
            <p:extLst>
              <p:ext uri="{D42A27DB-BD31-4B8C-83A1-F6EECF244321}">
                <p14:modId xmlns:p14="http://schemas.microsoft.com/office/powerpoint/2010/main" val="2518780413"/>
              </p:ext>
            </p:extLst>
          </p:nvPr>
        </p:nvGraphicFramePr>
        <p:xfrm>
          <a:off x="8035452" y="1353789"/>
          <a:ext cx="4000500" cy="290168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FDF48AE7-48A0-6BFB-9002-0A47ACADC4BE}"/>
              </a:ext>
            </a:extLst>
          </p:cNvPr>
          <p:cNvSpPr txBox="1"/>
          <p:nvPr/>
        </p:nvSpPr>
        <p:spPr>
          <a:xfrm>
            <a:off x="636685" y="1190691"/>
            <a:ext cx="7632126" cy="2970044"/>
          </a:xfrm>
          <a:prstGeom prst="rect">
            <a:avLst/>
          </a:prstGeom>
          <a:noFill/>
        </p:spPr>
        <p:txBody>
          <a:bodyPr wrap="square" rtlCol="0">
            <a:spAutoFit/>
          </a:bodyPr>
          <a:lstStyle/>
          <a:p>
            <a:pPr marL="285750" indent="-285750">
              <a:buFont typeface="Arial" panose="020B0604020202020204" pitchFamily="34" charset="0"/>
              <a:buChar char="•"/>
            </a:pPr>
            <a:r>
              <a:rPr lang="en-IN" sz="1700" dirty="0"/>
              <a:t>The wealth of the countries play an important role in the selection of resources. Nuclear energy and renewable energy electrification are highly expensive than others. </a:t>
            </a:r>
          </a:p>
          <a:p>
            <a:pPr marL="285750" indent="-285750">
              <a:buFont typeface="Arial" panose="020B0604020202020204" pitchFamily="34" charset="0"/>
              <a:buChar char="•"/>
            </a:pPr>
            <a:r>
              <a:rPr lang="en-IN" sz="1700" dirty="0"/>
              <a:t>Percent of nuclear resource utilization is higher in high-income countries whereas this percentage drops with a decrease in the wealth of the country.</a:t>
            </a:r>
          </a:p>
          <a:p>
            <a:pPr marL="285750" indent="-285750">
              <a:buFont typeface="Arial" panose="020B0604020202020204" pitchFamily="34" charset="0"/>
              <a:buChar char="•"/>
            </a:pPr>
            <a:r>
              <a:rPr lang="en-IN" sz="1700" dirty="0"/>
              <a:t>Apart from the high-income country, oil is preferable in low-wealth regions.</a:t>
            </a:r>
          </a:p>
          <a:p>
            <a:endParaRPr lang="en-IN" sz="1700" dirty="0"/>
          </a:p>
          <a:p>
            <a:pPr marL="285750" indent="-285750">
              <a:buFont typeface="Arial" panose="020B0604020202020204" pitchFamily="34" charset="0"/>
              <a:buChar char="•"/>
            </a:pPr>
            <a:r>
              <a:rPr lang="en-IN" sz="1700" dirty="0"/>
              <a:t>If you see region-wise, gulf countries mostly use oil resources because of the availability of abundant oil in the region.</a:t>
            </a:r>
          </a:p>
        </p:txBody>
      </p:sp>
    </p:spTree>
    <p:extLst>
      <p:ext uri="{BB962C8B-B14F-4D97-AF65-F5344CB8AC3E}">
        <p14:creationId xmlns:p14="http://schemas.microsoft.com/office/powerpoint/2010/main" val="2023473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44FA8-A698-27CE-6663-03319E1F84AC}"/>
              </a:ext>
            </a:extLst>
          </p:cNvPr>
          <p:cNvSpPr>
            <a:spLocks noGrp="1"/>
          </p:cNvSpPr>
          <p:nvPr>
            <p:ph type="title"/>
          </p:nvPr>
        </p:nvSpPr>
        <p:spPr>
          <a:xfrm>
            <a:off x="408561" y="327417"/>
            <a:ext cx="11412717" cy="1325563"/>
          </a:xfrm>
        </p:spPr>
        <p:txBody>
          <a:bodyPr/>
          <a:lstStyle/>
          <a:p>
            <a:r>
              <a:rPr lang="en-IN" dirty="0"/>
              <a:t>Electricity production from different sources</a:t>
            </a:r>
          </a:p>
        </p:txBody>
      </p:sp>
      <p:sp>
        <p:nvSpPr>
          <p:cNvPr id="7" name="TextBox 6">
            <a:extLst>
              <a:ext uri="{FF2B5EF4-FFF2-40B4-BE49-F238E27FC236}">
                <a16:creationId xmlns:a16="http://schemas.microsoft.com/office/drawing/2014/main" id="{934B9E94-0155-7D3A-6F5B-AC571E6F9C6A}"/>
              </a:ext>
            </a:extLst>
          </p:cNvPr>
          <p:cNvSpPr txBox="1"/>
          <p:nvPr/>
        </p:nvSpPr>
        <p:spPr>
          <a:xfrm>
            <a:off x="385881" y="1052547"/>
            <a:ext cx="11613823" cy="3308598"/>
          </a:xfrm>
          <a:prstGeom prst="rect">
            <a:avLst/>
          </a:prstGeom>
          <a:noFill/>
        </p:spPr>
        <p:txBody>
          <a:bodyPr wrap="square" rtlCol="0">
            <a:spAutoFit/>
          </a:bodyPr>
          <a:lstStyle/>
          <a:p>
            <a:r>
              <a:rPr lang="en-IN" sz="1700" dirty="0"/>
              <a:t>There are different sources, which are oil, nuclear, renewable, coal, etc. The whole world is decreasing the production capacity of electricity through oil, coal, and other non-renewable resources because of the climate crisis and the low availability of sources.</a:t>
            </a:r>
          </a:p>
          <a:p>
            <a:pPr rtl="0">
              <a:spcBef>
                <a:spcPts val="0"/>
              </a:spcBef>
              <a:spcAft>
                <a:spcPts val="0"/>
              </a:spcAft>
            </a:pPr>
            <a:r>
              <a:rPr lang="en-US" sz="1800" b="1" i="0" u="none" strike="noStrike" dirty="0">
                <a:solidFill>
                  <a:srgbClr val="FFFFFF"/>
                </a:solidFill>
                <a:effectLst/>
                <a:latin typeface="Century Gothic" panose="020B0502020202020204" pitchFamily="34" charset="0"/>
              </a:rPr>
              <a:t>Nuclear source </a:t>
            </a:r>
            <a:r>
              <a:rPr lang="en-US" sz="1800" b="0" i="0" u="none" strike="noStrike" dirty="0">
                <a:solidFill>
                  <a:srgbClr val="FFFFFF"/>
                </a:solidFill>
                <a:effectLst/>
                <a:latin typeface="Century Gothic" panose="020B0502020202020204" pitchFamily="34" charset="0"/>
              </a:rPr>
              <a:t>-  From the below chart, it is inferred that nuclear electric production increased from 1980 to 1995-1996 then afterward the utilization percentage of nuclear sources decreased.</a:t>
            </a:r>
            <a:endParaRPr lang="en-US" sz="1600" b="0" dirty="0">
              <a:effectLst/>
            </a:endParaRPr>
          </a:p>
          <a:p>
            <a:pPr rtl="0">
              <a:spcBef>
                <a:spcPts val="0"/>
              </a:spcBef>
              <a:spcAft>
                <a:spcPts val="0"/>
              </a:spcAft>
            </a:pPr>
            <a:br>
              <a:rPr lang="en-US" sz="1600" b="0" dirty="0">
                <a:effectLst/>
              </a:rPr>
            </a:br>
            <a:r>
              <a:rPr lang="en-US" sz="1800" b="1" i="0" u="none" strike="noStrike" dirty="0">
                <a:solidFill>
                  <a:srgbClr val="FFFFFF"/>
                </a:solidFill>
                <a:effectLst/>
                <a:latin typeface="Century Gothic" panose="020B0502020202020204" pitchFamily="34" charset="0"/>
              </a:rPr>
              <a:t>Oil source </a:t>
            </a:r>
            <a:r>
              <a:rPr lang="en-US" sz="1800" b="0" i="0" u="none" strike="noStrike" dirty="0">
                <a:solidFill>
                  <a:srgbClr val="FFFFFF"/>
                </a:solidFill>
                <a:effectLst/>
                <a:latin typeface="Century Gothic" panose="020B0502020202020204" pitchFamily="34" charset="0"/>
              </a:rPr>
              <a:t>– Oil source contributes to a huge amount of carbon emission and environmental pollution plus due to limited resource availability whole world is turning towards other sources of electricity, That’s why the percentage of electric generation through oil has decreased from 15% to 3.27% (1980 – 2020).</a:t>
            </a:r>
            <a:endParaRPr lang="en-US" sz="1600" b="0" dirty="0">
              <a:effectLst/>
            </a:endParaRPr>
          </a:p>
          <a:p>
            <a:br>
              <a:rPr lang="en-US" sz="1600" b="0" dirty="0">
                <a:effectLst/>
              </a:rPr>
            </a:br>
            <a:r>
              <a:rPr lang="en-US" sz="1800" b="1" i="0" u="none" strike="noStrike" dirty="0">
                <a:solidFill>
                  <a:srgbClr val="FFFFFF"/>
                </a:solidFill>
                <a:effectLst/>
                <a:latin typeface="Century Gothic" panose="020B0502020202020204" pitchFamily="34" charset="0"/>
              </a:rPr>
              <a:t>Electric power and distribution loss </a:t>
            </a:r>
            <a:r>
              <a:rPr lang="en-US" sz="1800" b="0" i="0" u="none" strike="noStrike" dirty="0">
                <a:solidFill>
                  <a:srgbClr val="FFFFFF"/>
                </a:solidFill>
                <a:effectLst/>
                <a:latin typeface="Century Gothic" panose="020B0502020202020204" pitchFamily="34" charset="0"/>
              </a:rPr>
              <a:t>– It seems like the percentage of power loss remains the same throughout the last 40 years, which is almost 8.25-8.26 %.</a:t>
            </a:r>
            <a:endParaRPr lang="en-IN" sz="1700" dirty="0"/>
          </a:p>
        </p:txBody>
      </p:sp>
      <p:pic>
        <p:nvPicPr>
          <p:cNvPr id="5" name="Picture 4">
            <a:extLst>
              <a:ext uri="{FF2B5EF4-FFF2-40B4-BE49-F238E27FC236}">
                <a16:creationId xmlns:a16="http://schemas.microsoft.com/office/drawing/2014/main" id="{BB360B49-B007-E778-4B00-FEA2DCCB30C0}"/>
              </a:ext>
            </a:extLst>
          </p:cNvPr>
          <p:cNvPicPr>
            <a:picLocks noChangeAspect="1"/>
          </p:cNvPicPr>
          <p:nvPr/>
        </p:nvPicPr>
        <p:blipFill>
          <a:blip r:embed="rId2"/>
          <a:stretch>
            <a:fillRect/>
          </a:stretch>
        </p:blipFill>
        <p:spPr>
          <a:xfrm>
            <a:off x="192296" y="4099420"/>
            <a:ext cx="11778493" cy="3231160"/>
          </a:xfrm>
          <a:prstGeom prst="rect">
            <a:avLst/>
          </a:prstGeom>
        </p:spPr>
      </p:pic>
    </p:spTree>
    <p:extLst>
      <p:ext uri="{BB962C8B-B14F-4D97-AF65-F5344CB8AC3E}">
        <p14:creationId xmlns:p14="http://schemas.microsoft.com/office/powerpoint/2010/main" val="619188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A8949-62CC-B605-337F-2E2798EA68A9}"/>
              </a:ext>
            </a:extLst>
          </p:cNvPr>
          <p:cNvSpPr>
            <a:spLocks noGrp="1"/>
          </p:cNvSpPr>
          <p:nvPr>
            <p:ph type="title"/>
          </p:nvPr>
        </p:nvSpPr>
        <p:spPr/>
        <p:txBody>
          <a:bodyPr/>
          <a:lstStyle/>
          <a:p>
            <a:r>
              <a:rPr lang="en-IN" dirty="0"/>
              <a:t>Top 10 countries who contribute to the power generation loss:-</a:t>
            </a:r>
          </a:p>
        </p:txBody>
      </p:sp>
      <mc:AlternateContent xmlns:mc="http://schemas.openxmlformats.org/markup-compatibility/2006" xmlns:cx1="http://schemas.microsoft.com/office/drawing/2015/9/8/chartex">
        <mc:Choice Requires="cx1">
          <p:graphicFrame>
            <p:nvGraphicFramePr>
              <p:cNvPr id="8" name="Chart 7">
                <a:extLst>
                  <a:ext uri="{FF2B5EF4-FFF2-40B4-BE49-F238E27FC236}">
                    <a16:creationId xmlns:a16="http://schemas.microsoft.com/office/drawing/2014/main" id="{F5631098-12F5-A108-BFCC-E9B15CDFD834}"/>
                  </a:ext>
                </a:extLst>
              </p:cNvPr>
              <p:cNvGraphicFramePr/>
              <p:nvPr>
                <p:extLst>
                  <p:ext uri="{D42A27DB-BD31-4B8C-83A1-F6EECF244321}">
                    <p14:modId xmlns:p14="http://schemas.microsoft.com/office/powerpoint/2010/main" val="573130247"/>
                  </p:ext>
                </p:extLst>
              </p:nvPr>
            </p:nvGraphicFramePr>
            <p:xfrm>
              <a:off x="5552388" y="1899550"/>
              <a:ext cx="6191316" cy="4256202"/>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8" name="Chart 7">
                <a:extLst>
                  <a:ext uri="{FF2B5EF4-FFF2-40B4-BE49-F238E27FC236}">
                    <a16:creationId xmlns:a16="http://schemas.microsoft.com/office/drawing/2014/main" id="{F5631098-12F5-A108-BFCC-E9B15CDFD834}"/>
                  </a:ext>
                </a:extLst>
              </p:cNvPr>
              <p:cNvPicPr>
                <a:picLocks noGrp="1" noRot="1" noChangeAspect="1" noMove="1" noResize="1" noEditPoints="1" noAdjustHandles="1" noChangeArrowheads="1" noChangeShapeType="1"/>
              </p:cNvPicPr>
              <p:nvPr/>
            </p:nvPicPr>
            <p:blipFill>
              <a:blip r:embed="rId3"/>
              <a:stretch>
                <a:fillRect/>
              </a:stretch>
            </p:blipFill>
            <p:spPr>
              <a:xfrm>
                <a:off x="5552388" y="1899550"/>
                <a:ext cx="6191316" cy="4256202"/>
              </a:xfrm>
              <a:prstGeom prst="rect">
                <a:avLst/>
              </a:prstGeom>
            </p:spPr>
          </p:pic>
        </mc:Fallback>
      </mc:AlternateContent>
      <p:sp>
        <p:nvSpPr>
          <p:cNvPr id="11" name="TextBox 10">
            <a:extLst>
              <a:ext uri="{FF2B5EF4-FFF2-40B4-BE49-F238E27FC236}">
                <a16:creationId xmlns:a16="http://schemas.microsoft.com/office/drawing/2014/main" id="{57DBD6B6-74E4-2145-8039-4A3FC3712AB7}"/>
              </a:ext>
            </a:extLst>
          </p:cNvPr>
          <p:cNvSpPr txBox="1"/>
          <p:nvPr/>
        </p:nvSpPr>
        <p:spPr>
          <a:xfrm>
            <a:off x="687371" y="2042492"/>
            <a:ext cx="4572786" cy="4016484"/>
          </a:xfrm>
          <a:prstGeom prst="rect">
            <a:avLst/>
          </a:prstGeom>
          <a:noFill/>
        </p:spPr>
        <p:txBody>
          <a:bodyPr wrap="square" rtlCol="0">
            <a:spAutoFit/>
          </a:bodyPr>
          <a:lstStyle/>
          <a:p>
            <a:pPr marL="285750" indent="-285750">
              <a:buFont typeface="Arial" panose="020B0604020202020204" pitchFamily="34" charset="0"/>
              <a:buChar char="•"/>
            </a:pPr>
            <a:r>
              <a:rPr lang="en-IN" sz="1700" dirty="0"/>
              <a:t>The higher percentage of power loss is due to the presence of poor management by the government of the country in past or in the present.</a:t>
            </a:r>
          </a:p>
          <a:p>
            <a:endParaRPr lang="en-IN" sz="1700" dirty="0"/>
          </a:p>
          <a:p>
            <a:pPr marL="285750" indent="-285750">
              <a:buFont typeface="Arial" panose="020B0604020202020204" pitchFamily="34" charset="0"/>
              <a:buChar char="•"/>
            </a:pPr>
            <a:r>
              <a:rPr lang="en-IN" sz="1700" dirty="0"/>
              <a:t>As you can see from the top 10 countries where the government isn’t functioning well enough to manage war crises, social conflicts, economic instability, or poverty.</a:t>
            </a:r>
          </a:p>
          <a:p>
            <a:endParaRPr lang="en-IN" sz="1700" dirty="0"/>
          </a:p>
          <a:p>
            <a:pPr marL="285750" indent="-285750">
              <a:buFont typeface="Arial" panose="020B0604020202020204" pitchFamily="34" charset="0"/>
              <a:buChar char="•"/>
            </a:pPr>
            <a:r>
              <a:rPr lang="en-IN" sz="1700" dirty="0"/>
              <a:t>Togo, Libya, Iraq, Haiti, etc countries are involved in social conflicts and war-like situations. And Venezuela is suffering from financial instability.</a:t>
            </a:r>
          </a:p>
        </p:txBody>
      </p:sp>
    </p:spTree>
    <p:extLst>
      <p:ext uri="{BB962C8B-B14F-4D97-AF65-F5344CB8AC3E}">
        <p14:creationId xmlns:p14="http://schemas.microsoft.com/office/powerpoint/2010/main" val="3538459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0B18D-07C6-51C3-E90A-A3562E7C4427}"/>
              </a:ext>
            </a:extLst>
          </p:cNvPr>
          <p:cNvSpPr>
            <a:spLocks noGrp="1"/>
          </p:cNvSpPr>
          <p:nvPr>
            <p:ph type="title"/>
          </p:nvPr>
        </p:nvSpPr>
        <p:spPr/>
        <p:txBody>
          <a:bodyPr/>
          <a:lstStyle/>
          <a:p>
            <a:r>
              <a:rPr lang="en-IN" dirty="0"/>
              <a:t>Renewable energy production:-</a:t>
            </a:r>
          </a:p>
        </p:txBody>
      </p:sp>
      <mc:AlternateContent xmlns:mc="http://schemas.openxmlformats.org/markup-compatibility/2006" xmlns:cx2="http://schemas.microsoft.com/office/drawing/2015/10/21/chartex">
        <mc:Choice Requires="cx2">
          <p:graphicFrame>
            <p:nvGraphicFramePr>
              <p:cNvPr id="6" name="Chart 5">
                <a:extLst>
                  <a:ext uri="{FF2B5EF4-FFF2-40B4-BE49-F238E27FC236}">
                    <a16:creationId xmlns:a16="http://schemas.microsoft.com/office/drawing/2014/main" id="{1A8F6270-5AFF-7A8E-6E19-BC3886B16C90}"/>
                  </a:ext>
                </a:extLst>
              </p:cNvPr>
              <p:cNvGraphicFramePr/>
              <p:nvPr>
                <p:extLst>
                  <p:ext uri="{D42A27DB-BD31-4B8C-83A1-F6EECF244321}">
                    <p14:modId xmlns:p14="http://schemas.microsoft.com/office/powerpoint/2010/main" val="3773236506"/>
                  </p:ext>
                </p:extLst>
              </p:nvPr>
            </p:nvGraphicFramePr>
            <p:xfrm>
              <a:off x="5629123" y="1302015"/>
              <a:ext cx="6337520" cy="5390615"/>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6" name="Chart 5">
                <a:extLst>
                  <a:ext uri="{FF2B5EF4-FFF2-40B4-BE49-F238E27FC236}">
                    <a16:creationId xmlns:a16="http://schemas.microsoft.com/office/drawing/2014/main" id="{1A8F6270-5AFF-7A8E-6E19-BC3886B16C90}"/>
                  </a:ext>
                </a:extLst>
              </p:cNvPr>
              <p:cNvPicPr>
                <a:picLocks noGrp="1" noRot="1" noChangeAspect="1" noMove="1" noResize="1" noEditPoints="1" noAdjustHandles="1" noChangeArrowheads="1" noChangeShapeType="1"/>
              </p:cNvPicPr>
              <p:nvPr/>
            </p:nvPicPr>
            <p:blipFill>
              <a:blip r:embed="rId3"/>
              <a:stretch>
                <a:fillRect/>
              </a:stretch>
            </p:blipFill>
            <p:spPr>
              <a:xfrm>
                <a:off x="5629123" y="1302015"/>
                <a:ext cx="6337520" cy="5390615"/>
              </a:xfrm>
              <a:prstGeom prst="rect">
                <a:avLst/>
              </a:prstGeom>
            </p:spPr>
          </p:pic>
        </mc:Fallback>
      </mc:AlternateContent>
      <p:sp>
        <p:nvSpPr>
          <p:cNvPr id="7" name="TextBox 6">
            <a:extLst>
              <a:ext uri="{FF2B5EF4-FFF2-40B4-BE49-F238E27FC236}">
                <a16:creationId xmlns:a16="http://schemas.microsoft.com/office/drawing/2014/main" id="{6E38736E-CBA9-358E-E160-46F35A2A4637}"/>
              </a:ext>
            </a:extLst>
          </p:cNvPr>
          <p:cNvSpPr txBox="1"/>
          <p:nvPr/>
        </p:nvSpPr>
        <p:spPr>
          <a:xfrm>
            <a:off x="625747" y="1247253"/>
            <a:ext cx="4873557" cy="3493264"/>
          </a:xfrm>
          <a:prstGeom prst="rect">
            <a:avLst/>
          </a:prstGeom>
          <a:noFill/>
        </p:spPr>
        <p:txBody>
          <a:bodyPr wrap="square" rtlCol="0">
            <a:spAutoFit/>
          </a:bodyPr>
          <a:lstStyle/>
          <a:p>
            <a:pPr marL="285750" indent="-285750">
              <a:buFont typeface="Arial" panose="020B0604020202020204" pitchFamily="34" charset="0"/>
              <a:buChar char="•"/>
            </a:pPr>
            <a:r>
              <a:rPr lang="en-IN" sz="1700" dirty="0"/>
              <a:t>These are the top 5 countries from the 2015 data that are the major player in the generation of electricity with renewable resources.</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The United States is holding first place in renewable energy utilization. But the growth rate is slower than other countries.</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Whereas China's growth rate is far better. In 2000, China was in 16</a:t>
            </a:r>
            <a:r>
              <a:rPr lang="en-IN" sz="1700" baseline="30000" dirty="0"/>
              <a:t>th</a:t>
            </a:r>
            <a:r>
              <a:rPr lang="en-IN" sz="1700" dirty="0"/>
              <a:t> place but in 2015 it comes in second place with an 8947 % growth rate in 15 years.</a:t>
            </a:r>
          </a:p>
        </p:txBody>
      </p:sp>
      <p:graphicFrame>
        <p:nvGraphicFramePr>
          <p:cNvPr id="8" name="Table 7">
            <a:extLst>
              <a:ext uri="{FF2B5EF4-FFF2-40B4-BE49-F238E27FC236}">
                <a16:creationId xmlns:a16="http://schemas.microsoft.com/office/drawing/2014/main" id="{A03CD693-2460-F8AE-F0D0-05CB3F773BD0}"/>
              </a:ext>
            </a:extLst>
          </p:cNvPr>
          <p:cNvGraphicFramePr>
            <a:graphicFrameLocks noGrp="1"/>
          </p:cNvGraphicFramePr>
          <p:nvPr>
            <p:extLst>
              <p:ext uri="{D42A27DB-BD31-4B8C-83A1-F6EECF244321}">
                <p14:modId xmlns:p14="http://schemas.microsoft.com/office/powerpoint/2010/main" val="61816594"/>
              </p:ext>
            </p:extLst>
          </p:nvPr>
        </p:nvGraphicFramePr>
        <p:xfrm>
          <a:off x="1528268" y="4740517"/>
          <a:ext cx="3068514" cy="2020205"/>
        </p:xfrm>
        <a:graphic>
          <a:graphicData uri="http://schemas.openxmlformats.org/drawingml/2006/table">
            <a:tbl>
              <a:tblPr firstCol="1">
                <a:tableStyleId>{6E25E649-3F16-4E02-A733-19D2CDBF48F0}</a:tableStyleId>
              </a:tblPr>
              <a:tblGrid>
                <a:gridCol w="1673735">
                  <a:extLst>
                    <a:ext uri="{9D8B030D-6E8A-4147-A177-3AD203B41FA5}">
                      <a16:colId xmlns:a16="http://schemas.microsoft.com/office/drawing/2014/main" val="995502176"/>
                    </a:ext>
                  </a:extLst>
                </a:gridCol>
                <a:gridCol w="1394779">
                  <a:extLst>
                    <a:ext uri="{9D8B030D-6E8A-4147-A177-3AD203B41FA5}">
                      <a16:colId xmlns:a16="http://schemas.microsoft.com/office/drawing/2014/main" val="1997049783"/>
                    </a:ext>
                  </a:extLst>
                </a:gridCol>
              </a:tblGrid>
              <a:tr h="381053">
                <a:tc>
                  <a:txBody>
                    <a:bodyPr/>
                    <a:lstStyle/>
                    <a:p>
                      <a:pPr algn="ctr" fontAlgn="b"/>
                      <a:r>
                        <a:rPr lang="en-IN" sz="1100" b="1" u="none" strike="noStrike" dirty="0">
                          <a:solidFill>
                            <a:schemeClr val="tx1">
                              <a:lumMod val="95000"/>
                            </a:schemeClr>
                          </a:solidFill>
                          <a:effectLst/>
                        </a:rPr>
                        <a:t>United States</a:t>
                      </a:r>
                      <a:endParaRPr lang="en-IN" sz="1100" b="1" i="0" u="none" strike="noStrike" dirty="0">
                        <a:solidFill>
                          <a:schemeClr val="tx1">
                            <a:lumMod val="95000"/>
                          </a:schemeClr>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solidFill>
                            <a:schemeClr val="bg1"/>
                          </a:solidFill>
                          <a:effectLst/>
                        </a:rPr>
                        <a:t>317000000000</a:t>
                      </a:r>
                      <a:endParaRPr lang="en-IN" sz="1100" b="1" i="0" u="none" strike="noStrike" dirty="0">
                        <a:solidFill>
                          <a:schemeClr val="bg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98557025"/>
                  </a:ext>
                </a:extLst>
              </a:tr>
              <a:tr h="409788">
                <a:tc>
                  <a:txBody>
                    <a:bodyPr/>
                    <a:lstStyle/>
                    <a:p>
                      <a:pPr algn="ctr" fontAlgn="b"/>
                      <a:r>
                        <a:rPr lang="en-IN" sz="1100" b="1" u="none" strike="noStrike" dirty="0">
                          <a:solidFill>
                            <a:schemeClr val="tx1">
                              <a:lumMod val="95000"/>
                            </a:schemeClr>
                          </a:solidFill>
                          <a:effectLst/>
                        </a:rPr>
                        <a:t>China</a:t>
                      </a:r>
                      <a:endParaRPr lang="en-IN" sz="1100" b="1" i="0" u="none" strike="noStrike" dirty="0">
                        <a:solidFill>
                          <a:schemeClr val="tx1">
                            <a:lumMod val="95000"/>
                          </a:schemeClr>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solidFill>
                            <a:schemeClr val="bg1"/>
                          </a:solidFill>
                          <a:effectLst/>
                        </a:rPr>
                        <a:t>284000000000</a:t>
                      </a:r>
                      <a:endParaRPr lang="en-IN" sz="1100" b="1" i="0" u="none" strike="noStrike" dirty="0">
                        <a:solidFill>
                          <a:schemeClr val="bg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99711666"/>
                  </a:ext>
                </a:extLst>
              </a:tr>
              <a:tr h="409788">
                <a:tc>
                  <a:txBody>
                    <a:bodyPr/>
                    <a:lstStyle/>
                    <a:p>
                      <a:pPr algn="ctr" fontAlgn="b"/>
                      <a:r>
                        <a:rPr lang="en-IN" sz="1100" b="1" u="none" strike="noStrike" dirty="0">
                          <a:solidFill>
                            <a:schemeClr val="tx1">
                              <a:lumMod val="95000"/>
                            </a:schemeClr>
                          </a:solidFill>
                          <a:effectLst/>
                        </a:rPr>
                        <a:t>Germany</a:t>
                      </a:r>
                      <a:endParaRPr lang="en-IN" sz="1100" b="1" i="0" u="none" strike="noStrike" dirty="0">
                        <a:solidFill>
                          <a:schemeClr val="tx1">
                            <a:lumMod val="95000"/>
                          </a:schemeClr>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solidFill>
                            <a:schemeClr val="bg1"/>
                          </a:solidFill>
                          <a:effectLst/>
                        </a:rPr>
                        <a:t>168000000000</a:t>
                      </a:r>
                      <a:endParaRPr lang="en-IN" sz="1100" b="1" i="0" u="none" strike="noStrike" dirty="0">
                        <a:solidFill>
                          <a:schemeClr val="bg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38429564"/>
                  </a:ext>
                </a:extLst>
              </a:tr>
              <a:tr h="409788">
                <a:tc>
                  <a:txBody>
                    <a:bodyPr/>
                    <a:lstStyle/>
                    <a:p>
                      <a:pPr algn="ctr" fontAlgn="b"/>
                      <a:r>
                        <a:rPr lang="en-IN" sz="1100" b="1" u="none" strike="noStrike">
                          <a:solidFill>
                            <a:schemeClr val="tx1">
                              <a:lumMod val="95000"/>
                            </a:schemeClr>
                          </a:solidFill>
                          <a:effectLst/>
                        </a:rPr>
                        <a:t>Japan</a:t>
                      </a:r>
                      <a:endParaRPr lang="en-IN" sz="1100" b="1" i="0" u="none" strike="noStrike">
                        <a:solidFill>
                          <a:schemeClr val="tx1">
                            <a:lumMod val="95000"/>
                          </a:schemeClr>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solidFill>
                            <a:schemeClr val="bg1"/>
                          </a:solidFill>
                          <a:effectLst/>
                        </a:rPr>
                        <a:t>80292000000</a:t>
                      </a:r>
                      <a:endParaRPr lang="en-IN" sz="1100" b="1" i="0" u="none" strike="noStrike" dirty="0">
                        <a:solidFill>
                          <a:schemeClr val="bg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29550638"/>
                  </a:ext>
                </a:extLst>
              </a:tr>
              <a:tr h="409788">
                <a:tc>
                  <a:txBody>
                    <a:bodyPr/>
                    <a:lstStyle/>
                    <a:p>
                      <a:pPr algn="ctr" fontAlgn="b"/>
                      <a:r>
                        <a:rPr lang="en-IN" sz="1100" b="1" u="none" strike="noStrike" dirty="0">
                          <a:solidFill>
                            <a:schemeClr val="tx1">
                              <a:lumMod val="95000"/>
                            </a:schemeClr>
                          </a:solidFill>
                          <a:effectLst/>
                        </a:rPr>
                        <a:t>United Kingdom</a:t>
                      </a:r>
                      <a:endParaRPr lang="en-IN" sz="1100" b="1" i="0" u="none" strike="noStrike" dirty="0">
                        <a:solidFill>
                          <a:schemeClr val="tx1">
                            <a:lumMod val="95000"/>
                          </a:schemeClr>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solidFill>
                            <a:schemeClr val="bg1"/>
                          </a:solidFill>
                          <a:effectLst/>
                        </a:rPr>
                        <a:t>77262000000</a:t>
                      </a:r>
                      <a:endParaRPr lang="en-IN" sz="1100" b="1" i="0" u="none" strike="noStrike" dirty="0">
                        <a:solidFill>
                          <a:schemeClr val="bg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24052465"/>
                  </a:ext>
                </a:extLst>
              </a:tr>
            </a:tbl>
          </a:graphicData>
        </a:graphic>
      </p:graphicFrame>
    </p:spTree>
    <p:extLst>
      <p:ext uri="{BB962C8B-B14F-4D97-AF65-F5344CB8AC3E}">
        <p14:creationId xmlns:p14="http://schemas.microsoft.com/office/powerpoint/2010/main" val="14800782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2802</TotalTime>
  <Words>1064</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Ion</vt:lpstr>
      <vt:lpstr>World electricity analysis</vt:lpstr>
      <vt:lpstr>Overview:-</vt:lpstr>
      <vt:lpstr>Missing values:-</vt:lpstr>
      <vt:lpstr>Income-wise electrification in urban, rural and total population</vt:lpstr>
      <vt:lpstr>Number of countries with more 75% of population</vt:lpstr>
      <vt:lpstr>Region-wise &amp; income-wise electrification</vt:lpstr>
      <vt:lpstr>Electricity production from different sources</vt:lpstr>
      <vt:lpstr>Top 10 countries who contribute to the power generation loss:-</vt:lpstr>
      <vt:lpstr>Renewable energy production:-</vt:lpstr>
      <vt:lpstr>Country comparison with world:-</vt:lpstr>
      <vt:lpstr>Total % of population utilize electricity from group of countries:-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electricity analysis</dc:title>
  <dc:creator>ashish sahu</dc:creator>
  <cp:lastModifiedBy>ashish sahu</cp:lastModifiedBy>
  <cp:revision>20</cp:revision>
  <dcterms:created xsi:type="dcterms:W3CDTF">2022-09-11T01:30:34Z</dcterms:created>
  <dcterms:modified xsi:type="dcterms:W3CDTF">2022-11-15T16:51:16Z</dcterms:modified>
</cp:coreProperties>
</file>