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2" r:id="rId2"/>
    <p:sldId id="273" r:id="rId3"/>
    <p:sldId id="287"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C1A4D8-47F1-E0B5-5172-4A079A5440AE}" v="286" dt="2022-06-02T05:17:33.748"/>
    <p1510:client id="{D2A0BFDE-84CC-422E-9B22-6A29C27282CA}" v="4" dt="2022-05-13T10:14:56.100"/>
    <p1510:client id="{E467051E-6C4B-483F-AB0D-34D78BDDBD59}" v="2" dt="2022-02-25T06:51:16.238"/>
    <p1510:client id="{F342351C-7DE8-49F0-1841-ABE2064C1311}" v="47" dt="2022-06-02T11:41:44.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24" autoAdjust="0"/>
  </p:normalViewPr>
  <p:slideViewPr>
    <p:cSldViewPr snapToGrid="0">
      <p:cViewPr varScale="1">
        <p:scale>
          <a:sx n="58" d="100"/>
          <a:sy n="58" d="100"/>
        </p:scale>
        <p:origin x="96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Baby" userId="S::diana@edunetfoundation.org::f0995771-5ce6-468b-a2d8-61651cdb2fd2" providerId="AD" clId="Web-{7EC1A4D8-47F1-E0B5-5172-4A079A5440AE}"/>
    <pc:docChg chg="addSld delSld modSld sldOrd">
      <pc:chgData name="Diana Baby" userId="S::diana@edunetfoundation.org::f0995771-5ce6-468b-a2d8-61651cdb2fd2" providerId="AD" clId="Web-{7EC1A4D8-47F1-E0B5-5172-4A079A5440AE}" dt="2022-06-02T05:17:32.139" v="287" actId="20577"/>
      <pc:docMkLst>
        <pc:docMk/>
      </pc:docMkLst>
      <pc:sldChg chg="modSp">
        <pc:chgData name="Diana Baby" userId="S::diana@edunetfoundation.org::f0995771-5ce6-468b-a2d8-61651cdb2fd2" providerId="AD" clId="Web-{7EC1A4D8-47F1-E0B5-5172-4A079A5440AE}" dt="2022-06-02T05:08:14.373" v="15" actId="20577"/>
        <pc:sldMkLst>
          <pc:docMk/>
          <pc:sldMk cId="1927893347" sldId="274"/>
        </pc:sldMkLst>
        <pc:spChg chg="mod">
          <ac:chgData name="Diana Baby" userId="S::diana@edunetfoundation.org::f0995771-5ce6-468b-a2d8-61651cdb2fd2" providerId="AD" clId="Web-{7EC1A4D8-47F1-E0B5-5172-4A079A5440AE}" dt="2022-06-02T05:08:14.373" v="15" actId="20577"/>
          <ac:spMkLst>
            <pc:docMk/>
            <pc:sldMk cId="1927893347" sldId="274"/>
            <ac:spMk id="3" creationId="{11E3306C-F0AD-4E39-7A83-53A8DACF80C6}"/>
          </ac:spMkLst>
        </pc:spChg>
      </pc:sldChg>
      <pc:sldChg chg="modSp">
        <pc:chgData name="Diana Baby" userId="S::diana@edunetfoundation.org::f0995771-5ce6-468b-a2d8-61651cdb2fd2" providerId="AD" clId="Web-{7EC1A4D8-47F1-E0B5-5172-4A079A5440AE}" dt="2022-06-02T05:17:27.107" v="283" actId="20577"/>
        <pc:sldMkLst>
          <pc:docMk/>
          <pc:sldMk cId="2946509517" sldId="276"/>
        </pc:sldMkLst>
        <pc:spChg chg="mod">
          <ac:chgData name="Diana Baby" userId="S::diana@edunetfoundation.org::f0995771-5ce6-468b-a2d8-61651cdb2fd2" providerId="AD" clId="Web-{7EC1A4D8-47F1-E0B5-5172-4A079A5440AE}" dt="2022-06-02T05:17:27.107" v="283" actId="20577"/>
          <ac:spMkLst>
            <pc:docMk/>
            <pc:sldMk cId="2946509517" sldId="276"/>
            <ac:spMk id="2" creationId="{A83E0EF6-8DBA-6DDB-6A24-DD02C9024DAD}"/>
          </ac:spMkLst>
        </pc:spChg>
      </pc:sldChg>
      <pc:sldChg chg="addSp modSp">
        <pc:chgData name="Diana Baby" userId="S::diana@edunetfoundation.org::f0995771-5ce6-468b-a2d8-61651cdb2fd2" providerId="AD" clId="Web-{7EC1A4D8-47F1-E0B5-5172-4A079A5440AE}" dt="2022-06-02T05:12:38.713" v="26" actId="14100"/>
        <pc:sldMkLst>
          <pc:docMk/>
          <pc:sldMk cId="1287164839" sldId="277"/>
        </pc:sldMkLst>
        <pc:spChg chg="mod">
          <ac:chgData name="Diana Baby" userId="S::diana@edunetfoundation.org::f0995771-5ce6-468b-a2d8-61651cdb2fd2" providerId="AD" clId="Web-{7EC1A4D8-47F1-E0B5-5172-4A079A5440AE}" dt="2022-06-02T05:12:36.417" v="25" actId="1076"/>
          <ac:spMkLst>
            <pc:docMk/>
            <pc:sldMk cId="1287164839" sldId="277"/>
            <ac:spMk id="2" creationId="{CE144BB8-8EC2-9E14-7381-9EFF1DF6005B}"/>
          </ac:spMkLst>
        </pc:spChg>
        <pc:spChg chg="add">
          <ac:chgData name="Diana Baby" userId="S::diana@edunetfoundation.org::f0995771-5ce6-468b-a2d8-61651cdb2fd2" providerId="AD" clId="Web-{7EC1A4D8-47F1-E0B5-5172-4A079A5440AE}" dt="2022-06-02T05:11:08.829" v="16"/>
          <ac:spMkLst>
            <pc:docMk/>
            <pc:sldMk cId="1287164839" sldId="277"/>
            <ac:spMk id="3" creationId="{C9DAB30E-10EC-A934-C7A8-396F03FA2D6D}"/>
          </ac:spMkLst>
        </pc:spChg>
        <pc:picChg chg="mod">
          <ac:chgData name="Diana Baby" userId="S::diana@edunetfoundation.org::f0995771-5ce6-468b-a2d8-61651cdb2fd2" providerId="AD" clId="Web-{7EC1A4D8-47F1-E0B5-5172-4A079A5440AE}" dt="2022-06-02T05:12:38.713" v="26" actId="14100"/>
          <ac:picMkLst>
            <pc:docMk/>
            <pc:sldMk cId="1287164839" sldId="277"/>
            <ac:picMk id="8" creationId="{497BDE34-4722-301A-81D1-23A9002ACF09}"/>
          </ac:picMkLst>
        </pc:picChg>
      </pc:sldChg>
      <pc:sldChg chg="addSp modSp">
        <pc:chgData name="Diana Baby" userId="S::diana@edunetfoundation.org::f0995771-5ce6-468b-a2d8-61651cdb2fd2" providerId="AD" clId="Web-{7EC1A4D8-47F1-E0B5-5172-4A079A5440AE}" dt="2022-06-02T05:17:32.139" v="287" actId="20577"/>
        <pc:sldMkLst>
          <pc:docMk/>
          <pc:sldMk cId="1971305960" sldId="278"/>
        </pc:sldMkLst>
        <pc:spChg chg="mod">
          <ac:chgData name="Diana Baby" userId="S::diana@edunetfoundation.org::f0995771-5ce6-468b-a2d8-61651cdb2fd2" providerId="AD" clId="Web-{7EC1A4D8-47F1-E0B5-5172-4A079A5440AE}" dt="2022-06-02T05:17:32.139" v="287" actId="20577"/>
          <ac:spMkLst>
            <pc:docMk/>
            <pc:sldMk cId="1971305960" sldId="278"/>
            <ac:spMk id="2" creationId="{191E8553-B086-A858-9F40-46C76AD2FD32}"/>
          </ac:spMkLst>
        </pc:spChg>
        <pc:spChg chg="add">
          <ac:chgData name="Diana Baby" userId="S::diana@edunetfoundation.org::f0995771-5ce6-468b-a2d8-61651cdb2fd2" providerId="AD" clId="Web-{7EC1A4D8-47F1-E0B5-5172-4A079A5440AE}" dt="2022-06-02T05:12:08.854" v="18"/>
          <ac:spMkLst>
            <pc:docMk/>
            <pc:sldMk cId="1971305960" sldId="278"/>
            <ac:spMk id="3" creationId="{56856111-095D-CF90-555F-FF1F65000C3D}"/>
          </ac:spMkLst>
        </pc:spChg>
        <pc:picChg chg="mod">
          <ac:chgData name="Diana Baby" userId="S::diana@edunetfoundation.org::f0995771-5ce6-468b-a2d8-61651cdb2fd2" providerId="AD" clId="Web-{7EC1A4D8-47F1-E0B5-5172-4A079A5440AE}" dt="2022-06-02T05:12:20.463" v="21" actId="14100"/>
          <ac:picMkLst>
            <pc:docMk/>
            <pc:sldMk cId="1971305960" sldId="278"/>
            <ac:picMk id="2050" creationId="{8BC9CA9F-F11E-FA11-8AB6-95BE000B2126}"/>
          </ac:picMkLst>
        </pc:picChg>
      </pc:sldChg>
      <pc:sldChg chg="modSp new ord">
        <pc:chgData name="Diana Baby" userId="S::diana@edunetfoundation.org::f0995771-5ce6-468b-a2d8-61651cdb2fd2" providerId="AD" clId="Web-{7EC1A4D8-47F1-E0B5-5172-4A079A5440AE}" dt="2022-06-02T05:15:58.653" v="281" actId="1076"/>
        <pc:sldMkLst>
          <pc:docMk/>
          <pc:sldMk cId="519370285" sldId="287"/>
        </pc:sldMkLst>
        <pc:spChg chg="mod">
          <ac:chgData name="Diana Baby" userId="S::diana@edunetfoundation.org::f0995771-5ce6-468b-a2d8-61651cdb2fd2" providerId="AD" clId="Web-{7EC1A4D8-47F1-E0B5-5172-4A079A5440AE}" dt="2022-06-02T05:07:35.888" v="11" actId="20577"/>
          <ac:spMkLst>
            <pc:docMk/>
            <pc:sldMk cId="519370285" sldId="287"/>
            <ac:spMk id="2" creationId="{D4464ACD-391C-09EE-663D-1C4637DCD616}"/>
          </ac:spMkLst>
        </pc:spChg>
        <pc:spChg chg="mod">
          <ac:chgData name="Diana Baby" userId="S::diana@edunetfoundation.org::f0995771-5ce6-468b-a2d8-61651cdb2fd2" providerId="AD" clId="Web-{7EC1A4D8-47F1-E0B5-5172-4A079A5440AE}" dt="2022-06-02T05:15:58.653" v="281" actId="1076"/>
          <ac:spMkLst>
            <pc:docMk/>
            <pc:sldMk cId="519370285" sldId="287"/>
            <ac:spMk id="3" creationId="{EFD51E48-22EB-5C64-4F26-9D2A52D8D6D7}"/>
          </ac:spMkLst>
        </pc:spChg>
      </pc:sldChg>
      <pc:sldChg chg="addSp new del">
        <pc:chgData name="Diana Baby" userId="S::diana@edunetfoundation.org::f0995771-5ce6-468b-a2d8-61651cdb2fd2" providerId="AD" clId="Web-{7EC1A4D8-47F1-E0B5-5172-4A079A5440AE}" dt="2022-06-02T05:07:17.482" v="2"/>
        <pc:sldMkLst>
          <pc:docMk/>
          <pc:sldMk cId="1190247153" sldId="287"/>
        </pc:sldMkLst>
        <pc:spChg chg="add">
          <ac:chgData name="Diana Baby" userId="S::diana@edunetfoundation.org::f0995771-5ce6-468b-a2d8-61651cdb2fd2" providerId="AD" clId="Web-{7EC1A4D8-47F1-E0B5-5172-4A079A5440AE}" dt="2022-06-02T05:07:13.685" v="1"/>
          <ac:spMkLst>
            <pc:docMk/>
            <pc:sldMk cId="1190247153" sldId="287"/>
            <ac:spMk id="2" creationId="{FA33A3C9-0451-4551-D58A-291673FB144E}"/>
          </ac:spMkLst>
        </pc:spChg>
      </pc:sldChg>
    </pc:docChg>
  </pc:docChgLst>
  <pc:docChgLst>
    <pc:chgData name="Diana Baby" userId="S::diana@edunetfoundation.org::f0995771-5ce6-468b-a2d8-61651cdb2fd2" providerId="AD" clId="Web-{F342351C-7DE8-49F0-1841-ABE2064C1311}"/>
    <pc:docChg chg="modSld">
      <pc:chgData name="Diana Baby" userId="S::diana@edunetfoundation.org::f0995771-5ce6-468b-a2d8-61651cdb2fd2" providerId="AD" clId="Web-{F342351C-7DE8-49F0-1841-ABE2064C1311}" dt="2022-06-02T11:41:44.961" v="44" actId="20577"/>
      <pc:docMkLst>
        <pc:docMk/>
      </pc:docMkLst>
      <pc:sldChg chg="modSp">
        <pc:chgData name="Diana Baby" userId="S::diana@edunetfoundation.org::f0995771-5ce6-468b-a2d8-61651cdb2fd2" providerId="AD" clId="Web-{F342351C-7DE8-49F0-1841-ABE2064C1311}" dt="2022-06-02T11:41:44.961" v="44" actId="20577"/>
        <pc:sldMkLst>
          <pc:docMk/>
          <pc:sldMk cId="341108669" sldId="273"/>
        </pc:sldMkLst>
        <pc:spChg chg="mod">
          <ac:chgData name="Diana Baby" userId="S::diana@edunetfoundation.org::f0995771-5ce6-468b-a2d8-61651cdb2fd2" providerId="AD" clId="Web-{F342351C-7DE8-49F0-1841-ABE2064C1311}" dt="2022-06-02T11:41:44.961" v="44" actId="20577"/>
          <ac:spMkLst>
            <pc:docMk/>
            <pc:sldMk cId="341108669" sldId="273"/>
            <ac:spMk id="212" creationId="{00000000-0000-0000-0000-000000000000}"/>
          </ac:spMkLst>
        </pc:spChg>
      </pc:sldChg>
    </pc:docChg>
  </pc:docChgLst>
  <pc:docChgLst>
    <pc:chgData name="Diana Baby" userId="S::diana@edunetfoundation.org::f0995771-5ce6-468b-a2d8-61651cdb2fd2" providerId="AD" clId="Web-{D2A0BFDE-84CC-422E-9B22-6A29C27282CA}"/>
    <pc:docChg chg="modSld">
      <pc:chgData name="Diana Baby" userId="S::diana@edunetfoundation.org::f0995771-5ce6-468b-a2d8-61651cdb2fd2" providerId="AD" clId="Web-{D2A0BFDE-84CC-422E-9B22-6A29C27282CA}" dt="2022-05-13T10:14:56.100" v="3" actId="20577"/>
      <pc:docMkLst>
        <pc:docMk/>
      </pc:docMkLst>
      <pc:sldChg chg="modSp">
        <pc:chgData name="Diana Baby" userId="S::diana@edunetfoundation.org::f0995771-5ce6-468b-a2d8-61651cdb2fd2" providerId="AD" clId="Web-{D2A0BFDE-84CC-422E-9B22-6A29C27282CA}" dt="2022-05-13T10:14:22.193" v="1" actId="20577"/>
        <pc:sldMkLst>
          <pc:docMk/>
          <pc:sldMk cId="4146105592" sldId="280"/>
        </pc:sldMkLst>
        <pc:spChg chg="mod">
          <ac:chgData name="Diana Baby" userId="S::diana@edunetfoundation.org::f0995771-5ce6-468b-a2d8-61651cdb2fd2" providerId="AD" clId="Web-{D2A0BFDE-84CC-422E-9B22-6A29C27282CA}" dt="2022-05-13T10:14:22.193" v="1" actId="20577"/>
          <ac:spMkLst>
            <pc:docMk/>
            <pc:sldMk cId="4146105592" sldId="280"/>
            <ac:spMk id="3" creationId="{66F7AC07-DC93-46E5-BCA3-CF9AA83BDEAF}"/>
          </ac:spMkLst>
        </pc:spChg>
      </pc:sldChg>
      <pc:sldChg chg="modSp">
        <pc:chgData name="Diana Baby" userId="S::diana@edunetfoundation.org::f0995771-5ce6-468b-a2d8-61651cdb2fd2" providerId="AD" clId="Web-{D2A0BFDE-84CC-422E-9B22-6A29C27282CA}" dt="2022-05-13T10:14:56.100" v="3" actId="20577"/>
        <pc:sldMkLst>
          <pc:docMk/>
          <pc:sldMk cId="3929514336" sldId="281"/>
        </pc:sldMkLst>
        <pc:spChg chg="mod">
          <ac:chgData name="Diana Baby" userId="S::diana@edunetfoundation.org::f0995771-5ce6-468b-a2d8-61651cdb2fd2" providerId="AD" clId="Web-{D2A0BFDE-84CC-422E-9B22-6A29C27282CA}" dt="2022-05-13T10:14:56.100" v="3" actId="20577"/>
          <ac:spMkLst>
            <pc:docMk/>
            <pc:sldMk cId="3929514336" sldId="281"/>
            <ac:spMk id="3" creationId="{3BFA3F11-7C0D-4CC6-A21F-3E7AA0E871A8}"/>
          </ac:spMkLst>
        </pc:spChg>
      </pc:sldChg>
    </pc:docChg>
  </pc:docChgLst>
  <pc:docChgLst>
    <pc:chgData name="Mohammed Ameer" userId="0ba69699-a8fd-4d8a-81c0-2d02775d6c8c" providerId="ADAL" clId="{E467051E-6C4B-483F-AB0D-34D78BDDBD59}"/>
    <pc:docChg chg="undo custSel addSld delSld modSld modMainMaster">
      <pc:chgData name="Mohammed Ameer" userId="0ba69699-a8fd-4d8a-81c0-2d02775d6c8c" providerId="ADAL" clId="{E467051E-6C4B-483F-AB0D-34D78BDDBD59}" dt="2022-02-25T06:51:25.372" v="144" actId="47"/>
      <pc:docMkLst>
        <pc:docMk/>
      </pc:docMkLst>
      <pc:sldChg chg="modSp new mod">
        <pc:chgData name="Mohammed Ameer" userId="0ba69699-a8fd-4d8a-81c0-2d02775d6c8c" providerId="ADAL" clId="{E467051E-6C4B-483F-AB0D-34D78BDDBD59}" dt="2022-02-25T06:48:48.177" v="58" actId="14100"/>
        <pc:sldMkLst>
          <pc:docMk/>
          <pc:sldMk cId="4121586467" sldId="256"/>
        </pc:sldMkLst>
        <pc:spChg chg="mod">
          <ac:chgData name="Mohammed Ameer" userId="0ba69699-a8fd-4d8a-81c0-2d02775d6c8c" providerId="ADAL" clId="{E467051E-6C4B-483F-AB0D-34D78BDDBD59}" dt="2022-02-25T06:48:48.177" v="58" actId="14100"/>
          <ac:spMkLst>
            <pc:docMk/>
            <pc:sldMk cId="4121586467" sldId="256"/>
            <ac:spMk id="2" creationId="{EA5D7A50-6939-492D-B08F-BBE3FADEAD2A}"/>
          </ac:spMkLst>
        </pc:spChg>
      </pc:sldChg>
      <pc:sldChg chg="modSp new del mod">
        <pc:chgData name="Mohammed Ameer" userId="0ba69699-a8fd-4d8a-81c0-2d02775d6c8c" providerId="ADAL" clId="{E467051E-6C4B-483F-AB0D-34D78BDDBD59}" dt="2022-02-25T06:50:38.482" v="133" actId="47"/>
        <pc:sldMkLst>
          <pc:docMk/>
          <pc:sldMk cId="556532420" sldId="257"/>
        </pc:sldMkLst>
        <pc:spChg chg="mod">
          <ac:chgData name="Mohammed Ameer" userId="0ba69699-a8fd-4d8a-81c0-2d02775d6c8c" providerId="ADAL" clId="{E467051E-6C4B-483F-AB0D-34D78BDDBD59}" dt="2022-02-25T06:48:42.638" v="57" actId="1036"/>
          <ac:spMkLst>
            <pc:docMk/>
            <pc:sldMk cId="556532420" sldId="257"/>
            <ac:spMk id="2" creationId="{3D40E0B5-F17B-42EC-BFA9-C27810942B2A}"/>
          </ac:spMkLst>
        </pc:spChg>
        <pc:spChg chg="mod">
          <ac:chgData name="Mohammed Ameer" userId="0ba69699-a8fd-4d8a-81c0-2d02775d6c8c" providerId="ADAL" clId="{E467051E-6C4B-483F-AB0D-34D78BDDBD59}" dt="2022-02-25T06:48:37.376" v="24" actId="14100"/>
          <ac:spMkLst>
            <pc:docMk/>
            <pc:sldMk cId="556532420" sldId="257"/>
            <ac:spMk id="3" creationId="{2ADDD562-C04B-4805-B742-2EC98EA2E51C}"/>
          </ac:spMkLst>
        </pc:spChg>
      </pc:sldChg>
      <pc:sldChg chg="addSp delSp modSp new del mod modClrScheme chgLayout">
        <pc:chgData name="Mohammed Ameer" userId="0ba69699-a8fd-4d8a-81c0-2d02775d6c8c" providerId="ADAL" clId="{E467051E-6C4B-483F-AB0D-34D78BDDBD59}" dt="2022-02-25T06:50:39.423" v="134" actId="47"/>
        <pc:sldMkLst>
          <pc:docMk/>
          <pc:sldMk cId="122160584" sldId="258"/>
        </pc:sldMkLst>
        <pc:spChg chg="del mod ord">
          <ac:chgData name="Mohammed Ameer" userId="0ba69699-a8fd-4d8a-81c0-2d02775d6c8c" providerId="ADAL" clId="{E467051E-6C4B-483F-AB0D-34D78BDDBD59}" dt="2022-02-25T06:49:08.283" v="64" actId="700"/>
          <ac:spMkLst>
            <pc:docMk/>
            <pc:sldMk cId="122160584" sldId="258"/>
            <ac:spMk id="2" creationId="{D27446AC-BA75-4841-84AD-89B70B11D638}"/>
          </ac:spMkLst>
        </pc:spChg>
        <pc:spChg chg="del mod ord">
          <ac:chgData name="Mohammed Ameer" userId="0ba69699-a8fd-4d8a-81c0-2d02775d6c8c" providerId="ADAL" clId="{E467051E-6C4B-483F-AB0D-34D78BDDBD59}" dt="2022-02-25T06:49:08.283" v="64" actId="700"/>
          <ac:spMkLst>
            <pc:docMk/>
            <pc:sldMk cId="122160584" sldId="258"/>
            <ac:spMk id="3" creationId="{16A41DFB-0823-4051-A3DB-BD3748369D53}"/>
          </ac:spMkLst>
        </pc:spChg>
        <pc:spChg chg="add mod ord">
          <ac:chgData name="Mohammed Ameer" userId="0ba69699-a8fd-4d8a-81c0-2d02775d6c8c" providerId="ADAL" clId="{E467051E-6C4B-483F-AB0D-34D78BDDBD59}" dt="2022-02-25T06:49:26.882" v="93" actId="1035"/>
          <ac:spMkLst>
            <pc:docMk/>
            <pc:sldMk cId="122160584" sldId="258"/>
            <ac:spMk id="4" creationId="{198C2FC1-7F56-4F9B-BBF9-88845D6EE39D}"/>
          </ac:spMkLst>
        </pc:spChg>
        <pc:spChg chg="add mod ord">
          <ac:chgData name="Mohammed Ameer" userId="0ba69699-a8fd-4d8a-81c0-2d02775d6c8c" providerId="ADAL" clId="{E467051E-6C4B-483F-AB0D-34D78BDDBD59}" dt="2022-02-25T06:49:21.403" v="66" actId="14100"/>
          <ac:spMkLst>
            <pc:docMk/>
            <pc:sldMk cId="122160584" sldId="258"/>
            <ac:spMk id="5" creationId="{8331ECD0-FC61-42A2-B6CA-B7F5ADD557B0}"/>
          </ac:spMkLst>
        </pc:spChg>
        <pc:spChg chg="add mod ord">
          <ac:chgData name="Mohammed Ameer" userId="0ba69699-a8fd-4d8a-81c0-2d02775d6c8c" providerId="ADAL" clId="{E467051E-6C4B-483F-AB0D-34D78BDDBD59}" dt="2022-02-25T06:49:17.034" v="65" actId="14100"/>
          <ac:spMkLst>
            <pc:docMk/>
            <pc:sldMk cId="122160584" sldId="258"/>
            <ac:spMk id="6" creationId="{CF8732A7-3136-4A9C-B735-B64469A1E7C2}"/>
          </ac:spMkLst>
        </pc:spChg>
      </pc:sldChg>
      <pc:sldChg chg="new del">
        <pc:chgData name="Mohammed Ameer" userId="0ba69699-a8fd-4d8a-81c0-2d02775d6c8c" providerId="ADAL" clId="{E467051E-6C4B-483F-AB0D-34D78BDDBD59}" dt="2022-02-25T06:48:55.784" v="62" actId="680"/>
        <pc:sldMkLst>
          <pc:docMk/>
          <pc:sldMk cId="2935375290" sldId="258"/>
        </pc:sldMkLst>
      </pc:sldChg>
      <pc:sldChg chg="new del">
        <pc:chgData name="Mohammed Ameer" userId="0ba69699-a8fd-4d8a-81c0-2d02775d6c8c" providerId="ADAL" clId="{E467051E-6C4B-483F-AB0D-34D78BDDBD59}" dt="2022-02-25T06:48:52.184" v="60" actId="680"/>
        <pc:sldMkLst>
          <pc:docMk/>
          <pc:sldMk cId="3206929938" sldId="258"/>
        </pc:sldMkLst>
      </pc:sldChg>
      <pc:sldChg chg="new del">
        <pc:chgData name="Mohammed Ameer" userId="0ba69699-a8fd-4d8a-81c0-2d02775d6c8c" providerId="ADAL" clId="{E467051E-6C4B-483F-AB0D-34D78BDDBD59}" dt="2022-02-25T06:50:40.517" v="135" actId="47"/>
        <pc:sldMkLst>
          <pc:docMk/>
          <pc:sldMk cId="537751053" sldId="259"/>
        </pc:sldMkLst>
      </pc:sldChg>
      <pc:sldChg chg="new del">
        <pc:chgData name="Mohammed Ameer" userId="0ba69699-a8fd-4d8a-81c0-2d02775d6c8c" providerId="ADAL" clId="{E467051E-6C4B-483F-AB0D-34D78BDDBD59}" dt="2022-02-25T06:51:01.497" v="140" actId="47"/>
        <pc:sldMkLst>
          <pc:docMk/>
          <pc:sldMk cId="3437466763" sldId="260"/>
        </pc:sldMkLst>
      </pc:sldChg>
      <pc:sldChg chg="addSp delSp modSp new del mod modClrScheme chgLayout">
        <pc:chgData name="Mohammed Ameer" userId="0ba69699-a8fd-4d8a-81c0-2d02775d6c8c" providerId="ADAL" clId="{E467051E-6C4B-483F-AB0D-34D78BDDBD59}" dt="2022-02-25T06:51:25.372" v="144" actId="47"/>
        <pc:sldMkLst>
          <pc:docMk/>
          <pc:sldMk cId="4272562762" sldId="261"/>
        </pc:sldMkLst>
        <pc:spChg chg="del mod ord">
          <ac:chgData name="Mohammed Ameer" userId="0ba69699-a8fd-4d8a-81c0-2d02775d6c8c" providerId="ADAL" clId="{E467051E-6C4B-483F-AB0D-34D78BDDBD59}" dt="2022-02-25T06:50:50.950" v="137" actId="700"/>
          <ac:spMkLst>
            <pc:docMk/>
            <pc:sldMk cId="4272562762" sldId="261"/>
            <ac:spMk id="2" creationId="{A6E15B93-8C91-4E2D-8726-AAC6FB5762FD}"/>
          </ac:spMkLst>
        </pc:spChg>
        <pc:spChg chg="del mod ord">
          <ac:chgData name="Mohammed Ameer" userId="0ba69699-a8fd-4d8a-81c0-2d02775d6c8c" providerId="ADAL" clId="{E467051E-6C4B-483F-AB0D-34D78BDDBD59}" dt="2022-02-25T06:50:50.950" v="137" actId="700"/>
          <ac:spMkLst>
            <pc:docMk/>
            <pc:sldMk cId="4272562762" sldId="261"/>
            <ac:spMk id="3" creationId="{6EB54ABF-D418-402A-9AD1-B72DAD4D3F13}"/>
          </ac:spMkLst>
        </pc:spChg>
        <pc:spChg chg="add mod ord">
          <ac:chgData name="Mohammed Ameer" userId="0ba69699-a8fd-4d8a-81c0-2d02775d6c8c" providerId="ADAL" clId="{E467051E-6C4B-483F-AB0D-34D78BDDBD59}" dt="2022-02-25T06:50:50.950" v="137" actId="700"/>
          <ac:spMkLst>
            <pc:docMk/>
            <pc:sldMk cId="4272562762" sldId="261"/>
            <ac:spMk id="4" creationId="{3AC08CB4-D789-419B-BE43-490F1AB39EC5}"/>
          </ac:spMkLst>
        </pc:spChg>
        <pc:spChg chg="add mod ord">
          <ac:chgData name="Mohammed Ameer" userId="0ba69699-a8fd-4d8a-81c0-2d02775d6c8c" providerId="ADAL" clId="{E467051E-6C4B-483F-AB0D-34D78BDDBD59}" dt="2022-02-25T06:50:50.950" v="137" actId="700"/>
          <ac:spMkLst>
            <pc:docMk/>
            <pc:sldMk cId="4272562762" sldId="261"/>
            <ac:spMk id="5" creationId="{37835D7C-50A4-48F8-B896-A8E9F9870F69}"/>
          </ac:spMkLst>
        </pc:spChg>
        <pc:spChg chg="add mod ord">
          <ac:chgData name="Mohammed Ameer" userId="0ba69699-a8fd-4d8a-81c0-2d02775d6c8c" providerId="ADAL" clId="{E467051E-6C4B-483F-AB0D-34D78BDDBD59}" dt="2022-02-25T06:50:50.950" v="137" actId="700"/>
          <ac:spMkLst>
            <pc:docMk/>
            <pc:sldMk cId="4272562762" sldId="261"/>
            <ac:spMk id="6" creationId="{F6A67FFD-4F02-4D19-B9B4-0436008A2114}"/>
          </ac:spMkLst>
        </pc:spChg>
      </pc:sldChg>
      <pc:sldChg chg="new">
        <pc:chgData name="Mohammed Ameer" userId="0ba69699-a8fd-4d8a-81c0-2d02775d6c8c" providerId="ADAL" clId="{E467051E-6C4B-483F-AB0D-34D78BDDBD59}" dt="2022-02-25T06:51:03.492" v="141" actId="680"/>
        <pc:sldMkLst>
          <pc:docMk/>
          <pc:sldMk cId="1662527052" sldId="262"/>
        </pc:sldMkLst>
      </pc:sldChg>
      <pc:sldChg chg="new del">
        <pc:chgData name="Mohammed Ameer" userId="0ba69699-a8fd-4d8a-81c0-2d02775d6c8c" providerId="ADAL" clId="{E467051E-6C4B-483F-AB0D-34D78BDDBD59}" dt="2022-02-25T06:51:01.071" v="139" actId="47"/>
        <pc:sldMkLst>
          <pc:docMk/>
          <pc:sldMk cId="2140873056" sldId="262"/>
        </pc:sldMkLst>
      </pc:sldChg>
      <pc:sldChg chg="add">
        <pc:chgData name="Mohammed Ameer" userId="0ba69699-a8fd-4d8a-81c0-2d02775d6c8c" providerId="ADAL" clId="{E467051E-6C4B-483F-AB0D-34D78BDDBD59}" dt="2022-02-25T06:51:16.238" v="142"/>
        <pc:sldMkLst>
          <pc:docMk/>
          <pc:sldMk cId="0" sldId="270"/>
        </pc:sldMkLst>
      </pc:sldChg>
      <pc:sldChg chg="new">
        <pc:chgData name="Mohammed Ameer" userId="0ba69699-a8fd-4d8a-81c0-2d02775d6c8c" providerId="ADAL" clId="{E467051E-6C4B-483F-AB0D-34D78BDDBD59}" dt="2022-02-25T06:51:23.096" v="143" actId="680"/>
        <pc:sldMkLst>
          <pc:docMk/>
          <pc:sldMk cId="60168549" sldId="271"/>
        </pc:sldMkLst>
      </pc:sldChg>
      <pc:sldMasterChg chg="addSp modSp mod modSldLayout">
        <pc:chgData name="Mohammed Ameer" userId="0ba69699-a8fd-4d8a-81c0-2d02775d6c8c" providerId="ADAL" clId="{E467051E-6C4B-483F-AB0D-34D78BDDBD59}" dt="2022-02-25T06:50:19.101" v="130" actId="14100"/>
        <pc:sldMasterMkLst>
          <pc:docMk/>
          <pc:sldMasterMk cId="1972207424" sldId="2147483648"/>
        </pc:sldMasterMkLst>
        <pc:spChg chg="mod">
          <ac:chgData name="Mohammed Ameer" userId="0ba69699-a8fd-4d8a-81c0-2d02775d6c8c" providerId="ADAL" clId="{E467051E-6C4B-483F-AB0D-34D78BDDBD59}" dt="2022-02-25T06:49:44.490" v="127" actId="1035"/>
          <ac:spMkLst>
            <pc:docMk/>
            <pc:sldMasterMk cId="1972207424" sldId="2147483648"/>
            <ac:spMk id="2" creationId="{EF1EB7E8-D3FD-4866-8E54-AF061AD91257}"/>
          </ac:spMkLst>
        </pc:spChg>
        <pc:spChg chg="mod">
          <ac:chgData name="Mohammed Ameer" userId="0ba69699-a8fd-4d8a-81c0-2d02775d6c8c" providerId="ADAL" clId="{E467051E-6C4B-483F-AB0D-34D78BDDBD59}" dt="2022-02-25T06:49:39.809" v="94" actId="14100"/>
          <ac:spMkLst>
            <pc:docMk/>
            <pc:sldMasterMk cId="1972207424" sldId="2147483648"/>
            <ac:spMk id="3" creationId="{19EF9AE7-BC5F-493F-B5E9-3ED2DA79D92F}"/>
          </ac:spMkLst>
        </pc:spChg>
        <pc:picChg chg="add mod">
          <ac:chgData name="Mohammed Ameer" userId="0ba69699-a8fd-4d8a-81c0-2d02775d6c8c" providerId="ADAL" clId="{E467051E-6C4B-483F-AB0D-34D78BDDBD59}" dt="2022-02-25T06:47:55.425" v="22" actId="1038"/>
          <ac:picMkLst>
            <pc:docMk/>
            <pc:sldMasterMk cId="1972207424" sldId="2147483648"/>
            <ac:picMk id="7" creationId="{42B4464A-C407-48C2-8293-C310DC9C225D}"/>
          </ac:picMkLst>
        </pc:picChg>
        <pc:picChg chg="add mod">
          <ac:chgData name="Mohammed Ameer" userId="0ba69699-a8fd-4d8a-81c0-2d02775d6c8c" providerId="ADAL" clId="{E467051E-6C4B-483F-AB0D-34D78BDDBD59}" dt="2022-02-25T06:47:46.223" v="2" actId="1076"/>
          <ac:picMkLst>
            <pc:docMk/>
            <pc:sldMasterMk cId="1972207424" sldId="2147483648"/>
            <ac:picMk id="8" creationId="{19CA46D8-F74B-4D12-BCD8-F6BC7B5E580B}"/>
          </ac:picMkLst>
        </pc:picChg>
        <pc:sldLayoutChg chg="modSp mod">
          <pc:chgData name="Mohammed Ameer" userId="0ba69699-a8fd-4d8a-81c0-2d02775d6c8c" providerId="ADAL" clId="{E467051E-6C4B-483F-AB0D-34D78BDDBD59}" dt="2022-02-25T06:50:05.841" v="128" actId="14100"/>
          <pc:sldLayoutMkLst>
            <pc:docMk/>
            <pc:sldMasterMk cId="1972207424" sldId="2147483648"/>
            <pc:sldLayoutMk cId="2788165337" sldId="2147483649"/>
          </pc:sldLayoutMkLst>
          <pc:spChg chg="mod">
            <ac:chgData name="Mohammed Ameer" userId="0ba69699-a8fd-4d8a-81c0-2d02775d6c8c" providerId="ADAL" clId="{E467051E-6C4B-483F-AB0D-34D78BDDBD59}" dt="2022-02-25T06:50:05.841" v="128" actId="14100"/>
            <ac:spMkLst>
              <pc:docMk/>
              <pc:sldMasterMk cId="1972207424" sldId="2147483648"/>
              <pc:sldLayoutMk cId="2788165337" sldId="2147483649"/>
              <ac:spMk id="2" creationId="{4513F903-DABC-4655-9C01-442479EAEDE8}"/>
            </ac:spMkLst>
          </pc:spChg>
        </pc:sldLayoutChg>
        <pc:sldLayoutChg chg="modSp mod">
          <pc:chgData name="Mohammed Ameer" userId="0ba69699-a8fd-4d8a-81c0-2d02775d6c8c" providerId="ADAL" clId="{E467051E-6C4B-483F-AB0D-34D78BDDBD59}" dt="2022-02-25T06:50:19.101" v="130" actId="14100"/>
          <pc:sldLayoutMkLst>
            <pc:docMk/>
            <pc:sldMasterMk cId="1972207424" sldId="2147483648"/>
            <pc:sldLayoutMk cId="2340221688" sldId="2147483652"/>
          </pc:sldLayoutMkLst>
          <pc:spChg chg="mod">
            <ac:chgData name="Mohammed Ameer" userId="0ba69699-a8fd-4d8a-81c0-2d02775d6c8c" providerId="ADAL" clId="{E467051E-6C4B-483F-AB0D-34D78BDDBD59}" dt="2022-02-25T06:50:15.704" v="129" actId="14100"/>
            <ac:spMkLst>
              <pc:docMk/>
              <pc:sldMasterMk cId="1972207424" sldId="2147483648"/>
              <pc:sldLayoutMk cId="2340221688" sldId="2147483652"/>
              <ac:spMk id="3" creationId="{D3F021A8-207F-4B52-A634-82FFE70A734D}"/>
            </ac:spMkLst>
          </pc:spChg>
          <pc:spChg chg="mod">
            <ac:chgData name="Mohammed Ameer" userId="0ba69699-a8fd-4d8a-81c0-2d02775d6c8c" providerId="ADAL" clId="{E467051E-6C4B-483F-AB0D-34D78BDDBD59}" dt="2022-02-25T06:50:19.101" v="130" actId="14100"/>
            <ac:spMkLst>
              <pc:docMk/>
              <pc:sldMasterMk cId="1972207424" sldId="2147483648"/>
              <pc:sldLayoutMk cId="2340221688" sldId="2147483652"/>
              <ac:spMk id="4" creationId="{89933878-D9FF-4349-A79E-7D82A897E17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FC631-BDE4-4743-AC82-8ADE4B3978D7}" type="datetimeFigureOut">
              <a:rPr lang="en-IN" smtClean="0"/>
              <a:pPr/>
              <a:t>09-10-2022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4A61-4595-47DB-A147-57B680E5E2E6}" type="slidenum">
              <a:rPr lang="en-IN" smtClean="0"/>
              <a:pPr/>
              <a:t>‹#›</a:t>
            </a:fld>
            <a:endParaRPr lang="en-IN"/>
          </a:p>
        </p:txBody>
      </p:sp>
    </p:spTree>
    <p:extLst>
      <p:ext uri="{BB962C8B-B14F-4D97-AF65-F5344CB8AC3E}">
        <p14:creationId xmlns:p14="http://schemas.microsoft.com/office/powerpoint/2010/main" val="278770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arxiv.org/pdf/1804.04257.pdf" TargetMode="External"/><Relationship Id="rId3" Type="http://schemas.openxmlformats.org/officeDocument/2006/relationships/hyperlink" Target="https://developers.google.com/machine-learning/guides/text-classification" TargetMode="External"/><Relationship Id="rId7" Type="http://schemas.openxmlformats.org/officeDocument/2006/relationships/hyperlink" Target="https://www.wired.com/story/facebook-ai-hate-speech-improves-unclear/" TargetMode="External"/><Relationship Id="rId12" Type="http://schemas.openxmlformats.org/officeDocument/2006/relationships/hyperlink" Target="https://engineering.linkedin.com/blog/2020/keeping-linkedin-professiona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helpshift.com/glossary/net-promoter-score/" TargetMode="External"/><Relationship Id="rId11" Type="http://schemas.openxmlformats.org/officeDocument/2006/relationships/hyperlink" Target="https://www.adfontesmedia.com/" TargetMode="External"/><Relationship Id="rId5" Type="http://schemas.openxmlformats.org/officeDocument/2006/relationships/hyperlink" Target="https://www.cio.com/article/3435118/introducing-gail-great-wolf-lodges-ai-for-pinpointing-guest-sentiment.html" TargetMode="External"/><Relationship Id="rId10" Type="http://schemas.openxmlformats.org/officeDocument/2006/relationships/hyperlink" Target="https://www.thebipartisanpress.com/politics/calculating-political-bias-and-fighting-partisanship-with-ai/" TargetMode="External"/><Relationship Id="rId4" Type="http://schemas.openxmlformats.org/officeDocument/2006/relationships/hyperlink" Target="https://www.theverge.com/2019/2/6/18213453/gmail-tensorflow-machine-learning-spam-100-million" TargetMode="External"/><Relationship Id="rId9" Type="http://schemas.openxmlformats.org/officeDocument/2006/relationships/hyperlink" Target="https://ai.facebook.com/blog/hateful-memes-challenge-and-data-se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avita-ganesan.com/5-real-world-examples-of-text-classification/#.Y0JQs1JBzE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marutitech.com/artificial-intelligence-and-machine-learn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rutitech.com/introduction-to-sentiment-analysi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3rdisearch.com/discover-real-world-applications-of-sentiment-analysis-technolog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derthehood.meltwater.com/blog/2019/08/22/deep-learning-models-for-sentiment-analysi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Font typeface="Arial" panose="020B0604020202020204" pitchFamily="34" charset="0"/>
              <a:buNone/>
            </a:pPr>
            <a:r>
              <a:rPr lang="en-US" b="1" i="0" dirty="0">
                <a:solidFill>
                  <a:srgbClr val="3A3A3A"/>
                </a:solidFill>
                <a:effectLst/>
                <a:latin typeface="Poppins" panose="020B0502040204020203" pitchFamily="2" charset="0"/>
              </a:rPr>
              <a:t>What Is Document Classification?</a:t>
            </a:r>
          </a:p>
          <a:p>
            <a:pPr marL="171450" indent="-171450" algn="l" fontAlgn="base">
              <a:buFont typeface="Arial" panose="020B0604020202020204" pitchFamily="34" charset="0"/>
              <a:buChar char="•"/>
            </a:pPr>
            <a:r>
              <a:rPr lang="en-US" b="0" i="0" dirty="0">
                <a:solidFill>
                  <a:srgbClr val="3A3A3A"/>
                </a:solidFill>
                <a:effectLst/>
                <a:latin typeface="Public Sans"/>
              </a:rPr>
              <a:t>Organizations need to classify documents so that their text data is easier to manage and utilize. For example, companies may need to classify incoming customer support tickets so they get sent to the right customer support agents.</a:t>
            </a:r>
          </a:p>
          <a:p>
            <a:pPr marL="171450" indent="-171450" algn="l" fontAlgn="base">
              <a:buFont typeface="Arial" panose="020B0604020202020204" pitchFamily="34" charset="0"/>
              <a:buChar char="•"/>
            </a:pPr>
            <a:r>
              <a:rPr lang="en-US" b="0" i="0" dirty="0">
                <a:solidFill>
                  <a:srgbClr val="3A3A3A"/>
                </a:solidFill>
                <a:effectLst/>
                <a:latin typeface="Public Sans"/>
              </a:rPr>
              <a:t>Example classification of support tickets</a:t>
            </a:r>
          </a:p>
          <a:p>
            <a:pPr marL="171450" indent="-171450" algn="l" fontAlgn="base">
              <a:buFont typeface="Arial" panose="020B0604020202020204" pitchFamily="34" charset="0"/>
              <a:buChar char="•"/>
            </a:pPr>
            <a:r>
              <a:rPr lang="en-US" b="0" i="0" dirty="0">
                <a:solidFill>
                  <a:srgbClr val="3A3A3A"/>
                </a:solidFill>
                <a:effectLst/>
                <a:latin typeface="Public Sans"/>
              </a:rPr>
              <a:t>With a manual approach, staff would need to sort through each text and assign a label or category to it individually. The problem is that manual classification can be time-consuming, error-prone, and cost-prohibitive.</a:t>
            </a:r>
          </a:p>
          <a:p>
            <a:pPr marL="171450" indent="-171450" algn="l" fontAlgn="base">
              <a:buFont typeface="Arial" panose="020B0604020202020204" pitchFamily="34" charset="0"/>
              <a:buChar char="•"/>
            </a:pPr>
            <a:r>
              <a:rPr lang="en-US" b="0" i="0" dirty="0">
                <a:solidFill>
                  <a:srgbClr val="3A3A3A"/>
                </a:solidFill>
                <a:effectLst/>
                <a:latin typeface="Public Sans"/>
              </a:rPr>
              <a:t>That’s why many organizations are turning to machine learning (ML) and natural language processing (NLP) to automatically organize texts into one of several predefined categories. It doesn’t matter if the texts are very short (e.g. Tweets) or entire documents (e.g. news articles), the ability to quickly categorize this data brings efficiency to the organization and frees up staff to work on higher-level tasks.</a:t>
            </a:r>
          </a:p>
          <a:p>
            <a:pPr marL="0" indent="0" algn="l" fontAlgn="base">
              <a:buFont typeface="Arial" panose="020B0604020202020204" pitchFamily="34" charset="0"/>
              <a:buNone/>
            </a:pPr>
            <a:endParaRPr lang="en-US" b="0" i="0" dirty="0">
              <a:solidFill>
                <a:srgbClr val="3A3A3A"/>
              </a:solidFill>
              <a:effectLst/>
              <a:latin typeface="Public Sans"/>
            </a:endParaRPr>
          </a:p>
          <a:p>
            <a:pPr marL="0" indent="0" algn="l" fontAlgn="base">
              <a:buFont typeface="Arial" panose="020B0604020202020204" pitchFamily="34" charset="0"/>
              <a:buNone/>
            </a:pPr>
            <a:r>
              <a:rPr lang="en-US" b="1" i="0" dirty="0">
                <a:solidFill>
                  <a:srgbClr val="3A3A3A"/>
                </a:solidFill>
                <a:effectLst/>
                <a:latin typeface="Poppins" panose="020B0502040204020203" pitchFamily="2" charset="0"/>
              </a:rPr>
              <a:t>5 Practical Text Classification Examples</a:t>
            </a:r>
          </a:p>
          <a:p>
            <a:pPr marL="171450" indent="-171450" algn="l" fontAlgn="base">
              <a:buFont typeface="Arial" panose="020B0604020202020204" pitchFamily="34" charset="0"/>
              <a:buChar char="•"/>
            </a:pPr>
            <a:r>
              <a:rPr lang="en-US" b="0" i="0" dirty="0">
                <a:solidFill>
                  <a:srgbClr val="3A3A3A"/>
                </a:solidFill>
                <a:effectLst/>
                <a:latin typeface="Public Sans"/>
              </a:rPr>
              <a:t>With the value of text classification clear, here are five practical use cases business leaders should know about.</a:t>
            </a:r>
          </a:p>
          <a:p>
            <a:pPr marL="0" indent="0" algn="l" fontAlgn="base">
              <a:buFont typeface="Arial" panose="020B0604020202020204" pitchFamily="34" charset="0"/>
              <a:buNone/>
            </a:pPr>
            <a:r>
              <a:rPr lang="en-US" b="1" i="0" dirty="0">
                <a:solidFill>
                  <a:srgbClr val="3A3A3A"/>
                </a:solidFill>
                <a:effectLst/>
                <a:latin typeface="Poppins" panose="020B0502040204020203" pitchFamily="2" charset="0"/>
              </a:rPr>
              <a:t>1. Gmail Spam Classifier</a:t>
            </a:r>
          </a:p>
          <a:p>
            <a:pPr marL="171450" indent="-171450" algn="l" fontAlgn="base">
              <a:buFont typeface="Arial" panose="020B0604020202020204" pitchFamily="34" charset="0"/>
              <a:buChar char="•"/>
            </a:pPr>
            <a:r>
              <a:rPr lang="en-US" b="0" i="0" dirty="0">
                <a:solidFill>
                  <a:srgbClr val="3A3A3A"/>
                </a:solidFill>
                <a:effectLst/>
                <a:latin typeface="Public Sans"/>
              </a:rPr>
              <a:t>Spam has always been annoying for email users, and these unwanted messages can cost office workers a considerable amount of time to deal with manually. Most email services filter spam emails based on a number of rules or factors, such as the sender’s email address, malicious hyperlinks, suspicious phrases, and more. But there’s no single definition of spam, and some unwanted emails can still reach users.</a:t>
            </a:r>
          </a:p>
          <a:p>
            <a:pPr marL="0" indent="0" algn="l" fontAlgn="base">
              <a:buFont typeface="Arial" panose="020B0604020202020204" pitchFamily="34" charset="0"/>
              <a:buNone/>
            </a:pPr>
            <a:endParaRPr lang="en-US" b="0" i="0" dirty="0">
              <a:solidFill>
                <a:srgbClr val="3A3A3A"/>
              </a:solidFill>
              <a:effectLst/>
              <a:latin typeface="Public Sans"/>
            </a:endParaRPr>
          </a:p>
          <a:p>
            <a:pPr marL="171450" indent="-171450" algn="l" fontAlgn="base">
              <a:buFont typeface="Arial" panose="020B0604020202020204" pitchFamily="34" charset="0"/>
              <a:buChar char="•"/>
            </a:pPr>
            <a:r>
              <a:rPr lang="en-US" b="0" i="0" dirty="0">
                <a:solidFill>
                  <a:srgbClr val="3A3A3A"/>
                </a:solidFill>
                <a:effectLst/>
                <a:latin typeface="Public Sans"/>
              </a:rPr>
              <a:t>Spam classification at a high level. Source: </a:t>
            </a:r>
            <a:r>
              <a:rPr lang="en-US" b="0" i="0" u="none" strike="noStrike" dirty="0">
                <a:solidFill>
                  <a:srgbClr val="9F1F53"/>
                </a:solidFill>
                <a:effectLst/>
                <a:latin typeface="Public Sans"/>
                <a:hlinkClick r:id="rId3"/>
              </a:rPr>
              <a:t>developers.google.com</a:t>
            </a:r>
            <a:endParaRPr lang="en-US" b="0" i="0" dirty="0">
              <a:solidFill>
                <a:srgbClr val="3A3A3A"/>
              </a:solidFill>
              <a:effectLst/>
              <a:latin typeface="Public Sans"/>
            </a:endParaRPr>
          </a:p>
          <a:p>
            <a:pPr marL="171450" indent="-171450" algn="l" fontAlgn="base">
              <a:buFont typeface="Arial" panose="020B0604020202020204" pitchFamily="34" charset="0"/>
              <a:buChar char="•"/>
            </a:pPr>
            <a:r>
              <a:rPr lang="en-US" b="0" i="0" dirty="0">
                <a:solidFill>
                  <a:srgbClr val="3A3A3A"/>
                </a:solidFill>
                <a:effectLst/>
                <a:latin typeface="Public Sans"/>
              </a:rPr>
              <a:t>That’s why Google recently decided to upgrade its </a:t>
            </a:r>
            <a:r>
              <a:rPr lang="en-US" b="0" i="0" u="none" strike="noStrike" dirty="0">
                <a:solidFill>
                  <a:srgbClr val="9F1F53"/>
                </a:solidFill>
                <a:effectLst/>
                <a:latin typeface="Public Sans"/>
                <a:hlinkClick r:id="rId4"/>
              </a:rPr>
              <a:t>Gmail</a:t>
            </a:r>
            <a:r>
              <a:rPr lang="en-US" b="0" i="0" dirty="0">
                <a:solidFill>
                  <a:srgbClr val="3A3A3A"/>
                </a:solidFill>
                <a:effectLst/>
                <a:latin typeface="Public Sans"/>
              </a:rPr>
              <a:t> filters using the company’s own machine learning platform called TensorFlow. Google was able to train new ML algorithms to block an additional </a:t>
            </a:r>
            <a:r>
              <a:rPr lang="en-US" b="1" i="0" dirty="0">
                <a:solidFill>
                  <a:srgbClr val="3A3A3A"/>
                </a:solidFill>
                <a:effectLst/>
                <a:latin typeface="Public Sans"/>
              </a:rPr>
              <a:t>100 million spam messages every day</a:t>
            </a:r>
            <a:r>
              <a:rPr lang="en-US" b="0" i="0" dirty="0">
                <a:solidFill>
                  <a:srgbClr val="3A3A3A"/>
                </a:solidFill>
                <a:effectLst/>
                <a:latin typeface="Public Sans"/>
              </a:rPr>
              <a:t>. Moreover, these new email classification algorithms are able to identify patterns over time based on what individual Gmail users consider spam themselves.</a:t>
            </a:r>
          </a:p>
          <a:p>
            <a:pPr marL="171450" indent="-171450" algn="l" fontAlgn="base">
              <a:buFont typeface="Arial" panose="020B0604020202020204" pitchFamily="34" charset="0"/>
              <a:buChar char="•"/>
            </a:pPr>
            <a:r>
              <a:rPr lang="en-US" b="0" i="0" dirty="0">
                <a:solidFill>
                  <a:srgbClr val="3A3A3A"/>
                </a:solidFill>
                <a:effectLst/>
                <a:latin typeface="Poppins" panose="020B0502040204020203" pitchFamily="2" charset="0"/>
              </a:rPr>
              <a:t>2. Great Wolf Lodge’s Sentiment Classifier</a:t>
            </a:r>
          </a:p>
          <a:p>
            <a:pPr marL="171450" indent="-171450" algn="l" fontAlgn="base">
              <a:buFont typeface="Arial" panose="020B0604020202020204" pitchFamily="34" charset="0"/>
              <a:buChar char="•"/>
            </a:pPr>
            <a:r>
              <a:rPr lang="en-US" b="0" i="0" dirty="0">
                <a:solidFill>
                  <a:srgbClr val="3A3A3A"/>
                </a:solidFill>
                <a:effectLst/>
                <a:latin typeface="Public Sans"/>
              </a:rPr>
              <a:t>Great Wolf Lodge (GWL), a chain of resorts and indoor water parks, has expanded its broad digital strategy by using </a:t>
            </a:r>
            <a:r>
              <a:rPr lang="en-US" b="0" i="0" u="none" strike="noStrike" dirty="0">
                <a:solidFill>
                  <a:srgbClr val="9F1F53"/>
                </a:solidFill>
                <a:effectLst/>
                <a:latin typeface="Public Sans"/>
                <a:hlinkClick r:id="rId5"/>
              </a:rPr>
              <a:t>AI to classify customer comments based on sentiment</a:t>
            </a:r>
            <a:r>
              <a:rPr lang="en-US" b="0" i="0" dirty="0">
                <a:solidFill>
                  <a:srgbClr val="3A3A3A"/>
                </a:solidFill>
                <a:effectLst/>
                <a:latin typeface="Public Sans"/>
              </a:rPr>
              <a:t>. They developed what they call the </a:t>
            </a:r>
            <a:r>
              <a:rPr lang="en-US" b="0" i="1" dirty="0">
                <a:solidFill>
                  <a:srgbClr val="3A3A3A"/>
                </a:solidFill>
                <a:effectLst/>
                <a:latin typeface="Public Sans"/>
              </a:rPr>
              <a:t>Great Wolf Lodge’s Artificial Intelligence Lexicographer (GAIL)</a:t>
            </a:r>
            <a:r>
              <a:rPr lang="en-US" b="0" i="0" dirty="0">
                <a:solidFill>
                  <a:srgbClr val="3A3A3A"/>
                </a:solidFill>
                <a:effectLst/>
                <a:latin typeface="Public Sans"/>
              </a:rPr>
              <a:t>.</a:t>
            </a:r>
          </a:p>
          <a:p>
            <a:pPr marL="171450" indent="-171450" algn="l" fontAlgn="base">
              <a:buFont typeface="Arial" panose="020B0604020202020204" pitchFamily="34" charset="0"/>
              <a:buChar char="•"/>
            </a:pPr>
            <a:r>
              <a:rPr lang="en-US" b="0" i="0" dirty="0">
                <a:solidFill>
                  <a:srgbClr val="3A3A3A"/>
                </a:solidFill>
                <a:effectLst/>
                <a:latin typeface="Public Sans"/>
              </a:rPr>
              <a:t>GWL capitalizes on the concept of net promoter score (NPS) to gauge the experience of individual customers. Instead of using an NPS score to determine customer satisfaction, GAIL determines if customers are a </a:t>
            </a:r>
            <a:r>
              <a:rPr lang="en-US" b="0" i="1" dirty="0">
                <a:solidFill>
                  <a:srgbClr val="3A3A3A"/>
                </a:solidFill>
                <a:effectLst/>
                <a:latin typeface="Public Sans"/>
              </a:rPr>
              <a:t>net promoter</a:t>
            </a:r>
            <a:r>
              <a:rPr lang="en-US" b="0" i="0" dirty="0">
                <a:solidFill>
                  <a:srgbClr val="3A3A3A"/>
                </a:solidFill>
                <a:effectLst/>
                <a:latin typeface="Public Sans"/>
              </a:rPr>
              <a:t>, </a:t>
            </a:r>
            <a:r>
              <a:rPr lang="en-US" b="0" i="1" dirty="0">
                <a:solidFill>
                  <a:srgbClr val="3A3A3A"/>
                </a:solidFill>
                <a:effectLst/>
                <a:latin typeface="Public Sans"/>
              </a:rPr>
              <a:t>detractor</a:t>
            </a:r>
            <a:r>
              <a:rPr lang="en-US" b="0" i="0" dirty="0">
                <a:solidFill>
                  <a:srgbClr val="3A3A3A"/>
                </a:solidFill>
                <a:effectLst/>
                <a:latin typeface="Public Sans"/>
              </a:rPr>
              <a:t>, or </a:t>
            </a:r>
            <a:r>
              <a:rPr lang="en-US" b="0" i="1" dirty="0">
                <a:solidFill>
                  <a:srgbClr val="3A3A3A"/>
                </a:solidFill>
                <a:effectLst/>
                <a:latin typeface="Public Sans"/>
              </a:rPr>
              <a:t>neutral party</a:t>
            </a:r>
            <a:r>
              <a:rPr lang="en-US" b="0" i="0" dirty="0">
                <a:solidFill>
                  <a:srgbClr val="3A3A3A"/>
                </a:solidFill>
                <a:effectLst/>
                <a:latin typeface="Public Sans"/>
              </a:rPr>
              <a:t> based on the free-text responses posted in monthly customer surveys. This analogous to predicting if the customer sentiment is </a:t>
            </a:r>
            <a:r>
              <a:rPr lang="en-US" b="0" i="1" dirty="0">
                <a:solidFill>
                  <a:srgbClr val="3A3A3A"/>
                </a:solidFill>
                <a:effectLst/>
                <a:latin typeface="Public Sans"/>
              </a:rPr>
              <a:t>positive</a:t>
            </a:r>
            <a:r>
              <a:rPr lang="en-US" b="0" i="0" dirty="0">
                <a:solidFill>
                  <a:srgbClr val="3A3A3A"/>
                </a:solidFill>
                <a:effectLst/>
                <a:latin typeface="Public Sans"/>
              </a:rPr>
              <a:t>, </a:t>
            </a:r>
            <a:r>
              <a:rPr lang="en-US" b="0" i="1" dirty="0">
                <a:solidFill>
                  <a:srgbClr val="3A3A3A"/>
                </a:solidFill>
                <a:effectLst/>
                <a:latin typeface="Public Sans"/>
              </a:rPr>
              <a:t>negative</a:t>
            </a:r>
            <a:r>
              <a:rPr lang="en-US" b="0" i="0" dirty="0">
                <a:solidFill>
                  <a:srgbClr val="3A3A3A"/>
                </a:solidFill>
                <a:effectLst/>
                <a:latin typeface="Public Sans"/>
              </a:rPr>
              <a:t>, or </a:t>
            </a:r>
            <a:r>
              <a:rPr lang="en-US" b="0" i="1" dirty="0">
                <a:solidFill>
                  <a:srgbClr val="3A3A3A"/>
                </a:solidFill>
                <a:effectLst/>
                <a:latin typeface="Public Sans"/>
              </a:rPr>
              <a:t>neutral</a:t>
            </a:r>
            <a:r>
              <a:rPr lang="en-US" b="0" i="0" dirty="0">
                <a:solidFill>
                  <a:srgbClr val="3A3A3A"/>
                </a:solidFill>
                <a:effectLst/>
                <a:latin typeface="Public Sans"/>
              </a:rPr>
              <a:t>. GAIL essentially “reads” the comments and generates an opinion.</a:t>
            </a:r>
          </a:p>
          <a:p>
            <a:pPr marL="171450" indent="-171450" algn="l" fontAlgn="base">
              <a:buFont typeface="Arial" panose="020B0604020202020204" pitchFamily="34" charset="0"/>
              <a:buChar char="•"/>
            </a:pPr>
            <a:r>
              <a:rPr lang="en-US" b="0" i="0" dirty="0">
                <a:solidFill>
                  <a:srgbClr val="3A3A3A"/>
                </a:solidFill>
                <a:effectLst/>
                <a:latin typeface="Public Sans"/>
              </a:rPr>
              <a:t> </a:t>
            </a:r>
          </a:p>
          <a:p>
            <a:pPr marL="171450" indent="-171450" algn="l" fontAlgn="base">
              <a:buFont typeface="Arial" panose="020B0604020202020204" pitchFamily="34" charset="0"/>
              <a:buChar char="•"/>
            </a:pPr>
            <a:r>
              <a:rPr lang="en-US" b="0" i="0" dirty="0">
                <a:solidFill>
                  <a:srgbClr val="3A3A3A"/>
                </a:solidFill>
                <a:effectLst/>
                <a:latin typeface="Public Sans"/>
              </a:rPr>
              <a:t>A net promoter score can be used to identify detractors, promoters, or passives (neutral party). Source: </a:t>
            </a:r>
            <a:r>
              <a:rPr lang="en-US" b="0" i="0" u="none" strike="noStrike" dirty="0">
                <a:solidFill>
                  <a:srgbClr val="9F1F53"/>
                </a:solidFill>
                <a:effectLst/>
                <a:latin typeface="Public Sans"/>
                <a:hlinkClick r:id="rId6"/>
              </a:rPr>
              <a:t>helpshift.com</a:t>
            </a:r>
            <a:endParaRPr lang="en-US" b="0" i="0" dirty="0">
              <a:solidFill>
                <a:srgbClr val="3A3A3A"/>
              </a:solidFill>
              <a:effectLst/>
              <a:latin typeface="Public Sans"/>
            </a:endParaRPr>
          </a:p>
          <a:p>
            <a:pPr marL="171450" indent="-171450" algn="l" fontAlgn="base">
              <a:buFont typeface="Arial" panose="020B0604020202020204" pitchFamily="34" charset="0"/>
              <a:buChar char="•"/>
            </a:pPr>
            <a:r>
              <a:rPr lang="en-US" b="0" i="0" dirty="0">
                <a:solidFill>
                  <a:srgbClr val="3A3A3A"/>
                </a:solidFill>
                <a:effectLst/>
                <a:latin typeface="Public Sans"/>
              </a:rPr>
              <a:t>Through this effort, the company hopes to better understand its guests and improve the customer experience. For example, by analyzing comments by detractors, Great Wolf Lodge, would know areas in their service that need improvement.</a:t>
            </a:r>
          </a:p>
          <a:p>
            <a:pPr marL="171450" indent="-171450" algn="l" fontAlgn="base">
              <a:buFont typeface="Arial" panose="020B0604020202020204" pitchFamily="34" charset="0"/>
              <a:buChar char="•"/>
            </a:pPr>
            <a:r>
              <a:rPr lang="en-US" b="0" i="0" dirty="0">
                <a:solidFill>
                  <a:srgbClr val="3A3A3A"/>
                </a:solidFill>
                <a:effectLst/>
                <a:latin typeface="Public Sans"/>
              </a:rPr>
              <a:t>GAIL was trained using over 67,000 reviews and has an accuracy of 95 percent. Analyzing this unstructured data manually would take far too long for humans, but GAIL can parse this data in seconds and determine whether the author is a net promoter, detractor, or neutral party.</a:t>
            </a:r>
          </a:p>
          <a:p>
            <a:pPr marL="171450" indent="-171450" algn="l" fontAlgn="base">
              <a:buFont typeface="Arial" panose="020B0604020202020204" pitchFamily="34" charset="0"/>
              <a:buChar char="•"/>
            </a:pPr>
            <a:r>
              <a:rPr lang="en-US" b="0" i="0" dirty="0">
                <a:solidFill>
                  <a:srgbClr val="3A3A3A"/>
                </a:solidFill>
                <a:effectLst/>
                <a:latin typeface="Poppins" panose="020B0502040204020203" pitchFamily="2" charset="0"/>
              </a:rPr>
              <a:t>3. Facebook’s Hate Speech Detection</a:t>
            </a:r>
          </a:p>
          <a:p>
            <a:pPr marL="171450" indent="-171450" algn="l" fontAlgn="base">
              <a:buFont typeface="Arial" panose="020B0604020202020204" pitchFamily="34" charset="0"/>
              <a:buChar char="•"/>
            </a:pPr>
            <a:r>
              <a:rPr lang="en-US" b="0" i="0" dirty="0">
                <a:solidFill>
                  <a:srgbClr val="3A3A3A"/>
                </a:solidFill>
                <a:effectLst/>
                <a:latin typeface="Public Sans"/>
              </a:rPr>
              <a:t>Facebook—with nearly 1.7 billion daily active users—naturally has content posted on the platform that violates its rules. Among this negative content is </a:t>
            </a:r>
            <a:r>
              <a:rPr lang="en-US" b="0" i="0" u="none" strike="noStrike" dirty="0">
                <a:solidFill>
                  <a:srgbClr val="9F1F53"/>
                </a:solidFill>
                <a:effectLst/>
                <a:latin typeface="Public Sans"/>
                <a:hlinkClick r:id="rId7"/>
              </a:rPr>
              <a:t>hate speech</a:t>
            </a:r>
            <a:r>
              <a:rPr lang="en-US" b="0" i="0" dirty="0">
                <a:solidFill>
                  <a:srgbClr val="3A3A3A"/>
                </a:solidFill>
                <a:effectLst/>
                <a:latin typeface="Public Sans"/>
              </a:rPr>
              <a:t>. Defining and detecting hate speech is one of the biggest political and technical challenges for Facebook and similar platforms.</a:t>
            </a:r>
          </a:p>
          <a:p>
            <a:pPr marL="171450" indent="-171450" algn="l" fontAlgn="base">
              <a:buFont typeface="Arial" panose="020B0604020202020204" pitchFamily="34" charset="0"/>
              <a:buChar char="•"/>
            </a:pPr>
            <a:r>
              <a:rPr lang="en-US" b="0" i="0" dirty="0">
                <a:solidFill>
                  <a:srgbClr val="3A3A3A"/>
                </a:solidFill>
                <a:effectLst/>
                <a:latin typeface="Public Sans"/>
              </a:rPr>
              <a:t>Facebook addresses this problem by having human experts review posts detected automatically using an AI text classifier. The AI flagged posts are reviewed in the same way as posts reported by users. In fact, the platform removed 9.6 million pieces of content flagged as hate speech in the first quarter of 2020 alone.</a:t>
            </a:r>
          </a:p>
          <a:p>
            <a:pPr marL="171450" indent="-171450" algn="l" fontAlgn="base">
              <a:buFont typeface="Arial" panose="020B0604020202020204" pitchFamily="34" charset="0"/>
              <a:buChar char="•"/>
            </a:pPr>
            <a:r>
              <a:rPr lang="en-US" b="0" i="0" dirty="0">
                <a:solidFill>
                  <a:srgbClr val="3A3A3A"/>
                </a:solidFill>
                <a:effectLst/>
                <a:latin typeface="Public Sans"/>
              </a:rPr>
              <a:t> </a:t>
            </a:r>
          </a:p>
          <a:p>
            <a:pPr marL="171450" indent="-171450" algn="l" fontAlgn="base">
              <a:buFont typeface="Arial" panose="020B0604020202020204" pitchFamily="34" charset="0"/>
              <a:buChar char="•"/>
            </a:pPr>
            <a:r>
              <a:rPr lang="en-US" b="0" i="0" dirty="0">
                <a:solidFill>
                  <a:srgbClr val="3A3A3A"/>
                </a:solidFill>
                <a:effectLst/>
                <a:latin typeface="Public Sans"/>
              </a:rPr>
              <a:t>Volume of AI based hate speech removal on Facebook. Source: </a:t>
            </a:r>
            <a:r>
              <a:rPr lang="en-US" b="0" i="0" u="none" strike="noStrike" dirty="0">
                <a:solidFill>
                  <a:srgbClr val="9F1F53"/>
                </a:solidFill>
                <a:effectLst/>
                <a:latin typeface="Public Sans"/>
                <a:hlinkClick r:id="rId7"/>
              </a:rPr>
              <a:t>Wired</a:t>
            </a:r>
            <a:endParaRPr lang="en-US" b="0" i="0" dirty="0">
              <a:solidFill>
                <a:srgbClr val="3A3A3A"/>
              </a:solidFill>
              <a:effectLst/>
              <a:latin typeface="Public Sans"/>
            </a:endParaRPr>
          </a:p>
          <a:p>
            <a:pPr marL="171450" indent="-171450" algn="l" fontAlgn="base">
              <a:buFont typeface="Arial" panose="020B0604020202020204" pitchFamily="34" charset="0"/>
              <a:buChar char="•"/>
            </a:pPr>
            <a:r>
              <a:rPr lang="en-US" b="0" i="0" dirty="0">
                <a:solidFill>
                  <a:srgbClr val="3A3A3A"/>
                </a:solidFill>
                <a:effectLst/>
                <a:latin typeface="Public Sans"/>
              </a:rPr>
              <a:t>Detecting which content contains hate speech, however, is much harder than violent or explicit content. AI algorithms must understand the subtle meaning of the text using NLP, analyze the cultural context and nuance being expressed, and then determine whether it’s offensive without incorrectly penalizing innocent content.</a:t>
            </a:r>
          </a:p>
          <a:p>
            <a:pPr marL="171450" indent="-171450" algn="l" fontAlgn="base">
              <a:buFont typeface="Arial" panose="020B0604020202020204" pitchFamily="34" charset="0"/>
              <a:buChar char="•"/>
            </a:pPr>
            <a:r>
              <a:rPr lang="en-US" b="0" i="0" dirty="0">
                <a:solidFill>
                  <a:srgbClr val="3A3A3A"/>
                </a:solidFill>
                <a:effectLst/>
                <a:latin typeface="Public Sans"/>
              </a:rPr>
              <a:t> </a:t>
            </a:r>
          </a:p>
          <a:p>
            <a:pPr marL="171450" indent="-171450" algn="l" fontAlgn="base">
              <a:buFont typeface="Arial" panose="020B0604020202020204" pitchFamily="34" charset="0"/>
              <a:buChar char="•"/>
            </a:pPr>
            <a:r>
              <a:rPr lang="en-US" b="0" i="0" dirty="0">
                <a:solidFill>
                  <a:srgbClr val="3A3A3A"/>
                </a:solidFill>
                <a:effectLst/>
                <a:latin typeface="Public Sans"/>
              </a:rPr>
              <a:t>Example hate speech. Hate speech is harder to detect than violent or explicit content. Source: </a:t>
            </a:r>
            <a:r>
              <a:rPr lang="en-US" b="0" i="0" u="none" strike="noStrike" dirty="0">
                <a:solidFill>
                  <a:srgbClr val="9F1F53"/>
                </a:solidFill>
                <a:effectLst/>
                <a:latin typeface="Public Sans"/>
                <a:hlinkClick r:id="rId8"/>
              </a:rPr>
              <a:t>arxiv.org</a:t>
            </a:r>
            <a:endParaRPr lang="en-US" b="0" i="0" dirty="0">
              <a:solidFill>
                <a:srgbClr val="3A3A3A"/>
              </a:solidFill>
              <a:effectLst/>
              <a:latin typeface="Public Sans"/>
            </a:endParaRPr>
          </a:p>
          <a:p>
            <a:pPr marL="171450" indent="-171450" algn="l" fontAlgn="base">
              <a:buFont typeface="Arial" panose="020B0604020202020204" pitchFamily="34" charset="0"/>
              <a:buChar char="•"/>
            </a:pPr>
            <a:r>
              <a:rPr lang="en-US" b="0" i="0" dirty="0">
                <a:solidFill>
                  <a:srgbClr val="3A3A3A"/>
                </a:solidFill>
                <a:effectLst/>
                <a:latin typeface="Public Sans"/>
              </a:rPr>
              <a:t>To increase how much AI can help humans in the loop, Facebook has created a </a:t>
            </a:r>
            <a:r>
              <a:rPr lang="en-US" b="0" i="0" u="none" strike="noStrike" dirty="0">
                <a:solidFill>
                  <a:srgbClr val="9F1F53"/>
                </a:solidFill>
                <a:effectLst/>
                <a:latin typeface="Public Sans"/>
                <a:hlinkClick r:id="rId9"/>
              </a:rPr>
              <a:t>collection of more than 10,000 hate speech memes</a:t>
            </a:r>
            <a:r>
              <a:rPr lang="en-US" b="0" i="0" dirty="0">
                <a:solidFill>
                  <a:srgbClr val="3A3A3A"/>
                </a:solidFill>
                <a:effectLst/>
                <a:latin typeface="Public Sans"/>
              </a:rPr>
              <a:t> that combine images and text to spur new research.</a:t>
            </a:r>
          </a:p>
          <a:p>
            <a:pPr marL="171450" indent="-171450" algn="l" fontAlgn="base">
              <a:buFont typeface="Arial" panose="020B0604020202020204" pitchFamily="34" charset="0"/>
              <a:buChar char="•"/>
            </a:pPr>
            <a:r>
              <a:rPr lang="en-US" b="0" i="0" dirty="0">
                <a:solidFill>
                  <a:srgbClr val="3A3A3A"/>
                </a:solidFill>
                <a:effectLst/>
                <a:latin typeface="Poppins" panose="020B0502040204020203" pitchFamily="2" charset="0"/>
              </a:rPr>
              <a:t>4. Bipartisan Press’s Political Bias Detector</a:t>
            </a:r>
          </a:p>
          <a:p>
            <a:pPr marL="171450" indent="-171450" algn="l" fontAlgn="base">
              <a:buFont typeface="Arial" panose="020B0604020202020204" pitchFamily="34" charset="0"/>
              <a:buChar char="•"/>
            </a:pPr>
            <a:r>
              <a:rPr lang="en-US" b="0" i="0" dirty="0">
                <a:solidFill>
                  <a:srgbClr val="3A3A3A"/>
                </a:solidFill>
                <a:effectLst/>
                <a:latin typeface="Public Sans"/>
              </a:rPr>
              <a:t>The Bipartisan Press is a news outlet that aims to promote transparent journalism by attempting to label the bias of every article it publishes. More recently, however, the publication has turned to </a:t>
            </a:r>
            <a:r>
              <a:rPr lang="en-US" b="0" i="0" u="none" strike="noStrike" dirty="0">
                <a:solidFill>
                  <a:srgbClr val="9F1F53"/>
                </a:solidFill>
                <a:effectLst/>
                <a:latin typeface="Public Sans"/>
                <a:hlinkClick r:id="rId10"/>
              </a:rPr>
              <a:t>AI and NLP to systematically predict political bias</a:t>
            </a:r>
            <a:r>
              <a:rPr lang="en-US" b="0" i="0" dirty="0">
                <a:solidFill>
                  <a:srgbClr val="3A3A3A"/>
                </a:solidFill>
                <a:effectLst/>
                <a:latin typeface="Public Sans"/>
              </a:rPr>
              <a:t>.</a:t>
            </a:r>
          </a:p>
          <a:p>
            <a:pPr marL="171450" indent="-171450" algn="l" fontAlgn="base">
              <a:buFont typeface="Arial" panose="020B0604020202020204" pitchFamily="34" charset="0"/>
              <a:buChar char="•"/>
            </a:pPr>
            <a:r>
              <a:rPr lang="en-US" b="0" i="0" dirty="0">
                <a:solidFill>
                  <a:srgbClr val="3A3A3A"/>
                </a:solidFill>
                <a:effectLst/>
                <a:latin typeface="Public Sans"/>
              </a:rPr>
              <a:t> </a:t>
            </a:r>
          </a:p>
          <a:p>
            <a:pPr marL="171450" indent="-171450" algn="l" fontAlgn="base">
              <a:buFont typeface="Arial" panose="020B0604020202020204" pitchFamily="34" charset="0"/>
              <a:buChar char="•"/>
            </a:pPr>
            <a:r>
              <a:rPr lang="en-US" b="0" i="0" dirty="0">
                <a:solidFill>
                  <a:srgbClr val="3A3A3A"/>
                </a:solidFill>
                <a:effectLst/>
                <a:latin typeface="Public Sans"/>
              </a:rPr>
              <a:t>What’s your political bias? Source: </a:t>
            </a:r>
            <a:r>
              <a:rPr lang="en-US" b="0" i="0" u="none" strike="noStrike" dirty="0" err="1">
                <a:solidFill>
                  <a:srgbClr val="9F1F53"/>
                </a:solidFill>
                <a:effectLst/>
                <a:latin typeface="Public Sans"/>
                <a:hlinkClick r:id="rId10"/>
              </a:rPr>
              <a:t>thebipartisanpress</a:t>
            </a:r>
            <a:endParaRPr lang="en-US" b="0" i="0" dirty="0">
              <a:solidFill>
                <a:srgbClr val="3A3A3A"/>
              </a:solidFill>
              <a:effectLst/>
              <a:latin typeface="Public Sans"/>
            </a:endParaRPr>
          </a:p>
          <a:p>
            <a:pPr marL="171450" indent="-171450" algn="l" fontAlgn="base">
              <a:buFont typeface="Arial" panose="020B0604020202020204" pitchFamily="34" charset="0"/>
              <a:buChar char="•"/>
            </a:pPr>
            <a:r>
              <a:rPr lang="en-US" b="0" i="0" dirty="0">
                <a:solidFill>
                  <a:srgbClr val="3A3A3A"/>
                </a:solidFill>
                <a:effectLst/>
                <a:latin typeface="Public Sans"/>
              </a:rPr>
              <a:t>The publication experimented with multiple ML algorithms, dataset and configurations and found that the best political bias predictor is a model that leveraged Google’s BERT transformer architecture. They also found that the dataset that resulted in the best bias prediction was based on </a:t>
            </a:r>
            <a:r>
              <a:rPr lang="en-US" b="0" i="0" u="none" strike="noStrike" dirty="0">
                <a:solidFill>
                  <a:srgbClr val="9F1F53"/>
                </a:solidFill>
                <a:effectLst/>
                <a:latin typeface="Public Sans"/>
                <a:hlinkClick r:id="rId11"/>
              </a:rPr>
              <a:t>Ad Fontes Media’s </a:t>
            </a:r>
            <a:r>
              <a:rPr lang="en-US" b="0" i="0" dirty="0">
                <a:solidFill>
                  <a:srgbClr val="3A3A3A"/>
                </a:solidFill>
                <a:effectLst/>
                <a:latin typeface="Public Sans"/>
              </a:rPr>
              <a:t>list of articles which was manually labeled on a per-article basis. Bipartisan Press now uses its AI tool to classify and score its own articles as left or right leaning and minimal to extreme bias level.</a:t>
            </a:r>
          </a:p>
          <a:p>
            <a:pPr marL="171450" indent="-171450" algn="l" fontAlgn="base">
              <a:buFont typeface="Arial" panose="020B0604020202020204" pitchFamily="34" charset="0"/>
              <a:buChar char="•"/>
            </a:pPr>
            <a:r>
              <a:rPr lang="en-US" b="0" i="0" dirty="0">
                <a:solidFill>
                  <a:srgbClr val="3A3A3A"/>
                </a:solidFill>
                <a:effectLst/>
                <a:latin typeface="Poppins" panose="020B0502040204020203" pitchFamily="2" charset="0"/>
              </a:rPr>
              <a:t>5. LinkedIn’s Inappropriate Profile Flagging</a:t>
            </a:r>
          </a:p>
          <a:p>
            <a:pPr marL="171450" indent="-171450" algn="l" fontAlgn="base">
              <a:buFont typeface="Arial" panose="020B0604020202020204" pitchFamily="34" charset="0"/>
              <a:buChar char="•"/>
            </a:pPr>
            <a:r>
              <a:rPr lang="en-US" b="0" i="0" dirty="0">
                <a:solidFill>
                  <a:srgbClr val="3A3A3A"/>
                </a:solidFill>
                <a:effectLst/>
                <a:latin typeface="Public Sans"/>
              </a:rPr>
              <a:t>LinkedIn has more than 590 million professionals in over 200 countries. To keep the platform safe and professional, LinkedIn puts a lot of effort into detecting and remediating behavior that violates its Terms of Service, such as </a:t>
            </a:r>
            <a:r>
              <a:rPr lang="en-US" b="0" i="1" dirty="0">
                <a:solidFill>
                  <a:srgbClr val="3A3A3A"/>
                </a:solidFill>
                <a:effectLst/>
                <a:latin typeface="Public Sans"/>
              </a:rPr>
              <a:t>spam</a:t>
            </a:r>
            <a:r>
              <a:rPr lang="en-US" b="0" i="0" dirty="0">
                <a:solidFill>
                  <a:srgbClr val="3A3A3A"/>
                </a:solidFill>
                <a:effectLst/>
                <a:latin typeface="Public Sans"/>
              </a:rPr>
              <a:t>, </a:t>
            </a:r>
            <a:r>
              <a:rPr lang="en-US" b="0" i="1" dirty="0">
                <a:solidFill>
                  <a:srgbClr val="3A3A3A"/>
                </a:solidFill>
                <a:effectLst/>
                <a:latin typeface="Public Sans"/>
              </a:rPr>
              <a:t>scams</a:t>
            </a:r>
            <a:r>
              <a:rPr lang="en-US" b="0" i="0" dirty="0">
                <a:solidFill>
                  <a:srgbClr val="3A3A3A"/>
                </a:solidFill>
                <a:effectLst/>
                <a:latin typeface="Public Sans"/>
              </a:rPr>
              <a:t>, </a:t>
            </a:r>
            <a:r>
              <a:rPr lang="en-US" b="0" i="1" dirty="0">
                <a:solidFill>
                  <a:srgbClr val="3A3A3A"/>
                </a:solidFill>
                <a:effectLst/>
                <a:latin typeface="Public Sans"/>
              </a:rPr>
              <a:t>harassment</a:t>
            </a:r>
            <a:r>
              <a:rPr lang="en-US" b="0" i="0" dirty="0">
                <a:solidFill>
                  <a:srgbClr val="3A3A3A"/>
                </a:solidFill>
                <a:effectLst/>
                <a:latin typeface="Public Sans"/>
              </a:rPr>
              <a:t>, or </a:t>
            </a:r>
            <a:r>
              <a:rPr lang="en-US" b="0" i="1" dirty="0">
                <a:solidFill>
                  <a:srgbClr val="3A3A3A"/>
                </a:solidFill>
                <a:effectLst/>
                <a:latin typeface="Public Sans"/>
              </a:rPr>
              <a:t>misinformation</a:t>
            </a:r>
            <a:r>
              <a:rPr lang="en-US" b="0" i="0" dirty="0">
                <a:solidFill>
                  <a:srgbClr val="3A3A3A"/>
                </a:solidFill>
                <a:effectLst/>
                <a:latin typeface="Public Sans"/>
              </a:rPr>
              <a:t>. One such attempt—is to detect and remove profiles with inappropriate content. Inappropriate content can range from profanity to advertisements for illegal services.</a:t>
            </a:r>
          </a:p>
          <a:p>
            <a:pPr marL="171450" indent="-171450" algn="l" fontAlgn="base">
              <a:buFont typeface="Arial" panose="020B0604020202020204" pitchFamily="34" charset="0"/>
              <a:buChar char="•"/>
            </a:pPr>
            <a:r>
              <a:rPr lang="en-US" b="0" i="0" dirty="0">
                <a:solidFill>
                  <a:srgbClr val="3A3A3A"/>
                </a:solidFill>
                <a:effectLst/>
                <a:latin typeface="Public Sans"/>
              </a:rPr>
              <a:t>At first, the platform manually flagged profiles that contained inappropriate words or phrases. This process wasn’t scalable and limited the total number of inappropriate profiles that LinkedIn could surface. Over time, it also became much harder to manage the growing list of offending words and phrases.</a:t>
            </a:r>
          </a:p>
          <a:p>
            <a:pPr marL="171450" indent="-171450" algn="l" fontAlgn="base">
              <a:buFont typeface="Arial" panose="020B0604020202020204" pitchFamily="34" charset="0"/>
              <a:buChar char="•"/>
            </a:pPr>
            <a:r>
              <a:rPr lang="en-US" b="0" i="0" dirty="0">
                <a:solidFill>
                  <a:srgbClr val="3A3A3A"/>
                </a:solidFill>
                <a:effectLst/>
                <a:latin typeface="Public Sans"/>
              </a:rPr>
              <a:t>Now the social media platform flags profiles that contain </a:t>
            </a:r>
            <a:r>
              <a:rPr lang="en-US" b="0" i="0" u="none" strike="noStrike" dirty="0">
                <a:solidFill>
                  <a:srgbClr val="9F1F53"/>
                </a:solidFill>
                <a:effectLst/>
                <a:latin typeface="Public Sans"/>
                <a:hlinkClick r:id="rId12"/>
              </a:rPr>
              <a:t>inappropriate content using a machine learning model</a:t>
            </a:r>
            <a:r>
              <a:rPr lang="en-US" b="0" i="0" dirty="0">
                <a:solidFill>
                  <a:srgbClr val="3A3A3A"/>
                </a:solidFill>
                <a:effectLst/>
                <a:latin typeface="Public Sans"/>
              </a:rPr>
              <a:t>. This classification model was trained using a dataset of public profile content labeled as “appropriate” or “inappropriate”, which was carefully curated to limit false positives. LinkedIn continues to refine its ML algorithm and training set while looking into Microsoft translation services to leverage ML in all of the platform’s supported languages.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38494A61-4595-47DB-A147-57B680E5E2E6}" type="slidenum">
              <a:rPr lang="en-IN" smtClean="0"/>
              <a:pPr/>
              <a:t>5</a:t>
            </a:fld>
            <a:endParaRPr lang="en-IN"/>
          </a:p>
        </p:txBody>
      </p:sp>
    </p:spTree>
    <p:extLst>
      <p:ext uri="{BB962C8B-B14F-4D97-AF65-F5344CB8AC3E}">
        <p14:creationId xmlns:p14="http://schemas.microsoft.com/office/powerpoint/2010/main" val="418330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i="0" dirty="0">
                <a:solidFill>
                  <a:srgbClr val="333333"/>
                </a:solidFill>
                <a:effectLst/>
                <a:latin typeface="Sitka Heading" pitchFamily="2" charset="0"/>
              </a:rPr>
              <a:t>Reference: </a:t>
            </a:r>
            <a:r>
              <a:rPr lang="en-US" dirty="0">
                <a:hlinkClick r:id="rId3"/>
              </a:rPr>
              <a:t>5 Examples of Text Classification in Practice - Kavita Ganesan, PhD (kavita-ganesan.com)</a:t>
            </a:r>
            <a:endParaRPr lang="en-IN" b="1" i="0" dirty="0">
              <a:solidFill>
                <a:srgbClr val="333333"/>
              </a:solidFill>
              <a:effectLst/>
              <a:latin typeface="Sitka Heading"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i="0" dirty="0">
                <a:solidFill>
                  <a:srgbClr val="333333"/>
                </a:solidFill>
                <a:effectLst/>
                <a:latin typeface="Sitka Heading" pitchFamily="2" charset="0"/>
              </a:rPr>
              <a:t>What is Sentiment Analysis?</a:t>
            </a:r>
            <a:endParaRPr lang="en-US" b="0" i="0" dirty="0">
              <a:solidFill>
                <a:srgbClr val="333333"/>
              </a:solidFill>
              <a:effectLst/>
              <a:latin typeface="Sitka Text" pitchFamily="2" charset="0"/>
            </a:endParaRPr>
          </a:p>
          <a:p>
            <a:pPr marL="171450" indent="-171450" algn="l">
              <a:buFont typeface="Arial" panose="020B0604020202020204" pitchFamily="34" charset="0"/>
              <a:buChar char="•"/>
            </a:pPr>
            <a:r>
              <a:rPr lang="en-US" b="0" i="0" dirty="0">
                <a:solidFill>
                  <a:srgbClr val="333333"/>
                </a:solidFill>
                <a:effectLst/>
                <a:latin typeface="Sitka Text" pitchFamily="2" charset="0"/>
              </a:rPr>
              <a:t>Sentiment analysis can be defined as analyzing the positive or negative sentiment of the customer in text. The contextual analysis of identifying information helps businesses understand their customers’ social sentiment by monitoring online conversations. </a:t>
            </a:r>
          </a:p>
          <a:p>
            <a:pPr marL="171450" indent="-171450" algn="l">
              <a:buFont typeface="Arial" panose="020B0604020202020204" pitchFamily="34" charset="0"/>
              <a:buChar char="•"/>
            </a:pPr>
            <a:r>
              <a:rPr lang="en-US" b="0" i="0" dirty="0">
                <a:solidFill>
                  <a:srgbClr val="333333"/>
                </a:solidFill>
                <a:effectLst/>
                <a:latin typeface="Sitka Text" pitchFamily="2" charset="0"/>
              </a:rPr>
              <a:t>As customers express their reviews and thoughts about the brand more openly than ever before, sentiment analysis has become a powerful tool to monitor and understand online conversations. Analyzing customer feedback and reviews automatically through survey responses or social media discussions allows you to learn what makes your customer happy or disappointed. Further, you can use this analysis to tailor your products and services to meet your customer’s needs and make your brand successful. </a:t>
            </a:r>
          </a:p>
          <a:p>
            <a:pPr marL="171450" indent="-171450" algn="l">
              <a:buFont typeface="Arial" panose="020B0604020202020204" pitchFamily="34" charset="0"/>
              <a:buChar char="•"/>
            </a:pPr>
            <a:r>
              <a:rPr lang="en-US" b="0" i="0" dirty="0">
                <a:solidFill>
                  <a:srgbClr val="333333"/>
                </a:solidFill>
                <a:effectLst/>
                <a:latin typeface="Sitka Text" pitchFamily="2" charset="0"/>
              </a:rPr>
              <a:t>Recent advancements in machine learning and deep learning have increased the efficiency of sentiment analysis algorithms. You can creatively use advanced </a:t>
            </a:r>
            <a:r>
              <a:rPr lang="en-US" b="0" i="0" u="none" strike="noStrike" dirty="0">
                <a:solidFill>
                  <a:srgbClr val="333333"/>
                </a:solidFill>
                <a:effectLst/>
                <a:latin typeface="Sitka Text" pitchFamily="2" charset="0"/>
                <a:hlinkClick r:id="rId4"/>
              </a:rPr>
              <a:t>artificial intelligence and machine learning</a:t>
            </a:r>
            <a:r>
              <a:rPr lang="en-US" b="0" i="0" dirty="0">
                <a:solidFill>
                  <a:srgbClr val="333333"/>
                </a:solidFill>
                <a:effectLst/>
                <a:latin typeface="Sitka Text" pitchFamily="2" charset="0"/>
              </a:rPr>
              <a:t> tools for doing research and draw out the analysis.</a:t>
            </a:r>
          </a:p>
          <a:p>
            <a:pPr marL="171450" indent="-171450" algn="l">
              <a:buFont typeface="Arial" panose="020B0604020202020204" pitchFamily="34" charset="0"/>
              <a:buChar char="•"/>
            </a:pPr>
            <a:r>
              <a:rPr lang="en-US" b="0" i="0" dirty="0">
                <a:solidFill>
                  <a:srgbClr val="333333"/>
                </a:solidFill>
                <a:effectLst/>
                <a:latin typeface="Sitka Text" pitchFamily="2" charset="0"/>
              </a:rPr>
              <a:t>For example, sentiment analysis can help you to automatically analyze 5000+ reviews about your brand by discovering whether your customer is happy or not satisfied by your pricing plans and customer services. Therefore, you can say that the application of sentiment is endless.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38494A61-4595-47DB-A147-57B680E5E2E6}" type="slidenum">
              <a:rPr lang="en-IN" smtClean="0"/>
              <a:pPr/>
              <a:t>6</a:t>
            </a:fld>
            <a:endParaRPr lang="en-IN"/>
          </a:p>
        </p:txBody>
      </p:sp>
    </p:spTree>
    <p:extLst>
      <p:ext uri="{BB962C8B-B14F-4D97-AF65-F5344CB8AC3E}">
        <p14:creationId xmlns:p14="http://schemas.microsoft.com/office/powerpoint/2010/main" val="398706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focuses on a text's polarity (positive, negative, or neutral), but it may also identify particular moods and emotions (angry, glad, sad, etc. ), urgency (urgent, not urgent), and even intents (interested v. not interested).</a:t>
            </a:r>
          </a:p>
          <a:p>
            <a:endParaRPr lang="en-US" dirty="0"/>
          </a:p>
          <a:p>
            <a:r>
              <a:rPr lang="en-US" dirty="0"/>
              <a:t>Reference: </a:t>
            </a:r>
            <a:r>
              <a:rPr lang="en-US" dirty="0">
                <a:hlinkClick r:id="rId3"/>
              </a:rPr>
              <a:t>Introduction to Sentiment Analysis: Concept, Working, and Application (marutitech.com)</a:t>
            </a:r>
            <a:endParaRPr lang="en-US" dirty="0"/>
          </a:p>
          <a:p>
            <a:pPr algn="l"/>
            <a:r>
              <a:rPr lang="en-US" b="1" i="0" dirty="0">
                <a:solidFill>
                  <a:srgbClr val="333333"/>
                </a:solidFill>
                <a:effectLst/>
                <a:latin typeface="Sitka Heading" pitchFamily="2" charset="0"/>
              </a:rPr>
              <a:t>1. Fine-grained Sentiment Analysis</a:t>
            </a:r>
          </a:p>
          <a:p>
            <a:pPr algn="l"/>
            <a:r>
              <a:rPr lang="en-US" b="0" i="0" dirty="0">
                <a:solidFill>
                  <a:srgbClr val="333333"/>
                </a:solidFill>
                <a:effectLst/>
                <a:latin typeface="Sitka Text" pitchFamily="2" charset="0"/>
              </a:rPr>
              <a:t>If your business requires the polarity precisions, then you can classify your polarity categories into the following parts:</a:t>
            </a:r>
          </a:p>
          <a:p>
            <a:pPr algn="l">
              <a:buFont typeface="Arial" panose="020B0604020202020204" pitchFamily="34" charset="0"/>
              <a:buChar char="•"/>
            </a:pPr>
            <a:r>
              <a:rPr lang="en-US" b="0" i="0" dirty="0">
                <a:solidFill>
                  <a:srgbClr val="333333"/>
                </a:solidFill>
                <a:effectLst/>
                <a:latin typeface="Sitka Text" pitchFamily="2" charset="0"/>
              </a:rPr>
              <a:t>Very positive </a:t>
            </a:r>
          </a:p>
          <a:p>
            <a:pPr algn="l">
              <a:buFont typeface="Arial" panose="020B0604020202020204" pitchFamily="34" charset="0"/>
              <a:buChar char="•"/>
            </a:pPr>
            <a:r>
              <a:rPr lang="en-US" b="0" i="0" dirty="0">
                <a:solidFill>
                  <a:srgbClr val="333333"/>
                </a:solidFill>
                <a:effectLst/>
                <a:latin typeface="Sitka Text" pitchFamily="2" charset="0"/>
              </a:rPr>
              <a:t>Positive </a:t>
            </a:r>
          </a:p>
          <a:p>
            <a:pPr algn="l">
              <a:buFont typeface="Arial" panose="020B0604020202020204" pitchFamily="34" charset="0"/>
              <a:buChar char="•"/>
            </a:pPr>
            <a:r>
              <a:rPr lang="en-US" b="0" i="0" dirty="0">
                <a:solidFill>
                  <a:srgbClr val="333333"/>
                </a:solidFill>
                <a:effectLst/>
                <a:latin typeface="Sitka Text" pitchFamily="2" charset="0"/>
              </a:rPr>
              <a:t>Neutral </a:t>
            </a:r>
          </a:p>
          <a:p>
            <a:pPr algn="l">
              <a:buFont typeface="Arial" panose="020B0604020202020204" pitchFamily="34" charset="0"/>
              <a:buChar char="•"/>
            </a:pPr>
            <a:r>
              <a:rPr lang="en-US" b="0" i="0" dirty="0">
                <a:solidFill>
                  <a:srgbClr val="333333"/>
                </a:solidFill>
                <a:effectLst/>
                <a:latin typeface="Sitka Text" pitchFamily="2" charset="0"/>
              </a:rPr>
              <a:t>Negative </a:t>
            </a:r>
          </a:p>
          <a:p>
            <a:pPr algn="l">
              <a:buFont typeface="Arial" panose="020B0604020202020204" pitchFamily="34" charset="0"/>
              <a:buChar char="•"/>
            </a:pPr>
            <a:r>
              <a:rPr lang="en-US" b="0" i="0" dirty="0">
                <a:solidFill>
                  <a:srgbClr val="333333"/>
                </a:solidFill>
                <a:effectLst/>
                <a:latin typeface="Sitka Text" pitchFamily="2" charset="0"/>
              </a:rPr>
              <a:t>Very Negative </a:t>
            </a:r>
          </a:p>
          <a:p>
            <a:pPr algn="l"/>
            <a:r>
              <a:rPr lang="en-US" b="0" i="0" dirty="0">
                <a:solidFill>
                  <a:srgbClr val="333333"/>
                </a:solidFill>
                <a:effectLst/>
                <a:latin typeface="Sitka Text" pitchFamily="2" charset="0"/>
              </a:rPr>
              <a:t>For polarity analysis, you can use the 5-star ratings as a customer review where very positive refers to a five-star rating and very negative refers to a one-star rating.</a:t>
            </a:r>
          </a:p>
          <a:p>
            <a:pPr algn="l"/>
            <a:r>
              <a:rPr lang="en-US" b="1" i="0" dirty="0">
                <a:solidFill>
                  <a:srgbClr val="333333"/>
                </a:solidFill>
                <a:effectLst/>
                <a:latin typeface="Sitka Heading" pitchFamily="2" charset="0"/>
              </a:rPr>
              <a:t>    2. Emotion Detection</a:t>
            </a:r>
          </a:p>
          <a:p>
            <a:pPr algn="l"/>
            <a:r>
              <a:rPr lang="en-US" b="0" i="0" dirty="0">
                <a:solidFill>
                  <a:srgbClr val="333333"/>
                </a:solidFill>
                <a:effectLst/>
                <a:latin typeface="Sitka Text" pitchFamily="2" charset="0"/>
              </a:rPr>
              <a:t>This type of sentiment analysis helps to detect customer emotions like happiness, disappointment, anger, sadness, etc. Here, you can use sentiment lexicons or complex machine learning algorithms to identify the customer’s feelings. </a:t>
            </a:r>
          </a:p>
          <a:p>
            <a:pPr algn="l"/>
            <a:r>
              <a:rPr lang="en-US" b="0" i="0" dirty="0">
                <a:solidFill>
                  <a:srgbClr val="333333"/>
                </a:solidFill>
                <a:effectLst/>
                <a:latin typeface="Sitka Text" pitchFamily="2" charset="0"/>
              </a:rPr>
              <a:t>One of the disadvantages of using sentiment lexicons is that people tend to express emotions in different ways. So, it may be confusing to understand human emotion clearly while using it. </a:t>
            </a:r>
          </a:p>
          <a:p>
            <a:pPr algn="l"/>
            <a:r>
              <a:rPr lang="en-US" b="1" i="0" dirty="0">
                <a:solidFill>
                  <a:srgbClr val="333333"/>
                </a:solidFill>
                <a:effectLst/>
                <a:latin typeface="Sitka Heading" pitchFamily="2" charset="0"/>
              </a:rPr>
              <a:t>    3. Aspect-based Sentiment Analysis</a:t>
            </a:r>
          </a:p>
          <a:p>
            <a:pPr algn="l"/>
            <a:r>
              <a:rPr lang="en-US" b="0" i="0" dirty="0">
                <a:solidFill>
                  <a:srgbClr val="333333"/>
                </a:solidFill>
                <a:effectLst/>
                <a:latin typeface="Sitka Text" pitchFamily="2" charset="0"/>
              </a:rPr>
              <a:t>Let’s say that you are analyzing customer sentiment using fine-grained analysis. You want to identify the particular aspect or features for which people are mentioning positive or negative reviews. Here, aspect-based sentiment analysis comes into play. </a:t>
            </a:r>
          </a:p>
          <a:p>
            <a:pPr algn="l"/>
            <a:r>
              <a:rPr lang="en-US" b="0" i="0" dirty="0">
                <a:solidFill>
                  <a:srgbClr val="333333"/>
                </a:solidFill>
                <a:effectLst/>
                <a:latin typeface="Sitka Text" pitchFamily="2" charset="0"/>
              </a:rPr>
              <a:t>For instance, in the review “The camera quality of this phone is getting worse with time,” an aspect-based classifier will determine that the review expresses a negative opinion from the customer for the phone’s camera feature. </a:t>
            </a:r>
          </a:p>
          <a:p>
            <a:pPr algn="l"/>
            <a:r>
              <a:rPr lang="en-US" b="1" i="0" dirty="0">
                <a:solidFill>
                  <a:srgbClr val="333333"/>
                </a:solidFill>
                <a:effectLst/>
                <a:latin typeface="Sitka Heading" pitchFamily="2" charset="0"/>
              </a:rPr>
              <a:t>    4. Multilingual Sentiment Analysis</a:t>
            </a:r>
          </a:p>
          <a:p>
            <a:pPr algn="l"/>
            <a:r>
              <a:rPr lang="en-US" b="0" i="0" dirty="0">
                <a:solidFill>
                  <a:srgbClr val="333333"/>
                </a:solidFill>
                <a:effectLst/>
                <a:latin typeface="Sitka Text" pitchFamily="2" charset="0"/>
              </a:rPr>
              <a:t>Multilingual sentiment analysis is complex compared to others as it includes many preprocessing and resources available online (i.e., sentiment lexicons). Businesses value the feedback of the customer regardless of their geography or language. Therefore, multilingual sentiment analysis helps you identify customer sentiment irrespective of location or language difference. </a:t>
            </a:r>
          </a:p>
          <a:p>
            <a:endParaRPr lang="en-US" dirty="0"/>
          </a:p>
          <a:p>
            <a:endParaRPr lang="en-US" dirty="0"/>
          </a:p>
        </p:txBody>
      </p:sp>
      <p:sp>
        <p:nvSpPr>
          <p:cNvPr id="4" name="Slide Number Placeholder 3"/>
          <p:cNvSpPr>
            <a:spLocks noGrp="1"/>
          </p:cNvSpPr>
          <p:nvPr>
            <p:ph type="sldNum" sz="quarter" idx="5"/>
          </p:nvPr>
        </p:nvSpPr>
        <p:spPr/>
        <p:txBody>
          <a:bodyPr/>
          <a:lstStyle/>
          <a:p>
            <a:fld id="{526968F8-3F8C-4382-B3A6-D8CD4A8680E2}" type="slidenum">
              <a:rPr lang="en-US" smtClean="0"/>
              <a:pPr/>
              <a:t>7</a:t>
            </a:fld>
            <a:endParaRPr lang="en-US"/>
          </a:p>
        </p:txBody>
      </p:sp>
    </p:spTree>
    <p:extLst>
      <p:ext uri="{BB962C8B-B14F-4D97-AF65-F5344CB8AC3E}">
        <p14:creationId xmlns:p14="http://schemas.microsoft.com/office/powerpoint/2010/main" val="196785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 </a:t>
            </a:r>
            <a:r>
              <a:rPr lang="en-US" dirty="0">
                <a:hlinkClick r:id="rId3"/>
              </a:rPr>
              <a:t>Discover Real World Applications of Sentiment Analysis Technology | 3RDi Search Blog</a:t>
            </a:r>
            <a:endParaRPr lang="en-IN" dirty="0"/>
          </a:p>
          <a:p>
            <a:pPr algn="l"/>
            <a:r>
              <a:rPr lang="en-US" b="1" i="0" dirty="0">
                <a:solidFill>
                  <a:srgbClr val="4E4E4E"/>
                </a:solidFill>
                <a:effectLst/>
                <a:latin typeface="Open Sans" panose="020B0604020202020204" pitchFamily="34" charset="0"/>
              </a:rPr>
              <a:t>1] Customer Support</a:t>
            </a:r>
            <a:endParaRPr lang="en-US" b="0" i="0" dirty="0">
              <a:solidFill>
                <a:srgbClr val="4E4E4E"/>
              </a:solidFill>
              <a:effectLst/>
              <a:latin typeface="Open Sans" panose="020B0604020202020204" pitchFamily="34" charset="0"/>
            </a:endParaRPr>
          </a:p>
          <a:p>
            <a:pPr algn="l"/>
            <a:r>
              <a:rPr lang="en-US" b="0" i="0" dirty="0">
                <a:solidFill>
                  <a:srgbClr val="4E4E4E"/>
                </a:solidFill>
                <a:effectLst/>
                <a:latin typeface="Open Sans" panose="020B0604020202020204" pitchFamily="34" charset="0"/>
              </a:rPr>
              <a:t>For every enterprise today, customer support is a significant yet challenging responsibility, simply because of the need to attend to customer queries and the large number of queries that keep pouring everyday. Also, for an enterprise specializing in a diverse range of product and service offerings, attending to every query from the customers and segregating the queries under different categories, can also be a challenge. The solution is a sentiment analysis tool, powered by Natural Language Processing (NLP) which makes it possible for the sentiment analysis software to analyze and classify the customer queries and even respond to customer chats with preset menu of options for the customer to navigate.</a:t>
            </a:r>
          </a:p>
          <a:p>
            <a:pPr algn="l"/>
            <a:r>
              <a:rPr lang="en-US" b="1" i="0" dirty="0">
                <a:solidFill>
                  <a:srgbClr val="4E4E4E"/>
                </a:solidFill>
                <a:effectLst/>
                <a:latin typeface="Open Sans" panose="020B0604020202020204" pitchFamily="34" charset="0"/>
              </a:rPr>
              <a:t>2] Online Brand Reputation Management</a:t>
            </a:r>
            <a:endParaRPr lang="en-US" b="0" i="0" dirty="0">
              <a:solidFill>
                <a:srgbClr val="4E4E4E"/>
              </a:solidFill>
              <a:effectLst/>
              <a:latin typeface="Open Sans" panose="020B0604020202020204" pitchFamily="34" charset="0"/>
            </a:endParaRPr>
          </a:p>
          <a:p>
            <a:pPr algn="l"/>
            <a:r>
              <a:rPr lang="en-US" b="0" i="0" dirty="0">
                <a:solidFill>
                  <a:srgbClr val="4E4E4E"/>
                </a:solidFill>
                <a:effectLst/>
                <a:latin typeface="Open Sans" panose="020B0604020202020204" pitchFamily="34" charset="0"/>
              </a:rPr>
              <a:t>When it comes to brand awareness online, sentiment analysis tools can play a significant role because these platforms have the power to identify negative reviews posted for your business online and alert you about the same. This way, you’re never too late to respond to poor reviews. Sentiment analysis software allows you to monitor responses on blogs and various social media channels. The data generated in the process can be used by enterprises. Also, online reputation management enables you to filter out the negative customer reviews with ease.</a:t>
            </a:r>
          </a:p>
          <a:p>
            <a:pPr algn="l"/>
            <a:r>
              <a:rPr lang="en-US" b="1" i="0" dirty="0">
                <a:solidFill>
                  <a:srgbClr val="4E4E4E"/>
                </a:solidFill>
                <a:effectLst/>
                <a:latin typeface="Open Sans" panose="020B0604020202020204" pitchFamily="34" charset="0"/>
              </a:rPr>
              <a:t>3] Insights on Employee Sentiment</a:t>
            </a:r>
            <a:endParaRPr lang="en-US" b="0" i="0" dirty="0">
              <a:solidFill>
                <a:srgbClr val="4E4E4E"/>
              </a:solidFill>
              <a:effectLst/>
              <a:latin typeface="Open Sans" panose="020B0604020202020204" pitchFamily="34" charset="0"/>
            </a:endParaRPr>
          </a:p>
          <a:p>
            <a:pPr algn="l"/>
            <a:r>
              <a:rPr lang="en-US" b="0" i="0" dirty="0">
                <a:solidFill>
                  <a:srgbClr val="4E4E4E"/>
                </a:solidFill>
                <a:effectLst/>
                <a:latin typeface="Open Sans" panose="020B0604020202020204" pitchFamily="34" charset="0"/>
              </a:rPr>
              <a:t>With employee engagement a challenge for enterprises across the globe today, it is important for the HR of the organization to take steps towards making the employees feel more connected to their jobs and the organization. Understanding the issues and challenges is a good way to get started and the sentiment analysis tools make it possible for the HR to conduct surveys at the organizational level in order to identify the issues faced by the users.</a:t>
            </a:r>
          </a:p>
          <a:p>
            <a:pPr algn="l"/>
            <a:r>
              <a:rPr lang="en-US" b="1" i="0" dirty="0">
                <a:solidFill>
                  <a:srgbClr val="4E4E4E"/>
                </a:solidFill>
                <a:effectLst/>
                <a:latin typeface="Open Sans" panose="020B0604020202020204" pitchFamily="34" charset="0"/>
              </a:rPr>
              <a:t>4] Product Analysis</a:t>
            </a:r>
            <a:endParaRPr lang="en-US" b="0" i="0" dirty="0">
              <a:solidFill>
                <a:srgbClr val="4E4E4E"/>
              </a:solidFill>
              <a:effectLst/>
              <a:latin typeface="Open Sans" panose="020B0604020202020204" pitchFamily="34" charset="0"/>
            </a:endParaRPr>
          </a:p>
          <a:p>
            <a:pPr algn="l"/>
            <a:r>
              <a:rPr lang="en-US" b="0" i="0" dirty="0">
                <a:solidFill>
                  <a:srgbClr val="4E4E4E"/>
                </a:solidFill>
                <a:effectLst/>
                <a:latin typeface="Open Sans" panose="020B0604020202020204" pitchFamily="34" charset="0"/>
              </a:rPr>
              <a:t>When a new product is launched or when you conduct a pre-launch market assessment seeking the response of prospective users towards your product, sentiment analysis tools can help you segregate the different kinds of feedback that you receive. In fact, this can be a great application of a sentiment analysis tool as manually sifting through thousands of feedbacks to form a collective insight can be next to impossible when carried out manually.</a:t>
            </a:r>
          </a:p>
          <a:p>
            <a:pPr algn="l"/>
            <a:r>
              <a:rPr lang="en-US" b="1" i="0" dirty="0">
                <a:solidFill>
                  <a:srgbClr val="4E4E4E"/>
                </a:solidFill>
                <a:effectLst/>
                <a:latin typeface="Open Sans" panose="020B0604020202020204" pitchFamily="34" charset="0"/>
              </a:rPr>
              <a:t>5] Competitor Analysis</a:t>
            </a:r>
            <a:endParaRPr lang="en-US" b="0" i="0" dirty="0">
              <a:solidFill>
                <a:srgbClr val="4E4E4E"/>
              </a:solidFill>
              <a:effectLst/>
              <a:latin typeface="Open Sans" panose="020B0604020202020204" pitchFamily="34" charset="0"/>
            </a:endParaRPr>
          </a:p>
          <a:p>
            <a:pPr algn="l"/>
            <a:r>
              <a:rPr lang="en-US" b="0" i="0" dirty="0">
                <a:solidFill>
                  <a:srgbClr val="4E4E4E"/>
                </a:solidFill>
                <a:effectLst/>
                <a:latin typeface="Open Sans" panose="020B0604020202020204" pitchFamily="34" charset="0"/>
              </a:rPr>
              <a:t>Market research or competitor analysis is another key application of sentiment analysis technology. The ability of sentiment analysis tools to detect the sentiment of large volumes of data can be useful to figure out market trends, what's working for your target audience and what's not. Also, this technology can provide you insights on the aspects of the competitors' products or services that the target audience finds the most useful. This can be a great way to analyze the strengths and weaknesses of your own product and services, knowing what works and what doesn't.</a:t>
            </a:r>
          </a:p>
          <a:p>
            <a:endParaRPr lang="en-IN" dirty="0"/>
          </a:p>
        </p:txBody>
      </p:sp>
      <p:sp>
        <p:nvSpPr>
          <p:cNvPr id="4" name="Slide Number Placeholder 3"/>
          <p:cNvSpPr>
            <a:spLocks noGrp="1"/>
          </p:cNvSpPr>
          <p:nvPr>
            <p:ph type="sldNum" sz="quarter" idx="5"/>
          </p:nvPr>
        </p:nvSpPr>
        <p:spPr/>
        <p:txBody>
          <a:bodyPr/>
          <a:lstStyle/>
          <a:p>
            <a:fld id="{38494A61-4595-47DB-A147-57B680E5E2E6}" type="slidenum">
              <a:rPr lang="en-IN" smtClean="0"/>
              <a:pPr/>
              <a:t>8</a:t>
            </a:fld>
            <a:endParaRPr lang="en-IN"/>
          </a:p>
        </p:txBody>
      </p:sp>
    </p:spTree>
    <p:extLst>
      <p:ext uri="{BB962C8B-B14F-4D97-AF65-F5344CB8AC3E}">
        <p14:creationId xmlns:p14="http://schemas.microsoft.com/office/powerpoint/2010/main" val="329404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Reference: </a:t>
            </a:r>
            <a:r>
              <a:rPr lang="en-IN" dirty="0">
                <a:hlinkClick r:id="rId3"/>
              </a:rPr>
              <a:t>Deep Learning Models for Sentiment Analysis - Meltwater Engineering Blog</a:t>
            </a:r>
            <a:endParaRPr lang="en-IN" dirty="0"/>
          </a:p>
          <a:p>
            <a:r>
              <a:rPr lang="en-IN" dirty="0"/>
              <a:t>LSTM: Long short term memory</a:t>
            </a:r>
          </a:p>
          <a:p>
            <a:r>
              <a:rPr lang="en-IN" dirty="0"/>
              <a:t>RNN: Recurrent neural network</a:t>
            </a:r>
          </a:p>
        </p:txBody>
      </p:sp>
      <p:sp>
        <p:nvSpPr>
          <p:cNvPr id="4" name="Slide Number Placeholder 3"/>
          <p:cNvSpPr>
            <a:spLocks noGrp="1"/>
          </p:cNvSpPr>
          <p:nvPr>
            <p:ph type="sldNum" sz="quarter" idx="5"/>
          </p:nvPr>
        </p:nvSpPr>
        <p:spPr/>
        <p:txBody>
          <a:bodyPr/>
          <a:lstStyle/>
          <a:p>
            <a:fld id="{38494A61-4595-47DB-A147-57B680E5E2E6}" type="slidenum">
              <a:rPr lang="en-IN" smtClean="0"/>
              <a:pPr/>
              <a:t>9</a:t>
            </a:fld>
            <a:endParaRPr lang="en-IN"/>
          </a:p>
        </p:txBody>
      </p:sp>
    </p:spTree>
    <p:extLst>
      <p:ext uri="{BB962C8B-B14F-4D97-AF65-F5344CB8AC3E}">
        <p14:creationId xmlns:p14="http://schemas.microsoft.com/office/powerpoint/2010/main" val="418489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494A61-4595-47DB-A147-57B680E5E2E6}" type="slidenum">
              <a:rPr lang="en-IN" smtClean="0"/>
              <a:pPr/>
              <a:t>10</a:t>
            </a:fld>
            <a:endParaRPr lang="en-IN"/>
          </a:p>
        </p:txBody>
      </p:sp>
    </p:spTree>
    <p:extLst>
      <p:ext uri="{BB962C8B-B14F-4D97-AF65-F5344CB8AC3E}">
        <p14:creationId xmlns:p14="http://schemas.microsoft.com/office/powerpoint/2010/main" val="2238200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are the lessons we are going to learn today.</a:t>
            </a:r>
            <a:endParaRPr/>
          </a:p>
        </p:txBody>
      </p:sp>
      <p:sp>
        <p:nvSpPr>
          <p:cNvPr id="192" name="Google Shape;192;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F903-DABC-4655-9C01-442479EAEDE8}"/>
              </a:ext>
            </a:extLst>
          </p:cNvPr>
          <p:cNvSpPr>
            <a:spLocks noGrp="1"/>
          </p:cNvSpPr>
          <p:nvPr>
            <p:ph type="ctrTitle"/>
          </p:nvPr>
        </p:nvSpPr>
        <p:spPr>
          <a:xfrm>
            <a:off x="1524000" y="1362075"/>
            <a:ext cx="9144000" cy="2147888"/>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8ECA1D-6EF1-4FCE-941C-85AD84991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1FA0D-3800-4F9C-895A-1A663CC5053E}"/>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5" name="Footer Placeholder 4">
            <a:extLst>
              <a:ext uri="{FF2B5EF4-FFF2-40B4-BE49-F238E27FC236}">
                <a16:creationId xmlns:a16="http://schemas.microsoft.com/office/drawing/2014/main" id="{AABE9E57-1643-4583-8F68-3A012635F1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913C0-4ABC-49E3-8790-B02DA14CAB43}"/>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278816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A6BD-AE8B-4513-804D-B5DB995ABA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5B41B-373B-49BC-B993-897F5E210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B51DB8-7E07-44C9-851A-892D9DD97859}"/>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5" name="Footer Placeholder 4">
            <a:extLst>
              <a:ext uri="{FF2B5EF4-FFF2-40B4-BE49-F238E27FC236}">
                <a16:creationId xmlns:a16="http://schemas.microsoft.com/office/drawing/2014/main" id="{44E9E367-5483-4E5D-BFC4-F7FBB9680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1A42A-ECA9-4C66-8737-B4557352DCF2}"/>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122107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8D78E-1A47-4CA9-A8B2-D63F404F96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033E25-484E-4B26-8C10-1D224E4791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020DD1-2F7A-4DCA-9787-A519758C9689}"/>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5" name="Footer Placeholder 4">
            <a:extLst>
              <a:ext uri="{FF2B5EF4-FFF2-40B4-BE49-F238E27FC236}">
                <a16:creationId xmlns:a16="http://schemas.microsoft.com/office/drawing/2014/main" id="{179DBB12-E066-4829-822E-B5A0DF9FE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AB48E-A48F-498F-A198-77B5FCB793F1}"/>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1779794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600" y="274560"/>
            <a:ext cx="10972320" cy="1142400"/>
          </a:xfrm>
          <a:prstGeom prst="rect">
            <a:avLst/>
          </a:prstGeom>
        </p:spPr>
        <p:txBody>
          <a:bodyPr lIns="0" tIns="0" rIns="0" bIns="0" anchor="ctr">
            <a:noAutofit/>
          </a:bodyPr>
          <a:lstStyle/>
          <a:p>
            <a:endParaRPr lang="en-US" sz="2400" b="0" strike="noStrike" spc="-1">
              <a:solidFill>
                <a:srgbClr val="000000"/>
              </a:solidFill>
              <a:latin typeface="Calibri"/>
            </a:endParaRPr>
          </a:p>
        </p:txBody>
      </p:sp>
      <p:sp>
        <p:nvSpPr>
          <p:cNvPr id="9" name="PlaceHolder 2"/>
          <p:cNvSpPr>
            <a:spLocks noGrp="1"/>
          </p:cNvSpPr>
          <p:nvPr>
            <p:ph type="subTitle"/>
          </p:nvPr>
        </p:nvSpPr>
        <p:spPr>
          <a:xfrm>
            <a:off x="609600" y="1600320"/>
            <a:ext cx="10972320" cy="4525440"/>
          </a:xfrm>
          <a:prstGeom prst="rect">
            <a:avLst/>
          </a:prstGeom>
        </p:spPr>
        <p:txBody>
          <a:bodyPr lIns="0" tIns="0" rIns="0" bIns="0" anchor="ctr">
            <a:noAutofit/>
          </a:bodyPr>
          <a:lstStyle/>
          <a:p>
            <a:pPr algn="ctr"/>
            <a:endParaRPr lang="en-US" sz="4267" b="0" strike="noStrike" spc="-1">
              <a:latin typeface="Arial"/>
            </a:endParaRPr>
          </a:p>
        </p:txBody>
      </p:sp>
    </p:spTree>
    <p:extLst>
      <p:ext uri="{BB962C8B-B14F-4D97-AF65-F5344CB8AC3E}">
        <p14:creationId xmlns:p14="http://schemas.microsoft.com/office/powerpoint/2010/main" val="285195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5A05-7A4C-4B8D-8A1E-4273E0A952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17D00D-0F2F-449A-9210-BC50F2D0B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8424C-3569-4F0E-AE21-D82529323B22}"/>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5" name="Footer Placeholder 4">
            <a:extLst>
              <a:ext uri="{FF2B5EF4-FFF2-40B4-BE49-F238E27FC236}">
                <a16:creationId xmlns:a16="http://schemas.microsoft.com/office/drawing/2014/main" id="{61BEEBDA-E44A-49C0-A7EA-95EE1F23A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0FED14-ADA6-4FDE-A004-D9CC70A994A4}"/>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111313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A654-B21D-4C7F-AC39-D8812DD4B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E2F38D-0815-4A2D-8CC8-5DACEF169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1D7C19-9CF8-49B0-873E-F4BF2D823E93}"/>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5" name="Footer Placeholder 4">
            <a:extLst>
              <a:ext uri="{FF2B5EF4-FFF2-40B4-BE49-F238E27FC236}">
                <a16:creationId xmlns:a16="http://schemas.microsoft.com/office/drawing/2014/main" id="{E59658E7-3CED-496F-92A1-5FDD896E29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1DF28-9323-4E2E-ADC3-F1FEB07DAF59}"/>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410589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3EE7-4A54-48C2-BD03-B7C3EEAA9A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F021A8-207F-4B52-A634-82FFE70A734D}"/>
              </a:ext>
            </a:extLst>
          </p:cNvPr>
          <p:cNvSpPr>
            <a:spLocks noGrp="1"/>
          </p:cNvSpPr>
          <p:nvPr>
            <p:ph sz="half" idx="1"/>
          </p:nvPr>
        </p:nvSpPr>
        <p:spPr>
          <a:xfrm>
            <a:off x="838200" y="3022599"/>
            <a:ext cx="5181600" cy="315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933878-D9FF-4349-A79E-7D82A897E17D}"/>
              </a:ext>
            </a:extLst>
          </p:cNvPr>
          <p:cNvSpPr>
            <a:spLocks noGrp="1"/>
          </p:cNvSpPr>
          <p:nvPr>
            <p:ph sz="half" idx="2"/>
          </p:nvPr>
        </p:nvSpPr>
        <p:spPr>
          <a:xfrm>
            <a:off x="6172200" y="3022599"/>
            <a:ext cx="5181600" cy="3154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255F51-D8E1-429C-B947-AAA37968FD8B}"/>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6" name="Footer Placeholder 5">
            <a:extLst>
              <a:ext uri="{FF2B5EF4-FFF2-40B4-BE49-F238E27FC236}">
                <a16:creationId xmlns:a16="http://schemas.microsoft.com/office/drawing/2014/main" id="{B0D92438-D9A0-4FCA-BBA2-862A9118E4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BF4875-1BF5-4911-9578-C659CC5F01BB}"/>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234022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18DD-6446-4D93-A7A4-ED6766BFC4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90D789-9CEE-4251-BA9A-D8AE06E73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8E6F9-AFF0-4990-96BB-0BD798FD2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CDAC32-29C6-4EA8-B479-99BED6555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960C9E-9FDC-479D-B7A7-6D2A073513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1B12F0-5A77-48B5-A0CB-46B8B442CDDB}"/>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8" name="Footer Placeholder 7">
            <a:extLst>
              <a:ext uri="{FF2B5EF4-FFF2-40B4-BE49-F238E27FC236}">
                <a16:creationId xmlns:a16="http://schemas.microsoft.com/office/drawing/2014/main" id="{49846387-870C-48B6-BC51-AE8C81F135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ABA780-A173-4C00-B273-C612FC88D49C}"/>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45574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433A-76E6-4F5C-BE0E-EDCA5E643F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6E29D6-2C8D-4F84-8F58-EF77F9494E00}"/>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4" name="Footer Placeholder 3">
            <a:extLst>
              <a:ext uri="{FF2B5EF4-FFF2-40B4-BE49-F238E27FC236}">
                <a16:creationId xmlns:a16="http://schemas.microsoft.com/office/drawing/2014/main" id="{25136B76-8163-4E0B-B480-6F8640331B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030A30-71E1-4FF8-8137-65CC2796A5C7}"/>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332427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C330E-9D58-40A1-B95A-9D5165274D0D}"/>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3" name="Footer Placeholder 2">
            <a:extLst>
              <a:ext uri="{FF2B5EF4-FFF2-40B4-BE49-F238E27FC236}">
                <a16:creationId xmlns:a16="http://schemas.microsoft.com/office/drawing/2014/main" id="{6B3CFE97-AE5F-486C-AA6F-AFE6524877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52077A-C077-4F77-8588-AFF9E8613FC6}"/>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26587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D7E3-437A-44C4-8273-B3F9739C5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FC8232-8033-44BC-AB4D-E861ECAED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5D5C6D-620F-47F8-98E5-F27E87609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B3DDF-F228-4CF1-8EB7-A24C72CC0A38}"/>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6" name="Footer Placeholder 5">
            <a:extLst>
              <a:ext uri="{FF2B5EF4-FFF2-40B4-BE49-F238E27FC236}">
                <a16:creationId xmlns:a16="http://schemas.microsoft.com/office/drawing/2014/main" id="{455A2FAF-23AD-4B4B-903C-ECAA42E64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313038-5B6F-4BE4-810A-02DF35F82654}"/>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424390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6D60-66F5-4F17-A656-3F7FD8ABBC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089B53-0304-4769-A890-60F2CF3DB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163C7E-5685-472C-B305-C0812CA61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00EAC-9E1B-4116-B9BB-5D873EEFD7B1}"/>
              </a:ext>
            </a:extLst>
          </p:cNvPr>
          <p:cNvSpPr>
            <a:spLocks noGrp="1"/>
          </p:cNvSpPr>
          <p:nvPr>
            <p:ph type="dt" sz="half" idx="10"/>
          </p:nvPr>
        </p:nvSpPr>
        <p:spPr/>
        <p:txBody>
          <a:bodyPr/>
          <a:lstStyle/>
          <a:p>
            <a:fld id="{DC4C840C-7DD0-43C2-AC43-19391DBBD8A8}" type="datetimeFigureOut">
              <a:rPr lang="en-IN" smtClean="0"/>
              <a:pPr/>
              <a:t>09-10-2022</a:t>
            </a:fld>
            <a:endParaRPr lang="en-IN"/>
          </a:p>
        </p:txBody>
      </p:sp>
      <p:sp>
        <p:nvSpPr>
          <p:cNvPr id="6" name="Footer Placeholder 5">
            <a:extLst>
              <a:ext uri="{FF2B5EF4-FFF2-40B4-BE49-F238E27FC236}">
                <a16:creationId xmlns:a16="http://schemas.microsoft.com/office/drawing/2014/main" id="{145DC37C-5B4E-43B9-85C6-3802D03714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2D217A-2D18-4D17-A146-77450F0F6E29}"/>
              </a:ext>
            </a:extLst>
          </p:cNvPr>
          <p:cNvSpPr>
            <a:spLocks noGrp="1"/>
          </p:cNvSpPr>
          <p:nvPr>
            <p:ph type="sldNum" sz="quarter" idx="12"/>
          </p:nvPr>
        </p:nvSpPr>
        <p:spPr/>
        <p:txBody>
          <a:bodyPr/>
          <a:lstStyle/>
          <a:p>
            <a:fld id="{B93B57DC-92C1-41AB-853B-694250AEE08E}" type="slidenum">
              <a:rPr lang="en-IN" smtClean="0"/>
              <a:pPr/>
              <a:t>‹#›</a:t>
            </a:fld>
            <a:endParaRPr lang="en-IN"/>
          </a:p>
        </p:txBody>
      </p:sp>
    </p:spTree>
    <p:extLst>
      <p:ext uri="{BB962C8B-B14F-4D97-AF65-F5344CB8AC3E}">
        <p14:creationId xmlns:p14="http://schemas.microsoft.com/office/powerpoint/2010/main" val="37301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1EB7E8-D3FD-4866-8E54-AF061AD91257}"/>
              </a:ext>
            </a:extLst>
          </p:cNvPr>
          <p:cNvSpPr>
            <a:spLocks noGrp="1"/>
          </p:cNvSpPr>
          <p:nvPr>
            <p:ph type="title"/>
          </p:nvPr>
        </p:nvSpPr>
        <p:spPr>
          <a:xfrm>
            <a:off x="838200" y="1517650"/>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EF9AE7-BC5F-493F-B5E9-3ED2DA79D92F}"/>
              </a:ext>
            </a:extLst>
          </p:cNvPr>
          <p:cNvSpPr>
            <a:spLocks noGrp="1"/>
          </p:cNvSpPr>
          <p:nvPr>
            <p:ph type="body" idx="1"/>
          </p:nvPr>
        </p:nvSpPr>
        <p:spPr>
          <a:xfrm>
            <a:off x="838200" y="3181349"/>
            <a:ext cx="10515600" cy="2995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B1E27-5D3B-4088-9BDF-61DD95FDB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C840C-7DD0-43C2-AC43-19391DBBD8A8}" type="datetimeFigureOut">
              <a:rPr lang="en-IN" smtClean="0"/>
              <a:pPr/>
              <a:t>09-10-2022</a:t>
            </a:fld>
            <a:endParaRPr lang="en-IN"/>
          </a:p>
        </p:txBody>
      </p:sp>
      <p:sp>
        <p:nvSpPr>
          <p:cNvPr id="5" name="Footer Placeholder 4">
            <a:extLst>
              <a:ext uri="{FF2B5EF4-FFF2-40B4-BE49-F238E27FC236}">
                <a16:creationId xmlns:a16="http://schemas.microsoft.com/office/drawing/2014/main" id="{E3BD2F7D-25B7-44CA-A52B-AFE687D8B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09FF87-62EE-426B-83AD-10523CE5D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B57DC-92C1-41AB-853B-694250AEE08E}" type="slidenum">
              <a:rPr lang="en-IN" smtClean="0"/>
              <a:pPr/>
              <a:t>‹#›</a:t>
            </a:fld>
            <a:endParaRPr lang="en-IN"/>
          </a:p>
        </p:txBody>
      </p:sp>
      <p:pic>
        <p:nvPicPr>
          <p:cNvPr id="7" name="Google Shape;66;p2" descr="A picture containing logo&#10;&#10;Description automatically generated">
            <a:extLst>
              <a:ext uri="{FF2B5EF4-FFF2-40B4-BE49-F238E27FC236}">
                <a16:creationId xmlns:a16="http://schemas.microsoft.com/office/drawing/2014/main" id="{42B4464A-C407-48C2-8293-C310DC9C225D}"/>
              </a:ext>
            </a:extLst>
          </p:cNvPr>
          <p:cNvPicPr preferRelativeResize="0"/>
          <p:nvPr userDrawn="1"/>
        </p:nvPicPr>
        <p:blipFill rotWithShape="1">
          <a:blip r:embed="rId14">
            <a:alphaModFix/>
          </a:blip>
          <a:srcRect l="18090" r="145"/>
          <a:stretch/>
        </p:blipFill>
        <p:spPr>
          <a:xfrm>
            <a:off x="3251081" y="230188"/>
            <a:ext cx="8120861" cy="1078914"/>
          </a:xfrm>
          <a:prstGeom prst="rect">
            <a:avLst/>
          </a:prstGeom>
          <a:noFill/>
          <a:ln>
            <a:noFill/>
          </a:ln>
        </p:spPr>
      </p:pic>
      <p:pic>
        <p:nvPicPr>
          <p:cNvPr id="8" name="Picture 2" descr="Logo&#10;&#10;Description automatically generated">
            <a:extLst>
              <a:ext uri="{FF2B5EF4-FFF2-40B4-BE49-F238E27FC236}">
                <a16:creationId xmlns:a16="http://schemas.microsoft.com/office/drawing/2014/main" id="{19CA46D8-F74B-4D12-BCD8-F6BC7B5E580B}"/>
              </a:ext>
            </a:extLst>
          </p:cNvPr>
          <p:cNvPicPr>
            <a:picLocks noChangeAspect="1"/>
          </p:cNvPicPr>
          <p:nvPr userDrawn="1"/>
        </p:nvPicPr>
        <p:blipFill>
          <a:blip r:embed="rId15" cstate="print"/>
          <a:stretch>
            <a:fillRect/>
          </a:stretch>
        </p:blipFill>
        <p:spPr>
          <a:xfrm>
            <a:off x="501769" y="364914"/>
            <a:ext cx="1708031" cy="914012"/>
          </a:xfrm>
          <a:prstGeom prst="rect">
            <a:avLst/>
          </a:prstGeom>
        </p:spPr>
      </p:pic>
    </p:spTree>
    <p:extLst>
      <p:ext uri="{BB962C8B-B14F-4D97-AF65-F5344CB8AC3E}">
        <p14:creationId xmlns:p14="http://schemas.microsoft.com/office/powerpoint/2010/main" val="197220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setosa.io/ev/image-kernels/" TargetMode="External"/><Relationship Id="rId2" Type="http://schemas.openxmlformats.org/officeDocument/2006/relationships/hyperlink" Target="https://www.cs.ryerson.ca/~aharley/vis/" TargetMode="External"/><Relationship Id="rId1" Type="http://schemas.openxmlformats.org/officeDocument/2006/relationships/slideLayout" Target="../slideLayouts/slideLayout7.xml"/><Relationship Id="rId6" Type="http://schemas.openxmlformats.org/officeDocument/2006/relationships/hyperlink" Target="https://medium.com/voice-tech-podcast/text-classification-using-cnn-9ade8155dfb9" TargetMode="External"/><Relationship Id="rId5" Type="http://schemas.openxmlformats.org/officeDocument/2006/relationships/hyperlink" Target="https://www.simplilearn.com/tutorials/deep-learning-tutorial/deep-learning-algorithm" TargetMode="External"/><Relationship Id="rId4" Type="http://schemas.openxmlformats.org/officeDocument/2006/relationships/hyperlink" Target="https://towardsdatascience.com/understand-transposed-convolutions-and-build-your-own-transposed-convolution-layer-from-scratch-4f5d97b296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lyticsvidhya.com/blog/2018/04/a-comprehensive-guide-to-understand-and-implement-text-classification-in-python/?utm_source=blog&amp;utm_medium=6-pretrained-models-text-class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B873-AA73-1888-F28C-BDD9D5307244}"/>
              </a:ext>
            </a:extLst>
          </p:cNvPr>
          <p:cNvSpPr>
            <a:spLocks noGrp="1"/>
          </p:cNvSpPr>
          <p:nvPr>
            <p:ph type="ctrTitle"/>
          </p:nvPr>
        </p:nvSpPr>
        <p:spPr>
          <a:xfrm>
            <a:off x="1537855" y="1777711"/>
            <a:ext cx="9144000" cy="2147888"/>
          </a:xfrm>
        </p:spPr>
        <p:txBody>
          <a:bodyPr>
            <a:normAutofit/>
          </a:bodyPr>
          <a:lstStyle/>
          <a:p>
            <a:r>
              <a:rPr lang="en-US" sz="4400" dirty="0">
                <a:latin typeface="Times New Roman" panose="02020603050405020304" pitchFamily="18" charset="0"/>
                <a:cs typeface="Times New Roman" panose="02020603050405020304" pitchFamily="18" charset="0"/>
              </a:rPr>
              <a:t>SENTIMENTAL ANALYSIS: TEXT CLASSIFICATION</a:t>
            </a:r>
          </a:p>
        </p:txBody>
      </p:sp>
    </p:spTree>
    <p:extLst>
      <p:ext uri="{BB962C8B-B14F-4D97-AF65-F5344CB8AC3E}">
        <p14:creationId xmlns:p14="http://schemas.microsoft.com/office/powerpoint/2010/main" val="370740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F7AC07-DC93-46E5-BCA3-CF9AA83BDEAF}"/>
              </a:ext>
            </a:extLst>
          </p:cNvPr>
          <p:cNvSpPr>
            <a:spLocks noGrp="1"/>
          </p:cNvSpPr>
          <p:nvPr>
            <p:ph type="subTitle"/>
          </p:nvPr>
        </p:nvSpPr>
        <p:spPr>
          <a:xfrm>
            <a:off x="351720" y="2850199"/>
            <a:ext cx="10972320" cy="3491345"/>
          </a:xfrm>
        </p:spPr>
        <p:txBody>
          <a:bodyPr anchor="t"/>
          <a:lstStyle/>
          <a:p>
            <a:pPr marL="342900" indent="-342900" algn="just">
              <a:spcBef>
                <a:spcPts val="0"/>
              </a:spcBef>
              <a:spcAft>
                <a:spcPts val="1200"/>
              </a:spcAft>
              <a:buFont typeface="Arial" panose="020B0604020202020204" pitchFamily="34" charset="0"/>
              <a:buChar char="•"/>
            </a:pPr>
            <a:r>
              <a:rPr lang="en-US" sz="2200" spc="-1" dirty="0">
                <a:latin typeface="Times New Roman" panose="02020603050405020304" pitchFamily="18" charset="0"/>
                <a:ea typeface="+mn-lt"/>
                <a:cs typeface="Times New Roman" panose="02020603050405020304" pitchFamily="18" charset="0"/>
              </a:rPr>
              <a:t>Long-term dependencies may be learned and remembered using LSTMs, which are a form of Recurrent Neural Network (RNN).</a:t>
            </a:r>
          </a:p>
          <a:p>
            <a:pPr marL="342900" indent="-342900" algn="just">
              <a:spcBef>
                <a:spcPts val="0"/>
              </a:spcBef>
              <a:spcAft>
                <a:spcPts val="1200"/>
              </a:spcAft>
              <a:buFont typeface="Arial" panose="020B0604020202020204" pitchFamily="34" charset="0"/>
              <a:buChar char="•"/>
            </a:pPr>
            <a:r>
              <a:rPr lang="en-US" sz="2200" spc="-1" dirty="0">
                <a:latin typeface="Times New Roman" panose="02020603050405020304" pitchFamily="18" charset="0"/>
                <a:ea typeface="+mn-lt"/>
                <a:cs typeface="Times New Roman" panose="02020603050405020304" pitchFamily="18" charset="0"/>
              </a:rPr>
              <a:t>The default habit is to recall prior knowledge over lengthy periods of time.</a:t>
            </a:r>
          </a:p>
          <a:p>
            <a:pPr marL="342900" indent="-342900" algn="just">
              <a:spcBef>
                <a:spcPts val="0"/>
              </a:spcBef>
              <a:spcAft>
                <a:spcPts val="1200"/>
              </a:spcAft>
              <a:buFont typeface="Arial" panose="020B0604020202020204" pitchFamily="34" charset="0"/>
              <a:buChar char="•"/>
            </a:pPr>
            <a:r>
              <a:rPr lang="en-US" sz="2200" spc="-1" dirty="0">
                <a:latin typeface="Times New Roman" panose="02020603050405020304" pitchFamily="18" charset="0"/>
                <a:ea typeface="+mn-lt"/>
                <a:cs typeface="Times New Roman" panose="02020603050405020304" pitchFamily="18" charset="0"/>
              </a:rPr>
              <a:t>LSTMs keep track of data throughout time. Because they recall past inputs, they are valuable in time-series prediction.</a:t>
            </a:r>
          </a:p>
          <a:p>
            <a:pPr marL="342900" indent="-342900" algn="just">
              <a:spcBef>
                <a:spcPts val="0"/>
              </a:spcBef>
              <a:spcAft>
                <a:spcPts val="1200"/>
              </a:spcAft>
              <a:buFont typeface="Arial" panose="020B0604020202020204" pitchFamily="34" charset="0"/>
              <a:buChar char="•"/>
            </a:pPr>
            <a:r>
              <a:rPr lang="en-US" sz="2200" spc="-1" dirty="0">
                <a:latin typeface="Times New Roman" panose="02020603050405020304" pitchFamily="18" charset="0"/>
                <a:ea typeface="+mn-lt"/>
                <a:cs typeface="Times New Roman" panose="02020603050405020304" pitchFamily="18" charset="0"/>
              </a:rPr>
              <a:t>Four interacting layers communicate in a unique way in LSTMs, which have a chain-like structure.</a:t>
            </a:r>
          </a:p>
          <a:p>
            <a:pPr marL="342900" indent="-342900" algn="just">
              <a:spcBef>
                <a:spcPts val="0"/>
              </a:spcBef>
              <a:spcAft>
                <a:spcPts val="1200"/>
              </a:spcAft>
              <a:buFont typeface="Arial" panose="020B0604020202020204" pitchFamily="34" charset="0"/>
              <a:buChar char="•"/>
            </a:pPr>
            <a:r>
              <a:rPr lang="en-US" sz="2200" spc="-1" dirty="0">
                <a:latin typeface="Times New Roman" panose="02020603050405020304" pitchFamily="18" charset="0"/>
                <a:ea typeface="+mn-lt"/>
                <a:cs typeface="Times New Roman" panose="02020603050405020304" pitchFamily="18" charset="0"/>
              </a:rPr>
              <a:t>LSTMs are commonly employed for voice recognition, music creation, and pharmaceutical research, in addition to time-series predictions. </a:t>
            </a:r>
          </a:p>
        </p:txBody>
      </p:sp>
      <p:sp>
        <p:nvSpPr>
          <p:cNvPr id="2" name="Title 1">
            <a:extLst>
              <a:ext uri="{FF2B5EF4-FFF2-40B4-BE49-F238E27FC236}">
                <a16:creationId xmlns:a16="http://schemas.microsoft.com/office/drawing/2014/main" id="{C7BB4A7C-6F06-4D4C-BCBB-34638471FC0D}"/>
              </a:ext>
            </a:extLst>
          </p:cNvPr>
          <p:cNvSpPr>
            <a:spLocks noGrp="1"/>
          </p:cNvSpPr>
          <p:nvPr>
            <p:ph type="title"/>
          </p:nvPr>
        </p:nvSpPr>
        <p:spPr>
          <a:xfrm>
            <a:off x="1" y="1627581"/>
            <a:ext cx="12191999" cy="744716"/>
          </a:xfrm>
        </p:spPr>
        <p:txBody>
          <a:bodyPr/>
          <a:lstStyle/>
          <a:p>
            <a:pPr algn="ctr"/>
            <a:r>
              <a:rPr lang="en-US" b="1" spc="-1" dirty="0">
                <a:solidFill>
                  <a:srgbClr val="073763"/>
                </a:solidFill>
                <a:latin typeface="Times New Roman" panose="02020603050405020304" pitchFamily="18" charset="0"/>
                <a:ea typeface="+mn-ea"/>
                <a:cs typeface="Times New Roman" panose="02020603050405020304" pitchFamily="18" charset="0"/>
              </a:rPr>
              <a:t>Long Short Term Memory Networks (LSTMs)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10559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DA35-D30C-490F-8E81-654ACC3E4D5E}"/>
              </a:ext>
            </a:extLst>
          </p:cNvPr>
          <p:cNvSpPr>
            <a:spLocks noGrp="1"/>
          </p:cNvSpPr>
          <p:nvPr>
            <p:ph type="title"/>
          </p:nvPr>
        </p:nvSpPr>
        <p:spPr>
          <a:xfrm>
            <a:off x="509588" y="1388985"/>
            <a:ext cx="10972320" cy="571200"/>
          </a:xfrm>
        </p:spPr>
        <p:txBody>
          <a:bodyPr/>
          <a:lstStyle/>
          <a:p>
            <a:pPr algn="ctr"/>
            <a:r>
              <a:rPr lang="en-US" b="1" spc="-1" dirty="0">
                <a:solidFill>
                  <a:srgbClr val="073763"/>
                </a:solidFill>
                <a:latin typeface="Times New Roman" panose="02020603050405020304" pitchFamily="18" charset="0"/>
                <a:ea typeface="+mn-ea"/>
                <a:cs typeface="Times New Roman" panose="02020603050405020304" pitchFamily="18" charset="0"/>
              </a:rPr>
              <a:t>How Do LSTMs Work?</a:t>
            </a:r>
          </a:p>
        </p:txBody>
      </p:sp>
      <p:sp>
        <p:nvSpPr>
          <p:cNvPr id="3" name="Subtitle 2">
            <a:extLst>
              <a:ext uri="{FF2B5EF4-FFF2-40B4-BE49-F238E27FC236}">
                <a16:creationId xmlns:a16="http://schemas.microsoft.com/office/drawing/2014/main" id="{3BFA3F11-7C0D-4CC6-A21F-3E7AA0E871A8}"/>
              </a:ext>
            </a:extLst>
          </p:cNvPr>
          <p:cNvSpPr>
            <a:spLocks noGrp="1"/>
          </p:cNvSpPr>
          <p:nvPr>
            <p:ph type="subTitle"/>
          </p:nvPr>
        </p:nvSpPr>
        <p:spPr>
          <a:xfrm>
            <a:off x="609167" y="2499880"/>
            <a:ext cx="10972320" cy="1704109"/>
          </a:xfrm>
        </p:spPr>
        <p:txBody>
          <a:bodyPr/>
          <a:lstStyle/>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First, they forget about non-essential aspects of the prior condition.</a:t>
            </a:r>
          </a:p>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They then update the cell-state values on a case-by-case basis.</a:t>
            </a:r>
          </a:p>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Finally, the status of several portions of the cell's output</a:t>
            </a:r>
          </a:p>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The following is a diagram illustrating how LSTMs work: </a:t>
            </a:r>
          </a:p>
        </p:txBody>
      </p:sp>
      <p:pic>
        <p:nvPicPr>
          <p:cNvPr id="5" name="Picture 4">
            <a:extLst>
              <a:ext uri="{FF2B5EF4-FFF2-40B4-BE49-F238E27FC236}">
                <a16:creationId xmlns:a16="http://schemas.microsoft.com/office/drawing/2014/main" id="{C98BD12F-3A2C-4DF5-8708-6EC961B13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371" y="4400549"/>
            <a:ext cx="10001839" cy="1989455"/>
          </a:xfrm>
          <a:prstGeom prst="rect">
            <a:avLst/>
          </a:prstGeom>
        </p:spPr>
      </p:pic>
    </p:spTree>
    <p:extLst>
      <p:ext uri="{BB962C8B-B14F-4D97-AF65-F5344CB8AC3E}">
        <p14:creationId xmlns:p14="http://schemas.microsoft.com/office/powerpoint/2010/main" val="392951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AEF3-6A39-4303-8BBD-F02A2702FCFB}"/>
              </a:ext>
            </a:extLst>
          </p:cNvPr>
          <p:cNvSpPr>
            <a:spLocks noGrp="1"/>
          </p:cNvSpPr>
          <p:nvPr>
            <p:ph type="title"/>
          </p:nvPr>
        </p:nvSpPr>
        <p:spPr>
          <a:xfrm>
            <a:off x="651164" y="1396778"/>
            <a:ext cx="10972320" cy="1142400"/>
          </a:xfrm>
        </p:spPr>
        <p:txBody>
          <a:bodyPr/>
          <a:lstStyle/>
          <a:p>
            <a:pPr algn="ctr"/>
            <a:r>
              <a:rPr lang="en-US" b="1" spc="-1" dirty="0">
                <a:solidFill>
                  <a:srgbClr val="073763"/>
                </a:solidFill>
                <a:latin typeface="Times New Roman" panose="02020603050405020304" pitchFamily="18" charset="0"/>
                <a:ea typeface="+mn-ea"/>
                <a:cs typeface="Times New Roman" panose="02020603050405020304" pitchFamily="18" charset="0"/>
              </a:rPr>
              <a:t>Recurrent Neural Networks (RNNs)</a:t>
            </a:r>
          </a:p>
        </p:txBody>
      </p:sp>
      <p:sp>
        <p:nvSpPr>
          <p:cNvPr id="3" name="Subtitle 2">
            <a:extLst>
              <a:ext uri="{FF2B5EF4-FFF2-40B4-BE49-F238E27FC236}">
                <a16:creationId xmlns:a16="http://schemas.microsoft.com/office/drawing/2014/main" id="{08F294EE-C4D5-450B-9E15-64DA5574578B}"/>
              </a:ext>
            </a:extLst>
          </p:cNvPr>
          <p:cNvSpPr>
            <a:spLocks noGrp="1"/>
          </p:cNvSpPr>
          <p:nvPr>
            <p:ph type="subTitle"/>
          </p:nvPr>
        </p:nvSpPr>
        <p:spPr>
          <a:xfrm>
            <a:off x="609600" y="2729345"/>
            <a:ext cx="10654145" cy="2369128"/>
          </a:xfrm>
        </p:spPr>
        <p:txBody>
          <a:bodyPr/>
          <a:lstStyle/>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The outputs from the LSTM may be given as inputs to the current phase since RNNs contain connections that create directed cycles.</a:t>
            </a:r>
          </a:p>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The LSTM's output becomes an input to the current phase, and its internal memory allows it to remember prior inputs.</a:t>
            </a:r>
          </a:p>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Image captioning, time-series analysis, natural-language processing, handwriting identification, and machine translation are all typical uses for RNNs.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25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C367-F904-4D90-BA49-2A9069D64D95}"/>
              </a:ext>
            </a:extLst>
          </p:cNvPr>
          <p:cNvSpPr>
            <a:spLocks noGrp="1"/>
          </p:cNvSpPr>
          <p:nvPr>
            <p:ph type="title"/>
          </p:nvPr>
        </p:nvSpPr>
        <p:spPr>
          <a:xfrm>
            <a:off x="448687" y="1405125"/>
            <a:ext cx="10972320" cy="1142400"/>
          </a:xfrm>
        </p:spPr>
        <p:txBody>
          <a:bodyPr/>
          <a:lstStyle/>
          <a:p>
            <a:pPr algn="ctr"/>
            <a:r>
              <a:rPr lang="en-US" b="1" spc="-1" dirty="0">
                <a:solidFill>
                  <a:srgbClr val="073763"/>
                </a:solidFill>
                <a:latin typeface="Times New Roman" panose="02020603050405020304" pitchFamily="18" charset="0"/>
                <a:ea typeface="+mn-ea"/>
                <a:cs typeface="Times New Roman" panose="02020603050405020304" pitchFamily="18" charset="0"/>
              </a:rPr>
              <a:t>Unfolded RNN</a:t>
            </a:r>
          </a:p>
        </p:txBody>
      </p:sp>
      <p:pic>
        <p:nvPicPr>
          <p:cNvPr id="5" name="Picture 4">
            <a:extLst>
              <a:ext uri="{FF2B5EF4-FFF2-40B4-BE49-F238E27FC236}">
                <a16:creationId xmlns:a16="http://schemas.microsoft.com/office/drawing/2014/main" id="{C6996A67-9C56-4CAA-9152-BA607B19C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306" y="2547525"/>
            <a:ext cx="8336991" cy="3935061"/>
          </a:xfrm>
          <a:prstGeom prst="rect">
            <a:avLst/>
          </a:prstGeom>
        </p:spPr>
      </p:pic>
    </p:spTree>
    <p:extLst>
      <p:ext uri="{BB962C8B-B14F-4D97-AF65-F5344CB8AC3E}">
        <p14:creationId xmlns:p14="http://schemas.microsoft.com/office/powerpoint/2010/main" val="2273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50D-4ADE-4E37-AB7A-F69AC5B705BE}"/>
              </a:ext>
            </a:extLst>
          </p:cNvPr>
          <p:cNvSpPr>
            <a:spLocks noGrp="1"/>
          </p:cNvSpPr>
          <p:nvPr>
            <p:ph type="title"/>
          </p:nvPr>
        </p:nvSpPr>
        <p:spPr>
          <a:xfrm>
            <a:off x="668482" y="1439677"/>
            <a:ext cx="10972320" cy="1142400"/>
          </a:xfrm>
        </p:spPr>
        <p:txBody>
          <a:bodyPr/>
          <a:lstStyle/>
          <a:p>
            <a:pPr algn="ctr"/>
            <a:r>
              <a:rPr lang="en-US" b="1" spc="-1" dirty="0">
                <a:solidFill>
                  <a:srgbClr val="073763"/>
                </a:solidFill>
                <a:latin typeface="Times New Roman" panose="02020603050405020304" pitchFamily="18" charset="0"/>
                <a:ea typeface="+mn-ea"/>
                <a:cs typeface="Times New Roman" panose="02020603050405020304" pitchFamily="18" charset="0"/>
              </a:rPr>
              <a:t>Working of RNN</a:t>
            </a:r>
          </a:p>
        </p:txBody>
      </p:sp>
      <p:sp>
        <p:nvSpPr>
          <p:cNvPr id="3" name="Subtitle 2">
            <a:extLst>
              <a:ext uri="{FF2B5EF4-FFF2-40B4-BE49-F238E27FC236}">
                <a16:creationId xmlns:a16="http://schemas.microsoft.com/office/drawing/2014/main" id="{5B41CCDC-A63C-410F-9AB5-0393AD9371B5}"/>
              </a:ext>
            </a:extLst>
          </p:cNvPr>
          <p:cNvSpPr>
            <a:spLocks noGrp="1"/>
          </p:cNvSpPr>
          <p:nvPr>
            <p:ph type="subTitle"/>
          </p:nvPr>
        </p:nvSpPr>
        <p:spPr>
          <a:xfrm>
            <a:off x="668482" y="3031614"/>
            <a:ext cx="10972320" cy="1983731"/>
          </a:xfrm>
        </p:spPr>
        <p:txBody>
          <a:bodyPr/>
          <a:lstStyle/>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At time t-1, the output feeds into the input at time t.</a:t>
            </a:r>
          </a:p>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The output at time t feeds into the input at time t+1 in the same way.</a:t>
            </a:r>
          </a:p>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RNNs can handle any length of input.</a:t>
            </a:r>
          </a:p>
          <a:p>
            <a:pPr marL="228600" indent="-228600" algn="just">
              <a:spcBef>
                <a:spcPts val="1000"/>
              </a:spcBef>
              <a:buFont typeface="Wingdings" panose="05000000000000000000" pitchFamily="2" charset="2"/>
              <a:buChar char="§"/>
            </a:pPr>
            <a:r>
              <a:rPr lang="en-US" sz="2400" spc="-1" dirty="0">
                <a:latin typeface="Times New Roman" panose="02020603050405020304" pitchFamily="18" charset="0"/>
                <a:ea typeface="+mn-lt"/>
                <a:cs typeface="Times New Roman" panose="02020603050405020304" pitchFamily="18" charset="0"/>
              </a:rPr>
              <a:t>The algorithm takes into consideration past data, and the model size does not grow in proportion to the input size. </a:t>
            </a:r>
          </a:p>
        </p:txBody>
      </p:sp>
    </p:spTree>
    <p:extLst>
      <p:ext uri="{BB962C8B-B14F-4D97-AF65-F5344CB8AC3E}">
        <p14:creationId xmlns:p14="http://schemas.microsoft.com/office/powerpoint/2010/main" val="1190851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CC6F-1FB2-6ABD-9943-D131423060FD}"/>
              </a:ext>
            </a:extLst>
          </p:cNvPr>
          <p:cNvSpPr>
            <a:spLocks noGrp="1"/>
          </p:cNvSpPr>
          <p:nvPr>
            <p:ph type="title"/>
          </p:nvPr>
        </p:nvSpPr>
        <p:spPr>
          <a:xfrm>
            <a:off x="852054" y="1365250"/>
            <a:ext cx="10515600" cy="1325563"/>
          </a:xfrm>
        </p:spPr>
        <p:txBody>
          <a:bodyPr>
            <a:normAutofit/>
          </a:bodyPr>
          <a:lstStyle/>
          <a:p>
            <a:pPr algn="ctr"/>
            <a:r>
              <a:rPr lang="en-US" b="1" spc="-1" dirty="0">
                <a:solidFill>
                  <a:srgbClr val="073763"/>
                </a:solidFill>
                <a:latin typeface="Times New Roman" panose="02020603050405020304" pitchFamily="18" charset="0"/>
                <a:ea typeface="+mn-ea"/>
                <a:cs typeface="Times New Roman" panose="02020603050405020304" pitchFamily="18" charset="0"/>
              </a:rPr>
              <a:t>CASE STUDY: Sentimental Analysis on IMDb Database</a:t>
            </a:r>
          </a:p>
        </p:txBody>
      </p:sp>
      <p:sp>
        <p:nvSpPr>
          <p:cNvPr id="3" name="Content Placeholder 2">
            <a:extLst>
              <a:ext uri="{FF2B5EF4-FFF2-40B4-BE49-F238E27FC236}">
                <a16:creationId xmlns:a16="http://schemas.microsoft.com/office/drawing/2014/main" id="{68159443-5427-E91A-124B-FD20E7203D57}"/>
              </a:ext>
            </a:extLst>
          </p:cNvPr>
          <p:cNvSpPr>
            <a:spLocks noGrp="1"/>
          </p:cNvSpPr>
          <p:nvPr>
            <p:ph sz="half" idx="1"/>
          </p:nvPr>
        </p:nvSpPr>
        <p:spPr>
          <a:xfrm>
            <a:off x="684501" y="2866302"/>
            <a:ext cx="5181600" cy="3234461"/>
          </a:xfrm>
        </p:spPr>
        <p:style>
          <a:lnRef idx="2">
            <a:schemeClr val="accent2"/>
          </a:lnRef>
          <a:fillRef idx="1">
            <a:schemeClr val="lt1"/>
          </a:fillRef>
          <a:effectRef idx="0">
            <a:schemeClr val="accent2"/>
          </a:effectRef>
          <a:fontRef idx="minor">
            <a:schemeClr val="dk1"/>
          </a:fontRef>
        </p:style>
        <p:txBody>
          <a:bodyPr>
            <a:noAutofit/>
          </a:bodyPr>
          <a:lstStyle/>
          <a:p>
            <a:pPr algn="just">
              <a:lnSpc>
                <a:spcPct val="100000"/>
              </a:lnSpc>
              <a:buFont typeface="Wingdings" panose="05000000000000000000" pitchFamily="2" charset="2"/>
              <a:buChar char="§"/>
            </a:pPr>
            <a:r>
              <a:rPr lang="en-US" sz="2400" spc="-1" dirty="0">
                <a:solidFill>
                  <a:schemeClr val="tx1"/>
                </a:solidFill>
                <a:latin typeface="Times New Roman" panose="02020603050405020304" pitchFamily="18" charset="0"/>
                <a:ea typeface="+mn-lt"/>
                <a:cs typeface="Times New Roman" panose="02020603050405020304" pitchFamily="18" charset="0"/>
              </a:rPr>
              <a:t>IMDB dataset -50K movie reviews</a:t>
            </a:r>
          </a:p>
          <a:p>
            <a:pPr algn="just">
              <a:lnSpc>
                <a:spcPct val="100000"/>
              </a:lnSpc>
              <a:buFont typeface="Wingdings" panose="05000000000000000000" pitchFamily="2" charset="2"/>
              <a:buChar char="§"/>
            </a:pPr>
            <a:r>
              <a:rPr lang="en-US" sz="2400" spc="-1" dirty="0">
                <a:solidFill>
                  <a:schemeClr val="tx1"/>
                </a:solidFill>
                <a:latin typeface="Times New Roman" panose="02020603050405020304" pitchFamily="18" charset="0"/>
                <a:ea typeface="+mn-lt"/>
                <a:cs typeface="Times New Roman" panose="02020603050405020304" pitchFamily="18" charset="0"/>
              </a:rPr>
              <a:t>Dataset for binary sentiment classification</a:t>
            </a:r>
          </a:p>
          <a:p>
            <a:pPr algn="just">
              <a:lnSpc>
                <a:spcPct val="100000"/>
              </a:lnSpc>
              <a:buFont typeface="Wingdings" panose="05000000000000000000" pitchFamily="2" charset="2"/>
              <a:buChar char="§"/>
            </a:pPr>
            <a:r>
              <a:rPr lang="en-US" sz="2400" spc="-1" dirty="0">
                <a:solidFill>
                  <a:schemeClr val="tx1"/>
                </a:solidFill>
                <a:latin typeface="Times New Roman" panose="02020603050405020304" pitchFamily="18" charset="0"/>
                <a:ea typeface="+mn-lt"/>
                <a:cs typeface="Times New Roman" panose="02020603050405020304" pitchFamily="18" charset="0"/>
              </a:rPr>
              <a:t>25,000 for training and 25,000 for testing </a:t>
            </a:r>
          </a:p>
          <a:p>
            <a:pPr algn="just">
              <a:lnSpc>
                <a:spcPct val="100000"/>
              </a:lnSpc>
              <a:buFont typeface="Wingdings" panose="05000000000000000000" pitchFamily="2" charset="2"/>
              <a:buChar char="§"/>
            </a:pPr>
            <a:r>
              <a:rPr lang="en-US" sz="2400" spc="-1" dirty="0">
                <a:solidFill>
                  <a:schemeClr val="tx1"/>
                </a:solidFill>
                <a:latin typeface="Times New Roman" panose="02020603050405020304" pitchFamily="18" charset="0"/>
                <a:ea typeface="+mn-lt"/>
                <a:cs typeface="Times New Roman" panose="02020603050405020304" pitchFamily="18" charset="0"/>
              </a:rPr>
              <a:t>Prediction of positive/negative reviews</a:t>
            </a:r>
          </a:p>
        </p:txBody>
      </p:sp>
      <p:pic>
        <p:nvPicPr>
          <p:cNvPr id="10" name="Content Placeholder 9">
            <a:extLst>
              <a:ext uri="{FF2B5EF4-FFF2-40B4-BE49-F238E27FC236}">
                <a16:creationId xmlns:a16="http://schemas.microsoft.com/office/drawing/2014/main" id="{1946C90F-4158-E952-6482-FDC31F63AA63}"/>
              </a:ext>
            </a:extLst>
          </p:cNvPr>
          <p:cNvPicPr>
            <a:picLocks noGrp="1" noChangeAspect="1"/>
          </p:cNvPicPr>
          <p:nvPr>
            <p:ph sz="half" idx="2"/>
          </p:nvPr>
        </p:nvPicPr>
        <p:blipFill>
          <a:blip r:embed="rId2"/>
          <a:stretch>
            <a:fillRect/>
          </a:stretch>
        </p:blipFill>
        <p:spPr>
          <a:xfrm>
            <a:off x="6521983" y="2743199"/>
            <a:ext cx="4427604" cy="1248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D89DBF3-BDC0-00CD-584D-748F613BF174}"/>
              </a:ext>
            </a:extLst>
          </p:cNvPr>
          <p:cNvPicPr>
            <a:picLocks noChangeAspect="1"/>
          </p:cNvPicPr>
          <p:nvPr/>
        </p:nvPicPr>
        <p:blipFill>
          <a:blip r:embed="rId3"/>
          <a:stretch>
            <a:fillRect/>
          </a:stretch>
        </p:blipFill>
        <p:spPr>
          <a:xfrm>
            <a:off x="6549693" y="4045527"/>
            <a:ext cx="4427604" cy="20572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525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768273" y="799726"/>
            <a:ext cx="10972320" cy="1142400"/>
          </a:xfrm>
          <a:prstGeom prst="rect">
            <a:avLst/>
          </a:prstGeom>
          <a:noFill/>
          <a:ln w="0">
            <a:noFill/>
          </a:ln>
        </p:spPr>
        <p:txBody>
          <a:bodyPr anchor="ctr">
            <a:noAutofit/>
          </a:bodyPr>
          <a:lstStyle/>
          <a:p>
            <a:pPr algn="ctr">
              <a:lnSpc>
                <a:spcPct val="100000"/>
              </a:lnSpc>
            </a:pPr>
            <a:r>
              <a:rPr lang="en-US" sz="4400" b="1" spc="-1" dirty="0">
                <a:solidFill>
                  <a:srgbClr val="073763"/>
                </a:solidFill>
                <a:latin typeface="Times New Roman" panose="02020603050405020304" pitchFamily="18" charset="0"/>
                <a:cs typeface="Times New Roman" panose="02020603050405020304" pitchFamily="18" charset="0"/>
              </a:rPr>
              <a:t>References</a:t>
            </a:r>
          </a:p>
        </p:txBody>
      </p:sp>
      <p:sp>
        <p:nvSpPr>
          <p:cNvPr id="152" name="TextShape 2"/>
          <p:cNvSpPr txBox="1"/>
          <p:nvPr/>
        </p:nvSpPr>
        <p:spPr>
          <a:xfrm>
            <a:off x="609600" y="2074773"/>
            <a:ext cx="10972320" cy="4525440"/>
          </a:xfrm>
          <a:prstGeom prst="rect">
            <a:avLst/>
          </a:prstGeom>
          <a:noFill/>
          <a:ln w="0">
            <a:noFill/>
          </a:ln>
        </p:spPr>
        <p:txBody>
          <a:bodyPr>
            <a:normAutofit/>
          </a:bodyPr>
          <a:lstStyle/>
          <a:p>
            <a:pPr marL="685903" indent="-685423">
              <a:spcBef>
                <a:spcPts val="692"/>
              </a:spcBef>
              <a:buClr>
                <a:srgbClr val="000000"/>
              </a:buClr>
              <a:buFont typeface="Calibri"/>
              <a:buAutoNum type="arabicPeriod"/>
            </a:pPr>
            <a:r>
              <a:rPr lang="en-US" sz="2400" u="sng" spc="-1" dirty="0">
                <a:solidFill>
                  <a:srgbClr val="0000FF"/>
                </a:solidFill>
                <a:latin typeface="Times New Roman" panose="02020603050405020304" pitchFamily="18" charset="0"/>
                <a:cs typeface="Times New Roman" panose="02020603050405020304" pitchFamily="18" charset="0"/>
                <a:hlinkClick r:id="rId2"/>
              </a:rPr>
              <a:t>https://www.cs.ryerson.ca/~aharley/vis/</a:t>
            </a:r>
            <a:endParaRPr lang="en-US" sz="2400" spc="-1" dirty="0">
              <a:solidFill>
                <a:srgbClr val="000000"/>
              </a:solidFill>
              <a:latin typeface="Times New Roman" panose="02020603050405020304" pitchFamily="18" charset="0"/>
              <a:cs typeface="Times New Roman" panose="02020603050405020304" pitchFamily="18" charset="0"/>
            </a:endParaRPr>
          </a:p>
          <a:p>
            <a:pPr marL="685903" indent="-685423">
              <a:spcBef>
                <a:spcPts val="692"/>
              </a:spcBef>
              <a:buClr>
                <a:srgbClr val="000000"/>
              </a:buClr>
              <a:buFont typeface="Calibri"/>
              <a:buAutoNum type="arabicPeriod"/>
            </a:pPr>
            <a:r>
              <a:rPr lang="en-US" sz="2400" u="sng" spc="-1" dirty="0">
                <a:solidFill>
                  <a:srgbClr val="0000FF"/>
                </a:solidFill>
                <a:latin typeface="Times New Roman" panose="02020603050405020304" pitchFamily="18" charset="0"/>
                <a:cs typeface="Times New Roman" panose="02020603050405020304" pitchFamily="18" charset="0"/>
                <a:hlinkClick r:id="rId3"/>
              </a:rPr>
              <a:t>https://setosa.io/ev/image-kernels/</a:t>
            </a:r>
            <a:endParaRPr lang="en-US" sz="2400" spc="-1" dirty="0">
              <a:solidFill>
                <a:srgbClr val="000000"/>
              </a:solidFill>
              <a:latin typeface="Times New Roman" panose="02020603050405020304" pitchFamily="18" charset="0"/>
              <a:cs typeface="Times New Roman" panose="02020603050405020304" pitchFamily="18" charset="0"/>
            </a:endParaRPr>
          </a:p>
          <a:p>
            <a:pPr marL="685903" indent="-685423">
              <a:spcBef>
                <a:spcPts val="692"/>
              </a:spcBef>
              <a:buClr>
                <a:srgbClr val="000000"/>
              </a:buClr>
              <a:buFont typeface="Calibri"/>
              <a:buAutoNum type="arabicPeriod"/>
            </a:pPr>
            <a:r>
              <a:rPr lang="en-US" sz="2400" u="sng" spc="-1" dirty="0">
                <a:solidFill>
                  <a:srgbClr val="0000FF"/>
                </a:solidFill>
                <a:latin typeface="Times New Roman" panose="02020603050405020304" pitchFamily="18" charset="0"/>
                <a:cs typeface="Times New Roman" panose="02020603050405020304" pitchFamily="18" charset="0"/>
                <a:hlinkClick r:id="rId4"/>
              </a:rPr>
              <a:t>https://towardsdatascience.com/understand-transposed-convolutions-and-build-your-own-transposed-convolution-layer-from-scratch-4f5d97b2967</a:t>
            </a:r>
            <a:r>
              <a:rPr lang="en-US" sz="2400" spc="-1" dirty="0">
                <a:solidFill>
                  <a:srgbClr val="000000"/>
                </a:solidFill>
                <a:latin typeface="Times New Roman" panose="02020603050405020304" pitchFamily="18" charset="0"/>
                <a:cs typeface="Times New Roman" panose="02020603050405020304" pitchFamily="18" charset="0"/>
              </a:rPr>
              <a:t>  </a:t>
            </a:r>
          </a:p>
          <a:p>
            <a:pPr marL="685903" indent="-685423">
              <a:spcBef>
                <a:spcPts val="692"/>
              </a:spcBef>
              <a:buClr>
                <a:srgbClr val="000000"/>
              </a:buClr>
              <a:buFont typeface="Calibri"/>
              <a:buAutoNum type="arabicPeriod"/>
            </a:pPr>
            <a:r>
              <a:rPr lang="en-US" sz="2400" spc="-1" dirty="0">
                <a:solidFill>
                  <a:srgbClr val="000000"/>
                </a:solidFill>
                <a:latin typeface="Times New Roman" panose="02020603050405020304" pitchFamily="18" charset="0"/>
                <a:cs typeface="Times New Roman" panose="02020603050405020304" pitchFamily="18" charset="0"/>
                <a:hlinkClick r:id="rId5"/>
              </a:rPr>
              <a:t>https://www.simplilearn.com/tutorials/deep-learning-tutorial/deep-learning-algorithm</a:t>
            </a:r>
            <a:endParaRPr lang="en-US" sz="2400" spc="-1" dirty="0">
              <a:solidFill>
                <a:srgbClr val="000000"/>
              </a:solidFill>
              <a:latin typeface="Times New Roman" panose="02020603050405020304" pitchFamily="18" charset="0"/>
              <a:cs typeface="Times New Roman" panose="02020603050405020304" pitchFamily="18" charset="0"/>
            </a:endParaRPr>
          </a:p>
          <a:p>
            <a:pPr marL="685903" indent="-685423">
              <a:spcBef>
                <a:spcPts val="692"/>
              </a:spcBef>
              <a:buClr>
                <a:srgbClr val="000000"/>
              </a:buClr>
              <a:buFont typeface="Calibri"/>
              <a:buAutoNum type="arabicPeriod"/>
            </a:pPr>
            <a:r>
              <a:rPr lang="en-US" sz="2400" spc="-1" dirty="0">
                <a:solidFill>
                  <a:srgbClr val="000000"/>
                </a:solidFill>
                <a:latin typeface="Times New Roman" panose="02020603050405020304" pitchFamily="18" charset="0"/>
                <a:cs typeface="Times New Roman" panose="02020603050405020304" pitchFamily="18" charset="0"/>
                <a:hlinkClick r:id="rId6"/>
              </a:rPr>
              <a:t>https://medium.com/voice-tech-podcast/text-classification-using-cnn-9ade8155dfb9</a:t>
            </a:r>
            <a:endParaRPr lang="en-US" sz="2400" spc="-1" dirty="0">
              <a:solidFill>
                <a:srgbClr val="000000"/>
              </a:solidFill>
              <a:latin typeface="Times New Roman" panose="02020603050405020304" pitchFamily="18" charset="0"/>
              <a:cs typeface="Times New Roman" panose="02020603050405020304" pitchFamily="18" charset="0"/>
            </a:endParaRPr>
          </a:p>
          <a:p>
            <a:pPr marL="685903" indent="-685423">
              <a:spcBef>
                <a:spcPts val="692"/>
              </a:spcBef>
              <a:buClr>
                <a:srgbClr val="000000"/>
              </a:buClr>
              <a:buFont typeface="Calibri"/>
              <a:buAutoNum type="arabicPeriod"/>
            </a:pPr>
            <a:endParaRPr lang="en-US" sz="2400" spc="-1" dirty="0">
              <a:solidFill>
                <a:srgbClr val="000000"/>
              </a:solidFill>
              <a:latin typeface="Times New Roman" panose="02020603050405020304" pitchFamily="18" charset="0"/>
              <a:cs typeface="Times New Roman" panose="02020603050405020304" pitchFamily="18" charset="0"/>
            </a:endParaRPr>
          </a:p>
          <a:p>
            <a:pPr>
              <a:spcBef>
                <a:spcPts val="692"/>
              </a:spcBef>
            </a:pPr>
            <a:endParaRPr lang="en-US" sz="2400"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p:nvPr/>
        </p:nvSpPr>
        <p:spPr>
          <a:xfrm>
            <a:off x="0" y="1"/>
            <a:ext cx="12192000" cy="6357000"/>
          </a:xfrm>
          <a:prstGeom prst="rect">
            <a:avLst/>
          </a:prstGeom>
          <a:solidFill>
            <a:srgbClr val="003C7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95" name="Google Shape;195;p1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solidFill>
                  <a:schemeClr val="dk2"/>
                </a:solidFill>
                <a:latin typeface="Arial"/>
                <a:ea typeface="Arial"/>
                <a:cs typeface="Arial"/>
                <a:sym typeface="Arial"/>
              </a:rPr>
              <a:pPr marL="0" lvl="0" indent="0" algn="r" rtl="0">
                <a:spcBef>
                  <a:spcPts val="0"/>
                </a:spcBef>
                <a:spcAft>
                  <a:spcPts val="0"/>
                </a:spcAft>
                <a:buNone/>
              </a:pPr>
              <a:t>17</a:t>
            </a:fld>
            <a:endParaRPr sz="1300">
              <a:solidFill>
                <a:schemeClr val="dk2"/>
              </a:solidFill>
              <a:latin typeface="Arial"/>
              <a:ea typeface="Arial"/>
              <a:cs typeface="Arial"/>
              <a:sym typeface="Arial"/>
            </a:endParaRPr>
          </a:p>
        </p:txBody>
      </p:sp>
      <p:sp>
        <p:nvSpPr>
          <p:cNvPr id="196" name="Google Shape;196;p19"/>
          <p:cNvSpPr/>
          <p:nvPr/>
        </p:nvSpPr>
        <p:spPr>
          <a:xfrm>
            <a:off x="0" y="0"/>
            <a:ext cx="12192000" cy="68580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97" name="Google Shape;197;p19" descr="A picture containing food&#10;&#10;Description automatically generated"/>
          <p:cNvPicPr preferRelativeResize="0"/>
          <p:nvPr/>
        </p:nvPicPr>
        <p:blipFill rotWithShape="1">
          <a:blip r:embed="rId3">
            <a:alphaModFix/>
          </a:blip>
          <a:srcRect/>
          <a:stretch/>
        </p:blipFill>
        <p:spPr>
          <a:xfrm>
            <a:off x="4100352" y="1274075"/>
            <a:ext cx="3991295" cy="40847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39576" y="1297603"/>
            <a:ext cx="10515123" cy="1325249"/>
          </a:xfrm>
          <a:prstGeom prst="rect">
            <a:avLst/>
          </a:prstGeom>
          <a:noFill/>
          <a:ln w="0">
            <a:noFill/>
          </a:ln>
        </p:spPr>
        <p:style>
          <a:lnRef idx="0">
            <a:scrgbClr r="0" g="0" b="0"/>
          </a:lnRef>
          <a:fillRef idx="0">
            <a:scrgbClr r="0" g="0" b="0"/>
          </a:fillRef>
          <a:effectRef idx="0">
            <a:scrgbClr r="0" g="0" b="0"/>
          </a:effectRef>
          <a:fontRef idx="minor"/>
        </p:style>
        <p:txBody>
          <a:bodyPr lIns="91442" tIns="45721" rIns="91442" bIns="45721" anchor="ctr">
            <a:noAutofit/>
          </a:bodyPr>
          <a:lstStyle/>
          <a:p>
            <a:pPr algn="ctr">
              <a:lnSpc>
                <a:spcPct val="90000"/>
              </a:lnSpc>
            </a:pPr>
            <a:r>
              <a:rPr lang="en-IN" sz="4400" b="1" spc="-1" dirty="0">
                <a:solidFill>
                  <a:srgbClr val="073763"/>
                </a:solidFill>
                <a:latin typeface="Times New Roman" panose="02020603050405020304" pitchFamily="18" charset="0"/>
                <a:cs typeface="Times New Roman" panose="02020603050405020304" pitchFamily="18" charset="0"/>
              </a:rPr>
              <a:t>Overview</a:t>
            </a:r>
            <a:r>
              <a:rPr lang="en-IN" sz="3992" b="1" spc="-1" dirty="0">
                <a:solidFill>
                  <a:srgbClr val="073763"/>
                </a:solidFill>
                <a:latin typeface="Times New Roman" panose="02020603050405020304" pitchFamily="18" charset="0"/>
                <a:cs typeface="Times New Roman" panose="02020603050405020304" pitchFamily="18" charset="0"/>
              </a:rPr>
              <a:t> </a:t>
            </a:r>
            <a:endParaRPr lang="en-US" sz="3992" spc="-1" dirty="0">
              <a:latin typeface="Times New Roman" panose="02020603050405020304" pitchFamily="18" charset="0"/>
              <a:cs typeface="Times New Roman" panose="02020603050405020304" pitchFamily="18" charset="0"/>
            </a:endParaRPr>
          </a:p>
        </p:txBody>
      </p:sp>
      <p:sp>
        <p:nvSpPr>
          <p:cNvPr id="212" name="CustomShape 2"/>
          <p:cNvSpPr/>
          <p:nvPr/>
        </p:nvSpPr>
        <p:spPr>
          <a:xfrm>
            <a:off x="759568" y="2313709"/>
            <a:ext cx="10302848" cy="2161310"/>
          </a:xfrm>
          <a:prstGeom prst="rect">
            <a:avLst/>
          </a:prstGeom>
          <a:noFill/>
          <a:ln w="0">
            <a:noFill/>
          </a:ln>
        </p:spPr>
        <p:style>
          <a:lnRef idx="0">
            <a:scrgbClr r="0" g="0" b="0"/>
          </a:lnRef>
          <a:fillRef idx="0">
            <a:scrgbClr r="0" g="0" b="0"/>
          </a:fillRef>
          <a:effectRef idx="0">
            <a:scrgbClr r="0" g="0" b="0"/>
          </a:effectRef>
          <a:fontRef idx="minor"/>
        </p:style>
        <p:txBody>
          <a:bodyPr lIns="91442" tIns="45721" rIns="91442" bIns="45721" anchor="t">
            <a:noAutofit/>
          </a:bodyPr>
          <a:lstStyle/>
          <a:p>
            <a:pPr marL="552450" indent="-474980">
              <a:lnSpc>
                <a:spcPct val="115000"/>
              </a:lnSpc>
              <a:buClr>
                <a:srgbClr val="000000"/>
              </a:buClr>
              <a:buFont typeface="Arial"/>
              <a:buChar char="●"/>
            </a:pPr>
            <a:endParaRPr lang="en-IN" sz="2359" spc="-1" dirty="0">
              <a:latin typeface="Times New Roman" panose="02020603050405020304" pitchFamily="18" charset="0"/>
              <a:cs typeface="Times New Roman" panose="02020603050405020304" pitchFamily="18" charset="0"/>
            </a:endParaRPr>
          </a:p>
          <a:p>
            <a:pPr algn="just">
              <a:lnSpc>
                <a:spcPct val="90000"/>
              </a:lnSpc>
              <a:spcBef>
                <a:spcPts val="1000"/>
              </a:spcBef>
              <a:buClr>
                <a:srgbClr val="000000"/>
              </a:buClr>
            </a:pPr>
            <a:r>
              <a:rPr lang="en-GB" sz="2400" spc="-1" dirty="0">
                <a:latin typeface="Times New Roman" panose="02020603050405020304" pitchFamily="18" charset="0"/>
                <a:ea typeface="+mn-lt"/>
                <a:cs typeface="Times New Roman" panose="02020603050405020304" pitchFamily="18" charset="0"/>
              </a:rPr>
              <a:t>In this section we are going to discuss about the concepts of Natural Language Processing (NLP), Text classification and Sentimental analysis using RNN.</a:t>
            </a:r>
            <a:endParaRPr lang="en-GB" sz="2400"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93D69C3-9DA1-4310-9A7D-3D3010864EAD}"/>
              </a:ext>
            </a:extLst>
          </p:cNvPr>
          <p:cNvSpPr txBox="1"/>
          <p:nvPr/>
        </p:nvSpPr>
        <p:spPr>
          <a:xfrm>
            <a:off x="5206849" y="6403290"/>
            <a:ext cx="2862326" cy="251370"/>
          </a:xfrm>
          <a:prstGeom prst="rect">
            <a:avLst/>
          </a:prstGeom>
          <a:noFill/>
        </p:spPr>
        <p:txBody>
          <a:bodyPr rot="0" spcFirstLastPara="0" vertOverflow="overflow" horzOverflow="overflow" vert="horz" wrap="square" lIns="82951" tIns="41475" rIns="82951" bIns="41475" numCol="1" spcCol="0" rtlCol="0" fromWordArt="0" anchor="t" anchorCtr="0" forceAA="0" compatLnSpc="1">
            <a:prstTxWarp prst="textNoShape">
              <a:avLst/>
            </a:prstTxWarp>
            <a:spAutoFit/>
          </a:bodyPr>
          <a:lstStyle/>
          <a:p>
            <a:pPr algn="ctr"/>
            <a:r>
              <a:rPr lang="en-US" sz="1089">
                <a:latin typeface="Calibri"/>
                <a:cs typeface="Calibri"/>
              </a:rPr>
              <a:t>© </a:t>
            </a:r>
            <a:r>
              <a:rPr lang="en-US" sz="1089" err="1">
                <a:latin typeface="Calibri"/>
                <a:cs typeface="Calibri"/>
              </a:rPr>
              <a:t>Edunet</a:t>
            </a:r>
            <a:r>
              <a:rPr lang="en-US" sz="1089">
                <a:latin typeface="Calibri"/>
                <a:cs typeface="Calibri"/>
              </a:rPr>
              <a:t> Foundation. All rights reserved.</a:t>
            </a:r>
            <a:endParaRPr lang="en-GB" sz="1089">
              <a:latin typeface="Calibri"/>
              <a:ea typeface="+mn-lt"/>
              <a:cs typeface="+mn-lt"/>
            </a:endParaRPr>
          </a:p>
        </p:txBody>
      </p:sp>
    </p:spTree>
    <p:extLst>
      <p:ext uri="{BB962C8B-B14F-4D97-AF65-F5344CB8AC3E}">
        <p14:creationId xmlns:p14="http://schemas.microsoft.com/office/powerpoint/2010/main" val="34110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4ACD-391C-09EE-663D-1C4637DCD61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FD51E48-22EB-5C64-4F26-9D2A52D8D6D7}"/>
              </a:ext>
            </a:extLst>
          </p:cNvPr>
          <p:cNvSpPr>
            <a:spLocks noGrp="1"/>
          </p:cNvSpPr>
          <p:nvPr>
            <p:ph idx="1"/>
          </p:nvPr>
        </p:nvSpPr>
        <p:spPr>
          <a:xfrm>
            <a:off x="838200" y="2686544"/>
            <a:ext cx="10515600" cy="2995613"/>
          </a:xfrm>
        </p:spPr>
        <p:txBody>
          <a:bodyPr vert="horz" lIns="91440" tIns="45720" rIns="91440" bIns="45720" rtlCol="0" anchor="t">
            <a:normAutofit fontScale="77500" lnSpcReduction="20000"/>
          </a:bodyPr>
          <a:lstStyle/>
          <a:p>
            <a:r>
              <a:rPr lang="en-US" dirty="0">
                <a:latin typeface="Times New Roman" panose="02020603050405020304" pitchFamily="18" charset="0"/>
                <a:cs typeface="Times New Roman" panose="02020603050405020304" pitchFamily="18" charset="0"/>
              </a:rPr>
              <a:t>NLP- Text Classification</a:t>
            </a:r>
          </a:p>
          <a:p>
            <a:r>
              <a:rPr lang="en-US" dirty="0">
                <a:latin typeface="Times New Roman" panose="02020603050405020304" pitchFamily="18" charset="0"/>
                <a:cs typeface="Times New Roman" panose="02020603050405020304" pitchFamily="18" charset="0"/>
              </a:rPr>
              <a:t>Examples for Text Classification</a:t>
            </a:r>
          </a:p>
          <a:p>
            <a:r>
              <a:rPr lang="en-US" dirty="0">
                <a:latin typeface="Times New Roman" panose="02020603050405020304" pitchFamily="18" charset="0"/>
                <a:cs typeface="Times New Roman" panose="02020603050405020304" pitchFamily="18" charset="0"/>
              </a:rPr>
              <a:t>What is Sentimental Analysis?</a:t>
            </a:r>
          </a:p>
          <a:p>
            <a:r>
              <a:rPr lang="en-US" dirty="0">
                <a:latin typeface="Times New Roman" panose="02020603050405020304" pitchFamily="18" charset="0"/>
                <a:cs typeface="Times New Roman" panose="02020603050405020304" pitchFamily="18" charset="0"/>
              </a:rPr>
              <a:t>Types of Sentimental Analysis</a:t>
            </a:r>
          </a:p>
          <a:p>
            <a:r>
              <a:rPr lang="en-US" dirty="0">
                <a:latin typeface="Times New Roman" panose="02020603050405020304" pitchFamily="18" charset="0"/>
                <a:cs typeface="Times New Roman" panose="02020603050405020304" pitchFamily="18" charset="0"/>
              </a:rPr>
              <a:t>DL Models for NLP</a:t>
            </a:r>
          </a:p>
          <a:p>
            <a:r>
              <a:rPr lang="en-US" dirty="0">
                <a:latin typeface="Times New Roman" panose="02020603050405020304" pitchFamily="18" charset="0"/>
                <a:cs typeface="Times New Roman" panose="02020603050405020304" pitchFamily="18" charset="0"/>
              </a:rPr>
              <a:t>LSTMs</a:t>
            </a:r>
          </a:p>
          <a:p>
            <a:r>
              <a:rPr lang="en-US" dirty="0">
                <a:latin typeface="Times New Roman" panose="02020603050405020304" pitchFamily="18" charset="0"/>
                <a:cs typeface="Times New Roman" panose="02020603050405020304" pitchFamily="18" charset="0"/>
              </a:rPr>
              <a:t>RNN</a:t>
            </a:r>
          </a:p>
          <a:p>
            <a:r>
              <a:rPr lang="en-US" dirty="0">
                <a:latin typeface="Times New Roman" panose="02020603050405020304" pitchFamily="18" charset="0"/>
                <a:cs typeface="Times New Roman" panose="02020603050405020304" pitchFamily="18" charset="0"/>
              </a:rPr>
              <a:t>Case Study: Sentimental Analysis of IMDb Database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37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6C9-32EC-485A-2BF9-906C1D20EC76}"/>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NATURAL LANGUAGE PROCESSING: TEXT CLASSIFICATION</a:t>
            </a:r>
          </a:p>
        </p:txBody>
      </p:sp>
      <p:sp>
        <p:nvSpPr>
          <p:cNvPr id="3" name="Content Placeholder 2">
            <a:extLst>
              <a:ext uri="{FF2B5EF4-FFF2-40B4-BE49-F238E27FC236}">
                <a16:creationId xmlns:a16="http://schemas.microsoft.com/office/drawing/2014/main" id="{11E3306C-F0AD-4E39-7A83-53A8DACF80C6}"/>
              </a:ext>
            </a:extLst>
          </p:cNvPr>
          <p:cNvSpPr>
            <a:spLocks noGrp="1"/>
          </p:cNvSpPr>
          <p:nvPr>
            <p:ph idx="1"/>
          </p:nvPr>
        </p:nvSpPr>
        <p:spPr/>
        <p:txBody>
          <a:bodyPr vert="horz" lIns="91440" tIns="45720" rIns="91440" bIns="45720" rtlCol="0" anchor="t">
            <a:normAutofit/>
          </a:bodyPr>
          <a:lstStyle/>
          <a:p>
            <a:pPr algn="just"/>
            <a:r>
              <a:rPr lang="en-US" sz="2400" dirty="0">
                <a:latin typeface="Times New Roman" panose="02020603050405020304" pitchFamily="18" charset="0"/>
                <a:cs typeface="Times New Roman" panose="02020603050405020304" pitchFamily="18" charset="0"/>
              </a:rPr>
              <a:t>The phrase "natural language processing" (NLP) refers to the automatic computer processing </a:t>
            </a:r>
            <a:r>
              <a:rPr lang="en-US" sz="2400" spc="-1" dirty="0">
                <a:latin typeface="Times New Roman" panose="02020603050405020304" pitchFamily="18" charset="0"/>
                <a:ea typeface="+mn-lt"/>
                <a:cs typeface="Times New Roman" panose="02020603050405020304" pitchFamily="18" charset="0"/>
              </a:rPr>
              <a:t>of human languages.</a:t>
            </a:r>
          </a:p>
          <a:p>
            <a:pPr algn="just"/>
            <a:r>
              <a:rPr lang="en-US" sz="2400" spc="-1" dirty="0">
                <a:latin typeface="Times New Roman" panose="02020603050405020304" pitchFamily="18" charset="0"/>
                <a:ea typeface="+mn-lt"/>
                <a:cs typeface="Times New Roman" panose="02020603050405020304" pitchFamily="18" charset="0"/>
              </a:rPr>
              <a:t>One of the core ideas in NLP is </a:t>
            </a:r>
            <a:r>
              <a:rPr lang="en-US" sz="2400" spc="-1" dirty="0">
                <a:latin typeface="Times New Roman" panose="02020603050405020304" pitchFamily="18" charset="0"/>
                <a:ea typeface="+mn-lt"/>
                <a:cs typeface="Times New Roman" panose="02020603050405020304" pitchFamily="18" charset="0"/>
                <a:hlinkClick r:id="rId2"/>
              </a:rPr>
              <a:t>text classification</a:t>
            </a:r>
            <a:r>
              <a:rPr lang="en-US" sz="2400" spc="-1" dirty="0">
                <a:latin typeface="Times New Roman" panose="02020603050405020304" pitchFamily="18" charset="0"/>
                <a:ea typeface="+mn-lt"/>
                <a:cs typeface="Times New Roman" panose="02020603050405020304" pitchFamily="18" charset="0"/>
              </a:rPr>
              <a:t>.</a:t>
            </a:r>
          </a:p>
          <a:p>
            <a:pPr algn="just"/>
            <a:r>
              <a:rPr lang="en-US" sz="2400" spc="-1" dirty="0">
                <a:latin typeface="Times New Roman" panose="02020603050405020304" pitchFamily="18" charset="0"/>
                <a:ea typeface="+mn-lt"/>
                <a:cs typeface="Times New Roman" panose="02020603050405020304" pitchFamily="18" charset="0"/>
              </a:rPr>
              <a:t>The sentence may be fed into a text classifier, which will assess the content and apply applicable tags automatically.</a:t>
            </a:r>
          </a:p>
          <a:p>
            <a:pPr algn="just"/>
            <a:r>
              <a:rPr lang="en-US" sz="2400" spc="-1" dirty="0">
                <a:latin typeface="Times New Roman" panose="02020603050405020304" pitchFamily="18" charset="0"/>
                <a:ea typeface="+mn-lt"/>
                <a:cs typeface="Times New Roman" panose="02020603050405020304" pitchFamily="18" charset="0"/>
              </a:rPr>
              <a:t>Text classification is the process of assigning a class to the input text</a:t>
            </a:r>
          </a:p>
        </p:txBody>
      </p:sp>
    </p:spTree>
    <p:extLst>
      <p:ext uri="{BB962C8B-B14F-4D97-AF65-F5344CB8AC3E}">
        <p14:creationId xmlns:p14="http://schemas.microsoft.com/office/powerpoint/2010/main" val="192789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0E1C-E7F6-B878-724D-5EDBBCF94DE1}"/>
              </a:ext>
            </a:extLst>
          </p:cNvPr>
          <p:cNvSpPr>
            <a:spLocks noGrp="1"/>
          </p:cNvSpPr>
          <p:nvPr>
            <p:ph type="title"/>
          </p:nvPr>
        </p:nvSpPr>
        <p:spPr>
          <a:xfrm>
            <a:off x="612569" y="1146409"/>
            <a:ext cx="10515600" cy="693277"/>
          </a:xfrm>
        </p:spPr>
        <p:txBody>
          <a:bodyPr>
            <a:noAutofit/>
          </a:bodyPr>
          <a:lstStyle/>
          <a:p>
            <a:pPr algn="ctr"/>
            <a:r>
              <a:rPr lang="en-US" b="1" dirty="0">
                <a:latin typeface="Times New Roman" panose="02020603050405020304" pitchFamily="18" charset="0"/>
                <a:cs typeface="Times New Roman" panose="02020603050405020304" pitchFamily="18" charset="0"/>
              </a:rPr>
              <a:t>Examples For Text classification</a:t>
            </a:r>
          </a:p>
        </p:txBody>
      </p:sp>
      <p:pic>
        <p:nvPicPr>
          <p:cNvPr id="4" name="Picture 2" descr="Introduction | Text classification guide | Google Developers">
            <a:extLst>
              <a:ext uri="{FF2B5EF4-FFF2-40B4-BE49-F238E27FC236}">
                <a16:creationId xmlns:a16="http://schemas.microsoft.com/office/drawing/2014/main" id="{6D55999B-1D14-F19C-A459-8376105B1D92}"/>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54132" y="3544144"/>
            <a:ext cx="5940198" cy="1388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descr="A Comprehensive Guide to Understand and Implement Text Classification in  Python">
            <a:extLst>
              <a:ext uri="{FF2B5EF4-FFF2-40B4-BE49-F238E27FC236}">
                <a16:creationId xmlns:a16="http://schemas.microsoft.com/office/drawing/2014/main" id="{E25F8D20-F5A5-2092-6A94-4BA05398C18A}"/>
              </a:ext>
            </a:extLst>
          </p:cNvPr>
          <p:cNvPicPr>
            <a:picLocks noChangeAspect="1" noChangeArrowheads="1"/>
          </p:cNvPicPr>
          <p:nvPr/>
        </p:nvPicPr>
        <p:blipFill>
          <a:blip r:embed="rId4">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a:off x="7155346" y="4282862"/>
            <a:ext cx="3248025" cy="2060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71C961A-F154-E793-EA87-8308D98A03CC}"/>
              </a:ext>
            </a:extLst>
          </p:cNvPr>
          <p:cNvSpPr txBox="1"/>
          <p:nvPr/>
        </p:nvSpPr>
        <p:spPr>
          <a:xfrm>
            <a:off x="571004" y="1953491"/>
            <a:ext cx="6096000" cy="1477328"/>
          </a:xfrm>
          <a:prstGeom prst="rect">
            <a:avLst/>
          </a:prstGeom>
          <a:solidFill>
            <a:schemeClr val="accent5">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Sentimental Analysis: Using social media to gauge audience sentiment</a:t>
            </a:r>
          </a:p>
          <a:p>
            <a:pPr marL="285750" indent="-285750">
              <a:buFont typeface="Arial" panose="020B0604020202020204" pitchFamily="34" charset="0"/>
              <a:buChar char="•"/>
            </a:pPr>
            <a:r>
              <a:rPr lang="en-US" dirty="0">
                <a:solidFill>
                  <a:srgbClr val="00B050"/>
                </a:solidFill>
                <a:latin typeface="Times New Roman" panose="02020603050405020304" pitchFamily="18" charset="0"/>
                <a:cs typeface="Times New Roman" panose="02020603050405020304" pitchFamily="18" charset="0"/>
              </a:rPr>
              <a:t>Spam and non-spam email detection</a:t>
            </a: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Customer requests are automatically tagged</a:t>
            </a:r>
          </a:p>
          <a:p>
            <a:pPr marL="285750" indent="-285750">
              <a:buFont typeface="Arial" panose="020B0604020202020204" pitchFamily="34" charset="0"/>
              <a:buChar char="•"/>
            </a:pPr>
            <a:r>
              <a:rPr lang="en-US" dirty="0">
                <a:solidFill>
                  <a:srgbClr val="7030A0"/>
                </a:solidFill>
                <a:latin typeface="Times New Roman" panose="02020603050405020304" pitchFamily="18" charset="0"/>
                <a:cs typeface="Times New Roman" panose="02020603050405020304" pitchFamily="18" charset="0"/>
              </a:rPr>
              <a:t>News articles are categorize into predetermined subjects</a:t>
            </a:r>
            <a:r>
              <a:rPr lang="en-US" dirty="0">
                <a:latin typeface="Times New Roman" panose="02020603050405020304" pitchFamily="18" charset="0"/>
                <a:cs typeface="Times New Roman" panose="02020603050405020304" pitchFamily="18" charset="0"/>
              </a:rPr>
              <a:t>. </a:t>
            </a:r>
          </a:p>
        </p:txBody>
      </p:sp>
      <p:pic>
        <p:nvPicPr>
          <p:cNvPr id="2052" name="Picture 4" descr="Sentiment Analysis - MATLAB &amp; Simulink">
            <a:extLst>
              <a:ext uri="{FF2B5EF4-FFF2-40B4-BE49-F238E27FC236}">
                <a16:creationId xmlns:a16="http://schemas.microsoft.com/office/drawing/2014/main" id="{0A92D998-A671-7F78-03F5-A91692F776F9}"/>
              </a:ext>
            </a:extLst>
          </p:cNvPr>
          <p:cNvPicPr>
            <a:picLocks noChangeAspect="1" noChangeArrowheads="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114648" y="1981200"/>
            <a:ext cx="3162300" cy="20569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descr="5 Examples of Text Classification in Practice - Kavita Ganesan, PhD">
            <a:extLst>
              <a:ext uri="{FF2B5EF4-FFF2-40B4-BE49-F238E27FC236}">
                <a16:creationId xmlns:a16="http://schemas.microsoft.com/office/drawing/2014/main" id="{5286F535-74D0-6E46-D129-F941CD3B5AC9}"/>
              </a:ext>
            </a:extLst>
          </p:cNvPr>
          <p:cNvPicPr>
            <a:picLocks noChangeAspect="1" noChangeArrowheads="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72149" y="5105941"/>
            <a:ext cx="6164127" cy="1268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42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0EF6-8DBA-6DDB-6A24-DD02C9024DAD}"/>
              </a:ext>
            </a:extLst>
          </p:cNvPr>
          <p:cNvSpPr>
            <a:spLocks noGrp="1"/>
          </p:cNvSpPr>
          <p:nvPr>
            <p:ph type="title"/>
          </p:nvPr>
        </p:nvSpPr>
        <p:spPr/>
        <p:txBody>
          <a:bodyPr>
            <a:normAutofit/>
          </a:bodyPr>
          <a:lstStyle/>
          <a:p>
            <a:pPr algn="ctr"/>
            <a:r>
              <a:rPr lang="en-US" b="1" spc="-1" dirty="0">
                <a:solidFill>
                  <a:srgbClr val="073763"/>
                </a:solidFill>
                <a:latin typeface="Times New Roman" panose="02020603050405020304" pitchFamily="18" charset="0"/>
                <a:ea typeface="+mn-ea"/>
                <a:cs typeface="Times New Roman" panose="02020603050405020304" pitchFamily="18" charset="0"/>
              </a:rPr>
              <a:t>WHAT IS SENTIMENTAL ANALYSIS?</a:t>
            </a:r>
          </a:p>
        </p:txBody>
      </p:sp>
      <p:sp>
        <p:nvSpPr>
          <p:cNvPr id="4" name="Content Placeholder 3">
            <a:extLst>
              <a:ext uri="{FF2B5EF4-FFF2-40B4-BE49-F238E27FC236}">
                <a16:creationId xmlns:a16="http://schemas.microsoft.com/office/drawing/2014/main" id="{331DC9C8-C5A4-E75D-DB20-450116E60DFF}"/>
              </a:ext>
            </a:extLst>
          </p:cNvPr>
          <p:cNvSpPr>
            <a:spLocks noGrp="1"/>
          </p:cNvSpPr>
          <p:nvPr>
            <p:ph sz="half" idx="1"/>
          </p:nvPr>
        </p:nvSpPr>
        <p:spPr/>
        <p:txBody>
          <a:bodyPr>
            <a:normAutofit/>
          </a:bodyPr>
          <a:lstStyle/>
          <a:p>
            <a:pPr algn="just">
              <a:lnSpc>
                <a:spcPct val="100000"/>
              </a:lnSpc>
            </a:pPr>
            <a:r>
              <a:rPr lang="en-US" sz="2400" spc="-1" dirty="0">
                <a:latin typeface="Times New Roman" panose="02020603050405020304" pitchFamily="18" charset="0"/>
                <a:ea typeface="+mn-lt"/>
                <a:cs typeface="Times New Roman" panose="02020603050405020304" pitchFamily="18" charset="0"/>
              </a:rPr>
              <a:t>The method of identifying positive or negative sentiment in text is known as sentiment analysis. </a:t>
            </a:r>
          </a:p>
          <a:p>
            <a:pPr algn="just">
              <a:lnSpc>
                <a:spcPct val="100000"/>
              </a:lnSpc>
            </a:pPr>
            <a:r>
              <a:rPr lang="en-US" sz="2400" spc="-1" dirty="0">
                <a:latin typeface="Times New Roman" panose="02020603050405020304" pitchFamily="18" charset="0"/>
                <a:ea typeface="+mn-lt"/>
                <a:cs typeface="Times New Roman" panose="02020603050405020304" pitchFamily="18" charset="0"/>
              </a:rPr>
              <a:t>Businesses frequently utilize it to</a:t>
            </a:r>
          </a:p>
          <a:p>
            <a:pPr lvl="1" algn="just"/>
            <a:r>
              <a:rPr lang="en-US" dirty="0">
                <a:latin typeface="Times New Roman" panose="02020603050405020304" pitchFamily="18" charset="0"/>
                <a:cs typeface="Times New Roman" panose="02020603050405020304" pitchFamily="18" charset="0"/>
              </a:rPr>
              <a:t>identify emotion in social data</a:t>
            </a:r>
          </a:p>
          <a:p>
            <a:pPr lvl="1" algn="just"/>
            <a:r>
              <a:rPr lang="en-US" dirty="0">
                <a:latin typeface="Times New Roman" panose="02020603050405020304" pitchFamily="18" charset="0"/>
                <a:cs typeface="Times New Roman" panose="02020603050405020304" pitchFamily="18" charset="0"/>
              </a:rPr>
              <a:t>assess brand reputation</a:t>
            </a:r>
          </a:p>
          <a:p>
            <a:pPr lvl="1" algn="just"/>
            <a:r>
              <a:rPr lang="en-US" dirty="0">
                <a:latin typeface="Times New Roman" panose="02020603050405020304" pitchFamily="18" charset="0"/>
                <a:cs typeface="Times New Roman" panose="02020603050405020304" pitchFamily="18" charset="0"/>
              </a:rPr>
              <a:t>comprehend customers.</a:t>
            </a:r>
          </a:p>
        </p:txBody>
      </p:sp>
      <p:pic>
        <p:nvPicPr>
          <p:cNvPr id="1026" name="Picture 2" descr="Sentiment Analysis Using Bidirectional Stacked LSTM - Analytics Vidhya">
            <a:extLst>
              <a:ext uri="{FF2B5EF4-FFF2-40B4-BE49-F238E27FC236}">
                <a16:creationId xmlns:a16="http://schemas.microsoft.com/office/drawing/2014/main" id="{7BB76082-41C4-6B45-BB77-4A55420E093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85857" y="2770909"/>
            <a:ext cx="4506685" cy="3523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50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4BB8-8EC2-9E14-7381-9EFF1DF6005B}"/>
              </a:ext>
            </a:extLst>
          </p:cNvPr>
          <p:cNvSpPr>
            <a:spLocks noGrp="1"/>
          </p:cNvSpPr>
          <p:nvPr>
            <p:ph type="title"/>
          </p:nvPr>
        </p:nvSpPr>
        <p:spPr>
          <a:xfrm>
            <a:off x="1827809" y="993156"/>
            <a:ext cx="8536380" cy="712005"/>
          </a:xfrm>
        </p:spPr>
        <p:txBody>
          <a:bodyPr/>
          <a:lstStyle/>
          <a:p>
            <a:pPr algn="ctr"/>
            <a:r>
              <a:rPr lang="en-US" dirty="0">
                <a:latin typeface="Times New Roman" panose="02020603050405020304" pitchFamily="18" charset="0"/>
                <a:cs typeface="Times New Roman" panose="02020603050405020304" pitchFamily="18" charset="0"/>
              </a:rPr>
              <a:t>Types of Sentimental Analysis</a:t>
            </a:r>
          </a:p>
        </p:txBody>
      </p:sp>
      <p:pic>
        <p:nvPicPr>
          <p:cNvPr id="8" name="Content Placeholder 7">
            <a:extLst>
              <a:ext uri="{FF2B5EF4-FFF2-40B4-BE49-F238E27FC236}">
                <a16:creationId xmlns:a16="http://schemas.microsoft.com/office/drawing/2014/main" id="{497BDE34-4722-301A-81D1-23A9002ACF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27470" y="1953490"/>
            <a:ext cx="5167364" cy="3667378"/>
          </a:xfrm>
        </p:spPr>
      </p:pic>
      <p:sp>
        <p:nvSpPr>
          <p:cNvPr id="12" name="TextBox 11">
            <a:extLst>
              <a:ext uri="{FF2B5EF4-FFF2-40B4-BE49-F238E27FC236}">
                <a16:creationId xmlns:a16="http://schemas.microsoft.com/office/drawing/2014/main" id="{7DE47971-C6E5-26A9-9EA9-052B0141E344}"/>
              </a:ext>
            </a:extLst>
          </p:cNvPr>
          <p:cNvSpPr txBox="1"/>
          <p:nvPr/>
        </p:nvSpPr>
        <p:spPr>
          <a:xfrm>
            <a:off x="3255818" y="6123543"/>
            <a:ext cx="6096000" cy="369332"/>
          </a:xfrm>
          <a:prstGeom prst="rect">
            <a:avLst/>
          </a:prstGeom>
          <a:noFill/>
        </p:spPr>
        <p:txBody>
          <a:bodyPr wrap="square">
            <a:spAutoFit/>
          </a:bodyPr>
          <a:lstStyle/>
          <a:p>
            <a:r>
              <a:rPr lang="en-US" dirty="0"/>
              <a:t>https://marutitech.com/introduction-to-sentiment-analysis/</a:t>
            </a:r>
          </a:p>
        </p:txBody>
      </p:sp>
      <p:sp>
        <p:nvSpPr>
          <p:cNvPr id="3" name="TextBox 1">
            <a:extLst>
              <a:ext uri="{FF2B5EF4-FFF2-40B4-BE49-F238E27FC236}">
                <a16:creationId xmlns:a16="http://schemas.microsoft.com/office/drawing/2014/main" id="{C9DAB30E-10EC-A934-C7A8-396F03FA2D6D}"/>
              </a:ext>
            </a:extLst>
          </p:cNvPr>
          <p:cNvSpPr txBox="1"/>
          <p:nvPr/>
        </p:nvSpPr>
        <p:spPr>
          <a:xfrm>
            <a:off x="884712" y="1953490"/>
            <a:ext cx="3554679"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 Grained Sentimental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Emotion Detection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Aspect Based Sentimental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Multilingual Sentimental Analysis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16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8553-B086-A858-9F40-46C76AD2FD32}"/>
              </a:ext>
            </a:extLst>
          </p:cNvPr>
          <p:cNvSpPr>
            <a:spLocks noGrp="1"/>
          </p:cNvSpPr>
          <p:nvPr>
            <p:ph type="title"/>
          </p:nvPr>
        </p:nvSpPr>
        <p:spPr>
          <a:xfrm>
            <a:off x="679862" y="1282895"/>
            <a:ext cx="10515600" cy="721901"/>
          </a:xfrm>
        </p:spPr>
        <p:txBody>
          <a:bodyPr/>
          <a:lstStyle/>
          <a:p>
            <a:pPr algn="ctr"/>
            <a:r>
              <a:rPr lang="en-US" dirty="0">
                <a:latin typeface="Times New Roman" panose="02020603050405020304" pitchFamily="18" charset="0"/>
                <a:cs typeface="Times New Roman" panose="02020603050405020304" pitchFamily="18" charset="0"/>
              </a:rPr>
              <a:t>Applications of Sentimental Analysis</a:t>
            </a:r>
          </a:p>
        </p:txBody>
      </p:sp>
      <p:pic>
        <p:nvPicPr>
          <p:cNvPr id="2050" name="Picture 2" descr="Discover Real World Applications of Sentiment Analysis Technology | 3RDi  Search Blog">
            <a:extLst>
              <a:ext uri="{FF2B5EF4-FFF2-40B4-BE49-F238E27FC236}">
                <a16:creationId xmlns:a16="http://schemas.microsoft.com/office/drawing/2014/main" id="{8BC9CA9F-F11E-FA11-8AB6-95BE000B2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2620" y="2330113"/>
            <a:ext cx="3674458" cy="2639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E67A37-CF91-82DA-9F1C-5E54CB324E63}"/>
              </a:ext>
            </a:extLst>
          </p:cNvPr>
          <p:cNvSpPr txBox="1"/>
          <p:nvPr/>
        </p:nvSpPr>
        <p:spPr>
          <a:xfrm>
            <a:off x="3048000" y="5620435"/>
            <a:ext cx="6096000" cy="646331"/>
          </a:xfrm>
          <a:prstGeom prst="rect">
            <a:avLst/>
          </a:prstGeom>
          <a:noFill/>
        </p:spPr>
        <p:txBody>
          <a:bodyPr wrap="square">
            <a:spAutoFit/>
          </a:bodyPr>
          <a:lstStyle/>
          <a:p>
            <a:r>
              <a:rPr lang="en-US" dirty="0"/>
              <a:t>https://www.3rdisearch.com/discover-real-world-applications-of-sentiment-analysis-technology</a:t>
            </a:r>
          </a:p>
        </p:txBody>
      </p:sp>
      <p:sp>
        <p:nvSpPr>
          <p:cNvPr id="3" name="TextBox 1">
            <a:extLst>
              <a:ext uri="{FF2B5EF4-FFF2-40B4-BE49-F238E27FC236}">
                <a16:creationId xmlns:a16="http://schemas.microsoft.com/office/drawing/2014/main" id="{56856111-095D-CF90-555F-FF1F65000C3D}"/>
              </a:ext>
            </a:extLst>
          </p:cNvPr>
          <p:cNvSpPr txBox="1"/>
          <p:nvPr/>
        </p:nvSpPr>
        <p:spPr>
          <a:xfrm>
            <a:off x="1182168" y="2330113"/>
            <a:ext cx="3554679"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Support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Brand Reputation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Insights on Employee Sentiment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Competitor Analysis</a:t>
            </a:r>
          </a:p>
        </p:txBody>
      </p:sp>
    </p:spTree>
    <p:extLst>
      <p:ext uri="{BB962C8B-B14F-4D97-AF65-F5344CB8AC3E}">
        <p14:creationId xmlns:p14="http://schemas.microsoft.com/office/powerpoint/2010/main" val="197130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399C-82FD-1ED1-69E1-AF40E51B5E7A}"/>
              </a:ext>
            </a:extLst>
          </p:cNvPr>
          <p:cNvSpPr>
            <a:spLocks noGrp="1"/>
          </p:cNvSpPr>
          <p:nvPr>
            <p:ph type="title"/>
          </p:nvPr>
        </p:nvSpPr>
        <p:spPr>
          <a:xfrm>
            <a:off x="914400" y="1218406"/>
            <a:ext cx="10515600" cy="1325563"/>
          </a:xfrm>
        </p:spPr>
        <p:txBody>
          <a:bodyPr>
            <a:normAutofit/>
          </a:bodyPr>
          <a:lstStyle/>
          <a:p>
            <a:pPr algn="ctr"/>
            <a:r>
              <a:rPr lang="en-US" b="1" spc="-1" dirty="0">
                <a:solidFill>
                  <a:srgbClr val="073763"/>
                </a:solidFill>
                <a:latin typeface="Times New Roman" panose="02020603050405020304" pitchFamily="18" charset="0"/>
                <a:ea typeface="+mn-ea"/>
                <a:cs typeface="Times New Roman" panose="02020603050405020304" pitchFamily="18" charset="0"/>
              </a:rPr>
              <a:t>DL Models</a:t>
            </a:r>
          </a:p>
        </p:txBody>
      </p:sp>
      <p:sp>
        <p:nvSpPr>
          <p:cNvPr id="3" name="Content Placeholder 2">
            <a:extLst>
              <a:ext uri="{FF2B5EF4-FFF2-40B4-BE49-F238E27FC236}">
                <a16:creationId xmlns:a16="http://schemas.microsoft.com/office/drawing/2014/main" id="{1C2C50BE-8A26-74FE-0D35-70ED26390904}"/>
              </a:ext>
            </a:extLst>
          </p:cNvPr>
          <p:cNvSpPr>
            <a:spLocks noGrp="1"/>
          </p:cNvSpPr>
          <p:nvPr>
            <p:ph sz="half" idx="1"/>
          </p:nvPr>
        </p:nvSpPr>
        <p:spPr>
          <a:xfrm>
            <a:off x="838201" y="2543969"/>
            <a:ext cx="5181600" cy="3154363"/>
          </a:xfrm>
        </p:spPr>
        <p:txBody>
          <a:bodyPr/>
          <a:lstStyle/>
          <a:p>
            <a:r>
              <a:rPr lang="en-US" sz="2400" spc="-1" dirty="0">
                <a:latin typeface="Times New Roman" panose="02020603050405020304" pitchFamily="18" charset="0"/>
                <a:ea typeface="+mn-lt"/>
                <a:cs typeface="Times New Roman" panose="02020603050405020304" pitchFamily="18" charset="0"/>
              </a:rPr>
              <a:t>The main DL models used for Sentimental Analysis are</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LSTM</a:t>
            </a:r>
          </a:p>
          <a:p>
            <a:pPr lvl="1"/>
            <a:r>
              <a:rPr lang="en-US" dirty="0">
                <a:latin typeface="Times New Roman" panose="02020603050405020304" pitchFamily="18" charset="0"/>
                <a:cs typeface="Times New Roman" panose="02020603050405020304" pitchFamily="18" charset="0"/>
              </a:rPr>
              <a:t>RNN</a:t>
            </a:r>
          </a:p>
          <a:p>
            <a:pPr marL="457200" lvl="1" indent="0">
              <a:buNone/>
            </a:pP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ED8943E-DE2B-61CB-CD11-4BBA50541E6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43969"/>
            <a:ext cx="5181600" cy="2914650"/>
          </a:xfrm>
        </p:spPr>
      </p:pic>
    </p:spTree>
    <p:extLst>
      <p:ext uri="{BB962C8B-B14F-4D97-AF65-F5344CB8AC3E}">
        <p14:creationId xmlns:p14="http://schemas.microsoft.com/office/powerpoint/2010/main" val="472165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81</TotalTime>
  <Words>2983</Words>
  <Application>Microsoft Office PowerPoint</Application>
  <PresentationFormat>Widescreen</PresentationFormat>
  <Paragraphs>165</Paragraphs>
  <Slides>17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Open Sans</vt:lpstr>
      <vt:lpstr>Poppins</vt:lpstr>
      <vt:lpstr>Public Sans</vt:lpstr>
      <vt:lpstr>Sitka Heading</vt:lpstr>
      <vt:lpstr>Sitka Text</vt:lpstr>
      <vt:lpstr>Times New Roman</vt:lpstr>
      <vt:lpstr>Wingdings</vt:lpstr>
      <vt:lpstr>Office Theme</vt:lpstr>
      <vt:lpstr>SENTIMENTAL ANALYSIS: TEXT CLASSIFICATION</vt:lpstr>
      <vt:lpstr>PowerPoint Presentation</vt:lpstr>
      <vt:lpstr>Contents</vt:lpstr>
      <vt:lpstr>NATURAL LANGUAGE PROCESSING: TEXT CLASSIFICATION</vt:lpstr>
      <vt:lpstr>Examples For Text classification</vt:lpstr>
      <vt:lpstr>WHAT IS SENTIMENTAL ANALYSIS?</vt:lpstr>
      <vt:lpstr>Types of Sentimental Analysis</vt:lpstr>
      <vt:lpstr>Applications of Sentimental Analysis</vt:lpstr>
      <vt:lpstr>DL Models</vt:lpstr>
      <vt:lpstr>Long Short Term Memory Networks (LSTMs)</vt:lpstr>
      <vt:lpstr>How Do LSTMs Work?</vt:lpstr>
      <vt:lpstr>Recurrent Neural Networks (RNNs)</vt:lpstr>
      <vt:lpstr>Unfolded RNN</vt:lpstr>
      <vt:lpstr>Working of RNN</vt:lpstr>
      <vt:lpstr>CASE STUDY: Sentimental Analysis on IMDb Database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Ameer</dc:creator>
  <cp:lastModifiedBy>Bhawani Shankar Sahu</cp:lastModifiedBy>
  <cp:revision>61</cp:revision>
  <dcterms:created xsi:type="dcterms:W3CDTF">2022-02-25T06:47:14Z</dcterms:created>
  <dcterms:modified xsi:type="dcterms:W3CDTF">2022-10-09T06:04:37Z</dcterms:modified>
</cp:coreProperties>
</file>