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610" y="2745343"/>
            <a:ext cx="4869180" cy="273891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1365290"/>
            <a:ext cx="7415927" cy="28389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452"/>
              </a:lnSpc>
              <a:buNone/>
            </a:pPr>
            <a:r>
              <a:rPr lang="en-US" sz="5962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Introduction to Vocational Training</a:t>
            </a:r>
            <a:endParaRPr lang="en-US" sz="5962" dirty="0"/>
          </a:p>
        </p:txBody>
      </p:sp>
      <p:sp>
        <p:nvSpPr>
          <p:cNvPr id="7" name="Text 3"/>
          <p:cNvSpPr/>
          <p:nvPr/>
        </p:nvSpPr>
        <p:spPr>
          <a:xfrm>
            <a:off x="864037" y="4574500"/>
            <a:ext cx="74159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Vocational training prepares students for careers in specific skilled trades, technologies, or services. It focuses on practical, hands-on learning to develop expertise in a particular field, empowering students to thrive in in-demand professions.</a:t>
            </a:r>
            <a:endParaRPr lang="en-US" sz="1944" dirty="0"/>
          </a:p>
        </p:txBody>
      </p:sp>
      <p:sp>
        <p:nvSpPr>
          <p:cNvPr id="8" name="Shape 4"/>
          <p:cNvSpPr/>
          <p:nvPr/>
        </p:nvSpPr>
        <p:spPr>
          <a:xfrm>
            <a:off x="864037" y="6450806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57" y="6458426"/>
            <a:ext cx="379690" cy="37969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382316" y="6432352"/>
            <a:ext cx="2370177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by sushant sahu</a:t>
            </a:r>
            <a:endParaRPr lang="en-US" sz="2430" dirty="0"/>
          </a:p>
        </p:txBody>
      </p:sp>
      <p:pic>
        <p:nvPicPr>
          <p:cNvPr id="11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20" y="2328743"/>
            <a:ext cx="4932640" cy="357211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61497" y="1116092"/>
            <a:ext cx="7593806" cy="12301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844"/>
              </a:lnSpc>
              <a:buNone/>
            </a:pPr>
            <a:r>
              <a:rPr lang="en-US" sz="3875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Benefits of Vocational Training</a:t>
            </a:r>
            <a:endParaRPr lang="en-US" sz="3875" dirty="0"/>
          </a:p>
        </p:txBody>
      </p:sp>
      <p:sp>
        <p:nvSpPr>
          <p:cNvPr id="7" name="Shape 3"/>
          <p:cNvSpPr/>
          <p:nvPr/>
        </p:nvSpPr>
        <p:spPr>
          <a:xfrm>
            <a:off x="6261497" y="2927509"/>
            <a:ext cx="498277" cy="498277"/>
          </a:xfrm>
          <a:prstGeom prst="roundRect">
            <a:avLst>
              <a:gd name="adj" fmla="val 66668"/>
            </a:avLst>
          </a:prstGeom>
          <a:solidFill>
            <a:srgbClr val="46464A"/>
          </a:solidFill>
          <a:ln/>
        </p:spPr>
      </p:sp>
      <p:sp>
        <p:nvSpPr>
          <p:cNvPr id="8" name="Text 4"/>
          <p:cNvSpPr/>
          <p:nvPr/>
        </p:nvSpPr>
        <p:spPr>
          <a:xfrm>
            <a:off x="6452592" y="3028950"/>
            <a:ext cx="116086" cy="2952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25"/>
              </a:lnSpc>
              <a:buNone/>
            </a:pPr>
            <a:r>
              <a:rPr lang="en-US" sz="2325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1</a:t>
            </a:r>
            <a:endParaRPr lang="en-US" sz="2325" dirty="0"/>
          </a:p>
        </p:txBody>
      </p:sp>
      <p:sp>
        <p:nvSpPr>
          <p:cNvPr id="9" name="Text 5"/>
          <p:cNvSpPr/>
          <p:nvPr/>
        </p:nvSpPr>
        <p:spPr>
          <a:xfrm>
            <a:off x="6981230" y="2927509"/>
            <a:ext cx="2460665" cy="307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22"/>
              </a:lnSpc>
              <a:buNone/>
            </a:pPr>
            <a:r>
              <a:rPr lang="en-US" sz="1938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Job-Ready Skills</a:t>
            </a:r>
            <a:endParaRPr lang="en-US" sz="1938" dirty="0"/>
          </a:p>
        </p:txBody>
      </p:sp>
      <p:sp>
        <p:nvSpPr>
          <p:cNvPr id="10" name="Text 6"/>
          <p:cNvSpPr/>
          <p:nvPr/>
        </p:nvSpPr>
        <p:spPr>
          <a:xfrm>
            <a:off x="6981230" y="3367921"/>
            <a:ext cx="2966442" cy="17716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0"/>
              </a:lnSpc>
              <a:buNone/>
            </a:pPr>
            <a:r>
              <a:rPr lang="en-US" sz="1744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Vocational programs teach practical, industry-relevant skills that employers need, making graduates highly employable.</a:t>
            </a:r>
            <a:endParaRPr lang="en-US" sz="1744" dirty="0"/>
          </a:p>
        </p:txBody>
      </p:sp>
      <p:sp>
        <p:nvSpPr>
          <p:cNvPr id="11" name="Shape 7"/>
          <p:cNvSpPr/>
          <p:nvPr/>
        </p:nvSpPr>
        <p:spPr>
          <a:xfrm>
            <a:off x="10169128" y="2927509"/>
            <a:ext cx="498277" cy="498277"/>
          </a:xfrm>
          <a:prstGeom prst="roundRect">
            <a:avLst>
              <a:gd name="adj" fmla="val 66668"/>
            </a:avLst>
          </a:prstGeom>
          <a:solidFill>
            <a:srgbClr val="46464A"/>
          </a:solidFill>
          <a:ln/>
        </p:spPr>
      </p:sp>
      <p:sp>
        <p:nvSpPr>
          <p:cNvPr id="12" name="Text 8"/>
          <p:cNvSpPr/>
          <p:nvPr/>
        </p:nvSpPr>
        <p:spPr>
          <a:xfrm>
            <a:off x="10331410" y="3028950"/>
            <a:ext cx="173712" cy="2952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25"/>
              </a:lnSpc>
              <a:buNone/>
            </a:pPr>
            <a:r>
              <a:rPr lang="en-US" sz="2325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2</a:t>
            </a:r>
            <a:endParaRPr lang="en-US" sz="2325" dirty="0"/>
          </a:p>
        </p:txBody>
      </p:sp>
      <p:sp>
        <p:nvSpPr>
          <p:cNvPr id="13" name="Text 9"/>
          <p:cNvSpPr/>
          <p:nvPr/>
        </p:nvSpPr>
        <p:spPr>
          <a:xfrm>
            <a:off x="10888861" y="2927509"/>
            <a:ext cx="2613660" cy="307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22"/>
              </a:lnSpc>
              <a:buNone/>
            </a:pPr>
            <a:r>
              <a:rPr lang="en-US" sz="1938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Accelerated Careers</a:t>
            </a:r>
            <a:endParaRPr lang="en-US" sz="1938" dirty="0"/>
          </a:p>
        </p:txBody>
      </p:sp>
      <p:sp>
        <p:nvSpPr>
          <p:cNvPr id="14" name="Text 10"/>
          <p:cNvSpPr/>
          <p:nvPr/>
        </p:nvSpPr>
        <p:spPr>
          <a:xfrm>
            <a:off x="10888861" y="3367921"/>
            <a:ext cx="2966442" cy="17716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0"/>
              </a:lnSpc>
              <a:buNone/>
            </a:pPr>
            <a:r>
              <a:rPr lang="en-US" sz="1744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Vocational training is often faster and more affordable than a traditional four-year degree, allowing students to enter the workforce sooner.</a:t>
            </a:r>
            <a:endParaRPr lang="en-US" sz="1744" dirty="0"/>
          </a:p>
        </p:txBody>
      </p:sp>
      <p:sp>
        <p:nvSpPr>
          <p:cNvPr id="15" name="Shape 11"/>
          <p:cNvSpPr/>
          <p:nvPr/>
        </p:nvSpPr>
        <p:spPr>
          <a:xfrm>
            <a:off x="6261497" y="5610106"/>
            <a:ext cx="498277" cy="498277"/>
          </a:xfrm>
          <a:prstGeom prst="roundRect">
            <a:avLst>
              <a:gd name="adj" fmla="val 66668"/>
            </a:avLst>
          </a:prstGeom>
          <a:solidFill>
            <a:srgbClr val="46464A"/>
          </a:solidFill>
          <a:ln/>
        </p:spPr>
      </p:sp>
      <p:sp>
        <p:nvSpPr>
          <p:cNvPr id="16" name="Text 12"/>
          <p:cNvSpPr/>
          <p:nvPr/>
        </p:nvSpPr>
        <p:spPr>
          <a:xfrm>
            <a:off x="6422112" y="5711547"/>
            <a:ext cx="176927" cy="2952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25"/>
              </a:lnSpc>
              <a:buNone/>
            </a:pPr>
            <a:r>
              <a:rPr lang="en-US" sz="2325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3</a:t>
            </a:r>
            <a:endParaRPr lang="en-US" sz="2325" dirty="0"/>
          </a:p>
        </p:txBody>
      </p:sp>
      <p:sp>
        <p:nvSpPr>
          <p:cNvPr id="17" name="Text 13"/>
          <p:cNvSpPr/>
          <p:nvPr/>
        </p:nvSpPr>
        <p:spPr>
          <a:xfrm>
            <a:off x="6981230" y="5610106"/>
            <a:ext cx="3592354" cy="307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22"/>
              </a:lnSpc>
              <a:buNone/>
            </a:pPr>
            <a:r>
              <a:rPr lang="en-US" sz="1938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Increased Earning Potential</a:t>
            </a:r>
            <a:endParaRPr lang="en-US" sz="1938" dirty="0"/>
          </a:p>
        </p:txBody>
      </p:sp>
      <p:sp>
        <p:nvSpPr>
          <p:cNvPr id="18" name="Text 14"/>
          <p:cNvSpPr/>
          <p:nvPr/>
        </p:nvSpPr>
        <p:spPr>
          <a:xfrm>
            <a:off x="6981230" y="6050518"/>
            <a:ext cx="6874073" cy="10629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0"/>
              </a:lnSpc>
              <a:buNone/>
            </a:pPr>
            <a:r>
              <a:rPr lang="en-US" sz="1744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Many vocational careers offer competitive salaries and opportunities for advancement, providing a strong return on investment.</a:t>
            </a:r>
            <a:endParaRPr lang="en-US" sz="1744" dirty="0"/>
          </a:p>
        </p:txBody>
      </p:sp>
      <p:pic>
        <p:nvPicPr>
          <p:cNvPr id="19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069782"/>
            <a:ext cx="8825984" cy="685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20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In-Demand Vocational Careers</a:t>
            </a:r>
            <a:endParaRPr lang="en-US" sz="4320" dirty="0"/>
          </a:p>
        </p:txBody>
      </p:sp>
      <p:sp>
        <p:nvSpPr>
          <p:cNvPr id="5" name="Text 3"/>
          <p:cNvSpPr/>
          <p:nvPr/>
        </p:nvSpPr>
        <p:spPr>
          <a:xfrm>
            <a:off x="864037" y="3372683"/>
            <a:ext cx="2743200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60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Healthcare</a:t>
            </a:r>
            <a:endParaRPr lang="en-US" sz="2160" dirty="0"/>
          </a:p>
        </p:txBody>
      </p:sp>
      <p:sp>
        <p:nvSpPr>
          <p:cNvPr id="6" name="Text 4"/>
          <p:cNvSpPr/>
          <p:nvPr/>
        </p:nvSpPr>
        <p:spPr>
          <a:xfrm>
            <a:off x="864037" y="3962400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Medical assistants, dental hygienists, pharmacy technicians, and nursing aides are just a few of the high-growth careers in the healthcare field.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372683"/>
            <a:ext cx="2743200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60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Skilled Trades</a:t>
            </a:r>
            <a:endParaRPr lang="en-US" sz="2160" dirty="0"/>
          </a:p>
        </p:txBody>
      </p:sp>
      <p:sp>
        <p:nvSpPr>
          <p:cNvPr id="8" name="Text 6"/>
          <p:cNvSpPr/>
          <p:nvPr/>
        </p:nvSpPr>
        <p:spPr>
          <a:xfrm>
            <a:off x="5372695" y="3962400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Electricians, plumbers, HVAC technicians, and construction workers are in high demand as infrastructure and housing needs continue to rise.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372683"/>
            <a:ext cx="3393996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60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Information Technology</a:t>
            </a:r>
            <a:endParaRPr lang="en-US" sz="2160" dirty="0"/>
          </a:p>
        </p:txBody>
      </p:sp>
      <p:sp>
        <p:nvSpPr>
          <p:cNvPr id="10" name="Text 8"/>
          <p:cNvSpPr/>
          <p:nvPr/>
        </p:nvSpPr>
        <p:spPr>
          <a:xfrm>
            <a:off x="9881354" y="3962400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Computer support specialists, web developers, and network administrators are crucial to modern businesses and the digital economy.</a:t>
            </a:r>
            <a:endParaRPr lang="en-US" sz="1944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21456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108359" y="2701885"/>
            <a:ext cx="6014918" cy="4920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875"/>
              </a:lnSpc>
              <a:buNone/>
            </a:pPr>
            <a:r>
              <a:rPr lang="en-US" sz="3100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Vocational Training Pathways</a:t>
            </a:r>
            <a:endParaRPr lang="en-US" sz="3100" dirty="0"/>
          </a:p>
        </p:txBody>
      </p:sp>
      <p:sp>
        <p:nvSpPr>
          <p:cNvPr id="6" name="Shape 3"/>
          <p:cNvSpPr/>
          <p:nvPr/>
        </p:nvSpPr>
        <p:spPr>
          <a:xfrm>
            <a:off x="4468058" y="5543312"/>
            <a:ext cx="398621" cy="398621"/>
          </a:xfrm>
          <a:prstGeom prst="roundRect">
            <a:avLst>
              <a:gd name="adj" fmla="val 66668"/>
            </a:avLst>
          </a:prstGeom>
          <a:solidFill>
            <a:srgbClr val="46464A"/>
          </a:solidFill>
          <a:ln/>
        </p:spPr>
      </p:sp>
      <p:sp>
        <p:nvSpPr>
          <p:cNvPr id="7" name="Text 4"/>
          <p:cNvSpPr/>
          <p:nvPr/>
        </p:nvSpPr>
        <p:spPr>
          <a:xfrm>
            <a:off x="4620935" y="5624513"/>
            <a:ext cx="92869" cy="2362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860"/>
              </a:lnSpc>
              <a:buNone/>
            </a:pPr>
            <a:r>
              <a:rPr lang="en-US" sz="186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1</a:t>
            </a:r>
            <a:endParaRPr lang="en-US" sz="1860" dirty="0"/>
          </a:p>
        </p:txBody>
      </p:sp>
      <p:sp>
        <p:nvSpPr>
          <p:cNvPr id="8" name="Text 5"/>
          <p:cNvSpPr/>
          <p:nvPr/>
        </p:nvSpPr>
        <p:spPr>
          <a:xfrm>
            <a:off x="3601879" y="3743087"/>
            <a:ext cx="2131100" cy="2459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938"/>
              </a:lnSpc>
              <a:buNone/>
            </a:pPr>
            <a:r>
              <a:rPr lang="en-US" sz="155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Certificate Programs</a:t>
            </a:r>
            <a:endParaRPr lang="en-US" sz="1550" dirty="0"/>
          </a:p>
        </p:txBody>
      </p:sp>
      <p:sp>
        <p:nvSpPr>
          <p:cNvPr id="9" name="Text 6"/>
          <p:cNvSpPr/>
          <p:nvPr/>
        </p:nvSpPr>
        <p:spPr>
          <a:xfrm>
            <a:off x="2285524" y="4095274"/>
            <a:ext cx="4763810" cy="8501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232"/>
              </a:lnSpc>
              <a:buNone/>
            </a:pPr>
            <a:r>
              <a:rPr lang="en-US" sz="1395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Short-term, focused programs that provide specific job-ready skills in fields like cosmetology, culinary arts, or truck driving.</a:t>
            </a:r>
            <a:endParaRPr lang="en-US" sz="1395" dirty="0"/>
          </a:p>
        </p:txBody>
      </p:sp>
      <p:sp>
        <p:nvSpPr>
          <p:cNvPr id="10" name="Shape 7"/>
          <p:cNvSpPr/>
          <p:nvPr/>
        </p:nvSpPr>
        <p:spPr>
          <a:xfrm>
            <a:off x="7115770" y="5543312"/>
            <a:ext cx="398621" cy="398621"/>
          </a:xfrm>
          <a:prstGeom prst="roundRect">
            <a:avLst>
              <a:gd name="adj" fmla="val 66668"/>
            </a:avLst>
          </a:prstGeom>
          <a:solidFill>
            <a:srgbClr val="46464A"/>
          </a:solidFill>
          <a:ln/>
        </p:spPr>
      </p:sp>
      <p:sp>
        <p:nvSpPr>
          <p:cNvPr id="11" name="Text 8"/>
          <p:cNvSpPr/>
          <p:nvPr/>
        </p:nvSpPr>
        <p:spPr>
          <a:xfrm>
            <a:off x="7245548" y="5624513"/>
            <a:ext cx="138946" cy="2362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860"/>
              </a:lnSpc>
              <a:buNone/>
            </a:pPr>
            <a:r>
              <a:rPr lang="en-US" sz="186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2</a:t>
            </a:r>
            <a:endParaRPr lang="en-US" sz="1860" dirty="0"/>
          </a:p>
        </p:txBody>
      </p:sp>
      <p:sp>
        <p:nvSpPr>
          <p:cNvPr id="12" name="Text 9"/>
          <p:cNvSpPr/>
          <p:nvPr/>
        </p:nvSpPr>
        <p:spPr>
          <a:xfrm>
            <a:off x="6330791" y="6539865"/>
            <a:ext cx="1968460" cy="2459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938"/>
              </a:lnSpc>
              <a:buNone/>
            </a:pPr>
            <a:r>
              <a:rPr lang="en-US" sz="155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Diplomas</a:t>
            </a:r>
            <a:endParaRPr lang="en-US" sz="1550" dirty="0"/>
          </a:p>
        </p:txBody>
      </p:sp>
      <p:sp>
        <p:nvSpPr>
          <p:cNvPr id="13" name="Text 10"/>
          <p:cNvSpPr/>
          <p:nvPr/>
        </p:nvSpPr>
        <p:spPr>
          <a:xfrm>
            <a:off x="4933117" y="6892052"/>
            <a:ext cx="4763929" cy="8501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232"/>
              </a:lnSpc>
              <a:buNone/>
            </a:pPr>
            <a:r>
              <a:rPr lang="en-US" sz="1395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One- or two-year programs that offer more comprehensive training for careers like medical billing, paralegal work, or HVAC installation.</a:t>
            </a:r>
            <a:endParaRPr lang="en-US" sz="1395" dirty="0"/>
          </a:p>
        </p:txBody>
      </p:sp>
      <p:sp>
        <p:nvSpPr>
          <p:cNvPr id="14" name="Shape 11"/>
          <p:cNvSpPr/>
          <p:nvPr/>
        </p:nvSpPr>
        <p:spPr>
          <a:xfrm>
            <a:off x="9763482" y="5543312"/>
            <a:ext cx="398621" cy="398621"/>
          </a:xfrm>
          <a:prstGeom prst="roundRect">
            <a:avLst>
              <a:gd name="adj" fmla="val 66668"/>
            </a:avLst>
          </a:prstGeom>
          <a:solidFill>
            <a:srgbClr val="46464A"/>
          </a:solidFill>
          <a:ln/>
        </p:spPr>
      </p:sp>
      <p:sp>
        <p:nvSpPr>
          <p:cNvPr id="15" name="Text 12"/>
          <p:cNvSpPr/>
          <p:nvPr/>
        </p:nvSpPr>
        <p:spPr>
          <a:xfrm>
            <a:off x="9891951" y="5624513"/>
            <a:ext cx="141565" cy="2362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860"/>
              </a:lnSpc>
              <a:buNone/>
            </a:pPr>
            <a:r>
              <a:rPr lang="en-US" sz="186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3</a:t>
            </a:r>
            <a:endParaRPr lang="en-US" sz="1860" dirty="0"/>
          </a:p>
        </p:txBody>
      </p:sp>
      <p:sp>
        <p:nvSpPr>
          <p:cNvPr id="16" name="Text 13"/>
          <p:cNvSpPr/>
          <p:nvPr/>
        </p:nvSpPr>
        <p:spPr>
          <a:xfrm>
            <a:off x="8960406" y="3459718"/>
            <a:ext cx="2004774" cy="2459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938"/>
              </a:lnSpc>
              <a:buNone/>
            </a:pPr>
            <a:r>
              <a:rPr lang="en-US" sz="155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Associate's Degrees</a:t>
            </a:r>
            <a:endParaRPr lang="en-US" sz="1550" dirty="0"/>
          </a:p>
        </p:txBody>
      </p:sp>
      <p:sp>
        <p:nvSpPr>
          <p:cNvPr id="17" name="Text 14"/>
          <p:cNvSpPr/>
          <p:nvPr/>
        </p:nvSpPr>
        <p:spPr>
          <a:xfrm>
            <a:off x="7580828" y="3811905"/>
            <a:ext cx="4763929" cy="11334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232"/>
              </a:lnSpc>
              <a:buNone/>
            </a:pPr>
            <a:r>
              <a:rPr lang="en-US" sz="1395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Two-year degree programs that combine general education with advanced technical instruction in areas like nursing, computer programming, or automotive technology.</a:t>
            </a:r>
            <a:endParaRPr lang="en-US" sz="1395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301073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42963" y="3673435"/>
            <a:ext cx="9192339" cy="6691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268"/>
              </a:lnSpc>
              <a:buNone/>
            </a:pPr>
            <a:r>
              <a:rPr lang="en-US" sz="4215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Hands-On Learning Experiences</a:t>
            </a:r>
            <a:endParaRPr lang="en-US" sz="4215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3" y="4703802"/>
            <a:ext cx="602099" cy="60209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42963" y="5546765"/>
            <a:ext cx="2676287" cy="3345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34"/>
              </a:lnSpc>
              <a:buNone/>
            </a:pPr>
            <a:r>
              <a:rPr lang="en-US" sz="2107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Internships</a:t>
            </a:r>
            <a:endParaRPr lang="en-US" sz="2107" dirty="0"/>
          </a:p>
        </p:txBody>
      </p:sp>
      <p:sp>
        <p:nvSpPr>
          <p:cNvPr id="8" name="Text 4"/>
          <p:cNvSpPr/>
          <p:nvPr/>
        </p:nvSpPr>
        <p:spPr>
          <a:xfrm>
            <a:off x="842963" y="6025753"/>
            <a:ext cx="2965133" cy="15411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035"/>
              </a:lnSpc>
              <a:buNone/>
            </a:pPr>
            <a:r>
              <a:rPr lang="en-US" sz="1897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Gain real-world experience and make valuable industry connections.</a:t>
            </a:r>
            <a:endParaRPr lang="en-US" sz="1897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331" y="4703802"/>
            <a:ext cx="602099" cy="60209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169331" y="5546765"/>
            <a:ext cx="2676287" cy="3345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34"/>
              </a:lnSpc>
              <a:buNone/>
            </a:pPr>
            <a:r>
              <a:rPr lang="en-US" sz="2107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Apprenticeships</a:t>
            </a:r>
            <a:endParaRPr lang="en-US" sz="2107" dirty="0"/>
          </a:p>
        </p:txBody>
      </p:sp>
      <p:sp>
        <p:nvSpPr>
          <p:cNvPr id="11" name="Text 6"/>
          <p:cNvSpPr/>
          <p:nvPr/>
        </p:nvSpPr>
        <p:spPr>
          <a:xfrm>
            <a:off x="4169331" y="6025753"/>
            <a:ext cx="2965252" cy="15411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035"/>
              </a:lnSpc>
              <a:buNone/>
            </a:pPr>
            <a:r>
              <a:rPr lang="en-US" sz="1897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Learn a skilled trade through a combination of classroom instruction and on-the-job training.</a:t>
            </a:r>
            <a:endParaRPr lang="en-US" sz="1897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818" y="4703802"/>
            <a:ext cx="602099" cy="602099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95818" y="5546765"/>
            <a:ext cx="2676287" cy="3345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34"/>
              </a:lnSpc>
              <a:buNone/>
            </a:pPr>
            <a:r>
              <a:rPr lang="en-US" sz="2107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Simulations</a:t>
            </a:r>
            <a:endParaRPr lang="en-US" sz="2107" dirty="0"/>
          </a:p>
        </p:txBody>
      </p:sp>
      <p:sp>
        <p:nvSpPr>
          <p:cNvPr id="14" name="Text 8"/>
          <p:cNvSpPr/>
          <p:nvPr/>
        </p:nvSpPr>
        <p:spPr>
          <a:xfrm>
            <a:off x="7495818" y="6025753"/>
            <a:ext cx="2965133" cy="11558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035"/>
              </a:lnSpc>
              <a:buNone/>
            </a:pPr>
            <a:r>
              <a:rPr lang="en-US" sz="1897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Practice job-specific skills in a controlled, safe environment.</a:t>
            </a:r>
            <a:endParaRPr lang="en-US" sz="1897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2186" y="4703802"/>
            <a:ext cx="602099" cy="602099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0822186" y="5546765"/>
            <a:ext cx="2676287" cy="3345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34"/>
              </a:lnSpc>
              <a:buNone/>
            </a:pPr>
            <a:r>
              <a:rPr lang="en-US" sz="2107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Hands-On Labs</a:t>
            </a:r>
            <a:endParaRPr lang="en-US" sz="2107" dirty="0"/>
          </a:p>
        </p:txBody>
      </p:sp>
      <p:sp>
        <p:nvSpPr>
          <p:cNvPr id="17" name="Text 10"/>
          <p:cNvSpPr/>
          <p:nvPr/>
        </p:nvSpPr>
        <p:spPr>
          <a:xfrm>
            <a:off x="10822186" y="6025753"/>
            <a:ext cx="2965252" cy="15411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035"/>
              </a:lnSpc>
              <a:buNone/>
            </a:pPr>
            <a:r>
              <a:rPr lang="en-US" sz="1897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Develop technical proficiency through practical, supervised exercises.</a:t>
            </a:r>
            <a:endParaRPr lang="en-US" sz="1897" dirty="0"/>
          </a:p>
        </p:txBody>
      </p:sp>
      <p:pic>
        <p:nvPicPr>
          <p:cNvPr id="18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60" y="2461498"/>
            <a:ext cx="4978479" cy="330660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97084" y="1469588"/>
            <a:ext cx="6674406" cy="563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442"/>
              </a:lnSpc>
              <a:buNone/>
            </a:pPr>
            <a:r>
              <a:rPr lang="en-US" sz="3553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Certifications and Licensing</a:t>
            </a:r>
            <a:endParaRPr lang="en-US" sz="3553" dirty="0"/>
          </a:p>
        </p:txBody>
      </p:sp>
      <p:sp>
        <p:nvSpPr>
          <p:cNvPr id="7" name="Shape 3"/>
          <p:cNvSpPr/>
          <p:nvPr/>
        </p:nvSpPr>
        <p:spPr>
          <a:xfrm>
            <a:off x="6197084" y="2338149"/>
            <a:ext cx="3759875" cy="2109430"/>
          </a:xfrm>
          <a:prstGeom prst="roundRect">
            <a:avLst>
              <a:gd name="adj" fmla="val 14441"/>
            </a:avLst>
          </a:prstGeom>
          <a:solidFill>
            <a:srgbClr val="46464A"/>
          </a:solidFill>
          <a:ln/>
        </p:spPr>
      </p:sp>
      <p:sp>
        <p:nvSpPr>
          <p:cNvPr id="8" name="Text 4"/>
          <p:cNvSpPr/>
          <p:nvPr/>
        </p:nvSpPr>
        <p:spPr>
          <a:xfrm>
            <a:off x="6400086" y="2541151"/>
            <a:ext cx="2646164" cy="2819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221"/>
              </a:lnSpc>
              <a:buNone/>
            </a:pPr>
            <a:r>
              <a:rPr lang="en-US" sz="1777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Industry Certifications</a:t>
            </a:r>
            <a:endParaRPr lang="en-US" sz="1777" dirty="0"/>
          </a:p>
        </p:txBody>
      </p:sp>
      <p:sp>
        <p:nvSpPr>
          <p:cNvPr id="9" name="Text 5"/>
          <p:cNvSpPr/>
          <p:nvPr/>
        </p:nvSpPr>
        <p:spPr>
          <a:xfrm>
            <a:off x="6400086" y="2944892"/>
            <a:ext cx="3353872" cy="9747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58"/>
              </a:lnSpc>
              <a:buNone/>
            </a:pPr>
            <a:r>
              <a:rPr lang="en-US" sz="1599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Earn credentials that validate your skills and expertise, often required for certain vocational careers.</a:t>
            </a:r>
            <a:endParaRPr lang="en-US" sz="1599" dirty="0"/>
          </a:p>
        </p:txBody>
      </p:sp>
      <p:sp>
        <p:nvSpPr>
          <p:cNvPr id="10" name="Shape 6"/>
          <p:cNvSpPr/>
          <p:nvPr/>
        </p:nvSpPr>
        <p:spPr>
          <a:xfrm>
            <a:off x="10159960" y="2338149"/>
            <a:ext cx="3759875" cy="2109430"/>
          </a:xfrm>
          <a:prstGeom prst="roundRect">
            <a:avLst>
              <a:gd name="adj" fmla="val 14441"/>
            </a:avLst>
          </a:prstGeom>
          <a:solidFill>
            <a:srgbClr val="46464A"/>
          </a:solidFill>
          <a:ln/>
        </p:spPr>
      </p:sp>
      <p:sp>
        <p:nvSpPr>
          <p:cNvPr id="11" name="Text 7"/>
          <p:cNvSpPr/>
          <p:nvPr/>
        </p:nvSpPr>
        <p:spPr>
          <a:xfrm>
            <a:off x="10362962" y="2541151"/>
            <a:ext cx="2256353" cy="2819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221"/>
              </a:lnSpc>
              <a:buNone/>
            </a:pPr>
            <a:r>
              <a:rPr lang="en-US" sz="1777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Licenses</a:t>
            </a:r>
            <a:endParaRPr lang="en-US" sz="1777" dirty="0"/>
          </a:p>
        </p:txBody>
      </p:sp>
      <p:sp>
        <p:nvSpPr>
          <p:cNvPr id="12" name="Text 8"/>
          <p:cNvSpPr/>
          <p:nvPr/>
        </p:nvSpPr>
        <p:spPr>
          <a:xfrm>
            <a:off x="10362962" y="2944892"/>
            <a:ext cx="3353872" cy="12996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58"/>
              </a:lnSpc>
              <a:buNone/>
            </a:pPr>
            <a:r>
              <a:rPr lang="en-US" sz="1599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Many vocational fields, such as cosmetology, HVAC, and commercial driving, require state-issued licenses to practice legally.</a:t>
            </a:r>
            <a:endParaRPr lang="en-US" sz="1599" dirty="0"/>
          </a:p>
        </p:txBody>
      </p:sp>
      <p:sp>
        <p:nvSpPr>
          <p:cNvPr id="13" name="Shape 9"/>
          <p:cNvSpPr/>
          <p:nvPr/>
        </p:nvSpPr>
        <p:spPr>
          <a:xfrm>
            <a:off x="6197084" y="4650581"/>
            <a:ext cx="3759875" cy="2109430"/>
          </a:xfrm>
          <a:prstGeom prst="roundRect">
            <a:avLst>
              <a:gd name="adj" fmla="val 14441"/>
            </a:avLst>
          </a:prstGeom>
          <a:solidFill>
            <a:srgbClr val="46464A"/>
          </a:solidFill>
          <a:ln/>
        </p:spPr>
      </p:sp>
      <p:sp>
        <p:nvSpPr>
          <p:cNvPr id="14" name="Text 10"/>
          <p:cNvSpPr/>
          <p:nvPr/>
        </p:nvSpPr>
        <p:spPr>
          <a:xfrm>
            <a:off x="6400086" y="4853583"/>
            <a:ext cx="2602349" cy="2819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221"/>
              </a:lnSpc>
              <a:buNone/>
            </a:pPr>
            <a:r>
              <a:rPr lang="en-US" sz="1777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Continuing Education</a:t>
            </a:r>
            <a:endParaRPr lang="en-US" sz="1777" dirty="0"/>
          </a:p>
        </p:txBody>
      </p:sp>
      <p:sp>
        <p:nvSpPr>
          <p:cNvPr id="15" name="Text 11"/>
          <p:cNvSpPr/>
          <p:nvPr/>
        </p:nvSpPr>
        <p:spPr>
          <a:xfrm>
            <a:off x="6400086" y="5257324"/>
            <a:ext cx="3353872" cy="12996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58"/>
              </a:lnSpc>
              <a:buNone/>
            </a:pPr>
            <a:r>
              <a:rPr lang="en-US" sz="1599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Vocational training often includes opportunities for ongoing professional development and skill upgrades.</a:t>
            </a:r>
            <a:endParaRPr lang="en-US" sz="1599" dirty="0"/>
          </a:p>
        </p:txBody>
      </p:sp>
      <p:sp>
        <p:nvSpPr>
          <p:cNvPr id="16" name="Shape 12"/>
          <p:cNvSpPr/>
          <p:nvPr/>
        </p:nvSpPr>
        <p:spPr>
          <a:xfrm>
            <a:off x="10159960" y="4650581"/>
            <a:ext cx="3759875" cy="2109430"/>
          </a:xfrm>
          <a:prstGeom prst="roundRect">
            <a:avLst>
              <a:gd name="adj" fmla="val 14441"/>
            </a:avLst>
          </a:prstGeom>
          <a:solidFill>
            <a:srgbClr val="46464A"/>
          </a:solidFill>
          <a:ln/>
        </p:spPr>
      </p:sp>
      <p:sp>
        <p:nvSpPr>
          <p:cNvPr id="17" name="Text 13"/>
          <p:cNvSpPr/>
          <p:nvPr/>
        </p:nvSpPr>
        <p:spPr>
          <a:xfrm>
            <a:off x="10362962" y="4853583"/>
            <a:ext cx="2395299" cy="2819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221"/>
              </a:lnSpc>
              <a:buNone/>
            </a:pPr>
            <a:r>
              <a:rPr lang="en-US" sz="1777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Transferable Credits</a:t>
            </a:r>
            <a:endParaRPr lang="en-US" sz="1777" dirty="0"/>
          </a:p>
        </p:txBody>
      </p:sp>
      <p:sp>
        <p:nvSpPr>
          <p:cNvPr id="18" name="Text 14"/>
          <p:cNvSpPr/>
          <p:nvPr/>
        </p:nvSpPr>
        <p:spPr>
          <a:xfrm>
            <a:off x="10362962" y="5257324"/>
            <a:ext cx="3353872" cy="12996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58"/>
              </a:lnSpc>
              <a:buNone/>
            </a:pPr>
            <a:r>
              <a:rPr lang="en-US" sz="1599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Credits earned in some vocational programs may be transferable towards a related associate's or bachelor's degree.</a:t>
            </a:r>
            <a:endParaRPr lang="en-US" sz="1599" dirty="0"/>
          </a:p>
        </p:txBody>
      </p:sp>
      <p:pic>
        <p:nvPicPr>
          <p:cNvPr id="19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5354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76206" y="3237667"/>
            <a:ext cx="10026610" cy="5895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643"/>
              </a:lnSpc>
              <a:buNone/>
            </a:pPr>
            <a:r>
              <a:rPr lang="en-US" sz="3715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Vocational Training Costs and Financing</a:t>
            </a:r>
            <a:endParaRPr lang="en-US" sz="3715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06" y="4145637"/>
            <a:ext cx="4159329" cy="84915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88494" y="5313164"/>
            <a:ext cx="2358747" cy="294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22"/>
              </a:lnSpc>
              <a:buNone/>
            </a:pPr>
            <a:r>
              <a:rPr lang="en-US" sz="1857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Tuition and Fees</a:t>
            </a:r>
            <a:endParaRPr lang="en-US" sz="1857" dirty="0"/>
          </a:p>
        </p:txBody>
      </p:sp>
      <p:sp>
        <p:nvSpPr>
          <p:cNvPr id="8" name="Text 4"/>
          <p:cNvSpPr/>
          <p:nvPr/>
        </p:nvSpPr>
        <p:spPr>
          <a:xfrm>
            <a:off x="1288494" y="5735241"/>
            <a:ext cx="3734752" cy="16978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75"/>
              </a:lnSpc>
              <a:buNone/>
            </a:pPr>
            <a:r>
              <a:rPr lang="en-US" sz="1672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Vocational programs are generally more affordable than four-year universities, with costs ranging from a few thousand to tens of thousands of dollars.</a:t>
            </a:r>
            <a:endParaRPr lang="en-US" sz="1672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535" y="4145637"/>
            <a:ext cx="4159329" cy="84915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447824" y="5313164"/>
            <a:ext cx="2358747" cy="294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22"/>
              </a:lnSpc>
              <a:buNone/>
            </a:pPr>
            <a:r>
              <a:rPr lang="en-US" sz="1857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Financial Aid</a:t>
            </a:r>
            <a:endParaRPr lang="en-US" sz="1857" dirty="0"/>
          </a:p>
        </p:txBody>
      </p:sp>
      <p:sp>
        <p:nvSpPr>
          <p:cNvPr id="11" name="Text 6"/>
          <p:cNvSpPr/>
          <p:nvPr/>
        </p:nvSpPr>
        <p:spPr>
          <a:xfrm>
            <a:off x="5447824" y="5735241"/>
            <a:ext cx="3734752" cy="13582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75"/>
              </a:lnSpc>
              <a:buNone/>
            </a:pPr>
            <a:r>
              <a:rPr lang="en-US" sz="1672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Students may qualify for scholarships, grants, loans, and other forms of financial assistance to help cover the cost of vocational training.</a:t>
            </a:r>
            <a:endParaRPr lang="en-US" sz="1672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4865" y="4145637"/>
            <a:ext cx="4159329" cy="84915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607153" y="5313164"/>
            <a:ext cx="2625804" cy="294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22"/>
              </a:lnSpc>
              <a:buNone/>
            </a:pPr>
            <a:r>
              <a:rPr lang="en-US" sz="1857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Return on Investment</a:t>
            </a:r>
            <a:endParaRPr lang="en-US" sz="1857" dirty="0"/>
          </a:p>
        </p:txBody>
      </p:sp>
      <p:sp>
        <p:nvSpPr>
          <p:cNvPr id="14" name="Text 8"/>
          <p:cNvSpPr/>
          <p:nvPr/>
        </p:nvSpPr>
        <p:spPr>
          <a:xfrm>
            <a:off x="9607153" y="5735241"/>
            <a:ext cx="3734752" cy="13582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75"/>
              </a:lnSpc>
              <a:buNone/>
            </a:pPr>
            <a:r>
              <a:rPr lang="en-US" sz="1672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accelerated timeline and direct career path of vocational training often leads to a strong return on investment through higher earnings.</a:t>
            </a:r>
            <a:endParaRPr lang="en-US" sz="1672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79" y="2693194"/>
            <a:ext cx="5054322" cy="284309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91238" y="1393150"/>
            <a:ext cx="7934325" cy="9601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780"/>
              </a:lnSpc>
              <a:buNone/>
            </a:pPr>
            <a:r>
              <a:rPr lang="en-US" sz="3024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Transitioning from Vocational Training to the Workforce</a:t>
            </a:r>
            <a:endParaRPr lang="en-US" sz="3024" dirty="0"/>
          </a:p>
        </p:txBody>
      </p:sp>
      <p:sp>
        <p:nvSpPr>
          <p:cNvPr id="7" name="Shape 3"/>
          <p:cNvSpPr/>
          <p:nvPr/>
        </p:nvSpPr>
        <p:spPr>
          <a:xfrm>
            <a:off x="6091238" y="2612469"/>
            <a:ext cx="7934325" cy="4223861"/>
          </a:xfrm>
          <a:prstGeom prst="roundRect">
            <a:avLst>
              <a:gd name="adj" fmla="val 6137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8" name="Shape 4"/>
          <p:cNvSpPr/>
          <p:nvPr/>
        </p:nvSpPr>
        <p:spPr>
          <a:xfrm>
            <a:off x="6098857" y="2620089"/>
            <a:ext cx="7919085" cy="105215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6271617" y="2731294"/>
            <a:ext cx="3610213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177"/>
              </a:lnSpc>
              <a:buNone/>
            </a:pPr>
            <a:r>
              <a:rPr lang="en-US" sz="1361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Resume Building</a:t>
            </a:r>
            <a:endParaRPr lang="en-US" sz="1361" dirty="0"/>
          </a:p>
        </p:txBody>
      </p:sp>
      <p:sp>
        <p:nvSpPr>
          <p:cNvPr id="10" name="Text 6"/>
          <p:cNvSpPr/>
          <p:nvPr/>
        </p:nvSpPr>
        <p:spPr>
          <a:xfrm>
            <a:off x="10234970" y="2731294"/>
            <a:ext cx="3610213" cy="829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177"/>
              </a:lnSpc>
              <a:buNone/>
            </a:pPr>
            <a:r>
              <a:rPr lang="en-US" sz="1361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Highlight your specialized skills and hands-on experience gained through vocational training.</a:t>
            </a:r>
            <a:endParaRPr lang="en-US" sz="1361" dirty="0"/>
          </a:p>
        </p:txBody>
      </p:sp>
      <p:sp>
        <p:nvSpPr>
          <p:cNvPr id="11" name="Shape 7"/>
          <p:cNvSpPr/>
          <p:nvPr/>
        </p:nvSpPr>
        <p:spPr>
          <a:xfrm>
            <a:off x="6098857" y="3672245"/>
            <a:ext cx="7919085" cy="105215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8"/>
          <p:cNvSpPr/>
          <p:nvPr/>
        </p:nvSpPr>
        <p:spPr>
          <a:xfrm>
            <a:off x="6271617" y="3783449"/>
            <a:ext cx="3610213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177"/>
              </a:lnSpc>
              <a:buNone/>
            </a:pPr>
            <a:r>
              <a:rPr lang="en-US" sz="1361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Networking</a:t>
            </a:r>
            <a:endParaRPr lang="en-US" sz="1361" dirty="0"/>
          </a:p>
        </p:txBody>
      </p:sp>
      <p:sp>
        <p:nvSpPr>
          <p:cNvPr id="13" name="Text 9"/>
          <p:cNvSpPr/>
          <p:nvPr/>
        </p:nvSpPr>
        <p:spPr>
          <a:xfrm>
            <a:off x="10234970" y="3783449"/>
            <a:ext cx="3610213" cy="829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177"/>
              </a:lnSpc>
              <a:buNone/>
            </a:pPr>
            <a:r>
              <a:rPr lang="en-US" sz="1361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Tap into industry connections made during internships, apprenticeships, and other vocational program activities.</a:t>
            </a:r>
            <a:endParaRPr lang="en-US" sz="1361" dirty="0"/>
          </a:p>
        </p:txBody>
      </p:sp>
      <p:sp>
        <p:nvSpPr>
          <p:cNvPr id="14" name="Shape 10"/>
          <p:cNvSpPr/>
          <p:nvPr/>
        </p:nvSpPr>
        <p:spPr>
          <a:xfrm>
            <a:off x="6098857" y="4724400"/>
            <a:ext cx="7919085" cy="105215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1"/>
          <p:cNvSpPr/>
          <p:nvPr/>
        </p:nvSpPr>
        <p:spPr>
          <a:xfrm>
            <a:off x="6271617" y="4835604"/>
            <a:ext cx="3610213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177"/>
              </a:lnSpc>
              <a:buNone/>
            </a:pPr>
            <a:r>
              <a:rPr lang="en-US" sz="1361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Job Search</a:t>
            </a:r>
            <a:endParaRPr lang="en-US" sz="1361" dirty="0"/>
          </a:p>
        </p:txBody>
      </p:sp>
      <p:sp>
        <p:nvSpPr>
          <p:cNvPr id="16" name="Text 12"/>
          <p:cNvSpPr/>
          <p:nvPr/>
        </p:nvSpPr>
        <p:spPr>
          <a:xfrm>
            <a:off x="10234970" y="4835604"/>
            <a:ext cx="3610213" cy="829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177"/>
              </a:lnSpc>
              <a:buNone/>
            </a:pPr>
            <a:r>
              <a:rPr lang="en-US" sz="1361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Utilize career placement services and job search resources provided by your vocational school.</a:t>
            </a:r>
            <a:endParaRPr lang="en-US" sz="1361" dirty="0"/>
          </a:p>
        </p:txBody>
      </p:sp>
      <p:sp>
        <p:nvSpPr>
          <p:cNvPr id="17" name="Shape 13"/>
          <p:cNvSpPr/>
          <p:nvPr/>
        </p:nvSpPr>
        <p:spPr>
          <a:xfrm>
            <a:off x="6098857" y="5776555"/>
            <a:ext cx="7919085" cy="105215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4"/>
          <p:cNvSpPr/>
          <p:nvPr/>
        </p:nvSpPr>
        <p:spPr>
          <a:xfrm>
            <a:off x="6271617" y="5887760"/>
            <a:ext cx="3610213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177"/>
              </a:lnSpc>
              <a:buNone/>
            </a:pPr>
            <a:r>
              <a:rPr lang="en-US" sz="1361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Continuing Education</a:t>
            </a:r>
            <a:endParaRPr lang="en-US" sz="1361" dirty="0"/>
          </a:p>
        </p:txBody>
      </p:sp>
      <p:sp>
        <p:nvSpPr>
          <p:cNvPr id="19" name="Text 15"/>
          <p:cNvSpPr/>
          <p:nvPr/>
        </p:nvSpPr>
        <p:spPr>
          <a:xfrm>
            <a:off x="10234970" y="5887760"/>
            <a:ext cx="3610213" cy="829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177"/>
              </a:lnSpc>
              <a:buNone/>
            </a:pPr>
            <a:r>
              <a:rPr lang="en-US" sz="1361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Consider further education, such as an associate's or bachelor's degree, to expand your career opportunities.</a:t>
            </a:r>
            <a:endParaRPr lang="en-US" sz="1361" dirty="0"/>
          </a:p>
        </p:txBody>
      </p:sp>
      <p:pic>
        <p:nvPicPr>
          <p:cNvPr id="2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2024-07-25T14:34:44Z</dcterms:created>
  <dcterms:modified xsi:type="dcterms:W3CDTF">2024-07-25T14:34:44Z</dcterms:modified>
</cp:coreProperties>
</file>