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0"/>
            <a:ext cx="838200" cy="5667375"/>
          </a:xfrm>
          <a:custGeom>
            <a:avLst/>
            <a:gdLst/>
            <a:ahLst/>
            <a:cxnLst/>
            <a:rect l="l" t="t" r="r" b="b"/>
            <a:pathLst>
              <a:path w="838200" h="5667375">
                <a:moveTo>
                  <a:pt x="838200" y="0"/>
                </a:moveTo>
                <a:lnTo>
                  <a:pt x="0" y="0"/>
                </a:lnTo>
                <a:lnTo>
                  <a:pt x="0" y="5667375"/>
                </a:lnTo>
                <a:lnTo>
                  <a:pt x="83820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bg 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7670" y="1773839"/>
            <a:ext cx="3700783" cy="2472485"/>
          </a:xfrm>
          <a:prstGeom prst="rect">
            <a:avLst/>
          </a:prstGeom>
        </p:spPr>
      </p:pic>
      <p:sp>
        <p:nvSpPr>
          <p:cNvPr id="37" name="bg object 37"/>
          <p:cNvSpPr/>
          <p:nvPr/>
        </p:nvSpPr>
        <p:spPr>
          <a:xfrm>
            <a:off x="338137" y="3433826"/>
            <a:ext cx="4549775" cy="0"/>
          </a:xfrm>
          <a:custGeom>
            <a:avLst/>
            <a:gdLst/>
            <a:ahLst/>
            <a:cxnLst/>
            <a:rect l="l" t="t" r="r" b="b"/>
            <a:pathLst>
              <a:path w="4549775">
                <a:moveTo>
                  <a:pt x="0" y="0"/>
                </a:moveTo>
                <a:lnTo>
                  <a:pt x="454945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72255" y="740092"/>
            <a:ext cx="5047488" cy="849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1202" y="3226752"/>
            <a:ext cx="5058410" cy="1931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blog.no/en/article/networks-and-networkin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3" name="object 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90C225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539F20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90C225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13" name="object 13"/>
            <p:cNvSpPr/>
            <p:nvPr/>
          </p:nvSpPr>
          <p:spPr>
            <a:xfrm>
              <a:off x="0" y="0"/>
              <a:ext cx="838200" cy="5667375"/>
            </a:xfrm>
            <a:custGeom>
              <a:avLst/>
              <a:gdLst/>
              <a:ahLst/>
              <a:cxnLst/>
              <a:rect l="l" t="t" r="r" b="b"/>
              <a:pathLst>
                <a:path w="838200" h="5667375">
                  <a:moveTo>
                    <a:pt x="838200" y="0"/>
                  </a:moveTo>
                  <a:lnTo>
                    <a:pt x="0" y="0"/>
                  </a:lnTo>
                  <a:lnTo>
                    <a:pt x="0" y="5667375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0" y="0"/>
              <a:ext cx="838200" cy="5667375"/>
            </a:xfrm>
            <a:custGeom>
              <a:avLst/>
              <a:gdLst/>
              <a:ahLst/>
              <a:cxnLst/>
              <a:rect l="l" t="t" r="r" b="b"/>
              <a:pathLst>
                <a:path w="838200" h="5667375">
                  <a:moveTo>
                    <a:pt x="838200" y="0"/>
                  </a:moveTo>
                  <a:lnTo>
                    <a:pt x="0" y="0"/>
                  </a:lnTo>
                  <a:lnTo>
                    <a:pt x="0" y="5667375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86175" y="0"/>
              <a:ext cx="7315200" cy="6858000"/>
            </a:xfrm>
            <a:custGeom>
              <a:avLst/>
              <a:gdLst/>
              <a:ahLst/>
              <a:cxnLst/>
              <a:rect l="l" t="t" r="r" b="b"/>
              <a:pathLst>
                <a:path w="7315200" h="6858000">
                  <a:moveTo>
                    <a:pt x="7315200" y="0"/>
                  </a:moveTo>
                  <a:lnTo>
                    <a:pt x="1024382" y="0"/>
                  </a:lnTo>
                  <a:lnTo>
                    <a:pt x="0" y="6857999"/>
                  </a:lnTo>
                  <a:lnTo>
                    <a:pt x="6290818" y="6857999"/>
                  </a:lnTo>
                  <a:lnTo>
                    <a:pt x="7315200" y="0"/>
                  </a:lnTo>
                  <a:close/>
                </a:path>
              </a:pathLst>
            </a:custGeom>
            <a:solidFill>
              <a:srgbClr val="000000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90C225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539F20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025842" y="1323593"/>
            <a:ext cx="10025380" cy="147891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679450" marR="5080" indent="-667385">
              <a:lnSpc>
                <a:spcPts val="5410"/>
              </a:lnSpc>
              <a:spcBef>
                <a:spcPts val="800"/>
              </a:spcBef>
            </a:pPr>
            <a:r>
              <a:rPr sz="5000" spc="10" dirty="0">
                <a:solidFill>
                  <a:srgbClr val="FF0000"/>
                </a:solidFill>
              </a:rPr>
              <a:t>Semi-Supervised</a:t>
            </a:r>
            <a:r>
              <a:rPr sz="5000" spc="-265" dirty="0">
                <a:solidFill>
                  <a:srgbClr val="FF0000"/>
                </a:solidFill>
              </a:rPr>
              <a:t> </a:t>
            </a:r>
            <a:r>
              <a:rPr sz="5000" spc="5" dirty="0">
                <a:solidFill>
                  <a:srgbClr val="FF0000"/>
                </a:solidFill>
              </a:rPr>
              <a:t>classification</a:t>
            </a:r>
            <a:r>
              <a:rPr sz="5000" spc="-75" dirty="0">
                <a:solidFill>
                  <a:srgbClr val="FF0000"/>
                </a:solidFill>
              </a:rPr>
              <a:t> </a:t>
            </a:r>
            <a:r>
              <a:rPr sz="5000" dirty="0">
                <a:solidFill>
                  <a:srgbClr val="FF0000"/>
                </a:solidFill>
              </a:rPr>
              <a:t>with </a:t>
            </a:r>
            <a:r>
              <a:rPr sz="5000" spc="-1490" dirty="0">
                <a:solidFill>
                  <a:srgbClr val="FF0000"/>
                </a:solidFill>
              </a:rPr>
              <a:t> </a:t>
            </a:r>
            <a:r>
              <a:rPr sz="5000" dirty="0">
                <a:solidFill>
                  <a:srgbClr val="FF0000"/>
                </a:solidFill>
              </a:rPr>
              <a:t>Graph</a:t>
            </a:r>
            <a:r>
              <a:rPr sz="5000" spc="25" dirty="0">
                <a:solidFill>
                  <a:srgbClr val="FF0000"/>
                </a:solidFill>
              </a:rPr>
              <a:t> </a:t>
            </a:r>
            <a:r>
              <a:rPr sz="5000" spc="10" dirty="0">
                <a:solidFill>
                  <a:srgbClr val="FF0000"/>
                </a:solidFill>
              </a:rPr>
              <a:t>Convolutional</a:t>
            </a:r>
            <a:r>
              <a:rPr sz="5000" spc="-229" dirty="0">
                <a:solidFill>
                  <a:srgbClr val="FF0000"/>
                </a:solidFill>
              </a:rPr>
              <a:t> </a:t>
            </a:r>
            <a:r>
              <a:rPr sz="5000" spc="20" dirty="0">
                <a:solidFill>
                  <a:srgbClr val="FF0000"/>
                </a:solidFill>
              </a:rPr>
              <a:t>Networks</a:t>
            </a:r>
            <a:endParaRPr sz="5000"/>
          </a:p>
        </p:txBody>
      </p:sp>
      <p:sp>
        <p:nvSpPr>
          <p:cNvPr id="23" name="object 23"/>
          <p:cNvSpPr txBox="1"/>
          <p:nvPr/>
        </p:nvSpPr>
        <p:spPr>
          <a:xfrm>
            <a:off x="5334000" y="3955366"/>
            <a:ext cx="4280789" cy="1683794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318895">
              <a:lnSpc>
                <a:spcPct val="100000"/>
              </a:lnSpc>
              <a:spcBef>
                <a:spcPts val="930"/>
              </a:spcBef>
            </a:pPr>
            <a:r>
              <a:rPr sz="150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5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500" spc="25" dirty="0">
                <a:solidFill>
                  <a:srgbClr val="FFFFFF"/>
                </a:solidFill>
                <a:latin typeface="Trebuchet MS"/>
                <a:cs typeface="Trebuchet MS"/>
              </a:rPr>
              <a:t>35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500" dirty="0">
              <a:latin typeface="Trebuchet MS"/>
              <a:cs typeface="Trebuchet MS"/>
            </a:endParaRPr>
          </a:p>
          <a:p>
            <a:pPr marR="5715" algn="r">
              <a:lnSpc>
                <a:spcPct val="100000"/>
              </a:lnSpc>
              <a:spcBef>
                <a:spcPts val="830"/>
              </a:spcBef>
            </a:pPr>
            <a:r>
              <a:rPr sz="120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lang="en-US" sz="1500" spc="10" dirty="0">
                <a:solidFill>
                  <a:srgbClr val="FFFFFF"/>
                </a:solidFill>
                <a:latin typeface="Trebuchet MS"/>
                <a:cs typeface="Trebuchet MS"/>
              </a:rPr>
              <a:t>Chirag Shameek Sahu</a:t>
            </a:r>
            <a:r>
              <a:rPr sz="1500" spc="-3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2020121006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1500" dirty="0">
              <a:latin typeface="Trebuchet MS"/>
              <a:cs typeface="Trebuchet MS"/>
            </a:endParaRPr>
          </a:p>
          <a:p>
            <a:pPr marR="6350" algn="r">
              <a:lnSpc>
                <a:spcPct val="100000"/>
              </a:lnSpc>
              <a:spcBef>
                <a:spcPts val="830"/>
              </a:spcBef>
            </a:pPr>
            <a:r>
              <a:rPr sz="120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500" spc="-45" dirty="0" err="1">
                <a:solidFill>
                  <a:srgbClr val="FFFFFF"/>
                </a:solidFill>
                <a:latin typeface="Trebuchet MS"/>
                <a:cs typeface="Trebuchet MS"/>
              </a:rPr>
              <a:t>Isha</a:t>
            </a:r>
            <a:r>
              <a:rPr lang="en-US" sz="1500" spc="-45" dirty="0">
                <a:solidFill>
                  <a:srgbClr val="FFFFFF"/>
                </a:solidFill>
                <a:latin typeface="Trebuchet MS"/>
                <a:cs typeface="Trebuchet MS"/>
              </a:rPr>
              <a:t> Gupta</a:t>
            </a:r>
            <a:r>
              <a:rPr sz="1500" spc="-3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20</a:t>
            </a:r>
            <a:r>
              <a:rPr lang="en-US" sz="1500" spc="-40" dirty="0">
                <a:solidFill>
                  <a:srgbClr val="FFFFFF"/>
                </a:solidFill>
                <a:latin typeface="Trebuchet MS"/>
                <a:cs typeface="Trebuchet MS"/>
              </a:rPr>
              <a:t>19101111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1500" dirty="0">
              <a:latin typeface="Trebuchet MS"/>
              <a:cs typeface="Trebuchet MS"/>
            </a:endParaRPr>
          </a:p>
          <a:p>
            <a:pPr marR="6985" algn="r">
              <a:lnSpc>
                <a:spcPct val="100000"/>
              </a:lnSpc>
              <a:spcBef>
                <a:spcPts val="825"/>
              </a:spcBef>
            </a:pPr>
            <a:r>
              <a:rPr sz="12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lang="en-US" sz="1500" spc="20" dirty="0">
                <a:solidFill>
                  <a:srgbClr val="FFFFFF"/>
                </a:solidFill>
                <a:latin typeface="Trebuchet MS"/>
                <a:cs typeface="Trebuchet MS"/>
              </a:rPr>
              <a:t>Ashish Gupta</a:t>
            </a:r>
            <a:r>
              <a:rPr sz="1500" spc="-3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20191</a:t>
            </a:r>
            <a:r>
              <a:rPr lang="en-US" sz="1500" spc="-40" dirty="0">
                <a:solidFill>
                  <a:srgbClr val="FFFFFF"/>
                </a:solidFill>
                <a:latin typeface="Trebuchet MS"/>
                <a:cs typeface="Trebuchet MS"/>
              </a:rPr>
              <a:t>01016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1500" dirty="0">
              <a:latin typeface="Trebuchet MS"/>
              <a:cs typeface="Trebuchet MS"/>
            </a:endParaRPr>
          </a:p>
          <a:p>
            <a:pPr marR="6985" algn="r">
              <a:lnSpc>
                <a:spcPct val="100000"/>
              </a:lnSpc>
              <a:spcBef>
                <a:spcPts val="830"/>
              </a:spcBef>
            </a:pPr>
            <a:r>
              <a:rPr sz="120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lang="en-US" sz="1500" spc="-185" dirty="0">
                <a:solidFill>
                  <a:srgbClr val="FFFFFF"/>
                </a:solidFill>
                <a:latin typeface="Trebuchet MS"/>
                <a:cs typeface="Trebuchet MS"/>
              </a:rPr>
              <a:t>Dinesh Garg </a:t>
            </a:r>
            <a:r>
              <a:rPr sz="1500" spc="-3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20</a:t>
            </a:r>
            <a:r>
              <a:rPr lang="en-US" sz="1500" spc="-40" dirty="0">
                <a:solidFill>
                  <a:srgbClr val="FFFFFF"/>
                </a:solidFill>
                <a:latin typeface="Trebuchet MS"/>
                <a:cs typeface="Trebuchet MS"/>
              </a:rPr>
              <a:t>19101085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1500" dirty="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337930" y="0"/>
            <a:ext cx="2854325" cy="6858000"/>
            <a:chOff x="9337930" y="0"/>
            <a:chExt cx="2854325" cy="6858000"/>
          </a:xfrm>
        </p:grpSpPr>
        <p:sp>
          <p:nvSpPr>
            <p:cNvPr id="25" name="object 25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3E7818">
                <a:alpha val="4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936248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90C225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620250" y="6657975"/>
              <a:ext cx="2571750" cy="200025"/>
            </a:xfrm>
            <a:custGeom>
              <a:avLst/>
              <a:gdLst/>
              <a:ahLst/>
              <a:cxnLst/>
              <a:rect l="l" t="t" r="r" b="b"/>
              <a:pathLst>
                <a:path w="2571750" h="200025">
                  <a:moveTo>
                    <a:pt x="2571750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571750" y="200025"/>
                  </a:lnTo>
                  <a:lnTo>
                    <a:pt x="25717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747884" y="6699884"/>
            <a:ext cx="237363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T</a:t>
            </a:r>
            <a:r>
              <a:rPr sz="650" u="sng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</a:t>
            </a:r>
            <a:r>
              <a:rPr sz="650" u="sng" spc="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i</a:t>
            </a:r>
            <a:r>
              <a:rPr sz="650" u="sng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s</a:t>
            </a:r>
            <a:r>
              <a:rPr sz="650" u="sng" spc="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650" u="sng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P</a:t>
            </a:r>
            <a:r>
              <a:rPr sz="650" u="sng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ho</a:t>
            </a:r>
            <a:r>
              <a:rPr sz="650" u="sng" spc="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t</a:t>
            </a:r>
            <a:r>
              <a:rPr sz="650" u="sng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o</a:t>
            </a:r>
            <a:r>
              <a:rPr sz="650" spc="35" dirty="0">
                <a:solidFill>
                  <a:srgbClr val="FFFFFF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650" spc="1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6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50" spc="2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650" spc="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650" spc="4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650" spc="20" dirty="0">
                <a:solidFill>
                  <a:srgbClr val="FFFFFF"/>
                </a:solidFill>
                <a:latin typeface="Trebuchet MS"/>
                <a:cs typeface="Trebuchet MS"/>
              </a:rPr>
              <a:t>now</a:t>
            </a:r>
            <a:r>
              <a:rPr sz="6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5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5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50" spc="2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650" spc="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650" spc="20" dirty="0">
                <a:solidFill>
                  <a:srgbClr val="FFFFFF"/>
                </a:solidFill>
                <a:latin typeface="Trebuchet MS"/>
                <a:cs typeface="Trebuchet MS"/>
              </a:rPr>
              <a:t>ho</a:t>
            </a:r>
            <a:r>
              <a:rPr sz="650" spc="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65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50" spc="3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650" spc="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65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50" spc="-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650" spc="3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650" spc="-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650" spc="20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650" spc="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65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650" spc="1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6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5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50" spc="20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650" spc="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65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650" spc="10" dirty="0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sz="650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C</a:t>
            </a:r>
            <a:r>
              <a:rPr sz="650" u="sng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C</a:t>
            </a:r>
            <a:r>
              <a:rPr sz="650" u="sng" spc="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650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BY</a:t>
            </a:r>
            <a:r>
              <a:rPr sz="650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-</a:t>
            </a:r>
            <a:r>
              <a:rPr sz="650" u="sng" spc="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N</a:t>
            </a:r>
            <a:r>
              <a:rPr sz="650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C</a:t>
            </a:r>
            <a:r>
              <a:rPr sz="650" spc="1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32727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Further</a:t>
            </a:r>
            <a:r>
              <a:rPr sz="3600" spc="-215" dirty="0"/>
              <a:t> </a:t>
            </a:r>
            <a:r>
              <a:rPr sz="3600" spc="5" dirty="0"/>
              <a:t>Approx.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912491" y="2247645"/>
            <a:ext cx="1616075" cy="377190"/>
          </a:xfrm>
          <a:custGeom>
            <a:avLst/>
            <a:gdLst/>
            <a:ahLst/>
            <a:cxnLst/>
            <a:rect l="l" t="t" r="r" b="b"/>
            <a:pathLst>
              <a:path w="1616075" h="377189">
                <a:moveTo>
                  <a:pt x="85090" y="8890"/>
                </a:moveTo>
                <a:lnTo>
                  <a:pt x="47891" y="26898"/>
                </a:lnTo>
                <a:lnTo>
                  <a:pt x="22098" y="69596"/>
                </a:lnTo>
                <a:lnTo>
                  <a:pt x="5524" y="124650"/>
                </a:lnTo>
                <a:lnTo>
                  <a:pt x="0" y="188595"/>
                </a:lnTo>
                <a:lnTo>
                  <a:pt x="1371" y="221246"/>
                </a:lnTo>
                <a:lnTo>
                  <a:pt x="12420" y="280593"/>
                </a:lnTo>
                <a:lnTo>
                  <a:pt x="34023" y="330746"/>
                </a:lnTo>
                <a:lnTo>
                  <a:pt x="63690" y="365696"/>
                </a:lnTo>
                <a:lnTo>
                  <a:pt x="81407" y="377063"/>
                </a:lnTo>
                <a:lnTo>
                  <a:pt x="85090" y="368173"/>
                </a:lnTo>
                <a:lnTo>
                  <a:pt x="70866" y="356704"/>
                </a:lnTo>
                <a:lnTo>
                  <a:pt x="58318" y="341731"/>
                </a:lnTo>
                <a:lnTo>
                  <a:pt x="38227" y="301371"/>
                </a:lnTo>
                <a:lnTo>
                  <a:pt x="25539" y="249555"/>
                </a:lnTo>
                <a:lnTo>
                  <a:pt x="21336" y="188468"/>
                </a:lnTo>
                <a:lnTo>
                  <a:pt x="22402" y="156578"/>
                </a:lnTo>
                <a:lnTo>
                  <a:pt x="30924" y="99860"/>
                </a:lnTo>
                <a:lnTo>
                  <a:pt x="47637" y="53467"/>
                </a:lnTo>
                <a:lnTo>
                  <a:pt x="71018" y="20320"/>
                </a:lnTo>
                <a:lnTo>
                  <a:pt x="85090" y="8890"/>
                </a:lnTo>
                <a:close/>
              </a:path>
              <a:path w="1616075" h="377189">
                <a:moveTo>
                  <a:pt x="970915" y="158750"/>
                </a:moveTo>
                <a:lnTo>
                  <a:pt x="875665" y="158750"/>
                </a:lnTo>
                <a:lnTo>
                  <a:pt x="875665" y="168275"/>
                </a:lnTo>
                <a:lnTo>
                  <a:pt x="970915" y="168275"/>
                </a:lnTo>
                <a:lnTo>
                  <a:pt x="970915" y="158750"/>
                </a:lnTo>
                <a:close/>
              </a:path>
              <a:path w="1616075" h="377189">
                <a:moveTo>
                  <a:pt x="1513840" y="158750"/>
                </a:moveTo>
                <a:lnTo>
                  <a:pt x="1418590" y="158750"/>
                </a:lnTo>
                <a:lnTo>
                  <a:pt x="1418590" y="168275"/>
                </a:lnTo>
                <a:lnTo>
                  <a:pt x="1513840" y="168275"/>
                </a:lnTo>
                <a:lnTo>
                  <a:pt x="1513840" y="158750"/>
                </a:lnTo>
                <a:close/>
              </a:path>
              <a:path w="1616075" h="377189">
                <a:moveTo>
                  <a:pt x="1615821" y="188468"/>
                </a:moveTo>
                <a:lnTo>
                  <a:pt x="1610296" y="124650"/>
                </a:lnTo>
                <a:lnTo>
                  <a:pt x="1593723" y="69596"/>
                </a:lnTo>
                <a:lnTo>
                  <a:pt x="1567903" y="26898"/>
                </a:lnTo>
                <a:lnTo>
                  <a:pt x="1534287" y="0"/>
                </a:lnTo>
                <a:lnTo>
                  <a:pt x="1530731" y="8890"/>
                </a:lnTo>
                <a:lnTo>
                  <a:pt x="1544789" y="20320"/>
                </a:lnTo>
                <a:lnTo>
                  <a:pt x="1557286" y="35179"/>
                </a:lnTo>
                <a:lnTo>
                  <a:pt x="1577467" y="75184"/>
                </a:lnTo>
                <a:lnTo>
                  <a:pt x="1590255" y="126987"/>
                </a:lnTo>
                <a:lnTo>
                  <a:pt x="1594485" y="188595"/>
                </a:lnTo>
                <a:lnTo>
                  <a:pt x="1593430" y="220218"/>
                </a:lnTo>
                <a:lnTo>
                  <a:pt x="1584998" y="276606"/>
                </a:lnTo>
                <a:lnTo>
                  <a:pt x="1568297" y="323278"/>
                </a:lnTo>
                <a:lnTo>
                  <a:pt x="1544866" y="356704"/>
                </a:lnTo>
                <a:lnTo>
                  <a:pt x="1530731" y="368173"/>
                </a:lnTo>
                <a:lnTo>
                  <a:pt x="1534287" y="377063"/>
                </a:lnTo>
                <a:lnTo>
                  <a:pt x="1567903" y="350240"/>
                </a:lnTo>
                <a:lnTo>
                  <a:pt x="1593723" y="307213"/>
                </a:lnTo>
                <a:lnTo>
                  <a:pt x="1610296" y="251942"/>
                </a:lnTo>
                <a:lnTo>
                  <a:pt x="1614436" y="221246"/>
                </a:lnTo>
                <a:lnTo>
                  <a:pt x="1615821" y="18846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102" y="2177478"/>
            <a:ext cx="4341495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2455" algn="r">
              <a:lnSpc>
                <a:spcPts val="1410"/>
              </a:lnSpc>
              <a:spcBef>
                <a:spcPts val="100"/>
              </a:spcBef>
              <a:tabLst>
                <a:tab pos="542925" algn="l"/>
              </a:tabLst>
            </a:pPr>
            <a:r>
              <a:rPr sz="1350" spc="35" dirty="0">
                <a:solidFill>
                  <a:srgbClr val="404040"/>
                </a:solidFill>
                <a:latin typeface="Cambria Math"/>
                <a:cs typeface="Cambria Math"/>
              </a:rPr>
              <a:t>1	1</a:t>
            </a:r>
            <a:endParaRPr sz="1350">
              <a:latin typeface="Cambria Math"/>
              <a:cs typeface="Cambria Math"/>
            </a:endParaRPr>
          </a:p>
          <a:p>
            <a:pPr marL="1134110">
              <a:lnSpc>
                <a:spcPts val="1950"/>
              </a:lnSpc>
              <a:tabLst>
                <a:tab pos="2315845" algn="l"/>
                <a:tab pos="3888740" algn="l"/>
              </a:tabLst>
            </a:pPr>
            <a:r>
              <a:rPr sz="1800" spc="20" dirty="0">
                <a:solidFill>
                  <a:srgbClr val="404040"/>
                </a:solidFill>
                <a:latin typeface="Cambria Math"/>
                <a:cs typeface="Cambria Math"/>
              </a:rPr>
              <a:t>𝑔</a:t>
            </a:r>
            <a:r>
              <a:rPr sz="2025" spc="30" baseline="-16460" dirty="0">
                <a:solidFill>
                  <a:srgbClr val="404040"/>
                </a:solidFill>
                <a:latin typeface="Cambria Math"/>
                <a:cs typeface="Cambria Math"/>
              </a:rPr>
              <a:t>𝜃</a:t>
            </a:r>
            <a:r>
              <a:rPr sz="2025" spc="292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⋆</a:t>
            </a:r>
            <a:r>
              <a:rPr sz="1800" spc="-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𝑥</a:t>
            </a:r>
            <a:r>
              <a:rPr sz="1800" spc="22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≈</a:t>
            </a:r>
            <a:r>
              <a:rPr sz="1800" spc="7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𝜃	</a:t>
            </a:r>
            <a:r>
              <a:rPr sz="1800" spc="-30" dirty="0">
                <a:solidFill>
                  <a:srgbClr val="404040"/>
                </a:solidFill>
                <a:latin typeface="Cambria Math"/>
                <a:cs typeface="Cambria Math"/>
              </a:rPr>
              <a:t>𝐼</a:t>
            </a:r>
            <a:r>
              <a:rPr sz="2025" spc="-44" baseline="-16460" dirty="0">
                <a:solidFill>
                  <a:srgbClr val="404040"/>
                </a:solidFill>
                <a:latin typeface="Cambria Math"/>
                <a:cs typeface="Cambria Math"/>
              </a:rPr>
              <a:t>𝑁</a:t>
            </a:r>
            <a:r>
              <a:rPr sz="2025" spc="277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+</a:t>
            </a:r>
            <a:r>
              <a:rPr sz="1800" spc="-1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Cambria Math"/>
                <a:cs typeface="Cambria Math"/>
              </a:rPr>
              <a:t>𝐷</a:t>
            </a:r>
            <a:r>
              <a:rPr sz="2025" spc="44" baseline="37037" dirty="0">
                <a:solidFill>
                  <a:srgbClr val="404040"/>
                </a:solidFill>
                <a:latin typeface="Cambria Math"/>
                <a:cs typeface="Cambria Math"/>
              </a:rPr>
              <a:t>−</a:t>
            </a:r>
            <a:r>
              <a:rPr sz="2025" spc="44" baseline="823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1800" spc="30" dirty="0">
                <a:solidFill>
                  <a:srgbClr val="404040"/>
                </a:solidFill>
                <a:latin typeface="Cambria Math"/>
                <a:cs typeface="Cambria Math"/>
              </a:rPr>
              <a:t>𝐴𝐷</a:t>
            </a:r>
            <a:r>
              <a:rPr sz="2025" spc="44" baseline="37037" dirty="0">
                <a:solidFill>
                  <a:srgbClr val="404040"/>
                </a:solidFill>
                <a:latin typeface="Cambria Math"/>
                <a:cs typeface="Cambria Math"/>
              </a:rPr>
              <a:t>−</a:t>
            </a:r>
            <a:r>
              <a:rPr sz="2025" spc="44" baseline="8230" dirty="0">
                <a:solidFill>
                  <a:srgbClr val="404040"/>
                </a:solidFill>
                <a:latin typeface="Cambria Math"/>
                <a:cs typeface="Cambria Math"/>
              </a:rPr>
              <a:t>2	</a:t>
            </a:r>
            <a:r>
              <a:rPr sz="1800" spc="5" dirty="0">
                <a:solidFill>
                  <a:srgbClr val="404040"/>
                </a:solidFill>
                <a:latin typeface="Cambria Math"/>
                <a:cs typeface="Cambria Math"/>
              </a:rPr>
              <a:t>𝑥,</a:t>
            </a:r>
            <a:endParaRPr sz="1800">
              <a:latin typeface="Cambria Math"/>
              <a:cs typeface="Cambria Math"/>
            </a:endParaRPr>
          </a:p>
          <a:p>
            <a:pPr marL="76200">
              <a:lnSpc>
                <a:spcPts val="1530"/>
              </a:lnSpc>
              <a:spcBef>
                <a:spcPts val="994"/>
              </a:spcBef>
              <a:tabLst>
                <a:tab pos="4191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single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parameter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𝜃</a:t>
            </a:r>
            <a:r>
              <a:rPr sz="1800" spc="15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1800" spc="5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120" dirty="0">
                <a:solidFill>
                  <a:srgbClr val="404040"/>
                </a:solidFill>
                <a:latin typeface="Cambria Math"/>
                <a:cs typeface="Cambria Math"/>
              </a:rPr>
              <a:t>𝜃</a:t>
            </a:r>
            <a:r>
              <a:rPr sz="2025" spc="179" baseline="26748" dirty="0">
                <a:solidFill>
                  <a:srgbClr val="404040"/>
                </a:solidFill>
                <a:latin typeface="Cambria Math"/>
                <a:cs typeface="Cambria Math"/>
              </a:rPr>
              <a:t>′</a:t>
            </a:r>
            <a:r>
              <a:rPr sz="2025" spc="607" baseline="26748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1800" spc="5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80" dirty="0">
                <a:solidFill>
                  <a:srgbClr val="404040"/>
                </a:solidFill>
                <a:latin typeface="Cambria Math"/>
                <a:cs typeface="Cambria Math"/>
              </a:rPr>
              <a:t>−𝜃</a:t>
            </a:r>
            <a:r>
              <a:rPr sz="2025" spc="120" baseline="26748" dirty="0">
                <a:solidFill>
                  <a:srgbClr val="404040"/>
                </a:solidFill>
                <a:latin typeface="Cambria Math"/>
                <a:cs typeface="Cambria Math"/>
              </a:rPr>
              <a:t>′</a:t>
            </a:r>
            <a:endParaRPr sz="2025" baseline="26748">
              <a:latin typeface="Cambria Math"/>
              <a:cs typeface="Cambria Math"/>
            </a:endParaRPr>
          </a:p>
          <a:p>
            <a:pPr marR="58419" algn="r">
              <a:lnSpc>
                <a:spcPts val="990"/>
              </a:lnSpc>
              <a:tabLst>
                <a:tab pos="685800" algn="l"/>
              </a:tabLst>
            </a:pPr>
            <a:r>
              <a:rPr sz="1350" spc="35" dirty="0">
                <a:solidFill>
                  <a:srgbClr val="404040"/>
                </a:solidFill>
                <a:latin typeface="Cambria Math"/>
                <a:cs typeface="Cambria Math"/>
              </a:rPr>
              <a:t>0	1</a:t>
            </a:r>
            <a:endParaRPr sz="1350">
              <a:latin typeface="Cambria Math"/>
              <a:cs typeface="Cambria Math"/>
            </a:endParaRPr>
          </a:p>
          <a:p>
            <a:pPr marR="593090" algn="ctr">
              <a:lnSpc>
                <a:spcPct val="100000"/>
              </a:lnSpc>
              <a:spcBef>
                <a:spcPts val="185"/>
              </a:spcBef>
              <a:tabLst>
                <a:tab pos="523875" algn="l"/>
              </a:tabLst>
            </a:pPr>
            <a:r>
              <a:rPr sz="2025" baseline="-30864" dirty="0">
                <a:solidFill>
                  <a:srgbClr val="404040"/>
                </a:solidFill>
                <a:latin typeface="Cambria Math"/>
                <a:cs typeface="Cambria Math"/>
              </a:rPr>
              <a:t>−</a:t>
            </a:r>
            <a:r>
              <a:rPr sz="105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mbria Math"/>
                <a:cs typeface="Cambria Math"/>
              </a:rPr>
              <a:t>1</a:t>
            </a:r>
            <a:r>
              <a:rPr sz="1050" dirty="0">
                <a:solidFill>
                  <a:srgbClr val="404040"/>
                </a:solidFill>
                <a:latin typeface="Cambria Math"/>
                <a:cs typeface="Cambria Math"/>
              </a:rPr>
              <a:t>	</a:t>
            </a:r>
            <a:r>
              <a:rPr sz="2025" baseline="-30864" dirty="0">
                <a:solidFill>
                  <a:srgbClr val="404040"/>
                </a:solidFill>
                <a:latin typeface="Cambria Math"/>
                <a:cs typeface="Cambria Math"/>
              </a:rPr>
              <a:t>−</a:t>
            </a:r>
            <a:r>
              <a:rPr sz="105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1289" y="4295394"/>
            <a:ext cx="196468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  <a:tab pos="1261110" algn="l"/>
                <a:tab pos="1851660" algn="l"/>
              </a:tabLst>
            </a:pPr>
            <a:r>
              <a:rPr sz="1350" u="sng" spc="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mbria Math"/>
                <a:cs typeface="Cambria Math"/>
              </a:rPr>
              <a:t>1</a:t>
            </a:r>
            <a:r>
              <a:rPr sz="1350" spc="30" dirty="0">
                <a:solidFill>
                  <a:srgbClr val="404040"/>
                </a:solidFill>
                <a:latin typeface="Cambria Math"/>
                <a:cs typeface="Cambria Math"/>
              </a:rPr>
              <a:t>	</a:t>
            </a:r>
            <a:r>
              <a:rPr sz="1350" u="sng" spc="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mbria Math"/>
                <a:cs typeface="Cambria Math"/>
              </a:rPr>
              <a:t>1</a:t>
            </a:r>
            <a:r>
              <a:rPr sz="1350" spc="30" dirty="0">
                <a:solidFill>
                  <a:srgbClr val="404040"/>
                </a:solidFill>
                <a:latin typeface="Cambria Math"/>
                <a:cs typeface="Cambria Math"/>
              </a:rPr>
              <a:t>	</a:t>
            </a:r>
            <a:r>
              <a:rPr sz="1350" u="sng" spc="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mbria Math"/>
                <a:cs typeface="Cambria Math"/>
              </a:rPr>
              <a:t>1</a:t>
            </a:r>
            <a:r>
              <a:rPr sz="1350" spc="30" dirty="0">
                <a:solidFill>
                  <a:srgbClr val="404040"/>
                </a:solidFill>
                <a:latin typeface="Cambria Math"/>
                <a:cs typeface="Cambria Math"/>
              </a:rPr>
              <a:t>	</a:t>
            </a:r>
            <a:r>
              <a:rPr sz="1350" u="sng" spc="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mbria Math"/>
                <a:cs typeface="Cambria Math"/>
              </a:rPr>
              <a:t>1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0" marR="30480" indent="-343535">
              <a:lnSpc>
                <a:spcPct val="100800"/>
              </a:lnSpc>
              <a:spcBef>
                <a:spcPts val="85"/>
              </a:spcBef>
              <a:tabLst>
                <a:tab pos="381000" algn="l"/>
                <a:tab pos="1591945" algn="l"/>
                <a:tab pos="211582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>
                <a:latin typeface="Cambria Math"/>
                <a:cs typeface="Cambria Math"/>
              </a:rPr>
              <a:t>𝐿</a:t>
            </a:r>
            <a:r>
              <a:rPr spc="14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135" dirty="0">
                <a:latin typeface="Cambria Math"/>
                <a:cs typeface="Cambria Math"/>
              </a:rPr>
              <a:t> </a:t>
            </a:r>
            <a:r>
              <a:rPr spc="-30" dirty="0">
                <a:latin typeface="Cambria Math"/>
                <a:cs typeface="Cambria Math"/>
              </a:rPr>
              <a:t>𝐼</a:t>
            </a:r>
            <a:r>
              <a:rPr sz="2025" spc="-44" baseline="-16460" dirty="0">
                <a:latin typeface="Cambria Math"/>
                <a:cs typeface="Cambria Math"/>
              </a:rPr>
              <a:t>𝑁</a:t>
            </a:r>
            <a:r>
              <a:rPr sz="2025" spc="157" baseline="-164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𝐷	</a:t>
            </a:r>
            <a:r>
              <a:rPr sz="1575" spc="37" baseline="10582" dirty="0">
                <a:latin typeface="Cambria Math"/>
                <a:cs typeface="Cambria Math"/>
              </a:rPr>
              <a:t>2</a:t>
            </a:r>
            <a:r>
              <a:rPr sz="1800" spc="25" dirty="0">
                <a:latin typeface="Cambria Math"/>
                <a:cs typeface="Cambria Math"/>
              </a:rPr>
              <a:t>𝐴𝐷	</a:t>
            </a:r>
            <a:r>
              <a:rPr sz="1575" spc="60" baseline="10582" dirty="0">
                <a:latin typeface="Cambria Math"/>
                <a:cs typeface="Cambria Math"/>
              </a:rPr>
              <a:t>2</a:t>
            </a:r>
            <a:r>
              <a:rPr sz="1575" spc="390" baseline="10582" dirty="0">
                <a:latin typeface="Cambria Math"/>
                <a:cs typeface="Cambria Math"/>
              </a:rPr>
              <a:t> </a:t>
            </a:r>
            <a:r>
              <a:rPr sz="1800" spc="-5" dirty="0"/>
              <a:t>now</a:t>
            </a:r>
            <a:r>
              <a:rPr sz="1800" spc="-20" dirty="0"/>
              <a:t> </a:t>
            </a:r>
            <a:r>
              <a:rPr sz="1800" spc="5" dirty="0"/>
              <a:t>has</a:t>
            </a:r>
            <a:r>
              <a:rPr sz="1800" dirty="0"/>
              <a:t> </a:t>
            </a:r>
            <a:r>
              <a:rPr sz="1800" spc="-5" dirty="0"/>
              <a:t>eigenvalues </a:t>
            </a:r>
            <a:r>
              <a:rPr sz="1800" dirty="0"/>
              <a:t>in</a:t>
            </a:r>
            <a:r>
              <a:rPr sz="1800" spc="-35" dirty="0"/>
              <a:t> </a:t>
            </a:r>
            <a:r>
              <a:rPr sz="1800" spc="5" dirty="0"/>
              <a:t>the </a:t>
            </a:r>
            <a:r>
              <a:rPr sz="1800" spc="-525" dirty="0"/>
              <a:t> </a:t>
            </a:r>
            <a:r>
              <a:rPr sz="1800" spc="-5" dirty="0"/>
              <a:t>range </a:t>
            </a:r>
            <a:r>
              <a:rPr sz="1800" dirty="0">
                <a:latin typeface="Cambria Math"/>
                <a:cs typeface="Cambria Math"/>
              </a:rPr>
              <a:t>[0,2]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10" dirty="0"/>
              <a:t>that </a:t>
            </a:r>
            <a:r>
              <a:rPr sz="1800" dirty="0"/>
              <a:t>suggest a </a:t>
            </a:r>
            <a:r>
              <a:rPr sz="1800" spc="-5" dirty="0"/>
              <a:t>renormalization </a:t>
            </a:r>
            <a:r>
              <a:rPr sz="1800" dirty="0"/>
              <a:t> trick, </a:t>
            </a:r>
            <a:r>
              <a:rPr sz="1800" spc="15" dirty="0"/>
              <a:t>to </a:t>
            </a:r>
            <a:r>
              <a:rPr sz="1800" spc="-10" dirty="0"/>
              <a:t>address </a:t>
            </a:r>
            <a:r>
              <a:rPr sz="1800" spc="-5" dirty="0"/>
              <a:t>numerical </a:t>
            </a:r>
            <a:r>
              <a:rPr sz="1800" spc="5" dirty="0"/>
              <a:t>instabilities, </a:t>
            </a:r>
            <a:r>
              <a:rPr sz="1800" spc="10" dirty="0"/>
              <a:t> </a:t>
            </a:r>
            <a:r>
              <a:rPr sz="1800" dirty="0"/>
              <a:t>and/or</a:t>
            </a:r>
            <a:r>
              <a:rPr sz="1800" spc="-45" dirty="0"/>
              <a:t> </a:t>
            </a:r>
            <a:r>
              <a:rPr sz="1800" spc="-5" dirty="0"/>
              <a:t>vanishing/exploding</a:t>
            </a:r>
            <a:r>
              <a:rPr sz="1800" spc="-25" dirty="0"/>
              <a:t> </a:t>
            </a:r>
            <a:r>
              <a:rPr sz="1800" spc="-5" dirty="0"/>
              <a:t>gradients</a:t>
            </a:r>
            <a:endParaRPr sz="1800">
              <a:latin typeface="Cambria Math"/>
              <a:cs typeface="Cambria Math"/>
            </a:endParaRPr>
          </a:p>
          <a:p>
            <a:pPr marL="64135" algn="ctr">
              <a:lnSpc>
                <a:spcPct val="100000"/>
              </a:lnSpc>
              <a:spcBef>
                <a:spcPts val="915"/>
              </a:spcBef>
            </a:pPr>
            <a:r>
              <a:rPr spc="-85" dirty="0">
                <a:latin typeface="Cambria Math"/>
                <a:cs typeface="Cambria Math"/>
              </a:rPr>
              <a:t>𝐼</a:t>
            </a:r>
            <a:r>
              <a:rPr sz="2025" spc="60" baseline="-16460" dirty="0">
                <a:latin typeface="Cambria Math"/>
                <a:cs typeface="Cambria Math"/>
              </a:rPr>
              <a:t>𝑁</a:t>
            </a:r>
            <a:r>
              <a:rPr sz="2025" spc="157" baseline="-164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spc="105" dirty="0">
                <a:latin typeface="Cambria Math"/>
                <a:cs typeface="Cambria Math"/>
              </a:rPr>
              <a:t>𝐷</a:t>
            </a:r>
            <a:r>
              <a:rPr sz="2025" spc="-52" baseline="37037" dirty="0">
                <a:latin typeface="Cambria Math"/>
                <a:cs typeface="Cambria Math"/>
              </a:rPr>
              <a:t>−</a:t>
            </a:r>
            <a:r>
              <a:rPr sz="2025" spc="112" baseline="8230" dirty="0">
                <a:latin typeface="Cambria Math"/>
                <a:cs typeface="Cambria Math"/>
              </a:rPr>
              <a:t>2</a:t>
            </a:r>
            <a:r>
              <a:rPr sz="1800" spc="-15" dirty="0">
                <a:latin typeface="Cambria Math"/>
                <a:cs typeface="Cambria Math"/>
              </a:rPr>
              <a:t>𝐴</a:t>
            </a:r>
            <a:r>
              <a:rPr sz="1800" spc="100" dirty="0">
                <a:latin typeface="Cambria Math"/>
                <a:cs typeface="Cambria Math"/>
              </a:rPr>
              <a:t>𝐷</a:t>
            </a:r>
            <a:r>
              <a:rPr sz="2025" spc="-165" baseline="37037" dirty="0">
                <a:latin typeface="Cambria Math"/>
                <a:cs typeface="Cambria Math"/>
              </a:rPr>
              <a:t>−</a:t>
            </a:r>
            <a:r>
              <a:rPr sz="2025" spc="52" baseline="8230" dirty="0">
                <a:latin typeface="Cambria Math"/>
                <a:cs typeface="Cambria Math"/>
              </a:rPr>
              <a:t>2</a:t>
            </a:r>
            <a:r>
              <a:rPr sz="2025" baseline="8230" dirty="0">
                <a:latin typeface="Cambria Math"/>
                <a:cs typeface="Cambria Math"/>
              </a:rPr>
              <a:t> </a:t>
            </a:r>
            <a:r>
              <a:rPr sz="2025" spc="-157" baseline="82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→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spc="-1100" dirty="0">
                <a:latin typeface="Cambria Math"/>
                <a:cs typeface="Cambria Math"/>
              </a:rPr>
              <a:t>𝐷</a:t>
            </a:r>
            <a:r>
              <a:rPr sz="2700" spc="-1170" baseline="10802" dirty="0">
                <a:latin typeface="Cambria Math"/>
                <a:cs typeface="Cambria Math"/>
              </a:rPr>
              <a:t>෩</a:t>
            </a:r>
            <a:r>
              <a:rPr sz="2700" spc="-330" baseline="10802" dirty="0">
                <a:latin typeface="Cambria Math"/>
                <a:cs typeface="Cambria Math"/>
              </a:rPr>
              <a:t> </a:t>
            </a:r>
            <a:r>
              <a:rPr sz="2025" spc="-52" baseline="37037" dirty="0">
                <a:latin typeface="Cambria Math"/>
                <a:cs typeface="Cambria Math"/>
              </a:rPr>
              <a:t>−</a:t>
            </a:r>
            <a:r>
              <a:rPr sz="2025" spc="52" baseline="8230" dirty="0">
                <a:latin typeface="Cambria Math"/>
                <a:cs typeface="Cambria Math"/>
              </a:rPr>
              <a:t>2</a:t>
            </a:r>
            <a:r>
              <a:rPr sz="2025" spc="179" baseline="8230" dirty="0">
                <a:latin typeface="Cambria Math"/>
                <a:cs typeface="Cambria Math"/>
              </a:rPr>
              <a:t> </a:t>
            </a:r>
            <a:r>
              <a:rPr sz="1800" spc="-620" dirty="0">
                <a:latin typeface="Cambria Math"/>
                <a:cs typeface="Cambria Math"/>
              </a:rPr>
              <a:t>𝐴</a:t>
            </a:r>
            <a:r>
              <a:rPr sz="2700" spc="-1807" baseline="10802" dirty="0">
                <a:latin typeface="Cambria Math"/>
                <a:cs typeface="Cambria Math"/>
              </a:rPr>
              <a:t>ሚ</a:t>
            </a:r>
            <a:r>
              <a:rPr sz="1800" spc="-1100" dirty="0">
                <a:latin typeface="Cambria Math"/>
                <a:cs typeface="Cambria Math"/>
              </a:rPr>
              <a:t>𝐷</a:t>
            </a:r>
            <a:r>
              <a:rPr sz="2700" spc="-1170" baseline="10802" dirty="0">
                <a:latin typeface="Cambria Math"/>
                <a:cs typeface="Cambria Math"/>
              </a:rPr>
              <a:t>෩</a:t>
            </a:r>
            <a:r>
              <a:rPr sz="2700" spc="-330" baseline="10802" dirty="0">
                <a:latin typeface="Cambria Math"/>
                <a:cs typeface="Cambria Math"/>
              </a:rPr>
              <a:t> </a:t>
            </a:r>
            <a:r>
              <a:rPr sz="2025" spc="-52" baseline="37037" dirty="0">
                <a:latin typeface="Cambria Math"/>
                <a:cs typeface="Cambria Math"/>
              </a:rPr>
              <a:t>−</a:t>
            </a:r>
            <a:r>
              <a:rPr sz="2025" spc="52" baseline="8230" dirty="0">
                <a:latin typeface="Cambria Math"/>
                <a:cs typeface="Cambria Math"/>
              </a:rPr>
              <a:t>2</a:t>
            </a:r>
            <a:endParaRPr sz="2025" baseline="8230">
              <a:latin typeface="Cambria Math"/>
              <a:cs typeface="Cambria Math"/>
            </a:endParaRPr>
          </a:p>
          <a:p>
            <a:pPr marR="2255520" algn="ctr">
              <a:lnSpc>
                <a:spcPct val="100000"/>
              </a:lnSpc>
              <a:spcBef>
                <a:spcPts val="1070"/>
              </a:spcBef>
            </a:pPr>
            <a:r>
              <a:rPr spc="-620" dirty="0">
                <a:latin typeface="Cambria Math"/>
                <a:cs typeface="Cambria Math"/>
              </a:rPr>
              <a:t>𝐴</a:t>
            </a:r>
            <a:r>
              <a:rPr sz="2700" spc="-1829" baseline="10802" dirty="0">
                <a:latin typeface="Cambria Math"/>
                <a:cs typeface="Cambria Math"/>
              </a:rPr>
              <a:t>ሚ</a:t>
            </a:r>
            <a:r>
              <a:rPr sz="2700" spc="217" baseline="10802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spc="-85" dirty="0">
                <a:latin typeface="Cambria Math"/>
                <a:cs typeface="Cambria Math"/>
              </a:rPr>
              <a:t>𝐼</a:t>
            </a:r>
            <a:r>
              <a:rPr sz="2025" spc="67" baseline="-16460" dirty="0">
                <a:latin typeface="Cambria Math"/>
                <a:cs typeface="Cambria Math"/>
              </a:rPr>
              <a:t>𝑁</a:t>
            </a:r>
            <a:r>
              <a:rPr sz="2025" baseline="-16460" dirty="0">
                <a:latin typeface="Cambria Math"/>
                <a:cs typeface="Cambria Math"/>
              </a:rPr>
              <a:t> </a:t>
            </a:r>
            <a:r>
              <a:rPr sz="2025" spc="-67" baseline="-16460" dirty="0">
                <a:latin typeface="Cambria Math"/>
                <a:cs typeface="Cambria Math"/>
              </a:rPr>
              <a:t> </a:t>
            </a:r>
            <a:r>
              <a:rPr sz="1800" spc="25" dirty="0"/>
              <a:t>a</a:t>
            </a:r>
            <a:r>
              <a:rPr sz="1800" spc="-10" dirty="0"/>
              <a:t>n</a:t>
            </a:r>
            <a:r>
              <a:rPr sz="1800" dirty="0"/>
              <a:t>d</a:t>
            </a:r>
            <a:r>
              <a:rPr sz="1800" spc="-45" dirty="0"/>
              <a:t> </a:t>
            </a:r>
            <a:r>
              <a:rPr sz="1800" spc="-1100" dirty="0">
                <a:latin typeface="Cambria Math"/>
                <a:cs typeface="Cambria Math"/>
              </a:rPr>
              <a:t>𝐷</a:t>
            </a:r>
            <a:r>
              <a:rPr sz="2700" spc="-1132" baseline="10802" dirty="0">
                <a:latin typeface="Cambria Math"/>
                <a:cs typeface="Cambria Math"/>
              </a:rPr>
              <a:t>෩</a:t>
            </a:r>
            <a:r>
              <a:rPr sz="2025" spc="195" baseline="-16460" dirty="0">
                <a:latin typeface="Cambria Math"/>
                <a:cs typeface="Cambria Math"/>
              </a:rPr>
              <a:t>𝑖</a:t>
            </a:r>
            <a:r>
              <a:rPr sz="2025" spc="217" baseline="-16460" dirty="0">
                <a:latin typeface="Cambria Math"/>
                <a:cs typeface="Cambria Math"/>
              </a:rPr>
              <a:t>𝑖</a:t>
            </a:r>
            <a:r>
              <a:rPr sz="2025" baseline="-16460" dirty="0">
                <a:latin typeface="Cambria Math"/>
                <a:cs typeface="Cambria Math"/>
              </a:rPr>
              <a:t> </a:t>
            </a:r>
            <a:r>
              <a:rPr sz="2025" spc="-127" baseline="-164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30" dirty="0">
                <a:latin typeface="Cambria Math"/>
                <a:cs typeface="Cambria Math"/>
              </a:rPr>
              <a:t> </a:t>
            </a:r>
            <a:r>
              <a:rPr sz="2700" spc="367" baseline="1543" dirty="0">
                <a:latin typeface="Cambria Math"/>
                <a:cs typeface="Cambria Math"/>
              </a:rPr>
              <a:t>σ</a:t>
            </a:r>
            <a:r>
              <a:rPr sz="2025" spc="622" baseline="-18518" dirty="0">
                <a:latin typeface="Cambria Math"/>
                <a:cs typeface="Cambria Math"/>
              </a:rPr>
              <a:t>𝑗</a:t>
            </a:r>
            <a:r>
              <a:rPr sz="2025" spc="60" baseline="-18518" dirty="0">
                <a:latin typeface="Cambria Math"/>
                <a:cs typeface="Cambria Math"/>
              </a:rPr>
              <a:t> </a:t>
            </a:r>
            <a:r>
              <a:rPr sz="1800" spc="-620" dirty="0">
                <a:latin typeface="Cambria Math"/>
                <a:cs typeface="Cambria Math"/>
              </a:rPr>
              <a:t>𝐴</a:t>
            </a:r>
            <a:r>
              <a:rPr sz="2700" spc="-1807" baseline="10802" dirty="0">
                <a:latin typeface="Cambria Math"/>
                <a:cs typeface="Cambria Math"/>
              </a:rPr>
              <a:t>ሚ</a:t>
            </a:r>
            <a:r>
              <a:rPr sz="2025" spc="195" baseline="-16460" dirty="0">
                <a:latin typeface="Cambria Math"/>
                <a:cs typeface="Cambria Math"/>
              </a:rPr>
              <a:t>𝑖</a:t>
            </a:r>
            <a:r>
              <a:rPr sz="2025" spc="600" baseline="-16460" dirty="0">
                <a:latin typeface="Cambria Math"/>
                <a:cs typeface="Cambria Math"/>
              </a:rPr>
              <a:t>𝑗</a:t>
            </a:r>
            <a:endParaRPr sz="2025" baseline="-16460">
              <a:latin typeface="Cambria Math"/>
              <a:cs typeface="Cambria Math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6475" y="2162175"/>
            <a:ext cx="3143250" cy="1628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14465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30" dirty="0"/>
              <a:t>O</a:t>
            </a:r>
            <a:r>
              <a:rPr sz="3600" spc="-20" dirty="0"/>
              <a:t>u</a:t>
            </a:r>
            <a:r>
              <a:rPr sz="3600" spc="-5" dirty="0"/>
              <a:t>t</a:t>
            </a:r>
            <a:r>
              <a:rPr sz="3600" spc="10" dirty="0"/>
              <a:t>p</a:t>
            </a:r>
            <a:r>
              <a:rPr sz="3600" spc="-20" dirty="0"/>
              <a:t>u</a:t>
            </a:r>
            <a:r>
              <a:rPr sz="3600" dirty="0"/>
              <a:t>t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551674" y="3452113"/>
            <a:ext cx="740410" cy="212090"/>
          </a:xfrm>
          <a:custGeom>
            <a:avLst/>
            <a:gdLst/>
            <a:ahLst/>
            <a:cxnLst/>
            <a:rect l="l" t="t" r="r" b="b"/>
            <a:pathLst>
              <a:path w="740409" h="212089">
                <a:moveTo>
                  <a:pt x="70485" y="8636"/>
                </a:moveTo>
                <a:lnTo>
                  <a:pt x="67437" y="0"/>
                </a:lnTo>
                <a:lnTo>
                  <a:pt x="52095" y="5549"/>
                </a:lnTo>
                <a:lnTo>
                  <a:pt x="38646" y="13589"/>
                </a:lnTo>
                <a:lnTo>
                  <a:pt x="9740" y="52108"/>
                </a:lnTo>
                <a:lnTo>
                  <a:pt x="0" y="105930"/>
                </a:lnTo>
                <a:lnTo>
                  <a:pt x="1066" y="125374"/>
                </a:lnTo>
                <a:lnTo>
                  <a:pt x="17399" y="174752"/>
                </a:lnTo>
                <a:lnTo>
                  <a:pt x="52070" y="206184"/>
                </a:lnTo>
                <a:lnTo>
                  <a:pt x="67437" y="211709"/>
                </a:lnTo>
                <a:lnTo>
                  <a:pt x="70104" y="203200"/>
                </a:lnTo>
                <a:lnTo>
                  <a:pt x="58051" y="197866"/>
                </a:lnTo>
                <a:lnTo>
                  <a:pt x="47637" y="190436"/>
                </a:lnTo>
                <a:lnTo>
                  <a:pt x="26314" y="155765"/>
                </a:lnTo>
                <a:lnTo>
                  <a:pt x="19304" y="104775"/>
                </a:lnTo>
                <a:lnTo>
                  <a:pt x="20078" y="86728"/>
                </a:lnTo>
                <a:lnTo>
                  <a:pt x="31750" y="42164"/>
                </a:lnTo>
                <a:lnTo>
                  <a:pt x="58267" y="13957"/>
                </a:lnTo>
                <a:lnTo>
                  <a:pt x="70485" y="8636"/>
                </a:lnTo>
                <a:close/>
              </a:path>
              <a:path w="740409" h="212089">
                <a:moveTo>
                  <a:pt x="119888" y="1524"/>
                </a:moveTo>
                <a:lnTo>
                  <a:pt x="102616" y="1524"/>
                </a:lnTo>
                <a:lnTo>
                  <a:pt x="102616" y="209296"/>
                </a:lnTo>
                <a:lnTo>
                  <a:pt x="119888" y="209296"/>
                </a:lnTo>
                <a:lnTo>
                  <a:pt x="119888" y="1524"/>
                </a:lnTo>
                <a:close/>
              </a:path>
              <a:path w="740409" h="212089">
                <a:moveTo>
                  <a:pt x="348488" y="1524"/>
                </a:moveTo>
                <a:lnTo>
                  <a:pt x="331216" y="1524"/>
                </a:lnTo>
                <a:lnTo>
                  <a:pt x="331216" y="209296"/>
                </a:lnTo>
                <a:lnTo>
                  <a:pt x="348488" y="209296"/>
                </a:lnTo>
                <a:lnTo>
                  <a:pt x="348488" y="1524"/>
                </a:lnTo>
                <a:close/>
              </a:path>
              <a:path w="740409" h="212089">
                <a:moveTo>
                  <a:pt x="740410" y="105930"/>
                </a:moveTo>
                <a:lnTo>
                  <a:pt x="730592" y="52108"/>
                </a:lnTo>
                <a:lnTo>
                  <a:pt x="701738" y="13589"/>
                </a:lnTo>
                <a:lnTo>
                  <a:pt x="672846" y="0"/>
                </a:lnTo>
                <a:lnTo>
                  <a:pt x="669925" y="8636"/>
                </a:lnTo>
                <a:lnTo>
                  <a:pt x="682129" y="13957"/>
                </a:lnTo>
                <a:lnTo>
                  <a:pt x="692670" y="21310"/>
                </a:lnTo>
                <a:lnTo>
                  <a:pt x="714082" y="55435"/>
                </a:lnTo>
                <a:lnTo>
                  <a:pt x="721106" y="104775"/>
                </a:lnTo>
                <a:lnTo>
                  <a:pt x="720318" y="123520"/>
                </a:lnTo>
                <a:lnTo>
                  <a:pt x="708533" y="169291"/>
                </a:lnTo>
                <a:lnTo>
                  <a:pt x="682269" y="197866"/>
                </a:lnTo>
                <a:lnTo>
                  <a:pt x="670179" y="203200"/>
                </a:lnTo>
                <a:lnTo>
                  <a:pt x="672846" y="211709"/>
                </a:lnTo>
                <a:lnTo>
                  <a:pt x="713359" y="187706"/>
                </a:lnTo>
                <a:lnTo>
                  <a:pt x="736092" y="143344"/>
                </a:lnTo>
                <a:lnTo>
                  <a:pt x="739330" y="125374"/>
                </a:lnTo>
                <a:lnTo>
                  <a:pt x="740410" y="10593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5802" y="2031936"/>
            <a:ext cx="8736330" cy="165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4064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generalize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above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signal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𝑋</a:t>
            </a:r>
            <a:r>
              <a:rPr sz="1800" spc="16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1800" spc="13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Cambria Math"/>
                <a:cs typeface="Cambria Math"/>
              </a:rPr>
              <a:t>𝑅</a:t>
            </a:r>
            <a:r>
              <a:rPr sz="2025" spc="44" baseline="28806" dirty="0">
                <a:solidFill>
                  <a:srgbClr val="404040"/>
                </a:solidFill>
                <a:latin typeface="Cambria Math"/>
                <a:cs typeface="Cambria Math"/>
              </a:rPr>
              <a:t>𝑁×𝐶</a:t>
            </a:r>
            <a:r>
              <a:rPr sz="2025" spc="465" baseline="28806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𝐶</a:t>
            </a:r>
            <a:r>
              <a:rPr sz="1800" spc="18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input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channels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(i.e.,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  <a:p>
            <a:pPr marL="406400">
              <a:lnSpc>
                <a:spcPts val="2055"/>
              </a:lnSpc>
              <a:spcBef>
                <a:spcPts val="20"/>
              </a:spcBef>
            </a:pPr>
            <a:r>
              <a:rPr sz="1800" spc="5" dirty="0">
                <a:solidFill>
                  <a:srgbClr val="404040"/>
                </a:solidFill>
                <a:latin typeface="Cambria Math"/>
                <a:cs typeface="Cambria Math"/>
              </a:rPr>
              <a:t>𝐶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-dimensional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feature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vector</a:t>
            </a:r>
            <a:r>
              <a:rPr sz="18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every</a:t>
            </a:r>
            <a:r>
              <a:rPr sz="18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node)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𝐹</a:t>
            </a:r>
            <a:r>
              <a:rPr sz="1800" spc="23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filters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feature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follows:</a:t>
            </a:r>
            <a:endParaRPr sz="1800">
              <a:latin typeface="Trebuchet MS"/>
              <a:cs typeface="Trebuchet MS"/>
            </a:endParaRPr>
          </a:p>
          <a:p>
            <a:pPr marL="164465" algn="ctr">
              <a:lnSpc>
                <a:spcPts val="1310"/>
              </a:lnSpc>
              <a:tabLst>
                <a:tab pos="755015" algn="l"/>
              </a:tabLst>
            </a:pPr>
            <a:r>
              <a:rPr sz="1350" u="sng" spc="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mbria Math"/>
                <a:cs typeface="Cambria Math"/>
              </a:rPr>
              <a:t>1</a:t>
            </a:r>
            <a:r>
              <a:rPr sz="1350" spc="35" dirty="0">
                <a:solidFill>
                  <a:srgbClr val="404040"/>
                </a:solidFill>
                <a:latin typeface="Cambria Math"/>
                <a:cs typeface="Cambria Math"/>
              </a:rPr>
              <a:t>	</a:t>
            </a:r>
            <a:r>
              <a:rPr sz="1350" u="sng" spc="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mbria Math"/>
                <a:cs typeface="Cambria Math"/>
              </a:rPr>
              <a:t>1</a:t>
            </a:r>
            <a:endParaRPr sz="1350">
              <a:latin typeface="Cambria Math"/>
              <a:cs typeface="Cambria Math"/>
            </a:endParaRPr>
          </a:p>
          <a:p>
            <a:pPr marR="213995" algn="ctr">
              <a:lnSpc>
                <a:spcPts val="540"/>
              </a:lnSpc>
              <a:tabLst>
                <a:tab pos="885825" algn="l"/>
              </a:tabLst>
            </a:pP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𝑍</a:t>
            </a:r>
            <a:r>
              <a:rPr sz="1800" spc="11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1800" spc="13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-940" dirty="0">
                <a:solidFill>
                  <a:srgbClr val="404040"/>
                </a:solidFill>
                <a:latin typeface="Cambria Math"/>
                <a:cs typeface="Cambria Math"/>
              </a:rPr>
              <a:t>𝐷</a:t>
            </a:r>
            <a:r>
              <a:rPr sz="2700" spc="-1410" baseline="10802" dirty="0">
                <a:solidFill>
                  <a:srgbClr val="404040"/>
                </a:solidFill>
                <a:latin typeface="Cambria Math"/>
                <a:cs typeface="Cambria Math"/>
              </a:rPr>
              <a:t>෩</a:t>
            </a:r>
            <a:r>
              <a:rPr sz="2700" spc="-330" baseline="10802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25" spc="-37" baseline="37037" dirty="0">
                <a:solidFill>
                  <a:srgbClr val="404040"/>
                </a:solidFill>
                <a:latin typeface="Cambria Math"/>
                <a:cs typeface="Cambria Math"/>
              </a:rPr>
              <a:t>−	</a:t>
            </a:r>
            <a:r>
              <a:rPr sz="1800" spc="20" dirty="0">
                <a:solidFill>
                  <a:srgbClr val="404040"/>
                </a:solidFill>
                <a:latin typeface="Cambria Math"/>
                <a:cs typeface="Cambria Math"/>
              </a:rPr>
              <a:t>𝐴𝐷</a:t>
            </a:r>
            <a:r>
              <a:rPr sz="2025" spc="30" baseline="37037" dirty="0">
                <a:solidFill>
                  <a:srgbClr val="404040"/>
                </a:solidFill>
                <a:latin typeface="Cambria Math"/>
                <a:cs typeface="Cambria Math"/>
              </a:rPr>
              <a:t>−</a:t>
            </a:r>
            <a:r>
              <a:rPr sz="2025" spc="240" baseline="37037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mbria Math"/>
                <a:cs typeface="Cambria Math"/>
              </a:rPr>
              <a:t>𝑋Θ,</a:t>
            </a:r>
            <a:endParaRPr sz="1800">
              <a:latin typeface="Cambria Math"/>
              <a:cs typeface="Cambria Math"/>
            </a:endParaRPr>
          </a:p>
          <a:p>
            <a:pPr marL="4105275">
              <a:lnSpc>
                <a:spcPts val="1035"/>
              </a:lnSpc>
              <a:tabLst>
                <a:tab pos="4695825" algn="l"/>
              </a:tabLst>
            </a:pPr>
            <a:r>
              <a:rPr sz="2025" spc="44" baseline="-6172" dirty="0">
                <a:solidFill>
                  <a:srgbClr val="404040"/>
                </a:solidFill>
                <a:latin typeface="Cambria Math"/>
                <a:cs typeface="Cambria Math"/>
              </a:rPr>
              <a:t>2 </a:t>
            </a:r>
            <a:r>
              <a:rPr sz="2025" spc="480" baseline="-6172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-919" dirty="0">
                <a:solidFill>
                  <a:srgbClr val="404040"/>
                </a:solidFill>
                <a:latin typeface="Cambria Math"/>
                <a:cs typeface="Cambria Math"/>
              </a:rPr>
              <a:t>ሚ෩	</a:t>
            </a:r>
            <a:r>
              <a:rPr sz="2025" spc="44" baseline="-6172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endParaRPr sz="2025" baseline="-6172">
              <a:latin typeface="Cambria Math"/>
              <a:cs typeface="Cambria Math"/>
            </a:endParaRPr>
          </a:p>
          <a:p>
            <a:pPr marL="63500" marR="676910">
              <a:lnSpc>
                <a:spcPct val="100899"/>
              </a:lnSpc>
              <a:spcBef>
                <a:spcPts val="1345"/>
              </a:spcBef>
              <a:tabLst>
                <a:tab pos="7002780" algn="l"/>
              </a:tabLst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where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Θ</a:t>
            </a:r>
            <a:r>
              <a:rPr sz="1800" spc="7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1800" spc="13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Cambria Math"/>
                <a:cs typeface="Cambria Math"/>
              </a:rPr>
              <a:t>𝑅</a:t>
            </a:r>
            <a:r>
              <a:rPr sz="2025" spc="37" baseline="26748" dirty="0">
                <a:solidFill>
                  <a:srgbClr val="404040"/>
                </a:solidFill>
                <a:latin typeface="Cambria Math"/>
                <a:cs typeface="Cambria Math"/>
              </a:rPr>
              <a:t>𝐶×𝐹</a:t>
            </a:r>
            <a:r>
              <a:rPr sz="2025" spc="52" baseline="26748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now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matrix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filter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parameters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and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𝑍</a:t>
            </a:r>
            <a:r>
              <a:rPr sz="1800" spc="114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1800" spc="13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ambria Math"/>
                <a:cs typeface="Cambria Math"/>
              </a:rPr>
              <a:t>𝑅^(𝑁</a:t>
            </a:r>
            <a:r>
              <a:rPr sz="1800" spc="1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×</a:t>
            </a:r>
            <a:r>
              <a:rPr sz="1800" spc="4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Cambria Math"/>
                <a:cs typeface="Cambria Math"/>
              </a:rPr>
              <a:t>𝐹)</a:t>
            </a:r>
            <a:r>
              <a:rPr sz="1800" spc="13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convolved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signal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matrix.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filtering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operation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complexity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𝑂	𝐸</a:t>
            </a:r>
            <a:r>
              <a:rPr sz="1800" spc="26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Cambria Math"/>
                <a:cs typeface="Cambria Math"/>
              </a:rPr>
              <a:t>𝐹𝐶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74085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Semi-Supervised</a:t>
            </a:r>
            <a:r>
              <a:rPr sz="3600" spc="-95" dirty="0"/>
              <a:t> </a:t>
            </a:r>
            <a:r>
              <a:rPr sz="3600" spc="10" dirty="0"/>
              <a:t>Node</a:t>
            </a:r>
            <a:r>
              <a:rPr sz="3600" spc="-45" dirty="0"/>
              <a:t> </a:t>
            </a:r>
            <a:r>
              <a:rPr sz="3600" spc="-5" dirty="0"/>
              <a:t>Classification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217798" y="2549779"/>
            <a:ext cx="530860" cy="212090"/>
          </a:xfrm>
          <a:custGeom>
            <a:avLst/>
            <a:gdLst/>
            <a:ahLst/>
            <a:cxnLst/>
            <a:rect l="l" t="t" r="r" b="b"/>
            <a:pathLst>
              <a:path w="530860" h="212089">
                <a:moveTo>
                  <a:pt x="463296" y="0"/>
                </a:moveTo>
                <a:lnTo>
                  <a:pt x="460375" y="8636"/>
                </a:lnTo>
                <a:lnTo>
                  <a:pt x="472588" y="13946"/>
                </a:lnTo>
                <a:lnTo>
                  <a:pt x="483123" y="21304"/>
                </a:lnTo>
                <a:lnTo>
                  <a:pt x="504537" y="55449"/>
                </a:lnTo>
                <a:lnTo>
                  <a:pt x="511555" y="104901"/>
                </a:lnTo>
                <a:lnTo>
                  <a:pt x="510770" y="123571"/>
                </a:lnTo>
                <a:lnTo>
                  <a:pt x="498983" y="169291"/>
                </a:lnTo>
                <a:lnTo>
                  <a:pt x="472729" y="197865"/>
                </a:lnTo>
                <a:lnTo>
                  <a:pt x="460628" y="203200"/>
                </a:lnTo>
                <a:lnTo>
                  <a:pt x="463296" y="211836"/>
                </a:lnTo>
                <a:lnTo>
                  <a:pt x="503818" y="187779"/>
                </a:lnTo>
                <a:lnTo>
                  <a:pt x="526542" y="143398"/>
                </a:lnTo>
                <a:lnTo>
                  <a:pt x="530860" y="106045"/>
                </a:lnTo>
                <a:lnTo>
                  <a:pt x="529766" y="86592"/>
                </a:lnTo>
                <a:lnTo>
                  <a:pt x="513461" y="37211"/>
                </a:lnTo>
                <a:lnTo>
                  <a:pt x="478706" y="5599"/>
                </a:lnTo>
                <a:lnTo>
                  <a:pt x="463296" y="0"/>
                </a:lnTo>
                <a:close/>
              </a:path>
              <a:path w="530860" h="212089">
                <a:moveTo>
                  <a:pt x="67437" y="0"/>
                </a:moveTo>
                <a:lnTo>
                  <a:pt x="27092" y="24181"/>
                </a:lnTo>
                <a:lnTo>
                  <a:pt x="4318" y="68627"/>
                </a:lnTo>
                <a:lnTo>
                  <a:pt x="0" y="106045"/>
                </a:lnTo>
                <a:lnTo>
                  <a:pt x="1075" y="125477"/>
                </a:lnTo>
                <a:lnTo>
                  <a:pt x="17399" y="174751"/>
                </a:lnTo>
                <a:lnTo>
                  <a:pt x="52081" y="206309"/>
                </a:lnTo>
                <a:lnTo>
                  <a:pt x="67437" y="211836"/>
                </a:lnTo>
                <a:lnTo>
                  <a:pt x="70103" y="203200"/>
                </a:lnTo>
                <a:lnTo>
                  <a:pt x="58056" y="197865"/>
                </a:lnTo>
                <a:lnTo>
                  <a:pt x="47640" y="190436"/>
                </a:lnTo>
                <a:lnTo>
                  <a:pt x="26322" y="155765"/>
                </a:lnTo>
                <a:lnTo>
                  <a:pt x="19303" y="104901"/>
                </a:lnTo>
                <a:lnTo>
                  <a:pt x="20087" y="86830"/>
                </a:lnTo>
                <a:lnTo>
                  <a:pt x="31750" y="42163"/>
                </a:lnTo>
                <a:lnTo>
                  <a:pt x="58271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89454" y="2513964"/>
            <a:ext cx="2310765" cy="280035"/>
            <a:chOff x="4989454" y="2513964"/>
            <a:chExt cx="2310765" cy="280035"/>
          </a:xfrm>
        </p:grpSpPr>
        <p:sp>
          <p:nvSpPr>
            <p:cNvPr id="5" name="object 5"/>
            <p:cNvSpPr/>
            <p:nvPr/>
          </p:nvSpPr>
          <p:spPr>
            <a:xfrm>
              <a:off x="4989449" y="2517266"/>
              <a:ext cx="2310765" cy="276225"/>
            </a:xfrm>
            <a:custGeom>
              <a:avLst/>
              <a:gdLst/>
              <a:ahLst/>
              <a:cxnLst/>
              <a:rect l="l" t="t" r="r" b="b"/>
              <a:pathLst>
                <a:path w="2310765" h="276225">
                  <a:moveTo>
                    <a:pt x="75311" y="9144"/>
                  </a:moveTo>
                  <a:lnTo>
                    <a:pt x="72517" y="0"/>
                  </a:lnTo>
                  <a:lnTo>
                    <a:pt x="56083" y="6413"/>
                  </a:lnTo>
                  <a:lnTo>
                    <a:pt x="41656" y="16471"/>
                  </a:lnTo>
                  <a:lnTo>
                    <a:pt x="18796" y="47498"/>
                  </a:lnTo>
                  <a:lnTo>
                    <a:pt x="4673" y="89306"/>
                  </a:lnTo>
                  <a:lnTo>
                    <a:pt x="0" y="138176"/>
                  </a:lnTo>
                  <a:lnTo>
                    <a:pt x="1168" y="163372"/>
                  </a:lnTo>
                  <a:lnTo>
                    <a:pt x="10553" y="208711"/>
                  </a:lnTo>
                  <a:lnTo>
                    <a:pt x="29222" y="246062"/>
                  </a:lnTo>
                  <a:lnTo>
                    <a:pt x="72517" y="276225"/>
                  </a:lnTo>
                  <a:lnTo>
                    <a:pt x="75311" y="266954"/>
                  </a:lnTo>
                  <a:lnTo>
                    <a:pt x="62611" y="260413"/>
                  </a:lnTo>
                  <a:lnTo>
                    <a:pt x="51574" y="250863"/>
                  </a:lnTo>
                  <a:lnTo>
                    <a:pt x="28321" y="204685"/>
                  </a:lnTo>
                  <a:lnTo>
                    <a:pt x="21323" y="162394"/>
                  </a:lnTo>
                  <a:lnTo>
                    <a:pt x="20447" y="138049"/>
                  </a:lnTo>
                  <a:lnTo>
                    <a:pt x="21323" y="113944"/>
                  </a:lnTo>
                  <a:lnTo>
                    <a:pt x="28321" y="71564"/>
                  </a:lnTo>
                  <a:lnTo>
                    <a:pt x="51574" y="25361"/>
                  </a:lnTo>
                  <a:lnTo>
                    <a:pt x="62611" y="15773"/>
                  </a:lnTo>
                  <a:lnTo>
                    <a:pt x="75311" y="9144"/>
                  </a:lnTo>
                  <a:close/>
                </a:path>
                <a:path w="2310765" h="276225">
                  <a:moveTo>
                    <a:pt x="865886" y="9144"/>
                  </a:moveTo>
                  <a:lnTo>
                    <a:pt x="863092" y="0"/>
                  </a:lnTo>
                  <a:lnTo>
                    <a:pt x="846658" y="6413"/>
                  </a:lnTo>
                  <a:lnTo>
                    <a:pt x="832231" y="16471"/>
                  </a:lnTo>
                  <a:lnTo>
                    <a:pt x="809371" y="47498"/>
                  </a:lnTo>
                  <a:lnTo>
                    <a:pt x="795248" y="89306"/>
                  </a:lnTo>
                  <a:lnTo>
                    <a:pt x="790575" y="138176"/>
                  </a:lnTo>
                  <a:lnTo>
                    <a:pt x="791743" y="163372"/>
                  </a:lnTo>
                  <a:lnTo>
                    <a:pt x="801128" y="208711"/>
                  </a:lnTo>
                  <a:lnTo>
                    <a:pt x="819797" y="246062"/>
                  </a:lnTo>
                  <a:lnTo>
                    <a:pt x="863092" y="276225"/>
                  </a:lnTo>
                  <a:lnTo>
                    <a:pt x="865886" y="266954"/>
                  </a:lnTo>
                  <a:lnTo>
                    <a:pt x="853186" y="260413"/>
                  </a:lnTo>
                  <a:lnTo>
                    <a:pt x="842149" y="250863"/>
                  </a:lnTo>
                  <a:lnTo>
                    <a:pt x="818896" y="204685"/>
                  </a:lnTo>
                  <a:lnTo>
                    <a:pt x="811898" y="162394"/>
                  </a:lnTo>
                  <a:lnTo>
                    <a:pt x="811022" y="138049"/>
                  </a:lnTo>
                  <a:lnTo>
                    <a:pt x="811898" y="113944"/>
                  </a:lnTo>
                  <a:lnTo>
                    <a:pt x="818896" y="71564"/>
                  </a:lnTo>
                  <a:lnTo>
                    <a:pt x="842149" y="25361"/>
                  </a:lnTo>
                  <a:lnTo>
                    <a:pt x="853186" y="15773"/>
                  </a:lnTo>
                  <a:lnTo>
                    <a:pt x="865886" y="9144"/>
                  </a:lnTo>
                  <a:close/>
                </a:path>
                <a:path w="2310765" h="276225">
                  <a:moveTo>
                    <a:pt x="1729359" y="138049"/>
                  </a:moveTo>
                  <a:lnTo>
                    <a:pt x="1724609" y="89306"/>
                  </a:lnTo>
                  <a:lnTo>
                    <a:pt x="1710436" y="47498"/>
                  </a:lnTo>
                  <a:lnTo>
                    <a:pt x="1687576" y="16471"/>
                  </a:lnTo>
                  <a:lnTo>
                    <a:pt x="1656715" y="0"/>
                  </a:lnTo>
                  <a:lnTo>
                    <a:pt x="1653921" y="9144"/>
                  </a:lnTo>
                  <a:lnTo>
                    <a:pt x="1666633" y="15773"/>
                  </a:lnTo>
                  <a:lnTo>
                    <a:pt x="1677708" y="25361"/>
                  </a:lnTo>
                  <a:lnTo>
                    <a:pt x="1701012" y="71564"/>
                  </a:lnTo>
                  <a:lnTo>
                    <a:pt x="1707921" y="113944"/>
                  </a:lnTo>
                  <a:lnTo>
                    <a:pt x="1708785" y="138176"/>
                  </a:lnTo>
                  <a:lnTo>
                    <a:pt x="1707921" y="162394"/>
                  </a:lnTo>
                  <a:lnTo>
                    <a:pt x="1701012" y="204685"/>
                  </a:lnTo>
                  <a:lnTo>
                    <a:pt x="1677708" y="250863"/>
                  </a:lnTo>
                  <a:lnTo>
                    <a:pt x="1653921" y="266954"/>
                  </a:lnTo>
                  <a:lnTo>
                    <a:pt x="1656715" y="276225"/>
                  </a:lnTo>
                  <a:lnTo>
                    <a:pt x="1699996" y="246062"/>
                  </a:lnTo>
                  <a:lnTo>
                    <a:pt x="1718691" y="208711"/>
                  </a:lnTo>
                  <a:lnTo>
                    <a:pt x="1728165" y="163372"/>
                  </a:lnTo>
                  <a:lnTo>
                    <a:pt x="1729359" y="138049"/>
                  </a:lnTo>
                  <a:close/>
                </a:path>
                <a:path w="2310765" h="276225">
                  <a:moveTo>
                    <a:pt x="2310384" y="138049"/>
                  </a:moveTo>
                  <a:lnTo>
                    <a:pt x="2305634" y="89306"/>
                  </a:lnTo>
                  <a:lnTo>
                    <a:pt x="2291461" y="47498"/>
                  </a:lnTo>
                  <a:lnTo>
                    <a:pt x="2268601" y="16471"/>
                  </a:lnTo>
                  <a:lnTo>
                    <a:pt x="2237740" y="0"/>
                  </a:lnTo>
                  <a:lnTo>
                    <a:pt x="2234946" y="9144"/>
                  </a:lnTo>
                  <a:lnTo>
                    <a:pt x="2247658" y="15773"/>
                  </a:lnTo>
                  <a:lnTo>
                    <a:pt x="2258733" y="25361"/>
                  </a:lnTo>
                  <a:lnTo>
                    <a:pt x="2282037" y="71564"/>
                  </a:lnTo>
                  <a:lnTo>
                    <a:pt x="2288946" y="113944"/>
                  </a:lnTo>
                  <a:lnTo>
                    <a:pt x="2289810" y="138176"/>
                  </a:lnTo>
                  <a:lnTo>
                    <a:pt x="2288946" y="162394"/>
                  </a:lnTo>
                  <a:lnTo>
                    <a:pt x="2282037" y="204685"/>
                  </a:lnTo>
                  <a:lnTo>
                    <a:pt x="2258733" y="250863"/>
                  </a:lnTo>
                  <a:lnTo>
                    <a:pt x="2234946" y="266954"/>
                  </a:lnTo>
                  <a:lnTo>
                    <a:pt x="2237740" y="276225"/>
                  </a:lnTo>
                  <a:lnTo>
                    <a:pt x="2281021" y="246062"/>
                  </a:lnTo>
                  <a:lnTo>
                    <a:pt x="2299716" y="208711"/>
                  </a:lnTo>
                  <a:lnTo>
                    <a:pt x="2309190" y="163372"/>
                  </a:lnTo>
                  <a:lnTo>
                    <a:pt x="2310384" y="13804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3118" y="2513964"/>
              <a:ext cx="202946" cy="1587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4143" y="2513964"/>
              <a:ext cx="202946" cy="1587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708140" y="2396807"/>
            <a:ext cx="4806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21604" dirty="0">
                <a:solidFill>
                  <a:srgbClr val="404040"/>
                </a:solidFill>
                <a:latin typeface="Cambria Math"/>
                <a:cs typeface="Cambria Math"/>
              </a:rPr>
              <a:t>𝑊</a:t>
            </a:r>
            <a:r>
              <a:rPr sz="2700" spc="330" baseline="-21604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350" spc="35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8502" y="2166429"/>
            <a:ext cx="5901690" cy="13131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65"/>
              </a:spcBef>
              <a:tabLst>
                <a:tab pos="393700" algn="l"/>
              </a:tabLst>
            </a:pPr>
            <a:r>
              <a:rPr sz="14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forward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model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then:</a:t>
            </a:r>
            <a:endParaRPr sz="1800">
              <a:latin typeface="Trebuchet MS"/>
              <a:cs typeface="Trebuchet MS"/>
            </a:endParaRPr>
          </a:p>
          <a:p>
            <a:pPr marL="1909445">
              <a:lnSpc>
                <a:spcPct val="100000"/>
              </a:lnSpc>
              <a:spcBef>
                <a:spcPts val="165"/>
              </a:spcBef>
              <a:tabLst>
                <a:tab pos="3120390" algn="l"/>
              </a:tabLst>
            </a:pP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𝑍</a:t>
            </a:r>
            <a:r>
              <a:rPr sz="1800" spc="18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1800" spc="13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𝑓 </a:t>
            </a:r>
            <a:r>
              <a:rPr sz="1800" spc="-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Cambria Math"/>
                <a:cs typeface="Cambria Math"/>
              </a:rPr>
              <a:t>𝑋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,</a:t>
            </a:r>
            <a:r>
              <a:rPr sz="1800" spc="-9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𝐴	=</a:t>
            </a:r>
            <a:r>
              <a:rPr sz="1800" spc="13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mbria Math"/>
                <a:cs typeface="Cambria Math"/>
              </a:rPr>
              <a:t>𝑠</a:t>
            </a:r>
            <a:r>
              <a:rPr sz="1800" spc="10" dirty="0">
                <a:solidFill>
                  <a:srgbClr val="404040"/>
                </a:solidFill>
                <a:latin typeface="Cambria Math"/>
                <a:cs typeface="Cambria Math"/>
              </a:rPr>
              <a:t>𝑜</a:t>
            </a:r>
            <a:r>
              <a:rPr sz="1800" spc="-15" dirty="0">
                <a:solidFill>
                  <a:srgbClr val="404040"/>
                </a:solidFill>
                <a:latin typeface="Cambria Math"/>
                <a:cs typeface="Cambria Math"/>
              </a:rPr>
              <a:t>𝑓</a:t>
            </a:r>
            <a:r>
              <a:rPr sz="1800" spc="-40" dirty="0">
                <a:solidFill>
                  <a:srgbClr val="404040"/>
                </a:solidFill>
                <a:latin typeface="Cambria Math"/>
                <a:cs typeface="Cambria Math"/>
              </a:rPr>
              <a:t>𝑡</a:t>
            </a:r>
            <a:r>
              <a:rPr sz="1800" spc="-10" dirty="0">
                <a:solidFill>
                  <a:srgbClr val="404040"/>
                </a:solidFill>
                <a:latin typeface="Cambria Math"/>
                <a:cs typeface="Cambria Math"/>
              </a:rPr>
              <a:t>𝑚</a:t>
            </a:r>
            <a:r>
              <a:rPr sz="1800" spc="-30" dirty="0">
                <a:solidFill>
                  <a:srgbClr val="404040"/>
                </a:solidFill>
                <a:latin typeface="Cambria Math"/>
                <a:cs typeface="Cambria Math"/>
              </a:rPr>
              <a:t>𝑎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𝑥  </a:t>
            </a:r>
            <a:r>
              <a:rPr sz="1800" spc="-20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-545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700" spc="-1920" baseline="10802" dirty="0">
                <a:solidFill>
                  <a:srgbClr val="404040"/>
                </a:solidFill>
                <a:latin typeface="Cambria Math"/>
                <a:cs typeface="Cambria Math"/>
              </a:rPr>
              <a:t>መ</a:t>
            </a:r>
            <a:r>
              <a:rPr sz="1800" spc="-25" dirty="0">
                <a:solidFill>
                  <a:srgbClr val="404040"/>
                </a:solidFill>
                <a:latin typeface="Cambria Math"/>
                <a:cs typeface="Cambria Math"/>
              </a:rPr>
              <a:t>𝑅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𝑒</a:t>
            </a:r>
            <a:r>
              <a:rPr sz="1800" spc="10" dirty="0">
                <a:solidFill>
                  <a:srgbClr val="404040"/>
                </a:solidFill>
                <a:latin typeface="Cambria Math"/>
                <a:cs typeface="Cambria Math"/>
              </a:rPr>
              <a:t>𝐿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𝑈 </a:t>
            </a:r>
            <a:r>
              <a:rPr sz="1800" spc="7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-545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700" spc="-1920" baseline="10802" dirty="0">
                <a:solidFill>
                  <a:srgbClr val="404040"/>
                </a:solidFill>
                <a:latin typeface="Cambria Math"/>
                <a:cs typeface="Cambria Math"/>
              </a:rPr>
              <a:t>መ</a:t>
            </a:r>
            <a:r>
              <a:rPr sz="1800" spc="35" dirty="0">
                <a:solidFill>
                  <a:srgbClr val="404040"/>
                </a:solidFill>
                <a:latin typeface="Cambria Math"/>
                <a:cs typeface="Cambria Math"/>
              </a:rPr>
              <a:t>𝑋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𝑊 </a:t>
            </a:r>
            <a:r>
              <a:rPr sz="1800" spc="-10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25" spc="52" baseline="28806" dirty="0">
                <a:solidFill>
                  <a:srgbClr val="404040"/>
                </a:solidFill>
                <a:latin typeface="Cambria Math"/>
                <a:cs typeface="Cambria Math"/>
              </a:rPr>
              <a:t>0</a:t>
            </a:r>
            <a:endParaRPr sz="2025" baseline="28806">
              <a:latin typeface="Cambria Math"/>
              <a:cs typeface="Cambria Math"/>
            </a:endParaRPr>
          </a:p>
          <a:p>
            <a:pPr marL="393700">
              <a:lnSpc>
                <a:spcPts val="2055"/>
              </a:lnSpc>
              <a:spcBef>
                <a:spcPts val="170"/>
              </a:spcBef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where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first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compute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pre-processing:</a:t>
            </a:r>
            <a:endParaRPr sz="1800">
              <a:latin typeface="Trebuchet MS"/>
              <a:cs typeface="Trebuchet MS"/>
            </a:endParaRPr>
          </a:p>
          <a:p>
            <a:pPr marR="1091565" algn="r">
              <a:lnSpc>
                <a:spcPts val="1310"/>
              </a:lnSpc>
              <a:tabLst>
                <a:tab pos="590550" algn="l"/>
              </a:tabLst>
            </a:pPr>
            <a:r>
              <a:rPr sz="1350" u="sng" spc="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mbria Math"/>
                <a:cs typeface="Cambria Math"/>
              </a:rPr>
              <a:t>1</a:t>
            </a:r>
            <a:r>
              <a:rPr sz="1350" spc="35" dirty="0">
                <a:solidFill>
                  <a:srgbClr val="404040"/>
                </a:solidFill>
                <a:latin typeface="Cambria Math"/>
                <a:cs typeface="Cambria Math"/>
              </a:rPr>
              <a:t>	</a:t>
            </a:r>
            <a:r>
              <a:rPr sz="1350" u="sng" spc="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mbria Math"/>
                <a:cs typeface="Cambria Math"/>
              </a:rPr>
              <a:t>1</a:t>
            </a:r>
            <a:endParaRPr sz="1350">
              <a:latin typeface="Cambria Math"/>
              <a:cs typeface="Cambria Math"/>
            </a:endParaRPr>
          </a:p>
          <a:p>
            <a:pPr marL="3377565">
              <a:lnSpc>
                <a:spcPts val="540"/>
              </a:lnSpc>
              <a:tabLst>
                <a:tab pos="4264025" algn="l"/>
              </a:tabLst>
            </a:pPr>
            <a:r>
              <a:rPr sz="1800" spc="-91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700" spc="-1364" baseline="10802" dirty="0">
                <a:solidFill>
                  <a:srgbClr val="404040"/>
                </a:solidFill>
                <a:latin typeface="Cambria Math"/>
                <a:cs typeface="Cambria Math"/>
              </a:rPr>
              <a:t>መ</a:t>
            </a:r>
            <a:r>
              <a:rPr sz="2700" spc="187" baseline="10802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1800" spc="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-940" dirty="0">
                <a:solidFill>
                  <a:srgbClr val="404040"/>
                </a:solidFill>
                <a:latin typeface="Cambria Math"/>
                <a:cs typeface="Cambria Math"/>
              </a:rPr>
              <a:t>𝐷</a:t>
            </a:r>
            <a:r>
              <a:rPr sz="2700" spc="-1410" baseline="10802" dirty="0">
                <a:solidFill>
                  <a:srgbClr val="404040"/>
                </a:solidFill>
                <a:latin typeface="Cambria Math"/>
                <a:cs typeface="Cambria Math"/>
              </a:rPr>
              <a:t>෩</a:t>
            </a:r>
            <a:r>
              <a:rPr sz="2700" spc="-330" baseline="10802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25" spc="-37" baseline="37037" dirty="0">
                <a:solidFill>
                  <a:srgbClr val="404040"/>
                </a:solidFill>
                <a:latin typeface="Cambria Math"/>
                <a:cs typeface="Cambria Math"/>
              </a:rPr>
              <a:t>−	</a:t>
            </a:r>
            <a:r>
              <a:rPr sz="1800" spc="20" dirty="0">
                <a:solidFill>
                  <a:srgbClr val="404040"/>
                </a:solidFill>
                <a:latin typeface="Cambria Math"/>
                <a:cs typeface="Cambria Math"/>
              </a:rPr>
              <a:t>𝐴𝐷</a:t>
            </a:r>
            <a:r>
              <a:rPr sz="2025" spc="30" baseline="37037" dirty="0">
                <a:solidFill>
                  <a:srgbClr val="404040"/>
                </a:solidFill>
                <a:latin typeface="Cambria Math"/>
                <a:cs typeface="Cambria Math"/>
              </a:rPr>
              <a:t>−</a:t>
            </a:r>
            <a:endParaRPr sz="2025" baseline="37037">
              <a:latin typeface="Cambria Math"/>
              <a:cs typeface="Cambria Math"/>
            </a:endParaRPr>
          </a:p>
          <a:p>
            <a:pPr marR="1091565" algn="r">
              <a:lnSpc>
                <a:spcPts val="1035"/>
              </a:lnSpc>
              <a:tabLst>
                <a:tab pos="590550" algn="l"/>
              </a:tabLst>
            </a:pPr>
            <a:r>
              <a:rPr sz="2025" spc="52" baseline="-6172" dirty="0">
                <a:solidFill>
                  <a:srgbClr val="404040"/>
                </a:solidFill>
                <a:latin typeface="Cambria Math"/>
                <a:cs typeface="Cambria Math"/>
              </a:rPr>
              <a:t>2 </a:t>
            </a:r>
            <a:r>
              <a:rPr sz="2025" spc="472" baseline="-6172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-919" dirty="0">
                <a:solidFill>
                  <a:srgbClr val="404040"/>
                </a:solidFill>
                <a:latin typeface="Cambria Math"/>
                <a:cs typeface="Cambria Math"/>
              </a:rPr>
              <a:t>ሚ෩	</a:t>
            </a:r>
            <a:r>
              <a:rPr sz="2025" spc="52" baseline="-6172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endParaRPr sz="2025" baseline="-6172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74085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Semi-Supervised</a:t>
            </a:r>
            <a:r>
              <a:rPr sz="3600" spc="-95" dirty="0"/>
              <a:t> </a:t>
            </a:r>
            <a:r>
              <a:rPr sz="3600" spc="10" dirty="0"/>
              <a:t>Node</a:t>
            </a:r>
            <a:r>
              <a:rPr sz="3600" spc="-45" dirty="0"/>
              <a:t> </a:t>
            </a:r>
            <a:r>
              <a:rPr sz="3600" spc="-5" dirty="0"/>
              <a:t>Classification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217798" y="2273554"/>
            <a:ext cx="530860" cy="212090"/>
          </a:xfrm>
          <a:custGeom>
            <a:avLst/>
            <a:gdLst/>
            <a:ahLst/>
            <a:cxnLst/>
            <a:rect l="l" t="t" r="r" b="b"/>
            <a:pathLst>
              <a:path w="530860" h="212089">
                <a:moveTo>
                  <a:pt x="463296" y="0"/>
                </a:moveTo>
                <a:lnTo>
                  <a:pt x="460375" y="8636"/>
                </a:lnTo>
                <a:lnTo>
                  <a:pt x="472588" y="13946"/>
                </a:lnTo>
                <a:lnTo>
                  <a:pt x="483123" y="21304"/>
                </a:lnTo>
                <a:lnTo>
                  <a:pt x="504537" y="55449"/>
                </a:lnTo>
                <a:lnTo>
                  <a:pt x="511555" y="104901"/>
                </a:lnTo>
                <a:lnTo>
                  <a:pt x="510770" y="123571"/>
                </a:lnTo>
                <a:lnTo>
                  <a:pt x="498983" y="169291"/>
                </a:lnTo>
                <a:lnTo>
                  <a:pt x="472729" y="197865"/>
                </a:lnTo>
                <a:lnTo>
                  <a:pt x="460628" y="203200"/>
                </a:lnTo>
                <a:lnTo>
                  <a:pt x="463296" y="211836"/>
                </a:lnTo>
                <a:lnTo>
                  <a:pt x="503818" y="187779"/>
                </a:lnTo>
                <a:lnTo>
                  <a:pt x="526542" y="143398"/>
                </a:lnTo>
                <a:lnTo>
                  <a:pt x="530860" y="106045"/>
                </a:lnTo>
                <a:lnTo>
                  <a:pt x="529766" y="86592"/>
                </a:lnTo>
                <a:lnTo>
                  <a:pt x="513461" y="37211"/>
                </a:lnTo>
                <a:lnTo>
                  <a:pt x="478706" y="5599"/>
                </a:lnTo>
                <a:lnTo>
                  <a:pt x="463296" y="0"/>
                </a:lnTo>
                <a:close/>
              </a:path>
              <a:path w="530860" h="212089">
                <a:moveTo>
                  <a:pt x="67437" y="0"/>
                </a:moveTo>
                <a:lnTo>
                  <a:pt x="27092" y="24181"/>
                </a:lnTo>
                <a:lnTo>
                  <a:pt x="4318" y="68627"/>
                </a:lnTo>
                <a:lnTo>
                  <a:pt x="0" y="106045"/>
                </a:lnTo>
                <a:lnTo>
                  <a:pt x="1075" y="125477"/>
                </a:lnTo>
                <a:lnTo>
                  <a:pt x="17399" y="174751"/>
                </a:lnTo>
                <a:lnTo>
                  <a:pt x="52081" y="206309"/>
                </a:lnTo>
                <a:lnTo>
                  <a:pt x="67437" y="211836"/>
                </a:lnTo>
                <a:lnTo>
                  <a:pt x="70103" y="203200"/>
                </a:lnTo>
                <a:lnTo>
                  <a:pt x="58056" y="197865"/>
                </a:lnTo>
                <a:lnTo>
                  <a:pt x="47640" y="190436"/>
                </a:lnTo>
                <a:lnTo>
                  <a:pt x="26322" y="155765"/>
                </a:lnTo>
                <a:lnTo>
                  <a:pt x="19303" y="104901"/>
                </a:lnTo>
                <a:lnTo>
                  <a:pt x="20087" y="86830"/>
                </a:lnTo>
                <a:lnTo>
                  <a:pt x="31750" y="42163"/>
                </a:lnTo>
                <a:lnTo>
                  <a:pt x="58271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89454" y="2237739"/>
            <a:ext cx="2310765" cy="280035"/>
            <a:chOff x="4989454" y="2237739"/>
            <a:chExt cx="2310765" cy="280035"/>
          </a:xfrm>
        </p:grpSpPr>
        <p:sp>
          <p:nvSpPr>
            <p:cNvPr id="5" name="object 5"/>
            <p:cNvSpPr/>
            <p:nvPr/>
          </p:nvSpPr>
          <p:spPr>
            <a:xfrm>
              <a:off x="4989449" y="2241041"/>
              <a:ext cx="2310765" cy="276225"/>
            </a:xfrm>
            <a:custGeom>
              <a:avLst/>
              <a:gdLst/>
              <a:ahLst/>
              <a:cxnLst/>
              <a:rect l="l" t="t" r="r" b="b"/>
              <a:pathLst>
                <a:path w="2310765" h="276225">
                  <a:moveTo>
                    <a:pt x="75311" y="9144"/>
                  </a:moveTo>
                  <a:lnTo>
                    <a:pt x="72517" y="0"/>
                  </a:lnTo>
                  <a:lnTo>
                    <a:pt x="56083" y="6413"/>
                  </a:lnTo>
                  <a:lnTo>
                    <a:pt x="41656" y="16471"/>
                  </a:lnTo>
                  <a:lnTo>
                    <a:pt x="18796" y="47498"/>
                  </a:lnTo>
                  <a:lnTo>
                    <a:pt x="4673" y="89306"/>
                  </a:lnTo>
                  <a:lnTo>
                    <a:pt x="0" y="138176"/>
                  </a:lnTo>
                  <a:lnTo>
                    <a:pt x="1168" y="163372"/>
                  </a:lnTo>
                  <a:lnTo>
                    <a:pt x="10553" y="208711"/>
                  </a:lnTo>
                  <a:lnTo>
                    <a:pt x="29222" y="246062"/>
                  </a:lnTo>
                  <a:lnTo>
                    <a:pt x="72517" y="276225"/>
                  </a:lnTo>
                  <a:lnTo>
                    <a:pt x="75311" y="266954"/>
                  </a:lnTo>
                  <a:lnTo>
                    <a:pt x="62611" y="260413"/>
                  </a:lnTo>
                  <a:lnTo>
                    <a:pt x="51574" y="250863"/>
                  </a:lnTo>
                  <a:lnTo>
                    <a:pt x="28321" y="204685"/>
                  </a:lnTo>
                  <a:lnTo>
                    <a:pt x="21323" y="162394"/>
                  </a:lnTo>
                  <a:lnTo>
                    <a:pt x="20447" y="138049"/>
                  </a:lnTo>
                  <a:lnTo>
                    <a:pt x="21323" y="113944"/>
                  </a:lnTo>
                  <a:lnTo>
                    <a:pt x="28321" y="71564"/>
                  </a:lnTo>
                  <a:lnTo>
                    <a:pt x="51574" y="25361"/>
                  </a:lnTo>
                  <a:lnTo>
                    <a:pt x="62611" y="15773"/>
                  </a:lnTo>
                  <a:lnTo>
                    <a:pt x="75311" y="9144"/>
                  </a:lnTo>
                  <a:close/>
                </a:path>
                <a:path w="2310765" h="276225">
                  <a:moveTo>
                    <a:pt x="865886" y="9144"/>
                  </a:moveTo>
                  <a:lnTo>
                    <a:pt x="863092" y="0"/>
                  </a:lnTo>
                  <a:lnTo>
                    <a:pt x="846658" y="6413"/>
                  </a:lnTo>
                  <a:lnTo>
                    <a:pt x="832231" y="16471"/>
                  </a:lnTo>
                  <a:lnTo>
                    <a:pt x="809371" y="47498"/>
                  </a:lnTo>
                  <a:lnTo>
                    <a:pt x="795248" y="89306"/>
                  </a:lnTo>
                  <a:lnTo>
                    <a:pt x="790575" y="138176"/>
                  </a:lnTo>
                  <a:lnTo>
                    <a:pt x="791743" y="163372"/>
                  </a:lnTo>
                  <a:lnTo>
                    <a:pt x="801128" y="208711"/>
                  </a:lnTo>
                  <a:lnTo>
                    <a:pt x="819797" y="246062"/>
                  </a:lnTo>
                  <a:lnTo>
                    <a:pt x="863092" y="276225"/>
                  </a:lnTo>
                  <a:lnTo>
                    <a:pt x="865886" y="266954"/>
                  </a:lnTo>
                  <a:lnTo>
                    <a:pt x="853186" y="260413"/>
                  </a:lnTo>
                  <a:lnTo>
                    <a:pt x="842149" y="250863"/>
                  </a:lnTo>
                  <a:lnTo>
                    <a:pt x="818896" y="204685"/>
                  </a:lnTo>
                  <a:lnTo>
                    <a:pt x="811898" y="162394"/>
                  </a:lnTo>
                  <a:lnTo>
                    <a:pt x="811022" y="138049"/>
                  </a:lnTo>
                  <a:lnTo>
                    <a:pt x="811898" y="113944"/>
                  </a:lnTo>
                  <a:lnTo>
                    <a:pt x="818896" y="71564"/>
                  </a:lnTo>
                  <a:lnTo>
                    <a:pt x="842149" y="25361"/>
                  </a:lnTo>
                  <a:lnTo>
                    <a:pt x="853186" y="15773"/>
                  </a:lnTo>
                  <a:lnTo>
                    <a:pt x="865886" y="9144"/>
                  </a:lnTo>
                  <a:close/>
                </a:path>
                <a:path w="2310765" h="276225">
                  <a:moveTo>
                    <a:pt x="1729359" y="138049"/>
                  </a:moveTo>
                  <a:lnTo>
                    <a:pt x="1724609" y="89306"/>
                  </a:lnTo>
                  <a:lnTo>
                    <a:pt x="1710436" y="47498"/>
                  </a:lnTo>
                  <a:lnTo>
                    <a:pt x="1687576" y="16471"/>
                  </a:lnTo>
                  <a:lnTo>
                    <a:pt x="1656715" y="0"/>
                  </a:lnTo>
                  <a:lnTo>
                    <a:pt x="1653921" y="9144"/>
                  </a:lnTo>
                  <a:lnTo>
                    <a:pt x="1666633" y="15773"/>
                  </a:lnTo>
                  <a:lnTo>
                    <a:pt x="1677708" y="25361"/>
                  </a:lnTo>
                  <a:lnTo>
                    <a:pt x="1701012" y="71564"/>
                  </a:lnTo>
                  <a:lnTo>
                    <a:pt x="1707921" y="113944"/>
                  </a:lnTo>
                  <a:lnTo>
                    <a:pt x="1708785" y="138176"/>
                  </a:lnTo>
                  <a:lnTo>
                    <a:pt x="1707921" y="162394"/>
                  </a:lnTo>
                  <a:lnTo>
                    <a:pt x="1701012" y="204685"/>
                  </a:lnTo>
                  <a:lnTo>
                    <a:pt x="1677708" y="250863"/>
                  </a:lnTo>
                  <a:lnTo>
                    <a:pt x="1653921" y="266954"/>
                  </a:lnTo>
                  <a:lnTo>
                    <a:pt x="1656715" y="276225"/>
                  </a:lnTo>
                  <a:lnTo>
                    <a:pt x="1699996" y="246062"/>
                  </a:lnTo>
                  <a:lnTo>
                    <a:pt x="1718691" y="208711"/>
                  </a:lnTo>
                  <a:lnTo>
                    <a:pt x="1728165" y="163372"/>
                  </a:lnTo>
                  <a:lnTo>
                    <a:pt x="1729359" y="138049"/>
                  </a:lnTo>
                  <a:close/>
                </a:path>
                <a:path w="2310765" h="276225">
                  <a:moveTo>
                    <a:pt x="2310384" y="138049"/>
                  </a:moveTo>
                  <a:lnTo>
                    <a:pt x="2305634" y="89306"/>
                  </a:lnTo>
                  <a:lnTo>
                    <a:pt x="2291461" y="47498"/>
                  </a:lnTo>
                  <a:lnTo>
                    <a:pt x="2268601" y="16471"/>
                  </a:lnTo>
                  <a:lnTo>
                    <a:pt x="2237740" y="0"/>
                  </a:lnTo>
                  <a:lnTo>
                    <a:pt x="2234946" y="9144"/>
                  </a:lnTo>
                  <a:lnTo>
                    <a:pt x="2247658" y="15773"/>
                  </a:lnTo>
                  <a:lnTo>
                    <a:pt x="2258733" y="25361"/>
                  </a:lnTo>
                  <a:lnTo>
                    <a:pt x="2282037" y="71564"/>
                  </a:lnTo>
                  <a:lnTo>
                    <a:pt x="2288946" y="113944"/>
                  </a:lnTo>
                  <a:lnTo>
                    <a:pt x="2289810" y="138176"/>
                  </a:lnTo>
                  <a:lnTo>
                    <a:pt x="2288946" y="162394"/>
                  </a:lnTo>
                  <a:lnTo>
                    <a:pt x="2282037" y="204685"/>
                  </a:lnTo>
                  <a:lnTo>
                    <a:pt x="2258733" y="250863"/>
                  </a:lnTo>
                  <a:lnTo>
                    <a:pt x="2234946" y="266954"/>
                  </a:lnTo>
                  <a:lnTo>
                    <a:pt x="2237740" y="276225"/>
                  </a:lnTo>
                  <a:lnTo>
                    <a:pt x="2281021" y="246062"/>
                  </a:lnTo>
                  <a:lnTo>
                    <a:pt x="2299716" y="208711"/>
                  </a:lnTo>
                  <a:lnTo>
                    <a:pt x="2309190" y="163372"/>
                  </a:lnTo>
                  <a:lnTo>
                    <a:pt x="2310384" y="13804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3118" y="2237739"/>
              <a:ext cx="202946" cy="1587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590164" y="2206307"/>
            <a:ext cx="4017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248410" algn="l"/>
              </a:tabLst>
            </a:pP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𝑍</a:t>
            </a:r>
            <a:r>
              <a:rPr sz="1800" spc="18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1800" spc="13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𝑓 </a:t>
            </a:r>
            <a:r>
              <a:rPr sz="1800" spc="-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Cambria Math"/>
                <a:cs typeface="Cambria Math"/>
              </a:rPr>
              <a:t>𝑋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,</a:t>
            </a:r>
            <a:r>
              <a:rPr sz="1800" spc="-9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𝐴	=</a:t>
            </a:r>
            <a:r>
              <a:rPr sz="1800" spc="13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mbria Math"/>
                <a:cs typeface="Cambria Math"/>
              </a:rPr>
              <a:t>𝑠</a:t>
            </a:r>
            <a:r>
              <a:rPr sz="1800" spc="10" dirty="0">
                <a:solidFill>
                  <a:srgbClr val="404040"/>
                </a:solidFill>
                <a:latin typeface="Cambria Math"/>
                <a:cs typeface="Cambria Math"/>
              </a:rPr>
              <a:t>𝑜</a:t>
            </a:r>
            <a:r>
              <a:rPr sz="1800" spc="-15" dirty="0">
                <a:solidFill>
                  <a:srgbClr val="404040"/>
                </a:solidFill>
                <a:latin typeface="Cambria Math"/>
                <a:cs typeface="Cambria Math"/>
              </a:rPr>
              <a:t>𝑓</a:t>
            </a:r>
            <a:r>
              <a:rPr sz="1800" spc="-40" dirty="0">
                <a:solidFill>
                  <a:srgbClr val="404040"/>
                </a:solidFill>
                <a:latin typeface="Cambria Math"/>
                <a:cs typeface="Cambria Math"/>
              </a:rPr>
              <a:t>𝑡</a:t>
            </a:r>
            <a:r>
              <a:rPr sz="1800" spc="-10" dirty="0">
                <a:solidFill>
                  <a:srgbClr val="404040"/>
                </a:solidFill>
                <a:latin typeface="Cambria Math"/>
                <a:cs typeface="Cambria Math"/>
              </a:rPr>
              <a:t>𝑚</a:t>
            </a:r>
            <a:r>
              <a:rPr sz="1800" spc="-30" dirty="0">
                <a:solidFill>
                  <a:srgbClr val="404040"/>
                </a:solidFill>
                <a:latin typeface="Cambria Math"/>
                <a:cs typeface="Cambria Math"/>
              </a:rPr>
              <a:t>𝑎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𝑥  </a:t>
            </a:r>
            <a:r>
              <a:rPr sz="1800" spc="-20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-545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700" spc="-1920" baseline="12345" dirty="0">
                <a:solidFill>
                  <a:srgbClr val="404040"/>
                </a:solidFill>
                <a:latin typeface="Cambria Math"/>
                <a:cs typeface="Cambria Math"/>
              </a:rPr>
              <a:t>መ</a:t>
            </a:r>
            <a:r>
              <a:rPr sz="1800" spc="-25" dirty="0">
                <a:solidFill>
                  <a:srgbClr val="404040"/>
                </a:solidFill>
                <a:latin typeface="Cambria Math"/>
                <a:cs typeface="Cambria Math"/>
              </a:rPr>
              <a:t>𝑅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𝑒</a:t>
            </a:r>
            <a:r>
              <a:rPr sz="1800" spc="10" dirty="0">
                <a:solidFill>
                  <a:srgbClr val="404040"/>
                </a:solidFill>
                <a:latin typeface="Cambria Math"/>
                <a:cs typeface="Cambria Math"/>
              </a:rPr>
              <a:t>𝐿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𝑈 </a:t>
            </a:r>
            <a:r>
              <a:rPr sz="1800" spc="7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-545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700" spc="-1920" baseline="12345" dirty="0">
                <a:solidFill>
                  <a:srgbClr val="404040"/>
                </a:solidFill>
                <a:latin typeface="Cambria Math"/>
                <a:cs typeface="Cambria Math"/>
              </a:rPr>
              <a:t>መ</a:t>
            </a:r>
            <a:r>
              <a:rPr sz="1800" spc="35" dirty="0">
                <a:solidFill>
                  <a:srgbClr val="404040"/>
                </a:solidFill>
                <a:latin typeface="Cambria Math"/>
                <a:cs typeface="Cambria Math"/>
              </a:rPr>
              <a:t>𝑋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𝑊 </a:t>
            </a:r>
            <a:r>
              <a:rPr sz="1800" spc="-10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25" spc="52" baseline="28806" dirty="0">
                <a:solidFill>
                  <a:srgbClr val="404040"/>
                </a:solidFill>
                <a:latin typeface="Cambria Math"/>
                <a:cs typeface="Cambria Math"/>
              </a:rPr>
              <a:t>0</a:t>
            </a:r>
            <a:endParaRPr sz="2025" baseline="28806">
              <a:latin typeface="Cambria Math"/>
              <a:cs typeface="Cambria Math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94143" y="2237739"/>
            <a:ext cx="202946" cy="1587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708140" y="2120328"/>
            <a:ext cx="4806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21604" dirty="0">
                <a:solidFill>
                  <a:srgbClr val="404040"/>
                </a:solidFill>
                <a:latin typeface="Cambria Math"/>
                <a:cs typeface="Cambria Math"/>
              </a:rPr>
              <a:t>𝑊</a:t>
            </a:r>
            <a:r>
              <a:rPr sz="2700" spc="330" baseline="-21604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350" spc="35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endParaRPr sz="1350">
              <a:latin typeface="Cambria Math"/>
              <a:cs typeface="Cambria Math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0144" y="2685414"/>
            <a:ext cx="202945" cy="1587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6444" y="2971164"/>
            <a:ext cx="202945" cy="15875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31202" y="2654617"/>
            <a:ext cx="8355330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21983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Here,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𝑊</a:t>
            </a:r>
            <a:r>
              <a:rPr sz="1800" spc="29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25" spc="52" baseline="28806" dirty="0">
                <a:solidFill>
                  <a:srgbClr val="404040"/>
                </a:solidFill>
                <a:latin typeface="Cambria Math"/>
                <a:cs typeface="Cambria Math"/>
              </a:rPr>
              <a:t>0	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1800" spc="13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Cambria Math"/>
                <a:cs typeface="Cambria Math"/>
              </a:rPr>
              <a:t>𝑅</a:t>
            </a:r>
            <a:r>
              <a:rPr sz="2025" spc="37" baseline="28806" dirty="0">
                <a:solidFill>
                  <a:srgbClr val="404040"/>
                </a:solidFill>
                <a:latin typeface="Cambria Math"/>
                <a:cs typeface="Cambria Math"/>
              </a:rPr>
              <a:t>𝐶×𝐻</a:t>
            </a:r>
            <a:r>
              <a:rPr sz="2025" spc="390" baseline="28806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input-to-hidden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weight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matrix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hidden</a:t>
            </a:r>
            <a:r>
              <a:rPr sz="180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layer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𝐻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087245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feature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maps.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𝑊</a:t>
            </a:r>
            <a:r>
              <a:rPr sz="1800" spc="30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25" spc="52" baseline="28806" dirty="0">
                <a:solidFill>
                  <a:srgbClr val="404040"/>
                </a:solidFill>
                <a:latin typeface="Cambria Math"/>
                <a:cs typeface="Cambria Math"/>
              </a:rPr>
              <a:t>1	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1800" spc="13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Cambria Math"/>
                <a:cs typeface="Cambria Math"/>
              </a:rPr>
              <a:t>𝑅</a:t>
            </a:r>
            <a:r>
              <a:rPr sz="2025" spc="52" baseline="28806" dirty="0">
                <a:solidFill>
                  <a:srgbClr val="404040"/>
                </a:solidFill>
                <a:latin typeface="Cambria Math"/>
                <a:cs typeface="Cambria Math"/>
              </a:rPr>
              <a:t>𝐻×𝐹</a:t>
            </a:r>
            <a:r>
              <a:rPr sz="2025" spc="419" baseline="28806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hidden-to-output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weight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matrix</a:t>
            </a:r>
            <a:endParaRPr sz="1800">
              <a:latin typeface="Trebuchet MS"/>
              <a:cs typeface="Trebuchet MS"/>
            </a:endParaRPr>
          </a:p>
          <a:p>
            <a:pPr marL="38100" marR="256540">
              <a:lnSpc>
                <a:spcPct val="100800"/>
              </a:lnSpc>
              <a:spcBef>
                <a:spcPts val="975"/>
              </a:spcBef>
            </a:pP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semi-supervised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multi-class</a:t>
            </a:r>
            <a:r>
              <a:rPr sz="1800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classification,</a:t>
            </a:r>
            <a:r>
              <a:rPr sz="1800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evaluate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cross-entropy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error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over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all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labelled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examples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as: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35780" y="4233417"/>
            <a:ext cx="135001" cy="155956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4061968" y="4291710"/>
            <a:ext cx="137795" cy="61594"/>
          </a:xfrm>
          <a:custGeom>
            <a:avLst/>
            <a:gdLst/>
            <a:ahLst/>
            <a:cxnLst/>
            <a:rect l="l" t="t" r="r" b="b"/>
            <a:pathLst>
              <a:path w="137795" h="61595">
                <a:moveTo>
                  <a:pt x="137541" y="46228"/>
                </a:moveTo>
                <a:lnTo>
                  <a:pt x="0" y="46228"/>
                </a:lnTo>
                <a:lnTo>
                  <a:pt x="0" y="61087"/>
                </a:lnTo>
                <a:lnTo>
                  <a:pt x="137541" y="61087"/>
                </a:lnTo>
                <a:lnTo>
                  <a:pt x="137541" y="46228"/>
                </a:lnTo>
                <a:close/>
              </a:path>
              <a:path w="137795" h="61595">
                <a:moveTo>
                  <a:pt x="137541" y="0"/>
                </a:moveTo>
                <a:lnTo>
                  <a:pt x="0" y="0"/>
                </a:lnTo>
                <a:lnTo>
                  <a:pt x="0" y="14732"/>
                </a:lnTo>
                <a:lnTo>
                  <a:pt x="137541" y="14732"/>
                </a:lnTo>
                <a:lnTo>
                  <a:pt x="13754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00092" y="4314711"/>
            <a:ext cx="137795" cy="15240"/>
          </a:xfrm>
          <a:custGeom>
            <a:avLst/>
            <a:gdLst/>
            <a:ahLst/>
            <a:cxnLst/>
            <a:rect l="l" t="t" r="r" b="b"/>
            <a:pathLst>
              <a:path w="137795" h="15239">
                <a:moveTo>
                  <a:pt x="137515" y="0"/>
                </a:moveTo>
                <a:lnTo>
                  <a:pt x="0" y="0"/>
                </a:lnTo>
                <a:lnTo>
                  <a:pt x="0" y="14845"/>
                </a:lnTo>
                <a:lnTo>
                  <a:pt x="137515" y="14845"/>
                </a:lnTo>
                <a:lnTo>
                  <a:pt x="13751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06721" y="4104004"/>
            <a:ext cx="1593977" cy="61696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93894" y="3926585"/>
            <a:ext cx="99567" cy="10858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31202" y="4829111"/>
            <a:ext cx="54330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where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mbria Math"/>
                <a:cs typeface="Cambria Math"/>
              </a:rPr>
              <a:t>𝛾</a:t>
            </a:r>
            <a:r>
              <a:rPr sz="2025" spc="-22" baseline="-16460" dirty="0">
                <a:solidFill>
                  <a:srgbClr val="404040"/>
                </a:solidFill>
                <a:latin typeface="Cambria Math"/>
                <a:cs typeface="Cambria Math"/>
              </a:rPr>
              <a:t>𝐿</a:t>
            </a:r>
            <a:r>
              <a:rPr sz="2025" spc="52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node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indices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labels.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8136255" cy="111823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44"/>
              </a:spcBef>
            </a:pPr>
            <a:r>
              <a:rPr sz="3600" dirty="0"/>
              <a:t>Semi-Supervised</a:t>
            </a:r>
            <a:r>
              <a:rPr sz="3600" spc="-100" dirty="0"/>
              <a:t> </a:t>
            </a:r>
            <a:r>
              <a:rPr sz="3600" spc="10" dirty="0"/>
              <a:t>Node</a:t>
            </a:r>
            <a:r>
              <a:rPr sz="3600" spc="-45" dirty="0"/>
              <a:t> </a:t>
            </a:r>
            <a:r>
              <a:rPr sz="3600" spc="-5" dirty="0"/>
              <a:t>Classification</a:t>
            </a:r>
            <a:r>
              <a:rPr sz="3600" spc="-50" dirty="0"/>
              <a:t> </a:t>
            </a:r>
            <a:r>
              <a:rPr sz="3600" spc="10" dirty="0"/>
              <a:t>for </a:t>
            </a:r>
            <a:r>
              <a:rPr sz="3600" spc="-1070" dirty="0"/>
              <a:t> </a:t>
            </a:r>
            <a:r>
              <a:rPr sz="3600" spc="-5" dirty="0"/>
              <a:t>graphs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18502" y="2139378"/>
            <a:ext cx="3852545" cy="3674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ts val="1810"/>
              </a:lnSpc>
              <a:spcBef>
                <a:spcPts val="125"/>
              </a:spcBef>
            </a:pPr>
            <a:r>
              <a:rPr sz="1700" b="1" spc="15" dirty="0">
                <a:solidFill>
                  <a:srgbClr val="404040"/>
                </a:solidFill>
                <a:latin typeface="Trebuchet MS"/>
                <a:cs typeface="Trebuchet MS"/>
              </a:rPr>
              <a:t>Setting:</a:t>
            </a:r>
            <a:endParaRPr sz="1700">
              <a:latin typeface="Trebuchet MS"/>
              <a:cs typeface="Trebuchet MS"/>
            </a:endParaRPr>
          </a:p>
          <a:p>
            <a:pPr marL="50800" marR="226060">
              <a:lnSpc>
                <a:spcPts val="1650"/>
              </a:lnSpc>
              <a:spcBef>
                <a:spcPts val="150"/>
              </a:spcBef>
            </a:pP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re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700" spc="-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bl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17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700" spc="3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)  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7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he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7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7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re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un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endParaRPr sz="1700">
              <a:latin typeface="Trebuchet MS"/>
              <a:cs typeface="Trebuchet MS"/>
            </a:endParaRPr>
          </a:p>
          <a:p>
            <a:pPr marL="50800">
              <a:lnSpc>
                <a:spcPts val="1845"/>
              </a:lnSpc>
              <a:spcBef>
                <a:spcPts val="600"/>
              </a:spcBef>
            </a:pPr>
            <a:r>
              <a:rPr sz="1700" b="1" spc="-35" dirty="0">
                <a:solidFill>
                  <a:srgbClr val="404040"/>
                </a:solidFill>
                <a:latin typeface="Trebuchet MS"/>
                <a:cs typeface="Trebuchet MS"/>
              </a:rPr>
              <a:t>Task:</a:t>
            </a:r>
            <a:endParaRPr sz="1700">
              <a:latin typeface="Trebuchet MS"/>
              <a:cs typeface="Trebuchet MS"/>
            </a:endParaRPr>
          </a:p>
          <a:p>
            <a:pPr marL="50800">
              <a:lnSpc>
                <a:spcPts val="1845"/>
              </a:lnSpc>
            </a:pPr>
            <a:r>
              <a:rPr sz="1700" spc="-5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700" spc="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700" spc="3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700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7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7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7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700" spc="-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Trebuchet MS"/>
              <a:cs typeface="Trebuchet MS"/>
            </a:endParaRPr>
          </a:p>
          <a:p>
            <a:pPr marL="50800">
              <a:lnSpc>
                <a:spcPts val="1920"/>
              </a:lnSpc>
            </a:pP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700" spc="-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7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700">
              <a:latin typeface="Trebuchet MS"/>
              <a:cs typeface="Trebuchet MS"/>
            </a:endParaRPr>
          </a:p>
          <a:p>
            <a:pPr marL="278130" algn="ctr">
              <a:lnSpc>
                <a:spcPts val="1380"/>
              </a:lnSpc>
            </a:pPr>
            <a:r>
              <a:rPr sz="1250" spc="35" dirty="0">
                <a:solidFill>
                  <a:srgbClr val="404040"/>
                </a:solidFill>
                <a:latin typeface="Cambria Math"/>
                <a:cs typeface="Cambria Math"/>
              </a:rPr>
              <a:t>𝐹</a:t>
            </a:r>
            <a:endParaRPr sz="1250">
              <a:latin typeface="Cambria Math"/>
              <a:cs typeface="Cambria Math"/>
            </a:endParaRPr>
          </a:p>
          <a:p>
            <a:pPr marL="937260">
              <a:lnSpc>
                <a:spcPct val="100000"/>
              </a:lnSpc>
              <a:spcBef>
                <a:spcPts val="680"/>
              </a:spcBef>
            </a:pPr>
            <a:r>
              <a:rPr sz="1700" spc="85" dirty="0">
                <a:solidFill>
                  <a:srgbClr val="404040"/>
                </a:solidFill>
                <a:latin typeface="Cambria Math"/>
                <a:cs typeface="Cambria Math"/>
              </a:rPr>
              <a:t>𝑓</a:t>
            </a:r>
            <a:r>
              <a:rPr sz="1700" spc="9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1700" spc="5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Cambria Math"/>
                <a:cs typeface="Cambria Math"/>
              </a:rPr>
              <a:t>−</a:t>
            </a:r>
            <a:r>
              <a:rPr sz="1700" spc="4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spc="590" dirty="0">
                <a:solidFill>
                  <a:srgbClr val="404040"/>
                </a:solidFill>
                <a:latin typeface="Cambria Math"/>
                <a:cs typeface="Cambria Math"/>
              </a:rPr>
              <a:t>෍</a:t>
            </a:r>
            <a:r>
              <a:rPr sz="1700" spc="17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spc="590" dirty="0">
                <a:solidFill>
                  <a:srgbClr val="404040"/>
                </a:solidFill>
                <a:latin typeface="Cambria Math"/>
                <a:cs typeface="Cambria Math"/>
              </a:rPr>
              <a:t>෍</a:t>
            </a:r>
            <a:r>
              <a:rPr sz="1700" spc="-5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Cambria Math"/>
                <a:cs typeface="Cambria Math"/>
              </a:rPr>
              <a:t>𝑌</a:t>
            </a:r>
            <a:r>
              <a:rPr sz="1875" spc="15" baseline="-17777" dirty="0">
                <a:solidFill>
                  <a:srgbClr val="404040"/>
                </a:solidFill>
                <a:latin typeface="Cambria Math"/>
                <a:cs typeface="Cambria Math"/>
              </a:rPr>
              <a:t>𝑙𝑓</a:t>
            </a:r>
            <a:r>
              <a:rPr sz="1700" spc="10" dirty="0">
                <a:solidFill>
                  <a:srgbClr val="404040"/>
                </a:solidFill>
                <a:latin typeface="Cambria Math"/>
                <a:cs typeface="Cambria Math"/>
              </a:rPr>
              <a:t>𝑙𝑛𝑍</a:t>
            </a:r>
            <a:r>
              <a:rPr sz="1875" spc="15" baseline="-17777" dirty="0">
                <a:solidFill>
                  <a:srgbClr val="404040"/>
                </a:solidFill>
                <a:latin typeface="Cambria Math"/>
                <a:cs typeface="Cambria Math"/>
              </a:rPr>
              <a:t>𝑙𝑓</a:t>
            </a:r>
            <a:r>
              <a:rPr sz="1875" spc="104" baseline="-17777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Cambria Math"/>
                <a:cs typeface="Cambria Math"/>
              </a:rPr>
              <a:t>,</a:t>
            </a:r>
            <a:endParaRPr sz="1700">
              <a:latin typeface="Cambria Math"/>
              <a:cs typeface="Cambria Math"/>
            </a:endParaRPr>
          </a:p>
          <a:p>
            <a:pPr marR="64769" algn="ctr">
              <a:lnSpc>
                <a:spcPct val="100000"/>
              </a:lnSpc>
              <a:spcBef>
                <a:spcPts val="590"/>
              </a:spcBef>
            </a:pPr>
            <a:r>
              <a:rPr sz="1250" spc="65" dirty="0">
                <a:solidFill>
                  <a:srgbClr val="404040"/>
                </a:solidFill>
                <a:latin typeface="Cambria Math"/>
                <a:cs typeface="Cambria Math"/>
              </a:rPr>
              <a:t>𝑙∈𝛾</a:t>
            </a:r>
            <a:r>
              <a:rPr sz="1575" spc="97" baseline="-15873" dirty="0">
                <a:solidFill>
                  <a:srgbClr val="404040"/>
                </a:solidFill>
                <a:latin typeface="Cambria Math"/>
                <a:cs typeface="Cambria Math"/>
              </a:rPr>
              <a:t>𝐿</a:t>
            </a:r>
            <a:r>
              <a:rPr sz="1575" spc="-7" baseline="-15873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250" spc="45" dirty="0">
                <a:solidFill>
                  <a:srgbClr val="404040"/>
                </a:solidFill>
                <a:latin typeface="Cambria Math"/>
                <a:cs typeface="Cambria Math"/>
              </a:rPr>
              <a:t>𝑓=1</a:t>
            </a:r>
            <a:endParaRPr sz="1250">
              <a:latin typeface="Cambria Math"/>
              <a:cs typeface="Cambria Math"/>
            </a:endParaRPr>
          </a:p>
          <a:p>
            <a:pPr marL="508000">
              <a:lnSpc>
                <a:spcPct val="100000"/>
              </a:lnSpc>
              <a:spcBef>
                <a:spcPts val="525"/>
              </a:spcBef>
            </a:pPr>
            <a:r>
              <a:rPr sz="1700" spc="-135" dirty="0">
                <a:solidFill>
                  <a:srgbClr val="404040"/>
                </a:solidFill>
                <a:latin typeface="Cambria Math"/>
                <a:cs typeface="Cambria Math"/>
              </a:rPr>
              <a:t>𝛾</a:t>
            </a:r>
            <a:r>
              <a:rPr sz="1875" spc="89" baseline="-17777" dirty="0">
                <a:solidFill>
                  <a:srgbClr val="404040"/>
                </a:solidFill>
                <a:latin typeface="Cambria Math"/>
                <a:cs typeface="Cambria Math"/>
              </a:rPr>
              <a:t>𝐿</a:t>
            </a:r>
            <a:r>
              <a:rPr sz="1875" baseline="-17777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75" spc="150" baseline="-17777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7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700" spc="-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4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3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700" spc="4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700" spc="3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endParaRPr sz="1700">
              <a:latin typeface="Trebuchet MS"/>
              <a:cs typeface="Trebuchet MS"/>
            </a:endParaRPr>
          </a:p>
          <a:p>
            <a:pPr marL="508000">
              <a:lnSpc>
                <a:spcPct val="100000"/>
              </a:lnSpc>
              <a:spcBef>
                <a:spcPts val="590"/>
              </a:spcBef>
            </a:pPr>
            <a:r>
              <a:rPr sz="1700" spc="25" dirty="0">
                <a:solidFill>
                  <a:srgbClr val="404040"/>
                </a:solidFill>
                <a:latin typeface="Cambria Math"/>
                <a:cs typeface="Cambria Math"/>
              </a:rPr>
              <a:t>𝑌</a:t>
            </a:r>
            <a:r>
              <a:rPr sz="1700" spc="1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7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mat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700" spc="4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endParaRPr sz="1700">
              <a:latin typeface="Trebuchet MS"/>
              <a:cs typeface="Trebuchet MS"/>
            </a:endParaRPr>
          </a:p>
          <a:p>
            <a:pPr marL="508000">
              <a:lnSpc>
                <a:spcPct val="100000"/>
              </a:lnSpc>
              <a:spcBef>
                <a:spcPts val="590"/>
              </a:spcBef>
            </a:pPr>
            <a:r>
              <a:rPr sz="1700" spc="15" dirty="0">
                <a:solidFill>
                  <a:srgbClr val="404040"/>
                </a:solidFill>
                <a:latin typeface="Cambria Math"/>
                <a:cs typeface="Cambria Math"/>
              </a:rPr>
              <a:t>𝑍</a:t>
            </a:r>
            <a:r>
              <a:rPr sz="1700" spc="16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Trebuchet MS"/>
                <a:cs typeface="Trebuchet MS"/>
              </a:rPr>
              <a:t>GCN</a:t>
            </a:r>
            <a:r>
              <a:rPr sz="17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output</a:t>
            </a:r>
            <a:r>
              <a:rPr sz="17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(after</a:t>
            </a:r>
            <a:r>
              <a:rPr sz="17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softmax)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5825" y="1933575"/>
            <a:ext cx="4714875" cy="3067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42291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Experimental</a:t>
            </a:r>
            <a:r>
              <a:rPr sz="3600" spc="-80" dirty="0"/>
              <a:t> </a:t>
            </a:r>
            <a:r>
              <a:rPr sz="3600" spc="-5" dirty="0"/>
              <a:t>Set</a:t>
            </a:r>
            <a:r>
              <a:rPr sz="3600" spc="5" dirty="0"/>
              <a:t> </a:t>
            </a:r>
            <a:r>
              <a:rPr sz="3600" spc="-5" dirty="0"/>
              <a:t>Up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725" y="1562100"/>
            <a:ext cx="8620125" cy="15906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29944" y="3797363"/>
            <a:ext cx="4321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rebuchet MS"/>
                <a:cs typeface="Trebuchet MS"/>
              </a:rPr>
              <a:t>We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have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used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Cora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and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Pubmed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datasets.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3" name="object 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90C225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539F20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90C225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0"/>
            <a:ext cx="838200" cy="5667375"/>
          </a:xfrm>
          <a:custGeom>
            <a:avLst/>
            <a:gdLst/>
            <a:ahLst/>
            <a:cxnLst/>
            <a:rect l="l" t="t" r="r" b="b"/>
            <a:pathLst>
              <a:path w="838200" h="5667375">
                <a:moveTo>
                  <a:pt x="838200" y="0"/>
                </a:moveTo>
                <a:lnTo>
                  <a:pt x="0" y="0"/>
                </a:lnTo>
                <a:lnTo>
                  <a:pt x="0" y="5667375"/>
                </a:lnTo>
                <a:lnTo>
                  <a:pt x="83820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045203" y="435038"/>
            <a:ext cx="217233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Results</a:t>
            </a: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38137" y="2557526"/>
          <a:ext cx="6442707" cy="972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4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08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0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cc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CORA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PUBMED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8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5" dirty="0">
                          <a:latin typeface="Trebuchet MS"/>
                          <a:cs typeface="Trebuchet MS"/>
                        </a:rPr>
                        <a:t>200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iterations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5" dirty="0">
                          <a:latin typeface="Trebuchet MS"/>
                          <a:cs typeface="Trebuchet MS"/>
                        </a:rPr>
                        <a:t>80.30%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5" dirty="0">
                          <a:latin typeface="Trebuchet MS"/>
                          <a:cs typeface="Trebuchet MS"/>
                        </a:rPr>
                        <a:t>78.70%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6225" y="933450"/>
            <a:ext cx="3133725" cy="220027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141969" y="3271837"/>
            <a:ext cx="2834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rebuchet MS"/>
                <a:cs typeface="Trebuchet MS"/>
              </a:rPr>
              <a:t>Pubmed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t-SNE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visualization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67650" y="3571875"/>
            <a:ext cx="3419475" cy="239077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496300" y="5943917"/>
            <a:ext cx="24726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rebuchet MS"/>
                <a:cs typeface="Trebuchet MS"/>
              </a:rPr>
              <a:t>Cora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t-SNE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visualization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87345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2675" y="1714500"/>
            <a:ext cx="3571875" cy="25050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95115" y="1298892"/>
            <a:ext cx="2525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rebuchet MS"/>
                <a:cs typeface="Trebuchet MS"/>
              </a:rPr>
              <a:t>Model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depth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experiment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3" name="object 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90C225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539F20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90C225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0" y="0"/>
            <a:ext cx="9753600" cy="5762625"/>
            <a:chOff x="0" y="0"/>
            <a:chExt cx="9753600" cy="5762625"/>
          </a:xfrm>
        </p:grpSpPr>
        <p:sp>
          <p:nvSpPr>
            <p:cNvPr id="13" name="object 13"/>
            <p:cNvSpPr/>
            <p:nvPr/>
          </p:nvSpPr>
          <p:spPr>
            <a:xfrm>
              <a:off x="0" y="0"/>
              <a:ext cx="838200" cy="5667375"/>
            </a:xfrm>
            <a:custGeom>
              <a:avLst/>
              <a:gdLst/>
              <a:ahLst/>
              <a:cxnLst/>
              <a:rect l="l" t="t" r="r" b="b"/>
              <a:pathLst>
                <a:path w="838200" h="5667375">
                  <a:moveTo>
                    <a:pt x="838200" y="0"/>
                  </a:moveTo>
                  <a:lnTo>
                    <a:pt x="0" y="0"/>
                  </a:lnTo>
                  <a:lnTo>
                    <a:pt x="0" y="5667375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8137" y="3433826"/>
              <a:ext cx="4549775" cy="0"/>
            </a:xfrm>
            <a:custGeom>
              <a:avLst/>
              <a:gdLst/>
              <a:ahLst/>
              <a:cxnLst/>
              <a:rect l="l" t="t" r="r" b="b"/>
              <a:pathLst>
                <a:path w="4549775">
                  <a:moveTo>
                    <a:pt x="0" y="0"/>
                  </a:moveTo>
                  <a:lnTo>
                    <a:pt x="4549457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8725" y="2457450"/>
              <a:ext cx="8524875" cy="3305175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535804" y="740092"/>
            <a:ext cx="217233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Results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012946" y="1963737"/>
            <a:ext cx="18637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Label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Propagation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3" name="object 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90C225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539F20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90C225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0" y="0"/>
            <a:ext cx="8791575" cy="6162675"/>
            <a:chOff x="0" y="0"/>
            <a:chExt cx="8791575" cy="6162675"/>
          </a:xfrm>
        </p:grpSpPr>
        <p:sp>
          <p:nvSpPr>
            <p:cNvPr id="13" name="object 13"/>
            <p:cNvSpPr/>
            <p:nvPr/>
          </p:nvSpPr>
          <p:spPr>
            <a:xfrm>
              <a:off x="0" y="0"/>
              <a:ext cx="838200" cy="5667375"/>
            </a:xfrm>
            <a:custGeom>
              <a:avLst/>
              <a:gdLst/>
              <a:ahLst/>
              <a:cxnLst/>
              <a:rect l="l" t="t" r="r" b="b"/>
              <a:pathLst>
                <a:path w="838200" h="5667375">
                  <a:moveTo>
                    <a:pt x="838200" y="0"/>
                  </a:moveTo>
                  <a:lnTo>
                    <a:pt x="0" y="0"/>
                  </a:lnTo>
                  <a:lnTo>
                    <a:pt x="0" y="5667375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8137" y="3433826"/>
              <a:ext cx="4549775" cy="0"/>
            </a:xfrm>
            <a:custGeom>
              <a:avLst/>
              <a:gdLst/>
              <a:ahLst/>
              <a:cxnLst/>
              <a:rect l="l" t="t" r="r" b="b"/>
              <a:pathLst>
                <a:path w="4549775">
                  <a:moveTo>
                    <a:pt x="0" y="0"/>
                  </a:moveTo>
                  <a:lnTo>
                    <a:pt x="4549457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2750" y="533400"/>
              <a:ext cx="5838825" cy="562927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402326" y="6531609"/>
            <a:ext cx="18637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Label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Propagation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827087"/>
            <a:ext cx="3256915" cy="83058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475"/>
              </a:spcBef>
            </a:pPr>
            <a:r>
              <a:rPr sz="2750" spc="5" dirty="0"/>
              <a:t>Graph</a:t>
            </a:r>
            <a:r>
              <a:rPr sz="2750" spc="45" dirty="0"/>
              <a:t> </a:t>
            </a:r>
            <a:r>
              <a:rPr sz="2750" spc="10" dirty="0"/>
              <a:t>Convolutional </a:t>
            </a:r>
            <a:r>
              <a:rPr sz="2750" spc="-815" dirty="0"/>
              <a:t> </a:t>
            </a:r>
            <a:r>
              <a:rPr sz="2750" spc="20" dirty="0"/>
              <a:t>Network</a:t>
            </a:r>
            <a:endParaRPr sz="2750"/>
          </a:p>
        </p:txBody>
      </p:sp>
      <p:sp>
        <p:nvSpPr>
          <p:cNvPr id="3" name="object 3"/>
          <p:cNvSpPr txBox="1"/>
          <p:nvPr/>
        </p:nvSpPr>
        <p:spPr>
          <a:xfrm>
            <a:off x="726440" y="2148903"/>
            <a:ext cx="3608070" cy="343852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50800" marR="518795">
              <a:lnSpc>
                <a:spcPts val="1350"/>
              </a:lnSpc>
              <a:spcBef>
                <a:spcPts val="445"/>
              </a:spcBef>
            </a:pP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400" spc="1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3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4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400" spc="1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unc</a:t>
            </a:r>
            <a:r>
              <a:rPr sz="1400" spc="4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400" spc="1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f  </a:t>
            </a:r>
            <a:r>
              <a:rPr sz="1400" spc="3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spc="4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30" dirty="0">
                <a:solidFill>
                  <a:srgbClr val="404040"/>
                </a:solidFill>
                <a:latin typeface="Trebuchet MS"/>
                <a:cs typeface="Trebuchet MS"/>
              </a:rPr>
              <a:t>ls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/f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4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ure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4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400" spc="1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4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4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400" spc="1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404040"/>
                </a:solidFill>
                <a:latin typeface="Cambria Math"/>
                <a:cs typeface="Cambria Math"/>
              </a:rPr>
              <a:t>𝐺</a:t>
            </a:r>
            <a:r>
              <a:rPr sz="1400" spc="14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400" spc="20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1400" spc="5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Cambria Math"/>
                <a:cs typeface="Cambria Math"/>
              </a:rPr>
              <a:t>(</a:t>
            </a:r>
            <a:r>
              <a:rPr sz="1400" spc="35" dirty="0">
                <a:solidFill>
                  <a:srgbClr val="404040"/>
                </a:solidFill>
                <a:latin typeface="Cambria Math"/>
                <a:cs typeface="Cambria Math"/>
              </a:rPr>
              <a:t>𝑉</a:t>
            </a:r>
            <a:r>
              <a:rPr sz="1400" spc="5" dirty="0">
                <a:solidFill>
                  <a:srgbClr val="404040"/>
                </a:solidFill>
                <a:latin typeface="Cambria Math"/>
                <a:cs typeface="Cambria Math"/>
              </a:rPr>
              <a:t>,</a:t>
            </a:r>
            <a:r>
              <a:rPr sz="1400" spc="-8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400" spc="30" dirty="0">
                <a:solidFill>
                  <a:srgbClr val="404040"/>
                </a:solidFill>
                <a:latin typeface="Cambria Math"/>
                <a:cs typeface="Cambria Math"/>
              </a:rPr>
              <a:t>𝐸</a:t>
            </a:r>
            <a:r>
              <a:rPr sz="1400" spc="10" dirty="0">
                <a:solidFill>
                  <a:srgbClr val="404040"/>
                </a:solidFill>
                <a:latin typeface="Cambria Math"/>
                <a:cs typeface="Cambria Math"/>
              </a:rPr>
              <a:t>)</a:t>
            </a:r>
            <a:endParaRPr sz="1400">
              <a:latin typeface="Cambria Math"/>
              <a:cs typeface="Cambria Math"/>
            </a:endParaRPr>
          </a:p>
          <a:p>
            <a:pPr marL="508000">
              <a:lnSpc>
                <a:spcPct val="100000"/>
              </a:lnSpc>
              <a:spcBef>
                <a:spcPts val="660"/>
              </a:spcBef>
            </a:pP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Input:</a:t>
            </a:r>
            <a:endParaRPr sz="1400">
              <a:latin typeface="Trebuchet MS"/>
              <a:cs typeface="Trebuchet MS"/>
            </a:endParaRPr>
          </a:p>
          <a:p>
            <a:pPr marL="737235" marR="30480" indent="-286385">
              <a:lnSpc>
                <a:spcPct val="80400"/>
              </a:lnSpc>
              <a:spcBef>
                <a:spcPts val="980"/>
              </a:spcBef>
              <a:tabLst>
                <a:tab pos="736600" algn="l"/>
              </a:tabLst>
            </a:pPr>
            <a:r>
              <a:rPr sz="1100" spc="-9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feature description </a:t>
            </a:r>
            <a:r>
              <a:rPr sz="1400" spc="15" dirty="0">
                <a:solidFill>
                  <a:srgbClr val="404040"/>
                </a:solidFill>
                <a:latin typeface="Cambria Math"/>
                <a:cs typeface="Cambria Math"/>
              </a:rPr>
              <a:t>𝑥</a:t>
            </a:r>
            <a:r>
              <a:rPr sz="1575" spc="22" baseline="-15873" dirty="0">
                <a:solidFill>
                  <a:srgbClr val="404040"/>
                </a:solidFill>
                <a:latin typeface="Cambria Math"/>
                <a:cs typeface="Cambria Math"/>
              </a:rPr>
              <a:t>𝑖</a:t>
            </a:r>
            <a:r>
              <a:rPr sz="1575" spc="30" baseline="-15873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every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node </a:t>
            </a:r>
            <a:r>
              <a:rPr sz="1400" spc="5" dirty="0">
                <a:solidFill>
                  <a:srgbClr val="404040"/>
                </a:solidFill>
                <a:latin typeface="Cambria Math"/>
                <a:cs typeface="Cambria Math"/>
              </a:rPr>
              <a:t>𝑖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;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summarized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400" spc="20" dirty="0">
                <a:solidFill>
                  <a:srgbClr val="404040"/>
                </a:solidFill>
                <a:latin typeface="Cambria Math"/>
                <a:cs typeface="Cambria Math"/>
              </a:rPr>
              <a:t>𝑁 </a:t>
            </a:r>
            <a:r>
              <a:rPr sz="1400" spc="15" dirty="0">
                <a:solidFill>
                  <a:srgbClr val="404040"/>
                </a:solidFill>
                <a:latin typeface="Cambria Math"/>
                <a:cs typeface="Cambria Math"/>
              </a:rPr>
              <a:t>× 𝐷 </a:t>
            </a:r>
            <a:r>
              <a:rPr sz="1400" spc="2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feature 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matrix </a:t>
            </a:r>
            <a:r>
              <a:rPr sz="1400" spc="15" dirty="0">
                <a:solidFill>
                  <a:srgbClr val="404040"/>
                </a:solidFill>
                <a:latin typeface="Cambria Math"/>
                <a:cs typeface="Cambria Math"/>
              </a:rPr>
              <a:t>𝑋 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400" spc="10" dirty="0">
                <a:solidFill>
                  <a:srgbClr val="404040"/>
                </a:solidFill>
                <a:latin typeface="Cambria Math"/>
                <a:cs typeface="Cambria Math"/>
              </a:rPr>
              <a:t>𝑁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number of 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nodes,</a:t>
            </a:r>
            <a:r>
              <a:rPr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404040"/>
                </a:solidFill>
                <a:latin typeface="Cambria Math"/>
                <a:cs typeface="Cambria Math"/>
              </a:rPr>
              <a:t>𝐷</a:t>
            </a:r>
            <a:r>
              <a:rPr sz="1400" spc="4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number</a:t>
            </a:r>
            <a:r>
              <a:rPr sz="14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input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feature)</a:t>
            </a:r>
            <a:endParaRPr sz="1400">
              <a:latin typeface="Trebuchet MS"/>
              <a:cs typeface="Trebuchet MS"/>
            </a:endParaRPr>
          </a:p>
          <a:p>
            <a:pPr marL="737235" marR="70485" indent="-286385">
              <a:lnSpc>
                <a:spcPct val="80500"/>
              </a:lnSpc>
              <a:spcBef>
                <a:spcPts val="975"/>
              </a:spcBef>
              <a:tabLst>
                <a:tab pos="736600" algn="l"/>
              </a:tabLst>
            </a:pPr>
            <a:r>
              <a:rPr sz="1100" spc="-9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400" spc="1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re</a:t>
            </a:r>
            <a:r>
              <a:rPr sz="1400" spc="4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re</a:t>
            </a:r>
            <a:r>
              <a:rPr sz="1400" spc="3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400" spc="4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4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1400" spc="1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3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spc="40" dirty="0">
                <a:solidFill>
                  <a:srgbClr val="404040"/>
                </a:solidFill>
                <a:latin typeface="Trebuchet MS"/>
                <a:cs typeface="Trebuchet MS"/>
              </a:rPr>
              <a:t>pt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400" spc="1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4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e  </a:t>
            </a:r>
            <a:r>
              <a:rPr sz="1400" spc="15" dirty="0">
                <a:solidFill>
                  <a:srgbClr val="404040"/>
                </a:solidFill>
                <a:latin typeface="Trebuchet MS"/>
                <a:cs typeface="Trebuchet MS"/>
              </a:rPr>
              <a:t>graph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structure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matrix form; 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400" spc="3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ic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30" dirty="0">
                <a:solidFill>
                  <a:srgbClr val="404040"/>
                </a:solidFill>
                <a:latin typeface="Trebuchet MS"/>
                <a:cs typeface="Trebuchet MS"/>
              </a:rPr>
              <a:t>ll</a:t>
            </a:r>
            <a:r>
              <a:rPr sz="1400" spc="-17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4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400" spc="2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an 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adjacency 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matrix </a:t>
            </a:r>
            <a:r>
              <a:rPr sz="1400" spc="15" dirty="0">
                <a:solidFill>
                  <a:srgbClr val="404040"/>
                </a:solidFill>
                <a:latin typeface="Cambria Math"/>
                <a:cs typeface="Cambria Math"/>
              </a:rPr>
              <a:t>𝐴 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(or </a:t>
            </a:r>
            <a:r>
              <a:rPr sz="1400" spc="20" dirty="0">
                <a:solidFill>
                  <a:srgbClr val="404040"/>
                </a:solidFill>
                <a:latin typeface="Trebuchet MS"/>
                <a:cs typeface="Trebuchet MS"/>
              </a:rPr>
              <a:t>some </a:t>
            </a:r>
            <a:r>
              <a:rPr sz="1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thereof)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rebuchet MS"/>
              <a:cs typeface="Trebuchet MS"/>
            </a:endParaRPr>
          </a:p>
          <a:p>
            <a:pPr marL="450850" marR="69850">
              <a:lnSpc>
                <a:spcPct val="80400"/>
              </a:lnSpc>
            </a:pP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Output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node-level </a:t>
            </a:r>
            <a:r>
              <a:rPr sz="1400" spc="10" dirty="0">
                <a:solidFill>
                  <a:srgbClr val="404040"/>
                </a:solidFill>
                <a:latin typeface="Cambria Math"/>
                <a:cs typeface="Cambria Math"/>
              </a:rPr>
              <a:t>𝑍 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(an </a:t>
            </a:r>
            <a:r>
              <a:rPr sz="1400" spc="15" dirty="0">
                <a:solidFill>
                  <a:srgbClr val="404040"/>
                </a:solidFill>
                <a:latin typeface="Cambria Math"/>
                <a:cs typeface="Cambria Math"/>
              </a:rPr>
              <a:t>𝑁 × 𝐹 </a:t>
            </a:r>
            <a:r>
              <a:rPr sz="1400" spc="2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feature</a:t>
            </a:r>
            <a:r>
              <a:rPr sz="14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matrix,</a:t>
            </a:r>
            <a:r>
              <a:rPr sz="1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where</a:t>
            </a:r>
            <a:r>
              <a:rPr sz="14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4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number </a:t>
            </a:r>
            <a:r>
              <a:rPr sz="1400" spc="-4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output</a:t>
            </a:r>
            <a:r>
              <a:rPr sz="14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features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per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node)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7275" y="2162175"/>
            <a:ext cx="4600575" cy="25622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5450" y="2343150"/>
            <a:ext cx="8496300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231775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Limitations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31202" y="2061654"/>
            <a:ext cx="8296275" cy="259080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90"/>
              </a:spcBef>
              <a:tabLst>
                <a:tab pos="381000" algn="l"/>
              </a:tabLst>
            </a:pPr>
            <a:r>
              <a:rPr sz="14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Memory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grows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linearly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990"/>
              </a:spcBef>
              <a:tabLst>
                <a:tab pos="3810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Only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works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undirected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graph</a:t>
            </a:r>
            <a:endParaRPr sz="18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075"/>
              </a:spcBef>
              <a:tabLst>
                <a:tab pos="3810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Assumption</a:t>
            </a:r>
            <a:r>
              <a:rPr sz="18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locality</a:t>
            </a:r>
            <a:endParaRPr sz="1800">
              <a:latin typeface="Trebuchet MS"/>
              <a:cs typeface="Trebuchet MS"/>
            </a:endParaRPr>
          </a:p>
          <a:p>
            <a:pPr marL="381000" marR="30480" indent="-343535">
              <a:lnSpc>
                <a:spcPts val="2100"/>
              </a:lnSpc>
              <a:spcBef>
                <a:spcPts val="1110"/>
              </a:spcBef>
              <a:tabLst>
                <a:tab pos="3810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Assumption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equal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importance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self-connections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vs.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edges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neighboring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node</a:t>
            </a:r>
            <a:endParaRPr sz="1800">
              <a:latin typeface="Trebuchet MS"/>
              <a:cs typeface="Trebuchet MS"/>
            </a:endParaRPr>
          </a:p>
          <a:p>
            <a:pPr marL="184150" algn="ctr">
              <a:lnSpc>
                <a:spcPct val="100000"/>
              </a:lnSpc>
              <a:spcBef>
                <a:spcPts val="35"/>
              </a:spcBef>
            </a:pPr>
            <a:r>
              <a:rPr sz="1800" spc="-545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700" spc="-1912" baseline="10802" dirty="0">
                <a:solidFill>
                  <a:srgbClr val="404040"/>
                </a:solidFill>
                <a:latin typeface="Cambria Math"/>
                <a:cs typeface="Cambria Math"/>
              </a:rPr>
              <a:t>መ</a:t>
            </a:r>
            <a:r>
              <a:rPr sz="2700" spc="187" baseline="10802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1800" spc="13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1800" spc="3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+</a:t>
            </a:r>
            <a:r>
              <a:rPr sz="1800" spc="-20" dirty="0">
                <a:solidFill>
                  <a:srgbClr val="404040"/>
                </a:solidFill>
                <a:latin typeface="Cambria Math"/>
                <a:cs typeface="Cambria Math"/>
              </a:rPr>
              <a:t> 𝜆𝐼</a:t>
            </a:r>
            <a:endParaRPr sz="1800">
              <a:latin typeface="Cambria Math"/>
              <a:cs typeface="Cambria Math"/>
            </a:endParaRPr>
          </a:p>
          <a:p>
            <a:pPr marL="495300">
              <a:lnSpc>
                <a:spcPct val="100000"/>
              </a:lnSpc>
              <a:spcBef>
                <a:spcPts val="994"/>
              </a:spcBef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where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𝜆</a:t>
            </a:r>
            <a:r>
              <a:rPr sz="1800" spc="16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a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learnable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parameter.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60610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" dirty="0"/>
              <a:t>Graph</a:t>
            </a:r>
            <a:r>
              <a:rPr sz="3600" spc="5" dirty="0"/>
              <a:t> </a:t>
            </a:r>
            <a:r>
              <a:rPr sz="3600" dirty="0"/>
              <a:t>Convolutional</a:t>
            </a:r>
            <a:r>
              <a:rPr sz="3600" spc="-130" dirty="0"/>
              <a:t> </a:t>
            </a:r>
            <a:r>
              <a:rPr sz="3600" spc="5" dirty="0"/>
              <a:t>Network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602" y="2187257"/>
            <a:ext cx="3316604" cy="853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Every neural network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layer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there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written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non-linear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26844" y="3066414"/>
            <a:ext cx="393700" cy="158750"/>
          </a:xfrm>
          <a:custGeom>
            <a:avLst/>
            <a:gdLst/>
            <a:ahLst/>
            <a:cxnLst/>
            <a:rect l="l" t="t" r="r" b="b"/>
            <a:pathLst>
              <a:path w="393700" h="158750">
                <a:moveTo>
                  <a:pt x="342773" y="0"/>
                </a:moveTo>
                <a:lnTo>
                  <a:pt x="340487" y="6476"/>
                </a:lnTo>
                <a:lnTo>
                  <a:pt x="349728" y="10477"/>
                </a:lnTo>
                <a:lnTo>
                  <a:pt x="357647" y="16001"/>
                </a:lnTo>
                <a:lnTo>
                  <a:pt x="376602" y="52689"/>
                </a:lnTo>
                <a:lnTo>
                  <a:pt x="378968" y="78612"/>
                </a:lnTo>
                <a:lnTo>
                  <a:pt x="378374" y="92636"/>
                </a:lnTo>
                <a:lnTo>
                  <a:pt x="364208" y="135612"/>
                </a:lnTo>
                <a:lnTo>
                  <a:pt x="340741" y="152400"/>
                </a:lnTo>
                <a:lnTo>
                  <a:pt x="342773" y="158750"/>
                </a:lnTo>
                <a:lnTo>
                  <a:pt x="380364" y="131063"/>
                </a:lnTo>
                <a:lnTo>
                  <a:pt x="392634" y="94077"/>
                </a:lnTo>
                <a:lnTo>
                  <a:pt x="393445" y="79501"/>
                </a:lnTo>
                <a:lnTo>
                  <a:pt x="392634" y="64906"/>
                </a:lnTo>
                <a:lnTo>
                  <a:pt x="380364" y="27812"/>
                </a:lnTo>
                <a:lnTo>
                  <a:pt x="354326" y="4167"/>
                </a:lnTo>
                <a:lnTo>
                  <a:pt x="342773" y="0"/>
                </a:lnTo>
                <a:close/>
              </a:path>
              <a:path w="393700" h="158750">
                <a:moveTo>
                  <a:pt x="50673" y="0"/>
                </a:moveTo>
                <a:lnTo>
                  <a:pt x="13081" y="27812"/>
                </a:lnTo>
                <a:lnTo>
                  <a:pt x="811" y="64906"/>
                </a:lnTo>
                <a:lnTo>
                  <a:pt x="0" y="79501"/>
                </a:lnTo>
                <a:lnTo>
                  <a:pt x="811" y="94077"/>
                </a:lnTo>
                <a:lnTo>
                  <a:pt x="13081" y="131063"/>
                </a:lnTo>
                <a:lnTo>
                  <a:pt x="50673" y="158750"/>
                </a:lnTo>
                <a:lnTo>
                  <a:pt x="52705" y="152400"/>
                </a:lnTo>
                <a:lnTo>
                  <a:pt x="43628" y="148375"/>
                </a:lnTo>
                <a:lnTo>
                  <a:pt x="35813" y="142779"/>
                </a:lnTo>
                <a:lnTo>
                  <a:pt x="16843" y="105362"/>
                </a:lnTo>
                <a:lnTo>
                  <a:pt x="14478" y="78612"/>
                </a:lnTo>
                <a:lnTo>
                  <a:pt x="15071" y="65037"/>
                </a:lnTo>
                <a:lnTo>
                  <a:pt x="29259" y="23050"/>
                </a:lnTo>
                <a:lnTo>
                  <a:pt x="52958" y="6476"/>
                </a:lnTo>
                <a:lnTo>
                  <a:pt x="5067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94179" y="2950273"/>
            <a:ext cx="6146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20061" dirty="0">
                <a:solidFill>
                  <a:srgbClr val="404040"/>
                </a:solidFill>
                <a:latin typeface="Cambria Math"/>
                <a:cs typeface="Cambria Math"/>
              </a:rPr>
              <a:t>𝐻</a:t>
            </a:r>
            <a:r>
              <a:rPr sz="2700" spc="262" baseline="-20061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350" spc="30" dirty="0">
                <a:solidFill>
                  <a:srgbClr val="404040"/>
                </a:solidFill>
                <a:latin typeface="Cambria Math"/>
                <a:cs typeface="Cambria Math"/>
              </a:rPr>
              <a:t>𝑙+1</a:t>
            </a:r>
            <a:endParaRPr sz="1350">
              <a:latin typeface="Cambria Math"/>
              <a:cs typeface="Cambria Math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0794" y="3066414"/>
            <a:ext cx="174370" cy="1587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61310" y="3035871"/>
            <a:ext cx="1258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1800" spc="13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Cambria Math"/>
                <a:cs typeface="Cambria Math"/>
              </a:rPr>
              <a:t>𝑓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(𝐻</a:t>
            </a:r>
            <a:r>
              <a:rPr sz="1800" spc="16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25" spc="232" baseline="26748" dirty="0">
                <a:solidFill>
                  <a:srgbClr val="404040"/>
                </a:solidFill>
                <a:latin typeface="Cambria Math"/>
                <a:cs typeface="Cambria Math"/>
              </a:rPr>
              <a:t>𝑙</a:t>
            </a:r>
            <a:r>
              <a:rPr sz="2025" baseline="26748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25" spc="75" baseline="26748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,</a:t>
            </a:r>
            <a:r>
              <a:rPr sz="1800" spc="-9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9644" y="3485515"/>
            <a:ext cx="202945" cy="1587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0294" y="3485515"/>
            <a:ext cx="202945" cy="15875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132198" y="4340478"/>
            <a:ext cx="330835" cy="212090"/>
          </a:xfrm>
          <a:custGeom>
            <a:avLst/>
            <a:gdLst/>
            <a:ahLst/>
            <a:cxnLst/>
            <a:rect l="l" t="t" r="r" b="b"/>
            <a:pathLst>
              <a:path w="330835" h="212089">
                <a:moveTo>
                  <a:pt x="263271" y="0"/>
                </a:moveTo>
                <a:lnTo>
                  <a:pt x="260350" y="8636"/>
                </a:lnTo>
                <a:lnTo>
                  <a:pt x="272563" y="13946"/>
                </a:lnTo>
                <a:lnTo>
                  <a:pt x="283098" y="21304"/>
                </a:lnTo>
                <a:lnTo>
                  <a:pt x="304512" y="55449"/>
                </a:lnTo>
                <a:lnTo>
                  <a:pt x="311530" y="104902"/>
                </a:lnTo>
                <a:lnTo>
                  <a:pt x="310745" y="123571"/>
                </a:lnTo>
                <a:lnTo>
                  <a:pt x="298958" y="169291"/>
                </a:lnTo>
                <a:lnTo>
                  <a:pt x="272704" y="197866"/>
                </a:lnTo>
                <a:lnTo>
                  <a:pt x="260603" y="203200"/>
                </a:lnTo>
                <a:lnTo>
                  <a:pt x="263271" y="211836"/>
                </a:lnTo>
                <a:lnTo>
                  <a:pt x="303793" y="187779"/>
                </a:lnTo>
                <a:lnTo>
                  <a:pt x="326517" y="143398"/>
                </a:lnTo>
                <a:lnTo>
                  <a:pt x="330835" y="106045"/>
                </a:lnTo>
                <a:lnTo>
                  <a:pt x="329741" y="86592"/>
                </a:lnTo>
                <a:lnTo>
                  <a:pt x="313436" y="37211"/>
                </a:lnTo>
                <a:lnTo>
                  <a:pt x="278681" y="5599"/>
                </a:lnTo>
                <a:lnTo>
                  <a:pt x="263271" y="0"/>
                </a:lnTo>
                <a:close/>
              </a:path>
              <a:path w="330835" h="212089">
                <a:moveTo>
                  <a:pt x="67437" y="0"/>
                </a:moveTo>
                <a:lnTo>
                  <a:pt x="27092" y="24181"/>
                </a:lnTo>
                <a:lnTo>
                  <a:pt x="4317" y="68627"/>
                </a:lnTo>
                <a:lnTo>
                  <a:pt x="0" y="106045"/>
                </a:lnTo>
                <a:lnTo>
                  <a:pt x="1075" y="125477"/>
                </a:lnTo>
                <a:lnTo>
                  <a:pt x="17399" y="174752"/>
                </a:lnTo>
                <a:lnTo>
                  <a:pt x="52081" y="206309"/>
                </a:lnTo>
                <a:lnTo>
                  <a:pt x="67437" y="211836"/>
                </a:lnTo>
                <a:lnTo>
                  <a:pt x="70103" y="203200"/>
                </a:lnTo>
                <a:lnTo>
                  <a:pt x="58056" y="197866"/>
                </a:lnTo>
                <a:lnTo>
                  <a:pt x="47640" y="190436"/>
                </a:lnTo>
                <a:lnTo>
                  <a:pt x="26322" y="155765"/>
                </a:lnTo>
                <a:lnTo>
                  <a:pt x="19303" y="104902"/>
                </a:lnTo>
                <a:lnTo>
                  <a:pt x="20087" y="86830"/>
                </a:lnTo>
                <a:lnTo>
                  <a:pt x="31750" y="42164"/>
                </a:lnTo>
                <a:lnTo>
                  <a:pt x="58271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1202" y="3455606"/>
            <a:ext cx="37401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  <a:tabLst>
                <a:tab pos="1029335" algn="l"/>
                <a:tab pos="2420620" algn="l"/>
              </a:tabLst>
            </a:pP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𝐻</a:t>
            </a:r>
            <a:r>
              <a:rPr sz="1800" spc="16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25" spc="44" baseline="26748" dirty="0">
                <a:solidFill>
                  <a:srgbClr val="404040"/>
                </a:solidFill>
                <a:latin typeface="Cambria Math"/>
                <a:cs typeface="Cambria Math"/>
              </a:rPr>
              <a:t>0	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1800" spc="13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𝑋</a:t>
            </a:r>
            <a:r>
              <a:rPr sz="1800" spc="24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𝐻</a:t>
            </a:r>
            <a:r>
              <a:rPr sz="1800" spc="24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25" spc="30" baseline="26748" dirty="0">
                <a:solidFill>
                  <a:srgbClr val="404040"/>
                </a:solidFill>
                <a:latin typeface="Cambria Math"/>
                <a:cs typeface="Cambria Math"/>
              </a:rPr>
              <a:t>𝐿	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1800" spc="4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𝑍</a:t>
            </a:r>
            <a:r>
              <a:rPr sz="1800" spc="16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(or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𝑧</a:t>
            </a:r>
            <a:r>
              <a:rPr sz="1800" spc="13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graph-level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outputs),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𝐿</a:t>
            </a:r>
            <a:r>
              <a:rPr sz="1800" spc="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being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number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 layers. The specific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models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differ only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how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𝑓</a:t>
            </a:r>
            <a:r>
              <a:rPr sz="1800" spc="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Cambria Math"/>
                <a:cs typeface="Cambria Math"/>
              </a:rPr>
              <a:t>∙,∙ </a:t>
            </a:r>
            <a:r>
              <a:rPr sz="1800" spc="-38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chosen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parameterized.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1100" y="2162175"/>
            <a:ext cx="4200525" cy="294322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995670" y="5180901"/>
            <a:ext cx="24777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rebuchet MS"/>
                <a:cs typeface="Trebuchet MS"/>
              </a:rPr>
              <a:t>Cora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t-SNE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visualization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27927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Loss</a:t>
            </a:r>
            <a:r>
              <a:rPr sz="3600" spc="25" dirty="0"/>
              <a:t> </a:t>
            </a:r>
            <a:r>
              <a:rPr sz="3600" spc="-5" dirty="0"/>
              <a:t>Function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78180" y="1537652"/>
            <a:ext cx="68776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graph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Laplacian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regularization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term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in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loss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0530" y="1924176"/>
            <a:ext cx="18415" cy="375285"/>
          </a:xfrm>
          <a:custGeom>
            <a:avLst/>
            <a:gdLst/>
            <a:ahLst/>
            <a:cxnLst/>
            <a:rect l="l" t="t" r="r" b="b"/>
            <a:pathLst>
              <a:path w="18414" h="375285">
                <a:moveTo>
                  <a:pt x="18161" y="0"/>
                </a:moveTo>
                <a:lnTo>
                  <a:pt x="0" y="0"/>
                </a:lnTo>
                <a:lnTo>
                  <a:pt x="0" y="375031"/>
                </a:lnTo>
                <a:lnTo>
                  <a:pt x="18161" y="375031"/>
                </a:lnTo>
                <a:lnTo>
                  <a:pt x="1816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08905" y="1924176"/>
            <a:ext cx="18415" cy="375285"/>
          </a:xfrm>
          <a:custGeom>
            <a:avLst/>
            <a:gdLst/>
            <a:ahLst/>
            <a:cxnLst/>
            <a:rect l="l" t="t" r="r" b="b"/>
            <a:pathLst>
              <a:path w="18414" h="375285">
                <a:moveTo>
                  <a:pt x="18161" y="0"/>
                </a:moveTo>
                <a:lnTo>
                  <a:pt x="0" y="0"/>
                </a:lnTo>
                <a:lnTo>
                  <a:pt x="0" y="375031"/>
                </a:lnTo>
                <a:lnTo>
                  <a:pt x="18161" y="375031"/>
                </a:lnTo>
                <a:lnTo>
                  <a:pt x="1816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04330" y="1973579"/>
            <a:ext cx="17145" cy="276225"/>
          </a:xfrm>
          <a:custGeom>
            <a:avLst/>
            <a:gdLst/>
            <a:ahLst/>
            <a:cxnLst/>
            <a:rect l="l" t="t" r="r" b="b"/>
            <a:pathLst>
              <a:path w="17145" h="276225">
                <a:moveTo>
                  <a:pt x="17145" y="0"/>
                </a:moveTo>
                <a:lnTo>
                  <a:pt x="0" y="0"/>
                </a:lnTo>
                <a:lnTo>
                  <a:pt x="0" y="276225"/>
                </a:lnTo>
                <a:lnTo>
                  <a:pt x="17145" y="276225"/>
                </a:lnTo>
                <a:lnTo>
                  <a:pt x="1714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5105" y="1973579"/>
            <a:ext cx="17145" cy="276225"/>
          </a:xfrm>
          <a:custGeom>
            <a:avLst/>
            <a:gdLst/>
            <a:ahLst/>
            <a:cxnLst/>
            <a:rect l="l" t="t" r="r" b="b"/>
            <a:pathLst>
              <a:path w="17145" h="276225">
                <a:moveTo>
                  <a:pt x="17145" y="0"/>
                </a:moveTo>
                <a:lnTo>
                  <a:pt x="0" y="0"/>
                </a:lnTo>
                <a:lnTo>
                  <a:pt x="0" y="276225"/>
                </a:lnTo>
                <a:lnTo>
                  <a:pt x="17145" y="276225"/>
                </a:lnTo>
                <a:lnTo>
                  <a:pt x="1714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7638" y="2006219"/>
            <a:ext cx="360045" cy="212090"/>
          </a:xfrm>
          <a:custGeom>
            <a:avLst/>
            <a:gdLst/>
            <a:ahLst/>
            <a:cxnLst/>
            <a:rect l="l" t="t" r="r" b="b"/>
            <a:pathLst>
              <a:path w="360045" h="212089">
                <a:moveTo>
                  <a:pt x="291973" y="0"/>
                </a:moveTo>
                <a:lnTo>
                  <a:pt x="288925" y="8508"/>
                </a:lnTo>
                <a:lnTo>
                  <a:pt x="301192" y="13892"/>
                </a:lnTo>
                <a:lnTo>
                  <a:pt x="311721" y="21288"/>
                </a:lnTo>
                <a:lnTo>
                  <a:pt x="333160" y="55429"/>
                </a:lnTo>
                <a:lnTo>
                  <a:pt x="340233" y="104775"/>
                </a:lnTo>
                <a:lnTo>
                  <a:pt x="339447" y="123444"/>
                </a:lnTo>
                <a:lnTo>
                  <a:pt x="327660" y="169163"/>
                </a:lnTo>
                <a:lnTo>
                  <a:pt x="301353" y="197738"/>
                </a:lnTo>
                <a:lnTo>
                  <a:pt x="289306" y="203072"/>
                </a:lnTo>
                <a:lnTo>
                  <a:pt x="291973" y="211708"/>
                </a:lnTo>
                <a:lnTo>
                  <a:pt x="332388" y="187705"/>
                </a:lnTo>
                <a:lnTo>
                  <a:pt x="355155" y="143335"/>
                </a:lnTo>
                <a:lnTo>
                  <a:pt x="359537" y="105917"/>
                </a:lnTo>
                <a:lnTo>
                  <a:pt x="358441" y="86483"/>
                </a:lnTo>
                <a:lnTo>
                  <a:pt x="342011" y="37083"/>
                </a:lnTo>
                <a:lnTo>
                  <a:pt x="307310" y="5526"/>
                </a:lnTo>
                <a:lnTo>
                  <a:pt x="291973" y="0"/>
                </a:lnTo>
                <a:close/>
              </a:path>
              <a:path w="360045" h="212089">
                <a:moveTo>
                  <a:pt x="67563" y="0"/>
                </a:moveTo>
                <a:lnTo>
                  <a:pt x="27112" y="24056"/>
                </a:lnTo>
                <a:lnTo>
                  <a:pt x="4365" y="68548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3" y="211708"/>
                </a:lnTo>
                <a:lnTo>
                  <a:pt x="70231" y="203072"/>
                </a:lnTo>
                <a:lnTo>
                  <a:pt x="58130" y="197738"/>
                </a:lnTo>
                <a:lnTo>
                  <a:pt x="47720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892"/>
                </a:lnTo>
                <a:lnTo>
                  <a:pt x="70485" y="8508"/>
                </a:lnTo>
                <a:lnTo>
                  <a:pt x="6756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77743" y="1973579"/>
            <a:ext cx="377190" cy="276225"/>
          </a:xfrm>
          <a:custGeom>
            <a:avLst/>
            <a:gdLst/>
            <a:ahLst/>
            <a:cxnLst/>
            <a:rect l="l" t="t" r="r" b="b"/>
            <a:pathLst>
              <a:path w="377189" h="276225">
                <a:moveTo>
                  <a:pt x="304286" y="0"/>
                </a:moveTo>
                <a:lnTo>
                  <a:pt x="301492" y="9271"/>
                </a:lnTo>
                <a:lnTo>
                  <a:pt x="314186" y="15819"/>
                </a:lnTo>
                <a:lnTo>
                  <a:pt x="325225" y="25368"/>
                </a:lnTo>
                <a:lnTo>
                  <a:pt x="348460" y="71616"/>
                </a:lnTo>
                <a:lnTo>
                  <a:pt x="355369" y="114010"/>
                </a:lnTo>
                <a:lnTo>
                  <a:pt x="356229" y="138303"/>
                </a:lnTo>
                <a:lnTo>
                  <a:pt x="355369" y="162446"/>
                </a:lnTo>
                <a:lnTo>
                  <a:pt x="348460" y="204686"/>
                </a:lnTo>
                <a:lnTo>
                  <a:pt x="325225" y="250872"/>
                </a:lnTo>
                <a:lnTo>
                  <a:pt x="301492" y="267081"/>
                </a:lnTo>
                <a:lnTo>
                  <a:pt x="304286" y="276225"/>
                </a:lnTo>
                <a:lnTo>
                  <a:pt x="347577" y="246060"/>
                </a:lnTo>
                <a:lnTo>
                  <a:pt x="366248" y="208702"/>
                </a:lnTo>
                <a:lnTo>
                  <a:pt x="375634" y="163415"/>
                </a:lnTo>
                <a:lnTo>
                  <a:pt x="376803" y="138175"/>
                </a:lnTo>
                <a:lnTo>
                  <a:pt x="375634" y="112863"/>
                </a:lnTo>
                <a:lnTo>
                  <a:pt x="366248" y="67524"/>
                </a:lnTo>
                <a:lnTo>
                  <a:pt x="347577" y="30182"/>
                </a:lnTo>
                <a:lnTo>
                  <a:pt x="320716" y="6457"/>
                </a:lnTo>
                <a:lnTo>
                  <a:pt x="304286" y="0"/>
                </a:lnTo>
                <a:close/>
              </a:path>
              <a:path w="377189" h="276225">
                <a:moveTo>
                  <a:pt x="72511" y="0"/>
                </a:moveTo>
                <a:lnTo>
                  <a:pt x="29219" y="30182"/>
                </a:lnTo>
                <a:lnTo>
                  <a:pt x="10549" y="67524"/>
                </a:lnTo>
                <a:lnTo>
                  <a:pt x="1162" y="112863"/>
                </a:lnTo>
                <a:lnTo>
                  <a:pt x="0" y="138303"/>
                </a:lnTo>
                <a:lnTo>
                  <a:pt x="1162" y="163415"/>
                </a:lnTo>
                <a:lnTo>
                  <a:pt x="10549" y="208702"/>
                </a:lnTo>
                <a:lnTo>
                  <a:pt x="29219" y="246060"/>
                </a:lnTo>
                <a:lnTo>
                  <a:pt x="72511" y="276225"/>
                </a:lnTo>
                <a:lnTo>
                  <a:pt x="75305" y="267081"/>
                </a:lnTo>
                <a:lnTo>
                  <a:pt x="62611" y="260459"/>
                </a:lnTo>
                <a:lnTo>
                  <a:pt x="51571" y="250872"/>
                </a:lnTo>
                <a:lnTo>
                  <a:pt x="28336" y="204686"/>
                </a:lnTo>
                <a:lnTo>
                  <a:pt x="21427" y="162446"/>
                </a:lnTo>
                <a:lnTo>
                  <a:pt x="20572" y="138175"/>
                </a:lnTo>
                <a:lnTo>
                  <a:pt x="21427" y="114010"/>
                </a:lnTo>
                <a:lnTo>
                  <a:pt x="28336" y="71616"/>
                </a:lnTo>
                <a:lnTo>
                  <a:pt x="51571" y="25368"/>
                </a:lnTo>
                <a:lnTo>
                  <a:pt x="75305" y="9271"/>
                </a:lnTo>
                <a:lnTo>
                  <a:pt x="7251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70597" y="1938337"/>
            <a:ext cx="51428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3866515" algn="l"/>
                <a:tab pos="4438650" algn="l"/>
              </a:tabLst>
            </a:pPr>
            <a:r>
              <a:rPr sz="1800" spc="70" dirty="0">
                <a:solidFill>
                  <a:srgbClr val="404040"/>
                </a:solidFill>
                <a:latin typeface="Cambria Math"/>
                <a:cs typeface="Cambria Math"/>
              </a:rPr>
              <a:t>𝑓</a:t>
            </a:r>
            <a:r>
              <a:rPr sz="1800" spc="19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1800" spc="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80" dirty="0">
                <a:solidFill>
                  <a:srgbClr val="404040"/>
                </a:solidFill>
                <a:latin typeface="Cambria Math"/>
                <a:cs typeface="Cambria Math"/>
              </a:rPr>
              <a:t>𝑓</a:t>
            </a:r>
            <a:r>
              <a:rPr sz="2025" spc="120" baseline="-16460" dirty="0">
                <a:solidFill>
                  <a:srgbClr val="404040"/>
                </a:solidFill>
                <a:latin typeface="Cambria Math"/>
                <a:cs typeface="Cambria Math"/>
              </a:rPr>
              <a:t>0</a:t>
            </a:r>
            <a:r>
              <a:rPr sz="2025" spc="195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+</a:t>
            </a:r>
            <a:r>
              <a:rPr sz="1800" spc="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Cambria Math"/>
                <a:cs typeface="Cambria Math"/>
              </a:rPr>
              <a:t>𝜆𝑓</a:t>
            </a:r>
            <a:r>
              <a:rPr sz="2025" spc="82" baseline="-16460" dirty="0">
                <a:solidFill>
                  <a:srgbClr val="404040"/>
                </a:solidFill>
                <a:latin typeface="Cambria Math"/>
                <a:cs typeface="Cambria Math"/>
              </a:rPr>
              <a:t>𝑟𝑒𝑔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404040"/>
                </a:solidFill>
                <a:latin typeface="Cambria Math"/>
                <a:cs typeface="Cambria Math"/>
              </a:rPr>
              <a:t>𝑓</a:t>
            </a:r>
            <a:r>
              <a:rPr sz="2025" spc="112" baseline="-16460" dirty="0">
                <a:solidFill>
                  <a:srgbClr val="404040"/>
                </a:solidFill>
                <a:latin typeface="Cambria Math"/>
                <a:cs typeface="Cambria Math"/>
              </a:rPr>
              <a:t>𝑟𝑒𝑔</a:t>
            </a:r>
            <a:r>
              <a:rPr sz="2025" spc="359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1800" spc="6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700" spc="187" baseline="1543" dirty="0">
                <a:solidFill>
                  <a:srgbClr val="404040"/>
                </a:solidFill>
                <a:latin typeface="Cambria Math"/>
                <a:cs typeface="Cambria Math"/>
              </a:rPr>
              <a:t>σ</a:t>
            </a:r>
            <a:r>
              <a:rPr sz="2025" spc="187" baseline="-18518" dirty="0">
                <a:solidFill>
                  <a:srgbClr val="404040"/>
                </a:solidFill>
                <a:latin typeface="Cambria Math"/>
                <a:cs typeface="Cambria Math"/>
              </a:rPr>
              <a:t>𝑖,𝑗</a:t>
            </a:r>
            <a:r>
              <a:rPr sz="2025" spc="-44" baseline="-18518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spc="75" baseline="-16460" dirty="0">
                <a:solidFill>
                  <a:srgbClr val="404040"/>
                </a:solidFill>
                <a:latin typeface="Cambria Math"/>
                <a:cs typeface="Cambria Math"/>
              </a:rPr>
              <a:t>𝑖𝑗	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𝑓</a:t>
            </a:r>
            <a:r>
              <a:rPr sz="1800" spc="34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ambria Math"/>
                <a:cs typeface="Cambria Math"/>
              </a:rPr>
              <a:t>𝑋</a:t>
            </a:r>
            <a:r>
              <a:rPr sz="2025" spc="-52" baseline="-16460" dirty="0">
                <a:solidFill>
                  <a:srgbClr val="404040"/>
                </a:solidFill>
                <a:latin typeface="Cambria Math"/>
                <a:cs typeface="Cambria Math"/>
              </a:rPr>
              <a:t>𝑖	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−</a:t>
            </a:r>
            <a:r>
              <a:rPr sz="1800" spc="3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𝑓</a:t>
            </a:r>
            <a:r>
              <a:rPr sz="1800" spc="36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Cambria Math"/>
                <a:cs typeface="Cambria Math"/>
              </a:rPr>
              <a:t>𝑋</a:t>
            </a:r>
            <a:r>
              <a:rPr sz="2025" spc="-82" baseline="-16460" dirty="0">
                <a:solidFill>
                  <a:srgbClr val="404040"/>
                </a:solidFill>
                <a:latin typeface="Cambria Math"/>
                <a:cs typeface="Cambria Math"/>
              </a:rPr>
              <a:t>𝑗</a:t>
            </a:r>
            <a:endParaRPr sz="2025" baseline="-1646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82638" y="2006219"/>
            <a:ext cx="302895" cy="212090"/>
          </a:xfrm>
          <a:custGeom>
            <a:avLst/>
            <a:gdLst/>
            <a:ahLst/>
            <a:cxnLst/>
            <a:rect l="l" t="t" r="r" b="b"/>
            <a:pathLst>
              <a:path w="302895" h="212089">
                <a:moveTo>
                  <a:pt x="234822" y="0"/>
                </a:moveTo>
                <a:lnTo>
                  <a:pt x="231775" y="8508"/>
                </a:lnTo>
                <a:lnTo>
                  <a:pt x="244042" y="13892"/>
                </a:lnTo>
                <a:lnTo>
                  <a:pt x="254571" y="21288"/>
                </a:lnTo>
                <a:lnTo>
                  <a:pt x="276010" y="55429"/>
                </a:lnTo>
                <a:lnTo>
                  <a:pt x="283082" y="104775"/>
                </a:lnTo>
                <a:lnTo>
                  <a:pt x="282297" y="123444"/>
                </a:lnTo>
                <a:lnTo>
                  <a:pt x="270509" y="169163"/>
                </a:lnTo>
                <a:lnTo>
                  <a:pt x="244203" y="197738"/>
                </a:lnTo>
                <a:lnTo>
                  <a:pt x="232155" y="203072"/>
                </a:lnTo>
                <a:lnTo>
                  <a:pt x="234822" y="211708"/>
                </a:lnTo>
                <a:lnTo>
                  <a:pt x="275238" y="187705"/>
                </a:lnTo>
                <a:lnTo>
                  <a:pt x="298005" y="143335"/>
                </a:lnTo>
                <a:lnTo>
                  <a:pt x="302386" y="105917"/>
                </a:lnTo>
                <a:lnTo>
                  <a:pt x="301291" y="86483"/>
                </a:lnTo>
                <a:lnTo>
                  <a:pt x="284860" y="37083"/>
                </a:lnTo>
                <a:lnTo>
                  <a:pt x="250160" y="5526"/>
                </a:lnTo>
                <a:lnTo>
                  <a:pt x="234822" y="0"/>
                </a:lnTo>
                <a:close/>
              </a:path>
              <a:path w="302895" h="212089">
                <a:moveTo>
                  <a:pt x="67563" y="0"/>
                </a:moveTo>
                <a:lnTo>
                  <a:pt x="27112" y="24056"/>
                </a:lnTo>
                <a:lnTo>
                  <a:pt x="4365" y="68548"/>
                </a:lnTo>
                <a:lnTo>
                  <a:pt x="0" y="105917"/>
                </a:lnTo>
                <a:lnTo>
                  <a:pt x="1093" y="125370"/>
                </a:lnTo>
                <a:lnTo>
                  <a:pt x="17398" y="174751"/>
                </a:lnTo>
                <a:lnTo>
                  <a:pt x="52135" y="206184"/>
                </a:lnTo>
                <a:lnTo>
                  <a:pt x="67563" y="211708"/>
                </a:lnTo>
                <a:lnTo>
                  <a:pt x="70230" y="203072"/>
                </a:lnTo>
                <a:lnTo>
                  <a:pt x="58130" y="197738"/>
                </a:lnTo>
                <a:lnTo>
                  <a:pt x="47720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892"/>
                </a:lnTo>
                <a:lnTo>
                  <a:pt x="70484" y="8508"/>
                </a:lnTo>
                <a:lnTo>
                  <a:pt x="6756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06538" y="2006219"/>
            <a:ext cx="302895" cy="212090"/>
          </a:xfrm>
          <a:custGeom>
            <a:avLst/>
            <a:gdLst/>
            <a:ahLst/>
            <a:cxnLst/>
            <a:rect l="l" t="t" r="r" b="b"/>
            <a:pathLst>
              <a:path w="302895" h="212089">
                <a:moveTo>
                  <a:pt x="234822" y="0"/>
                </a:moveTo>
                <a:lnTo>
                  <a:pt x="231775" y="8508"/>
                </a:lnTo>
                <a:lnTo>
                  <a:pt x="244042" y="13892"/>
                </a:lnTo>
                <a:lnTo>
                  <a:pt x="254571" y="21288"/>
                </a:lnTo>
                <a:lnTo>
                  <a:pt x="276010" y="55429"/>
                </a:lnTo>
                <a:lnTo>
                  <a:pt x="283082" y="104775"/>
                </a:lnTo>
                <a:lnTo>
                  <a:pt x="282297" y="123444"/>
                </a:lnTo>
                <a:lnTo>
                  <a:pt x="270509" y="169163"/>
                </a:lnTo>
                <a:lnTo>
                  <a:pt x="244203" y="197738"/>
                </a:lnTo>
                <a:lnTo>
                  <a:pt x="232155" y="203072"/>
                </a:lnTo>
                <a:lnTo>
                  <a:pt x="234822" y="211708"/>
                </a:lnTo>
                <a:lnTo>
                  <a:pt x="275238" y="187705"/>
                </a:lnTo>
                <a:lnTo>
                  <a:pt x="298005" y="143335"/>
                </a:lnTo>
                <a:lnTo>
                  <a:pt x="302386" y="105917"/>
                </a:lnTo>
                <a:lnTo>
                  <a:pt x="301291" y="86483"/>
                </a:lnTo>
                <a:lnTo>
                  <a:pt x="284860" y="37083"/>
                </a:lnTo>
                <a:lnTo>
                  <a:pt x="250160" y="5526"/>
                </a:lnTo>
                <a:lnTo>
                  <a:pt x="234822" y="0"/>
                </a:lnTo>
                <a:close/>
              </a:path>
              <a:path w="302895" h="212089">
                <a:moveTo>
                  <a:pt x="67563" y="0"/>
                </a:moveTo>
                <a:lnTo>
                  <a:pt x="27112" y="24056"/>
                </a:lnTo>
                <a:lnTo>
                  <a:pt x="4365" y="68548"/>
                </a:lnTo>
                <a:lnTo>
                  <a:pt x="0" y="105917"/>
                </a:lnTo>
                <a:lnTo>
                  <a:pt x="1093" y="125370"/>
                </a:lnTo>
                <a:lnTo>
                  <a:pt x="17398" y="174751"/>
                </a:lnTo>
                <a:lnTo>
                  <a:pt x="52135" y="206184"/>
                </a:lnTo>
                <a:lnTo>
                  <a:pt x="67563" y="211708"/>
                </a:lnTo>
                <a:lnTo>
                  <a:pt x="70230" y="203072"/>
                </a:lnTo>
                <a:lnTo>
                  <a:pt x="58130" y="197738"/>
                </a:lnTo>
                <a:lnTo>
                  <a:pt x="47720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892"/>
                </a:lnTo>
                <a:lnTo>
                  <a:pt x="70484" y="8508"/>
                </a:lnTo>
                <a:lnTo>
                  <a:pt x="6756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96025" y="1785556"/>
            <a:ext cx="177165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410"/>
              </a:lnSpc>
              <a:spcBef>
                <a:spcPts val="100"/>
              </a:spcBef>
            </a:pPr>
            <a:r>
              <a:rPr sz="1350" spc="35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endParaRPr sz="1350">
              <a:latin typeface="Cambria Math"/>
              <a:cs typeface="Cambria Math"/>
            </a:endParaRPr>
          </a:p>
          <a:p>
            <a:pPr marL="200025">
              <a:lnSpc>
                <a:spcPts val="1950"/>
              </a:lnSpc>
            </a:pP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1800" spc="12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𝑓  𝑋</a:t>
            </a:r>
            <a:r>
              <a:rPr sz="1800" spc="37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25" spc="67" baseline="26748" dirty="0">
                <a:solidFill>
                  <a:srgbClr val="404040"/>
                </a:solidFill>
                <a:latin typeface="Cambria Math"/>
                <a:cs typeface="Cambria Math"/>
              </a:rPr>
              <a:t>𝑇</a:t>
            </a:r>
            <a:r>
              <a:rPr sz="1800" spc="45" dirty="0">
                <a:solidFill>
                  <a:srgbClr val="404040"/>
                </a:solidFill>
                <a:latin typeface="Cambria Math"/>
                <a:cs typeface="Cambria Math"/>
              </a:rPr>
              <a:t>Δ𝑓</a:t>
            </a:r>
            <a:r>
              <a:rPr sz="1800" spc="32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𝑋</a:t>
            </a:r>
            <a:r>
              <a:rPr sz="1800" spc="45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49018" y="4335779"/>
            <a:ext cx="643890" cy="276225"/>
          </a:xfrm>
          <a:custGeom>
            <a:avLst/>
            <a:gdLst/>
            <a:ahLst/>
            <a:cxnLst/>
            <a:rect l="l" t="t" r="r" b="b"/>
            <a:pathLst>
              <a:path w="643889" h="276225">
                <a:moveTo>
                  <a:pt x="570986" y="0"/>
                </a:moveTo>
                <a:lnTo>
                  <a:pt x="568192" y="9271"/>
                </a:lnTo>
                <a:lnTo>
                  <a:pt x="580886" y="15819"/>
                </a:lnTo>
                <a:lnTo>
                  <a:pt x="591925" y="25368"/>
                </a:lnTo>
                <a:lnTo>
                  <a:pt x="615160" y="71616"/>
                </a:lnTo>
                <a:lnTo>
                  <a:pt x="622069" y="114010"/>
                </a:lnTo>
                <a:lnTo>
                  <a:pt x="622929" y="138303"/>
                </a:lnTo>
                <a:lnTo>
                  <a:pt x="622069" y="162446"/>
                </a:lnTo>
                <a:lnTo>
                  <a:pt x="615160" y="204686"/>
                </a:lnTo>
                <a:lnTo>
                  <a:pt x="591925" y="250872"/>
                </a:lnTo>
                <a:lnTo>
                  <a:pt x="568192" y="267081"/>
                </a:lnTo>
                <a:lnTo>
                  <a:pt x="570986" y="276225"/>
                </a:lnTo>
                <a:lnTo>
                  <a:pt x="614277" y="246060"/>
                </a:lnTo>
                <a:lnTo>
                  <a:pt x="632948" y="208702"/>
                </a:lnTo>
                <a:lnTo>
                  <a:pt x="642334" y="163415"/>
                </a:lnTo>
                <a:lnTo>
                  <a:pt x="643503" y="138176"/>
                </a:lnTo>
                <a:lnTo>
                  <a:pt x="642334" y="112863"/>
                </a:lnTo>
                <a:lnTo>
                  <a:pt x="632948" y="67524"/>
                </a:lnTo>
                <a:lnTo>
                  <a:pt x="614277" y="30182"/>
                </a:lnTo>
                <a:lnTo>
                  <a:pt x="587416" y="6457"/>
                </a:lnTo>
                <a:lnTo>
                  <a:pt x="570986" y="0"/>
                </a:lnTo>
                <a:close/>
              </a:path>
              <a:path w="643889" h="276225">
                <a:moveTo>
                  <a:pt x="72511" y="0"/>
                </a:moveTo>
                <a:lnTo>
                  <a:pt x="29219" y="30182"/>
                </a:lnTo>
                <a:lnTo>
                  <a:pt x="10549" y="67524"/>
                </a:lnTo>
                <a:lnTo>
                  <a:pt x="1162" y="112863"/>
                </a:lnTo>
                <a:lnTo>
                  <a:pt x="0" y="138303"/>
                </a:lnTo>
                <a:lnTo>
                  <a:pt x="1162" y="163415"/>
                </a:lnTo>
                <a:lnTo>
                  <a:pt x="10549" y="208702"/>
                </a:lnTo>
                <a:lnTo>
                  <a:pt x="29219" y="246060"/>
                </a:lnTo>
                <a:lnTo>
                  <a:pt x="72511" y="276225"/>
                </a:lnTo>
                <a:lnTo>
                  <a:pt x="75305" y="267081"/>
                </a:lnTo>
                <a:lnTo>
                  <a:pt x="62611" y="260459"/>
                </a:lnTo>
                <a:lnTo>
                  <a:pt x="51571" y="250872"/>
                </a:lnTo>
                <a:lnTo>
                  <a:pt x="28336" y="204686"/>
                </a:lnTo>
                <a:lnTo>
                  <a:pt x="21427" y="162446"/>
                </a:lnTo>
                <a:lnTo>
                  <a:pt x="20572" y="138176"/>
                </a:lnTo>
                <a:lnTo>
                  <a:pt x="21427" y="114010"/>
                </a:lnTo>
                <a:lnTo>
                  <a:pt x="28336" y="71616"/>
                </a:lnTo>
                <a:lnTo>
                  <a:pt x="51571" y="25368"/>
                </a:lnTo>
                <a:lnTo>
                  <a:pt x="75305" y="9271"/>
                </a:lnTo>
                <a:lnTo>
                  <a:pt x="7251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27380" y="2279713"/>
            <a:ext cx="9111615" cy="262001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95"/>
              </a:spcBef>
              <a:tabLst>
                <a:tab pos="4064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80" dirty="0">
                <a:solidFill>
                  <a:srgbClr val="404040"/>
                </a:solidFill>
                <a:latin typeface="Cambria Math"/>
                <a:cs typeface="Cambria Math"/>
              </a:rPr>
              <a:t>𝑓</a:t>
            </a:r>
            <a:r>
              <a:rPr sz="2025" spc="120" baseline="-16460" dirty="0">
                <a:solidFill>
                  <a:srgbClr val="404040"/>
                </a:solidFill>
                <a:latin typeface="Cambria Math"/>
                <a:cs typeface="Cambria Math"/>
              </a:rPr>
              <a:t>0</a:t>
            </a:r>
            <a:r>
              <a:rPr sz="2025" spc="412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denotes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the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supervised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loss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respect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labelled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part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graph</a:t>
            </a:r>
            <a:endParaRPr sz="18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995"/>
              </a:spcBef>
              <a:tabLst>
                <a:tab pos="4064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30" dirty="0">
                <a:solidFill>
                  <a:srgbClr val="404040"/>
                </a:solidFill>
                <a:latin typeface="Cambria Math"/>
                <a:cs typeface="Cambria Math"/>
              </a:rPr>
              <a:t>𝑓(∙)</a:t>
            </a:r>
            <a:r>
              <a:rPr sz="1800" spc="13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neural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network-like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differentiable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endParaRPr sz="18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995"/>
              </a:spcBef>
              <a:tabLst>
                <a:tab pos="4064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𝜆</a:t>
            </a:r>
            <a:r>
              <a:rPr sz="1800" spc="1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weighing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factor</a:t>
            </a:r>
            <a:endParaRPr sz="18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990"/>
              </a:spcBef>
              <a:tabLst>
                <a:tab pos="4064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𝑋</a:t>
            </a:r>
            <a:r>
              <a:rPr sz="1800" spc="16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matrix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node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features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vectors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Cambria Math"/>
                <a:cs typeface="Cambria Math"/>
              </a:rPr>
              <a:t>𝑋</a:t>
            </a:r>
            <a:r>
              <a:rPr sz="2025" spc="30" baseline="-16460" dirty="0">
                <a:solidFill>
                  <a:srgbClr val="404040"/>
                </a:solidFill>
                <a:latin typeface="Cambria Math"/>
                <a:cs typeface="Cambria Math"/>
              </a:rPr>
              <a:t>𝑖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406400" marR="68580" indent="-343535">
              <a:lnSpc>
                <a:spcPct val="106100"/>
              </a:lnSpc>
              <a:spcBef>
                <a:spcPts val="940"/>
              </a:spcBef>
              <a:tabLst>
                <a:tab pos="406400" algn="l"/>
                <a:tab pos="4009390" algn="l"/>
                <a:tab pos="46482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Δ</a:t>
            </a:r>
            <a:r>
              <a:rPr sz="1800" spc="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1800" spc="39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𝐷 − 𝐴</a:t>
            </a:r>
            <a:r>
              <a:rPr sz="1800" spc="39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denotes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unnormalized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graph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Laplacian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an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undirected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graph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𝐺</a:t>
            </a:r>
            <a:r>
              <a:rPr sz="1800" spc="39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= </a:t>
            </a:r>
            <a:r>
              <a:rPr sz="1800" spc="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Cambria Math"/>
                <a:cs typeface="Cambria Math"/>
              </a:rPr>
              <a:t>(𝑉,</a:t>
            </a:r>
            <a:r>
              <a:rPr sz="1800" spc="-9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Cambria Math"/>
                <a:cs typeface="Cambria Math"/>
              </a:rPr>
              <a:t>𝐸)</a:t>
            </a:r>
            <a:r>
              <a:rPr sz="1800" spc="14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𝑁</a:t>
            </a:r>
            <a:r>
              <a:rPr sz="1800" spc="1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nodes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Cambria Math"/>
                <a:cs typeface="Cambria Math"/>
              </a:rPr>
              <a:t>𝑣</a:t>
            </a:r>
            <a:r>
              <a:rPr sz="2025" spc="22" baseline="-16460" dirty="0">
                <a:solidFill>
                  <a:srgbClr val="404040"/>
                </a:solidFill>
                <a:latin typeface="Cambria Math"/>
                <a:cs typeface="Cambria Math"/>
              </a:rPr>
              <a:t>𝑖</a:t>
            </a:r>
            <a:r>
              <a:rPr sz="2025" spc="427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1800" spc="14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Cambria Math"/>
                <a:cs typeface="Cambria Math"/>
              </a:rPr>
              <a:t>𝑉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edges	</a:t>
            </a:r>
            <a:r>
              <a:rPr sz="1800" spc="50" dirty="0">
                <a:solidFill>
                  <a:srgbClr val="404040"/>
                </a:solidFill>
                <a:latin typeface="Cambria Math"/>
                <a:cs typeface="Cambria Math"/>
              </a:rPr>
              <a:t>𝑣</a:t>
            </a:r>
            <a:r>
              <a:rPr sz="2025" spc="75" baseline="-16460" dirty="0">
                <a:solidFill>
                  <a:srgbClr val="404040"/>
                </a:solidFill>
                <a:latin typeface="Cambria Math"/>
                <a:cs typeface="Cambria Math"/>
              </a:rPr>
              <a:t>𝑖</a:t>
            </a:r>
            <a:r>
              <a:rPr sz="1800" spc="50" dirty="0">
                <a:solidFill>
                  <a:srgbClr val="404040"/>
                </a:solidFill>
                <a:latin typeface="Cambria Math"/>
                <a:cs typeface="Cambria Math"/>
              </a:rPr>
              <a:t>,</a:t>
            </a:r>
            <a:r>
              <a:rPr sz="1800" spc="-17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mbria Math"/>
                <a:cs typeface="Cambria Math"/>
              </a:rPr>
              <a:t>𝑣</a:t>
            </a:r>
            <a:r>
              <a:rPr sz="2025" spc="-15" baseline="-16460" dirty="0">
                <a:solidFill>
                  <a:srgbClr val="404040"/>
                </a:solidFill>
                <a:latin typeface="Cambria Math"/>
                <a:cs typeface="Cambria Math"/>
              </a:rPr>
              <a:t>𝑗	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1800" spc="13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Cambria Math"/>
                <a:cs typeface="Cambria Math"/>
              </a:rPr>
              <a:t>𝐸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adjacency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matrix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1800" spc="10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1800" spc="13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Cambria Math"/>
                <a:cs typeface="Cambria Math"/>
              </a:rPr>
              <a:t>𝑅</a:t>
            </a:r>
            <a:r>
              <a:rPr sz="2025" spc="52" baseline="28806" dirty="0">
                <a:solidFill>
                  <a:srgbClr val="404040"/>
                </a:solidFill>
                <a:latin typeface="Cambria Math"/>
                <a:cs typeface="Cambria Math"/>
              </a:rPr>
              <a:t>𝑁×𝑁</a:t>
            </a:r>
            <a:r>
              <a:rPr sz="2025" spc="262" baseline="28806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(binary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weighted)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degree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matrix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ambria Math"/>
                <a:cs typeface="Cambria Math"/>
              </a:rPr>
              <a:t>𝐷</a:t>
            </a:r>
            <a:r>
              <a:rPr sz="2025" spc="7" baseline="-16460" dirty="0">
                <a:solidFill>
                  <a:srgbClr val="404040"/>
                </a:solidFill>
                <a:latin typeface="Cambria Math"/>
                <a:cs typeface="Cambria Math"/>
              </a:rPr>
              <a:t>𝑖𝑖</a:t>
            </a:r>
            <a:r>
              <a:rPr sz="2025" spc="434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1800" spc="13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700" spc="292" baseline="1543" dirty="0">
                <a:solidFill>
                  <a:srgbClr val="404040"/>
                </a:solidFill>
                <a:latin typeface="Cambria Math"/>
                <a:cs typeface="Cambria Math"/>
              </a:rPr>
              <a:t>σ</a:t>
            </a:r>
            <a:r>
              <a:rPr sz="2025" spc="292" baseline="-18518" dirty="0">
                <a:solidFill>
                  <a:srgbClr val="404040"/>
                </a:solidFill>
                <a:latin typeface="Cambria Math"/>
                <a:cs typeface="Cambria Math"/>
              </a:rPr>
              <a:t>𝑗</a:t>
            </a:r>
            <a:r>
              <a:rPr sz="2025" spc="-44" baseline="-18518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spc="104" baseline="-16460" dirty="0">
                <a:solidFill>
                  <a:srgbClr val="404040"/>
                </a:solidFill>
                <a:latin typeface="Cambria Math"/>
                <a:cs typeface="Cambria Math"/>
              </a:rPr>
              <a:t>𝑖𝑗</a:t>
            </a:r>
            <a:r>
              <a:rPr sz="1800" spc="7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6986905" cy="111823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44"/>
              </a:spcBef>
            </a:pPr>
            <a:r>
              <a:rPr sz="3600" spc="-20" dirty="0"/>
              <a:t>Fast</a:t>
            </a:r>
            <a:r>
              <a:rPr sz="3600" spc="-125" dirty="0"/>
              <a:t> </a:t>
            </a:r>
            <a:r>
              <a:rPr sz="3600" spc="5" dirty="0"/>
              <a:t>Approximate</a:t>
            </a:r>
            <a:r>
              <a:rPr sz="3600" spc="-135" dirty="0"/>
              <a:t> </a:t>
            </a:r>
            <a:r>
              <a:rPr sz="3600" dirty="0"/>
              <a:t>Convolutions</a:t>
            </a:r>
            <a:r>
              <a:rPr sz="3600" spc="-75" dirty="0"/>
              <a:t> </a:t>
            </a:r>
            <a:r>
              <a:rPr sz="3600" spc="10" dirty="0"/>
              <a:t>on </a:t>
            </a:r>
            <a:r>
              <a:rPr sz="3600" spc="-1070" dirty="0"/>
              <a:t> </a:t>
            </a:r>
            <a:r>
              <a:rPr sz="3600" spc="-10" dirty="0"/>
              <a:t>Graphs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027423" y="2027427"/>
            <a:ext cx="393700" cy="158750"/>
          </a:xfrm>
          <a:custGeom>
            <a:avLst/>
            <a:gdLst/>
            <a:ahLst/>
            <a:cxnLst/>
            <a:rect l="l" t="t" r="r" b="b"/>
            <a:pathLst>
              <a:path w="393700" h="158750">
                <a:moveTo>
                  <a:pt x="342773" y="0"/>
                </a:moveTo>
                <a:lnTo>
                  <a:pt x="340487" y="6476"/>
                </a:lnTo>
                <a:lnTo>
                  <a:pt x="349674" y="10477"/>
                </a:lnTo>
                <a:lnTo>
                  <a:pt x="357600" y="16001"/>
                </a:lnTo>
                <a:lnTo>
                  <a:pt x="376602" y="52689"/>
                </a:lnTo>
                <a:lnTo>
                  <a:pt x="378967" y="78612"/>
                </a:lnTo>
                <a:lnTo>
                  <a:pt x="378374" y="92636"/>
                </a:lnTo>
                <a:lnTo>
                  <a:pt x="364208" y="135612"/>
                </a:lnTo>
                <a:lnTo>
                  <a:pt x="340740" y="152400"/>
                </a:lnTo>
                <a:lnTo>
                  <a:pt x="342773" y="158750"/>
                </a:lnTo>
                <a:lnTo>
                  <a:pt x="380364" y="131063"/>
                </a:lnTo>
                <a:lnTo>
                  <a:pt x="392616" y="94077"/>
                </a:lnTo>
                <a:lnTo>
                  <a:pt x="393446" y="79501"/>
                </a:lnTo>
                <a:lnTo>
                  <a:pt x="392616" y="64906"/>
                </a:lnTo>
                <a:lnTo>
                  <a:pt x="380364" y="27812"/>
                </a:lnTo>
                <a:lnTo>
                  <a:pt x="354272" y="4167"/>
                </a:lnTo>
                <a:lnTo>
                  <a:pt x="342773" y="0"/>
                </a:lnTo>
                <a:close/>
              </a:path>
              <a:path w="393700" h="158750">
                <a:moveTo>
                  <a:pt x="50673" y="0"/>
                </a:moveTo>
                <a:lnTo>
                  <a:pt x="13080" y="27812"/>
                </a:lnTo>
                <a:lnTo>
                  <a:pt x="811" y="64906"/>
                </a:lnTo>
                <a:lnTo>
                  <a:pt x="0" y="79501"/>
                </a:lnTo>
                <a:lnTo>
                  <a:pt x="811" y="94077"/>
                </a:lnTo>
                <a:lnTo>
                  <a:pt x="13080" y="131063"/>
                </a:lnTo>
                <a:lnTo>
                  <a:pt x="50673" y="158750"/>
                </a:lnTo>
                <a:lnTo>
                  <a:pt x="52577" y="152400"/>
                </a:lnTo>
                <a:lnTo>
                  <a:pt x="43557" y="148375"/>
                </a:lnTo>
                <a:lnTo>
                  <a:pt x="35750" y="142779"/>
                </a:lnTo>
                <a:lnTo>
                  <a:pt x="16795" y="105362"/>
                </a:lnTo>
                <a:lnTo>
                  <a:pt x="14477" y="78612"/>
                </a:lnTo>
                <a:lnTo>
                  <a:pt x="15053" y="65037"/>
                </a:lnTo>
                <a:lnTo>
                  <a:pt x="29186" y="23050"/>
                </a:lnTo>
                <a:lnTo>
                  <a:pt x="52831" y="6476"/>
                </a:lnTo>
                <a:lnTo>
                  <a:pt x="5067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96284" y="1909762"/>
            <a:ext cx="6146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21604" dirty="0">
                <a:solidFill>
                  <a:srgbClr val="404040"/>
                </a:solidFill>
                <a:latin typeface="Cambria Math"/>
                <a:cs typeface="Cambria Math"/>
              </a:rPr>
              <a:t>𝐻</a:t>
            </a:r>
            <a:r>
              <a:rPr sz="2700" spc="262" baseline="-21604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350" spc="30" dirty="0">
                <a:solidFill>
                  <a:srgbClr val="404040"/>
                </a:solidFill>
                <a:latin typeface="Cambria Math"/>
                <a:cs typeface="Cambria Math"/>
              </a:rPr>
              <a:t>𝑙+1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99152" y="1945004"/>
            <a:ext cx="1653539" cy="276225"/>
          </a:xfrm>
          <a:custGeom>
            <a:avLst/>
            <a:gdLst/>
            <a:ahLst/>
            <a:cxnLst/>
            <a:rect l="l" t="t" r="r" b="b"/>
            <a:pathLst>
              <a:path w="1653540" h="276225">
                <a:moveTo>
                  <a:pt x="75438" y="9144"/>
                </a:moveTo>
                <a:lnTo>
                  <a:pt x="72644" y="0"/>
                </a:lnTo>
                <a:lnTo>
                  <a:pt x="56210" y="6413"/>
                </a:lnTo>
                <a:lnTo>
                  <a:pt x="41783" y="16471"/>
                </a:lnTo>
                <a:lnTo>
                  <a:pt x="18923" y="47498"/>
                </a:lnTo>
                <a:lnTo>
                  <a:pt x="4737" y="89255"/>
                </a:lnTo>
                <a:lnTo>
                  <a:pt x="0" y="138176"/>
                </a:lnTo>
                <a:lnTo>
                  <a:pt x="1181" y="163372"/>
                </a:lnTo>
                <a:lnTo>
                  <a:pt x="10655" y="208711"/>
                </a:lnTo>
                <a:lnTo>
                  <a:pt x="29349" y="246049"/>
                </a:lnTo>
                <a:lnTo>
                  <a:pt x="72644" y="276225"/>
                </a:lnTo>
                <a:lnTo>
                  <a:pt x="75438" y="266954"/>
                </a:lnTo>
                <a:lnTo>
                  <a:pt x="62712" y="260413"/>
                </a:lnTo>
                <a:lnTo>
                  <a:pt x="51638" y="250863"/>
                </a:lnTo>
                <a:lnTo>
                  <a:pt x="28333" y="204685"/>
                </a:lnTo>
                <a:lnTo>
                  <a:pt x="21424" y="162394"/>
                </a:lnTo>
                <a:lnTo>
                  <a:pt x="20574" y="138049"/>
                </a:lnTo>
                <a:lnTo>
                  <a:pt x="21424" y="113944"/>
                </a:lnTo>
                <a:lnTo>
                  <a:pt x="28333" y="71564"/>
                </a:lnTo>
                <a:lnTo>
                  <a:pt x="51638" y="25311"/>
                </a:lnTo>
                <a:lnTo>
                  <a:pt x="62712" y="15722"/>
                </a:lnTo>
                <a:lnTo>
                  <a:pt x="75438" y="9144"/>
                </a:lnTo>
                <a:close/>
              </a:path>
              <a:path w="1653540" h="276225">
                <a:moveTo>
                  <a:pt x="465709" y="127127"/>
                </a:moveTo>
                <a:lnTo>
                  <a:pt x="370459" y="127127"/>
                </a:lnTo>
                <a:lnTo>
                  <a:pt x="370459" y="136652"/>
                </a:lnTo>
                <a:lnTo>
                  <a:pt x="465709" y="136652"/>
                </a:lnTo>
                <a:lnTo>
                  <a:pt x="465709" y="127127"/>
                </a:lnTo>
                <a:close/>
              </a:path>
              <a:path w="1653540" h="276225">
                <a:moveTo>
                  <a:pt x="1008634" y="127127"/>
                </a:moveTo>
                <a:lnTo>
                  <a:pt x="913384" y="127127"/>
                </a:lnTo>
                <a:lnTo>
                  <a:pt x="913384" y="136652"/>
                </a:lnTo>
                <a:lnTo>
                  <a:pt x="1008634" y="136652"/>
                </a:lnTo>
                <a:lnTo>
                  <a:pt x="1008634" y="127127"/>
                </a:lnTo>
                <a:close/>
              </a:path>
              <a:path w="1653540" h="276225">
                <a:moveTo>
                  <a:pt x="1653146" y="138049"/>
                </a:moveTo>
                <a:lnTo>
                  <a:pt x="1648472" y="89255"/>
                </a:lnTo>
                <a:lnTo>
                  <a:pt x="1634363" y="47498"/>
                </a:lnTo>
                <a:lnTo>
                  <a:pt x="1611503" y="16471"/>
                </a:lnTo>
                <a:lnTo>
                  <a:pt x="1580642" y="0"/>
                </a:lnTo>
                <a:lnTo>
                  <a:pt x="1577848" y="9144"/>
                </a:lnTo>
                <a:lnTo>
                  <a:pt x="1590535" y="15722"/>
                </a:lnTo>
                <a:lnTo>
                  <a:pt x="1601571" y="25311"/>
                </a:lnTo>
                <a:lnTo>
                  <a:pt x="1624825" y="71564"/>
                </a:lnTo>
                <a:lnTo>
                  <a:pt x="1631823" y="113944"/>
                </a:lnTo>
                <a:lnTo>
                  <a:pt x="1632712" y="138176"/>
                </a:lnTo>
                <a:lnTo>
                  <a:pt x="1631823" y="162394"/>
                </a:lnTo>
                <a:lnTo>
                  <a:pt x="1624825" y="204685"/>
                </a:lnTo>
                <a:lnTo>
                  <a:pt x="1601571" y="250863"/>
                </a:lnTo>
                <a:lnTo>
                  <a:pt x="1577848" y="266954"/>
                </a:lnTo>
                <a:lnTo>
                  <a:pt x="1580642" y="276225"/>
                </a:lnTo>
                <a:lnTo>
                  <a:pt x="1623923" y="246049"/>
                </a:lnTo>
                <a:lnTo>
                  <a:pt x="1642592" y="208711"/>
                </a:lnTo>
                <a:lnTo>
                  <a:pt x="1651977" y="163372"/>
                </a:lnTo>
                <a:lnTo>
                  <a:pt x="1653146" y="13804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50715" y="1842706"/>
            <a:ext cx="205930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2960">
              <a:lnSpc>
                <a:spcPts val="1410"/>
              </a:lnSpc>
              <a:spcBef>
                <a:spcPts val="100"/>
              </a:spcBef>
              <a:tabLst>
                <a:tab pos="1365885" algn="l"/>
              </a:tabLst>
            </a:pPr>
            <a:r>
              <a:rPr sz="1350" spc="35" dirty="0">
                <a:solidFill>
                  <a:srgbClr val="404040"/>
                </a:solidFill>
                <a:latin typeface="Cambria Math"/>
                <a:cs typeface="Cambria Math"/>
              </a:rPr>
              <a:t>1	1</a:t>
            </a:r>
            <a:endParaRPr sz="1350">
              <a:latin typeface="Cambria Math"/>
              <a:cs typeface="Cambria Math"/>
            </a:endParaRPr>
          </a:p>
          <a:p>
            <a:pPr marL="50800">
              <a:lnSpc>
                <a:spcPts val="1950"/>
              </a:lnSpc>
            </a:pP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1800" spc="114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𝜎</a:t>
            </a:r>
            <a:r>
              <a:rPr sz="1800" spc="47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-350" dirty="0">
                <a:solidFill>
                  <a:srgbClr val="404040"/>
                </a:solidFill>
                <a:latin typeface="Cambria Math"/>
                <a:cs typeface="Cambria Math"/>
              </a:rPr>
              <a:t>𝐷</a:t>
            </a:r>
            <a:r>
              <a:rPr sz="2700" spc="-525" baseline="10802" dirty="0">
                <a:solidFill>
                  <a:srgbClr val="404040"/>
                </a:solidFill>
                <a:latin typeface="Cambria Math"/>
                <a:cs typeface="Cambria Math"/>
              </a:rPr>
              <a:t>෡</a:t>
            </a:r>
            <a:r>
              <a:rPr sz="2025" spc="-525" baseline="37037" dirty="0">
                <a:solidFill>
                  <a:srgbClr val="404040"/>
                </a:solidFill>
                <a:latin typeface="Cambria Math"/>
                <a:cs typeface="Cambria Math"/>
              </a:rPr>
              <a:t>−</a:t>
            </a:r>
            <a:r>
              <a:rPr sz="2025" spc="-525" baseline="823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1800" spc="-35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700" spc="-525" baseline="10802" dirty="0">
                <a:solidFill>
                  <a:srgbClr val="404040"/>
                </a:solidFill>
                <a:latin typeface="Cambria Math"/>
                <a:cs typeface="Cambria Math"/>
              </a:rPr>
              <a:t>መ</a:t>
            </a:r>
            <a:r>
              <a:rPr sz="1800" spc="-350" dirty="0">
                <a:solidFill>
                  <a:srgbClr val="404040"/>
                </a:solidFill>
                <a:latin typeface="Cambria Math"/>
                <a:cs typeface="Cambria Math"/>
              </a:rPr>
              <a:t>𝐷</a:t>
            </a:r>
            <a:r>
              <a:rPr sz="2700" spc="-525" baseline="10802" dirty="0">
                <a:solidFill>
                  <a:srgbClr val="404040"/>
                </a:solidFill>
                <a:latin typeface="Cambria Math"/>
                <a:cs typeface="Cambria Math"/>
              </a:rPr>
              <a:t>෡</a:t>
            </a:r>
            <a:r>
              <a:rPr sz="2025" spc="-525" baseline="37037" dirty="0">
                <a:solidFill>
                  <a:srgbClr val="404040"/>
                </a:solidFill>
                <a:latin typeface="Cambria Math"/>
                <a:cs typeface="Cambria Math"/>
              </a:rPr>
              <a:t>−</a:t>
            </a:r>
            <a:r>
              <a:rPr sz="2025" spc="-525" baseline="823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1800" spc="-350" dirty="0">
                <a:solidFill>
                  <a:srgbClr val="404040"/>
                </a:solidFill>
                <a:latin typeface="Cambria Math"/>
                <a:cs typeface="Cambria Math"/>
              </a:rPr>
              <a:t>𝐻</a:t>
            </a:r>
            <a:r>
              <a:rPr sz="2025" spc="-525" baseline="26748" dirty="0">
                <a:solidFill>
                  <a:srgbClr val="404040"/>
                </a:solidFill>
                <a:latin typeface="Cambria Math"/>
                <a:cs typeface="Cambria Math"/>
              </a:rPr>
              <a:t>𝑙</a:t>
            </a:r>
            <a:r>
              <a:rPr sz="1800" spc="-350" dirty="0">
                <a:solidFill>
                  <a:srgbClr val="404040"/>
                </a:solidFill>
                <a:latin typeface="Cambria Math"/>
                <a:cs typeface="Cambria Math"/>
              </a:rPr>
              <a:t>𝑊</a:t>
            </a:r>
            <a:r>
              <a:rPr sz="2025" spc="-525" baseline="26748" dirty="0">
                <a:solidFill>
                  <a:srgbClr val="404040"/>
                </a:solidFill>
                <a:latin typeface="Cambria Math"/>
                <a:cs typeface="Cambria Math"/>
              </a:rPr>
              <a:t>𝑙</a:t>
            </a:r>
            <a:endParaRPr sz="2025" baseline="26748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357" y="2405697"/>
            <a:ext cx="8453755" cy="9772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0" marR="30480" indent="-343535">
              <a:lnSpc>
                <a:spcPct val="100800"/>
              </a:lnSpc>
              <a:spcBef>
                <a:spcPts val="85"/>
              </a:spcBef>
              <a:tabLst>
                <a:tab pos="3810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91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700" spc="-1364" baseline="10802" dirty="0">
                <a:solidFill>
                  <a:srgbClr val="404040"/>
                </a:solidFill>
                <a:latin typeface="Cambria Math"/>
                <a:cs typeface="Cambria Math"/>
              </a:rPr>
              <a:t>መ</a:t>
            </a:r>
            <a:r>
              <a:rPr sz="2700" spc="187" baseline="10802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1800" spc="13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1800" spc="-4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+</a:t>
            </a:r>
            <a:r>
              <a:rPr sz="1800" spc="6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Cambria Math"/>
                <a:cs typeface="Cambria Math"/>
              </a:rPr>
              <a:t>𝐼</a:t>
            </a:r>
            <a:r>
              <a:rPr sz="2025" spc="-44" baseline="-16460" dirty="0">
                <a:solidFill>
                  <a:srgbClr val="404040"/>
                </a:solidFill>
                <a:latin typeface="Cambria Math"/>
                <a:cs typeface="Cambria Math"/>
              </a:rPr>
              <a:t>𝑁</a:t>
            </a:r>
            <a:r>
              <a:rPr sz="2025" spc="-7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adjacency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matrix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undirected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graph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𝐺</a:t>
            </a:r>
            <a:r>
              <a:rPr sz="1800" spc="204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added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self-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connections.</a:t>
            </a:r>
            <a:endParaRPr sz="18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994"/>
              </a:spcBef>
              <a:tabLst>
                <a:tab pos="3810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30" dirty="0">
                <a:solidFill>
                  <a:srgbClr val="404040"/>
                </a:solidFill>
                <a:latin typeface="Cambria Math"/>
                <a:cs typeface="Cambria Math"/>
              </a:rPr>
              <a:t>𝐼</a:t>
            </a:r>
            <a:r>
              <a:rPr sz="2025" spc="-44" baseline="-16460" dirty="0">
                <a:solidFill>
                  <a:srgbClr val="404040"/>
                </a:solidFill>
                <a:latin typeface="Cambria Math"/>
                <a:cs typeface="Cambria Math"/>
              </a:rPr>
              <a:t>𝑁</a:t>
            </a:r>
            <a:r>
              <a:rPr sz="2025" spc="-22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identity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matrix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757" y="3550348"/>
            <a:ext cx="1854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7575" y="3559873"/>
            <a:ext cx="1221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7" baseline="13888" dirty="0">
                <a:solidFill>
                  <a:srgbClr val="404040"/>
                </a:solidFill>
                <a:latin typeface="Cambria Math"/>
                <a:cs typeface="Cambria Math"/>
              </a:rPr>
              <a:t>𝐷</a:t>
            </a:r>
            <a:r>
              <a:rPr sz="2025" spc="7" baseline="4115" dirty="0">
                <a:solidFill>
                  <a:srgbClr val="404040"/>
                </a:solidFill>
                <a:latin typeface="Cambria Math"/>
                <a:cs typeface="Cambria Math"/>
              </a:rPr>
              <a:t>𝑖𝑖</a:t>
            </a:r>
            <a:r>
              <a:rPr sz="2025" spc="382" baseline="411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700" baseline="13888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2700" spc="157" baseline="13888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700" spc="292" baseline="16975" dirty="0">
                <a:solidFill>
                  <a:srgbClr val="404040"/>
                </a:solidFill>
                <a:latin typeface="Cambria Math"/>
                <a:cs typeface="Cambria Math"/>
              </a:rPr>
              <a:t>σ</a:t>
            </a:r>
            <a:r>
              <a:rPr sz="1350" spc="195" dirty="0">
                <a:solidFill>
                  <a:srgbClr val="404040"/>
                </a:solidFill>
                <a:latin typeface="Cambria Math"/>
                <a:cs typeface="Cambria Math"/>
              </a:rPr>
              <a:t>𝑗</a:t>
            </a:r>
            <a:r>
              <a:rPr sz="1350" spc="-4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700" spc="-592" baseline="13888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700" spc="-592" baseline="24691" dirty="0">
                <a:solidFill>
                  <a:srgbClr val="404040"/>
                </a:solidFill>
                <a:latin typeface="Cambria Math"/>
                <a:cs typeface="Cambria Math"/>
              </a:rPr>
              <a:t>መ</a:t>
            </a:r>
            <a:r>
              <a:rPr sz="2025" spc="-592" baseline="4115" dirty="0">
                <a:solidFill>
                  <a:srgbClr val="404040"/>
                </a:solidFill>
                <a:latin typeface="Cambria Math"/>
                <a:cs typeface="Cambria Math"/>
              </a:rPr>
              <a:t>𝑖𝑗</a:t>
            </a:r>
            <a:endParaRPr sz="2025" baseline="4115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757" y="3998531"/>
            <a:ext cx="1854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endParaRPr sz="1400">
              <a:latin typeface="Lucida Sans Unicode"/>
              <a:cs typeface="Lucida Sans Unicode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985" y="3980053"/>
            <a:ext cx="174409" cy="15875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99757" y="4418710"/>
            <a:ext cx="184785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endParaRPr sz="1400">
              <a:latin typeface="Lucida Sans Unicode"/>
              <a:cs typeface="Lucida Sans Unicode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1310" y="4399153"/>
            <a:ext cx="174409" cy="15875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99757" y="4847970"/>
            <a:ext cx="184785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endParaRPr sz="1400">
              <a:latin typeface="Lucida Sans Unicode"/>
              <a:cs typeface="Lucida Sans Unicode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1310" y="4827778"/>
            <a:ext cx="202984" cy="15875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17575" y="3719893"/>
            <a:ext cx="441959" cy="129413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45"/>
              </a:spcBef>
            </a:pPr>
            <a:r>
              <a:rPr sz="2700" baseline="-21604" dirty="0">
                <a:solidFill>
                  <a:srgbClr val="404040"/>
                </a:solidFill>
                <a:latin typeface="Cambria Math"/>
                <a:cs typeface="Cambria Math"/>
              </a:rPr>
              <a:t>𝑊</a:t>
            </a:r>
            <a:r>
              <a:rPr sz="2700" spc="284" baseline="-21604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350" spc="50" dirty="0">
                <a:solidFill>
                  <a:srgbClr val="404040"/>
                </a:solidFill>
                <a:latin typeface="Cambria Math"/>
                <a:cs typeface="Cambria Math"/>
              </a:rPr>
              <a:t>𝑙</a:t>
            </a:r>
            <a:endParaRPr sz="13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145"/>
              </a:spcBef>
            </a:pPr>
            <a:r>
              <a:rPr sz="2700" baseline="-21604" dirty="0">
                <a:solidFill>
                  <a:srgbClr val="404040"/>
                </a:solidFill>
                <a:latin typeface="Cambria Math"/>
                <a:cs typeface="Cambria Math"/>
              </a:rPr>
              <a:t>𝐻</a:t>
            </a:r>
            <a:r>
              <a:rPr sz="2700" spc="97" baseline="-21604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350" spc="50" dirty="0">
                <a:solidFill>
                  <a:srgbClr val="404040"/>
                </a:solidFill>
                <a:latin typeface="Cambria Math"/>
                <a:cs typeface="Cambria Math"/>
              </a:rPr>
              <a:t>𝑙</a:t>
            </a:r>
            <a:endParaRPr sz="13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220"/>
              </a:spcBef>
            </a:pPr>
            <a:r>
              <a:rPr sz="2700" baseline="-21604" dirty="0">
                <a:solidFill>
                  <a:srgbClr val="404040"/>
                </a:solidFill>
                <a:latin typeface="Cambria Math"/>
                <a:cs typeface="Cambria Math"/>
              </a:rPr>
              <a:t>𝐻</a:t>
            </a:r>
            <a:r>
              <a:rPr sz="2700" spc="97" baseline="-21604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350" spc="35" dirty="0">
                <a:solidFill>
                  <a:srgbClr val="404040"/>
                </a:solidFill>
                <a:latin typeface="Cambria Math"/>
                <a:cs typeface="Cambria Math"/>
              </a:rPr>
              <a:t>0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65503" y="3805745"/>
            <a:ext cx="5245100" cy="129476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245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layer-specific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trainable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weight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matrix</a:t>
            </a:r>
            <a:endParaRPr sz="18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145"/>
              </a:spcBef>
            </a:pP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1800" spc="13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Cambria Math"/>
                <a:cs typeface="Cambria Math"/>
              </a:rPr>
              <a:t>𝑅</a:t>
            </a:r>
            <a:r>
              <a:rPr sz="2025" spc="52" baseline="28806" dirty="0">
                <a:solidFill>
                  <a:srgbClr val="404040"/>
                </a:solidFill>
                <a:latin typeface="Cambria Math"/>
                <a:cs typeface="Cambria Math"/>
              </a:rPr>
              <a:t>𝑁×𝐷</a:t>
            </a:r>
            <a:r>
              <a:rPr sz="2025" spc="352" baseline="28806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the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matrix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activations</a:t>
            </a:r>
            <a:r>
              <a:rPr sz="1800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Cambria Math"/>
                <a:cs typeface="Cambria Math"/>
              </a:rPr>
              <a:t>𝑙</a:t>
            </a:r>
            <a:r>
              <a:rPr sz="2025" spc="127" baseline="28806" dirty="0">
                <a:solidFill>
                  <a:srgbClr val="404040"/>
                </a:solidFill>
                <a:latin typeface="Cambria Math"/>
                <a:cs typeface="Cambria Math"/>
              </a:rPr>
              <a:t>𝑡ℎ</a:t>
            </a:r>
            <a:r>
              <a:rPr sz="2025" spc="322" baseline="28806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layer</a:t>
            </a:r>
            <a:endParaRPr sz="180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1220"/>
              </a:spcBef>
            </a:pP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1800" spc="1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𝑋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58445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Spectral</a:t>
            </a:r>
            <a:r>
              <a:rPr sz="3600" spc="-60" dirty="0"/>
              <a:t> </a:t>
            </a:r>
            <a:r>
              <a:rPr sz="3600" spc="-5" dirty="0"/>
              <a:t>Graph</a:t>
            </a:r>
            <a:r>
              <a:rPr sz="3600" spc="10" dirty="0"/>
              <a:t> </a:t>
            </a:r>
            <a:r>
              <a:rPr sz="3600" dirty="0"/>
              <a:t>Convolutions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41667" y="1870646"/>
            <a:ext cx="7176134" cy="123698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355340">
              <a:lnSpc>
                <a:spcPct val="100000"/>
              </a:lnSpc>
              <a:spcBef>
                <a:spcPts val="1090"/>
              </a:spcBef>
            </a:pPr>
            <a:r>
              <a:rPr sz="1800" spc="20" dirty="0">
                <a:solidFill>
                  <a:srgbClr val="404040"/>
                </a:solidFill>
                <a:latin typeface="Cambria Math"/>
                <a:cs typeface="Cambria Math"/>
              </a:rPr>
              <a:t>𝑔</a:t>
            </a:r>
            <a:r>
              <a:rPr sz="2025" spc="30" baseline="-16460" dirty="0">
                <a:solidFill>
                  <a:srgbClr val="404040"/>
                </a:solidFill>
                <a:latin typeface="Cambria Math"/>
                <a:cs typeface="Cambria Math"/>
              </a:rPr>
              <a:t>𝜃</a:t>
            </a:r>
            <a:r>
              <a:rPr sz="2025" spc="262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⋆</a:t>
            </a:r>
            <a:r>
              <a:rPr sz="1800" spc="1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𝑥</a:t>
            </a:r>
            <a:r>
              <a:rPr sz="1800" spc="12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1800" spc="114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Cambria Math"/>
                <a:cs typeface="Cambria Math"/>
              </a:rPr>
              <a:t>𝑈𝑔</a:t>
            </a:r>
            <a:r>
              <a:rPr sz="2025" spc="82" baseline="-16460" dirty="0">
                <a:solidFill>
                  <a:srgbClr val="404040"/>
                </a:solidFill>
                <a:latin typeface="Cambria Math"/>
                <a:cs typeface="Cambria Math"/>
              </a:rPr>
              <a:t>𝜃</a:t>
            </a:r>
            <a:r>
              <a:rPr sz="1800" spc="55" dirty="0">
                <a:solidFill>
                  <a:srgbClr val="404040"/>
                </a:solidFill>
                <a:latin typeface="Cambria Math"/>
                <a:cs typeface="Cambria Math"/>
              </a:rPr>
              <a:t>𝑈</a:t>
            </a:r>
            <a:r>
              <a:rPr sz="2025" spc="82" baseline="28806" dirty="0">
                <a:solidFill>
                  <a:srgbClr val="404040"/>
                </a:solidFill>
                <a:latin typeface="Cambria Math"/>
                <a:cs typeface="Cambria Math"/>
              </a:rPr>
              <a:t>𝑇</a:t>
            </a:r>
            <a:r>
              <a:rPr sz="1800" spc="55" dirty="0">
                <a:solidFill>
                  <a:srgbClr val="404040"/>
                </a:solidFill>
                <a:latin typeface="Cambria Math"/>
                <a:cs typeface="Cambria Math"/>
              </a:rPr>
              <a:t>𝑥,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994"/>
              </a:spcBef>
              <a:tabLst>
                <a:tab pos="380365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Filter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Cambria Math"/>
                <a:cs typeface="Cambria Math"/>
              </a:rPr>
              <a:t>𝑔</a:t>
            </a:r>
            <a:r>
              <a:rPr sz="2025" spc="30" baseline="-16460" dirty="0">
                <a:solidFill>
                  <a:srgbClr val="404040"/>
                </a:solidFill>
                <a:latin typeface="Cambria Math"/>
                <a:cs typeface="Cambria Math"/>
              </a:rPr>
              <a:t>𝜃</a:t>
            </a:r>
            <a:r>
              <a:rPr sz="2025" spc="412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1800" spc="13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ambria Math"/>
                <a:cs typeface="Cambria Math"/>
              </a:rPr>
              <a:t>𝑑𝑖𝑎𝑔(𝜃)</a:t>
            </a:r>
            <a:r>
              <a:rPr sz="1800" spc="13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parameterized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𝜃</a:t>
            </a:r>
            <a:r>
              <a:rPr sz="1800" spc="1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1800" spc="13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Cambria Math"/>
                <a:cs typeface="Cambria Math"/>
              </a:rPr>
              <a:t>𝑅</a:t>
            </a:r>
            <a:r>
              <a:rPr sz="2025" spc="60" baseline="26748" dirty="0">
                <a:solidFill>
                  <a:srgbClr val="404040"/>
                </a:solidFill>
                <a:latin typeface="Cambria Math"/>
                <a:cs typeface="Cambria Math"/>
              </a:rPr>
              <a:t>𝑁</a:t>
            </a:r>
            <a:endParaRPr sz="2025" baseline="26748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070"/>
              </a:spcBef>
              <a:tabLst>
                <a:tab pos="380365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𝑈</a:t>
            </a:r>
            <a:r>
              <a:rPr sz="1800" spc="16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the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matrix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eigenvectors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normalized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graph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Laplacian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8670" y="3026473"/>
            <a:ext cx="829944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74675" algn="l"/>
              </a:tabLst>
            </a:pPr>
            <a:r>
              <a:rPr sz="2025" spc="7" baseline="-30864" dirty="0">
                <a:solidFill>
                  <a:srgbClr val="404040"/>
                </a:solidFill>
                <a:latin typeface="Cambria Math"/>
                <a:cs typeface="Cambria Math"/>
              </a:rPr>
              <a:t>−</a:t>
            </a:r>
            <a:r>
              <a:rPr sz="1050" u="sng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mbria Math"/>
                <a:cs typeface="Cambria Math"/>
              </a:rPr>
              <a:t>1</a:t>
            </a:r>
            <a:r>
              <a:rPr sz="1050" spc="5" dirty="0">
                <a:solidFill>
                  <a:srgbClr val="404040"/>
                </a:solidFill>
                <a:latin typeface="Cambria Math"/>
                <a:cs typeface="Cambria Math"/>
              </a:rPr>
              <a:t>	</a:t>
            </a:r>
            <a:r>
              <a:rPr sz="2025" spc="7" baseline="-30864" dirty="0">
                <a:solidFill>
                  <a:srgbClr val="404040"/>
                </a:solidFill>
                <a:latin typeface="Cambria Math"/>
                <a:cs typeface="Cambria Math"/>
              </a:rPr>
              <a:t>−</a:t>
            </a:r>
            <a:r>
              <a:rPr sz="1050" u="sng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3940" y="3150870"/>
            <a:ext cx="13081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40" dirty="0">
                <a:solidFill>
                  <a:srgbClr val="404040"/>
                </a:solidFill>
                <a:latin typeface="Cambria Math"/>
                <a:cs typeface="Cambria Math"/>
              </a:rPr>
              <a:t>𝑇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1667" y="3053143"/>
            <a:ext cx="7631430" cy="826769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1095"/>
              </a:spcBef>
              <a:tabLst>
                <a:tab pos="1591310" algn="l"/>
                <a:tab pos="2115820" algn="l"/>
              </a:tabLst>
            </a:pP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𝐿</a:t>
            </a:r>
            <a:r>
              <a:rPr sz="1800" spc="14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1800" spc="13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Cambria Math"/>
                <a:cs typeface="Cambria Math"/>
              </a:rPr>
              <a:t>𝐼</a:t>
            </a:r>
            <a:r>
              <a:rPr sz="2025" spc="-44" baseline="-16460" dirty="0">
                <a:solidFill>
                  <a:srgbClr val="404040"/>
                </a:solidFill>
                <a:latin typeface="Cambria Math"/>
                <a:cs typeface="Cambria Math"/>
              </a:rPr>
              <a:t>𝑁</a:t>
            </a:r>
            <a:r>
              <a:rPr sz="2025" spc="157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−</a:t>
            </a:r>
            <a:r>
              <a:rPr sz="1800" spc="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𝐷	</a:t>
            </a:r>
            <a:r>
              <a:rPr sz="1575" spc="37" baseline="10582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1800" spc="25" dirty="0">
                <a:solidFill>
                  <a:srgbClr val="404040"/>
                </a:solidFill>
                <a:latin typeface="Cambria Math"/>
                <a:cs typeface="Cambria Math"/>
              </a:rPr>
              <a:t>𝐴𝐷	</a:t>
            </a:r>
            <a:r>
              <a:rPr sz="1575" spc="60" baseline="10582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1575" spc="397" baseline="10582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1800" spc="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Cambria Math"/>
                <a:cs typeface="Cambria Math"/>
              </a:rPr>
              <a:t>𝑈Λ𝑈 </a:t>
            </a:r>
            <a:r>
              <a:rPr sz="1800" spc="12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diagonal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matrix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its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eigenvalues</a:t>
            </a:r>
            <a:r>
              <a:rPr sz="18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Λ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995"/>
              </a:spcBef>
              <a:tabLst>
                <a:tab pos="380365" algn="l"/>
              </a:tabLst>
            </a:pPr>
            <a:r>
              <a:rPr sz="14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65" dirty="0">
                <a:solidFill>
                  <a:srgbClr val="404040"/>
                </a:solidFill>
                <a:latin typeface="Cambria Math"/>
                <a:cs typeface="Cambria Math"/>
              </a:rPr>
              <a:t>𝑈</a:t>
            </a:r>
            <a:r>
              <a:rPr sz="2025" spc="97" baseline="28806" dirty="0">
                <a:solidFill>
                  <a:srgbClr val="404040"/>
                </a:solidFill>
                <a:latin typeface="Cambria Math"/>
                <a:cs typeface="Cambria Math"/>
              </a:rPr>
              <a:t>𝑇</a:t>
            </a:r>
            <a:r>
              <a:rPr sz="1800" spc="65" dirty="0">
                <a:solidFill>
                  <a:srgbClr val="404040"/>
                </a:solidFill>
                <a:latin typeface="Cambria Math"/>
                <a:cs typeface="Cambria Math"/>
              </a:rPr>
              <a:t>𝑥</a:t>
            </a:r>
            <a:r>
              <a:rPr sz="1800" spc="14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being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graph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Fourier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transform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Cambria Math"/>
                <a:cs typeface="Cambria Math"/>
              </a:rPr>
              <a:t>𝑥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80636" y="4321428"/>
            <a:ext cx="445134" cy="212090"/>
          </a:xfrm>
          <a:custGeom>
            <a:avLst/>
            <a:gdLst/>
            <a:ahLst/>
            <a:cxnLst/>
            <a:rect l="l" t="t" r="r" b="b"/>
            <a:pathLst>
              <a:path w="445135" h="212089">
                <a:moveTo>
                  <a:pt x="377698" y="0"/>
                </a:moveTo>
                <a:lnTo>
                  <a:pt x="374650" y="8636"/>
                </a:lnTo>
                <a:lnTo>
                  <a:pt x="386917" y="13946"/>
                </a:lnTo>
                <a:lnTo>
                  <a:pt x="397446" y="21304"/>
                </a:lnTo>
                <a:lnTo>
                  <a:pt x="418812" y="55449"/>
                </a:lnTo>
                <a:lnTo>
                  <a:pt x="425830" y="104902"/>
                </a:lnTo>
                <a:lnTo>
                  <a:pt x="425045" y="123571"/>
                </a:lnTo>
                <a:lnTo>
                  <a:pt x="413258" y="169291"/>
                </a:lnTo>
                <a:lnTo>
                  <a:pt x="387004" y="197866"/>
                </a:lnTo>
                <a:lnTo>
                  <a:pt x="374903" y="203200"/>
                </a:lnTo>
                <a:lnTo>
                  <a:pt x="377698" y="211836"/>
                </a:lnTo>
                <a:lnTo>
                  <a:pt x="418095" y="187779"/>
                </a:lnTo>
                <a:lnTo>
                  <a:pt x="440817" y="143398"/>
                </a:lnTo>
                <a:lnTo>
                  <a:pt x="445135" y="106045"/>
                </a:lnTo>
                <a:lnTo>
                  <a:pt x="444041" y="86592"/>
                </a:lnTo>
                <a:lnTo>
                  <a:pt x="427736" y="37211"/>
                </a:lnTo>
                <a:lnTo>
                  <a:pt x="393035" y="5599"/>
                </a:lnTo>
                <a:lnTo>
                  <a:pt x="377698" y="0"/>
                </a:lnTo>
                <a:close/>
              </a:path>
              <a:path w="445135" h="212089">
                <a:moveTo>
                  <a:pt x="67437" y="0"/>
                </a:moveTo>
                <a:lnTo>
                  <a:pt x="27092" y="24181"/>
                </a:lnTo>
                <a:lnTo>
                  <a:pt x="4365" y="68627"/>
                </a:lnTo>
                <a:lnTo>
                  <a:pt x="0" y="106045"/>
                </a:lnTo>
                <a:lnTo>
                  <a:pt x="1075" y="125477"/>
                </a:lnTo>
                <a:lnTo>
                  <a:pt x="17399" y="174752"/>
                </a:lnTo>
                <a:lnTo>
                  <a:pt x="52081" y="206309"/>
                </a:lnTo>
                <a:lnTo>
                  <a:pt x="67437" y="211836"/>
                </a:lnTo>
                <a:lnTo>
                  <a:pt x="70103" y="203200"/>
                </a:lnTo>
                <a:lnTo>
                  <a:pt x="58076" y="197866"/>
                </a:lnTo>
                <a:lnTo>
                  <a:pt x="47704" y="190436"/>
                </a:lnTo>
                <a:lnTo>
                  <a:pt x="26376" y="155765"/>
                </a:lnTo>
                <a:lnTo>
                  <a:pt x="19303" y="104902"/>
                </a:lnTo>
                <a:lnTo>
                  <a:pt x="20089" y="86830"/>
                </a:lnTo>
                <a:lnTo>
                  <a:pt x="31876" y="42164"/>
                </a:lnTo>
                <a:lnTo>
                  <a:pt x="58291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967" y="3980116"/>
            <a:ext cx="8418830" cy="8540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3700" marR="55880" indent="-342900">
              <a:lnSpc>
                <a:spcPct val="101000"/>
              </a:lnSpc>
              <a:spcBef>
                <a:spcPts val="80"/>
              </a:spcBef>
              <a:tabLst>
                <a:tab pos="393065" algn="l"/>
                <a:tab pos="397764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However!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Evaluating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this is computationally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expensive,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multiplication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eigenvector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matrix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𝑈</a:t>
            </a:r>
            <a:r>
              <a:rPr sz="1800" spc="25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𝑂</a:t>
            </a:r>
            <a:r>
              <a:rPr sz="1800" spc="42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𝑁</a:t>
            </a:r>
            <a:r>
              <a:rPr sz="1800" spc="-21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25" spc="52" baseline="28806" dirty="0">
                <a:solidFill>
                  <a:srgbClr val="404040"/>
                </a:solidFill>
                <a:latin typeface="Cambria Math"/>
                <a:cs typeface="Cambria Math"/>
              </a:rPr>
              <a:t>2	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computing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eigen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decomposition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endParaRPr sz="1800">
              <a:latin typeface="Trebuchet MS"/>
              <a:cs typeface="Trebuchet MS"/>
            </a:endParaRPr>
          </a:p>
          <a:p>
            <a:pPr marL="393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𝐿</a:t>
            </a:r>
            <a:r>
              <a:rPr sz="1800" spc="14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first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place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expensive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large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graphs.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766318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/>
              <a:t>C</a:t>
            </a:r>
            <a:r>
              <a:rPr sz="3600" spc="-20" dirty="0"/>
              <a:t>h</a:t>
            </a:r>
            <a:r>
              <a:rPr sz="3600" spc="-15" dirty="0"/>
              <a:t>e</a:t>
            </a:r>
            <a:r>
              <a:rPr sz="3600" spc="10" dirty="0"/>
              <a:t>b</a:t>
            </a:r>
            <a:r>
              <a:rPr sz="3600" spc="20" dirty="0"/>
              <a:t>y</a:t>
            </a:r>
            <a:r>
              <a:rPr sz="3600" spc="-35" dirty="0"/>
              <a:t>s</a:t>
            </a:r>
            <a:r>
              <a:rPr sz="3600" spc="-20" dirty="0"/>
              <a:t>h</a:t>
            </a:r>
            <a:r>
              <a:rPr sz="3600" spc="-15" dirty="0"/>
              <a:t>e</a:t>
            </a:r>
            <a:r>
              <a:rPr sz="3600" dirty="0"/>
              <a:t>v </a:t>
            </a:r>
            <a:r>
              <a:rPr sz="3600" spc="-135" dirty="0"/>
              <a:t>P</a:t>
            </a:r>
            <a:r>
              <a:rPr sz="3600" spc="15" dirty="0"/>
              <a:t>o</a:t>
            </a:r>
            <a:r>
              <a:rPr sz="3600" spc="-15" dirty="0"/>
              <a:t>l</a:t>
            </a:r>
            <a:r>
              <a:rPr sz="3600" spc="20" dirty="0"/>
              <a:t>y</a:t>
            </a:r>
            <a:r>
              <a:rPr sz="3600" spc="-20" dirty="0"/>
              <a:t>n</a:t>
            </a:r>
            <a:r>
              <a:rPr sz="3600" spc="15" dirty="0"/>
              <a:t>o</a:t>
            </a:r>
            <a:r>
              <a:rPr sz="3600" spc="-5" dirty="0"/>
              <a:t>m</a:t>
            </a:r>
            <a:r>
              <a:rPr sz="3600" spc="30" dirty="0"/>
              <a:t>i</a:t>
            </a:r>
            <a:r>
              <a:rPr sz="3600" spc="-20" dirty="0"/>
              <a:t>a</a:t>
            </a:r>
            <a:r>
              <a:rPr sz="3600" dirty="0"/>
              <a:t>l</a:t>
            </a:r>
            <a:r>
              <a:rPr sz="3600" spc="-270" dirty="0"/>
              <a:t> </a:t>
            </a:r>
            <a:r>
              <a:rPr sz="3600" spc="-25" dirty="0"/>
              <a:t>A</a:t>
            </a:r>
            <a:r>
              <a:rPr sz="3600" spc="10" dirty="0"/>
              <a:t>pp</a:t>
            </a:r>
            <a:r>
              <a:rPr sz="3600" spc="20" dirty="0"/>
              <a:t>r</a:t>
            </a:r>
            <a:r>
              <a:rPr sz="3600" spc="15" dirty="0"/>
              <a:t>o</a:t>
            </a:r>
            <a:r>
              <a:rPr sz="3600" dirty="0"/>
              <a:t>x</a:t>
            </a:r>
            <a:r>
              <a:rPr sz="3600" spc="15" dirty="0"/>
              <a:t>i</a:t>
            </a:r>
            <a:r>
              <a:rPr sz="3600" spc="-5" dirty="0"/>
              <a:t>mat</a:t>
            </a:r>
            <a:r>
              <a:rPr sz="3600" spc="15" dirty="0"/>
              <a:t>io</a:t>
            </a:r>
            <a:r>
              <a:rPr sz="3600" dirty="0"/>
              <a:t>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191385" y="2573908"/>
            <a:ext cx="291465" cy="167640"/>
            <a:chOff x="2191385" y="2573908"/>
            <a:chExt cx="291465" cy="1676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1385" y="2573908"/>
              <a:ext cx="123570" cy="1584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3531" y="2618104"/>
              <a:ext cx="83312" cy="12306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47290" y="2602102"/>
              <a:ext cx="35560" cy="69215"/>
            </a:xfrm>
            <a:custGeom>
              <a:avLst/>
              <a:gdLst/>
              <a:ahLst/>
              <a:cxnLst/>
              <a:rect l="l" t="t" r="r" b="b"/>
              <a:pathLst>
                <a:path w="35560" h="69214">
                  <a:moveTo>
                    <a:pt x="35052" y="0"/>
                  </a:moveTo>
                  <a:lnTo>
                    <a:pt x="14986" y="0"/>
                  </a:lnTo>
                  <a:lnTo>
                    <a:pt x="0" y="66039"/>
                  </a:lnTo>
                  <a:lnTo>
                    <a:pt x="9143" y="68707"/>
                  </a:lnTo>
                  <a:lnTo>
                    <a:pt x="35052" y="6223"/>
                  </a:lnTo>
                  <a:lnTo>
                    <a:pt x="3505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531998" y="2511679"/>
            <a:ext cx="292735" cy="212090"/>
            <a:chOff x="2531998" y="2511679"/>
            <a:chExt cx="292735" cy="212090"/>
          </a:xfrm>
        </p:grpSpPr>
        <p:sp>
          <p:nvSpPr>
            <p:cNvPr id="8" name="object 8"/>
            <p:cNvSpPr/>
            <p:nvPr/>
          </p:nvSpPr>
          <p:spPr>
            <a:xfrm>
              <a:off x="2531998" y="2511679"/>
              <a:ext cx="292735" cy="212090"/>
            </a:xfrm>
            <a:custGeom>
              <a:avLst/>
              <a:gdLst/>
              <a:ahLst/>
              <a:cxnLst/>
              <a:rect l="l" t="t" r="r" b="b"/>
              <a:pathLst>
                <a:path w="292735" h="212089">
                  <a:moveTo>
                    <a:pt x="225170" y="0"/>
                  </a:moveTo>
                  <a:lnTo>
                    <a:pt x="222250" y="8636"/>
                  </a:lnTo>
                  <a:lnTo>
                    <a:pt x="234463" y="13946"/>
                  </a:lnTo>
                  <a:lnTo>
                    <a:pt x="244998" y="21304"/>
                  </a:lnTo>
                  <a:lnTo>
                    <a:pt x="266412" y="55449"/>
                  </a:lnTo>
                  <a:lnTo>
                    <a:pt x="273431" y="104901"/>
                  </a:lnTo>
                  <a:lnTo>
                    <a:pt x="272645" y="123571"/>
                  </a:lnTo>
                  <a:lnTo>
                    <a:pt x="260857" y="169291"/>
                  </a:lnTo>
                  <a:lnTo>
                    <a:pt x="234604" y="197865"/>
                  </a:lnTo>
                  <a:lnTo>
                    <a:pt x="222503" y="203200"/>
                  </a:lnTo>
                  <a:lnTo>
                    <a:pt x="225170" y="211836"/>
                  </a:lnTo>
                  <a:lnTo>
                    <a:pt x="265693" y="187779"/>
                  </a:lnTo>
                  <a:lnTo>
                    <a:pt x="288416" y="143398"/>
                  </a:lnTo>
                  <a:lnTo>
                    <a:pt x="292734" y="106045"/>
                  </a:lnTo>
                  <a:lnTo>
                    <a:pt x="291641" y="86592"/>
                  </a:lnTo>
                  <a:lnTo>
                    <a:pt x="275336" y="37211"/>
                  </a:lnTo>
                  <a:lnTo>
                    <a:pt x="240581" y="5599"/>
                  </a:lnTo>
                  <a:lnTo>
                    <a:pt x="225170" y="0"/>
                  </a:lnTo>
                  <a:close/>
                </a:path>
                <a:path w="292735" h="212089">
                  <a:moveTo>
                    <a:pt x="67437" y="0"/>
                  </a:moveTo>
                  <a:lnTo>
                    <a:pt x="27092" y="24181"/>
                  </a:lnTo>
                  <a:lnTo>
                    <a:pt x="4318" y="68627"/>
                  </a:lnTo>
                  <a:lnTo>
                    <a:pt x="0" y="106045"/>
                  </a:lnTo>
                  <a:lnTo>
                    <a:pt x="1075" y="125477"/>
                  </a:lnTo>
                  <a:lnTo>
                    <a:pt x="17399" y="174751"/>
                  </a:lnTo>
                  <a:lnTo>
                    <a:pt x="52081" y="206309"/>
                  </a:lnTo>
                  <a:lnTo>
                    <a:pt x="67437" y="211836"/>
                  </a:lnTo>
                  <a:lnTo>
                    <a:pt x="70103" y="203200"/>
                  </a:lnTo>
                  <a:lnTo>
                    <a:pt x="58056" y="197865"/>
                  </a:lnTo>
                  <a:lnTo>
                    <a:pt x="47640" y="190436"/>
                  </a:lnTo>
                  <a:lnTo>
                    <a:pt x="26322" y="155765"/>
                  </a:lnTo>
                  <a:lnTo>
                    <a:pt x="19303" y="104901"/>
                  </a:lnTo>
                  <a:lnTo>
                    <a:pt x="20087" y="86830"/>
                  </a:lnTo>
                  <a:lnTo>
                    <a:pt x="31750" y="42163"/>
                  </a:lnTo>
                  <a:lnTo>
                    <a:pt x="58271" y="13946"/>
                  </a:lnTo>
                  <a:lnTo>
                    <a:pt x="70484" y="8636"/>
                  </a:lnTo>
                  <a:lnTo>
                    <a:pt x="67437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7817" y="2528443"/>
              <a:ext cx="135508" cy="154178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18967" y="2575941"/>
            <a:ext cx="135000" cy="83312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140710" y="2399029"/>
            <a:ext cx="315595" cy="581025"/>
            <a:chOff x="3140710" y="2399029"/>
            <a:chExt cx="315595" cy="581025"/>
          </a:xfrm>
        </p:grpSpPr>
        <p:sp>
          <p:nvSpPr>
            <p:cNvPr id="12" name="object 12"/>
            <p:cNvSpPr/>
            <p:nvPr/>
          </p:nvSpPr>
          <p:spPr>
            <a:xfrm>
              <a:off x="3143377" y="2399029"/>
              <a:ext cx="280670" cy="436880"/>
            </a:xfrm>
            <a:custGeom>
              <a:avLst/>
              <a:gdLst/>
              <a:ahLst/>
              <a:cxnLst/>
              <a:rect l="l" t="t" r="r" b="b"/>
              <a:pathLst>
                <a:path w="280670" h="436880">
                  <a:moveTo>
                    <a:pt x="274193" y="0"/>
                  </a:moveTo>
                  <a:lnTo>
                    <a:pt x="4572" y="0"/>
                  </a:lnTo>
                  <a:lnTo>
                    <a:pt x="4572" y="10668"/>
                  </a:lnTo>
                  <a:lnTo>
                    <a:pt x="156463" y="213487"/>
                  </a:lnTo>
                  <a:lnTo>
                    <a:pt x="0" y="425450"/>
                  </a:lnTo>
                  <a:lnTo>
                    <a:pt x="0" y="436499"/>
                  </a:lnTo>
                  <a:lnTo>
                    <a:pt x="274447" y="436499"/>
                  </a:lnTo>
                  <a:lnTo>
                    <a:pt x="280162" y="354584"/>
                  </a:lnTo>
                  <a:lnTo>
                    <a:pt x="263651" y="354584"/>
                  </a:lnTo>
                  <a:lnTo>
                    <a:pt x="261076" y="368897"/>
                  </a:lnTo>
                  <a:lnTo>
                    <a:pt x="258286" y="380412"/>
                  </a:lnTo>
                  <a:lnTo>
                    <a:pt x="255258" y="389141"/>
                  </a:lnTo>
                  <a:lnTo>
                    <a:pt x="251968" y="395097"/>
                  </a:lnTo>
                  <a:lnTo>
                    <a:pt x="247396" y="401066"/>
                  </a:lnTo>
                  <a:lnTo>
                    <a:pt x="240919" y="404114"/>
                  </a:lnTo>
                  <a:lnTo>
                    <a:pt x="38608" y="404114"/>
                  </a:lnTo>
                  <a:lnTo>
                    <a:pt x="182372" y="208915"/>
                  </a:lnTo>
                  <a:lnTo>
                    <a:pt x="182372" y="195453"/>
                  </a:lnTo>
                  <a:lnTo>
                    <a:pt x="49275" y="14605"/>
                  </a:lnTo>
                  <a:lnTo>
                    <a:pt x="225425" y="14605"/>
                  </a:lnTo>
                  <a:lnTo>
                    <a:pt x="255539" y="44815"/>
                  </a:lnTo>
                  <a:lnTo>
                    <a:pt x="259461" y="66040"/>
                  </a:lnTo>
                  <a:lnTo>
                    <a:pt x="274193" y="66040"/>
                  </a:lnTo>
                  <a:lnTo>
                    <a:pt x="27419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0710" y="2863595"/>
              <a:ext cx="88772" cy="1156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59442" y="2904235"/>
              <a:ext cx="96520" cy="49530"/>
            </a:xfrm>
            <a:custGeom>
              <a:avLst/>
              <a:gdLst/>
              <a:ahLst/>
              <a:cxnLst/>
              <a:rect l="l" t="t" r="r" b="b"/>
              <a:pathLst>
                <a:path w="96520" h="49530">
                  <a:moveTo>
                    <a:pt x="96405" y="36449"/>
                  </a:moveTo>
                  <a:lnTo>
                    <a:pt x="0" y="36449"/>
                  </a:lnTo>
                  <a:lnTo>
                    <a:pt x="0" y="49276"/>
                  </a:lnTo>
                  <a:lnTo>
                    <a:pt x="96405" y="49276"/>
                  </a:lnTo>
                  <a:lnTo>
                    <a:pt x="96405" y="36449"/>
                  </a:lnTo>
                  <a:close/>
                </a:path>
                <a:path w="96520" h="49530">
                  <a:moveTo>
                    <a:pt x="96405" y="0"/>
                  </a:moveTo>
                  <a:lnTo>
                    <a:pt x="0" y="0"/>
                  </a:lnTo>
                  <a:lnTo>
                    <a:pt x="0" y="12827"/>
                  </a:lnTo>
                  <a:lnTo>
                    <a:pt x="96405" y="12827"/>
                  </a:lnTo>
                  <a:lnTo>
                    <a:pt x="9640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81121" y="2869437"/>
              <a:ext cx="75183" cy="11010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31769" y="2221610"/>
            <a:ext cx="116331" cy="108585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3505708" y="2498598"/>
            <a:ext cx="428625" cy="242570"/>
            <a:chOff x="3505708" y="2498598"/>
            <a:chExt cx="428625" cy="242570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05708" y="2498598"/>
              <a:ext cx="209550" cy="24256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38880" y="2530221"/>
              <a:ext cx="195453" cy="201421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3979804" y="2479167"/>
            <a:ext cx="310515" cy="276225"/>
            <a:chOff x="3979804" y="2479167"/>
            <a:chExt cx="310515" cy="276225"/>
          </a:xfrm>
        </p:grpSpPr>
        <p:sp>
          <p:nvSpPr>
            <p:cNvPr id="21" name="object 21"/>
            <p:cNvSpPr/>
            <p:nvPr/>
          </p:nvSpPr>
          <p:spPr>
            <a:xfrm>
              <a:off x="3979804" y="2479167"/>
              <a:ext cx="310515" cy="276225"/>
            </a:xfrm>
            <a:custGeom>
              <a:avLst/>
              <a:gdLst/>
              <a:ahLst/>
              <a:cxnLst/>
              <a:rect l="l" t="t" r="r" b="b"/>
              <a:pathLst>
                <a:path w="310514" h="276225">
                  <a:moveTo>
                    <a:pt x="237484" y="0"/>
                  </a:moveTo>
                  <a:lnTo>
                    <a:pt x="234690" y="9144"/>
                  </a:lnTo>
                  <a:lnTo>
                    <a:pt x="247404" y="15765"/>
                  </a:lnTo>
                  <a:lnTo>
                    <a:pt x="258486" y="25352"/>
                  </a:lnTo>
                  <a:lnTo>
                    <a:pt x="281785" y="71560"/>
                  </a:lnTo>
                  <a:lnTo>
                    <a:pt x="288694" y="113938"/>
                  </a:lnTo>
                  <a:lnTo>
                    <a:pt x="289554" y="138175"/>
                  </a:lnTo>
                  <a:lnTo>
                    <a:pt x="288694" y="162393"/>
                  </a:lnTo>
                  <a:lnTo>
                    <a:pt x="281785" y="204684"/>
                  </a:lnTo>
                  <a:lnTo>
                    <a:pt x="258486" y="250856"/>
                  </a:lnTo>
                  <a:lnTo>
                    <a:pt x="234690" y="266954"/>
                  </a:lnTo>
                  <a:lnTo>
                    <a:pt x="237484" y="276225"/>
                  </a:lnTo>
                  <a:lnTo>
                    <a:pt x="280775" y="246060"/>
                  </a:lnTo>
                  <a:lnTo>
                    <a:pt x="299466" y="208700"/>
                  </a:lnTo>
                  <a:lnTo>
                    <a:pt x="308939" y="163361"/>
                  </a:lnTo>
                  <a:lnTo>
                    <a:pt x="310128" y="138049"/>
                  </a:lnTo>
                  <a:lnTo>
                    <a:pt x="308939" y="112809"/>
                  </a:lnTo>
                  <a:lnTo>
                    <a:pt x="299466" y="67522"/>
                  </a:lnTo>
                  <a:lnTo>
                    <a:pt x="280775" y="30164"/>
                  </a:lnTo>
                  <a:lnTo>
                    <a:pt x="253914" y="6403"/>
                  </a:lnTo>
                  <a:lnTo>
                    <a:pt x="237484" y="0"/>
                  </a:lnTo>
                  <a:close/>
                </a:path>
                <a:path w="310514" h="276225">
                  <a:moveTo>
                    <a:pt x="72511" y="0"/>
                  </a:moveTo>
                  <a:lnTo>
                    <a:pt x="29220" y="30164"/>
                  </a:lnTo>
                  <a:lnTo>
                    <a:pt x="10549" y="67522"/>
                  </a:lnTo>
                  <a:lnTo>
                    <a:pt x="1162" y="112809"/>
                  </a:lnTo>
                  <a:lnTo>
                    <a:pt x="0" y="138175"/>
                  </a:lnTo>
                  <a:lnTo>
                    <a:pt x="1162" y="163361"/>
                  </a:lnTo>
                  <a:lnTo>
                    <a:pt x="10549" y="208700"/>
                  </a:lnTo>
                  <a:lnTo>
                    <a:pt x="29220" y="246060"/>
                  </a:lnTo>
                  <a:lnTo>
                    <a:pt x="72511" y="276225"/>
                  </a:lnTo>
                  <a:lnTo>
                    <a:pt x="75305" y="266954"/>
                  </a:lnTo>
                  <a:lnTo>
                    <a:pt x="62611" y="260405"/>
                  </a:lnTo>
                  <a:lnTo>
                    <a:pt x="51572" y="250856"/>
                  </a:lnTo>
                  <a:lnTo>
                    <a:pt x="28317" y="204684"/>
                  </a:lnTo>
                  <a:lnTo>
                    <a:pt x="21320" y="162393"/>
                  </a:lnTo>
                  <a:lnTo>
                    <a:pt x="20445" y="138049"/>
                  </a:lnTo>
                  <a:lnTo>
                    <a:pt x="21320" y="113938"/>
                  </a:lnTo>
                  <a:lnTo>
                    <a:pt x="28317" y="71560"/>
                  </a:lnTo>
                  <a:lnTo>
                    <a:pt x="51572" y="25352"/>
                  </a:lnTo>
                  <a:lnTo>
                    <a:pt x="75305" y="9144"/>
                  </a:lnTo>
                  <a:lnTo>
                    <a:pt x="7251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65142" y="2480945"/>
              <a:ext cx="145287" cy="201675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4343272" y="2656713"/>
            <a:ext cx="33655" cy="57150"/>
          </a:xfrm>
          <a:custGeom>
            <a:avLst/>
            <a:gdLst/>
            <a:ahLst/>
            <a:cxnLst/>
            <a:rect l="l" t="t" r="r" b="b"/>
            <a:pathLst>
              <a:path w="33654" h="57150">
                <a:moveTo>
                  <a:pt x="31876" y="0"/>
                </a:moveTo>
                <a:lnTo>
                  <a:pt x="12318" y="0"/>
                </a:lnTo>
                <a:lnTo>
                  <a:pt x="12826" y="5461"/>
                </a:lnTo>
                <a:lnTo>
                  <a:pt x="13080" y="11049"/>
                </a:lnTo>
                <a:lnTo>
                  <a:pt x="13080" y="22225"/>
                </a:lnTo>
                <a:lnTo>
                  <a:pt x="12700" y="26797"/>
                </a:lnTo>
                <a:lnTo>
                  <a:pt x="11302" y="34036"/>
                </a:lnTo>
                <a:lnTo>
                  <a:pt x="10032" y="37337"/>
                </a:lnTo>
                <a:lnTo>
                  <a:pt x="8254" y="40132"/>
                </a:lnTo>
                <a:lnTo>
                  <a:pt x="6603" y="43052"/>
                </a:lnTo>
                <a:lnTo>
                  <a:pt x="3810" y="46227"/>
                </a:lnTo>
                <a:lnTo>
                  <a:pt x="0" y="49784"/>
                </a:lnTo>
                <a:lnTo>
                  <a:pt x="6096" y="56641"/>
                </a:lnTo>
                <a:lnTo>
                  <a:pt x="32512" y="25273"/>
                </a:lnTo>
                <a:lnTo>
                  <a:pt x="33400" y="20574"/>
                </a:lnTo>
                <a:lnTo>
                  <a:pt x="33400" y="10287"/>
                </a:lnTo>
                <a:lnTo>
                  <a:pt x="32892" y="5207"/>
                </a:lnTo>
                <a:lnTo>
                  <a:pt x="3187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31202" y="3141027"/>
            <a:ext cx="141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944" dirty="0">
                <a:solidFill>
                  <a:srgbClr val="404040"/>
                </a:solidFill>
                <a:latin typeface="Cambria Math"/>
                <a:cs typeface="Cambria Math"/>
              </a:rPr>
              <a:t>Λ</a:t>
            </a:r>
            <a:r>
              <a:rPr sz="2700" spc="-1200" baseline="10802" dirty="0">
                <a:solidFill>
                  <a:srgbClr val="404040"/>
                </a:solidFill>
                <a:latin typeface="Cambria Math"/>
                <a:cs typeface="Cambria Math"/>
              </a:rPr>
              <a:t>෡</a:t>
            </a:r>
            <a:r>
              <a:rPr sz="2700" spc="37" baseline="10802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68905" y="3311271"/>
            <a:ext cx="419100" cy="9525"/>
          </a:xfrm>
          <a:custGeom>
            <a:avLst/>
            <a:gdLst/>
            <a:ahLst/>
            <a:cxnLst/>
            <a:rect l="l" t="t" r="r" b="b"/>
            <a:pathLst>
              <a:path w="419100" h="9525">
                <a:moveTo>
                  <a:pt x="419100" y="0"/>
                </a:moveTo>
                <a:lnTo>
                  <a:pt x="0" y="0"/>
                </a:lnTo>
                <a:lnTo>
                  <a:pt x="0" y="9525"/>
                </a:lnTo>
                <a:lnTo>
                  <a:pt x="419100" y="9525"/>
                </a:lnTo>
                <a:lnTo>
                  <a:pt x="4191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319908" y="3064573"/>
            <a:ext cx="1250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35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32710" y="3350577"/>
            <a:ext cx="4756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25" spc="150" baseline="12345" dirty="0">
                <a:solidFill>
                  <a:srgbClr val="404040"/>
                </a:solidFill>
                <a:latin typeface="Cambria Math"/>
                <a:cs typeface="Cambria Math"/>
              </a:rPr>
              <a:t>𝜆</a:t>
            </a:r>
            <a:r>
              <a:rPr sz="1050" spc="100" dirty="0">
                <a:solidFill>
                  <a:srgbClr val="404040"/>
                </a:solidFill>
                <a:latin typeface="Cambria Math"/>
                <a:cs typeface="Cambria Math"/>
              </a:rPr>
              <a:t>𝑚𝑎𝑥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01720" y="3245802"/>
            <a:ext cx="15557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45" dirty="0">
                <a:solidFill>
                  <a:srgbClr val="404040"/>
                </a:solidFill>
                <a:latin typeface="Cambria Math"/>
                <a:cs typeface="Cambria Math"/>
              </a:rPr>
              <a:t>𝑁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15564" y="3141027"/>
            <a:ext cx="738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1350" algn="l"/>
              </a:tabLst>
            </a:pP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Λ</a:t>
            </a:r>
            <a:r>
              <a:rPr sz="1800" spc="1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−</a:t>
            </a:r>
            <a:r>
              <a:rPr sz="1800" spc="-2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𝐼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17460" y="4931028"/>
            <a:ext cx="283845" cy="212090"/>
          </a:xfrm>
          <a:custGeom>
            <a:avLst/>
            <a:gdLst/>
            <a:ahLst/>
            <a:cxnLst/>
            <a:rect l="l" t="t" r="r" b="b"/>
            <a:pathLst>
              <a:path w="283844" h="212089">
                <a:moveTo>
                  <a:pt x="215773" y="0"/>
                </a:moveTo>
                <a:lnTo>
                  <a:pt x="212750" y="8636"/>
                </a:lnTo>
                <a:lnTo>
                  <a:pt x="225008" y="13946"/>
                </a:lnTo>
                <a:lnTo>
                  <a:pt x="235551" y="21304"/>
                </a:lnTo>
                <a:lnTo>
                  <a:pt x="256934" y="55449"/>
                </a:lnTo>
                <a:lnTo>
                  <a:pt x="263969" y="104902"/>
                </a:lnTo>
                <a:lnTo>
                  <a:pt x="263184" y="123571"/>
                </a:lnTo>
                <a:lnTo>
                  <a:pt x="251434" y="169291"/>
                </a:lnTo>
                <a:lnTo>
                  <a:pt x="225156" y="197866"/>
                </a:lnTo>
                <a:lnTo>
                  <a:pt x="213093" y="203200"/>
                </a:lnTo>
                <a:lnTo>
                  <a:pt x="215773" y="211836"/>
                </a:lnTo>
                <a:lnTo>
                  <a:pt x="256235" y="187779"/>
                </a:lnTo>
                <a:lnTo>
                  <a:pt x="278955" y="143398"/>
                </a:lnTo>
                <a:lnTo>
                  <a:pt x="283273" y="106045"/>
                </a:lnTo>
                <a:lnTo>
                  <a:pt x="282180" y="86592"/>
                </a:lnTo>
                <a:lnTo>
                  <a:pt x="265874" y="37211"/>
                </a:lnTo>
                <a:lnTo>
                  <a:pt x="231125" y="5599"/>
                </a:lnTo>
                <a:lnTo>
                  <a:pt x="215773" y="0"/>
                </a:lnTo>
                <a:close/>
              </a:path>
              <a:path w="283844" h="212089">
                <a:moveTo>
                  <a:pt x="67538" y="0"/>
                </a:moveTo>
                <a:lnTo>
                  <a:pt x="27154" y="24181"/>
                </a:lnTo>
                <a:lnTo>
                  <a:pt x="4370" y="68627"/>
                </a:lnTo>
                <a:lnTo>
                  <a:pt x="0" y="106045"/>
                </a:lnTo>
                <a:lnTo>
                  <a:pt x="1088" y="125477"/>
                </a:lnTo>
                <a:lnTo>
                  <a:pt x="17424" y="174752"/>
                </a:lnTo>
                <a:lnTo>
                  <a:pt x="52141" y="206309"/>
                </a:lnTo>
                <a:lnTo>
                  <a:pt x="67538" y="211836"/>
                </a:lnTo>
                <a:lnTo>
                  <a:pt x="70218" y="203200"/>
                </a:lnTo>
                <a:lnTo>
                  <a:pt x="58149" y="197866"/>
                </a:lnTo>
                <a:lnTo>
                  <a:pt x="47737" y="190436"/>
                </a:lnTo>
                <a:lnTo>
                  <a:pt x="26383" y="155765"/>
                </a:lnTo>
                <a:lnTo>
                  <a:pt x="19316" y="104902"/>
                </a:lnTo>
                <a:lnTo>
                  <a:pt x="20102" y="86830"/>
                </a:lnTo>
                <a:lnTo>
                  <a:pt x="31877" y="42164"/>
                </a:lnTo>
                <a:lnTo>
                  <a:pt x="58337" y="13946"/>
                </a:lnTo>
                <a:lnTo>
                  <a:pt x="70548" y="8636"/>
                </a:lnTo>
                <a:lnTo>
                  <a:pt x="6753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41498" y="4931028"/>
            <a:ext cx="283210" cy="212090"/>
          </a:xfrm>
          <a:custGeom>
            <a:avLst/>
            <a:gdLst/>
            <a:ahLst/>
            <a:cxnLst/>
            <a:rect l="l" t="t" r="r" b="b"/>
            <a:pathLst>
              <a:path w="283210" h="212089">
                <a:moveTo>
                  <a:pt x="215645" y="0"/>
                </a:moveTo>
                <a:lnTo>
                  <a:pt x="212725" y="8636"/>
                </a:lnTo>
                <a:lnTo>
                  <a:pt x="224938" y="13946"/>
                </a:lnTo>
                <a:lnTo>
                  <a:pt x="235473" y="21304"/>
                </a:lnTo>
                <a:lnTo>
                  <a:pt x="256887" y="55449"/>
                </a:lnTo>
                <a:lnTo>
                  <a:pt x="263906" y="104902"/>
                </a:lnTo>
                <a:lnTo>
                  <a:pt x="263120" y="123571"/>
                </a:lnTo>
                <a:lnTo>
                  <a:pt x="251332" y="169291"/>
                </a:lnTo>
                <a:lnTo>
                  <a:pt x="225079" y="197866"/>
                </a:lnTo>
                <a:lnTo>
                  <a:pt x="212978" y="203200"/>
                </a:lnTo>
                <a:lnTo>
                  <a:pt x="215645" y="211836"/>
                </a:lnTo>
                <a:lnTo>
                  <a:pt x="256168" y="187779"/>
                </a:lnTo>
                <a:lnTo>
                  <a:pt x="278891" y="143398"/>
                </a:lnTo>
                <a:lnTo>
                  <a:pt x="283209" y="106045"/>
                </a:lnTo>
                <a:lnTo>
                  <a:pt x="282116" y="86592"/>
                </a:lnTo>
                <a:lnTo>
                  <a:pt x="265811" y="37211"/>
                </a:lnTo>
                <a:lnTo>
                  <a:pt x="231056" y="5599"/>
                </a:lnTo>
                <a:lnTo>
                  <a:pt x="215645" y="0"/>
                </a:lnTo>
                <a:close/>
              </a:path>
              <a:path w="283210" h="212089">
                <a:moveTo>
                  <a:pt x="67437" y="0"/>
                </a:moveTo>
                <a:lnTo>
                  <a:pt x="27092" y="24181"/>
                </a:lnTo>
                <a:lnTo>
                  <a:pt x="4318" y="68627"/>
                </a:lnTo>
                <a:lnTo>
                  <a:pt x="0" y="106045"/>
                </a:lnTo>
                <a:lnTo>
                  <a:pt x="1075" y="125477"/>
                </a:lnTo>
                <a:lnTo>
                  <a:pt x="17399" y="174752"/>
                </a:lnTo>
                <a:lnTo>
                  <a:pt x="52081" y="206309"/>
                </a:lnTo>
                <a:lnTo>
                  <a:pt x="67437" y="211836"/>
                </a:lnTo>
                <a:lnTo>
                  <a:pt x="70103" y="203200"/>
                </a:lnTo>
                <a:lnTo>
                  <a:pt x="58056" y="197866"/>
                </a:lnTo>
                <a:lnTo>
                  <a:pt x="47640" y="190436"/>
                </a:lnTo>
                <a:lnTo>
                  <a:pt x="26322" y="155765"/>
                </a:lnTo>
                <a:lnTo>
                  <a:pt x="19303" y="104902"/>
                </a:lnTo>
                <a:lnTo>
                  <a:pt x="20087" y="86830"/>
                </a:lnTo>
                <a:lnTo>
                  <a:pt x="31750" y="42164"/>
                </a:lnTo>
                <a:lnTo>
                  <a:pt x="58271" y="13946"/>
                </a:lnTo>
                <a:lnTo>
                  <a:pt x="70484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79873" y="4931028"/>
            <a:ext cx="283210" cy="212090"/>
          </a:xfrm>
          <a:custGeom>
            <a:avLst/>
            <a:gdLst/>
            <a:ahLst/>
            <a:cxnLst/>
            <a:rect l="l" t="t" r="r" b="b"/>
            <a:pathLst>
              <a:path w="283210" h="212089">
                <a:moveTo>
                  <a:pt x="215646" y="0"/>
                </a:moveTo>
                <a:lnTo>
                  <a:pt x="212725" y="8636"/>
                </a:lnTo>
                <a:lnTo>
                  <a:pt x="224938" y="13946"/>
                </a:lnTo>
                <a:lnTo>
                  <a:pt x="235473" y="21304"/>
                </a:lnTo>
                <a:lnTo>
                  <a:pt x="256887" y="55449"/>
                </a:lnTo>
                <a:lnTo>
                  <a:pt x="263905" y="104902"/>
                </a:lnTo>
                <a:lnTo>
                  <a:pt x="263120" y="123571"/>
                </a:lnTo>
                <a:lnTo>
                  <a:pt x="251333" y="169291"/>
                </a:lnTo>
                <a:lnTo>
                  <a:pt x="225079" y="197866"/>
                </a:lnTo>
                <a:lnTo>
                  <a:pt x="212978" y="203200"/>
                </a:lnTo>
                <a:lnTo>
                  <a:pt x="215646" y="211836"/>
                </a:lnTo>
                <a:lnTo>
                  <a:pt x="256168" y="187779"/>
                </a:lnTo>
                <a:lnTo>
                  <a:pt x="278892" y="143398"/>
                </a:lnTo>
                <a:lnTo>
                  <a:pt x="283210" y="106045"/>
                </a:lnTo>
                <a:lnTo>
                  <a:pt x="282116" y="86592"/>
                </a:lnTo>
                <a:lnTo>
                  <a:pt x="265811" y="37211"/>
                </a:lnTo>
                <a:lnTo>
                  <a:pt x="231056" y="5599"/>
                </a:lnTo>
                <a:lnTo>
                  <a:pt x="215646" y="0"/>
                </a:lnTo>
                <a:close/>
              </a:path>
              <a:path w="283210" h="212089">
                <a:moveTo>
                  <a:pt x="67437" y="0"/>
                </a:moveTo>
                <a:lnTo>
                  <a:pt x="27092" y="24181"/>
                </a:lnTo>
                <a:lnTo>
                  <a:pt x="4317" y="68627"/>
                </a:lnTo>
                <a:lnTo>
                  <a:pt x="0" y="106045"/>
                </a:lnTo>
                <a:lnTo>
                  <a:pt x="1075" y="125477"/>
                </a:lnTo>
                <a:lnTo>
                  <a:pt x="17399" y="174752"/>
                </a:lnTo>
                <a:lnTo>
                  <a:pt x="52081" y="206309"/>
                </a:lnTo>
                <a:lnTo>
                  <a:pt x="67437" y="211836"/>
                </a:lnTo>
                <a:lnTo>
                  <a:pt x="70103" y="203200"/>
                </a:lnTo>
                <a:lnTo>
                  <a:pt x="58056" y="197866"/>
                </a:lnTo>
                <a:lnTo>
                  <a:pt x="47640" y="190436"/>
                </a:lnTo>
                <a:lnTo>
                  <a:pt x="26322" y="155765"/>
                </a:lnTo>
                <a:lnTo>
                  <a:pt x="19303" y="104902"/>
                </a:lnTo>
                <a:lnTo>
                  <a:pt x="20087" y="86830"/>
                </a:lnTo>
                <a:lnTo>
                  <a:pt x="31750" y="42164"/>
                </a:lnTo>
                <a:lnTo>
                  <a:pt x="58271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98410" y="5207253"/>
            <a:ext cx="283845" cy="212090"/>
          </a:xfrm>
          <a:custGeom>
            <a:avLst/>
            <a:gdLst/>
            <a:ahLst/>
            <a:cxnLst/>
            <a:rect l="l" t="t" r="r" b="b"/>
            <a:pathLst>
              <a:path w="283844" h="212089">
                <a:moveTo>
                  <a:pt x="215773" y="0"/>
                </a:moveTo>
                <a:lnTo>
                  <a:pt x="212750" y="8636"/>
                </a:lnTo>
                <a:lnTo>
                  <a:pt x="225008" y="13946"/>
                </a:lnTo>
                <a:lnTo>
                  <a:pt x="235551" y="21304"/>
                </a:lnTo>
                <a:lnTo>
                  <a:pt x="256954" y="55449"/>
                </a:lnTo>
                <a:lnTo>
                  <a:pt x="263994" y="104902"/>
                </a:lnTo>
                <a:lnTo>
                  <a:pt x="263209" y="123571"/>
                </a:lnTo>
                <a:lnTo>
                  <a:pt x="251434" y="169291"/>
                </a:lnTo>
                <a:lnTo>
                  <a:pt x="225156" y="197866"/>
                </a:lnTo>
                <a:lnTo>
                  <a:pt x="213093" y="203200"/>
                </a:lnTo>
                <a:lnTo>
                  <a:pt x="215773" y="211836"/>
                </a:lnTo>
                <a:lnTo>
                  <a:pt x="256224" y="187779"/>
                </a:lnTo>
                <a:lnTo>
                  <a:pt x="278957" y="143398"/>
                </a:lnTo>
                <a:lnTo>
                  <a:pt x="283273" y="106045"/>
                </a:lnTo>
                <a:lnTo>
                  <a:pt x="282179" y="86592"/>
                </a:lnTo>
                <a:lnTo>
                  <a:pt x="265836" y="37211"/>
                </a:lnTo>
                <a:lnTo>
                  <a:pt x="231124" y="5599"/>
                </a:lnTo>
                <a:lnTo>
                  <a:pt x="215773" y="0"/>
                </a:lnTo>
                <a:close/>
              </a:path>
              <a:path w="283844" h="212089">
                <a:moveTo>
                  <a:pt x="67538" y="0"/>
                </a:moveTo>
                <a:lnTo>
                  <a:pt x="27154" y="24181"/>
                </a:lnTo>
                <a:lnTo>
                  <a:pt x="4370" y="68627"/>
                </a:lnTo>
                <a:lnTo>
                  <a:pt x="0" y="106045"/>
                </a:lnTo>
                <a:lnTo>
                  <a:pt x="1088" y="125477"/>
                </a:lnTo>
                <a:lnTo>
                  <a:pt x="17424" y="174752"/>
                </a:lnTo>
                <a:lnTo>
                  <a:pt x="52141" y="206309"/>
                </a:lnTo>
                <a:lnTo>
                  <a:pt x="67538" y="211836"/>
                </a:lnTo>
                <a:lnTo>
                  <a:pt x="70218" y="203200"/>
                </a:lnTo>
                <a:lnTo>
                  <a:pt x="58149" y="197866"/>
                </a:lnTo>
                <a:lnTo>
                  <a:pt x="47737" y="190436"/>
                </a:lnTo>
                <a:lnTo>
                  <a:pt x="26383" y="155765"/>
                </a:lnTo>
                <a:lnTo>
                  <a:pt x="19316" y="104902"/>
                </a:lnTo>
                <a:lnTo>
                  <a:pt x="20102" y="86830"/>
                </a:lnTo>
                <a:lnTo>
                  <a:pt x="31877" y="42164"/>
                </a:lnTo>
                <a:lnTo>
                  <a:pt x="58337" y="13946"/>
                </a:lnTo>
                <a:lnTo>
                  <a:pt x="70548" y="8636"/>
                </a:lnTo>
                <a:lnTo>
                  <a:pt x="6753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05802" y="3636962"/>
            <a:ext cx="5141595" cy="1807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solidFill>
                  <a:srgbClr val="404040"/>
                </a:solidFill>
                <a:latin typeface="Cambria Math"/>
                <a:cs typeface="Cambria Math"/>
              </a:rPr>
              <a:t>𝜆</a:t>
            </a:r>
            <a:r>
              <a:rPr sz="2025" spc="89" baseline="-16460" dirty="0">
                <a:solidFill>
                  <a:srgbClr val="404040"/>
                </a:solidFill>
                <a:latin typeface="Cambria Math"/>
                <a:cs typeface="Cambria Math"/>
              </a:rPr>
              <a:t>𝑚𝑎𝑥</a:t>
            </a:r>
            <a:r>
              <a:rPr sz="2025" spc="494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denotes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the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largest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eigenvalue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ambria Math"/>
                <a:cs typeface="Cambria Math"/>
              </a:rPr>
              <a:t>𝐿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20" dirty="0">
                <a:solidFill>
                  <a:srgbClr val="404040"/>
                </a:solidFill>
                <a:latin typeface="Cambria Math"/>
                <a:cs typeface="Cambria Math"/>
              </a:rPr>
              <a:t>𝜃</a:t>
            </a:r>
            <a:r>
              <a:rPr sz="2025" spc="179" baseline="26748" dirty="0">
                <a:solidFill>
                  <a:srgbClr val="404040"/>
                </a:solidFill>
                <a:latin typeface="Cambria Math"/>
                <a:cs typeface="Cambria Math"/>
              </a:rPr>
              <a:t>′</a:t>
            </a:r>
            <a:r>
              <a:rPr sz="2025" spc="300" baseline="26748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endParaRPr sz="180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20"/>
              </a:spcBef>
            </a:pPr>
            <a:r>
              <a:rPr sz="1800" spc="40" dirty="0">
                <a:solidFill>
                  <a:srgbClr val="404040"/>
                </a:solidFill>
                <a:latin typeface="Cambria Math"/>
                <a:cs typeface="Cambria Math"/>
              </a:rPr>
              <a:t>𝑅</a:t>
            </a:r>
            <a:r>
              <a:rPr sz="2025" spc="60" baseline="26748" dirty="0">
                <a:solidFill>
                  <a:srgbClr val="404040"/>
                </a:solidFill>
                <a:latin typeface="Cambria Math"/>
                <a:cs typeface="Cambria Math"/>
              </a:rPr>
              <a:t>𝐾</a:t>
            </a:r>
            <a:r>
              <a:rPr sz="2025" spc="457" baseline="26748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now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vector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Chebyshev</a:t>
            </a:r>
            <a:r>
              <a:rPr sz="18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coefficients.</a:t>
            </a:r>
            <a:endParaRPr sz="1800">
              <a:latin typeface="Trebuchet MS"/>
              <a:cs typeface="Trebuchet MS"/>
            </a:endParaRPr>
          </a:p>
          <a:p>
            <a:pPr marL="63500" marR="669290">
              <a:lnSpc>
                <a:spcPct val="100800"/>
              </a:lnSpc>
              <a:spcBef>
                <a:spcPts val="975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Chebyshev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polynomials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recursively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defined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endParaRPr sz="18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20"/>
              </a:spcBef>
              <a:tabLst>
                <a:tab pos="673100" algn="l"/>
                <a:tab pos="1979295" algn="l"/>
                <a:tab pos="4238625" algn="l"/>
              </a:tabLst>
            </a:pPr>
            <a:r>
              <a:rPr sz="1800" spc="-90" dirty="0">
                <a:solidFill>
                  <a:srgbClr val="404040"/>
                </a:solidFill>
                <a:latin typeface="Cambria Math"/>
                <a:cs typeface="Cambria Math"/>
              </a:rPr>
              <a:t>𝑇</a:t>
            </a:r>
            <a:r>
              <a:rPr sz="2025" spc="-135" baseline="-14403" dirty="0">
                <a:solidFill>
                  <a:srgbClr val="404040"/>
                </a:solidFill>
                <a:latin typeface="Cambria Math"/>
                <a:cs typeface="Cambria Math"/>
              </a:rPr>
              <a:t>𝑘</a:t>
            </a:r>
            <a:r>
              <a:rPr sz="2025" spc="232" baseline="-14403" dirty="0">
                <a:solidFill>
                  <a:srgbClr val="404040"/>
                </a:solidFill>
                <a:latin typeface="Cambria Math"/>
                <a:cs typeface="Cambria Math"/>
              </a:rPr>
              <a:t> 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𝑥	=</a:t>
            </a:r>
            <a:r>
              <a:rPr sz="1800" spc="13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mbria Math"/>
                <a:cs typeface="Cambria Math"/>
              </a:rPr>
              <a:t>2𝑥𝑇</a:t>
            </a:r>
            <a:r>
              <a:rPr sz="2025" spc="-7" baseline="-14403" dirty="0">
                <a:solidFill>
                  <a:srgbClr val="404040"/>
                </a:solidFill>
                <a:latin typeface="Cambria Math"/>
                <a:cs typeface="Cambria Math"/>
              </a:rPr>
              <a:t>𝑘−1</a:t>
            </a:r>
            <a:r>
              <a:rPr sz="2025" spc="750" baseline="-14403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𝑥	−</a:t>
            </a:r>
            <a:r>
              <a:rPr sz="1800" spc="5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mbria Math"/>
                <a:cs typeface="Cambria Math"/>
              </a:rPr>
              <a:t>𝑇</a:t>
            </a:r>
            <a:r>
              <a:rPr sz="2025" spc="-7" baseline="-14403" dirty="0">
                <a:solidFill>
                  <a:srgbClr val="404040"/>
                </a:solidFill>
                <a:latin typeface="Cambria Math"/>
                <a:cs typeface="Cambria Math"/>
              </a:rPr>
              <a:t>𝑘−2</a:t>
            </a:r>
            <a:r>
              <a:rPr sz="1800" spc="-5" dirty="0">
                <a:solidFill>
                  <a:srgbClr val="404040"/>
                </a:solidFill>
                <a:latin typeface="Cambria Math"/>
                <a:cs typeface="Cambria Math"/>
              </a:rPr>
              <a:t>(𝑥)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Cambria Math"/>
                <a:cs typeface="Cambria Math"/>
              </a:rPr>
              <a:t>𝑇</a:t>
            </a:r>
            <a:r>
              <a:rPr sz="2025" spc="-165" baseline="-14403" dirty="0">
                <a:solidFill>
                  <a:srgbClr val="404040"/>
                </a:solidFill>
                <a:latin typeface="Cambria Math"/>
                <a:cs typeface="Cambria Math"/>
              </a:rPr>
              <a:t>0</a:t>
            </a:r>
            <a:r>
              <a:rPr sz="2025" spc="202" baseline="-14403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25" spc="209" baseline="-14403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𝑥	=</a:t>
            </a:r>
            <a:r>
              <a:rPr sz="1800" spc="10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1800" spc="15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15"/>
              </a:spcBef>
              <a:tabLst>
                <a:tab pos="663575" algn="l"/>
              </a:tabLst>
            </a:pPr>
            <a:r>
              <a:rPr sz="1800" spc="-145" dirty="0">
                <a:solidFill>
                  <a:srgbClr val="404040"/>
                </a:solidFill>
                <a:latin typeface="Cambria Math"/>
                <a:cs typeface="Cambria Math"/>
              </a:rPr>
              <a:t>𝑇</a:t>
            </a:r>
            <a:r>
              <a:rPr sz="2025" spc="-217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25" spc="202" baseline="-16460" dirty="0">
                <a:solidFill>
                  <a:srgbClr val="404040"/>
                </a:solidFill>
                <a:latin typeface="Cambria Math"/>
                <a:cs typeface="Cambria Math"/>
              </a:rPr>
              <a:t> 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𝑥	=</a:t>
            </a:r>
            <a:r>
              <a:rPr sz="1800" spc="1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Cambria Math"/>
                <a:cs typeface="Cambria Math"/>
              </a:rPr>
              <a:t>𝑥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86475" y="2162175"/>
            <a:ext cx="3143250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766318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/>
              <a:t>C</a:t>
            </a:r>
            <a:r>
              <a:rPr sz="3600" spc="-20" dirty="0"/>
              <a:t>h</a:t>
            </a:r>
            <a:r>
              <a:rPr sz="3600" spc="-15" dirty="0"/>
              <a:t>e</a:t>
            </a:r>
            <a:r>
              <a:rPr sz="3600" spc="10" dirty="0"/>
              <a:t>b</a:t>
            </a:r>
            <a:r>
              <a:rPr sz="3600" spc="20" dirty="0"/>
              <a:t>y</a:t>
            </a:r>
            <a:r>
              <a:rPr sz="3600" spc="-35" dirty="0"/>
              <a:t>s</a:t>
            </a:r>
            <a:r>
              <a:rPr sz="3600" spc="-20" dirty="0"/>
              <a:t>h</a:t>
            </a:r>
            <a:r>
              <a:rPr sz="3600" spc="-15" dirty="0"/>
              <a:t>e</a:t>
            </a:r>
            <a:r>
              <a:rPr sz="3600" dirty="0"/>
              <a:t>v </a:t>
            </a:r>
            <a:r>
              <a:rPr sz="3600" spc="-135" dirty="0"/>
              <a:t>P</a:t>
            </a:r>
            <a:r>
              <a:rPr sz="3600" spc="15" dirty="0"/>
              <a:t>o</a:t>
            </a:r>
            <a:r>
              <a:rPr sz="3600" spc="-15" dirty="0"/>
              <a:t>l</a:t>
            </a:r>
            <a:r>
              <a:rPr sz="3600" spc="20" dirty="0"/>
              <a:t>y</a:t>
            </a:r>
            <a:r>
              <a:rPr sz="3600" spc="-20" dirty="0"/>
              <a:t>n</a:t>
            </a:r>
            <a:r>
              <a:rPr sz="3600" spc="15" dirty="0"/>
              <a:t>o</a:t>
            </a:r>
            <a:r>
              <a:rPr sz="3600" spc="-5" dirty="0"/>
              <a:t>m</a:t>
            </a:r>
            <a:r>
              <a:rPr sz="3600" spc="30" dirty="0"/>
              <a:t>i</a:t>
            </a:r>
            <a:r>
              <a:rPr sz="3600" spc="-20" dirty="0"/>
              <a:t>a</a:t>
            </a:r>
            <a:r>
              <a:rPr sz="3600" dirty="0"/>
              <a:t>l</a:t>
            </a:r>
            <a:r>
              <a:rPr sz="3600" spc="-270" dirty="0"/>
              <a:t> </a:t>
            </a:r>
            <a:r>
              <a:rPr sz="3600" spc="-25" dirty="0"/>
              <a:t>A</a:t>
            </a:r>
            <a:r>
              <a:rPr sz="3600" spc="10" dirty="0"/>
              <a:t>pp</a:t>
            </a:r>
            <a:r>
              <a:rPr sz="3600" spc="20" dirty="0"/>
              <a:t>r</a:t>
            </a:r>
            <a:r>
              <a:rPr sz="3600" spc="15" dirty="0"/>
              <a:t>o</a:t>
            </a:r>
            <a:r>
              <a:rPr sz="3600" dirty="0"/>
              <a:t>x</a:t>
            </a:r>
            <a:r>
              <a:rPr sz="3600" spc="15" dirty="0"/>
              <a:t>i</a:t>
            </a:r>
            <a:r>
              <a:rPr sz="3600" spc="-5" dirty="0"/>
              <a:t>mat</a:t>
            </a:r>
            <a:r>
              <a:rPr sz="3600" spc="15" dirty="0"/>
              <a:t>io</a:t>
            </a:r>
            <a:r>
              <a:rPr sz="3600" dirty="0"/>
              <a:t>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102353" y="2502280"/>
            <a:ext cx="8255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35" dirty="0">
                <a:solidFill>
                  <a:srgbClr val="404040"/>
                </a:solidFill>
                <a:latin typeface="Cambria Math"/>
                <a:cs typeface="Cambria Math"/>
              </a:rPr>
              <a:t>𝘍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9264" y="2759709"/>
            <a:ext cx="338455" cy="2197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195" dirty="0">
                <a:solidFill>
                  <a:srgbClr val="404040"/>
                </a:solidFill>
                <a:latin typeface="Cambria Math"/>
                <a:cs typeface="Cambria Math"/>
              </a:rPr>
              <a:t>𝑘</a:t>
            </a:r>
            <a:r>
              <a:rPr sz="1250" spc="-40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1250" spc="45" dirty="0">
                <a:solidFill>
                  <a:srgbClr val="404040"/>
                </a:solidFill>
                <a:latin typeface="Cambria Math"/>
                <a:cs typeface="Cambria Math"/>
              </a:rPr>
              <a:t>0</a:t>
            </a:r>
            <a:endParaRPr sz="12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4989" y="2148776"/>
            <a:ext cx="14287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65" dirty="0">
                <a:solidFill>
                  <a:srgbClr val="404040"/>
                </a:solidFill>
                <a:latin typeface="Cambria Math"/>
                <a:cs typeface="Cambria Math"/>
              </a:rPr>
              <a:t>𝐾</a:t>
            </a:r>
            <a:endParaRPr sz="12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5895" y="2396807"/>
            <a:ext cx="8382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130" dirty="0">
                <a:solidFill>
                  <a:srgbClr val="404040"/>
                </a:solidFill>
                <a:latin typeface="Cambria Math"/>
                <a:cs typeface="Cambria Math"/>
              </a:rPr>
              <a:t>′</a:t>
            </a:r>
            <a:endParaRPr sz="12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4228" y="2425636"/>
            <a:ext cx="162115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65125" algn="l"/>
              </a:tabLst>
            </a:pPr>
            <a:r>
              <a:rPr sz="1700" spc="15" dirty="0">
                <a:solidFill>
                  <a:srgbClr val="404040"/>
                </a:solidFill>
                <a:latin typeface="Cambria Math"/>
                <a:cs typeface="Cambria Math"/>
              </a:rPr>
              <a:t>𝑔	</a:t>
            </a:r>
            <a:r>
              <a:rPr sz="1700" spc="10" dirty="0">
                <a:solidFill>
                  <a:srgbClr val="404040"/>
                </a:solidFill>
                <a:latin typeface="Cambria Math"/>
                <a:cs typeface="Cambria Math"/>
              </a:rPr>
              <a:t>⋆</a:t>
            </a:r>
            <a:r>
              <a:rPr sz="1700" spc="-1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Cambria Math"/>
                <a:cs typeface="Cambria Math"/>
              </a:rPr>
              <a:t>𝑥</a:t>
            </a:r>
            <a:r>
              <a:rPr sz="1700" spc="114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Cambria Math"/>
                <a:cs typeface="Cambria Math"/>
              </a:rPr>
              <a:t>≈</a:t>
            </a:r>
            <a:r>
              <a:rPr sz="1700" spc="13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spc="590" dirty="0">
                <a:solidFill>
                  <a:srgbClr val="404040"/>
                </a:solidFill>
                <a:latin typeface="Cambria Math"/>
                <a:cs typeface="Cambria Math"/>
              </a:rPr>
              <a:t>෍</a:t>
            </a:r>
            <a:r>
              <a:rPr sz="1700" spc="-5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Cambria Math"/>
                <a:cs typeface="Cambria Math"/>
              </a:rPr>
              <a:t>𝜃</a:t>
            </a:r>
            <a:r>
              <a:rPr sz="1700" spc="35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spc="-114" dirty="0">
                <a:solidFill>
                  <a:srgbClr val="404040"/>
                </a:solidFill>
                <a:latin typeface="Cambria Math"/>
                <a:cs typeface="Cambria Math"/>
              </a:rPr>
              <a:t>𝑇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97705" y="2539936"/>
            <a:ext cx="158242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51585" algn="l"/>
              </a:tabLst>
            </a:pPr>
            <a:r>
              <a:rPr sz="1875" spc="150" baseline="2222" dirty="0">
                <a:solidFill>
                  <a:srgbClr val="404040"/>
                </a:solidFill>
                <a:latin typeface="Cambria Math"/>
                <a:cs typeface="Cambria Math"/>
              </a:rPr>
              <a:t>𝜃	</a:t>
            </a:r>
            <a:r>
              <a:rPr sz="1250" spc="80" dirty="0">
                <a:solidFill>
                  <a:srgbClr val="404040"/>
                </a:solidFill>
                <a:latin typeface="Cambria Math"/>
                <a:cs typeface="Cambria Math"/>
              </a:rPr>
              <a:t>𝑘 </a:t>
            </a:r>
            <a:r>
              <a:rPr sz="1250" spc="23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75" spc="120" baseline="2222" dirty="0">
                <a:solidFill>
                  <a:srgbClr val="404040"/>
                </a:solidFill>
                <a:latin typeface="Cambria Math"/>
                <a:cs typeface="Cambria Math"/>
              </a:rPr>
              <a:t>𝑘</a:t>
            </a:r>
            <a:endParaRPr sz="1875" baseline="2222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88641" y="2459101"/>
            <a:ext cx="269875" cy="264795"/>
          </a:xfrm>
          <a:custGeom>
            <a:avLst/>
            <a:gdLst/>
            <a:ahLst/>
            <a:cxnLst/>
            <a:rect l="l" t="t" r="r" b="b"/>
            <a:pathLst>
              <a:path w="269875" h="264794">
                <a:moveTo>
                  <a:pt x="199892" y="0"/>
                </a:moveTo>
                <a:lnTo>
                  <a:pt x="197225" y="8762"/>
                </a:lnTo>
                <a:lnTo>
                  <a:pt x="209393" y="15051"/>
                </a:lnTo>
                <a:lnTo>
                  <a:pt x="219989" y="24209"/>
                </a:lnTo>
                <a:lnTo>
                  <a:pt x="242302" y="68542"/>
                </a:lnTo>
                <a:lnTo>
                  <a:pt x="248969" y="109170"/>
                </a:lnTo>
                <a:lnTo>
                  <a:pt x="249803" y="132461"/>
                </a:lnTo>
                <a:lnTo>
                  <a:pt x="248969" y="155604"/>
                </a:lnTo>
                <a:lnTo>
                  <a:pt x="242302" y="196129"/>
                </a:lnTo>
                <a:lnTo>
                  <a:pt x="219989" y="240411"/>
                </a:lnTo>
                <a:lnTo>
                  <a:pt x="197225" y="255904"/>
                </a:lnTo>
                <a:lnTo>
                  <a:pt x="199892" y="264668"/>
                </a:lnTo>
                <a:lnTo>
                  <a:pt x="241325" y="235771"/>
                </a:lnTo>
                <a:lnTo>
                  <a:pt x="259254" y="199985"/>
                </a:lnTo>
                <a:lnTo>
                  <a:pt x="268347" y="156551"/>
                </a:lnTo>
                <a:lnTo>
                  <a:pt x="269488" y="132334"/>
                </a:lnTo>
                <a:lnTo>
                  <a:pt x="268347" y="108045"/>
                </a:lnTo>
                <a:lnTo>
                  <a:pt x="259254" y="64611"/>
                </a:lnTo>
                <a:lnTo>
                  <a:pt x="241325" y="28842"/>
                </a:lnTo>
                <a:lnTo>
                  <a:pt x="215608" y="6121"/>
                </a:lnTo>
                <a:lnTo>
                  <a:pt x="199892" y="0"/>
                </a:lnTo>
                <a:close/>
              </a:path>
              <a:path w="269875" h="264794">
                <a:moveTo>
                  <a:pt x="69463" y="0"/>
                </a:moveTo>
                <a:lnTo>
                  <a:pt x="28029" y="28842"/>
                </a:lnTo>
                <a:lnTo>
                  <a:pt x="10120" y="64611"/>
                </a:lnTo>
                <a:lnTo>
                  <a:pt x="1115" y="108045"/>
                </a:lnTo>
                <a:lnTo>
                  <a:pt x="0" y="132461"/>
                </a:lnTo>
                <a:lnTo>
                  <a:pt x="1115" y="156551"/>
                </a:lnTo>
                <a:lnTo>
                  <a:pt x="10120" y="199985"/>
                </a:lnTo>
                <a:lnTo>
                  <a:pt x="28029" y="235771"/>
                </a:lnTo>
                <a:lnTo>
                  <a:pt x="69463" y="264668"/>
                </a:lnTo>
                <a:lnTo>
                  <a:pt x="72130" y="255904"/>
                </a:lnTo>
                <a:lnTo>
                  <a:pt x="60035" y="249598"/>
                </a:lnTo>
                <a:lnTo>
                  <a:pt x="49476" y="240411"/>
                </a:lnTo>
                <a:lnTo>
                  <a:pt x="27180" y="196129"/>
                </a:lnTo>
                <a:lnTo>
                  <a:pt x="20512" y="155604"/>
                </a:lnTo>
                <a:lnTo>
                  <a:pt x="19683" y="132334"/>
                </a:lnTo>
                <a:lnTo>
                  <a:pt x="20512" y="109170"/>
                </a:lnTo>
                <a:lnTo>
                  <a:pt x="27180" y="68542"/>
                </a:lnTo>
                <a:lnTo>
                  <a:pt x="49476" y="24209"/>
                </a:lnTo>
                <a:lnTo>
                  <a:pt x="72130" y="8762"/>
                </a:lnTo>
                <a:lnTo>
                  <a:pt x="6946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30926" y="2425636"/>
            <a:ext cx="49339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700" spc="-770" dirty="0">
                <a:solidFill>
                  <a:srgbClr val="404040"/>
                </a:solidFill>
                <a:latin typeface="Cambria Math"/>
                <a:cs typeface="Cambria Math"/>
              </a:rPr>
              <a:t>L</a:t>
            </a:r>
            <a:r>
              <a:rPr sz="2550" spc="-1500" baseline="9803" dirty="0">
                <a:solidFill>
                  <a:srgbClr val="404040"/>
                </a:solidFill>
                <a:latin typeface="Cambria Math"/>
                <a:cs typeface="Cambria Math"/>
              </a:rPr>
              <a:t>෠</a:t>
            </a:r>
            <a:r>
              <a:rPr sz="2550" baseline="9803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550" spc="75" baseline="9803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Cambria Math"/>
                <a:cs typeface="Cambria Math"/>
              </a:rPr>
              <a:t>𝑥</a:t>
            </a:r>
            <a:r>
              <a:rPr sz="1700" spc="-2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Cambria Math"/>
                <a:cs typeface="Cambria Math"/>
              </a:rPr>
              <a:t>,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65629" y="3246120"/>
            <a:ext cx="475615" cy="2197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875" spc="172" baseline="13333" dirty="0">
                <a:solidFill>
                  <a:srgbClr val="404040"/>
                </a:solidFill>
                <a:latin typeface="Cambria Math"/>
                <a:cs typeface="Cambria Math"/>
              </a:rPr>
              <a:t>𝜆</a:t>
            </a:r>
            <a:r>
              <a:rPr sz="1050" spc="114" dirty="0">
                <a:solidFill>
                  <a:srgbClr val="404040"/>
                </a:solidFill>
                <a:latin typeface="Cambria Math"/>
                <a:cs typeface="Cambria Math"/>
              </a:rPr>
              <a:t>𝑚𝑎𝑥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202" y="3035998"/>
            <a:ext cx="210439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570990" algn="l"/>
              </a:tabLst>
            </a:pPr>
            <a:r>
              <a:rPr sz="1700" spc="30" dirty="0">
                <a:solidFill>
                  <a:srgbClr val="404040"/>
                </a:solidFill>
                <a:latin typeface="Trebuchet MS"/>
                <a:cs typeface="Trebuchet MS"/>
              </a:rPr>
              <a:t>Where</a:t>
            </a:r>
            <a:r>
              <a:rPr sz="17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885" dirty="0">
                <a:solidFill>
                  <a:srgbClr val="404040"/>
                </a:solidFill>
                <a:latin typeface="Cambria Math"/>
                <a:cs typeface="Cambria Math"/>
              </a:rPr>
              <a:t>L</a:t>
            </a:r>
            <a:r>
              <a:rPr sz="2550" spc="-1327" baseline="9803" dirty="0">
                <a:solidFill>
                  <a:srgbClr val="404040"/>
                </a:solidFill>
                <a:latin typeface="Cambria Math"/>
                <a:cs typeface="Cambria Math"/>
              </a:rPr>
              <a:t>෠</a:t>
            </a:r>
            <a:r>
              <a:rPr sz="2550" spc="765" baseline="9803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2550" u="sng" spc="30" baseline="310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mbria Math"/>
                <a:cs typeface="Cambria Math"/>
              </a:rPr>
              <a:t>   </a:t>
            </a:r>
            <a:r>
              <a:rPr sz="2550" u="sng" spc="232" baseline="310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mbria Math"/>
                <a:cs typeface="Cambria Math"/>
              </a:rPr>
              <a:t> </a:t>
            </a:r>
            <a:r>
              <a:rPr sz="1875" u="sng" spc="67" baseline="42222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mbria Math"/>
                <a:cs typeface="Cambria Math"/>
              </a:rPr>
              <a:t>2	</a:t>
            </a:r>
            <a:r>
              <a:rPr sz="1700" spc="10" dirty="0">
                <a:solidFill>
                  <a:srgbClr val="404040"/>
                </a:solidFill>
                <a:latin typeface="Cambria Math"/>
                <a:cs typeface="Cambria Math"/>
              </a:rPr>
              <a:t>𝐿</a:t>
            </a:r>
            <a:r>
              <a:rPr sz="1700" spc="20" dirty="0">
                <a:solidFill>
                  <a:srgbClr val="404040"/>
                </a:solidFill>
                <a:latin typeface="Cambria Math"/>
                <a:cs typeface="Cambria Math"/>
              </a:rPr>
              <a:t> −</a:t>
            </a:r>
            <a:r>
              <a:rPr sz="1700" spc="-4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Cambria Math"/>
                <a:cs typeface="Cambria Math"/>
              </a:rPr>
              <a:t>𝐼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77489" y="3140773"/>
            <a:ext cx="14859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65" dirty="0">
                <a:solidFill>
                  <a:srgbClr val="404040"/>
                </a:solidFill>
                <a:latin typeface="Cambria Math"/>
                <a:cs typeface="Cambria Math"/>
              </a:rPr>
              <a:t>𝑁</a:t>
            </a:r>
            <a:endParaRPr sz="125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97785" y="3509009"/>
            <a:ext cx="700405" cy="203200"/>
          </a:xfrm>
          <a:custGeom>
            <a:avLst/>
            <a:gdLst/>
            <a:ahLst/>
            <a:cxnLst/>
            <a:rect l="l" t="t" r="r" b="b"/>
            <a:pathLst>
              <a:path w="700404" h="203200">
                <a:moveTo>
                  <a:pt x="635381" y="0"/>
                </a:moveTo>
                <a:lnTo>
                  <a:pt x="632459" y="8254"/>
                </a:lnTo>
                <a:lnTo>
                  <a:pt x="644221" y="13400"/>
                </a:lnTo>
                <a:lnTo>
                  <a:pt x="654351" y="20462"/>
                </a:lnTo>
                <a:lnTo>
                  <a:pt x="674911" y="53147"/>
                </a:lnTo>
                <a:lnTo>
                  <a:pt x="681609" y="100456"/>
                </a:lnTo>
                <a:lnTo>
                  <a:pt x="680848" y="118387"/>
                </a:lnTo>
                <a:lnTo>
                  <a:pt x="669543" y="162178"/>
                </a:lnTo>
                <a:lnTo>
                  <a:pt x="632840" y="194690"/>
                </a:lnTo>
                <a:lnTo>
                  <a:pt x="635381" y="202945"/>
                </a:lnTo>
                <a:lnTo>
                  <a:pt x="674171" y="179943"/>
                </a:lnTo>
                <a:lnTo>
                  <a:pt x="695960" y="137413"/>
                </a:lnTo>
                <a:lnTo>
                  <a:pt x="700151" y="101600"/>
                </a:lnTo>
                <a:lnTo>
                  <a:pt x="699103" y="82976"/>
                </a:lnTo>
                <a:lnTo>
                  <a:pt x="683387" y="35560"/>
                </a:lnTo>
                <a:lnTo>
                  <a:pt x="650097" y="5359"/>
                </a:lnTo>
                <a:lnTo>
                  <a:pt x="635381" y="0"/>
                </a:lnTo>
                <a:close/>
              </a:path>
              <a:path w="700404" h="203200">
                <a:moveTo>
                  <a:pt x="64769" y="0"/>
                </a:moveTo>
                <a:lnTo>
                  <a:pt x="26050" y="23127"/>
                </a:lnTo>
                <a:lnTo>
                  <a:pt x="4191" y="65770"/>
                </a:lnTo>
                <a:lnTo>
                  <a:pt x="0" y="101600"/>
                </a:lnTo>
                <a:lnTo>
                  <a:pt x="1045" y="120221"/>
                </a:lnTo>
                <a:lnTo>
                  <a:pt x="16637" y="167512"/>
                </a:lnTo>
                <a:lnTo>
                  <a:pt x="49980" y="197659"/>
                </a:lnTo>
                <a:lnTo>
                  <a:pt x="64769" y="202945"/>
                </a:lnTo>
                <a:lnTo>
                  <a:pt x="67309" y="194690"/>
                </a:lnTo>
                <a:lnTo>
                  <a:pt x="55733" y="189593"/>
                </a:lnTo>
                <a:lnTo>
                  <a:pt x="45751" y="182483"/>
                </a:lnTo>
                <a:lnTo>
                  <a:pt x="25239" y="149248"/>
                </a:lnTo>
                <a:lnTo>
                  <a:pt x="18541" y="100456"/>
                </a:lnTo>
                <a:lnTo>
                  <a:pt x="19282" y="83194"/>
                </a:lnTo>
                <a:lnTo>
                  <a:pt x="30479" y="40386"/>
                </a:lnTo>
                <a:lnTo>
                  <a:pt x="67563" y="8254"/>
                </a:lnTo>
                <a:lnTo>
                  <a:pt x="6476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55160" y="4594859"/>
            <a:ext cx="424180" cy="203200"/>
          </a:xfrm>
          <a:custGeom>
            <a:avLst/>
            <a:gdLst/>
            <a:ahLst/>
            <a:cxnLst/>
            <a:rect l="l" t="t" r="r" b="b"/>
            <a:pathLst>
              <a:path w="424179" h="203200">
                <a:moveTo>
                  <a:pt x="67564" y="8255"/>
                </a:moveTo>
                <a:lnTo>
                  <a:pt x="64770" y="0"/>
                </a:lnTo>
                <a:lnTo>
                  <a:pt x="50050" y="5372"/>
                </a:lnTo>
                <a:lnTo>
                  <a:pt x="37134" y="13068"/>
                </a:lnTo>
                <a:lnTo>
                  <a:pt x="9423" y="49974"/>
                </a:lnTo>
                <a:lnTo>
                  <a:pt x="0" y="101600"/>
                </a:lnTo>
                <a:lnTo>
                  <a:pt x="1041" y="120230"/>
                </a:lnTo>
                <a:lnTo>
                  <a:pt x="16637" y="167513"/>
                </a:lnTo>
                <a:lnTo>
                  <a:pt x="49974" y="197662"/>
                </a:lnTo>
                <a:lnTo>
                  <a:pt x="64770" y="202946"/>
                </a:lnTo>
                <a:lnTo>
                  <a:pt x="67310" y="194691"/>
                </a:lnTo>
                <a:lnTo>
                  <a:pt x="55727" y="189598"/>
                </a:lnTo>
                <a:lnTo>
                  <a:pt x="45745" y="182486"/>
                </a:lnTo>
                <a:lnTo>
                  <a:pt x="25234" y="149250"/>
                </a:lnTo>
                <a:lnTo>
                  <a:pt x="18542" y="100457"/>
                </a:lnTo>
                <a:lnTo>
                  <a:pt x="19278" y="83197"/>
                </a:lnTo>
                <a:lnTo>
                  <a:pt x="30480" y="40386"/>
                </a:lnTo>
                <a:lnTo>
                  <a:pt x="55892" y="13411"/>
                </a:lnTo>
                <a:lnTo>
                  <a:pt x="67564" y="8255"/>
                </a:lnTo>
                <a:close/>
              </a:path>
              <a:path w="424179" h="203200">
                <a:moveTo>
                  <a:pt x="118872" y="1524"/>
                </a:moveTo>
                <a:lnTo>
                  <a:pt x="102362" y="1524"/>
                </a:lnTo>
                <a:lnTo>
                  <a:pt x="102362" y="200660"/>
                </a:lnTo>
                <a:lnTo>
                  <a:pt x="118872" y="200660"/>
                </a:lnTo>
                <a:lnTo>
                  <a:pt x="118872" y="1524"/>
                </a:lnTo>
                <a:close/>
              </a:path>
              <a:path w="424179" h="203200">
                <a:moveTo>
                  <a:pt x="328422" y="1524"/>
                </a:moveTo>
                <a:lnTo>
                  <a:pt x="311912" y="1524"/>
                </a:lnTo>
                <a:lnTo>
                  <a:pt x="311912" y="200660"/>
                </a:lnTo>
                <a:lnTo>
                  <a:pt x="328422" y="200660"/>
                </a:lnTo>
                <a:lnTo>
                  <a:pt x="328422" y="1524"/>
                </a:lnTo>
                <a:close/>
              </a:path>
              <a:path w="424179" h="203200">
                <a:moveTo>
                  <a:pt x="423926" y="101600"/>
                </a:moveTo>
                <a:lnTo>
                  <a:pt x="414489" y="49974"/>
                </a:lnTo>
                <a:lnTo>
                  <a:pt x="386778" y="13068"/>
                </a:lnTo>
                <a:lnTo>
                  <a:pt x="359156" y="0"/>
                </a:lnTo>
                <a:lnTo>
                  <a:pt x="356235" y="8255"/>
                </a:lnTo>
                <a:lnTo>
                  <a:pt x="367995" y="13411"/>
                </a:lnTo>
                <a:lnTo>
                  <a:pt x="378117" y="20472"/>
                </a:lnTo>
                <a:lnTo>
                  <a:pt x="398678" y="53149"/>
                </a:lnTo>
                <a:lnTo>
                  <a:pt x="405384" y="100457"/>
                </a:lnTo>
                <a:lnTo>
                  <a:pt x="404622" y="118389"/>
                </a:lnTo>
                <a:lnTo>
                  <a:pt x="393319" y="162179"/>
                </a:lnTo>
                <a:lnTo>
                  <a:pt x="356616" y="194691"/>
                </a:lnTo>
                <a:lnTo>
                  <a:pt x="359156" y="202946"/>
                </a:lnTo>
                <a:lnTo>
                  <a:pt x="397941" y="179946"/>
                </a:lnTo>
                <a:lnTo>
                  <a:pt x="419735" y="137414"/>
                </a:lnTo>
                <a:lnTo>
                  <a:pt x="422871" y="120230"/>
                </a:lnTo>
                <a:lnTo>
                  <a:pt x="423926" y="1016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8502" y="3375596"/>
            <a:ext cx="8436610" cy="253428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80"/>
              </a:spcBef>
              <a:tabLst>
                <a:tab pos="1957070" algn="l"/>
              </a:tabLst>
            </a:pP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verified</a:t>
            </a:r>
            <a:r>
              <a:rPr sz="1700" spc="-1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by	</a:t>
            </a:r>
            <a:r>
              <a:rPr sz="1700" spc="25" dirty="0">
                <a:solidFill>
                  <a:srgbClr val="404040"/>
                </a:solidFill>
                <a:latin typeface="Cambria Math"/>
                <a:cs typeface="Cambria Math"/>
              </a:rPr>
              <a:t>𝑈Λ𝑈</a:t>
            </a:r>
            <a:r>
              <a:rPr sz="1875" spc="37" baseline="26666" dirty="0">
                <a:solidFill>
                  <a:srgbClr val="404040"/>
                </a:solidFill>
                <a:latin typeface="Cambria Math"/>
                <a:cs typeface="Cambria Math"/>
              </a:rPr>
              <a:t>𝑇</a:t>
            </a:r>
            <a:r>
              <a:rPr sz="1875" spc="292" baseline="26666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75" spc="120" baseline="26666" dirty="0">
                <a:solidFill>
                  <a:srgbClr val="404040"/>
                </a:solidFill>
                <a:latin typeface="Cambria Math"/>
                <a:cs typeface="Cambria Math"/>
              </a:rPr>
              <a:t>𝑘</a:t>
            </a:r>
            <a:r>
              <a:rPr sz="1875" spc="322" baseline="26666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1700" spc="4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spc="60" dirty="0">
                <a:solidFill>
                  <a:srgbClr val="404040"/>
                </a:solidFill>
                <a:latin typeface="Cambria Math"/>
                <a:cs typeface="Cambria Math"/>
              </a:rPr>
              <a:t>𝑈Λ</a:t>
            </a:r>
            <a:r>
              <a:rPr sz="1875" spc="89" baseline="26666" dirty="0">
                <a:solidFill>
                  <a:srgbClr val="404040"/>
                </a:solidFill>
                <a:latin typeface="Cambria Math"/>
                <a:cs typeface="Cambria Math"/>
              </a:rPr>
              <a:t>𝑘</a:t>
            </a:r>
            <a:r>
              <a:rPr sz="1700" spc="60" dirty="0">
                <a:solidFill>
                  <a:srgbClr val="404040"/>
                </a:solidFill>
                <a:latin typeface="Cambria Math"/>
                <a:cs typeface="Cambria Math"/>
              </a:rPr>
              <a:t>𝑈</a:t>
            </a:r>
            <a:r>
              <a:rPr sz="1875" spc="89" baseline="26666" dirty="0">
                <a:solidFill>
                  <a:srgbClr val="404040"/>
                </a:solidFill>
                <a:latin typeface="Cambria Math"/>
                <a:cs typeface="Cambria Math"/>
              </a:rPr>
              <a:t>𝑇</a:t>
            </a:r>
            <a:r>
              <a:rPr sz="1700" spc="6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700">
              <a:latin typeface="Trebuchet MS"/>
              <a:cs typeface="Trebuchet MS"/>
            </a:endParaRPr>
          </a:p>
          <a:p>
            <a:pPr marL="50800" marR="43180">
              <a:lnSpc>
                <a:spcPts val="1650"/>
              </a:lnSpc>
              <a:spcBef>
                <a:spcPts val="969"/>
              </a:spcBef>
            </a:pP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Note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expression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now </a:t>
            </a:r>
            <a:r>
              <a:rPr sz="1700" spc="15" dirty="0">
                <a:solidFill>
                  <a:srgbClr val="404040"/>
                </a:solidFill>
                <a:latin typeface="Cambria Math"/>
                <a:cs typeface="Cambria Math"/>
              </a:rPr>
              <a:t>𝐾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-localized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since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it is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700" spc="40" dirty="0">
                <a:solidFill>
                  <a:srgbClr val="404040"/>
                </a:solidFill>
                <a:latin typeface="Cambria Math"/>
                <a:cs typeface="Cambria Math"/>
              </a:rPr>
              <a:t>𝐾</a:t>
            </a:r>
            <a:r>
              <a:rPr sz="1875" spc="60" baseline="26666" dirty="0">
                <a:solidFill>
                  <a:srgbClr val="404040"/>
                </a:solidFill>
                <a:latin typeface="Cambria Math"/>
                <a:cs typeface="Cambria Math"/>
              </a:rPr>
              <a:t>𝑡ℎ</a:t>
            </a:r>
            <a:r>
              <a:rPr sz="1700" spc="40" dirty="0">
                <a:solidFill>
                  <a:srgbClr val="404040"/>
                </a:solidFill>
                <a:latin typeface="Trebuchet MS"/>
                <a:cs typeface="Trebuchet MS"/>
              </a:rPr>
              <a:t>-order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polynomial 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700" spc="-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Laplacian,</a:t>
            </a:r>
            <a:r>
              <a:rPr sz="17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i.e.,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7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depends</a:t>
            </a:r>
            <a:r>
              <a:rPr sz="17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only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nodes</a:t>
            </a:r>
            <a:r>
              <a:rPr sz="17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7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maximum</a:t>
            </a:r>
            <a:r>
              <a:rPr sz="1700" spc="-1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Cambria Math"/>
                <a:cs typeface="Cambria Math"/>
              </a:rPr>
              <a:t>𝐾</a:t>
            </a:r>
            <a:r>
              <a:rPr sz="1700" spc="22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steps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away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7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700" spc="-4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ral</a:t>
            </a:r>
            <a:r>
              <a:rPr sz="17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700" spc="165" dirty="0">
                <a:solidFill>
                  <a:srgbClr val="404040"/>
                </a:solidFill>
                <a:latin typeface="Cambria Math"/>
                <a:cs typeface="Cambria Math"/>
              </a:rPr>
              <a:t>𝐾</a:t>
            </a:r>
            <a:r>
              <a:rPr sz="1875" spc="232" baseline="26666" dirty="0">
                <a:solidFill>
                  <a:srgbClr val="404040"/>
                </a:solidFill>
                <a:latin typeface="Cambria Math"/>
                <a:cs typeface="Cambria Math"/>
              </a:rPr>
              <a:t>𝑡</a:t>
            </a:r>
            <a:r>
              <a:rPr sz="1875" spc="195" baseline="26666" dirty="0">
                <a:solidFill>
                  <a:srgbClr val="404040"/>
                </a:solidFill>
                <a:latin typeface="Cambria Math"/>
                <a:cs typeface="Cambria Math"/>
              </a:rPr>
              <a:t>ℎ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40" dirty="0">
                <a:solidFill>
                  <a:srgbClr val="404040"/>
                </a:solidFill>
                <a:latin typeface="Trebuchet MS"/>
                <a:cs typeface="Trebuchet MS"/>
              </a:rPr>
              <a:t>neig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oo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7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605"/>
              </a:spcBef>
              <a:tabLst>
                <a:tab pos="3882390" algn="l"/>
                <a:tab pos="4178300" algn="l"/>
              </a:tabLst>
            </a:pP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co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700" spc="-5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700" spc="40" dirty="0">
                <a:solidFill>
                  <a:srgbClr val="404040"/>
                </a:solidFill>
                <a:latin typeface="Trebuchet MS"/>
                <a:cs typeface="Trebuchet MS"/>
              </a:rPr>
              <a:t>exi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7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7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700" spc="4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700" spc="-25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700" spc="40" dirty="0">
                <a:solidFill>
                  <a:srgbClr val="404040"/>
                </a:solidFill>
                <a:latin typeface="Trebuchet MS"/>
                <a:cs typeface="Trebuchet MS"/>
              </a:rPr>
              <a:t>hi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7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3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7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Cambria Math"/>
                <a:cs typeface="Cambria Math"/>
              </a:rPr>
              <a:t>𝑂</a:t>
            </a:r>
            <a:r>
              <a:rPr sz="1700" dirty="0">
                <a:solidFill>
                  <a:srgbClr val="404040"/>
                </a:solidFill>
                <a:latin typeface="Cambria Math"/>
                <a:cs typeface="Cambria Math"/>
              </a:rPr>
              <a:t>	</a:t>
            </a:r>
            <a:r>
              <a:rPr sz="1700" spc="25" dirty="0">
                <a:solidFill>
                  <a:srgbClr val="404040"/>
                </a:solidFill>
                <a:latin typeface="Cambria Math"/>
                <a:cs typeface="Cambria Math"/>
              </a:rPr>
              <a:t>𝐸</a:t>
            </a:r>
            <a:r>
              <a:rPr sz="1700" dirty="0">
                <a:solidFill>
                  <a:srgbClr val="404040"/>
                </a:solidFill>
                <a:latin typeface="Cambria Math"/>
                <a:cs typeface="Cambria Math"/>
              </a:rPr>
              <a:t>	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4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700" spc="40" dirty="0">
                <a:solidFill>
                  <a:srgbClr val="404040"/>
                </a:solidFill>
                <a:latin typeface="Trebuchet MS"/>
                <a:cs typeface="Trebuchet MS"/>
              </a:rPr>
              <a:t>ine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700" spc="-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3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nu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7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700" spc="40" dirty="0">
                <a:solidFill>
                  <a:srgbClr val="404040"/>
                </a:solidFill>
                <a:latin typeface="Trebuchet MS"/>
                <a:cs typeface="Trebuchet MS"/>
              </a:rPr>
              <a:t>ge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700">
              <a:latin typeface="Trebuchet MS"/>
              <a:cs typeface="Trebuchet MS"/>
            </a:endParaRPr>
          </a:p>
          <a:p>
            <a:pPr marL="50800" marR="318135">
              <a:lnSpc>
                <a:spcPts val="1650"/>
              </a:lnSpc>
              <a:spcBef>
                <a:spcPts val="965"/>
              </a:spcBef>
            </a:pP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Stacking</a:t>
            </a:r>
            <a:r>
              <a:rPr sz="1700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multiple</a:t>
            </a:r>
            <a:r>
              <a:rPr sz="17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convolutional</a:t>
            </a:r>
            <a:r>
              <a:rPr sz="1700" spc="-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layers</a:t>
            </a:r>
            <a:r>
              <a:rPr sz="17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7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7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form,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17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layer</a:t>
            </a:r>
            <a:r>
              <a:rPr sz="17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followed</a:t>
            </a:r>
            <a:r>
              <a:rPr sz="17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7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point- </a:t>
            </a:r>
            <a:r>
              <a:rPr sz="1700" spc="-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wise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non-linearity.</a:t>
            </a:r>
            <a:endParaRPr sz="1700">
              <a:latin typeface="Trebuchet MS"/>
              <a:cs typeface="Trebuchet MS"/>
            </a:endParaRPr>
          </a:p>
          <a:p>
            <a:pPr marL="50800">
              <a:lnSpc>
                <a:spcPts val="1845"/>
              </a:lnSpc>
              <a:spcBef>
                <a:spcPts val="605"/>
              </a:spcBef>
            </a:pP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Limit</a:t>
            </a:r>
            <a:r>
              <a:rPr sz="1700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layer-wise</a:t>
            </a:r>
            <a:r>
              <a:rPr sz="17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convolution</a:t>
            </a:r>
            <a:r>
              <a:rPr sz="17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operation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7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Cambria Math"/>
                <a:cs typeface="Cambria Math"/>
              </a:rPr>
              <a:t>𝐾</a:t>
            </a:r>
            <a:r>
              <a:rPr sz="1700" spc="15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1700" spc="6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i.e.,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r>
              <a:rPr sz="17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7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linear</a:t>
            </a:r>
            <a:endParaRPr sz="1700">
              <a:latin typeface="Trebuchet MS"/>
              <a:cs typeface="Trebuchet MS"/>
            </a:endParaRPr>
          </a:p>
          <a:p>
            <a:pPr marL="50800">
              <a:lnSpc>
                <a:spcPts val="1845"/>
              </a:lnSpc>
            </a:pP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7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respect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Cambria Math"/>
                <a:cs typeface="Cambria Math"/>
              </a:rPr>
              <a:t>𝐿</a:t>
            </a:r>
            <a:r>
              <a:rPr sz="1700" spc="13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7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therefore</a:t>
            </a:r>
            <a:r>
              <a:rPr sz="17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7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Trebuchet MS"/>
                <a:cs typeface="Trebuchet MS"/>
              </a:rPr>
              <a:t>linear</a:t>
            </a:r>
            <a:r>
              <a:rPr sz="1700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r>
              <a:rPr sz="17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graph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Laplacian</a:t>
            </a:r>
            <a:r>
              <a:rPr sz="17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spectrum.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32727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Further</a:t>
            </a:r>
            <a:r>
              <a:rPr sz="3600" spc="-215" dirty="0"/>
              <a:t> </a:t>
            </a:r>
            <a:r>
              <a:rPr sz="3600" spc="5" dirty="0"/>
              <a:t>Approx.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19125" y="2175827"/>
            <a:ext cx="8449945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0" marR="30480" indent="-343535">
              <a:lnSpc>
                <a:spcPct val="100800"/>
              </a:lnSpc>
              <a:spcBef>
                <a:spcPts val="85"/>
              </a:spcBef>
              <a:tabLst>
                <a:tab pos="3810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Further approximate </a:t>
            </a:r>
            <a:r>
              <a:rPr sz="1800" spc="65" dirty="0">
                <a:solidFill>
                  <a:srgbClr val="404040"/>
                </a:solidFill>
                <a:latin typeface="Cambria Math"/>
                <a:cs typeface="Cambria Math"/>
              </a:rPr>
              <a:t>𝜆</a:t>
            </a:r>
            <a:r>
              <a:rPr sz="2025" spc="97" baseline="-16460" dirty="0">
                <a:solidFill>
                  <a:srgbClr val="404040"/>
                </a:solidFill>
                <a:latin typeface="Cambria Math"/>
                <a:cs typeface="Cambria Math"/>
              </a:rPr>
              <a:t>𝑚𝑎𝑥</a:t>
            </a:r>
            <a:r>
              <a:rPr sz="2025" spc="104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= </a:t>
            </a:r>
            <a:r>
              <a:rPr sz="1800" spc="-15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since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neural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network parameters will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adapt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-5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change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scale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during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training,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above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equation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simplifies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4379" y="2824416"/>
            <a:ext cx="7162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1350" algn="l"/>
              </a:tabLst>
            </a:pPr>
            <a:r>
              <a:rPr sz="1350" spc="130" dirty="0">
                <a:solidFill>
                  <a:srgbClr val="404040"/>
                </a:solidFill>
                <a:latin typeface="Cambria Math"/>
                <a:cs typeface="Cambria Math"/>
              </a:rPr>
              <a:t>′	′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29583" y="2919602"/>
            <a:ext cx="769620" cy="212090"/>
          </a:xfrm>
          <a:custGeom>
            <a:avLst/>
            <a:gdLst/>
            <a:ahLst/>
            <a:cxnLst/>
            <a:rect l="l" t="t" r="r" b="b"/>
            <a:pathLst>
              <a:path w="769620" h="212089">
                <a:moveTo>
                  <a:pt x="701547" y="0"/>
                </a:moveTo>
                <a:lnTo>
                  <a:pt x="698500" y="8636"/>
                </a:lnTo>
                <a:lnTo>
                  <a:pt x="710785" y="13946"/>
                </a:lnTo>
                <a:lnTo>
                  <a:pt x="721344" y="21304"/>
                </a:lnTo>
                <a:lnTo>
                  <a:pt x="742735" y="55449"/>
                </a:lnTo>
                <a:lnTo>
                  <a:pt x="749807" y="104901"/>
                </a:lnTo>
                <a:lnTo>
                  <a:pt x="749022" y="123571"/>
                </a:lnTo>
                <a:lnTo>
                  <a:pt x="737234" y="169291"/>
                </a:lnTo>
                <a:lnTo>
                  <a:pt x="710928" y="197865"/>
                </a:lnTo>
                <a:lnTo>
                  <a:pt x="698880" y="203200"/>
                </a:lnTo>
                <a:lnTo>
                  <a:pt x="701547" y="211836"/>
                </a:lnTo>
                <a:lnTo>
                  <a:pt x="742017" y="187707"/>
                </a:lnTo>
                <a:lnTo>
                  <a:pt x="764746" y="143335"/>
                </a:lnTo>
                <a:lnTo>
                  <a:pt x="769112" y="105918"/>
                </a:lnTo>
                <a:lnTo>
                  <a:pt x="768016" y="86536"/>
                </a:lnTo>
                <a:lnTo>
                  <a:pt x="751586" y="37084"/>
                </a:lnTo>
                <a:lnTo>
                  <a:pt x="716903" y="5544"/>
                </a:lnTo>
                <a:lnTo>
                  <a:pt x="701547" y="0"/>
                </a:lnTo>
                <a:close/>
              </a:path>
              <a:path w="769620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238"/>
                </a:lnTo>
                <a:lnTo>
                  <a:pt x="67563" y="211836"/>
                </a:lnTo>
                <a:lnTo>
                  <a:pt x="70230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22195" y="2967291"/>
            <a:ext cx="37763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5200" algn="l"/>
                <a:tab pos="1584960" algn="l"/>
                <a:tab pos="3043555" algn="l"/>
                <a:tab pos="3663315" algn="l"/>
              </a:tabLst>
            </a:pPr>
            <a:r>
              <a:rPr sz="1350" spc="170" dirty="0">
                <a:solidFill>
                  <a:srgbClr val="404040"/>
                </a:solidFill>
                <a:latin typeface="Cambria Math"/>
                <a:cs typeface="Cambria Math"/>
              </a:rPr>
              <a:t>𝜃	</a:t>
            </a:r>
            <a:r>
              <a:rPr sz="1350" spc="35" dirty="0">
                <a:solidFill>
                  <a:srgbClr val="404040"/>
                </a:solidFill>
                <a:latin typeface="Cambria Math"/>
                <a:cs typeface="Cambria Math"/>
              </a:rPr>
              <a:t>0	1	0	1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3495" y="2700337"/>
            <a:ext cx="66865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5625" algn="l"/>
              </a:tabLst>
            </a:pPr>
            <a:r>
              <a:rPr sz="1350" u="sng" spc="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mbria Math"/>
                <a:cs typeface="Cambria Math"/>
              </a:rPr>
              <a:t>1</a:t>
            </a:r>
            <a:r>
              <a:rPr sz="1350" spc="35" dirty="0">
                <a:solidFill>
                  <a:srgbClr val="404040"/>
                </a:solidFill>
                <a:latin typeface="Cambria Math"/>
                <a:cs typeface="Cambria Math"/>
              </a:rPr>
              <a:t>	</a:t>
            </a:r>
            <a:r>
              <a:rPr sz="1350" u="sng" spc="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mbria Math"/>
                <a:cs typeface="Cambria Math"/>
              </a:rPr>
              <a:t>1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3920" y="2852991"/>
            <a:ext cx="5089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953260" algn="l"/>
              </a:tabLst>
            </a:pP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𝑔 </a:t>
            </a:r>
            <a:r>
              <a:rPr sz="1800" spc="5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050" spc="-235" dirty="0">
                <a:solidFill>
                  <a:srgbClr val="404040"/>
                </a:solidFill>
                <a:latin typeface="Cambria Math"/>
                <a:cs typeface="Cambria Math"/>
              </a:rPr>
              <a:t>𝘍</a:t>
            </a:r>
            <a:r>
              <a:rPr sz="105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050" spc="6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⋆</a:t>
            </a:r>
            <a:r>
              <a:rPr sz="1800" spc="1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𝑥</a:t>
            </a:r>
            <a:r>
              <a:rPr sz="1800" spc="14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≈</a:t>
            </a:r>
            <a:r>
              <a:rPr sz="1800" spc="15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𝜃 </a:t>
            </a:r>
            <a:r>
              <a:rPr sz="1800" spc="-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𝑥</a:t>
            </a:r>
            <a:r>
              <a:rPr sz="1800" spc="-1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+</a:t>
            </a:r>
            <a:r>
              <a:rPr sz="1800" spc="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𝜃	𝐿</a:t>
            </a:r>
            <a:r>
              <a:rPr sz="1800" spc="7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−</a:t>
            </a:r>
            <a:r>
              <a:rPr sz="1800" spc="-2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Cambria Math"/>
                <a:cs typeface="Cambria Math"/>
              </a:rPr>
              <a:t>𝐼</a:t>
            </a:r>
            <a:r>
              <a:rPr sz="2025" spc="67" baseline="-16460" dirty="0">
                <a:solidFill>
                  <a:srgbClr val="404040"/>
                </a:solidFill>
                <a:latin typeface="Cambria Math"/>
                <a:cs typeface="Cambria Math"/>
              </a:rPr>
              <a:t>𝑁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  </a:t>
            </a:r>
            <a:r>
              <a:rPr sz="2025" spc="-60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𝑥</a:t>
            </a:r>
            <a:r>
              <a:rPr sz="1800" spc="7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1800" spc="13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110" dirty="0">
                <a:solidFill>
                  <a:srgbClr val="404040"/>
                </a:solidFill>
                <a:latin typeface="Cambria Math"/>
                <a:cs typeface="Cambria Math"/>
              </a:rPr>
              <a:t>𝜃</a:t>
            </a:r>
            <a:r>
              <a:rPr sz="2025" spc="195" baseline="26748" dirty="0">
                <a:solidFill>
                  <a:srgbClr val="404040"/>
                </a:solidFill>
                <a:latin typeface="Cambria Math"/>
                <a:cs typeface="Cambria Math"/>
              </a:rPr>
              <a:t>′</a:t>
            </a:r>
            <a:r>
              <a:rPr sz="2025" spc="-157" baseline="26748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𝑥</a:t>
            </a:r>
            <a:r>
              <a:rPr sz="1800" spc="6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−</a:t>
            </a:r>
            <a:r>
              <a:rPr sz="1800" spc="-1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110" dirty="0">
                <a:solidFill>
                  <a:srgbClr val="404040"/>
                </a:solidFill>
                <a:latin typeface="Cambria Math"/>
                <a:cs typeface="Cambria Math"/>
              </a:rPr>
              <a:t>𝜃</a:t>
            </a:r>
            <a:r>
              <a:rPr sz="2025" spc="367" baseline="26748" dirty="0">
                <a:solidFill>
                  <a:srgbClr val="404040"/>
                </a:solidFill>
                <a:latin typeface="Cambria Math"/>
                <a:cs typeface="Cambria Math"/>
              </a:rPr>
              <a:t>′</a:t>
            </a:r>
            <a:r>
              <a:rPr sz="1800" spc="105" dirty="0">
                <a:solidFill>
                  <a:srgbClr val="404040"/>
                </a:solidFill>
                <a:latin typeface="Cambria Math"/>
                <a:cs typeface="Cambria Math"/>
              </a:rPr>
              <a:t>𝐷</a:t>
            </a:r>
            <a:r>
              <a:rPr sz="2025" spc="-60" baseline="37037" dirty="0">
                <a:solidFill>
                  <a:srgbClr val="404040"/>
                </a:solidFill>
                <a:latin typeface="Cambria Math"/>
                <a:cs typeface="Cambria Math"/>
              </a:rPr>
              <a:t>−</a:t>
            </a:r>
            <a:r>
              <a:rPr sz="2025" spc="112" baseline="823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1800" spc="-2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1800" spc="105" dirty="0">
                <a:solidFill>
                  <a:srgbClr val="404040"/>
                </a:solidFill>
                <a:latin typeface="Cambria Math"/>
                <a:cs typeface="Cambria Math"/>
              </a:rPr>
              <a:t>𝐷</a:t>
            </a:r>
            <a:r>
              <a:rPr sz="2025" spc="-60" baseline="37037" dirty="0">
                <a:solidFill>
                  <a:srgbClr val="404040"/>
                </a:solidFill>
                <a:latin typeface="Cambria Math"/>
                <a:cs typeface="Cambria Math"/>
              </a:rPr>
              <a:t>−</a:t>
            </a:r>
            <a:r>
              <a:rPr sz="2025" spc="112" baseline="823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1800" spc="15" dirty="0">
                <a:solidFill>
                  <a:srgbClr val="404040"/>
                </a:solidFill>
                <a:latin typeface="Cambria Math"/>
                <a:cs typeface="Cambria Math"/>
              </a:rPr>
              <a:t>𝑥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,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9365" y="3254121"/>
            <a:ext cx="12509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30" dirty="0">
                <a:solidFill>
                  <a:srgbClr val="404040"/>
                </a:solidFill>
                <a:latin typeface="Cambria Math"/>
                <a:cs typeface="Cambria Math"/>
              </a:rPr>
              <a:t>0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3171" y="3254121"/>
            <a:ext cx="12509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3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2342" y="3139122"/>
            <a:ext cx="81076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two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free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parameters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20" dirty="0">
                <a:solidFill>
                  <a:srgbClr val="404040"/>
                </a:solidFill>
                <a:latin typeface="Cambria Math"/>
                <a:cs typeface="Cambria Math"/>
              </a:rPr>
              <a:t>𝜃</a:t>
            </a:r>
            <a:r>
              <a:rPr sz="2025" spc="179" baseline="26748" dirty="0">
                <a:solidFill>
                  <a:srgbClr val="404040"/>
                </a:solidFill>
                <a:latin typeface="Cambria Math"/>
                <a:cs typeface="Cambria Math"/>
              </a:rPr>
              <a:t>′</a:t>
            </a:r>
            <a:r>
              <a:rPr sz="2025" spc="750" baseline="26748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20" dirty="0">
                <a:solidFill>
                  <a:srgbClr val="404040"/>
                </a:solidFill>
                <a:latin typeface="Cambria Math"/>
                <a:cs typeface="Cambria Math"/>
              </a:rPr>
              <a:t>𝜃</a:t>
            </a:r>
            <a:r>
              <a:rPr sz="2025" spc="179" baseline="26748" dirty="0">
                <a:solidFill>
                  <a:srgbClr val="404040"/>
                </a:solidFill>
                <a:latin typeface="Cambria Math"/>
                <a:cs typeface="Cambria Math"/>
              </a:rPr>
              <a:t>′</a:t>
            </a:r>
            <a:r>
              <a:rPr sz="1800" spc="12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The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filter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parameters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shared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over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6425" y="3271329"/>
            <a:ext cx="8526780" cy="139890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165"/>
              </a:spcBef>
            </a:pP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whole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graph.</a:t>
            </a:r>
            <a:endParaRPr sz="1800">
              <a:latin typeface="Trebuchet MS"/>
              <a:cs typeface="Trebuchet MS"/>
            </a:endParaRPr>
          </a:p>
          <a:p>
            <a:pPr marL="393700" marR="43180" indent="-343535">
              <a:lnSpc>
                <a:spcPct val="100899"/>
              </a:lnSpc>
              <a:spcBef>
                <a:spcPts val="1050"/>
              </a:spcBef>
              <a:tabLst>
                <a:tab pos="393700" algn="l"/>
              </a:tabLst>
            </a:pPr>
            <a:r>
              <a:rPr sz="1400" spc="-114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Successive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filters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form</a:t>
            </a:r>
            <a:r>
              <a:rPr sz="18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then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effectively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convolve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Cambria Math"/>
                <a:cs typeface="Cambria Math"/>
              </a:rPr>
              <a:t>𝑘</a:t>
            </a:r>
            <a:r>
              <a:rPr sz="2025" spc="97" baseline="26748" dirty="0">
                <a:solidFill>
                  <a:srgbClr val="404040"/>
                </a:solidFill>
                <a:latin typeface="Cambria Math"/>
                <a:cs typeface="Cambria Math"/>
              </a:rPr>
              <a:t>𝑡ℎ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-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order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neighborhood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 a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node, where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𝑘</a:t>
            </a:r>
            <a:r>
              <a:rPr sz="1800" spc="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number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successive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filtering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operations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convolutional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layers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neural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network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1482</Words>
  <Application>Microsoft Office PowerPoint</Application>
  <PresentationFormat>Widescreen</PresentationFormat>
  <Paragraphs>165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 Math</vt:lpstr>
      <vt:lpstr>Lucida Sans Unicode</vt:lpstr>
      <vt:lpstr>Times New Roman</vt:lpstr>
      <vt:lpstr>Trebuchet MS</vt:lpstr>
      <vt:lpstr>Office Theme</vt:lpstr>
      <vt:lpstr>Semi-Supervised classification with  Graph Convolutional Networks</vt:lpstr>
      <vt:lpstr>Graph Convolutional  Network</vt:lpstr>
      <vt:lpstr>Graph Convolutional Network</vt:lpstr>
      <vt:lpstr>Loss Function</vt:lpstr>
      <vt:lpstr>Fast Approximate Convolutions on  Graphs</vt:lpstr>
      <vt:lpstr>Spectral Graph Convolutions</vt:lpstr>
      <vt:lpstr>Chebyshev Polynomial Approximation</vt:lpstr>
      <vt:lpstr>Chebyshev Polynomial Approximation</vt:lpstr>
      <vt:lpstr>Further Approx.</vt:lpstr>
      <vt:lpstr>Further Approx.</vt:lpstr>
      <vt:lpstr>Output</vt:lpstr>
      <vt:lpstr>Semi-Supervised Node Classification</vt:lpstr>
      <vt:lpstr>Semi-Supervised Node Classification</vt:lpstr>
      <vt:lpstr>Semi-Supervised Node Classification for  graphs</vt:lpstr>
      <vt:lpstr>Experimental Set Up</vt:lpstr>
      <vt:lpstr>Results</vt:lpstr>
      <vt:lpstr>Results</vt:lpstr>
      <vt:lpstr>Results</vt:lpstr>
      <vt:lpstr>PowerPoint Presentation</vt:lpstr>
      <vt:lpstr>PowerPoint Presentation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classification with  Graph Convolutional Networks</dc:title>
  <cp:lastModifiedBy>Chirag Sahu</cp:lastModifiedBy>
  <cp:revision>1</cp:revision>
  <dcterms:created xsi:type="dcterms:W3CDTF">2022-12-06T12:57:34Z</dcterms:created>
  <dcterms:modified xsi:type="dcterms:W3CDTF">2022-12-06T13:03:05Z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2021-12-06T00:00:00Z</vt:filetime>
  </property>
  <property fmtid="{D5CDD505-2E9C-101B-9397-08002B2CF9AE}" pid="3" name="LastSaved">
    <vt:filetime>2022-12-06T00:00:00Z</vt:filetime>
  </property>
</Properties>
</file>