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75" r:id="rId9"/>
    <p:sldId id="274" r:id="rId10"/>
    <p:sldId id="276" r:id="rId11"/>
    <p:sldId id="264" r:id="rId12"/>
    <p:sldId id="272" r:id="rId13"/>
    <p:sldId id="26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5F96A69-AAA5-4FB9-918E-842C08063A3A}">
          <p14:sldIdLst>
            <p14:sldId id="256"/>
            <p14:sldId id="257"/>
            <p14:sldId id="258"/>
            <p14:sldId id="259"/>
            <p14:sldId id="271"/>
            <p14:sldId id="260"/>
            <p14:sldId id="261"/>
            <p14:sldId id="275"/>
            <p14:sldId id="274"/>
            <p14:sldId id="276"/>
            <p14:sldId id="264"/>
            <p14:sldId id="272"/>
            <p14:sldId id="265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SauceDemo Automation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38323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Eclipse | Java | Maven | Selenium WebDriver | TestNG | Jenkins | Git | GitHub | JIRA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Sahul Kumar Parida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No: Java Selenium-3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Superset ID: 4644785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33DBB-54AF-940B-DBBC-FC85EC44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DE83-2713-6133-7C1A-AD07CAB1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test-output/index.html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5ECDE-1501-5681-4C03-9CED74FDB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8" y="1128294"/>
            <a:ext cx="11515542" cy="460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05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DAE7-CD1F-F592-D9BB-536AD2DC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JIRA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4AEB8-73A2-B160-6074-82F1157E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490"/>
            <a:ext cx="10515600" cy="4564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Test Case Management</a:t>
            </a:r>
          </a:p>
          <a:p>
            <a:r>
              <a:rPr lang="en-US" dirty="0"/>
              <a:t>User Stories: Created for each module with acceptance criteria</a:t>
            </a:r>
          </a:p>
          <a:p>
            <a:r>
              <a:rPr lang="en-US" dirty="0"/>
              <a:t>Test Cases: Linked to JIRA tasks with traceability</a:t>
            </a:r>
          </a:p>
          <a:p>
            <a:r>
              <a:rPr lang="en-US" dirty="0"/>
              <a:t>Bug Reports: Automatic creation with screenshots and logs</a:t>
            </a:r>
          </a:p>
          <a:p>
            <a:r>
              <a:rPr lang="en-US" dirty="0"/>
              <a:t>Requirements: Tracked and managed throughout SDLC</a:t>
            </a:r>
          </a:p>
        </p:txBody>
      </p:sp>
    </p:spTree>
    <p:extLst>
      <p:ext uri="{BB962C8B-B14F-4D97-AF65-F5344CB8AC3E}">
        <p14:creationId xmlns:p14="http://schemas.microsoft.com/office/powerpoint/2010/main" val="3849221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A6ED4-B093-AD9B-605F-3C6697E6E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AFB4-7E99-66C6-7017-2AEE61D2B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JIRA Dashboard Output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096599-1068-F0BF-C12E-057DAD08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47" y="1376624"/>
            <a:ext cx="11490830" cy="485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5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F8311-5E70-AACC-C4A6-3169762BC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4521D9-2962-6F9F-FE00-0849C55CC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700" y="1425060"/>
            <a:ext cx="10833100" cy="371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47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3CAE9-DE5F-E3E1-F786-D57CAB73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49BE4-3BD2-40C1-8DA8-AC7D7562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10" y="176981"/>
            <a:ext cx="10832690" cy="1513707"/>
          </a:xfrm>
        </p:spPr>
        <p:txBody>
          <a:bodyPr/>
          <a:lstStyle/>
          <a:p>
            <a:r>
              <a:rPr lang="en-US" dirty="0"/>
              <a:t>Jenkins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8759C0-3DBF-1D2D-AC8A-9C8B29911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10" y="1417563"/>
            <a:ext cx="11311524" cy="44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91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FFD6-EE45-4F57-8094-4B5C8552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B39824-226E-76DD-8CAE-E3A22751F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97667"/>
            <a:ext cx="8817077" cy="3782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Structure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Test Scenarios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 &amp; HTML Reports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91272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7" y="265470"/>
            <a:ext cx="9537291" cy="1307691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7" y="1425914"/>
            <a:ext cx="11287433" cy="5859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capstone project demonstrates a robust, scalable automated testing framework designed for the SauceDemo web application. The framework implements industry best practices including Page Object Model (POM), Behavior-Driven Development (BDD), and comprehensive reporting mechanisms.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functional testing using Selenium WebDriver and TestNG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BDD approach with Cucumber for better stakeholder collaboration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code quality through Git version control and collaborative development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testing with Jenkins CI/CD pipeline integration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comprehensive reporting with ExtentReports and screenshot capture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cross-browser testing across Chrome and Firefox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with JIRA for requirement and defect management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AE6B9-E338-F4E9-F569-49A4B2137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Key Features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584104-CBD7-59ED-0BB5-8B2542092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22305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 BDD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Gherkin-based feature files for better readability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Detailed Reporting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ExtentReports with graphical HTML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Cross-Browser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Chrome and Firefox compatibility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Parallel Execution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 parallel test execution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CI/CD Ready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 pipeline integration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JIRA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 tracking and requirement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Page Object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Maintainable and reusable page classes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48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B11AF-DF5D-0F0B-F9DC-7C30B23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9E6A-215E-BD9B-5075-ADD4FDFB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-186813"/>
            <a:ext cx="10763865" cy="1877501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4DEBE3-1702-95D8-54F3-8E33C9CB8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38364"/>
              </p:ext>
            </p:extLst>
          </p:nvPr>
        </p:nvGraphicFramePr>
        <p:xfrm>
          <a:off x="589935" y="1376517"/>
          <a:ext cx="10078065" cy="47883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7568">
                  <a:extLst>
                    <a:ext uri="{9D8B030D-6E8A-4147-A177-3AD203B41FA5}">
                      <a16:colId xmlns:a16="http://schemas.microsoft.com/office/drawing/2014/main" val="1699125203"/>
                    </a:ext>
                  </a:extLst>
                </a:gridCol>
                <a:gridCol w="6150497">
                  <a:extLst>
                    <a:ext uri="{9D8B030D-6E8A-4147-A177-3AD203B41FA5}">
                      <a16:colId xmlns:a16="http://schemas.microsoft.com/office/drawing/2014/main" val="3262613189"/>
                    </a:ext>
                  </a:extLst>
                </a:gridCol>
              </a:tblGrid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Technology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4769562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Java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Programming Language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071571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Selenium WebDriver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Browser Automation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4756958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Testing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5487916"/>
                  </a:ext>
                </a:extLst>
              </a:tr>
              <a:tr h="5394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Cucumber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BDD Framework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849256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Maven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Build &amp; Dependency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932601"/>
                  </a:ext>
                </a:extLst>
              </a:tr>
              <a:tr h="4147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ExtentReports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 Reporting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7816044"/>
                  </a:ext>
                </a:extLst>
              </a:tr>
              <a:tr h="4248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Apache POI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Excel Data Handling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5431494"/>
                  </a:ext>
                </a:extLst>
              </a:tr>
              <a:tr h="434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Version Control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209721"/>
                  </a:ext>
                </a:extLst>
              </a:tr>
              <a:tr h="38154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Jenkins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CI/CD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80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2320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728" y="-226141"/>
            <a:ext cx="9910917" cy="1740309"/>
          </a:xfrm>
        </p:spPr>
        <p:txBody>
          <a:bodyPr/>
          <a:lstStyle/>
          <a:p>
            <a:r>
              <a:rPr lang="en-US" dirty="0"/>
              <a:t>Project Structure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959A02-FBDD-12C3-FDA0-1C5B6EE93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728" y="1032389"/>
            <a:ext cx="7869104" cy="547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1"/>
            <a:ext cx="10606548" cy="1690688"/>
          </a:xfrm>
        </p:spPr>
        <p:txBody>
          <a:bodyPr/>
          <a:lstStyle/>
          <a:p>
            <a:r>
              <a:rPr lang="en-IN" dirty="0"/>
              <a:t>Key Test Scenarios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290B9A0-88F8-2F84-6B08-4696A2515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631884"/>
              </p:ext>
            </p:extLst>
          </p:nvPr>
        </p:nvGraphicFramePr>
        <p:xfrm>
          <a:off x="838200" y="1435510"/>
          <a:ext cx="9498512" cy="48038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749256">
                  <a:extLst>
                    <a:ext uri="{9D8B030D-6E8A-4147-A177-3AD203B41FA5}">
                      <a16:colId xmlns:a16="http://schemas.microsoft.com/office/drawing/2014/main" val="452635611"/>
                    </a:ext>
                  </a:extLst>
                </a:gridCol>
                <a:gridCol w="4749256">
                  <a:extLst>
                    <a:ext uri="{9D8B030D-6E8A-4147-A177-3AD203B41FA5}">
                      <a16:colId xmlns:a16="http://schemas.microsoft.com/office/drawing/2014/main" val="3918547360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Scenario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Description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1245787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Authenticate with correct credentials (standard_user/secret_sauce) and verify successful dashboard access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077357861"/>
                  </a:ext>
                </a:extLst>
              </a:tr>
              <a:tr h="81515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Invalid Login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Test error handling with wrong username/password combinations and validate appropriate error messages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33473879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dirty="0"/>
                        <a:t>Add Item to Cart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Select products from inventory, add to cart, and verify cart counter updates and item persistence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513092291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Checkout Flow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Complete end-to-end purchase process from cart review → user info → payment → order confirmation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11427002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Logout Functionality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Verify session termination, redirect to login page, and cart data cleanup after logout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40398112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Page Verification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Validate page titles, key UI elements, navigation menus, and responsive design across pages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767205805"/>
                  </a:ext>
                </a:extLst>
              </a:tr>
              <a:tr h="5698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/>
                        <a:t>Product Sorting</a:t>
                      </a: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Test sorting options: A–Z, Z–A, Price (Low to High), and Price (High to Low) on product listings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432205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020D3D-442B-1B9E-4ECC-2CEA1E3EE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F00F2-CF08-AB56-45D4-A4D04211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Cucumber 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92204-C174-F0D4-CDA8-69A8203F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22" y="1139828"/>
            <a:ext cx="11460689" cy="332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83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D2C80-E963-5E65-FB5A-3ED889A6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92E1-BA2A-53B7-98FC-56627AAD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273" y="-251209"/>
            <a:ext cx="10881527" cy="1941897"/>
          </a:xfrm>
        </p:spPr>
        <p:txBody>
          <a:bodyPr/>
          <a:lstStyle/>
          <a:p>
            <a:r>
              <a:rPr lang="en-IN" dirty="0"/>
              <a:t>test-output/emailable-report.html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F939EB-0726-EF84-8AEE-D1077494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73" y="1101212"/>
            <a:ext cx="11692783" cy="437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10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468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Times New Roman</vt:lpstr>
      <vt:lpstr>Wingdings</vt:lpstr>
      <vt:lpstr>Office Theme</vt:lpstr>
      <vt:lpstr>SauceDemo Automation Capstone Project</vt:lpstr>
      <vt:lpstr>Contents</vt:lpstr>
      <vt:lpstr>Project Overview</vt:lpstr>
      <vt:lpstr>Key Features</vt:lpstr>
      <vt:lpstr>Technology Stack</vt:lpstr>
      <vt:lpstr>Project Structure</vt:lpstr>
      <vt:lpstr>Key Test Scenarios</vt:lpstr>
      <vt:lpstr>Cucumber HTML Report</vt:lpstr>
      <vt:lpstr>test-output/emailable-report.html Report</vt:lpstr>
      <vt:lpstr>test-output/index.html Report</vt:lpstr>
      <vt:lpstr>JIRA </vt:lpstr>
      <vt:lpstr>JIRA Dashboard Output </vt:lpstr>
      <vt:lpstr>Jenkins Output</vt:lpstr>
      <vt:lpstr>Jenkins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Sahul Kumar Parida</cp:lastModifiedBy>
  <cp:revision>23</cp:revision>
  <dcterms:created xsi:type="dcterms:W3CDTF">2025-09-03T04:32:25Z</dcterms:created>
  <dcterms:modified xsi:type="dcterms:W3CDTF">2025-09-08T04:13:19Z</dcterms:modified>
</cp:coreProperties>
</file>