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5" r:id="rId9"/>
    <p:sldId id="274" r:id="rId10"/>
    <p:sldId id="276" r:id="rId11"/>
    <p:sldId id="264" r:id="rId12"/>
    <p:sldId id="272" r:id="rId13"/>
    <p:sldId id="277" r:id="rId14"/>
    <p:sldId id="273" r:id="rId15"/>
    <p:sldId id="265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F96A69-AAA5-4FB9-918E-842C08063A3A}">
          <p14:sldIdLst>
            <p14:sldId id="256"/>
            <p14:sldId id="257"/>
            <p14:sldId id="258"/>
            <p14:sldId id="259"/>
            <p14:sldId id="271"/>
            <p14:sldId id="260"/>
            <p14:sldId id="261"/>
            <p14:sldId id="275"/>
            <p14:sldId id="274"/>
            <p14:sldId id="276"/>
            <p14:sldId id="264"/>
            <p14:sldId id="272"/>
            <p14:sldId id="277"/>
            <p14:sldId id="273"/>
            <p14:sldId id="26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17A9-13F0-6EA1-A4EF-783DC5E60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2033E-1A3E-8487-EF1D-798549B1D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A258C-7BE9-3566-1461-FE3DF2B9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4155-E364-DC4E-412D-81FE96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34AF-A7FF-22DA-D21D-A1B9AE19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BA33-63B6-5EE3-D129-91240D2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4AEB-FD89-4634-57A4-CB09DDB00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1859-E388-AA8A-429C-A097DE8A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62B2-7D69-6C3C-B1B1-DE8CF3DC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ADE4-710E-8811-00E8-B72CC679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0FD54-232A-E2E7-D1A8-5E358F370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D4E2F-7308-B14D-47B2-9D0A569F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6C2E-7EC4-A229-BC52-072465E7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09BD4-F359-6DCE-9946-AB2D88F4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9CF1-80AA-8242-8E2B-FC29EE62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9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A556-0959-3BBC-2EA6-716D01D9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6A73-440B-E765-AA87-F3218BBC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0E9F-ED2C-1571-C7D6-C2F00CC4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A81C-A198-1F6F-7A61-AFC1F5CB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D25F-3CEC-A1FF-D7B2-A5BD7D3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02C1-0733-5EBC-7645-9133E96D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1A2E-B67C-41C4-9097-40DE6720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7F9B-5DAD-AACA-F0A2-6E566B93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1EC1-52D7-3C3C-244C-258F1D4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B0FE-A478-80CF-7B85-C4E1800A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F37C-AF9E-45A9-086C-E28B83E5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8E30-E091-5C15-0A61-96E1DD3EC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BDA6-E9E6-35E4-EA02-EFD94E04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E827-D308-703F-502F-024647D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1B91D-2F9D-6304-EAB2-0B76C5AE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C10F4-54F4-AD87-E188-B291FAE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3C25-CE06-5F37-69BE-DBAE755C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F49E-C00D-047D-4252-CDB200A6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5F64E-1341-3552-5496-7DDE8221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CA23C-410B-6910-9109-29CAD22AE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79AD7-BF65-85FE-C444-1D53F399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3A465-2472-CCFC-87EE-73A3EA3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AE819-577A-1E96-5528-49880C45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E63E-EBAF-331C-92C7-CCB2656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5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A989-836F-FA33-6423-E5530207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A1DF-CEB6-B173-62C0-E89CC651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D3119-25B5-9865-3E2B-609448B2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FC591-EF5B-CFDD-DEA0-F35C984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DA29E-834F-183F-9799-56973897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C2DD5-D6B3-AAEB-72B4-81710866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B45E-5631-C940-D6EF-D0C657BA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BBCA-766C-20AE-0E2C-A65C9A6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C3EC-288F-4C38-BF7C-3459A962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2624A-5AB2-5ECF-81D8-59178CE9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8CBD6-A1A8-9776-03F7-076276DB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BC6BA-CE0F-DDD3-256E-0C14E0D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750F-BDDB-53DA-BCD9-0D2645AC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2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01E-0196-B4C4-99F4-5A84CE20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9BA9F-8D38-288F-4864-EB68A4D2A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46BC-A803-FAE9-4006-8AEB8AC7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2A7D-4FBC-37B1-9854-6ACBE303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90817-7033-49D7-3522-A7B8240E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05D2-7918-13C9-240D-44279F3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2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56BA6-0A8B-65CE-3F95-51EF3914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8B34-0D83-DF69-C85F-B6239C84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B5FF-BEA2-8D97-7BF6-F21E687A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C13A-E03C-F071-85DC-17A74AC13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A373-9FA1-0C15-2EA0-C60187F19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0018-81A7-45A1-8AC9-A4683FA74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SauceDemo Automation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4EBE-4806-8DFD-499E-9AB937852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3832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| Java | Maven | Selenium WebDriver | TestNG | Jenkins | Git | GitHub | JIRA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Sahul Kumar Parida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Java Selenium-3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Superset ID: 4644785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3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33DBB-54AF-940B-DBBC-FC85EC446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DE83-2713-6133-7C1A-AD07CAB1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test-output/index.html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5ECDE-1501-5681-4C03-9CED74FD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8" y="1128294"/>
            <a:ext cx="11515542" cy="46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0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DAE7-CD1F-F592-D9BB-536AD2DC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JIRA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AEB8-73A2-B160-6074-82F1157E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456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Case Management</a:t>
            </a:r>
          </a:p>
          <a:p>
            <a:r>
              <a:rPr lang="en-US" dirty="0"/>
              <a:t>User Stories: Created for each module with acceptance criteria</a:t>
            </a:r>
          </a:p>
          <a:p>
            <a:r>
              <a:rPr lang="en-US" dirty="0"/>
              <a:t>Test Cases: Linked to JIRA tasks with traceability</a:t>
            </a:r>
          </a:p>
          <a:p>
            <a:r>
              <a:rPr lang="en-US" dirty="0"/>
              <a:t>Bug Reports: Automatic creation with screenshots and logs</a:t>
            </a:r>
          </a:p>
          <a:p>
            <a:r>
              <a:rPr lang="en-US" dirty="0"/>
              <a:t>Requirements: Tracked and managed throughout SDLC</a:t>
            </a:r>
          </a:p>
        </p:txBody>
      </p:sp>
    </p:spTree>
    <p:extLst>
      <p:ext uri="{BB962C8B-B14F-4D97-AF65-F5344CB8AC3E}">
        <p14:creationId xmlns:p14="http://schemas.microsoft.com/office/powerpoint/2010/main" val="384922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6ED4-B093-AD9B-605F-3C6697E6E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AFB4-7E99-66C6-7017-2AEE61D2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JIRA Backlog Dashboard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96599-1068-F0BF-C12E-057DAD08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47" y="1376624"/>
            <a:ext cx="11490830" cy="48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67216-5FA3-916F-D4FF-706598C2D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C9D5-2410-77D7-B797-57AC0CDE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JIRA Timeline Dashboard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08B93-9BEC-8F08-846F-6C0CCCBAD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3" y="1094522"/>
            <a:ext cx="11353800" cy="561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1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3CAE9-DE5F-E3E1-F786-D57CAB73C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9BE4-3BD2-40C1-8DA8-AC7D7562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76981"/>
            <a:ext cx="10832690" cy="1513707"/>
          </a:xfrm>
        </p:spPr>
        <p:txBody>
          <a:bodyPr/>
          <a:lstStyle/>
          <a:p>
            <a:r>
              <a:rPr lang="en-US" dirty="0"/>
              <a:t>Jenkins Dashboard 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759C0-3DBF-1D2D-AC8A-9C8B2991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1417563"/>
            <a:ext cx="11311524" cy="44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1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8311-5E70-AACC-C4A6-3169762B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76981"/>
            <a:ext cx="10832690" cy="1513707"/>
          </a:xfrm>
        </p:spPr>
        <p:txBody>
          <a:bodyPr/>
          <a:lstStyle/>
          <a:p>
            <a:r>
              <a:rPr lang="en-US" dirty="0"/>
              <a:t>Jenkins Output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4521D9-2962-6F9F-FE00-0849C55CC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" y="1425060"/>
            <a:ext cx="10833100" cy="37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C51C9-AA5D-BDF8-3CBC-F57582298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64C8-0332-E2D9-DE3B-A87EA988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2" y="-255639"/>
            <a:ext cx="10950678" cy="1946327"/>
          </a:xfrm>
        </p:spPr>
        <p:txBody>
          <a:bodyPr/>
          <a:lstStyle/>
          <a:p>
            <a:r>
              <a:rPr lang="en-US" dirty="0"/>
              <a:t>Jenkins Console Output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3C01A-3950-3293-46F5-8B78772F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40E46-E1E4-C01C-14C0-D2B0923C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1071493"/>
            <a:ext cx="11543071" cy="549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6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FFD6-EE45-4F57-8094-4B5C8552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B39824-226E-76DD-8CAE-E3A22751F0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7667"/>
            <a:ext cx="8817077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Test Scenarios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Cucumber &amp; HTML Reports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1272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A66A-4983-8762-B29D-8D89B642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7" y="265470"/>
            <a:ext cx="9537291" cy="1307691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BD12AD-A4B2-3205-EA36-813181B12A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8090" y="1382186"/>
            <a:ext cx="11189110" cy="544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capstone project demonstrates a robust, scalable automated testing framework designed for the SauceDemo web application.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functional testing using Selenium WebDriver and TestNG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BDD approach with Cucumber for better stakeholder collaboration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code quality through Git version control and collaborative development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continuous testing with Jenkins CI/CD pipeline integration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comprehensive reporting with ExtentReports and screenshot capture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cross-browser testing across Chrome and Firefox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JIRA for requirement and defect management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5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E6B9-E338-F4E9-F569-49A4B213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-186813"/>
            <a:ext cx="10763865" cy="1877501"/>
          </a:xfrm>
        </p:spPr>
        <p:txBody>
          <a:bodyPr/>
          <a:lstStyle/>
          <a:p>
            <a:r>
              <a:rPr lang="en-IN" dirty="0"/>
              <a:t>Key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584104-CBD7-59ED-0BB5-8B2542092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422305"/>
              </p:ext>
            </p:extLst>
          </p:nvPr>
        </p:nvGraphicFramePr>
        <p:xfrm>
          <a:off x="589935" y="1376517"/>
          <a:ext cx="10078065" cy="4788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568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Page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Maintainable and reusable page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157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Cucumber BDD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Gherkin-based feature files for better readability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56958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Detailed Reporting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ExtentReports with graphical HTML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87916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Cross-Browser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Chrome and Firefox compatibility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49256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Parallel Execution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TestNG parallel test execution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CI/CD Ready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Jenkins pipeline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24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JIRA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Bug tracking and requirement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431494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81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Page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Maintainable and reusable page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48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B11AF-DF5D-0F0B-F9DC-7C30B236C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9E6A-215E-BD9B-5075-ADD4FDFB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-186813"/>
            <a:ext cx="10763865" cy="1877501"/>
          </a:xfrm>
        </p:spPr>
        <p:txBody>
          <a:bodyPr/>
          <a:lstStyle/>
          <a:p>
            <a:r>
              <a:rPr lang="en-IN" dirty="0"/>
              <a:t>Technology 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4DEBE3-1702-95D8-54F3-8E33C9CB8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05533"/>
              </p:ext>
            </p:extLst>
          </p:nvPr>
        </p:nvGraphicFramePr>
        <p:xfrm>
          <a:off x="589935" y="1376517"/>
          <a:ext cx="10078065" cy="4363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568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Programming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157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Selenium WebDriver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Browser Automation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56958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Testing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87916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Cucumber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BDD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49256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Build &amp; Dependency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ExtentReports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 Reporting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GitHub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Version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81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Jenkins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CI/CD Pipeline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2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285F-B9B4-F76D-8591-F4B2A23F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28" y="-226141"/>
            <a:ext cx="9910917" cy="1740309"/>
          </a:xfrm>
        </p:spPr>
        <p:txBody>
          <a:bodyPr/>
          <a:lstStyle/>
          <a:p>
            <a:r>
              <a:rPr lang="en-US" dirty="0"/>
              <a:t>Project Structure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59A02-FBDD-12C3-FDA0-1C5B6EE93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28" y="1032389"/>
            <a:ext cx="7869104" cy="54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2482-3411-9842-504E-E815A646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52" y="1"/>
            <a:ext cx="10606548" cy="1690688"/>
          </a:xfrm>
        </p:spPr>
        <p:txBody>
          <a:bodyPr/>
          <a:lstStyle/>
          <a:p>
            <a:r>
              <a:rPr lang="en-IN" dirty="0"/>
              <a:t>Key Test Scenarios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90B9A0-88F8-2F84-6B08-4696A2515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631884"/>
              </p:ext>
            </p:extLst>
          </p:nvPr>
        </p:nvGraphicFramePr>
        <p:xfrm>
          <a:off x="838200" y="1435510"/>
          <a:ext cx="9498512" cy="48038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9256">
                  <a:extLst>
                    <a:ext uri="{9D8B030D-6E8A-4147-A177-3AD203B41FA5}">
                      <a16:colId xmlns:a16="http://schemas.microsoft.com/office/drawing/2014/main" val="452635611"/>
                    </a:ext>
                  </a:extLst>
                </a:gridCol>
                <a:gridCol w="4749256">
                  <a:extLst>
                    <a:ext uri="{9D8B030D-6E8A-4147-A177-3AD203B41FA5}">
                      <a16:colId xmlns:a16="http://schemas.microsoft.com/office/drawing/2014/main" val="3918547360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Scenario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Description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612457871"/>
                  </a:ext>
                </a:extLst>
              </a:tr>
              <a:tr h="815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Valid Login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Authenticate with correct credentials (standard_user/secret_sauce) and verify successful dashboard access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077357861"/>
                  </a:ext>
                </a:extLst>
              </a:tr>
              <a:tr h="815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Invalid Login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Test error handling with wrong username/password combinations and validate appropriate error messages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33473879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Add Item to Cart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Select products from inventory, add to cart, and verify cart counter updates and item persistence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513092291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Checkout Flow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Complete end-to-end purchase process from cart review → user info → payment → order confirmation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11427002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Logout Functionality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Verify session termination, redirect to login page, and cart data cleanup after logout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03981120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Page Verification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Validate page titles, key UI elements, navigation menus, and responsive design across pages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76720580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Product Sorting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Test sorting options: A–Z, Z–A, Price (Low to High), and Price (High to Low) on product listings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43220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66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20D3D-442B-1B9E-4ECC-2CEA1E3EE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00F2-CF08-AB56-45D4-A4D04211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Cucumber 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92204-C174-F0D4-CDA8-69A8203F6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1139828"/>
            <a:ext cx="11460689" cy="332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3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D2C80-E963-5E65-FB5A-3ED889A67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92E1-BA2A-53B7-98FC-56627AAD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test-output/emailable-report.html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939EB-0726-EF84-8AEE-D1077494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3" y="1101212"/>
            <a:ext cx="11692783" cy="43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1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447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Times New Roman</vt:lpstr>
      <vt:lpstr>Wingdings</vt:lpstr>
      <vt:lpstr>Office Theme</vt:lpstr>
      <vt:lpstr>SauceDemo Automation Capstone Project</vt:lpstr>
      <vt:lpstr>Contents</vt:lpstr>
      <vt:lpstr>Project Overview</vt:lpstr>
      <vt:lpstr>Key Features</vt:lpstr>
      <vt:lpstr>Technology Stack</vt:lpstr>
      <vt:lpstr>Project Structure</vt:lpstr>
      <vt:lpstr>Key Test Scenarios</vt:lpstr>
      <vt:lpstr>Cucumber HTML Report</vt:lpstr>
      <vt:lpstr>test-output/emailable-report.html Report</vt:lpstr>
      <vt:lpstr>test-output/index.html Report</vt:lpstr>
      <vt:lpstr>JIRA </vt:lpstr>
      <vt:lpstr>JIRA Backlog Dashboard </vt:lpstr>
      <vt:lpstr>JIRA Timeline Dashboard </vt:lpstr>
      <vt:lpstr>Jenkins Dashboard Output</vt:lpstr>
      <vt:lpstr>Jenkins Output</vt:lpstr>
      <vt:lpstr>Jenkins Console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 KUMAR</dc:creator>
  <cp:lastModifiedBy>Sahul Kumar Parida</cp:lastModifiedBy>
  <cp:revision>32</cp:revision>
  <dcterms:created xsi:type="dcterms:W3CDTF">2025-09-03T04:32:25Z</dcterms:created>
  <dcterms:modified xsi:type="dcterms:W3CDTF">2025-09-08T09:00:22Z</dcterms:modified>
</cp:coreProperties>
</file>