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8"/>
  </p:notesMasterIdLst>
  <p:sldIdLst>
    <p:sldId id="269" r:id="rId3"/>
    <p:sldId id="318" r:id="rId4"/>
    <p:sldId id="324" r:id="rId5"/>
    <p:sldId id="325" r:id="rId6"/>
    <p:sldId id="326" r:id="rId7"/>
    <p:sldId id="327" r:id="rId8"/>
    <p:sldId id="328" r:id="rId9"/>
    <p:sldId id="329" r:id="rId10"/>
    <p:sldId id="330" r:id="rId11"/>
    <p:sldId id="297" r:id="rId12"/>
    <p:sldId id="295" r:id="rId13"/>
    <p:sldId id="298" r:id="rId14"/>
    <p:sldId id="316" r:id="rId15"/>
    <p:sldId id="317" r:id="rId16"/>
    <p:sldId id="331" r:id="rId17"/>
    <p:sldId id="332" r:id="rId18"/>
    <p:sldId id="300" r:id="rId19"/>
    <p:sldId id="319" r:id="rId20"/>
    <p:sldId id="320" r:id="rId21"/>
    <p:sldId id="321" r:id="rId22"/>
    <p:sldId id="322" r:id="rId23"/>
    <p:sldId id="301" r:id="rId24"/>
    <p:sldId id="323" r:id="rId25"/>
    <p:sldId id="302" r:id="rId26"/>
    <p:sldId id="305" r:id="rId27"/>
    <p:sldId id="306" r:id="rId28"/>
    <p:sldId id="307" r:id="rId29"/>
    <p:sldId id="308" r:id="rId30"/>
    <p:sldId id="309" r:id="rId31"/>
    <p:sldId id="310" r:id="rId32"/>
    <p:sldId id="311" r:id="rId33"/>
    <p:sldId id="314" r:id="rId34"/>
    <p:sldId id="313" r:id="rId35"/>
    <p:sldId id="315" r:id="rId36"/>
    <p:sldId id="30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FEB87A-F321-4A2F-918B-0D0D464B1455}" type="datetimeFigureOut">
              <a:rPr lang="en-US" smtClean="0"/>
              <a:t>6/11/2023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B9D8BD-734F-4ED6-8F1F-A890858C5DE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394660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13681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943191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 xmlns:p14="http://schemas.microsoft.com/office/powerpoint/2010/main" val="186642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1875900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71465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7608640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73423883"/>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148639015"/>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68441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13560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2577962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924931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216540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792734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530836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490926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913189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3445617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05643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4612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267580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220606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15831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13865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157753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5D7910-1FDA-40A0-8910-BD243D790B16}" type="datetimeFigureOut">
              <a:rPr lang="en-IN" smtClean="0"/>
              <a:pPr/>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295605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D7910-1FDA-40A0-8910-BD243D790B16}" type="datetimeFigureOut">
              <a:rPr lang="en-IN" smtClean="0"/>
              <a:pPr/>
              <a:t>11-06-2023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3CD6E-A602-4D74-8B33-C1101876889A}" type="slidenum">
              <a:rPr lang="en-IN" smtClean="0"/>
              <a:pPr/>
              <a:t>‹#›</a:t>
            </a:fld>
            <a:endParaRPr lang="en-IN"/>
          </a:p>
        </p:txBody>
      </p:sp>
    </p:spTree>
    <p:extLst>
      <p:ext uri="{BB962C8B-B14F-4D97-AF65-F5344CB8AC3E}">
        <p14:creationId xmlns="" xmlns:p14="http://schemas.microsoft.com/office/powerpoint/2010/main" val="266839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8639384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edia.geeksforgeeks.org/wp-content/uploads/two-d.pn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includehelp.com/c-programs/age-calculator.aspx" TargetMode="Externa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hyperlink" Target="https://www.includehelp.com/c-programs/age-calculator.aspx"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includehelp.com/c-programs/age-calculator.aspx"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includehelp.com/c-programs/age-calculator.aspx"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includehelp.com/c-programs/age-calculator.aspx"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includehelp.com/c-programs/age-calculator.aspx"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hyperlink" Target="https://www.includehelp.com/c-programs/age-calculator.aspx"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includehelp.com/c-programs/age-calculator.aspx" TargetMode="Externa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includehelp.com/c-programs/age-calculator.aspx" TargetMode="Externa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hyperlink" Target="https://tutorialspoint.dev/algorithm/pattern-searching-algorithms/searching-for-patterns-set-1-naive-pattern-searching" TargetMode="External"/><Relationship Id="rId2" Type="http://schemas.openxmlformats.org/officeDocument/2006/relationships/hyperlink" Target="https://www.geeksforgeeks.org/naive-algorithm-for-pattern-searching/" TargetMode="External"/><Relationship Id="rId1" Type="http://schemas.openxmlformats.org/officeDocument/2006/relationships/slideLayout" Target="../slideLayouts/slideLayout1.xml"/><Relationship Id="rId5" Type="http://schemas.openxmlformats.org/officeDocument/2006/relationships/hyperlink" Target="https://www.researchgate.net/publication/259756537_On_Improving_the_Naive_String_Matching_Algorithm" TargetMode="External"/><Relationship Id="rId4" Type="http://schemas.openxmlformats.org/officeDocument/2006/relationships/hyperlink" Target="https://www.tutorialspoint.com/Naive-Pattern-Search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78427" y="1842247"/>
            <a:ext cx="9144000" cy="2246427"/>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Times New Roman" pitchFamily="18" charset="0"/>
                <a:cs typeface="Times New Roman" pitchFamily="18" charset="0"/>
              </a:rPr>
              <a:t> </a:t>
            </a:r>
            <a:r>
              <a:rPr lang="en-IN" altLang="en-US" sz="4800" dirty="0">
                <a:latin typeface="Times New Roman" panose="02020603050405020304" pitchFamily="18" charset="0"/>
                <a:cs typeface="Times New Roman" panose="02020603050405020304" pitchFamily="18" charset="0"/>
              </a:rPr>
              <a:t>Multidimensional </a:t>
            </a:r>
            <a:r>
              <a:rPr lang="en-IN" altLang="en-US" sz="4800" dirty="0" smtClean="0">
                <a:latin typeface="Times New Roman" panose="02020603050405020304" pitchFamily="18" charset="0"/>
                <a:cs typeface="Times New Roman" panose="02020603050405020304" pitchFamily="18" charset="0"/>
              </a:rPr>
              <a:t>Array,</a:t>
            </a:r>
            <a:r>
              <a:rPr lang="en-US" altLang="en-US" sz="4800" dirty="0">
                <a:latin typeface="Times New Roman" panose="02020603050405020304" pitchFamily="18" charset="0"/>
                <a:cs typeface="Times New Roman" panose="02020603050405020304" pitchFamily="18" charset="0"/>
              </a:rPr>
              <a:t> Bit Manipulation</a:t>
            </a:r>
          </a:p>
          <a:p>
            <a:pPr algn="ctr">
              <a:defRPr/>
            </a:pPr>
            <a:endParaRPr lang="en-US" sz="48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595414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5400" dirty="0" smtClean="0">
                <a:solidFill>
                  <a:schemeClr val="bg1"/>
                </a:solidFill>
                <a:latin typeface="Times New Roman" pitchFamily="18" charset="0"/>
                <a:cs typeface="Times New Roman" pitchFamily="18" charset="0"/>
              </a:rPr>
              <a:t>Definition and Example</a:t>
            </a:r>
            <a:endParaRPr lang="en-US" sz="5400" dirty="0">
              <a:solidFill>
                <a:schemeClr val="bg1"/>
              </a:solidFill>
              <a:latin typeface="Times New Roman" pitchFamily="18" charset="0"/>
              <a:cs typeface="Times New Roman" pitchFamily="18" charset="0"/>
            </a:endParaRPr>
          </a:p>
        </p:txBody>
      </p:sp>
      <p:sp>
        <p:nvSpPr>
          <p:cNvPr id="2" name="Rectangle 1"/>
          <p:cNvSpPr/>
          <p:nvPr/>
        </p:nvSpPr>
        <p:spPr>
          <a:xfrm>
            <a:off x="339635" y="1616669"/>
            <a:ext cx="10842172" cy="830997"/>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Multidimensional Arrays </a:t>
            </a:r>
            <a:r>
              <a:rPr lang="en-US" sz="2400" dirty="0">
                <a:latin typeface="Times New Roman" panose="02020603050405020304" pitchFamily="18" charset="0"/>
                <a:cs typeface="Times New Roman" panose="02020603050405020304" pitchFamily="18" charset="0"/>
              </a:rPr>
              <a:t>in simple words as array of arrays. Data in multidimensional arrays are stored in tabular </a:t>
            </a:r>
            <a:r>
              <a:rPr lang="en-US" sz="2400" dirty="0" smtClean="0">
                <a:latin typeface="Times New Roman" panose="02020603050405020304" pitchFamily="18" charset="0"/>
                <a:cs typeface="Times New Roman" panose="02020603050405020304" pitchFamily="18" charset="0"/>
              </a:rPr>
              <a:t>form. </a:t>
            </a:r>
            <a:endParaRPr lang="en-IN" sz="24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02622" y="2362309"/>
            <a:ext cx="11288743" cy="22159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smtClean="0">
                <a:latin typeface="Times New Roman" panose="02020603050405020304" pitchFamily="18" charset="0"/>
                <a:cs typeface="Times New Roman" panose="02020603050405020304" pitchFamily="18" charset="0"/>
              </a:rPr>
              <a:t>2-D Array </a:t>
            </a:r>
            <a:r>
              <a:rPr kumimoji="0" lang="en-US" altLang="en-US" sz="2400" i="0"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can be seen as a table with ‘</a:t>
            </a:r>
            <a:r>
              <a:rPr lang="en-US" altLang="en-US" sz="2400" dirty="0">
                <a:latin typeface="Times New Roman" panose="02020603050405020304" pitchFamily="18" charset="0"/>
                <a:cs typeface="Times New Roman" panose="02020603050405020304" pitchFamily="18" charset="0"/>
              </a:rPr>
              <a:t>x’ rows and ‘y’ columns where the row number ranges from 0 to (x-1) and column number ranges from 0 to (y-1). A two – dimensional array ‘x’ with 3 rows and 3 columns is shown below</a:t>
            </a:r>
            <a:r>
              <a:rPr lang="en-US" altLang="en-US" sz="2400"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lang="en-US" altLang="en-US" sz="2400" dirty="0" smtClean="0">
                <a:latin typeface="Times New Roman" panose="02020603050405020304" pitchFamily="18" charset="0"/>
                <a:cs typeface="Times New Roman" panose="02020603050405020304" pitchFamily="18" charset="0"/>
              </a:rPr>
              <a:t>Representation of </a:t>
            </a:r>
            <a:r>
              <a:rPr lang="en-US" altLang="en-US" sz="2400" dirty="0">
                <a:latin typeface="Times New Roman" panose="02020603050405020304" pitchFamily="18" charset="0"/>
                <a:cs typeface="Times New Roman" panose="02020603050405020304" pitchFamily="18" charset="0"/>
              </a:rPr>
              <a:t>2-D Array</a:t>
            </a:r>
            <a:r>
              <a:rPr lang="en-US" altLang="en-US" sz="2400"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lang="en-US" altLang="en-US" sz="2400" dirty="0" smtClean="0">
                <a:latin typeface="Times New Roman" panose="02020603050405020304" pitchFamily="18" charset="0"/>
                <a:cs typeface="Times New Roman" panose="02020603050405020304" pitchFamily="18" charset="0"/>
              </a:rPr>
              <a:t>int </a:t>
            </a:r>
            <a:r>
              <a:rPr lang="en-US" altLang="en-US" sz="2400" dirty="0">
                <a:latin typeface="Times New Roman" panose="02020603050405020304" pitchFamily="18" charset="0"/>
                <a:cs typeface="Times New Roman" panose="02020603050405020304" pitchFamily="18" charset="0"/>
              </a:rPr>
              <a:t>x[3][4] = {{0,1,2,3}, {4,5,6,7}, {8,9,10,11}};</a:t>
            </a:r>
            <a:br>
              <a:rPr lang="en-US" altLang="en-US" sz="2400" dirty="0">
                <a:latin typeface="Times New Roman" panose="02020603050405020304" pitchFamily="18" charset="0"/>
                <a:cs typeface="Times New Roman" panose="02020603050405020304" pitchFamily="18" charset="0"/>
              </a:rPr>
            </a:br>
            <a:r>
              <a:rPr lang="en-US" altLang="en-US" dirty="0">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two-d">
            <a:hlinkClick r:id="rId2"/>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9634" y="4492942"/>
            <a:ext cx="5295617" cy="164847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95414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3999" y="0"/>
            <a:ext cx="9865659"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5400" dirty="0" smtClean="0">
                <a:solidFill>
                  <a:schemeClr val="bg1"/>
                </a:solidFill>
                <a:latin typeface="Times New Roman" pitchFamily="18" charset="0"/>
                <a:cs typeface="Times New Roman" pitchFamily="18" charset="0"/>
              </a:rPr>
              <a:t>Need of multi-dimensional array</a:t>
            </a:r>
            <a:endParaRPr lang="en-US" sz="54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546412"/>
            <a:ext cx="10515600" cy="4630551"/>
          </a:xfrm>
        </p:spPr>
        <p:txBody>
          <a:bodyPr/>
          <a:lstStyle/>
          <a:p>
            <a:pPr algn="just"/>
            <a:r>
              <a:rPr lang="en-IN" dirty="0"/>
              <a:t>Multidimensional arrays are used to store information in a matrix form -- e.g. a railway timetable, schedule cannot be </a:t>
            </a:r>
            <a:r>
              <a:rPr lang="en-IN" dirty="0" smtClean="0"/>
              <a:t>stored </a:t>
            </a:r>
            <a:r>
              <a:rPr lang="en-IN" dirty="0"/>
              <a:t>as a single dimensional array. </a:t>
            </a:r>
            <a:endParaRPr lang="en-IN" dirty="0" smtClean="0"/>
          </a:p>
          <a:p>
            <a:pPr algn="just"/>
            <a:r>
              <a:rPr lang="en-IN" dirty="0" smtClean="0"/>
              <a:t>You </a:t>
            </a:r>
            <a:r>
              <a:rPr lang="en-IN" dirty="0"/>
              <a:t>may want to use a 3-D array for storing height, width and </a:t>
            </a:r>
            <a:r>
              <a:rPr lang="en-IN" dirty="0" smtClean="0"/>
              <a:t>length </a:t>
            </a:r>
            <a:r>
              <a:rPr lang="en-IN" dirty="0"/>
              <a:t>of each room on each floor of a building</a:t>
            </a:r>
            <a:r>
              <a:rPr lang="en-IN" dirty="0" smtClean="0"/>
              <a:t>.</a:t>
            </a:r>
          </a:p>
          <a:p>
            <a:pPr algn="just"/>
            <a:r>
              <a:rPr lang="en-IN" dirty="0" smtClean="0"/>
              <a:t>Often used to </a:t>
            </a:r>
            <a:r>
              <a:rPr lang="en-IN" dirty="0"/>
              <a:t>handle complex data stored in the form of a matrix or table for:</a:t>
            </a:r>
          </a:p>
          <a:p>
            <a:pPr lvl="1" algn="just"/>
            <a:r>
              <a:rPr lang="en-IN" sz="2800" dirty="0" smtClean="0"/>
              <a:t>Pixel </a:t>
            </a:r>
            <a:r>
              <a:rPr lang="en-IN" sz="2800" dirty="0"/>
              <a:t>matrix of an image</a:t>
            </a:r>
          </a:p>
          <a:p>
            <a:pPr lvl="1" algn="just"/>
            <a:r>
              <a:rPr lang="en-IN" sz="2800" dirty="0"/>
              <a:t>Computer graphic transformation matrix</a:t>
            </a:r>
          </a:p>
        </p:txBody>
      </p:sp>
    </p:spTree>
    <p:extLst>
      <p:ext uri="{BB962C8B-B14F-4D97-AF65-F5344CB8AC3E}">
        <p14:creationId xmlns="" xmlns:p14="http://schemas.microsoft.com/office/powerpoint/2010/main" val="2595414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4800" dirty="0" smtClean="0">
                <a:solidFill>
                  <a:schemeClr val="bg1"/>
                </a:solidFill>
                <a:latin typeface="Times New Roman" pitchFamily="18" charset="0"/>
                <a:cs typeface="Times New Roman" pitchFamily="18" charset="0"/>
              </a:rPr>
              <a:t> 3-D Array</a:t>
            </a:r>
            <a:endParaRPr lang="en-US" sz="4800" dirty="0">
              <a:solidFill>
                <a:schemeClr val="bg1"/>
              </a:solidFill>
              <a:latin typeface="Times New Roman" pitchFamily="18" charset="0"/>
              <a:cs typeface="Times New Roman" pitchFamily="18" charset="0"/>
            </a:endParaRPr>
          </a:p>
        </p:txBody>
      </p:sp>
      <p:sp>
        <p:nvSpPr>
          <p:cNvPr id="4" name="Content Placeholder 3"/>
          <p:cNvSpPr>
            <a:spLocks noGrp="1"/>
          </p:cNvSpPr>
          <p:nvPr>
            <p:ph idx="1"/>
          </p:nvPr>
        </p:nvSpPr>
        <p:spPr>
          <a:xfrm>
            <a:off x="838200" y="1371600"/>
            <a:ext cx="10515600" cy="4818810"/>
          </a:xfrm>
        </p:spPr>
        <p:txBody>
          <a:bodyPr>
            <a:normAutofit/>
          </a:bodyPr>
          <a:lstStyle/>
          <a:p>
            <a:pPr algn="just"/>
            <a:r>
              <a:rPr lang="en-IN" sz="2400" dirty="0">
                <a:latin typeface="Times New Roman" panose="02020603050405020304" pitchFamily="18" charset="0"/>
                <a:cs typeface="Times New Roman" panose="02020603050405020304" pitchFamily="18" charset="0"/>
              </a:rPr>
              <a:t>Multidimensional arrays are an extension of 2-D matrices and use additional subscripts for indexing. A 3-D array, for example, uses three subscripts. The first two are just like a matrix, but the third dimension represents pages or sheets of elements.</a:t>
            </a:r>
          </a:p>
        </p:txBody>
      </p:sp>
      <p:pic>
        <p:nvPicPr>
          <p:cNvPr id="5" name="Picture 4"/>
          <p:cNvPicPr>
            <a:picLocks noChangeAspect="1"/>
          </p:cNvPicPr>
          <p:nvPr/>
        </p:nvPicPr>
        <p:blipFill>
          <a:blip r:embed="rId2"/>
          <a:stretch>
            <a:fillRect/>
          </a:stretch>
        </p:blipFill>
        <p:spPr>
          <a:xfrm>
            <a:off x="1228165" y="2967597"/>
            <a:ext cx="7633447" cy="3354827"/>
          </a:xfrm>
          <a:prstGeom prst="rect">
            <a:avLst/>
          </a:prstGeom>
        </p:spPr>
      </p:pic>
    </p:spTree>
    <p:extLst>
      <p:ext uri="{BB962C8B-B14F-4D97-AF65-F5344CB8AC3E}">
        <p14:creationId xmlns="" xmlns:p14="http://schemas.microsoft.com/office/powerpoint/2010/main" val="2595414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4800" dirty="0" smtClean="0">
                <a:solidFill>
                  <a:schemeClr val="bg1"/>
                </a:solidFill>
                <a:latin typeface="Times New Roman" pitchFamily="18" charset="0"/>
                <a:cs typeface="Times New Roman" pitchFamily="18" charset="0"/>
              </a:rPr>
              <a:t> Applications of N-D Array</a:t>
            </a:r>
            <a:endParaRPr lang="en-US" sz="4800" dirty="0">
              <a:solidFill>
                <a:schemeClr val="bg1"/>
              </a:solidFill>
              <a:latin typeface="Times New Roman" pitchFamily="18" charset="0"/>
              <a:cs typeface="Times New Roman" pitchFamily="18" charset="0"/>
            </a:endParaRPr>
          </a:p>
        </p:txBody>
      </p:sp>
      <p:sp>
        <p:nvSpPr>
          <p:cNvPr id="4" name="Content Placeholder 3"/>
          <p:cNvSpPr>
            <a:spLocks noGrp="1"/>
          </p:cNvSpPr>
          <p:nvPr>
            <p:ph idx="1"/>
          </p:nvPr>
        </p:nvSpPr>
        <p:spPr>
          <a:xfrm>
            <a:off x="838200" y="1371600"/>
            <a:ext cx="10515600" cy="4818810"/>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Minimum </a:t>
            </a:r>
            <a:r>
              <a:rPr lang="en-IN" sz="2400" dirty="0">
                <a:latin typeface="Times New Roman" panose="02020603050405020304" pitchFamily="18" charset="0"/>
                <a:cs typeface="Times New Roman" panose="02020603050405020304" pitchFamily="18" charset="0"/>
              </a:rPr>
              <a:t>Spanning Tree,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Finding </a:t>
            </a:r>
            <a:r>
              <a:rPr lang="en-IN" sz="2400" dirty="0">
                <a:latin typeface="Times New Roman" panose="02020603050405020304" pitchFamily="18" charset="0"/>
                <a:cs typeface="Times New Roman" panose="02020603050405020304" pitchFamily="18" charset="0"/>
              </a:rPr>
              <a:t>connectivity between nodes,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Matrix-Multiplication </a:t>
            </a:r>
          </a:p>
          <a:p>
            <a:pPr algn="just"/>
            <a:r>
              <a:rPr lang="en-IN" sz="2400" dirty="0">
                <a:latin typeface="Times New Roman" panose="02020603050405020304" pitchFamily="18" charset="0"/>
                <a:cs typeface="Times New Roman" panose="02020603050405020304" pitchFamily="18" charset="0"/>
              </a:rPr>
              <a:t>Unlabelled, N-dimensional arrays of numbers, such as </a:t>
            </a:r>
            <a:r>
              <a:rPr lang="en-IN" sz="2400" dirty="0" err="1">
                <a:latin typeface="Times New Roman" panose="02020603050405020304" pitchFamily="18" charset="0"/>
                <a:cs typeface="Times New Roman" panose="02020603050405020304" pitchFamily="18" charset="0"/>
              </a:rPr>
              <a:t>NumPy’s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ndarray</a:t>
            </a:r>
            <a:r>
              <a:rPr lang="en-IN" sz="2400" dirty="0">
                <a:latin typeface="Times New Roman" panose="02020603050405020304" pitchFamily="18" charset="0"/>
                <a:cs typeface="Times New Roman" panose="02020603050405020304" pitchFamily="18" charset="0"/>
              </a:rPr>
              <a:t>, are the most widely used data structure in scientific computing.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Geoscientists </a:t>
            </a:r>
            <a:r>
              <a:rPr lang="en-IN" sz="2400" dirty="0">
                <a:latin typeface="Times New Roman" panose="02020603050405020304" pitchFamily="18" charset="0"/>
                <a:cs typeface="Times New Roman" panose="02020603050405020304" pitchFamily="18" charset="0"/>
              </a:rPr>
              <a:t>have a particular need for structuring their data as arrays. For example, we commonly work with sets of climate variables (e.g. temperature and precipitation) that vary in space and time and are represented on a regularly-spaced grid.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Often </a:t>
            </a:r>
            <a:r>
              <a:rPr lang="en-IN" sz="2400" dirty="0">
                <a:latin typeface="Times New Roman" panose="02020603050405020304" pitchFamily="18" charset="0"/>
                <a:cs typeface="Times New Roman" panose="02020603050405020304" pitchFamily="18" charset="0"/>
              </a:rPr>
              <a:t>we need to subset a large global grid to look at data for a particular region, or select a specific time slice. Then we might want to apply statistical functions to these </a:t>
            </a:r>
            <a:r>
              <a:rPr lang="en-IN" sz="2400" dirty="0" err="1">
                <a:latin typeface="Times New Roman" panose="02020603050405020304" pitchFamily="18" charset="0"/>
                <a:cs typeface="Times New Roman" panose="02020603050405020304" pitchFamily="18" charset="0"/>
              </a:rPr>
              <a:t>subsetted</a:t>
            </a:r>
            <a:r>
              <a:rPr lang="en-IN" sz="2400" dirty="0">
                <a:latin typeface="Times New Roman" panose="02020603050405020304" pitchFamily="18" charset="0"/>
                <a:cs typeface="Times New Roman" panose="02020603050405020304" pitchFamily="18" charset="0"/>
              </a:rPr>
              <a:t> groups to generate summary information.</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36452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4800" dirty="0" smtClean="0">
                <a:solidFill>
                  <a:schemeClr val="bg1"/>
                </a:solidFill>
                <a:latin typeface="Times New Roman" pitchFamily="18" charset="0"/>
                <a:cs typeface="Times New Roman" pitchFamily="18" charset="0"/>
              </a:rPr>
              <a:t>Working with N-D Array</a:t>
            </a:r>
            <a:endParaRPr lang="en-US" sz="4800" dirty="0">
              <a:solidFill>
                <a:schemeClr val="bg1"/>
              </a:solidFill>
              <a:latin typeface="Times New Roman" pitchFamily="18" charset="0"/>
              <a:cs typeface="Times New Roman" pitchFamily="18" charset="0"/>
            </a:endParaRPr>
          </a:p>
        </p:txBody>
      </p:sp>
      <p:sp>
        <p:nvSpPr>
          <p:cNvPr id="4" name="Content Placeholder 3"/>
          <p:cNvSpPr>
            <a:spLocks noGrp="1"/>
          </p:cNvSpPr>
          <p:nvPr>
            <p:ph idx="1"/>
          </p:nvPr>
        </p:nvSpPr>
        <p:spPr>
          <a:xfrm>
            <a:off x="838200" y="1371600"/>
            <a:ext cx="10515600" cy="4818810"/>
          </a:xfrm>
        </p:spPr>
        <p:txBody>
          <a:bodyPr>
            <a:normAutofit/>
          </a:bodyPr>
          <a:lstStyle/>
          <a:p>
            <a:pPr algn="just"/>
            <a:r>
              <a:rPr lang="en-IN" sz="2400" dirty="0">
                <a:latin typeface="Times New Roman" panose="02020603050405020304" pitchFamily="18" charset="0"/>
                <a:cs typeface="Times New Roman" panose="02020603050405020304" pitchFamily="18" charset="0"/>
              </a:rPr>
              <a:t>Multidimensional array data are often stored in user-defined binary formats, and distributed with custom Fortran or C++ libraries used to read and process the data.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Users </a:t>
            </a:r>
            <a:r>
              <a:rPr lang="en-IN" sz="2400" dirty="0">
                <a:latin typeface="Times New Roman" panose="02020603050405020304" pitchFamily="18" charset="0"/>
                <a:cs typeface="Times New Roman" panose="02020603050405020304" pitchFamily="18" charset="0"/>
              </a:rPr>
              <a:t>are responsible for setting up their own file structures and custom codes to handle these files. </a:t>
            </a:r>
            <a:endParaRPr lang="en-IN" sz="2400" dirty="0" smtClean="0">
              <a:latin typeface="Times New Roman" panose="02020603050405020304" pitchFamily="18" charset="0"/>
              <a:cs typeface="Times New Roman" panose="02020603050405020304" pitchFamily="18" charset="0"/>
            </a:endParaRPr>
          </a:p>
          <a:p>
            <a:pPr algn="just"/>
            <a:r>
              <a:rPr lang="en-IN" sz="2400" dirty="0" err="1" smtClean="0">
                <a:latin typeface="Times New Roman" panose="02020603050405020304" pitchFamily="18" charset="0"/>
                <a:cs typeface="Times New Roman" panose="02020603050405020304" pitchFamily="18" charset="0"/>
              </a:rPr>
              <a:t>Subsetting</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data involves reading everything into an in-memory array, and then using a series of nested loops with conditional statements to look for a specific range of index values associated with the temporal or spatial slice needed.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Also</a:t>
            </a:r>
            <a:r>
              <a:rPr lang="en-IN" sz="2400" dirty="0">
                <a:latin typeface="Times New Roman" panose="02020603050405020304" pitchFamily="18" charset="0"/>
                <a:cs typeface="Times New Roman" panose="02020603050405020304" pitchFamily="18" charset="0"/>
              </a:rPr>
              <a:t>, clever use of matrix algebra is often used to summarize data across spatial and temporal dimensions.</a:t>
            </a:r>
          </a:p>
          <a:p>
            <a:pPr algn="just"/>
            <a:endParaRPr lang="en-IN"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498352" y="4746812"/>
            <a:ext cx="7591425" cy="1983161"/>
          </a:xfrm>
          <a:prstGeom prst="rect">
            <a:avLst/>
          </a:prstGeom>
        </p:spPr>
      </p:pic>
    </p:spTree>
    <p:extLst>
      <p:ext uri="{BB962C8B-B14F-4D97-AF65-F5344CB8AC3E}">
        <p14:creationId xmlns="" xmlns:p14="http://schemas.microsoft.com/office/powerpoint/2010/main" val="1617730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a:xfrm>
            <a:off x="838200" y="187704"/>
            <a:ext cx="10515600" cy="102694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Sparse matrix</a:t>
            </a:r>
            <a:endParaRPr sz="3200" b="1">
              <a:latin typeface="Times New Roman"/>
              <a:ea typeface="Times New Roman"/>
              <a:cs typeface="Times New Roman"/>
              <a:sym typeface="Times New Roman"/>
            </a:endParaRPr>
          </a:p>
        </p:txBody>
      </p:sp>
      <p:sp>
        <p:nvSpPr>
          <p:cNvPr id="332" name="Google Shape;332;p21"/>
          <p:cNvSpPr txBox="1">
            <a:spLocks noGrp="1"/>
          </p:cNvSpPr>
          <p:nvPr>
            <p:ph type="body" idx="1"/>
          </p:nvPr>
        </p:nvSpPr>
        <p:spPr>
          <a:xfrm>
            <a:off x="838200" y="1078173"/>
            <a:ext cx="10515600" cy="2866030"/>
          </a:xfrm>
          <a:prstGeom prst="rect">
            <a:avLst/>
          </a:prstGeom>
          <a:noFill/>
          <a:ln>
            <a:noFill/>
          </a:ln>
        </p:spPr>
        <p:txBody>
          <a:bodyPr spcFirstLastPara="1" wrap="square" lIns="91425" tIns="45700" rIns="91425" bIns="45700" anchor="t" anchorCtr="0">
            <a:normAutofit/>
          </a:bodyPr>
          <a:lstStyle/>
          <a:p>
            <a:pPr marL="53975" lvl="0" indent="-53975" algn="just"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Matrix with relatively a high proportion of zero entries are called sparse matrix. Two general types of n-square sparse matrices are there which occur in various applications are mention in figure below(It is sometimes customary to omit blocks of zeros in a matrix as shown in figure below) </a:t>
            </a:r>
            <a:endParaRPr/>
          </a:p>
          <a:p>
            <a:pPr marL="228600" lvl="0" indent="-50800" algn="l" rtl="0">
              <a:lnSpc>
                <a:spcPct val="90000"/>
              </a:lnSpc>
              <a:spcBef>
                <a:spcPts val="1000"/>
              </a:spcBef>
              <a:spcAft>
                <a:spcPts val="0"/>
              </a:spcAft>
              <a:buClr>
                <a:schemeClr val="dk1"/>
              </a:buClr>
              <a:buSzPts val="2800"/>
              <a:buNone/>
            </a:pPr>
            <a:endParaRPr/>
          </a:p>
        </p:txBody>
      </p:sp>
      <p:pic>
        <p:nvPicPr>
          <p:cNvPr id="334" name="Google Shape;334;p21"/>
          <p:cNvPicPr preferRelativeResize="0"/>
          <p:nvPr/>
        </p:nvPicPr>
        <p:blipFill rotWithShape="1">
          <a:blip r:embed="rId3">
            <a:alphaModFix/>
          </a:blip>
          <a:srcRect/>
          <a:stretch/>
        </p:blipFill>
        <p:spPr>
          <a:xfrm>
            <a:off x="2646813" y="3070746"/>
            <a:ext cx="6134100" cy="28921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838200" y="365126"/>
            <a:ext cx="10515600" cy="68575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Triangular and Tridiagonal matrix</a:t>
            </a:r>
            <a:endParaRPr sz="3200" b="1">
              <a:latin typeface="Times New Roman"/>
              <a:ea typeface="Times New Roman"/>
              <a:cs typeface="Times New Roman"/>
              <a:sym typeface="Times New Roman"/>
            </a:endParaRPr>
          </a:p>
        </p:txBody>
      </p:sp>
      <p:sp>
        <p:nvSpPr>
          <p:cNvPr id="340" name="Google Shape;340;p22"/>
          <p:cNvSpPr txBox="1">
            <a:spLocks noGrp="1"/>
          </p:cNvSpPr>
          <p:nvPr>
            <p:ph type="body" idx="1"/>
          </p:nvPr>
        </p:nvSpPr>
        <p:spPr>
          <a:xfrm>
            <a:off x="838200" y="1187355"/>
            <a:ext cx="10515600" cy="498960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Triangular matrix: </a:t>
            </a:r>
            <a:endParaRPr/>
          </a:p>
          <a:p>
            <a:pPr marL="1143000" lvl="2" indent="-228600" algn="l"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This is the matrix where all the entries above the main diagonal are zero or equivalently where non-zero entries can only occur on or below the main diagonal is called a (lower)</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Tridiagonal matrix:</a:t>
            </a:r>
            <a:endParaRPr/>
          </a:p>
          <a:p>
            <a:pPr marL="685800" lvl="1" indent="-228600" algn="l"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This is the matrix where non-zero entries can only occur on the diagonal or on elements immediately above or below the diagonal is called a Tridiagonal matrix. </a:t>
            </a:r>
            <a:endParaRPr/>
          </a:p>
          <a:p>
            <a:pPr marL="685800" lvl="1" indent="-228600" algn="l"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The natural method of representing matrices in memory as two-dimensional arrays may not be suitable for sparse matrices i.e. one may save space by storing only those entries which may be non-zero.</a:t>
            </a:r>
            <a:endParaRPr sz="2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89315" y="274319"/>
            <a:ext cx="9144000" cy="1018904"/>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4800" dirty="0" smtClean="0">
              <a:solidFill>
                <a:schemeClr val="bg1"/>
              </a:solidFill>
              <a:latin typeface="Times New Roman" pitchFamily="18" charset="0"/>
              <a:cs typeface="Times New Roman" pitchFamily="18" charset="0"/>
            </a:endParaRPr>
          </a:p>
          <a:p>
            <a:pPr algn="ctr">
              <a:defRPr/>
            </a:pPr>
            <a:r>
              <a:rPr lang="en-US" sz="4800" dirty="0" smtClean="0">
                <a:solidFill>
                  <a:schemeClr val="bg1"/>
                </a:solidFill>
                <a:latin typeface="Times New Roman" pitchFamily="18" charset="0"/>
                <a:cs typeface="Times New Roman" pitchFamily="18" charset="0"/>
              </a:rPr>
              <a:t>Real life example of 2-D Array</a:t>
            </a:r>
            <a:endParaRPr lang="en-US" sz="4800" dirty="0">
              <a:solidFill>
                <a:schemeClr val="bg1"/>
              </a:solidFill>
              <a:latin typeface="Times New Roman" pitchFamily="18" charset="0"/>
              <a:cs typeface="Times New Roman" pitchFamily="18" charset="0"/>
            </a:endParaRPr>
          </a:p>
          <a:p>
            <a:pPr algn="ctr" eaLnBrk="1" hangingPunct="1">
              <a:defRPr/>
            </a:pPr>
            <a:endParaRPr lang="en-US" sz="4800"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261937" y="1491783"/>
            <a:ext cx="11127721" cy="5202991"/>
          </a:xfrm>
          <a:prstGeom prst="rect">
            <a:avLst/>
          </a:prstGeom>
        </p:spPr>
      </p:pic>
    </p:spTree>
    <p:extLst>
      <p:ext uri="{BB962C8B-B14F-4D97-AF65-F5344CB8AC3E}">
        <p14:creationId xmlns="" xmlns:p14="http://schemas.microsoft.com/office/powerpoint/2010/main" val="2595414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89315" y="274319"/>
            <a:ext cx="9144000" cy="1018904"/>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4800" dirty="0" smtClean="0">
              <a:solidFill>
                <a:schemeClr val="bg1"/>
              </a:solidFill>
              <a:latin typeface="Times New Roman" pitchFamily="18" charset="0"/>
              <a:cs typeface="Times New Roman" pitchFamily="18" charset="0"/>
            </a:endParaRPr>
          </a:p>
          <a:p>
            <a:pPr algn="ctr">
              <a:defRPr/>
            </a:pPr>
            <a:r>
              <a:rPr lang="en-US" sz="4800" dirty="0" smtClean="0">
                <a:solidFill>
                  <a:schemeClr val="bg1"/>
                </a:solidFill>
                <a:latin typeface="Times New Roman" pitchFamily="18" charset="0"/>
                <a:cs typeface="Times New Roman" pitchFamily="18" charset="0"/>
              </a:rPr>
              <a:t>Real life example of 2-D Array</a:t>
            </a:r>
            <a:endParaRPr lang="en-US" sz="4800" dirty="0">
              <a:solidFill>
                <a:schemeClr val="bg1"/>
              </a:solidFill>
              <a:latin typeface="Times New Roman" pitchFamily="18" charset="0"/>
              <a:cs typeface="Times New Roman" pitchFamily="18" charset="0"/>
            </a:endParaRPr>
          </a:p>
          <a:p>
            <a:pPr algn="ctr" eaLnBrk="1" hangingPunct="1">
              <a:defRPr/>
            </a:pPr>
            <a:endParaRPr lang="en-US" sz="4800" dirty="0">
              <a:solidFill>
                <a:schemeClr val="bg1"/>
              </a:solidFill>
              <a:latin typeface="Times New Roman" pitchFamily="18" charset="0"/>
              <a:cs typeface="Times New Roman" pitchFamily="18" charset="0"/>
            </a:endParaRPr>
          </a:p>
        </p:txBody>
      </p:sp>
      <p:pic>
        <p:nvPicPr>
          <p:cNvPr id="2" name="Picture 1"/>
          <p:cNvPicPr>
            <a:picLocks noChangeAspect="1"/>
          </p:cNvPicPr>
          <p:nvPr/>
        </p:nvPicPr>
        <p:blipFill>
          <a:blip r:embed="rId2"/>
          <a:stretch>
            <a:fillRect/>
          </a:stretch>
        </p:blipFill>
        <p:spPr>
          <a:xfrm>
            <a:off x="0" y="1627094"/>
            <a:ext cx="11733173" cy="2649070"/>
          </a:xfrm>
          <a:prstGeom prst="rect">
            <a:avLst/>
          </a:prstGeom>
        </p:spPr>
      </p:pic>
      <p:pic>
        <p:nvPicPr>
          <p:cNvPr id="3" name="Picture 2"/>
          <p:cNvPicPr>
            <a:picLocks noChangeAspect="1"/>
          </p:cNvPicPr>
          <p:nvPr/>
        </p:nvPicPr>
        <p:blipFill>
          <a:blip r:embed="rId3"/>
          <a:stretch>
            <a:fillRect/>
          </a:stretch>
        </p:blipFill>
        <p:spPr>
          <a:xfrm>
            <a:off x="3311645" y="3240740"/>
            <a:ext cx="2554941" cy="3617260"/>
          </a:xfrm>
          <a:prstGeom prst="rect">
            <a:avLst/>
          </a:prstGeom>
        </p:spPr>
      </p:pic>
      <p:sp>
        <p:nvSpPr>
          <p:cNvPr id="5" name="TextBox 4"/>
          <p:cNvSpPr txBox="1"/>
          <p:nvPr/>
        </p:nvSpPr>
        <p:spPr>
          <a:xfrm>
            <a:off x="6521824" y="4814047"/>
            <a:ext cx="974947" cy="369332"/>
          </a:xfrm>
          <a:prstGeom prst="rect">
            <a:avLst/>
          </a:prstGeom>
          <a:noFill/>
        </p:spPr>
        <p:txBody>
          <a:bodyPr wrap="none" rtlCol="0">
            <a:spAutoFit/>
          </a:bodyPr>
          <a:lstStyle/>
          <a:p>
            <a:r>
              <a:rPr lang="en-IN" dirty="0" smtClean="0"/>
              <a:t>OUTPUT</a:t>
            </a:r>
            <a:endParaRPr lang="en-IN" dirty="0"/>
          </a:p>
        </p:txBody>
      </p:sp>
    </p:spTree>
    <p:extLst>
      <p:ext uri="{BB962C8B-B14F-4D97-AF65-F5344CB8AC3E}">
        <p14:creationId xmlns="" xmlns:p14="http://schemas.microsoft.com/office/powerpoint/2010/main" val="162010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89315" y="274319"/>
            <a:ext cx="9144000" cy="1018904"/>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4800" dirty="0" smtClean="0">
              <a:solidFill>
                <a:schemeClr val="bg1"/>
              </a:solidFill>
              <a:latin typeface="Times New Roman" pitchFamily="18" charset="0"/>
              <a:cs typeface="Times New Roman" pitchFamily="18" charset="0"/>
            </a:endParaRPr>
          </a:p>
          <a:p>
            <a:pPr algn="ctr">
              <a:defRPr/>
            </a:pPr>
            <a:r>
              <a:rPr lang="en-US" sz="4800" dirty="0" smtClean="0">
                <a:solidFill>
                  <a:schemeClr val="bg1"/>
                </a:solidFill>
                <a:latin typeface="Times New Roman" pitchFamily="18" charset="0"/>
                <a:cs typeface="Times New Roman" pitchFamily="18" charset="0"/>
              </a:rPr>
              <a:t>C++ program on 3-D Array</a:t>
            </a:r>
            <a:endParaRPr lang="en-US" sz="4800" dirty="0">
              <a:solidFill>
                <a:schemeClr val="bg1"/>
              </a:solidFill>
              <a:latin typeface="Times New Roman" pitchFamily="18" charset="0"/>
              <a:cs typeface="Times New Roman" pitchFamily="18" charset="0"/>
            </a:endParaRPr>
          </a:p>
          <a:p>
            <a:pPr algn="ctr" eaLnBrk="1" hangingPunct="1">
              <a:defRPr/>
            </a:pPr>
            <a:endParaRPr lang="en-US" sz="4800"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543247" y="1518760"/>
            <a:ext cx="10190068" cy="5339240"/>
          </a:xfrm>
          <a:prstGeom prst="rect">
            <a:avLst/>
          </a:prstGeom>
        </p:spPr>
      </p:pic>
    </p:spTree>
    <p:extLst>
      <p:ext uri="{BB962C8B-B14F-4D97-AF65-F5344CB8AC3E}">
        <p14:creationId xmlns="" xmlns:p14="http://schemas.microsoft.com/office/powerpoint/2010/main" val="1409514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5400" dirty="0" smtClean="0">
                <a:solidFill>
                  <a:schemeClr val="bg1"/>
                </a:solidFill>
                <a:latin typeface="Times New Roman" pitchFamily="18" charset="0"/>
                <a:cs typeface="Times New Roman" pitchFamily="18" charset="0"/>
              </a:rPr>
              <a:t> Contents</a:t>
            </a:r>
            <a:endParaRPr lang="en-US" sz="5400" dirty="0">
              <a:solidFill>
                <a:schemeClr val="bg1"/>
              </a:solidFill>
              <a:latin typeface="Times New Roman" pitchFamily="18" charset="0"/>
              <a:cs typeface="Times New Roman" pitchFamily="18" charset="0"/>
            </a:endParaRPr>
          </a:p>
        </p:txBody>
      </p:sp>
      <p:sp>
        <p:nvSpPr>
          <p:cNvPr id="31" name="TextBox 30"/>
          <p:cNvSpPr txBox="1"/>
          <p:nvPr/>
        </p:nvSpPr>
        <p:spPr>
          <a:xfrm>
            <a:off x="1524000" y="1589314"/>
            <a:ext cx="9154886"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itchFamily="18" charset="0"/>
                <a:cs typeface="Times New Roman" pitchFamily="18" charset="0"/>
              </a:rPr>
              <a:t>Introduction</a:t>
            </a:r>
          </a:p>
          <a:p>
            <a:pPr marL="514350" indent="-514350">
              <a:buFont typeface="+mj-lt"/>
              <a:buAutoNum type="arabicPeriod"/>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Array</a:t>
            </a:r>
            <a:endParaRPr lang="en-US" sz="2800" dirty="0" smtClean="0">
              <a:latin typeface="Times New Roman" pitchFamily="18" charset="0"/>
              <a:cs typeface="Times New Roman" pitchFamily="18" charset="0"/>
            </a:endParaRPr>
          </a:p>
          <a:p>
            <a:pPr marL="914400" lvl="1" indent="-457200">
              <a:buFont typeface="Arial" panose="020B0604020202020204" pitchFamily="34" charset="0"/>
              <a:buChar char="•"/>
            </a:pPr>
            <a:r>
              <a:rPr lang="en-US" sz="2800" dirty="0" smtClean="0">
                <a:latin typeface="Times New Roman" pitchFamily="18" charset="0"/>
                <a:cs typeface="Times New Roman" pitchFamily="18" charset="0"/>
              </a:rPr>
              <a:t>Why need n-d array</a:t>
            </a:r>
          </a:p>
          <a:p>
            <a:pPr marL="914400" lvl="1" indent="-457200">
              <a:buFont typeface="Arial" panose="020B0604020202020204" pitchFamily="34" charset="0"/>
              <a:buChar char="•"/>
            </a:pPr>
            <a:r>
              <a:rPr lang="en-US" sz="2800" dirty="0" smtClean="0">
                <a:latin typeface="Times New Roman" pitchFamily="18" charset="0"/>
                <a:cs typeface="Times New Roman" pitchFamily="18" charset="0"/>
              </a:rPr>
              <a:t>Definition and example</a:t>
            </a:r>
          </a:p>
          <a:p>
            <a:pPr marL="457200" indent="-457200">
              <a:buFont typeface="Arial" panose="020B0604020202020204" pitchFamily="34" charset="0"/>
              <a:buChar char="•"/>
            </a:pPr>
            <a:r>
              <a:rPr lang="en-US" sz="2800" dirty="0" smtClean="0">
                <a:latin typeface="Times New Roman" pitchFamily="18" charset="0"/>
                <a:cs typeface="Times New Roman" pitchFamily="18" charset="0"/>
              </a:rPr>
              <a:t>Applications</a:t>
            </a:r>
          </a:p>
          <a:p>
            <a:pPr marL="457200" indent="-457200">
              <a:buFont typeface="Arial" panose="020B0604020202020204" pitchFamily="34" charset="0"/>
              <a:buChar char="•"/>
            </a:pPr>
            <a:r>
              <a:rPr lang="en-US" sz="2800" dirty="0" smtClean="0">
                <a:latin typeface="Times New Roman" pitchFamily="18" charset="0"/>
                <a:cs typeface="Times New Roman" pitchFamily="18" charset="0"/>
              </a:rPr>
              <a:t>Working with N-D arrays</a:t>
            </a:r>
          </a:p>
          <a:p>
            <a:pPr marL="457200" indent="-457200">
              <a:buFont typeface="Arial" panose="020B0604020202020204" pitchFamily="34" charset="0"/>
              <a:buChar char="•"/>
            </a:pPr>
            <a:r>
              <a:rPr lang="en-US" sz="2800" dirty="0" smtClean="0">
                <a:latin typeface="Times New Roman" pitchFamily="18" charset="0"/>
                <a:cs typeface="Times New Roman" pitchFamily="18" charset="0"/>
              </a:rPr>
              <a:t>Solved problems</a:t>
            </a:r>
          </a:p>
          <a:p>
            <a:pPr marL="457200" indent="-457200">
              <a:buFont typeface="Arial" panose="020B0604020202020204" pitchFamily="34" charset="0"/>
              <a:buChar char="•"/>
            </a:pPr>
            <a:r>
              <a:rPr lang="en-US" sz="2800" dirty="0" smtClean="0">
                <a:latin typeface="Times New Roman" pitchFamily="18" charset="0"/>
                <a:cs typeface="Times New Roman" pitchFamily="18" charset="0"/>
              </a:rPr>
              <a:t>Algorithm</a:t>
            </a:r>
          </a:p>
          <a:p>
            <a:pPr marL="457200" indent="-457200">
              <a:buFont typeface="Arial" panose="020B0604020202020204" pitchFamily="34" charset="0"/>
              <a:buChar char="•"/>
            </a:pPr>
            <a:r>
              <a:rPr lang="en-US" sz="2800" dirty="0" smtClean="0">
                <a:latin typeface="Times New Roman" pitchFamily="18" charset="0"/>
                <a:cs typeface="Times New Roman" pitchFamily="18" charset="0"/>
              </a:rPr>
              <a:t>Complexity Analysis</a:t>
            </a:r>
          </a:p>
          <a:p>
            <a:pPr marL="457200" indent="-457200">
              <a:buFont typeface="Arial" panose="020B0604020202020204" pitchFamily="34" charset="0"/>
              <a:buChar char="•"/>
            </a:pPr>
            <a:r>
              <a:rPr lang="en-US" sz="2800" dirty="0" smtClean="0">
                <a:latin typeface="Times New Roman" pitchFamily="18" charset="0"/>
                <a:cs typeface="Times New Roman" pitchFamily="18" charset="0"/>
              </a:rPr>
              <a:t>Problem: Optimized NAIVE PATTERN SEARCHING</a:t>
            </a:r>
            <a:endParaRPr lang="id-ID"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708341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89315" y="274319"/>
            <a:ext cx="9144000" cy="1018904"/>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4800" dirty="0" smtClean="0">
              <a:solidFill>
                <a:schemeClr val="bg1"/>
              </a:solidFill>
              <a:latin typeface="Times New Roman" pitchFamily="18" charset="0"/>
              <a:cs typeface="Times New Roman" pitchFamily="18" charset="0"/>
            </a:endParaRPr>
          </a:p>
          <a:p>
            <a:pPr algn="ctr">
              <a:defRPr/>
            </a:pPr>
            <a:r>
              <a:rPr lang="en-US" sz="4800" smtClean="0">
                <a:solidFill>
                  <a:schemeClr val="bg1"/>
                </a:solidFill>
                <a:latin typeface="Times New Roman" pitchFamily="18" charset="0"/>
                <a:cs typeface="Times New Roman" pitchFamily="18" charset="0"/>
              </a:rPr>
              <a:t>C++ program on 3-D </a:t>
            </a:r>
            <a:r>
              <a:rPr lang="en-US" sz="4800" dirty="0" smtClean="0">
                <a:solidFill>
                  <a:schemeClr val="bg1"/>
                </a:solidFill>
                <a:latin typeface="Times New Roman" pitchFamily="18" charset="0"/>
                <a:cs typeface="Times New Roman" pitchFamily="18" charset="0"/>
              </a:rPr>
              <a:t>Array</a:t>
            </a:r>
            <a:endParaRPr lang="en-US" sz="4800" dirty="0">
              <a:solidFill>
                <a:schemeClr val="bg1"/>
              </a:solidFill>
              <a:latin typeface="Times New Roman" pitchFamily="18" charset="0"/>
              <a:cs typeface="Times New Roman" pitchFamily="18" charset="0"/>
            </a:endParaRPr>
          </a:p>
          <a:p>
            <a:pPr algn="ctr" eaLnBrk="1" hangingPunct="1">
              <a:defRPr/>
            </a:pPr>
            <a:endParaRPr lang="en-US" sz="4800" dirty="0">
              <a:solidFill>
                <a:schemeClr val="bg1"/>
              </a:solidFill>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128587" y="1658189"/>
            <a:ext cx="11670184" cy="3881999"/>
          </a:xfrm>
          <a:prstGeom prst="rect">
            <a:avLst/>
          </a:prstGeom>
        </p:spPr>
      </p:pic>
    </p:spTree>
    <p:extLst>
      <p:ext uri="{BB962C8B-B14F-4D97-AF65-F5344CB8AC3E}">
        <p14:creationId xmlns="" xmlns:p14="http://schemas.microsoft.com/office/powerpoint/2010/main" val="4116909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89315" y="274319"/>
            <a:ext cx="9144000" cy="1018904"/>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4800" dirty="0" smtClean="0">
              <a:solidFill>
                <a:schemeClr val="bg1"/>
              </a:solidFill>
              <a:latin typeface="Times New Roman" pitchFamily="18" charset="0"/>
              <a:cs typeface="Times New Roman" pitchFamily="18" charset="0"/>
            </a:endParaRPr>
          </a:p>
          <a:p>
            <a:pPr algn="ctr">
              <a:defRPr/>
            </a:pPr>
            <a:r>
              <a:rPr lang="en-US" sz="4800" smtClean="0">
                <a:solidFill>
                  <a:schemeClr val="bg1"/>
                </a:solidFill>
                <a:latin typeface="Times New Roman" pitchFamily="18" charset="0"/>
                <a:cs typeface="Times New Roman" pitchFamily="18" charset="0"/>
              </a:rPr>
              <a:t>C++ program on 3-D </a:t>
            </a:r>
            <a:r>
              <a:rPr lang="en-US" sz="4800" dirty="0" smtClean="0">
                <a:solidFill>
                  <a:schemeClr val="bg1"/>
                </a:solidFill>
                <a:latin typeface="Times New Roman" pitchFamily="18" charset="0"/>
                <a:cs typeface="Times New Roman" pitchFamily="18" charset="0"/>
              </a:rPr>
              <a:t>Array</a:t>
            </a:r>
            <a:endParaRPr lang="en-US" sz="4800" dirty="0">
              <a:solidFill>
                <a:schemeClr val="bg1"/>
              </a:solidFill>
              <a:latin typeface="Times New Roman" pitchFamily="18" charset="0"/>
              <a:cs typeface="Times New Roman" pitchFamily="18" charset="0"/>
            </a:endParaRPr>
          </a:p>
          <a:p>
            <a:pPr algn="ctr" eaLnBrk="1" hangingPunct="1">
              <a:defRPr/>
            </a:pPr>
            <a:endParaRPr lang="en-US" sz="4800" dirty="0">
              <a:solidFill>
                <a:schemeClr val="bg1"/>
              </a:solidFill>
              <a:latin typeface="Times New Roman" pitchFamily="18" charset="0"/>
              <a:cs typeface="Times New Roman" pitchFamily="18" charset="0"/>
            </a:endParaRPr>
          </a:p>
        </p:txBody>
      </p:sp>
      <p:pic>
        <p:nvPicPr>
          <p:cNvPr id="2" name="Picture 1"/>
          <p:cNvPicPr>
            <a:picLocks noChangeAspect="1"/>
          </p:cNvPicPr>
          <p:nvPr/>
        </p:nvPicPr>
        <p:blipFill>
          <a:blip r:embed="rId2"/>
          <a:stretch>
            <a:fillRect/>
          </a:stretch>
        </p:blipFill>
        <p:spPr>
          <a:xfrm>
            <a:off x="1690167" y="1496545"/>
            <a:ext cx="8058949" cy="5361455"/>
          </a:xfrm>
          <a:prstGeom prst="rect">
            <a:avLst/>
          </a:prstGeom>
        </p:spPr>
      </p:pic>
    </p:spTree>
    <p:extLst>
      <p:ext uri="{BB962C8B-B14F-4D97-AF65-F5344CB8AC3E}">
        <p14:creationId xmlns="" xmlns:p14="http://schemas.microsoft.com/office/powerpoint/2010/main" val="2579177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4800" dirty="0" smtClean="0">
                <a:solidFill>
                  <a:schemeClr val="bg1"/>
                </a:solidFill>
                <a:latin typeface="Times New Roman" pitchFamily="18" charset="0"/>
                <a:cs typeface="Times New Roman" pitchFamily="18" charset="0"/>
              </a:rPr>
              <a:t>Problems </a:t>
            </a:r>
            <a:endParaRPr lang="en-US" sz="4800" dirty="0">
              <a:solidFill>
                <a:schemeClr val="bg1"/>
              </a:solidFill>
              <a:latin typeface="Times New Roman" pitchFamily="18" charset="0"/>
              <a:cs typeface="Times New Roman" pitchFamily="18" charset="0"/>
            </a:endParaRPr>
          </a:p>
        </p:txBody>
      </p:sp>
      <p:sp>
        <p:nvSpPr>
          <p:cNvPr id="9" name="Rectangle 8"/>
          <p:cNvSpPr/>
          <p:nvPr/>
        </p:nvSpPr>
        <p:spPr>
          <a:xfrm>
            <a:off x="1639003" y="1069495"/>
            <a:ext cx="11064239" cy="70256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smtClean="0">
                <a:solidFill>
                  <a:srgbClr val="696969"/>
                </a:solidFill>
                <a:latin typeface="Times New Roman" panose="02020603050405020304" pitchFamily="18" charset="0"/>
                <a:ea typeface="Times New Roman" panose="02020603050405020304" pitchFamily="18" charset="0"/>
                <a:cs typeface="Times New Roman" panose="02020603050405020304" pitchFamily="18" charset="0"/>
              </a:rPr>
              <a:t>Program </a:t>
            </a:r>
            <a:r>
              <a:rPr lang="en-IN" sz="2400" dirty="0">
                <a:solidFill>
                  <a:srgbClr val="696969"/>
                </a:solidFill>
                <a:latin typeface="Times New Roman" panose="02020603050405020304" pitchFamily="18" charset="0"/>
                <a:ea typeface="Times New Roman" panose="02020603050405020304" pitchFamily="18" charset="0"/>
                <a:cs typeface="Times New Roman" panose="02020603050405020304" pitchFamily="18" charset="0"/>
              </a:rPr>
              <a:t>to remove consecutive repeated characters from string</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b="1" dirty="0">
              <a:solidFill>
                <a:srgbClr val="696969"/>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39003" y="1606328"/>
            <a:ext cx="8195422" cy="5345801"/>
          </a:xfrm>
          <a:prstGeom prst="rect">
            <a:avLst/>
          </a:prstGeom>
        </p:spPr>
      </p:pic>
    </p:spTree>
    <p:extLst>
      <p:ext uri="{BB962C8B-B14F-4D97-AF65-F5344CB8AC3E}">
        <p14:creationId xmlns="" xmlns:p14="http://schemas.microsoft.com/office/powerpoint/2010/main" val="2595414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4800" dirty="0" smtClean="0">
                <a:solidFill>
                  <a:schemeClr val="bg1"/>
                </a:solidFill>
                <a:latin typeface="Times New Roman" pitchFamily="18" charset="0"/>
                <a:cs typeface="Times New Roman" pitchFamily="18" charset="0"/>
              </a:rPr>
              <a:t>Problems </a:t>
            </a:r>
            <a:endParaRPr lang="en-US" sz="4800" dirty="0">
              <a:solidFill>
                <a:schemeClr val="bg1"/>
              </a:solidFill>
              <a:latin typeface="Times New Roman" pitchFamily="18" charset="0"/>
              <a:cs typeface="Times New Roman" pitchFamily="18" charset="0"/>
            </a:endParaRPr>
          </a:p>
        </p:txBody>
      </p:sp>
      <p:sp>
        <p:nvSpPr>
          <p:cNvPr id="9" name="Rectangle 8"/>
          <p:cNvSpPr/>
          <p:nvPr/>
        </p:nvSpPr>
        <p:spPr>
          <a:xfrm>
            <a:off x="1639003" y="1069495"/>
            <a:ext cx="11064239" cy="70256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smtClean="0">
                <a:solidFill>
                  <a:srgbClr val="696969"/>
                </a:solidFill>
                <a:latin typeface="Times New Roman" panose="02020603050405020304" pitchFamily="18" charset="0"/>
                <a:ea typeface="Times New Roman" panose="02020603050405020304" pitchFamily="18" charset="0"/>
                <a:cs typeface="Times New Roman" panose="02020603050405020304" pitchFamily="18" charset="0"/>
              </a:rPr>
              <a:t>Program </a:t>
            </a:r>
            <a:r>
              <a:rPr lang="en-IN" sz="2400" dirty="0">
                <a:solidFill>
                  <a:srgbClr val="696969"/>
                </a:solidFill>
                <a:latin typeface="Times New Roman" panose="02020603050405020304" pitchFamily="18" charset="0"/>
                <a:ea typeface="Times New Roman" panose="02020603050405020304" pitchFamily="18" charset="0"/>
                <a:cs typeface="Times New Roman" panose="02020603050405020304" pitchFamily="18" charset="0"/>
              </a:rPr>
              <a:t>to remove consecutive repeated characters from string</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b="1" dirty="0">
              <a:solidFill>
                <a:srgbClr val="696969"/>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41293" y="1772060"/>
            <a:ext cx="9544061" cy="1710728"/>
          </a:xfrm>
          <a:prstGeom prst="rect">
            <a:avLst/>
          </a:prstGeom>
        </p:spPr>
      </p:pic>
      <p:pic>
        <p:nvPicPr>
          <p:cNvPr id="6" name="Picture 5"/>
          <p:cNvPicPr>
            <a:picLocks noChangeAspect="1"/>
          </p:cNvPicPr>
          <p:nvPr/>
        </p:nvPicPr>
        <p:blipFill>
          <a:blip r:embed="rId3"/>
          <a:stretch>
            <a:fillRect/>
          </a:stretch>
        </p:blipFill>
        <p:spPr>
          <a:xfrm>
            <a:off x="1040185" y="3617258"/>
            <a:ext cx="8617745" cy="3106271"/>
          </a:xfrm>
          <a:prstGeom prst="rect">
            <a:avLst/>
          </a:prstGeom>
        </p:spPr>
      </p:pic>
    </p:spTree>
    <p:extLst>
      <p:ext uri="{BB962C8B-B14F-4D97-AF65-F5344CB8AC3E}">
        <p14:creationId xmlns="" xmlns:p14="http://schemas.microsoft.com/office/powerpoint/2010/main" val="2884761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4800" dirty="0" smtClean="0">
                <a:solidFill>
                  <a:schemeClr val="bg1"/>
                </a:solidFill>
                <a:latin typeface="Times New Roman" pitchFamily="18" charset="0"/>
                <a:cs typeface="Times New Roman" pitchFamily="18" charset="0"/>
              </a:rPr>
              <a:t>Self Practice Questions</a:t>
            </a:r>
            <a:endParaRPr lang="en-US" sz="4800" dirty="0">
              <a:solidFill>
                <a:schemeClr val="bg1"/>
              </a:solidFill>
              <a:latin typeface="Times New Roman" pitchFamily="18" charset="0"/>
              <a:cs typeface="Times New Roman" pitchFamily="18" charset="0"/>
            </a:endParaRPr>
          </a:p>
        </p:txBody>
      </p:sp>
      <p:sp>
        <p:nvSpPr>
          <p:cNvPr id="3" name="Rectangle 2"/>
          <p:cNvSpPr/>
          <p:nvPr/>
        </p:nvSpPr>
        <p:spPr>
          <a:xfrm>
            <a:off x="679654" y="1443204"/>
            <a:ext cx="7583396" cy="2031325"/>
          </a:xfrm>
          <a:prstGeom prst="rect">
            <a:avLst/>
          </a:prstGeom>
        </p:spPr>
        <p:txBody>
          <a:bodyPr wrap="square">
            <a:spAutoFit/>
          </a:bodyPr>
          <a:lstStyle/>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smtClean="0">
                <a:hlinkClick r:id="rId2"/>
              </a:rPr>
              <a:t>.</a:t>
            </a:r>
            <a:endParaRPr lang="en-IN" dirty="0"/>
          </a:p>
        </p:txBody>
      </p:sp>
      <p:pic>
        <p:nvPicPr>
          <p:cNvPr id="5" name="Picture 4"/>
          <p:cNvPicPr>
            <a:picLocks noChangeAspect="1"/>
          </p:cNvPicPr>
          <p:nvPr/>
        </p:nvPicPr>
        <p:blipFill>
          <a:blip r:embed="rId3"/>
          <a:stretch>
            <a:fillRect/>
          </a:stretch>
        </p:blipFill>
        <p:spPr>
          <a:xfrm>
            <a:off x="773784" y="2016912"/>
            <a:ext cx="8990197" cy="1248982"/>
          </a:xfrm>
          <a:prstGeom prst="rect">
            <a:avLst/>
          </a:prstGeom>
        </p:spPr>
      </p:pic>
      <p:sp>
        <p:nvSpPr>
          <p:cNvPr id="9" name="Rectangle 8"/>
          <p:cNvSpPr/>
          <p:nvPr/>
        </p:nvSpPr>
        <p:spPr>
          <a:xfrm>
            <a:off x="773784" y="3619580"/>
            <a:ext cx="9445981" cy="830997"/>
          </a:xfrm>
          <a:prstGeom prst="rect">
            <a:avLst/>
          </a:prstGeom>
        </p:spPr>
        <p:txBody>
          <a:bodyPr wrap="square">
            <a:spAutoFit/>
          </a:bodyPr>
          <a:lstStyle/>
          <a:p>
            <a:r>
              <a:rPr lang="en-IN" sz="2400" dirty="0" smtClean="0">
                <a:latin typeface="Times New Roman" panose="02020603050405020304" pitchFamily="18" charset="0"/>
                <a:cs typeface="Times New Roman" panose="02020603050405020304" pitchFamily="18" charset="0"/>
              </a:rPr>
              <a:t>2-EMI </a:t>
            </a:r>
            <a:r>
              <a:rPr lang="en-IN" sz="2400" dirty="0">
                <a:latin typeface="Times New Roman" panose="02020603050405020304" pitchFamily="18" charset="0"/>
                <a:cs typeface="Times New Roman" panose="02020603050405020304" pitchFamily="18" charset="0"/>
              </a:rPr>
              <a:t>Calculator program in </a:t>
            </a:r>
            <a:r>
              <a:rPr lang="en-IN" sz="2400" dirty="0" smtClean="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Show Output in this form</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hlinkClick r:id="rId2"/>
            </a:endParaRPr>
          </a:p>
        </p:txBody>
      </p:sp>
      <p:pic>
        <p:nvPicPr>
          <p:cNvPr id="10" name="Picture 9"/>
          <p:cNvPicPr>
            <a:picLocks noChangeAspect="1"/>
          </p:cNvPicPr>
          <p:nvPr/>
        </p:nvPicPr>
        <p:blipFill>
          <a:blip r:embed="rId4"/>
          <a:stretch>
            <a:fillRect/>
          </a:stretch>
        </p:blipFill>
        <p:spPr>
          <a:xfrm>
            <a:off x="799623" y="4221582"/>
            <a:ext cx="7091313" cy="1446347"/>
          </a:xfrm>
          <a:prstGeom prst="rect">
            <a:avLst/>
          </a:prstGeom>
        </p:spPr>
      </p:pic>
      <p:sp>
        <p:nvSpPr>
          <p:cNvPr id="11" name="Rectangle 10"/>
          <p:cNvSpPr/>
          <p:nvPr/>
        </p:nvSpPr>
        <p:spPr>
          <a:xfrm>
            <a:off x="773784" y="1510865"/>
            <a:ext cx="931151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1-Age Calculator (C </a:t>
            </a:r>
            <a:r>
              <a:rPr lang="en-US" sz="2400" dirty="0" smtClean="0">
                <a:latin typeface="Times New Roman" panose="02020603050405020304" pitchFamily="18" charset="0"/>
                <a:cs typeface="Times New Roman" panose="02020603050405020304" pitchFamily="18" charset="0"/>
              </a:rPr>
              <a:t>++program </a:t>
            </a:r>
            <a:r>
              <a:rPr lang="en-US" sz="2400" dirty="0">
                <a:latin typeface="Times New Roman" panose="02020603050405020304" pitchFamily="18" charset="0"/>
                <a:cs typeface="Times New Roman" panose="02020603050405020304" pitchFamily="18" charset="0"/>
              </a:rPr>
              <a:t>to calculate age) Show output in this form</a:t>
            </a:r>
          </a:p>
        </p:txBody>
      </p:sp>
    </p:spTree>
    <p:extLst>
      <p:ext uri="{BB962C8B-B14F-4D97-AF65-F5344CB8AC3E}">
        <p14:creationId xmlns="" xmlns:p14="http://schemas.microsoft.com/office/powerpoint/2010/main" val="2595414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IN" sz="4800" spc="-5" dirty="0"/>
              <a:t>Bitwise</a:t>
            </a:r>
            <a:r>
              <a:rPr lang="en-IN" sz="4800" spc="-55" dirty="0"/>
              <a:t> </a:t>
            </a:r>
            <a:r>
              <a:rPr lang="en-IN" sz="4800" spc="-20" dirty="0"/>
              <a:t>Operations</a:t>
            </a:r>
            <a:endParaRPr lang="en-US" sz="4800" dirty="0">
              <a:solidFill>
                <a:schemeClr val="bg1"/>
              </a:solidFill>
              <a:latin typeface="Times New Roman" pitchFamily="18" charset="0"/>
              <a:cs typeface="Times New Roman" pitchFamily="18" charset="0"/>
            </a:endParaRPr>
          </a:p>
        </p:txBody>
      </p:sp>
      <p:sp>
        <p:nvSpPr>
          <p:cNvPr id="3" name="Rectangle 2"/>
          <p:cNvSpPr/>
          <p:nvPr/>
        </p:nvSpPr>
        <p:spPr>
          <a:xfrm>
            <a:off x="666207" y="1541417"/>
            <a:ext cx="7583396" cy="2031325"/>
          </a:xfrm>
          <a:prstGeom prst="rect">
            <a:avLst/>
          </a:prstGeom>
        </p:spPr>
        <p:txBody>
          <a:bodyPr wrap="square">
            <a:spAutoFit/>
          </a:bodyPr>
          <a:lstStyle/>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smtClean="0">
                <a:hlinkClick r:id="rId2"/>
              </a:rPr>
              <a:t>.</a:t>
            </a:r>
            <a:endParaRPr lang="en-IN" dirty="0"/>
          </a:p>
        </p:txBody>
      </p:sp>
      <p:sp>
        <p:nvSpPr>
          <p:cNvPr id="2" name="Rectangle 1"/>
          <p:cNvSpPr/>
          <p:nvPr/>
        </p:nvSpPr>
        <p:spPr>
          <a:xfrm>
            <a:off x="1018903" y="1698172"/>
            <a:ext cx="10084526" cy="3434530"/>
          </a:xfrm>
          <a:prstGeom prst="rect">
            <a:avLst/>
          </a:prstGeom>
        </p:spPr>
        <p:txBody>
          <a:bodyPr wrap="square">
            <a:spAutoFit/>
          </a:bodyPr>
          <a:lstStyle/>
          <a:p>
            <a:pPr marL="12700" marR="5080">
              <a:lnSpc>
                <a:spcPct val="100000"/>
              </a:lnSpc>
              <a:spcBef>
                <a:spcPts val="95"/>
              </a:spcBef>
            </a:pPr>
            <a:r>
              <a:rPr lang="en-US" sz="2400" spc="-20" dirty="0">
                <a:latin typeface="Times New Roman" panose="02020603050405020304" pitchFamily="18" charset="0"/>
                <a:cs typeface="Times New Roman" panose="02020603050405020304" pitchFamily="18" charset="0"/>
              </a:rPr>
              <a:t>Many </a:t>
            </a:r>
            <a:r>
              <a:rPr lang="en-US" sz="2400" spc="-10" dirty="0">
                <a:latin typeface="Times New Roman" panose="02020603050405020304" pitchFamily="18" charset="0"/>
                <a:cs typeface="Times New Roman" panose="02020603050405020304" pitchFamily="18" charset="0"/>
              </a:rPr>
              <a:t>situation, </a:t>
            </a:r>
            <a:r>
              <a:rPr lang="en-US" sz="2400" spc="-5" dirty="0">
                <a:latin typeface="Times New Roman" panose="02020603050405020304" pitchFamily="18" charset="0"/>
                <a:cs typeface="Times New Roman" panose="02020603050405020304" pitchFamily="18" charset="0"/>
              </a:rPr>
              <a:t>need </a:t>
            </a:r>
            <a:r>
              <a:rPr lang="en-US" sz="2400" spc="-20" dirty="0">
                <a:latin typeface="Times New Roman" panose="02020603050405020304" pitchFamily="18" charset="0"/>
                <a:cs typeface="Times New Roman" panose="02020603050405020304" pitchFamily="18" charset="0"/>
              </a:rPr>
              <a:t>to </a:t>
            </a:r>
            <a:r>
              <a:rPr lang="en-US" sz="2400" spc="-25" dirty="0">
                <a:latin typeface="Times New Roman" panose="02020603050405020304" pitchFamily="18" charset="0"/>
                <a:cs typeface="Times New Roman" panose="02020603050405020304" pitchFamily="18" charset="0"/>
              </a:rPr>
              <a:t>operate </a:t>
            </a:r>
            <a:r>
              <a:rPr lang="en-US" sz="2400" spc="-5" dirty="0">
                <a:latin typeface="Times New Roman" panose="02020603050405020304" pitchFamily="18" charset="0"/>
                <a:cs typeface="Times New Roman" panose="02020603050405020304" pitchFamily="18" charset="0"/>
              </a:rPr>
              <a:t>on the </a:t>
            </a:r>
            <a:r>
              <a:rPr lang="en-US" sz="2400" spc="-10" dirty="0">
                <a:latin typeface="Times New Roman" panose="02020603050405020304" pitchFamily="18" charset="0"/>
                <a:cs typeface="Times New Roman" panose="02020603050405020304" pitchFamily="18" charset="0"/>
              </a:rPr>
              <a:t>bits  </a:t>
            </a:r>
            <a:r>
              <a:rPr lang="en-US" sz="2400" spc="-5" dirty="0">
                <a:latin typeface="Times New Roman" panose="02020603050405020304" pitchFamily="18" charset="0"/>
                <a:cs typeface="Times New Roman" panose="02020603050405020304" pitchFamily="18" charset="0"/>
              </a:rPr>
              <a:t>of a </a:t>
            </a:r>
            <a:r>
              <a:rPr lang="en-US" sz="2400" spc="-25" dirty="0">
                <a:latin typeface="Times New Roman" panose="02020603050405020304" pitchFamily="18" charset="0"/>
                <a:cs typeface="Times New Roman" panose="02020603050405020304" pitchFamily="18" charset="0"/>
              </a:rPr>
              <a:t>data word</a:t>
            </a:r>
            <a:r>
              <a:rPr lang="en-US" sz="2400" spc="7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812165" indent="-342900">
              <a:lnSpc>
                <a:spcPct val="100000"/>
              </a:lnSpc>
              <a:spcBef>
                <a:spcPts val="50"/>
              </a:spcBef>
              <a:buFont typeface="Arial" panose="020B0604020202020204" pitchFamily="34" charset="0"/>
              <a:buChar char="•"/>
              <a:tabLst>
                <a:tab pos="813435" algn="l"/>
              </a:tabLst>
            </a:pPr>
            <a:r>
              <a:rPr lang="en-US" sz="2400" spc="-15" dirty="0">
                <a:latin typeface="Times New Roman" panose="02020603050405020304" pitchFamily="18" charset="0"/>
                <a:cs typeface="Times New Roman" panose="02020603050405020304" pitchFamily="18" charset="0"/>
              </a:rPr>
              <a:t>Register </a:t>
            </a:r>
            <a:r>
              <a:rPr lang="en-US" sz="2400" dirty="0">
                <a:latin typeface="Times New Roman" panose="02020603050405020304" pitchFamily="18" charset="0"/>
                <a:cs typeface="Times New Roman" panose="02020603050405020304" pitchFamily="18" charset="0"/>
              </a:rPr>
              <a:t>inputs </a:t>
            </a:r>
            <a:r>
              <a:rPr lang="en-US" sz="2400" spc="-5" dirty="0">
                <a:latin typeface="Times New Roman" panose="02020603050405020304" pitchFamily="18" charset="0"/>
                <a:cs typeface="Times New Roman" panose="02020603050405020304" pitchFamily="18" charset="0"/>
              </a:rPr>
              <a:t>or</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outputs</a:t>
            </a:r>
            <a:endParaRPr lang="en-US" sz="2400" dirty="0">
              <a:latin typeface="Times New Roman" panose="02020603050405020304" pitchFamily="18" charset="0"/>
              <a:cs typeface="Times New Roman" panose="02020603050405020304" pitchFamily="18" charset="0"/>
            </a:endParaRPr>
          </a:p>
          <a:p>
            <a:pPr marL="812165" indent="-342900">
              <a:lnSpc>
                <a:spcPct val="100000"/>
              </a:lnSpc>
              <a:buFont typeface="Arial" panose="020B0604020202020204" pitchFamily="34" charset="0"/>
              <a:buChar char="•"/>
              <a:tabLst>
                <a:tab pos="813435" algn="l"/>
              </a:tabLst>
            </a:pPr>
            <a:r>
              <a:rPr lang="en-US" sz="2400" spc="-10" dirty="0">
                <a:latin typeface="Times New Roman" panose="02020603050405020304" pitchFamily="18" charset="0"/>
                <a:cs typeface="Times New Roman" panose="02020603050405020304" pitchFamily="18" charset="0"/>
              </a:rPr>
              <a:t>Controlling </a:t>
            </a:r>
            <a:r>
              <a:rPr lang="en-US" sz="2400" spc="-15" dirty="0">
                <a:latin typeface="Times New Roman" panose="02020603050405020304" pitchFamily="18" charset="0"/>
                <a:cs typeface="Times New Roman" panose="02020603050405020304" pitchFamily="18" charset="0"/>
              </a:rPr>
              <a:t>attached</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devices</a:t>
            </a:r>
            <a:endParaRPr lang="en-US" sz="2400" dirty="0">
              <a:latin typeface="Times New Roman" panose="02020603050405020304" pitchFamily="18" charset="0"/>
              <a:cs typeface="Times New Roman" panose="02020603050405020304" pitchFamily="18" charset="0"/>
            </a:endParaRPr>
          </a:p>
          <a:p>
            <a:pPr marL="812165" indent="-342900">
              <a:lnSpc>
                <a:spcPct val="100000"/>
              </a:lnSpc>
              <a:buFont typeface="Arial" panose="020B0604020202020204" pitchFamily="34" charset="0"/>
              <a:buChar char="•"/>
              <a:tabLst>
                <a:tab pos="813435" algn="l"/>
              </a:tabLst>
            </a:pPr>
            <a:r>
              <a:rPr lang="en-US" sz="2400" spc="-10" dirty="0">
                <a:latin typeface="Times New Roman" panose="02020603050405020304" pitchFamily="18" charset="0"/>
                <a:cs typeface="Times New Roman" panose="02020603050405020304" pitchFamily="18" charset="0"/>
              </a:rPr>
              <a:t>Obtaining</a:t>
            </a:r>
            <a:r>
              <a:rPr lang="en-US" sz="2400" spc="-15" dirty="0">
                <a:latin typeface="Times New Roman" panose="02020603050405020304" pitchFamily="18" charset="0"/>
                <a:cs typeface="Times New Roman" panose="02020603050405020304" pitchFamily="18" charset="0"/>
              </a:rPr>
              <a:t> status</a:t>
            </a:r>
            <a:endParaRPr lang="en-US" sz="2400" dirty="0">
              <a:latin typeface="Times New Roman" panose="02020603050405020304" pitchFamily="18" charset="0"/>
              <a:cs typeface="Times New Roman" panose="02020603050405020304" pitchFamily="18" charset="0"/>
            </a:endParaRPr>
          </a:p>
          <a:p>
            <a:pPr marL="12700" marR="647065" algn="just">
              <a:lnSpc>
                <a:spcPct val="98800"/>
              </a:lnSpc>
              <a:spcBef>
                <a:spcPts val="95"/>
              </a:spcBef>
            </a:pPr>
            <a:r>
              <a:rPr lang="en-US" sz="2400" spc="-5" dirty="0">
                <a:latin typeface="Times New Roman" panose="02020603050405020304" pitchFamily="18" charset="0"/>
                <a:cs typeface="Times New Roman" panose="02020603050405020304" pitchFamily="18" charset="0"/>
              </a:rPr>
              <a:t>Corresponding bits </a:t>
            </a:r>
            <a:r>
              <a:rPr lang="en-US" sz="2400" dirty="0">
                <a:latin typeface="Times New Roman" panose="02020603050405020304" pitchFamily="18" charset="0"/>
                <a:cs typeface="Times New Roman" panose="02020603050405020304" pitchFamily="18" charset="0"/>
              </a:rPr>
              <a:t>of </a:t>
            </a:r>
            <a:r>
              <a:rPr lang="en-US" sz="2400" spc="-5" dirty="0">
                <a:latin typeface="Times New Roman" panose="02020603050405020304" pitchFamily="18" charset="0"/>
                <a:cs typeface="Times New Roman" panose="02020603050405020304" pitchFamily="18" charset="0"/>
              </a:rPr>
              <a:t>both operands </a:t>
            </a:r>
            <a:r>
              <a:rPr lang="en-US" sz="2400" dirty="0">
                <a:latin typeface="Times New Roman" panose="02020603050405020304" pitchFamily="18" charset="0"/>
                <a:cs typeface="Times New Roman" panose="02020603050405020304" pitchFamily="18" charset="0"/>
              </a:rPr>
              <a:t>are  </a:t>
            </a:r>
            <a:r>
              <a:rPr lang="en-US" sz="2400" spc="-5" dirty="0">
                <a:latin typeface="Times New Roman" panose="02020603050405020304" pitchFamily="18" charset="0"/>
                <a:cs typeface="Times New Roman" panose="02020603050405020304" pitchFamily="18" charset="0"/>
              </a:rPr>
              <a:t>combined by the usual logic </a:t>
            </a:r>
            <a:r>
              <a:rPr lang="en-US" sz="2400" dirty="0">
                <a:latin typeface="Times New Roman" panose="02020603050405020304" pitchFamily="18" charset="0"/>
                <a:cs typeface="Times New Roman" panose="02020603050405020304" pitchFamily="18" charset="0"/>
              </a:rPr>
              <a:t>operations</a:t>
            </a:r>
            <a:r>
              <a:rPr lang="en-US" sz="2400" b="1"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Apply </a:t>
            </a:r>
            <a:r>
              <a:rPr lang="en-US" sz="2400" spc="-20" dirty="0">
                <a:latin typeface="Times New Roman" panose="02020603050405020304" pitchFamily="18" charset="0"/>
                <a:cs typeface="Times New Roman" panose="02020603050405020304" pitchFamily="18" charset="0"/>
              </a:rPr>
              <a:t>to </a:t>
            </a:r>
            <a:r>
              <a:rPr lang="en-US" sz="2400" spc="-5" dirty="0">
                <a:latin typeface="Times New Roman" panose="02020603050405020304" pitchFamily="18" charset="0"/>
                <a:cs typeface="Times New Roman" panose="02020603050405020304" pitchFamily="18" charset="0"/>
              </a:rPr>
              <a:t>all kinds of </a:t>
            </a:r>
            <a:r>
              <a:rPr lang="en-US" sz="2400" spc="-15" dirty="0">
                <a:latin typeface="Times New Roman" panose="02020603050405020304" pitchFamily="18" charset="0"/>
                <a:cs typeface="Times New Roman" panose="02020603050405020304" pitchFamily="18" charset="0"/>
              </a:rPr>
              <a:t>integer</a:t>
            </a:r>
            <a:r>
              <a:rPr lang="en-US" sz="2400" spc="8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types</a:t>
            </a:r>
            <a:endParaRPr lang="en-US" sz="2400" dirty="0">
              <a:latin typeface="Times New Roman" panose="02020603050405020304" pitchFamily="18" charset="0"/>
              <a:cs typeface="Times New Roman" panose="02020603050405020304" pitchFamily="18" charset="0"/>
            </a:endParaRPr>
          </a:p>
          <a:p>
            <a:pPr marL="469900">
              <a:lnSpc>
                <a:spcPct val="100000"/>
              </a:lnSpc>
              <a:spcBef>
                <a:spcPts val="25"/>
              </a:spcBef>
            </a:pPr>
            <a:r>
              <a:rPr lang="en-US" sz="2400" spc="-5" dirty="0">
                <a:latin typeface="Times New Roman" panose="02020603050405020304" pitchFamily="18" charset="0"/>
                <a:cs typeface="Times New Roman" panose="02020603050405020304" pitchFamily="18" charset="0"/>
              </a:rPr>
              <a:t>Signed </a:t>
            </a:r>
            <a:r>
              <a:rPr lang="en-US" sz="2400" dirty="0">
                <a:latin typeface="Times New Roman" panose="02020603050405020304" pitchFamily="18" charset="0"/>
                <a:cs typeface="Times New Roman" panose="02020603050405020304" pitchFamily="18" charset="0"/>
              </a:rPr>
              <a:t>and</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unsigned</a:t>
            </a:r>
            <a:endParaRPr lang="en-US" sz="2400" dirty="0">
              <a:latin typeface="Times New Roman" panose="02020603050405020304" pitchFamily="18" charset="0"/>
              <a:cs typeface="Times New Roman" panose="02020603050405020304" pitchFamily="18" charset="0"/>
            </a:endParaRPr>
          </a:p>
          <a:p>
            <a:pPr marL="469900">
              <a:lnSpc>
                <a:spcPct val="100000"/>
              </a:lnSpc>
            </a:pPr>
            <a:r>
              <a:rPr lang="en-US" sz="2400" spc="-50" dirty="0">
                <a:latin typeface="Times New Roman" panose="02020603050405020304" pitchFamily="18" charset="0"/>
                <a:cs typeface="Times New Roman" panose="02020603050405020304" pitchFamily="18" charset="0"/>
              </a:rPr>
              <a:t>char, </a:t>
            </a:r>
            <a:r>
              <a:rPr lang="en-US" sz="2400" spc="-5" dirty="0">
                <a:latin typeface="Times New Roman" panose="02020603050405020304" pitchFamily="18" charset="0"/>
                <a:cs typeface="Times New Roman" panose="02020603050405020304" pitchFamily="18" charset="0"/>
              </a:rPr>
              <a:t>short, </a:t>
            </a:r>
            <a:r>
              <a:rPr lang="en-US" sz="2400" spc="-10" dirty="0">
                <a:latin typeface="Times New Roman" panose="02020603050405020304" pitchFamily="18" charset="0"/>
                <a:cs typeface="Times New Roman" panose="02020603050405020304" pitchFamily="18" charset="0"/>
              </a:rPr>
              <a:t>int, </a:t>
            </a:r>
            <a:r>
              <a:rPr lang="en-US" sz="2400" spc="5" dirty="0">
                <a:latin typeface="Times New Roman" panose="02020603050405020304" pitchFamily="18" charset="0"/>
                <a:cs typeface="Times New Roman" panose="02020603050405020304" pitchFamily="18" charset="0"/>
              </a:rPr>
              <a:t>long, </a:t>
            </a:r>
            <a:r>
              <a:rPr lang="en-US" sz="2400" spc="-5" dirty="0">
                <a:latin typeface="Times New Roman" panose="02020603050405020304" pitchFamily="18" charset="0"/>
                <a:cs typeface="Times New Roman" panose="02020603050405020304" pitchFamily="18" charset="0"/>
              </a:rPr>
              <a:t>long</a:t>
            </a:r>
            <a:r>
              <a:rPr lang="en-US" sz="2400" spc="5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long</a:t>
            </a:r>
            <a:endParaRPr lang="en-US" sz="2400" dirty="0" smtClean="0">
              <a:latin typeface="Times New Roman" panose="02020603050405020304" pitchFamily="18" charset="0"/>
              <a:cs typeface="Times New Roman" panose="02020603050405020304" pitchFamily="18" charset="0"/>
            </a:endParaRPr>
          </a:p>
          <a:p>
            <a:pPr marL="469900">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46048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380309" y="52527"/>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IN" sz="4800" spc="-5" dirty="0"/>
              <a:t>Bitwise </a:t>
            </a:r>
            <a:r>
              <a:rPr lang="en-IN" sz="4800" spc="-20" dirty="0"/>
              <a:t>Operations</a:t>
            </a:r>
            <a:r>
              <a:rPr lang="en-IN" sz="4800" spc="-65" dirty="0"/>
              <a:t> </a:t>
            </a:r>
            <a:r>
              <a:rPr lang="en-IN" sz="4800" spc="-15" dirty="0"/>
              <a:t>(</a:t>
            </a:r>
            <a:r>
              <a:rPr lang="en-IN" sz="4800" spc="-15" dirty="0" err="1"/>
              <a:t>cont</a:t>
            </a:r>
            <a:r>
              <a:rPr lang="en-IN" sz="4800" spc="-15" dirty="0"/>
              <a:t>)</a:t>
            </a:r>
            <a:endParaRPr lang="en-US" sz="4800" dirty="0">
              <a:solidFill>
                <a:schemeClr val="bg1"/>
              </a:solidFill>
              <a:latin typeface="Times New Roman" pitchFamily="18" charset="0"/>
              <a:cs typeface="Times New Roman" pitchFamily="18" charset="0"/>
            </a:endParaRPr>
          </a:p>
        </p:txBody>
      </p:sp>
      <p:sp>
        <p:nvSpPr>
          <p:cNvPr id="3" name="Rectangle 2"/>
          <p:cNvSpPr/>
          <p:nvPr/>
        </p:nvSpPr>
        <p:spPr>
          <a:xfrm>
            <a:off x="666207" y="1541417"/>
            <a:ext cx="9980022" cy="2031325"/>
          </a:xfrm>
          <a:prstGeom prst="rect">
            <a:avLst/>
          </a:prstGeom>
        </p:spPr>
        <p:txBody>
          <a:bodyPr wrap="square">
            <a:spAutoFit/>
          </a:bodyPr>
          <a:lstStyle/>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smtClean="0">
                <a:hlinkClick r:id="rId2"/>
              </a:rPr>
              <a:t>.</a:t>
            </a:r>
            <a:endParaRPr lang="en-IN" dirty="0"/>
          </a:p>
        </p:txBody>
      </p:sp>
      <p:sp>
        <p:nvSpPr>
          <p:cNvPr id="2" name="Rectangle 1"/>
          <p:cNvSpPr/>
          <p:nvPr/>
        </p:nvSpPr>
        <p:spPr>
          <a:xfrm>
            <a:off x="1136469" y="1541417"/>
            <a:ext cx="8007531" cy="5642570"/>
          </a:xfrm>
          <a:prstGeom prst="rect">
            <a:avLst/>
          </a:prstGeom>
        </p:spPr>
        <p:txBody>
          <a:bodyPr wrap="square">
            <a:spAutoFit/>
          </a:bodyPr>
          <a:lstStyle/>
          <a:p>
            <a:pPr marL="355600" indent="-342900">
              <a:lnSpc>
                <a:spcPct val="100000"/>
              </a:lnSpc>
              <a:spcBef>
                <a:spcPts val="894"/>
              </a:spcBef>
              <a:buFont typeface="Arial"/>
              <a:buChar char="•"/>
              <a:tabLst>
                <a:tab pos="354965" algn="l"/>
                <a:tab pos="355600" algn="l"/>
              </a:tabLst>
            </a:pPr>
            <a:r>
              <a:rPr lang="en-US" b="1" dirty="0">
                <a:latin typeface="Courier New"/>
                <a:cs typeface="Courier New"/>
              </a:rPr>
              <a:t>&amp;</a:t>
            </a:r>
            <a:r>
              <a:rPr lang="en-US" b="1" spc="-1055" dirty="0">
                <a:latin typeface="Courier New"/>
                <a:cs typeface="Courier New"/>
              </a:rPr>
              <a:t> </a:t>
            </a:r>
            <a:r>
              <a:rPr lang="en-US" dirty="0"/>
              <a:t>– AND</a:t>
            </a:r>
          </a:p>
          <a:p>
            <a:pPr marL="1155065" marR="281305" lvl="1" indent="-228600">
              <a:lnSpc>
                <a:spcPct val="100000"/>
              </a:lnSpc>
              <a:spcBef>
                <a:spcPts val="565"/>
              </a:spcBef>
              <a:buFont typeface="Arial"/>
              <a:buChar char="•"/>
              <a:tabLst>
                <a:tab pos="1155065" algn="l"/>
                <a:tab pos="1155700" algn="l"/>
              </a:tabLst>
            </a:pPr>
            <a:r>
              <a:rPr lang="en-US" sz="2000" spc="-10" dirty="0">
                <a:cs typeface="Calibri"/>
              </a:rPr>
              <a:t>Result </a:t>
            </a:r>
            <a:r>
              <a:rPr lang="en-US" sz="2000" spc="-5" dirty="0">
                <a:cs typeface="Calibri"/>
              </a:rPr>
              <a:t>is </a:t>
            </a:r>
            <a:r>
              <a:rPr lang="en-US" sz="2000" b="1" spc="-5" dirty="0">
                <a:latin typeface="Courier New"/>
                <a:cs typeface="Courier New"/>
              </a:rPr>
              <a:t>1 </a:t>
            </a:r>
            <a:r>
              <a:rPr lang="en-US" sz="2000" spc="-5" dirty="0">
                <a:cs typeface="Calibri"/>
              </a:rPr>
              <a:t>if both  </a:t>
            </a:r>
            <a:r>
              <a:rPr lang="en-US" sz="2000" spc="-10" dirty="0">
                <a:cs typeface="Calibri"/>
              </a:rPr>
              <a:t>operand </a:t>
            </a:r>
            <a:r>
              <a:rPr lang="en-US" sz="2000" spc="-5" dirty="0">
                <a:cs typeface="Calibri"/>
              </a:rPr>
              <a:t>bits </a:t>
            </a:r>
            <a:r>
              <a:rPr lang="en-US" sz="2000" spc="-10" dirty="0">
                <a:cs typeface="Calibri"/>
              </a:rPr>
              <a:t>are</a:t>
            </a:r>
            <a:r>
              <a:rPr lang="en-US" sz="2000" spc="-40" dirty="0">
                <a:cs typeface="Calibri"/>
              </a:rPr>
              <a:t> </a:t>
            </a:r>
            <a:r>
              <a:rPr lang="en-US" sz="2000" b="1" spc="-5" dirty="0">
                <a:latin typeface="Courier New"/>
                <a:cs typeface="Courier New"/>
              </a:rPr>
              <a:t>1</a:t>
            </a:r>
            <a:endParaRPr lang="en-US" sz="2000" dirty="0">
              <a:latin typeface="Courier New"/>
              <a:cs typeface="Courier New"/>
            </a:endParaRPr>
          </a:p>
          <a:p>
            <a:pPr marL="355600" indent="-342900">
              <a:lnSpc>
                <a:spcPct val="100000"/>
              </a:lnSpc>
              <a:spcBef>
                <a:spcPts val="590"/>
              </a:spcBef>
              <a:buFont typeface="Arial"/>
              <a:buChar char="•"/>
              <a:tabLst>
                <a:tab pos="354965" algn="l"/>
                <a:tab pos="355600" algn="l"/>
              </a:tabLst>
            </a:pPr>
            <a:r>
              <a:rPr lang="en-US" b="1" dirty="0">
                <a:latin typeface="Courier New"/>
                <a:cs typeface="Courier New"/>
              </a:rPr>
              <a:t>|</a:t>
            </a:r>
            <a:r>
              <a:rPr lang="en-US" b="1" spc="-1055" dirty="0">
                <a:latin typeface="Courier New"/>
                <a:cs typeface="Courier New"/>
              </a:rPr>
              <a:t> </a:t>
            </a:r>
            <a:r>
              <a:rPr lang="en-US" dirty="0"/>
              <a:t>– </a:t>
            </a:r>
            <a:r>
              <a:rPr lang="en-US" spc="-5" dirty="0"/>
              <a:t>OR</a:t>
            </a:r>
          </a:p>
          <a:p>
            <a:pPr marL="1155065" marR="250825" lvl="1" indent="-228600">
              <a:lnSpc>
                <a:spcPct val="100000"/>
              </a:lnSpc>
              <a:spcBef>
                <a:spcPts val="565"/>
              </a:spcBef>
              <a:buFont typeface="Arial"/>
              <a:buChar char="•"/>
              <a:tabLst>
                <a:tab pos="1155065" algn="l"/>
                <a:tab pos="1155700" algn="l"/>
              </a:tabLst>
            </a:pPr>
            <a:r>
              <a:rPr lang="en-US" sz="2000" spc="-10" dirty="0">
                <a:cs typeface="Calibri"/>
              </a:rPr>
              <a:t>Result </a:t>
            </a:r>
            <a:r>
              <a:rPr lang="en-US" sz="2000" spc="-5" dirty="0">
                <a:cs typeface="Calibri"/>
              </a:rPr>
              <a:t>is </a:t>
            </a:r>
            <a:r>
              <a:rPr lang="en-US" sz="2000" b="1" spc="-5" dirty="0">
                <a:latin typeface="Courier New"/>
                <a:cs typeface="Courier New"/>
              </a:rPr>
              <a:t>1</a:t>
            </a:r>
            <a:r>
              <a:rPr lang="en-US" sz="2000" b="1" spc="-750" dirty="0">
                <a:latin typeface="Courier New"/>
                <a:cs typeface="Courier New"/>
              </a:rPr>
              <a:t> </a:t>
            </a:r>
            <a:r>
              <a:rPr lang="en-US" sz="2000" spc="-5" dirty="0">
                <a:cs typeface="Calibri"/>
              </a:rPr>
              <a:t>if either  </a:t>
            </a:r>
            <a:r>
              <a:rPr lang="en-US" sz="2000" spc="-10" dirty="0">
                <a:cs typeface="Calibri"/>
              </a:rPr>
              <a:t>operand </a:t>
            </a:r>
            <a:r>
              <a:rPr lang="en-US" sz="2000" spc="-5" dirty="0">
                <a:cs typeface="Calibri"/>
              </a:rPr>
              <a:t>bit is</a:t>
            </a:r>
            <a:r>
              <a:rPr lang="en-US" sz="2000" spc="10" dirty="0">
                <a:cs typeface="Calibri"/>
              </a:rPr>
              <a:t> </a:t>
            </a:r>
            <a:r>
              <a:rPr lang="en-US" sz="2000" b="1" spc="-5" dirty="0">
                <a:latin typeface="Courier New"/>
                <a:cs typeface="Courier New"/>
              </a:rPr>
              <a:t>1</a:t>
            </a:r>
            <a:endParaRPr lang="en-US" sz="2000" dirty="0">
              <a:latin typeface="Courier New"/>
              <a:cs typeface="Courier New"/>
            </a:endParaRPr>
          </a:p>
          <a:p>
            <a:pPr marL="355600" indent="-342900">
              <a:lnSpc>
                <a:spcPct val="100000"/>
              </a:lnSpc>
              <a:spcBef>
                <a:spcPts val="590"/>
              </a:spcBef>
              <a:buFont typeface="Arial"/>
              <a:buChar char="•"/>
              <a:tabLst>
                <a:tab pos="354965" algn="l"/>
                <a:tab pos="355600" algn="l"/>
              </a:tabLst>
            </a:pPr>
            <a:r>
              <a:rPr lang="en-US" b="1" dirty="0">
                <a:latin typeface="Courier New"/>
                <a:cs typeface="Courier New"/>
              </a:rPr>
              <a:t>^</a:t>
            </a:r>
            <a:r>
              <a:rPr lang="en-US" b="1" spc="-1050" dirty="0">
                <a:latin typeface="Courier New"/>
                <a:cs typeface="Courier New"/>
              </a:rPr>
              <a:t> </a:t>
            </a:r>
            <a:r>
              <a:rPr lang="en-US" dirty="0"/>
              <a:t>– </a:t>
            </a:r>
            <a:r>
              <a:rPr lang="en-US" spc="-15" dirty="0"/>
              <a:t>Exclusive </a:t>
            </a:r>
            <a:r>
              <a:rPr lang="en-US" spc="-5" dirty="0"/>
              <a:t>OR</a:t>
            </a:r>
          </a:p>
          <a:p>
            <a:pPr marL="1155065" marR="5080" lvl="1" indent="-228600">
              <a:lnSpc>
                <a:spcPct val="100000"/>
              </a:lnSpc>
              <a:spcBef>
                <a:spcPts val="565"/>
              </a:spcBef>
              <a:buFont typeface="Arial"/>
              <a:buChar char="•"/>
              <a:tabLst>
                <a:tab pos="1155065" algn="l"/>
                <a:tab pos="1155700" algn="l"/>
              </a:tabLst>
            </a:pPr>
            <a:r>
              <a:rPr lang="en-US" sz="2000" spc="-10" dirty="0">
                <a:cs typeface="Calibri"/>
              </a:rPr>
              <a:t>Result </a:t>
            </a:r>
            <a:r>
              <a:rPr lang="en-US" sz="2000" spc="-5" dirty="0">
                <a:cs typeface="Calibri"/>
              </a:rPr>
              <a:t>is </a:t>
            </a:r>
            <a:r>
              <a:rPr lang="en-US" sz="2000" b="1" spc="-5" dirty="0">
                <a:latin typeface="Courier New"/>
                <a:cs typeface="Courier New"/>
              </a:rPr>
              <a:t>1</a:t>
            </a:r>
            <a:r>
              <a:rPr lang="en-US" sz="2000" b="1" spc="-765" dirty="0">
                <a:latin typeface="Courier New"/>
                <a:cs typeface="Courier New"/>
              </a:rPr>
              <a:t> </a:t>
            </a:r>
            <a:r>
              <a:rPr lang="en-US" sz="2000" spc="-5" dirty="0">
                <a:cs typeface="Calibri"/>
              </a:rPr>
              <a:t>if </a:t>
            </a:r>
            <a:r>
              <a:rPr lang="en-US" sz="2000" spc="-10" dirty="0">
                <a:cs typeface="Calibri"/>
              </a:rPr>
              <a:t>operand  </a:t>
            </a:r>
            <a:r>
              <a:rPr lang="en-US" sz="2000" spc="-5" dirty="0">
                <a:cs typeface="Calibri"/>
              </a:rPr>
              <a:t>bits </a:t>
            </a:r>
            <a:r>
              <a:rPr lang="en-US" sz="2000" spc="-10" dirty="0">
                <a:cs typeface="Calibri"/>
              </a:rPr>
              <a:t>are</a:t>
            </a:r>
            <a:r>
              <a:rPr lang="en-US" sz="2000" spc="-5" dirty="0">
                <a:cs typeface="Calibri"/>
              </a:rPr>
              <a:t> </a:t>
            </a:r>
            <a:r>
              <a:rPr lang="en-US" sz="2000" spc="-15" dirty="0" smtClean="0">
                <a:cs typeface="Calibri"/>
              </a:rPr>
              <a:t>different</a:t>
            </a:r>
          </a:p>
          <a:p>
            <a:pPr marL="355600" indent="-342900">
              <a:lnSpc>
                <a:spcPct val="100000"/>
              </a:lnSpc>
              <a:spcBef>
                <a:spcPts val="1005"/>
              </a:spcBef>
              <a:buFont typeface="Arial"/>
              <a:buChar char="•"/>
              <a:tabLst>
                <a:tab pos="354965" algn="l"/>
                <a:tab pos="355600" algn="l"/>
              </a:tabLst>
            </a:pPr>
            <a:r>
              <a:rPr lang="en-US" b="1" dirty="0">
                <a:latin typeface="Courier New"/>
                <a:cs typeface="Courier New"/>
              </a:rPr>
              <a:t>~</a:t>
            </a:r>
            <a:r>
              <a:rPr lang="en-US" b="1" spc="-1060" dirty="0">
                <a:latin typeface="Courier New"/>
                <a:cs typeface="Courier New"/>
              </a:rPr>
              <a:t> </a:t>
            </a:r>
            <a:r>
              <a:rPr lang="en-US" dirty="0"/>
              <a:t>– </a:t>
            </a:r>
            <a:r>
              <a:rPr lang="en-US" spc="-10" dirty="0"/>
              <a:t>Complement</a:t>
            </a:r>
          </a:p>
          <a:p>
            <a:pPr marL="1155700" lvl="1" indent="-229235">
              <a:lnSpc>
                <a:spcPct val="100000"/>
              </a:lnSpc>
              <a:spcBef>
                <a:spcPts val="645"/>
              </a:spcBef>
              <a:buFont typeface="Arial"/>
              <a:buChar char="•"/>
              <a:tabLst>
                <a:tab pos="1155700" algn="l"/>
                <a:tab pos="1156335" algn="l"/>
              </a:tabLst>
            </a:pPr>
            <a:r>
              <a:rPr lang="en-US" sz="2000" spc="-10" dirty="0">
                <a:cs typeface="Calibri"/>
              </a:rPr>
              <a:t>Each </a:t>
            </a:r>
            <a:r>
              <a:rPr lang="en-US" sz="2000" spc="-5" dirty="0">
                <a:cs typeface="Calibri"/>
              </a:rPr>
              <a:t>bit is</a:t>
            </a:r>
            <a:r>
              <a:rPr lang="en-US" sz="2000" spc="-20" dirty="0">
                <a:cs typeface="Calibri"/>
              </a:rPr>
              <a:t> reversed</a:t>
            </a:r>
            <a:endParaRPr lang="en-US" sz="2000" dirty="0">
              <a:cs typeface="Calibri"/>
            </a:endParaRPr>
          </a:p>
          <a:p>
            <a:pPr lvl="1">
              <a:lnSpc>
                <a:spcPct val="100000"/>
              </a:lnSpc>
              <a:spcBef>
                <a:spcPts val="50"/>
              </a:spcBef>
              <a:buFont typeface="Arial"/>
              <a:buChar char="•"/>
            </a:pPr>
            <a:endParaRPr lang="en-US" sz="2900" dirty="0">
              <a:latin typeface="Times New Roman"/>
              <a:cs typeface="Times New Roman"/>
            </a:endParaRPr>
          </a:p>
          <a:p>
            <a:pPr marL="355600" indent="-342900">
              <a:lnSpc>
                <a:spcPct val="100000"/>
              </a:lnSpc>
              <a:spcBef>
                <a:spcPts val="5"/>
              </a:spcBef>
              <a:buFont typeface="Arial"/>
              <a:buChar char="•"/>
              <a:tabLst>
                <a:tab pos="354965" algn="l"/>
                <a:tab pos="355600" algn="l"/>
              </a:tabLst>
            </a:pPr>
            <a:r>
              <a:rPr lang="en-US" b="1" spc="-5" dirty="0">
                <a:latin typeface="Courier New"/>
                <a:cs typeface="Courier New"/>
              </a:rPr>
              <a:t>&lt;&lt;</a:t>
            </a:r>
            <a:r>
              <a:rPr lang="en-US" b="1" spc="-1065" dirty="0">
                <a:latin typeface="Courier New"/>
                <a:cs typeface="Courier New"/>
              </a:rPr>
              <a:t> </a:t>
            </a:r>
            <a:r>
              <a:rPr lang="en-US" dirty="0"/>
              <a:t>– </a:t>
            </a:r>
            <a:r>
              <a:rPr lang="en-US" spc="-5" dirty="0"/>
              <a:t>Shift </a:t>
            </a:r>
            <a:r>
              <a:rPr lang="en-US" spc="-10" dirty="0"/>
              <a:t>left</a:t>
            </a:r>
          </a:p>
          <a:p>
            <a:pPr marL="1155700" lvl="1" indent="-229235">
              <a:lnSpc>
                <a:spcPct val="100000"/>
              </a:lnSpc>
              <a:spcBef>
                <a:spcPts val="640"/>
              </a:spcBef>
              <a:buFont typeface="Arial"/>
              <a:buChar char="•"/>
              <a:tabLst>
                <a:tab pos="1155700" algn="l"/>
                <a:tab pos="1156335" algn="l"/>
              </a:tabLst>
            </a:pPr>
            <a:r>
              <a:rPr lang="en-US" sz="2000" spc="-5" dirty="0">
                <a:cs typeface="Calibri"/>
              </a:rPr>
              <a:t>Multiply </a:t>
            </a:r>
            <a:r>
              <a:rPr lang="en-US" sz="2000" spc="-10" dirty="0">
                <a:cs typeface="Calibri"/>
              </a:rPr>
              <a:t>by</a:t>
            </a:r>
            <a:r>
              <a:rPr lang="en-US" sz="2000" spc="5" dirty="0">
                <a:cs typeface="Calibri"/>
              </a:rPr>
              <a:t> </a:t>
            </a:r>
            <a:r>
              <a:rPr lang="en-US" sz="2000" spc="-5" dirty="0">
                <a:cs typeface="Calibri"/>
              </a:rPr>
              <a:t>2</a:t>
            </a:r>
            <a:endParaRPr lang="en-US" sz="2000" dirty="0">
              <a:cs typeface="Calibri"/>
            </a:endParaRPr>
          </a:p>
          <a:p>
            <a:pPr lvl="1">
              <a:lnSpc>
                <a:spcPct val="100000"/>
              </a:lnSpc>
              <a:buFont typeface="Arial"/>
              <a:buChar char="•"/>
            </a:pPr>
            <a:endParaRPr lang="en-US" sz="2950" dirty="0">
              <a:latin typeface="Times New Roman"/>
              <a:cs typeface="Times New Roman"/>
            </a:endParaRPr>
          </a:p>
          <a:p>
            <a:pPr marL="355600" indent="-342900">
              <a:lnSpc>
                <a:spcPct val="100000"/>
              </a:lnSpc>
              <a:buFont typeface="Arial"/>
              <a:buChar char="•"/>
              <a:tabLst>
                <a:tab pos="354965" algn="l"/>
                <a:tab pos="355600" algn="l"/>
              </a:tabLst>
            </a:pPr>
            <a:r>
              <a:rPr lang="en-US" b="1" spc="-5" dirty="0">
                <a:latin typeface="Courier New"/>
                <a:cs typeface="Courier New"/>
              </a:rPr>
              <a:t>&gt;&gt;</a:t>
            </a:r>
            <a:r>
              <a:rPr lang="en-US" b="1" spc="-1075" dirty="0">
                <a:latin typeface="Courier New"/>
                <a:cs typeface="Courier New"/>
              </a:rPr>
              <a:t> </a:t>
            </a:r>
            <a:r>
              <a:rPr lang="en-US" dirty="0"/>
              <a:t>– </a:t>
            </a:r>
            <a:r>
              <a:rPr lang="en-US" spc="-5" dirty="0"/>
              <a:t>Shift </a:t>
            </a:r>
            <a:r>
              <a:rPr lang="en-US" spc="-10" dirty="0"/>
              <a:t>right</a:t>
            </a:r>
          </a:p>
          <a:p>
            <a:pPr marL="1155700" lvl="1" indent="-229235">
              <a:lnSpc>
                <a:spcPct val="100000"/>
              </a:lnSpc>
              <a:spcBef>
                <a:spcPts val="645"/>
              </a:spcBef>
              <a:buFont typeface="Arial"/>
              <a:buChar char="•"/>
              <a:tabLst>
                <a:tab pos="1155700" algn="l"/>
                <a:tab pos="1156335" algn="l"/>
              </a:tabLst>
            </a:pPr>
            <a:r>
              <a:rPr lang="en-US" sz="2000" spc="-10" dirty="0">
                <a:cs typeface="Calibri"/>
              </a:rPr>
              <a:t>Divide by</a:t>
            </a:r>
            <a:r>
              <a:rPr lang="en-US" sz="2000" spc="-5" dirty="0">
                <a:cs typeface="Calibri"/>
              </a:rPr>
              <a:t> 2</a:t>
            </a:r>
            <a:endParaRPr lang="en-US" sz="2000" dirty="0">
              <a:cs typeface="Calibri"/>
            </a:endParaRPr>
          </a:p>
          <a:p>
            <a:pPr marL="1155065" marR="5080" lvl="1" indent="-228600">
              <a:lnSpc>
                <a:spcPct val="100000"/>
              </a:lnSpc>
              <a:spcBef>
                <a:spcPts val="565"/>
              </a:spcBef>
              <a:buFont typeface="Arial"/>
              <a:buChar char="•"/>
              <a:tabLst>
                <a:tab pos="1155065" algn="l"/>
                <a:tab pos="1155700" algn="l"/>
              </a:tabLst>
            </a:pPr>
            <a:endParaRPr lang="en-US" sz="2000" dirty="0">
              <a:cs typeface="Calibri"/>
            </a:endParaRPr>
          </a:p>
        </p:txBody>
      </p:sp>
    </p:spTree>
    <p:extLst>
      <p:ext uri="{BB962C8B-B14F-4D97-AF65-F5344CB8AC3E}">
        <p14:creationId xmlns="" xmlns:p14="http://schemas.microsoft.com/office/powerpoint/2010/main" val="1775886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IN" sz="4800" dirty="0"/>
              <a:t>E</a:t>
            </a:r>
            <a:r>
              <a:rPr lang="en-IN" sz="4800" spc="-70" dirty="0"/>
              <a:t>x</a:t>
            </a:r>
            <a:r>
              <a:rPr lang="en-IN" sz="4800" dirty="0"/>
              <a:t>amples</a:t>
            </a:r>
            <a:endParaRPr lang="en-US" sz="4800" dirty="0">
              <a:solidFill>
                <a:schemeClr val="bg1"/>
              </a:solidFill>
              <a:latin typeface="Times New Roman" pitchFamily="18" charset="0"/>
              <a:cs typeface="Times New Roman" pitchFamily="18" charset="0"/>
            </a:endParaRPr>
          </a:p>
        </p:txBody>
      </p:sp>
      <p:sp>
        <p:nvSpPr>
          <p:cNvPr id="3" name="Rectangle 2"/>
          <p:cNvSpPr/>
          <p:nvPr/>
        </p:nvSpPr>
        <p:spPr>
          <a:xfrm>
            <a:off x="666207" y="1541417"/>
            <a:ext cx="7583396" cy="2031325"/>
          </a:xfrm>
          <a:prstGeom prst="rect">
            <a:avLst/>
          </a:prstGeom>
        </p:spPr>
        <p:txBody>
          <a:bodyPr wrap="square">
            <a:spAutoFit/>
          </a:bodyPr>
          <a:lstStyle/>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smtClean="0">
                <a:hlinkClick r:id="rId2"/>
              </a:rPr>
              <a:t>.</a:t>
            </a:r>
            <a:endParaRPr lang="en-IN" dirty="0"/>
          </a:p>
        </p:txBody>
      </p:sp>
      <p:graphicFrame>
        <p:nvGraphicFramePr>
          <p:cNvPr id="11" name="object 6"/>
          <p:cNvGraphicFramePr>
            <a:graphicFrameLocks noGrp="1"/>
          </p:cNvGraphicFramePr>
          <p:nvPr>
            <p:extLst>
              <p:ext uri="{D42A27DB-BD31-4B8C-83A1-F6EECF244321}">
                <p14:modId xmlns="" xmlns:p14="http://schemas.microsoft.com/office/powerpoint/2010/main" val="2646950095"/>
              </p:ext>
            </p:extLst>
          </p:nvPr>
        </p:nvGraphicFramePr>
        <p:xfrm>
          <a:off x="935037" y="1481069"/>
          <a:ext cx="1828800" cy="313055"/>
        </p:xfrm>
        <a:graphic>
          <a:graphicData uri="http://schemas.openxmlformats.org/drawingml/2006/table">
            <a:tbl>
              <a:tblPr firstRow="1" bandRow="1">
                <a:tableStyleId>{2D5ABB26-0587-4C30-8999-92F81FD0307C}</a:tableStyleId>
              </a:tblPr>
              <a:tblGrid>
                <a:gridCol w="228600">
                  <a:extLst>
                    <a:ext uri="{9D8B030D-6E8A-4147-A177-3AD203B41FA5}">
                      <a16:colId xmlns="" xmlns:a16="http://schemas.microsoft.com/office/drawing/2014/main" val="20000"/>
                    </a:ext>
                  </a:extLst>
                </a:gridCol>
                <a:gridCol w="228600">
                  <a:extLst>
                    <a:ext uri="{9D8B030D-6E8A-4147-A177-3AD203B41FA5}">
                      <a16:colId xmlns="" xmlns:a16="http://schemas.microsoft.com/office/drawing/2014/main" val="20001"/>
                    </a:ext>
                  </a:extLst>
                </a:gridCol>
                <a:gridCol w="345123">
                  <a:extLst>
                    <a:ext uri="{9D8B030D-6E8A-4147-A177-3AD203B41FA5}">
                      <a16:colId xmlns="" xmlns:a16="http://schemas.microsoft.com/office/drawing/2014/main" val="20002"/>
                    </a:ext>
                  </a:extLst>
                </a:gridCol>
                <a:gridCol w="112077">
                  <a:extLst>
                    <a:ext uri="{9D8B030D-6E8A-4147-A177-3AD203B41FA5}">
                      <a16:colId xmlns="" xmlns:a16="http://schemas.microsoft.com/office/drawing/2014/main" val="20003"/>
                    </a:ext>
                  </a:extLst>
                </a:gridCol>
                <a:gridCol w="228600">
                  <a:extLst>
                    <a:ext uri="{9D8B030D-6E8A-4147-A177-3AD203B41FA5}">
                      <a16:colId xmlns="" xmlns:a16="http://schemas.microsoft.com/office/drawing/2014/main" val="20004"/>
                    </a:ext>
                  </a:extLst>
                </a:gridCol>
                <a:gridCol w="228600">
                  <a:extLst>
                    <a:ext uri="{9D8B030D-6E8A-4147-A177-3AD203B41FA5}">
                      <a16:colId xmlns="" xmlns:a16="http://schemas.microsoft.com/office/drawing/2014/main" val="20005"/>
                    </a:ext>
                  </a:extLst>
                </a:gridCol>
                <a:gridCol w="228600">
                  <a:extLst>
                    <a:ext uri="{9D8B030D-6E8A-4147-A177-3AD203B41FA5}">
                      <a16:colId xmlns="" xmlns:a16="http://schemas.microsoft.com/office/drawing/2014/main" val="20006"/>
                    </a:ext>
                  </a:extLst>
                </a:gridCol>
                <a:gridCol w="228600">
                  <a:extLst>
                    <a:ext uri="{9D8B030D-6E8A-4147-A177-3AD203B41FA5}">
                      <a16:colId xmlns="" xmlns:a16="http://schemas.microsoft.com/office/drawing/2014/main" val="20007"/>
                    </a:ext>
                  </a:extLst>
                </a:gridCol>
              </a:tblGrid>
              <a:tr h="271599">
                <a:tc>
                  <a:txBody>
                    <a:bodyPr/>
                    <a:lstStyle/>
                    <a:p>
                      <a:pPr marL="55880">
                        <a:lnSpc>
                          <a:spcPct val="100000"/>
                        </a:lnSpc>
                        <a:spcBef>
                          <a:spcPts val="305"/>
                        </a:spcBef>
                      </a:pPr>
                      <a:r>
                        <a:rPr sz="1800" dirty="0">
                          <a:latin typeface="Calibri"/>
                          <a:cs typeface="Calibri"/>
                        </a:rPr>
                        <a:t>1</a:t>
                      </a:r>
                      <a:endParaRPr sz="1800">
                        <a:latin typeface="Calibri"/>
                        <a:cs typeface="Calibri"/>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1</a:t>
                      </a:r>
                      <a:endParaRPr sz="1800">
                        <a:latin typeface="Calibri"/>
                        <a:cs typeface="Calibri"/>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1</a:t>
                      </a:r>
                      <a:endParaRPr sz="1800">
                        <a:latin typeface="Calibri"/>
                        <a:cs typeface="Calibri"/>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1</a:t>
                      </a:r>
                      <a:endParaRPr sz="1800">
                        <a:latin typeface="Calibri"/>
                        <a:cs typeface="Calibri"/>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0</a:t>
                      </a:r>
                      <a:endParaRPr sz="1800">
                        <a:latin typeface="Calibri"/>
                        <a:cs typeface="Calibri"/>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0</a:t>
                      </a:r>
                      <a:endParaRPr sz="1800">
                        <a:latin typeface="Calibri"/>
                        <a:cs typeface="Calibri"/>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0</a:t>
                      </a: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0</a:t>
                      </a: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extLst>
                  <a:ext uri="{0D108BD9-81ED-4DB2-BD59-A6C34878D82A}">
                    <a16:rowId xmlns="" xmlns:a16="http://schemas.microsoft.com/office/drawing/2014/main" val="10000"/>
                  </a:ext>
                </a:extLst>
              </a:tr>
            </a:tbl>
          </a:graphicData>
        </a:graphic>
      </p:graphicFrame>
      <p:graphicFrame>
        <p:nvGraphicFramePr>
          <p:cNvPr id="12" name="object 8"/>
          <p:cNvGraphicFramePr>
            <a:graphicFrameLocks noGrp="1"/>
          </p:cNvGraphicFramePr>
          <p:nvPr>
            <p:extLst>
              <p:ext uri="{D42A27DB-BD31-4B8C-83A1-F6EECF244321}">
                <p14:modId xmlns="" xmlns:p14="http://schemas.microsoft.com/office/powerpoint/2010/main" val="1429823329"/>
              </p:ext>
            </p:extLst>
          </p:nvPr>
        </p:nvGraphicFramePr>
        <p:xfrm>
          <a:off x="935037" y="2044382"/>
          <a:ext cx="1828800" cy="381000"/>
        </p:xfrm>
        <a:graphic>
          <a:graphicData uri="http://schemas.openxmlformats.org/drawingml/2006/table">
            <a:tbl>
              <a:tblPr firstRow="1" bandRow="1">
                <a:tableStyleId>{2D5ABB26-0587-4C30-8999-92F81FD0307C}</a:tableStyleId>
              </a:tblPr>
              <a:tblGrid>
                <a:gridCol w="228600">
                  <a:extLst>
                    <a:ext uri="{9D8B030D-6E8A-4147-A177-3AD203B41FA5}">
                      <a16:colId xmlns="" xmlns:a16="http://schemas.microsoft.com/office/drawing/2014/main" val="20000"/>
                    </a:ext>
                  </a:extLst>
                </a:gridCol>
                <a:gridCol w="228600">
                  <a:extLst>
                    <a:ext uri="{9D8B030D-6E8A-4147-A177-3AD203B41FA5}">
                      <a16:colId xmlns="" xmlns:a16="http://schemas.microsoft.com/office/drawing/2014/main" val="20001"/>
                    </a:ext>
                  </a:extLst>
                </a:gridCol>
                <a:gridCol w="228600">
                  <a:extLst>
                    <a:ext uri="{9D8B030D-6E8A-4147-A177-3AD203B41FA5}">
                      <a16:colId xmlns="" xmlns:a16="http://schemas.microsoft.com/office/drawing/2014/main" val="20002"/>
                    </a:ext>
                  </a:extLst>
                </a:gridCol>
                <a:gridCol w="228600">
                  <a:extLst>
                    <a:ext uri="{9D8B030D-6E8A-4147-A177-3AD203B41FA5}">
                      <a16:colId xmlns="" xmlns:a16="http://schemas.microsoft.com/office/drawing/2014/main" val="20003"/>
                    </a:ext>
                  </a:extLst>
                </a:gridCol>
                <a:gridCol w="228600">
                  <a:extLst>
                    <a:ext uri="{9D8B030D-6E8A-4147-A177-3AD203B41FA5}">
                      <a16:colId xmlns="" xmlns:a16="http://schemas.microsoft.com/office/drawing/2014/main" val="20004"/>
                    </a:ext>
                  </a:extLst>
                </a:gridCol>
                <a:gridCol w="228600">
                  <a:extLst>
                    <a:ext uri="{9D8B030D-6E8A-4147-A177-3AD203B41FA5}">
                      <a16:colId xmlns="" xmlns:a16="http://schemas.microsoft.com/office/drawing/2014/main" val="20005"/>
                    </a:ext>
                  </a:extLst>
                </a:gridCol>
                <a:gridCol w="228600">
                  <a:extLst>
                    <a:ext uri="{9D8B030D-6E8A-4147-A177-3AD203B41FA5}">
                      <a16:colId xmlns="" xmlns:a16="http://schemas.microsoft.com/office/drawing/2014/main" val="20006"/>
                    </a:ext>
                  </a:extLst>
                </a:gridCol>
                <a:gridCol w="228600">
                  <a:extLst>
                    <a:ext uri="{9D8B030D-6E8A-4147-A177-3AD203B41FA5}">
                      <a16:colId xmlns="" xmlns:a16="http://schemas.microsoft.com/office/drawing/2014/main" val="20007"/>
                    </a:ext>
                  </a:extLst>
                </a:gridCol>
              </a:tblGrid>
              <a:tr h="381000">
                <a:tc>
                  <a:txBody>
                    <a:bodyPr/>
                    <a:lstStyle/>
                    <a:p>
                      <a:pPr marL="55880">
                        <a:lnSpc>
                          <a:spcPct val="100000"/>
                        </a:lnSpc>
                        <a:spcBef>
                          <a:spcPts val="305"/>
                        </a:spcBef>
                      </a:pPr>
                      <a:r>
                        <a:rPr sz="1800" dirty="0">
                          <a:latin typeface="Calibri"/>
                          <a:cs typeface="Calibri"/>
                        </a:rPr>
                        <a:t>1</a:t>
                      </a:r>
                      <a:endParaRPr sz="1800">
                        <a:latin typeface="Calibri"/>
                        <a:cs typeface="Calibri"/>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0</a:t>
                      </a:r>
                      <a:endParaRPr sz="1800">
                        <a:latin typeface="Calibri"/>
                        <a:cs typeface="Calibri"/>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1</a:t>
                      </a:r>
                      <a:endParaRPr sz="1800">
                        <a:latin typeface="Calibri"/>
                        <a:cs typeface="Calibri"/>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0</a:t>
                      </a:r>
                      <a:endParaRPr sz="1800">
                        <a:latin typeface="Calibri"/>
                        <a:cs typeface="Calibri"/>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1</a:t>
                      </a: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0</a:t>
                      </a: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1</a:t>
                      </a: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a:txBody>
                    <a:bodyPr/>
                    <a:lstStyle/>
                    <a:p>
                      <a:pPr marL="55880">
                        <a:lnSpc>
                          <a:spcPct val="100000"/>
                        </a:lnSpc>
                        <a:spcBef>
                          <a:spcPts val="305"/>
                        </a:spcBef>
                      </a:pPr>
                      <a:r>
                        <a:rPr sz="1800" dirty="0">
                          <a:latin typeface="Calibri"/>
                          <a:cs typeface="Calibri"/>
                        </a:rPr>
                        <a:t>0</a:t>
                      </a: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extLst>
                  <a:ext uri="{0D108BD9-81ED-4DB2-BD59-A6C34878D82A}">
                    <a16:rowId xmlns="" xmlns:a16="http://schemas.microsoft.com/office/drawing/2014/main" val="10000"/>
                  </a:ext>
                </a:extLst>
              </a:tr>
            </a:tbl>
          </a:graphicData>
        </a:graphic>
      </p:graphicFrame>
      <p:sp>
        <p:nvSpPr>
          <p:cNvPr id="2" name="Rectangle 1"/>
          <p:cNvSpPr/>
          <p:nvPr/>
        </p:nvSpPr>
        <p:spPr>
          <a:xfrm>
            <a:off x="935036" y="2557080"/>
            <a:ext cx="10769283" cy="6653103"/>
          </a:xfrm>
          <a:prstGeom prst="rect">
            <a:avLst/>
          </a:prstGeom>
        </p:spPr>
        <p:txBody>
          <a:bodyPr wrap="square">
            <a:spAutoFit/>
          </a:bodyPr>
          <a:lstStyle/>
          <a:p>
            <a:pPr marL="12700">
              <a:lnSpc>
                <a:spcPts val="2155"/>
              </a:lnSpc>
              <a:spcBef>
                <a:spcPts val="100"/>
              </a:spcBef>
            </a:pPr>
            <a:r>
              <a:rPr lang="en-US" sz="2400" spc="-15" dirty="0" smtClean="0">
                <a:latin typeface="Times New Roman" panose="02020603050405020304" pitchFamily="18" charset="0"/>
                <a:cs typeface="Times New Roman" panose="02020603050405020304" pitchFamily="18" charset="0"/>
              </a:rPr>
              <a:t>NOTE: </a:t>
            </a:r>
            <a:r>
              <a:rPr lang="en-US" sz="2400" dirty="0" smtClean="0">
                <a:latin typeface="Times New Roman" panose="02020603050405020304" pitchFamily="18" charset="0"/>
                <a:cs typeface="Times New Roman" panose="02020603050405020304" pitchFamily="18" charset="0"/>
              </a:rPr>
              <a:t>when </a:t>
            </a:r>
            <a:r>
              <a:rPr lang="en-US" sz="2400" spc="-5" dirty="0" smtClean="0">
                <a:latin typeface="Times New Roman" panose="02020603050405020304" pitchFamily="18" charset="0"/>
                <a:cs typeface="Times New Roman" panose="02020603050405020304" pitchFamily="18" charset="0"/>
              </a:rPr>
              <a:t>signed </a:t>
            </a:r>
            <a:r>
              <a:rPr lang="en-US" sz="2400" dirty="0" smtClean="0">
                <a:latin typeface="Times New Roman" panose="02020603050405020304" pitchFamily="18" charset="0"/>
                <a:cs typeface="Times New Roman" panose="02020603050405020304" pitchFamily="18" charset="0"/>
              </a:rPr>
              <a:t> all the </a:t>
            </a:r>
            <a:r>
              <a:rPr lang="en-US" sz="2400" spc="-5" dirty="0" smtClean="0">
                <a:latin typeface="Times New Roman" panose="02020603050405020304" pitchFamily="18" charset="0"/>
                <a:cs typeface="Times New Roman" panose="02020603050405020304" pitchFamily="18" charset="0"/>
              </a:rPr>
              <a:t>same</a:t>
            </a:r>
            <a:endParaRPr lang="en-US" sz="2400" dirty="0" smtClean="0">
              <a:latin typeface="Times New Roman" panose="02020603050405020304" pitchFamily="18" charset="0"/>
              <a:cs typeface="Times New Roman" panose="02020603050405020304" pitchFamily="18" charset="0"/>
            </a:endParaRPr>
          </a:p>
          <a:p>
            <a:pPr marL="979169">
              <a:lnSpc>
                <a:spcPct val="100000"/>
              </a:lnSpc>
            </a:pPr>
            <a:endParaRPr lang="en-US" sz="2400" dirty="0">
              <a:latin typeface="Times New Roman" panose="02020603050405020304" pitchFamily="18" charset="0"/>
              <a:cs typeface="Times New Roman" panose="02020603050405020304" pitchFamily="18" charset="0"/>
            </a:endParaRPr>
          </a:p>
          <a:p>
            <a:pPr fontAlgn="t"/>
            <a:r>
              <a:rPr lang="en-IN" sz="2400" b="1" dirty="0">
                <a:latin typeface="Times New Roman" panose="02020603050405020304" pitchFamily="18" charset="0"/>
                <a:cs typeface="Times New Roman" panose="02020603050405020304" pitchFamily="18" charset="0"/>
              </a:rPr>
              <a:t>unsigned </a:t>
            </a:r>
            <a:r>
              <a:rPr lang="en-IN" sz="2400" b="1" dirty="0" err="1">
                <a:latin typeface="Times New Roman" panose="02020603050405020304" pitchFamily="18" charset="0"/>
                <a:cs typeface="Times New Roman" panose="02020603050405020304" pitchFamily="18" charset="0"/>
              </a:rPr>
              <a:t>int</a:t>
            </a:r>
            <a:endParaRPr lang="en-IN" sz="2400" dirty="0">
              <a:latin typeface="Times New Roman" panose="02020603050405020304" pitchFamily="18" charset="0"/>
              <a:cs typeface="Times New Roman" panose="02020603050405020304" pitchFamily="18" charset="0"/>
            </a:endParaRPr>
          </a:p>
          <a:p>
            <a:pPr fontAlgn="t"/>
            <a:r>
              <a:rPr lang="en-IN" sz="2400" b="1" dirty="0" err="1" smtClean="0">
                <a:latin typeface="Times New Roman" panose="02020603050405020304" pitchFamily="18" charset="0"/>
                <a:cs typeface="Times New Roman" panose="02020603050405020304" pitchFamily="18" charset="0"/>
              </a:rPr>
              <a:t>c,a,b</a:t>
            </a:r>
            <a:r>
              <a:rPr lang="en-IN" sz="2400" b="1"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fontAlgn="t"/>
            <a:r>
              <a:rPr lang="en-IN" sz="2400" b="1" dirty="0">
                <a:latin typeface="Times New Roman" panose="02020603050405020304" pitchFamily="18" charset="0"/>
                <a:cs typeface="Times New Roman" panose="02020603050405020304" pitchFamily="18" charset="0"/>
              </a:rPr>
              <a:t>c = a &amp; b;</a:t>
            </a:r>
            <a:endParaRPr lang="en-IN" sz="2400" dirty="0">
              <a:latin typeface="Times New Roman" panose="02020603050405020304" pitchFamily="18" charset="0"/>
              <a:cs typeface="Times New Roman" panose="02020603050405020304" pitchFamily="18" charset="0"/>
            </a:endParaRPr>
          </a:p>
          <a:p>
            <a:pPr fontAlgn="t"/>
            <a:r>
              <a:rPr lang="en-IN" sz="2400" b="1" dirty="0" smtClean="0">
                <a:latin typeface="Times New Roman" panose="02020603050405020304" pitchFamily="18" charset="0"/>
                <a:cs typeface="Times New Roman" panose="02020603050405020304" pitchFamily="18" charset="0"/>
              </a:rPr>
              <a:t>//1010 </a:t>
            </a:r>
            <a:r>
              <a:rPr lang="en-IN" sz="2400" b="1" dirty="0">
                <a:latin typeface="Times New Roman" panose="02020603050405020304" pitchFamily="18" charset="0"/>
                <a:cs typeface="Times New Roman" panose="02020603050405020304" pitchFamily="18" charset="0"/>
              </a:rPr>
              <a:t>0000</a:t>
            </a:r>
            <a:endParaRPr lang="en-IN" sz="2400" dirty="0">
              <a:latin typeface="Times New Roman" panose="02020603050405020304" pitchFamily="18" charset="0"/>
              <a:cs typeface="Times New Roman" panose="02020603050405020304" pitchFamily="18" charset="0"/>
            </a:endParaRPr>
          </a:p>
          <a:p>
            <a:pPr fontAlgn="t"/>
            <a:r>
              <a:rPr lang="en-IN" sz="2400" b="1" dirty="0">
                <a:latin typeface="Times New Roman" panose="02020603050405020304" pitchFamily="18" charset="0"/>
                <a:cs typeface="Times New Roman" panose="02020603050405020304" pitchFamily="18" charset="0"/>
              </a:rPr>
              <a:t>c = a | b</a:t>
            </a:r>
            <a:r>
              <a:rPr lang="en-IN" sz="2400" b="1" dirty="0" smtClean="0">
                <a:latin typeface="Times New Roman" panose="02020603050405020304" pitchFamily="18" charset="0"/>
                <a:cs typeface="Times New Roman" panose="02020603050405020304" pitchFamily="18" charset="0"/>
              </a:rPr>
              <a:t>;//1111 1010</a:t>
            </a:r>
          </a:p>
          <a:p>
            <a:pPr fontAlgn="t"/>
            <a:r>
              <a:rPr lang="en-IN" sz="2400" b="1" dirty="0" smtClean="0">
                <a:latin typeface="Times New Roman" panose="02020603050405020304" pitchFamily="18" charset="0"/>
                <a:cs typeface="Times New Roman" panose="02020603050405020304" pitchFamily="18" charset="0"/>
              </a:rPr>
              <a:t>c </a:t>
            </a:r>
            <a:r>
              <a:rPr lang="en-IN" sz="2400" b="1" dirty="0">
                <a:latin typeface="Times New Roman" panose="02020603050405020304" pitchFamily="18" charset="0"/>
                <a:cs typeface="Times New Roman" panose="02020603050405020304" pitchFamily="18" charset="0"/>
              </a:rPr>
              <a:t>= a ^ b;</a:t>
            </a:r>
            <a:endParaRPr lang="en-IN" sz="1600" dirty="0">
              <a:latin typeface="Times New Roman" panose="02020603050405020304" pitchFamily="18" charset="0"/>
              <a:cs typeface="Times New Roman" panose="02020603050405020304" pitchFamily="18" charset="0"/>
            </a:endParaRPr>
          </a:p>
          <a:p>
            <a:pPr fontAlgn="t"/>
            <a:r>
              <a:rPr lang="en-IN" sz="2400" b="1" dirty="0" smtClean="0">
                <a:latin typeface="Times New Roman" panose="02020603050405020304" pitchFamily="18" charset="0"/>
                <a:cs typeface="Times New Roman" panose="02020603050405020304" pitchFamily="18" charset="0"/>
              </a:rPr>
              <a:t>//0101 </a:t>
            </a:r>
            <a:r>
              <a:rPr lang="en-IN" sz="2400" b="1" dirty="0">
                <a:latin typeface="Times New Roman" panose="02020603050405020304" pitchFamily="18" charset="0"/>
                <a:cs typeface="Times New Roman" panose="02020603050405020304" pitchFamily="18" charset="0"/>
              </a:rPr>
              <a:t>1010</a:t>
            </a:r>
            <a:endParaRPr lang="en-IN" sz="2400" dirty="0">
              <a:latin typeface="Times New Roman" panose="02020603050405020304" pitchFamily="18" charset="0"/>
              <a:cs typeface="Times New Roman" panose="02020603050405020304" pitchFamily="18" charset="0"/>
            </a:endParaRPr>
          </a:p>
          <a:p>
            <a:pPr fontAlgn="t"/>
            <a:r>
              <a:rPr lang="en-IN" sz="2400" b="1" dirty="0">
                <a:latin typeface="Times New Roman" panose="02020603050405020304" pitchFamily="18" charset="0"/>
                <a:cs typeface="Times New Roman" panose="02020603050405020304" pitchFamily="18" charset="0"/>
              </a:rPr>
              <a:t>c = ~</a:t>
            </a:r>
            <a:r>
              <a:rPr lang="en-IN" sz="2400" b="1" dirty="0" smtClean="0">
                <a:latin typeface="Times New Roman" panose="02020603050405020304" pitchFamily="18" charset="0"/>
                <a:cs typeface="Times New Roman" panose="02020603050405020304" pitchFamily="18" charset="0"/>
              </a:rPr>
              <a:t>a//0000 </a:t>
            </a:r>
            <a:r>
              <a:rPr lang="en-IN" sz="2400" b="1" dirty="0">
                <a:latin typeface="Times New Roman" panose="02020603050405020304" pitchFamily="18" charset="0"/>
                <a:cs typeface="Times New Roman" panose="02020603050405020304" pitchFamily="18" charset="0"/>
              </a:rPr>
              <a:t>1111</a:t>
            </a:r>
            <a:endParaRPr lang="en-IN" sz="2400" dirty="0">
              <a:latin typeface="Times New Roman" panose="02020603050405020304" pitchFamily="18" charset="0"/>
              <a:cs typeface="Times New Roman" panose="02020603050405020304" pitchFamily="18" charset="0"/>
            </a:endParaRPr>
          </a:p>
          <a:p>
            <a:pPr fontAlgn="t"/>
            <a:r>
              <a:rPr lang="en-IN" sz="2400" b="1" dirty="0" smtClean="0">
                <a:latin typeface="Times New Roman" panose="02020603050405020304" pitchFamily="18" charset="0"/>
                <a:cs typeface="Times New Roman" panose="02020603050405020304" pitchFamily="18" charset="0"/>
              </a:rPr>
              <a:t>c=a&lt;&lt;2;//1100 </a:t>
            </a:r>
            <a:r>
              <a:rPr lang="en-IN" sz="2400" b="1" dirty="0">
                <a:latin typeface="Times New Roman" panose="02020603050405020304" pitchFamily="18" charset="0"/>
                <a:cs typeface="Times New Roman" panose="02020603050405020304" pitchFamily="18" charset="0"/>
              </a:rPr>
              <a:t>0000</a:t>
            </a:r>
            <a:endParaRPr lang="en-IN" sz="2400" dirty="0">
              <a:latin typeface="Times New Roman" panose="02020603050405020304" pitchFamily="18" charset="0"/>
              <a:cs typeface="Times New Roman" panose="02020603050405020304" pitchFamily="18" charset="0"/>
            </a:endParaRPr>
          </a:p>
          <a:p>
            <a:pPr fontAlgn="t"/>
            <a:r>
              <a:rPr lang="en-IN" sz="2400" b="1" dirty="0" smtClean="0">
                <a:latin typeface="Times New Roman" panose="02020603050405020304" pitchFamily="18" charset="0"/>
                <a:cs typeface="Times New Roman" panose="02020603050405020304" pitchFamily="18" charset="0"/>
              </a:rPr>
              <a:t>c=a&gt;&gt;3;//0001 </a:t>
            </a:r>
            <a:r>
              <a:rPr lang="en-IN" sz="2400" b="1" dirty="0">
                <a:latin typeface="Times New Roman" panose="02020603050405020304" pitchFamily="18" charset="0"/>
                <a:cs typeface="Times New Roman" panose="02020603050405020304" pitchFamily="18" charset="0"/>
              </a:rPr>
              <a:t>1110</a:t>
            </a:r>
            <a:endParaRPr lang="en-IN" sz="2400" dirty="0">
              <a:latin typeface="Times New Roman" panose="02020603050405020304" pitchFamily="18" charset="0"/>
              <a:cs typeface="Times New Roman" panose="02020603050405020304" pitchFamily="18" charset="0"/>
            </a:endParaRPr>
          </a:p>
          <a:p>
            <a:pPr marL="979169">
              <a:lnSpc>
                <a:spcPct val="100000"/>
              </a:lnSpc>
            </a:pPr>
            <a:endParaRPr lang="en-US" dirty="0" smtClean="0">
              <a:cs typeface="Calibri"/>
            </a:endParaRPr>
          </a:p>
          <a:p>
            <a:pPr marL="979169">
              <a:lnSpc>
                <a:spcPct val="100000"/>
              </a:lnSpc>
            </a:pPr>
            <a:endParaRPr lang="en-US" dirty="0">
              <a:cs typeface="Calibri"/>
            </a:endParaRPr>
          </a:p>
          <a:p>
            <a:pPr marL="979169">
              <a:lnSpc>
                <a:spcPct val="100000"/>
              </a:lnSpc>
            </a:pPr>
            <a:endParaRPr lang="en-US" dirty="0" smtClean="0">
              <a:cs typeface="Calibri"/>
            </a:endParaRPr>
          </a:p>
          <a:p>
            <a:pPr marL="979169">
              <a:lnSpc>
                <a:spcPct val="100000"/>
              </a:lnSpc>
            </a:pPr>
            <a:endParaRPr lang="en-US" dirty="0">
              <a:cs typeface="Calibri"/>
            </a:endParaRPr>
          </a:p>
          <a:p>
            <a:pPr marL="979169">
              <a:lnSpc>
                <a:spcPct val="100000"/>
              </a:lnSpc>
            </a:pPr>
            <a:endParaRPr lang="en-US" dirty="0" smtClean="0">
              <a:cs typeface="Calibri"/>
            </a:endParaRPr>
          </a:p>
          <a:p>
            <a:pPr marL="979169">
              <a:lnSpc>
                <a:spcPct val="100000"/>
              </a:lnSpc>
            </a:pPr>
            <a:endParaRPr lang="en-US" dirty="0">
              <a:cs typeface="Calibri"/>
            </a:endParaRPr>
          </a:p>
          <a:p>
            <a:pPr marL="979169">
              <a:lnSpc>
                <a:spcPct val="100000"/>
              </a:lnSpc>
            </a:pPr>
            <a:endParaRPr lang="en-US" dirty="0" smtClean="0">
              <a:cs typeface="Calibri"/>
            </a:endParaRPr>
          </a:p>
          <a:p>
            <a:pPr marL="979169">
              <a:lnSpc>
                <a:spcPct val="100000"/>
              </a:lnSpc>
            </a:pPr>
            <a:endParaRPr lang="en-US" dirty="0">
              <a:cs typeface="Calibri"/>
            </a:endParaRPr>
          </a:p>
        </p:txBody>
      </p:sp>
    </p:spTree>
    <p:extLst>
      <p:ext uri="{BB962C8B-B14F-4D97-AF65-F5344CB8AC3E}">
        <p14:creationId xmlns="" xmlns:p14="http://schemas.microsoft.com/office/powerpoint/2010/main" val="896411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IN" sz="4800" dirty="0"/>
              <a:t>C</a:t>
            </a:r>
            <a:r>
              <a:rPr lang="en-IN" sz="4800" spc="-85" dirty="0"/>
              <a:t> </a:t>
            </a:r>
            <a:r>
              <a:rPr lang="en-IN" sz="4800" spc="-20" dirty="0"/>
              <a:t>example…</a:t>
            </a:r>
            <a:endParaRPr lang="en-US" sz="4800" dirty="0">
              <a:solidFill>
                <a:schemeClr val="bg1"/>
              </a:solidFill>
              <a:latin typeface="Times New Roman" pitchFamily="18" charset="0"/>
              <a:cs typeface="Times New Roman" pitchFamily="18" charset="0"/>
            </a:endParaRPr>
          </a:p>
        </p:txBody>
      </p:sp>
      <p:sp>
        <p:nvSpPr>
          <p:cNvPr id="13" name="object 8"/>
          <p:cNvSpPr txBox="1"/>
          <p:nvPr/>
        </p:nvSpPr>
        <p:spPr>
          <a:xfrm>
            <a:off x="1761564" y="1425337"/>
            <a:ext cx="3352800" cy="4801870"/>
          </a:xfrm>
          <a:prstGeom prst="rect">
            <a:avLst/>
          </a:prstGeom>
          <a:solidFill>
            <a:srgbClr val="000000"/>
          </a:solidFill>
          <a:ln w="9525">
            <a:solidFill>
              <a:srgbClr val="FF0000"/>
            </a:solidFill>
          </a:ln>
        </p:spPr>
        <p:txBody>
          <a:bodyPr vert="horz" wrap="square" lIns="0" tIns="31115" rIns="0" bIns="0" rtlCol="0">
            <a:spAutoFit/>
          </a:bodyPr>
          <a:lstStyle/>
          <a:p>
            <a:pPr marL="91440" marR="1521460">
              <a:lnSpc>
                <a:spcPct val="100000"/>
              </a:lnSpc>
              <a:spcBef>
                <a:spcPts val="245"/>
              </a:spcBef>
            </a:pPr>
            <a:r>
              <a:rPr sz="1800" b="1" spc="-5" dirty="0">
                <a:solidFill>
                  <a:srgbClr val="FFFFFF"/>
                </a:solidFill>
                <a:latin typeface="Calibri"/>
                <a:cs typeface="Calibri"/>
              </a:rPr>
              <a:t>#include</a:t>
            </a:r>
            <a:r>
              <a:rPr sz="1800" b="1" spc="-85" dirty="0">
                <a:solidFill>
                  <a:srgbClr val="FFFFFF"/>
                </a:solidFill>
                <a:latin typeface="Calibri"/>
                <a:cs typeface="Calibri"/>
              </a:rPr>
              <a:t> </a:t>
            </a:r>
            <a:r>
              <a:rPr sz="1800" b="1" spc="-10" dirty="0">
                <a:solidFill>
                  <a:srgbClr val="FFFFFF"/>
                </a:solidFill>
                <a:latin typeface="Calibri"/>
                <a:cs typeface="Calibri"/>
              </a:rPr>
              <a:t>&lt;stdio.h&gt;  </a:t>
            </a:r>
            <a:r>
              <a:rPr sz="1800" b="1" spc="-5" dirty="0">
                <a:solidFill>
                  <a:srgbClr val="FFFFFF"/>
                </a:solidFill>
                <a:latin typeface="Calibri"/>
                <a:cs typeface="Calibri"/>
              </a:rPr>
              <a:t>void</a:t>
            </a:r>
            <a:r>
              <a:rPr sz="1800" b="1" spc="-25" dirty="0">
                <a:solidFill>
                  <a:srgbClr val="FFFFFF"/>
                </a:solidFill>
                <a:latin typeface="Calibri"/>
                <a:cs typeface="Calibri"/>
              </a:rPr>
              <a:t> </a:t>
            </a:r>
            <a:r>
              <a:rPr sz="1800" b="1" spc="-5" dirty="0">
                <a:solidFill>
                  <a:srgbClr val="FFFFFF"/>
                </a:solidFill>
                <a:latin typeface="Calibri"/>
                <a:cs typeface="Calibri"/>
              </a:rPr>
              <a:t>main()</a:t>
            </a:r>
            <a:endParaRPr sz="1800" dirty="0">
              <a:latin typeface="Calibri"/>
              <a:cs typeface="Calibri"/>
            </a:endParaRPr>
          </a:p>
          <a:p>
            <a:pPr marL="91440">
              <a:lnSpc>
                <a:spcPct val="100000"/>
              </a:lnSpc>
            </a:pPr>
            <a:r>
              <a:rPr sz="1800" b="1" dirty="0">
                <a:solidFill>
                  <a:srgbClr val="FFFFFF"/>
                </a:solidFill>
                <a:latin typeface="Calibri"/>
                <a:cs typeface="Calibri"/>
              </a:rPr>
              <a:t>{</a:t>
            </a:r>
            <a:endParaRPr sz="1800" dirty="0">
              <a:latin typeface="Calibri"/>
              <a:cs typeface="Calibri"/>
            </a:endParaRPr>
          </a:p>
          <a:p>
            <a:pPr marL="196215" marR="918210">
              <a:lnSpc>
                <a:spcPct val="100000"/>
              </a:lnSpc>
            </a:pPr>
            <a:r>
              <a:rPr sz="1800" b="1" spc="-5" dirty="0">
                <a:solidFill>
                  <a:srgbClr val="FFFFFF"/>
                </a:solidFill>
                <a:latin typeface="Calibri"/>
                <a:cs typeface="Calibri"/>
              </a:rPr>
              <a:t>signed </a:t>
            </a:r>
            <a:r>
              <a:rPr sz="1800" b="1" spc="-10" dirty="0">
                <a:solidFill>
                  <a:srgbClr val="FFFFFF"/>
                </a:solidFill>
                <a:latin typeface="Calibri"/>
                <a:cs typeface="Calibri"/>
              </a:rPr>
              <a:t>int </a:t>
            </a:r>
            <a:r>
              <a:rPr sz="1800" b="1" spc="-5" dirty="0">
                <a:solidFill>
                  <a:srgbClr val="FFFFFF"/>
                </a:solidFill>
                <a:latin typeface="Calibri"/>
                <a:cs typeface="Calibri"/>
              </a:rPr>
              <a:t>c, </a:t>
            </a:r>
            <a:r>
              <a:rPr sz="1800" b="1" dirty="0">
                <a:solidFill>
                  <a:srgbClr val="FFFFFF"/>
                </a:solidFill>
                <a:latin typeface="Calibri"/>
                <a:cs typeface="Calibri"/>
              </a:rPr>
              <a:t>d, a, b, </a:t>
            </a:r>
            <a:r>
              <a:rPr sz="1800" b="1" spc="-5" dirty="0">
                <a:solidFill>
                  <a:srgbClr val="FFFFFF"/>
                </a:solidFill>
                <a:latin typeface="Calibri"/>
                <a:cs typeface="Calibri"/>
              </a:rPr>
              <a:t>e,</a:t>
            </a:r>
            <a:r>
              <a:rPr sz="1800" b="1" spc="-75" dirty="0">
                <a:solidFill>
                  <a:srgbClr val="FFFFFF"/>
                </a:solidFill>
                <a:latin typeface="Calibri"/>
                <a:cs typeface="Calibri"/>
              </a:rPr>
              <a:t> </a:t>
            </a:r>
            <a:r>
              <a:rPr sz="1800" b="1" spc="-5" dirty="0">
                <a:solidFill>
                  <a:srgbClr val="FFFFFF"/>
                </a:solidFill>
                <a:latin typeface="Calibri"/>
                <a:cs typeface="Calibri"/>
              </a:rPr>
              <a:t>f;  </a:t>
            </a:r>
            <a:r>
              <a:rPr sz="1800" b="1" dirty="0">
                <a:solidFill>
                  <a:srgbClr val="FFFFFF"/>
                </a:solidFill>
                <a:latin typeface="Calibri"/>
                <a:cs typeface="Calibri"/>
              </a:rPr>
              <a:t>a =</a:t>
            </a:r>
            <a:r>
              <a:rPr sz="1800" b="1" spc="-5" dirty="0">
                <a:solidFill>
                  <a:srgbClr val="FFFFFF"/>
                </a:solidFill>
                <a:latin typeface="Calibri"/>
                <a:cs typeface="Calibri"/>
              </a:rPr>
              <a:t> </a:t>
            </a:r>
            <a:r>
              <a:rPr sz="1800" b="1" dirty="0">
                <a:solidFill>
                  <a:srgbClr val="FFFFFF"/>
                </a:solidFill>
                <a:latin typeface="Calibri"/>
                <a:cs typeface="Calibri"/>
              </a:rPr>
              <a:t>0xF0F0;</a:t>
            </a:r>
            <a:endParaRPr sz="1800" dirty="0">
              <a:latin typeface="Calibri"/>
              <a:cs typeface="Calibri"/>
            </a:endParaRPr>
          </a:p>
          <a:p>
            <a:pPr marL="196215">
              <a:lnSpc>
                <a:spcPct val="100000"/>
              </a:lnSpc>
            </a:pPr>
            <a:r>
              <a:rPr sz="1800" b="1" dirty="0">
                <a:solidFill>
                  <a:srgbClr val="FFFFFF"/>
                </a:solidFill>
                <a:latin typeface="Calibri"/>
                <a:cs typeface="Calibri"/>
              </a:rPr>
              <a:t>b =</a:t>
            </a:r>
            <a:r>
              <a:rPr sz="1800" b="1" spc="-5" dirty="0">
                <a:solidFill>
                  <a:srgbClr val="FFFFFF"/>
                </a:solidFill>
                <a:latin typeface="Calibri"/>
                <a:cs typeface="Calibri"/>
              </a:rPr>
              <a:t> </a:t>
            </a:r>
            <a:r>
              <a:rPr sz="1800" b="1" dirty="0">
                <a:solidFill>
                  <a:srgbClr val="FFFFFF"/>
                </a:solidFill>
                <a:latin typeface="Calibri"/>
                <a:cs typeface="Calibri"/>
              </a:rPr>
              <a:t>0x5555;</a:t>
            </a:r>
            <a:endParaRPr sz="1800" dirty="0">
              <a:latin typeface="Calibri"/>
              <a:cs typeface="Calibri"/>
            </a:endParaRPr>
          </a:p>
          <a:p>
            <a:pPr marL="196215" marR="1587500">
              <a:lnSpc>
                <a:spcPct val="100000"/>
              </a:lnSpc>
            </a:pPr>
            <a:r>
              <a:rPr sz="1800" b="1" dirty="0">
                <a:solidFill>
                  <a:srgbClr val="FFFFFF"/>
                </a:solidFill>
                <a:latin typeface="Calibri"/>
                <a:cs typeface="Calibri"/>
              </a:rPr>
              <a:t>e =</a:t>
            </a:r>
            <a:r>
              <a:rPr sz="1800" b="1" spc="-60" dirty="0">
                <a:solidFill>
                  <a:srgbClr val="FFFFFF"/>
                </a:solidFill>
                <a:latin typeface="Calibri"/>
                <a:cs typeface="Calibri"/>
              </a:rPr>
              <a:t> </a:t>
            </a:r>
            <a:r>
              <a:rPr sz="1800" b="1" spc="-5" dirty="0">
                <a:solidFill>
                  <a:srgbClr val="FFFFFF"/>
                </a:solidFill>
                <a:latin typeface="Calibri"/>
                <a:cs typeface="Calibri"/>
              </a:rPr>
              <a:t>0b01000001;  </a:t>
            </a:r>
            <a:r>
              <a:rPr sz="1800" b="1" dirty="0">
                <a:solidFill>
                  <a:srgbClr val="FFFFFF"/>
                </a:solidFill>
                <a:latin typeface="Calibri"/>
                <a:cs typeface="Calibri"/>
              </a:rPr>
              <a:t>f = </a:t>
            </a:r>
            <a:r>
              <a:rPr sz="1800" b="1" spc="-5" dirty="0">
                <a:solidFill>
                  <a:srgbClr val="FFFFFF"/>
                </a:solidFill>
                <a:latin typeface="Calibri"/>
                <a:cs typeface="Calibri"/>
              </a:rPr>
              <a:t>'A';</a:t>
            </a:r>
            <a:endParaRPr sz="1800" dirty="0">
              <a:latin typeface="Calibri"/>
              <a:cs typeface="Calibri"/>
            </a:endParaRPr>
          </a:p>
          <a:p>
            <a:pPr>
              <a:lnSpc>
                <a:spcPct val="100000"/>
              </a:lnSpc>
              <a:spcBef>
                <a:spcPts val="35"/>
              </a:spcBef>
            </a:pPr>
            <a:endParaRPr sz="1850" dirty="0">
              <a:latin typeface="Times New Roman"/>
              <a:cs typeface="Times New Roman"/>
            </a:endParaRPr>
          </a:p>
          <a:p>
            <a:pPr marL="196215" marR="2182495">
              <a:lnSpc>
                <a:spcPct val="100000"/>
              </a:lnSpc>
            </a:pPr>
            <a:r>
              <a:rPr sz="1800" b="1" dirty="0">
                <a:solidFill>
                  <a:srgbClr val="FFFFFF"/>
                </a:solidFill>
                <a:latin typeface="Calibri"/>
                <a:cs typeface="Calibri"/>
              </a:rPr>
              <a:t>c = b </a:t>
            </a:r>
            <a:r>
              <a:rPr sz="1800" b="1" spc="-5" dirty="0">
                <a:solidFill>
                  <a:srgbClr val="FFFFFF"/>
                </a:solidFill>
                <a:latin typeface="Calibri"/>
                <a:cs typeface="Calibri"/>
              </a:rPr>
              <a:t>&gt;&gt; </a:t>
            </a:r>
            <a:r>
              <a:rPr sz="1800" b="1" dirty="0">
                <a:solidFill>
                  <a:srgbClr val="FFFFFF"/>
                </a:solidFill>
                <a:latin typeface="Calibri"/>
                <a:cs typeface="Calibri"/>
              </a:rPr>
              <a:t>3;  d = a </a:t>
            </a:r>
            <a:r>
              <a:rPr sz="1800" b="1" spc="-5" dirty="0">
                <a:solidFill>
                  <a:srgbClr val="FFFFFF"/>
                </a:solidFill>
                <a:latin typeface="Calibri"/>
                <a:cs typeface="Calibri"/>
              </a:rPr>
              <a:t>&gt;&gt;</a:t>
            </a:r>
            <a:r>
              <a:rPr sz="1800" b="1" spc="-85" dirty="0">
                <a:solidFill>
                  <a:srgbClr val="FFFFFF"/>
                </a:solidFill>
                <a:latin typeface="Calibri"/>
                <a:cs typeface="Calibri"/>
              </a:rPr>
              <a:t> </a:t>
            </a:r>
            <a:r>
              <a:rPr sz="1800" b="1" dirty="0">
                <a:solidFill>
                  <a:srgbClr val="FFFFFF"/>
                </a:solidFill>
                <a:latin typeface="Calibri"/>
                <a:cs typeface="Calibri"/>
              </a:rPr>
              <a:t>3;</a:t>
            </a:r>
            <a:endParaRPr sz="1800" dirty="0">
              <a:latin typeface="Calibri"/>
              <a:cs typeface="Calibri"/>
            </a:endParaRPr>
          </a:p>
          <a:p>
            <a:pPr>
              <a:lnSpc>
                <a:spcPct val="100000"/>
              </a:lnSpc>
              <a:spcBef>
                <a:spcPts val="35"/>
              </a:spcBef>
            </a:pPr>
            <a:endParaRPr sz="1850" dirty="0">
              <a:latin typeface="Times New Roman"/>
              <a:cs typeface="Times New Roman"/>
            </a:endParaRPr>
          </a:p>
          <a:p>
            <a:pPr marL="196215" marR="723265" algn="just">
              <a:lnSpc>
                <a:spcPct val="100000"/>
              </a:lnSpc>
            </a:pPr>
            <a:r>
              <a:rPr sz="1800" b="1" spc="-5" dirty="0">
                <a:solidFill>
                  <a:srgbClr val="FFFFFF"/>
                </a:solidFill>
                <a:latin typeface="Calibri"/>
                <a:cs typeface="Calibri"/>
              </a:rPr>
              <a:t>printf("b &gt;&gt; </a:t>
            </a:r>
            <a:r>
              <a:rPr sz="1800" b="1" dirty="0">
                <a:solidFill>
                  <a:srgbClr val="FFFFFF"/>
                </a:solidFill>
                <a:latin typeface="Calibri"/>
                <a:cs typeface="Calibri"/>
              </a:rPr>
              <a:t>3 is </a:t>
            </a:r>
            <a:r>
              <a:rPr sz="1800" b="1" spc="-5" dirty="0">
                <a:solidFill>
                  <a:srgbClr val="FFFFFF"/>
                </a:solidFill>
                <a:latin typeface="Calibri"/>
                <a:cs typeface="Calibri"/>
              </a:rPr>
              <a:t>%x\n",c);  printf("a &gt;&gt; </a:t>
            </a:r>
            <a:r>
              <a:rPr sz="1800" b="1" dirty="0">
                <a:solidFill>
                  <a:srgbClr val="FFFFFF"/>
                </a:solidFill>
                <a:latin typeface="Calibri"/>
                <a:cs typeface="Calibri"/>
              </a:rPr>
              <a:t>3 is </a:t>
            </a:r>
            <a:r>
              <a:rPr sz="1800" b="1" spc="-5" dirty="0">
                <a:solidFill>
                  <a:srgbClr val="FFFFFF"/>
                </a:solidFill>
                <a:latin typeface="Calibri"/>
                <a:cs typeface="Calibri"/>
              </a:rPr>
              <a:t>%x\n",d);  printf("binary </a:t>
            </a:r>
            <a:r>
              <a:rPr sz="1800" b="1" dirty="0">
                <a:solidFill>
                  <a:srgbClr val="FFFFFF"/>
                </a:solidFill>
                <a:latin typeface="Calibri"/>
                <a:cs typeface="Calibri"/>
              </a:rPr>
              <a:t>= </a:t>
            </a:r>
            <a:r>
              <a:rPr sz="1800" b="1" spc="-5" dirty="0">
                <a:solidFill>
                  <a:srgbClr val="FFFFFF"/>
                </a:solidFill>
                <a:latin typeface="Calibri"/>
                <a:cs typeface="Calibri"/>
              </a:rPr>
              <a:t>%x\n",e);  printf("char </a:t>
            </a:r>
            <a:r>
              <a:rPr sz="1800" b="1" dirty="0">
                <a:solidFill>
                  <a:srgbClr val="FFFFFF"/>
                </a:solidFill>
                <a:latin typeface="Calibri"/>
                <a:cs typeface="Calibri"/>
              </a:rPr>
              <a:t>a =</a:t>
            </a:r>
            <a:r>
              <a:rPr sz="1800" b="1" spc="-25" dirty="0">
                <a:solidFill>
                  <a:srgbClr val="FFFFFF"/>
                </a:solidFill>
                <a:latin typeface="Calibri"/>
                <a:cs typeface="Calibri"/>
              </a:rPr>
              <a:t> </a:t>
            </a:r>
            <a:r>
              <a:rPr sz="1800" b="1" dirty="0">
                <a:solidFill>
                  <a:srgbClr val="FFFFFF"/>
                </a:solidFill>
                <a:latin typeface="Calibri"/>
                <a:cs typeface="Calibri"/>
              </a:rPr>
              <a:t>%c",f);</a:t>
            </a:r>
            <a:endParaRPr sz="1800" dirty="0">
              <a:latin typeface="Calibri"/>
              <a:cs typeface="Calibri"/>
            </a:endParaRPr>
          </a:p>
          <a:p>
            <a:pPr marL="91440">
              <a:lnSpc>
                <a:spcPct val="100000"/>
              </a:lnSpc>
            </a:pPr>
            <a:r>
              <a:rPr sz="1800" b="1" dirty="0">
                <a:solidFill>
                  <a:srgbClr val="FFFFFF"/>
                </a:solidFill>
                <a:latin typeface="Calibri"/>
                <a:cs typeface="Calibri"/>
              </a:rPr>
              <a:t>}</a:t>
            </a:r>
            <a:endParaRPr sz="1800" dirty="0">
              <a:latin typeface="Calibri"/>
              <a:cs typeface="Calibri"/>
            </a:endParaRPr>
          </a:p>
        </p:txBody>
      </p:sp>
      <p:sp>
        <p:nvSpPr>
          <p:cNvPr id="14" name="object 7"/>
          <p:cNvSpPr txBox="1"/>
          <p:nvPr/>
        </p:nvSpPr>
        <p:spPr>
          <a:xfrm>
            <a:off x="5665695" y="2124635"/>
            <a:ext cx="3352800" cy="2743200"/>
          </a:xfrm>
          <a:prstGeom prst="rect">
            <a:avLst/>
          </a:prstGeom>
          <a:ln w="9525">
            <a:solidFill>
              <a:srgbClr val="000000"/>
            </a:solidFill>
          </a:ln>
        </p:spPr>
        <p:txBody>
          <a:bodyPr vert="horz" wrap="square" lIns="0" tIns="19685" rIns="0" bIns="0" rtlCol="0">
            <a:spAutoFit/>
          </a:bodyPr>
          <a:lstStyle/>
          <a:p>
            <a:pPr marL="91440" marR="1008380" indent="457200">
              <a:lnSpc>
                <a:spcPct val="100000"/>
              </a:lnSpc>
              <a:spcBef>
                <a:spcPts val="155"/>
              </a:spcBef>
            </a:pPr>
            <a:r>
              <a:rPr sz="3200" spc="-10" dirty="0">
                <a:latin typeface="Calibri"/>
                <a:cs typeface="Calibri"/>
              </a:rPr>
              <a:t>Output </a:t>
            </a:r>
            <a:r>
              <a:rPr sz="3200" spc="-5" dirty="0">
                <a:latin typeface="Calibri"/>
                <a:cs typeface="Calibri"/>
              </a:rPr>
              <a:t>is:  b &gt;&gt; 3 is </a:t>
            </a:r>
            <a:r>
              <a:rPr sz="3200" spc="-10" dirty="0">
                <a:latin typeface="Calibri"/>
                <a:cs typeface="Calibri"/>
              </a:rPr>
              <a:t>aaa  </a:t>
            </a:r>
            <a:r>
              <a:rPr sz="3200" spc="-5" dirty="0">
                <a:latin typeface="Calibri"/>
                <a:cs typeface="Calibri"/>
              </a:rPr>
              <a:t>a &gt;&gt; 3 is 1e1e  </a:t>
            </a:r>
            <a:r>
              <a:rPr sz="3200" dirty="0">
                <a:latin typeface="Calibri"/>
                <a:cs typeface="Calibri"/>
              </a:rPr>
              <a:t>binary = 41  </a:t>
            </a:r>
            <a:r>
              <a:rPr sz="3200" spc="-5" dirty="0">
                <a:latin typeface="Calibri"/>
                <a:cs typeface="Calibri"/>
              </a:rPr>
              <a:t>char a =</a:t>
            </a:r>
            <a:r>
              <a:rPr sz="3200" spc="-15" dirty="0">
                <a:latin typeface="Calibri"/>
                <a:cs typeface="Calibri"/>
              </a:rPr>
              <a:t> </a:t>
            </a:r>
            <a:r>
              <a:rPr sz="3200" spc="-5" dirty="0">
                <a:latin typeface="Calibri"/>
                <a:cs typeface="Calibri"/>
              </a:rPr>
              <a:t>A</a:t>
            </a:r>
            <a:endParaRPr sz="3200">
              <a:latin typeface="Calibri"/>
              <a:cs typeface="Calibri"/>
            </a:endParaRPr>
          </a:p>
        </p:txBody>
      </p:sp>
    </p:spTree>
    <p:extLst>
      <p:ext uri="{BB962C8B-B14F-4D97-AF65-F5344CB8AC3E}">
        <p14:creationId xmlns="" xmlns:p14="http://schemas.microsoft.com/office/powerpoint/2010/main" val="3895324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IN" sz="4800" spc="-5" dirty="0"/>
              <a:t>Conditional</a:t>
            </a:r>
            <a:r>
              <a:rPr lang="en-IN" sz="4800" spc="-55" dirty="0"/>
              <a:t> </a:t>
            </a:r>
            <a:r>
              <a:rPr lang="en-IN" sz="4800" spc="-30" dirty="0"/>
              <a:t>Operator</a:t>
            </a:r>
            <a:endParaRPr lang="en-US" sz="4800" dirty="0">
              <a:solidFill>
                <a:schemeClr val="bg1"/>
              </a:solidFill>
              <a:latin typeface="Times New Roman" pitchFamily="18" charset="0"/>
              <a:cs typeface="Times New Roman" pitchFamily="18" charset="0"/>
            </a:endParaRPr>
          </a:p>
        </p:txBody>
      </p:sp>
      <p:sp>
        <p:nvSpPr>
          <p:cNvPr id="3" name="Rectangle 2"/>
          <p:cNvSpPr/>
          <p:nvPr/>
        </p:nvSpPr>
        <p:spPr>
          <a:xfrm>
            <a:off x="666207" y="1541417"/>
            <a:ext cx="7583396" cy="2031325"/>
          </a:xfrm>
          <a:prstGeom prst="rect">
            <a:avLst/>
          </a:prstGeom>
        </p:spPr>
        <p:txBody>
          <a:bodyPr wrap="square">
            <a:spAutoFit/>
          </a:bodyPr>
          <a:lstStyle/>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smtClean="0">
                <a:hlinkClick r:id="rId2"/>
              </a:rPr>
              <a:t>.</a:t>
            </a:r>
            <a:endParaRPr lang="en-IN" dirty="0"/>
          </a:p>
        </p:txBody>
      </p:sp>
      <p:sp>
        <p:nvSpPr>
          <p:cNvPr id="2" name="Rectangle 1"/>
          <p:cNvSpPr/>
          <p:nvPr/>
        </p:nvSpPr>
        <p:spPr>
          <a:xfrm>
            <a:off x="940526" y="1087334"/>
            <a:ext cx="8203474" cy="3965188"/>
          </a:xfrm>
          <a:prstGeom prst="rect">
            <a:avLst/>
          </a:prstGeom>
        </p:spPr>
        <p:txBody>
          <a:bodyPr wrap="square">
            <a:spAutoFit/>
          </a:bodyPr>
          <a:lstStyle/>
          <a:p>
            <a:pPr marL="12700">
              <a:lnSpc>
                <a:spcPts val="3460"/>
              </a:lnSpc>
              <a:spcBef>
                <a:spcPts val="100"/>
              </a:spcBef>
            </a:pPr>
            <a:r>
              <a:rPr lang="en-US" spc="-10" dirty="0">
                <a:cs typeface="Calibri"/>
              </a:rPr>
              <a:t>Consists </a:t>
            </a:r>
            <a:r>
              <a:rPr lang="en-US" spc="-5" dirty="0">
                <a:cs typeface="Calibri"/>
              </a:rPr>
              <a:t>of </a:t>
            </a:r>
            <a:r>
              <a:rPr lang="en-US" spc="-10" dirty="0">
                <a:cs typeface="Calibri"/>
              </a:rPr>
              <a:t>two</a:t>
            </a:r>
            <a:r>
              <a:rPr lang="en-US" spc="-15" dirty="0">
                <a:cs typeface="Calibri"/>
              </a:rPr>
              <a:t> </a:t>
            </a:r>
            <a:r>
              <a:rPr lang="en-US" spc="-10" dirty="0">
                <a:cs typeface="Calibri"/>
              </a:rPr>
              <a:t>symbols</a:t>
            </a:r>
            <a:endParaRPr lang="en-US" dirty="0">
              <a:cs typeface="Calibri"/>
            </a:endParaRPr>
          </a:p>
          <a:p>
            <a:pPr marL="469900" marR="4229735">
              <a:lnSpc>
                <a:spcPts val="2810"/>
              </a:lnSpc>
              <a:spcBef>
                <a:spcPts val="210"/>
              </a:spcBef>
            </a:pPr>
            <a:r>
              <a:rPr lang="en-US" sz="1600" spc="-10" dirty="0">
                <a:cs typeface="Calibri"/>
              </a:rPr>
              <a:t>Question</a:t>
            </a:r>
            <a:r>
              <a:rPr lang="en-US" sz="1600" spc="-50" dirty="0">
                <a:cs typeface="Calibri"/>
              </a:rPr>
              <a:t> </a:t>
            </a:r>
            <a:r>
              <a:rPr lang="en-US" sz="1600" spc="-5" dirty="0">
                <a:cs typeface="Calibri"/>
              </a:rPr>
              <a:t>mark  </a:t>
            </a:r>
            <a:r>
              <a:rPr lang="en-US" sz="1600" spc="-10" dirty="0">
                <a:cs typeface="Calibri"/>
              </a:rPr>
              <a:t>Colon</a:t>
            </a:r>
            <a:endParaRPr lang="en-US" sz="1600" dirty="0">
              <a:cs typeface="Calibri"/>
            </a:endParaRPr>
          </a:p>
          <a:p>
            <a:pPr marL="12700">
              <a:lnSpc>
                <a:spcPts val="2990"/>
              </a:lnSpc>
              <a:tabLst>
                <a:tab pos="1291590" algn="l"/>
              </a:tabLst>
            </a:pPr>
            <a:r>
              <a:rPr lang="en-US" spc="-20" dirty="0">
                <a:cs typeface="Calibri"/>
              </a:rPr>
              <a:t>Syntax:	</a:t>
            </a:r>
            <a:r>
              <a:rPr lang="en-US" spc="-15" dirty="0">
                <a:cs typeface="Calibri"/>
              </a:rPr>
              <a:t>exp1 </a:t>
            </a:r>
            <a:r>
              <a:rPr lang="en-US" dirty="0">
                <a:cs typeface="Calibri"/>
              </a:rPr>
              <a:t>? </a:t>
            </a:r>
            <a:r>
              <a:rPr lang="en-US" spc="-15" dirty="0">
                <a:cs typeface="Calibri"/>
              </a:rPr>
              <a:t>exp2 </a:t>
            </a:r>
            <a:r>
              <a:rPr lang="en-US" dirty="0">
                <a:cs typeface="Calibri"/>
              </a:rPr>
              <a:t>:</a:t>
            </a:r>
            <a:r>
              <a:rPr lang="en-US" spc="-15" dirty="0">
                <a:cs typeface="Calibri"/>
              </a:rPr>
              <a:t> </a:t>
            </a:r>
            <a:r>
              <a:rPr lang="en-US" spc="-20" dirty="0">
                <a:cs typeface="Calibri"/>
              </a:rPr>
              <a:t>exp3</a:t>
            </a:r>
            <a:endParaRPr lang="en-US" dirty="0">
              <a:cs typeface="Calibri"/>
            </a:endParaRPr>
          </a:p>
          <a:p>
            <a:pPr marL="12700">
              <a:lnSpc>
                <a:spcPts val="3279"/>
              </a:lnSpc>
            </a:pPr>
            <a:r>
              <a:rPr lang="en-US" spc="-15" dirty="0">
                <a:cs typeface="Calibri"/>
              </a:rPr>
              <a:t>Evaluation:</a:t>
            </a:r>
            <a:endParaRPr lang="en-US" dirty="0">
              <a:cs typeface="Calibri"/>
            </a:endParaRPr>
          </a:p>
          <a:p>
            <a:pPr marL="469900" marR="5080">
              <a:lnSpc>
                <a:spcPts val="2810"/>
              </a:lnSpc>
              <a:spcBef>
                <a:spcPts val="210"/>
              </a:spcBef>
            </a:pPr>
            <a:r>
              <a:rPr lang="en-US" sz="1600" spc="-5" dirty="0">
                <a:cs typeface="Calibri"/>
              </a:rPr>
              <a:t>If </a:t>
            </a:r>
            <a:r>
              <a:rPr lang="en-US" sz="1600" spc="-20" dirty="0">
                <a:cs typeface="Calibri"/>
              </a:rPr>
              <a:t>exp1 </a:t>
            </a:r>
            <a:r>
              <a:rPr lang="en-US" sz="1600" spc="-10" dirty="0">
                <a:cs typeface="Calibri"/>
              </a:rPr>
              <a:t>is </a:t>
            </a:r>
            <a:r>
              <a:rPr lang="en-US" sz="1600" spc="-5" dirty="0">
                <a:cs typeface="Calibri"/>
              </a:rPr>
              <a:t>true, then </a:t>
            </a:r>
            <a:r>
              <a:rPr lang="en-US" sz="1600" spc="-15" dirty="0">
                <a:cs typeface="Calibri"/>
              </a:rPr>
              <a:t>exp2 </a:t>
            </a:r>
            <a:r>
              <a:rPr lang="en-US" sz="1600" spc="-10" dirty="0">
                <a:cs typeface="Calibri"/>
              </a:rPr>
              <a:t>is </a:t>
            </a:r>
            <a:r>
              <a:rPr lang="en-US" sz="1600" dirty="0">
                <a:cs typeface="Calibri"/>
              </a:rPr>
              <a:t>the </a:t>
            </a:r>
            <a:r>
              <a:rPr lang="en-US" sz="1600" spc="-10" dirty="0">
                <a:cs typeface="Calibri"/>
              </a:rPr>
              <a:t>resulting value  </a:t>
            </a:r>
            <a:r>
              <a:rPr lang="en-US" sz="1600" dirty="0">
                <a:cs typeface="Calibri"/>
              </a:rPr>
              <a:t>If </a:t>
            </a:r>
            <a:r>
              <a:rPr lang="en-US" sz="1600" spc="-15" dirty="0">
                <a:cs typeface="Calibri"/>
              </a:rPr>
              <a:t>exp1 </a:t>
            </a:r>
            <a:r>
              <a:rPr lang="en-US" sz="1600" dirty="0">
                <a:cs typeface="Calibri"/>
              </a:rPr>
              <a:t>is </a:t>
            </a:r>
            <a:r>
              <a:rPr lang="en-US" sz="1600" spc="-15" dirty="0">
                <a:cs typeface="Calibri"/>
              </a:rPr>
              <a:t>false, </a:t>
            </a:r>
            <a:r>
              <a:rPr lang="en-US" sz="1600" dirty="0">
                <a:cs typeface="Calibri"/>
              </a:rPr>
              <a:t>then </a:t>
            </a:r>
            <a:r>
              <a:rPr lang="en-US" sz="1600" spc="-15" dirty="0">
                <a:cs typeface="Calibri"/>
              </a:rPr>
              <a:t>exp3 </a:t>
            </a:r>
            <a:r>
              <a:rPr lang="en-US" sz="1600" dirty="0">
                <a:cs typeface="Calibri"/>
              </a:rPr>
              <a:t>is the </a:t>
            </a:r>
            <a:r>
              <a:rPr lang="en-US" sz="1600" spc="-10" dirty="0">
                <a:cs typeface="Calibri"/>
              </a:rPr>
              <a:t>resulting</a:t>
            </a:r>
            <a:r>
              <a:rPr lang="en-US" sz="1600" spc="-40" dirty="0">
                <a:cs typeface="Calibri"/>
              </a:rPr>
              <a:t> </a:t>
            </a:r>
            <a:r>
              <a:rPr lang="en-US" sz="1600" spc="-10" dirty="0">
                <a:cs typeface="Calibri"/>
              </a:rPr>
              <a:t>value</a:t>
            </a:r>
            <a:endParaRPr lang="en-US" sz="1600" dirty="0">
              <a:cs typeface="Calibri"/>
            </a:endParaRPr>
          </a:p>
          <a:p>
            <a:pPr marL="12700">
              <a:lnSpc>
                <a:spcPts val="3030"/>
              </a:lnSpc>
            </a:pPr>
            <a:r>
              <a:rPr lang="en-US" spc="-10" dirty="0">
                <a:cs typeface="Calibri"/>
              </a:rPr>
              <a:t>Example: </a:t>
            </a:r>
            <a:r>
              <a:rPr lang="en-US" dirty="0">
                <a:cs typeface="Calibri"/>
              </a:rPr>
              <a:t>if a = 10 and b =</a:t>
            </a:r>
            <a:r>
              <a:rPr lang="en-US" spc="-65" dirty="0">
                <a:cs typeface="Calibri"/>
              </a:rPr>
              <a:t> </a:t>
            </a:r>
            <a:r>
              <a:rPr lang="en-US" spc="-5" dirty="0">
                <a:cs typeface="Calibri"/>
              </a:rPr>
              <a:t>15</a:t>
            </a:r>
            <a:endParaRPr lang="en-US" dirty="0">
              <a:cs typeface="Calibri"/>
            </a:endParaRPr>
          </a:p>
          <a:p>
            <a:pPr marL="469900">
              <a:lnSpc>
                <a:spcPts val="2820"/>
              </a:lnSpc>
            </a:pPr>
            <a:r>
              <a:rPr lang="en-US" sz="1600" spc="-5" dirty="0">
                <a:cs typeface="Calibri"/>
              </a:rPr>
              <a:t>x = (a &gt; b) ? a :</a:t>
            </a:r>
            <a:r>
              <a:rPr lang="en-US" sz="1600" spc="15" dirty="0">
                <a:cs typeface="Calibri"/>
              </a:rPr>
              <a:t> </a:t>
            </a:r>
            <a:r>
              <a:rPr lang="en-US" sz="1600" spc="-5" dirty="0">
                <a:cs typeface="Calibri"/>
              </a:rPr>
              <a:t>b</a:t>
            </a:r>
            <a:endParaRPr lang="en-US" sz="1600" dirty="0">
              <a:cs typeface="Calibri"/>
            </a:endParaRPr>
          </a:p>
          <a:p>
            <a:pPr marL="469900" marR="813435">
              <a:lnSpc>
                <a:spcPts val="2810"/>
              </a:lnSpc>
              <a:spcBef>
                <a:spcPts val="195"/>
              </a:spcBef>
            </a:pPr>
            <a:r>
              <a:rPr lang="en-US" sz="1600" spc="-5" dirty="0">
                <a:cs typeface="Calibri"/>
              </a:rPr>
              <a:t>b is the </a:t>
            </a:r>
            <a:r>
              <a:rPr lang="en-US" sz="1600" spc="-10" dirty="0">
                <a:cs typeface="Calibri"/>
              </a:rPr>
              <a:t>resulting value </a:t>
            </a:r>
            <a:r>
              <a:rPr lang="en-US" sz="1600" spc="-5" dirty="0">
                <a:cs typeface="Calibri"/>
              </a:rPr>
              <a:t>and assigned </a:t>
            </a:r>
            <a:r>
              <a:rPr lang="en-US" sz="1600" spc="-20" dirty="0">
                <a:cs typeface="Calibri"/>
              </a:rPr>
              <a:t>to </a:t>
            </a:r>
            <a:r>
              <a:rPr lang="en-US" sz="1600" spc="-5" dirty="0">
                <a:cs typeface="Calibri"/>
              </a:rPr>
              <a:t>x  </a:t>
            </a:r>
            <a:r>
              <a:rPr lang="en-US" sz="1600" spc="-15" dirty="0">
                <a:cs typeface="Calibri"/>
              </a:rPr>
              <a:t>Parentheses </a:t>
            </a:r>
            <a:r>
              <a:rPr lang="en-US" sz="1600" spc="-5" dirty="0">
                <a:cs typeface="Calibri"/>
              </a:rPr>
              <a:t>not necessary</a:t>
            </a:r>
            <a:endParaRPr lang="en-US" sz="1600" dirty="0">
              <a:cs typeface="Calibri"/>
            </a:endParaRPr>
          </a:p>
          <a:p>
            <a:pPr marL="469900">
              <a:lnSpc>
                <a:spcPts val="2765"/>
              </a:lnSpc>
            </a:pPr>
            <a:r>
              <a:rPr lang="en-US" sz="1600" spc="-35" dirty="0">
                <a:cs typeface="Calibri"/>
              </a:rPr>
              <a:t>Similar, </a:t>
            </a:r>
            <a:r>
              <a:rPr lang="en-US" sz="1600" spc="-5" dirty="0">
                <a:cs typeface="Calibri"/>
              </a:rPr>
              <a:t>but </a:t>
            </a:r>
            <a:r>
              <a:rPr lang="en-US" sz="1600" spc="-10" dirty="0">
                <a:cs typeface="Calibri"/>
              </a:rPr>
              <a:t>shorter </a:t>
            </a:r>
            <a:r>
              <a:rPr lang="en-US" sz="1600" spc="-5" dirty="0">
                <a:cs typeface="Calibri"/>
              </a:rPr>
              <a:t>than, </a:t>
            </a:r>
            <a:r>
              <a:rPr lang="en-US" sz="1600" spc="-10" dirty="0">
                <a:cs typeface="Calibri"/>
              </a:rPr>
              <a:t>if/else</a:t>
            </a:r>
            <a:r>
              <a:rPr lang="en-US" sz="1600" spc="70" dirty="0">
                <a:cs typeface="Calibri"/>
              </a:rPr>
              <a:t> </a:t>
            </a:r>
            <a:r>
              <a:rPr lang="en-US" sz="1600" spc="-20" dirty="0">
                <a:cs typeface="Calibri"/>
              </a:rPr>
              <a:t>statement</a:t>
            </a:r>
            <a:endParaRPr lang="en-US" sz="1600" dirty="0">
              <a:cs typeface="Calibri"/>
            </a:endParaRPr>
          </a:p>
        </p:txBody>
      </p:sp>
      <p:pic>
        <p:nvPicPr>
          <p:cNvPr id="4" name="Picture 3"/>
          <p:cNvPicPr>
            <a:picLocks noChangeAspect="1"/>
          </p:cNvPicPr>
          <p:nvPr/>
        </p:nvPicPr>
        <p:blipFill>
          <a:blip r:embed="rId3"/>
          <a:stretch>
            <a:fillRect/>
          </a:stretch>
        </p:blipFill>
        <p:spPr>
          <a:xfrm>
            <a:off x="7184740" y="3800463"/>
            <a:ext cx="4467158" cy="2545186"/>
          </a:xfrm>
          <a:prstGeom prst="rect">
            <a:avLst/>
          </a:prstGeom>
        </p:spPr>
      </p:pic>
    </p:spTree>
    <p:extLst>
      <p:ext uri="{BB962C8B-B14F-4D97-AF65-F5344CB8AC3E}">
        <p14:creationId xmlns="" xmlns:p14="http://schemas.microsoft.com/office/powerpoint/2010/main" val="2294878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
          <p:cNvSpPr txBox="1">
            <a:spLocks noGrp="1"/>
          </p:cNvSpPr>
          <p:nvPr>
            <p:ph type="body" idx="1"/>
          </p:nvPr>
        </p:nvSpPr>
        <p:spPr>
          <a:xfrm>
            <a:off x="666751" y="1364776"/>
            <a:ext cx="10972800" cy="520747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Arrays: - Linear DS🡪 Homogeneous (same type) data elements.</a:t>
            </a:r>
            <a:endParaRPr/>
          </a:p>
          <a:p>
            <a:pPr marL="228600" lvl="0" indent="-228600" algn="l" rtl="0">
              <a:lnSpc>
                <a:spcPct val="90000"/>
              </a:lnSpc>
              <a:spcBef>
                <a:spcPts val="1000"/>
              </a:spcBef>
              <a:spcAft>
                <a:spcPts val="0"/>
              </a:spcAft>
              <a:buClr>
                <a:schemeClr val="dk1"/>
              </a:buClr>
              <a:buSzPts val="2800"/>
              <a:buFont typeface="Noto Sans Symbols"/>
              <a:buNone/>
            </a:pPr>
            <a:r>
              <a:rPr lang="en-US"/>
              <a:t>	 	</a:t>
            </a:r>
            <a:endParaRPr sz="2600"/>
          </a:p>
        </p:txBody>
      </p:sp>
      <p:sp>
        <p:nvSpPr>
          <p:cNvPr id="208" name="Google Shape;208;p4"/>
          <p:cNvSpPr txBox="1"/>
          <p:nvPr/>
        </p:nvSpPr>
        <p:spPr>
          <a:xfrm>
            <a:off x="1144707" y="268904"/>
            <a:ext cx="10058400" cy="822917"/>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a:solidFill>
                  <a:schemeClr val="dk1"/>
                </a:solidFill>
                <a:latin typeface="Times New Roman"/>
                <a:ea typeface="Times New Roman"/>
                <a:cs typeface="Times New Roman"/>
                <a:sym typeface="Times New Roman"/>
              </a:rPr>
              <a:t>Arrays</a:t>
            </a:r>
            <a:endParaRPr sz="3200" b="1">
              <a:solidFill>
                <a:schemeClr val="dk1"/>
              </a:solidFill>
              <a:latin typeface="Times New Roman"/>
              <a:ea typeface="Times New Roman"/>
              <a:cs typeface="Times New Roman"/>
              <a:sym typeface="Times New Roman"/>
            </a:endParaRPr>
          </a:p>
        </p:txBody>
      </p:sp>
      <p:graphicFrame>
        <p:nvGraphicFramePr>
          <p:cNvPr id="210" name="Google Shape;210;p4"/>
          <p:cNvGraphicFramePr/>
          <p:nvPr/>
        </p:nvGraphicFramePr>
        <p:xfrm>
          <a:off x="1401104" y="1877176"/>
          <a:ext cx="2734200" cy="3926205"/>
        </p:xfrm>
        <a:graphic>
          <a:graphicData uri="http://schemas.openxmlformats.org/drawingml/2006/table">
            <a:tbl>
              <a:tblPr>
                <a:noFill/>
              </a:tblPr>
              <a:tblGrid>
                <a:gridCol w="911400"/>
                <a:gridCol w="911400"/>
                <a:gridCol w="911400"/>
              </a:tblGrid>
              <a:tr h="190500">
                <a:tc>
                  <a:txBody>
                    <a:bodyPr/>
                    <a:lstStyle/>
                    <a:p>
                      <a:pPr marL="0" marR="0" lvl="0" indent="0" algn="ctr" rtl="0">
                        <a:spcBef>
                          <a:spcPts val="0"/>
                        </a:spcBef>
                        <a:spcAft>
                          <a:spcPts val="0"/>
                        </a:spcAft>
                        <a:buNone/>
                      </a:pPr>
                      <a:r>
                        <a:rPr lang="en-US" sz="2800" b="1" i="0" u="none" strike="noStrike" cap="none">
                          <a:solidFill>
                            <a:srgbClr val="000000"/>
                          </a:solidFill>
                          <a:latin typeface="Calibri"/>
                          <a:ea typeface="Calibri"/>
                          <a:cs typeface="Calibri"/>
                          <a:sym typeface="Calibri"/>
                        </a:rPr>
                        <a:t>Index</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2800" b="1" i="0" u="none" strike="noStrike" cap="none">
                          <a:solidFill>
                            <a:srgbClr val="000000"/>
                          </a:solidFill>
                          <a:latin typeface="Calibri"/>
                          <a:ea typeface="Calibri"/>
                          <a:cs typeface="Calibri"/>
                          <a:sym typeface="Calibri"/>
                        </a:rPr>
                        <a:t>Data</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381000">
                <a:tc>
                  <a:txBody>
                    <a:bodyPr/>
                    <a:lstStyle/>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1</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2800" b="0" i="0" u="none" strike="noStrike" cap="none">
                          <a:solidFill>
                            <a:srgbClr val="FFFFFF"/>
                          </a:solidFill>
                          <a:latin typeface="Calibri"/>
                          <a:ea typeface="Calibri"/>
                          <a:cs typeface="Calibri"/>
                          <a:sym typeface="Calibri"/>
                        </a:rPr>
                        <a:t>100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5B3D7"/>
                    </a:solidFill>
                  </a:tcPr>
                </a:tc>
              </a:tr>
              <a:tr h="381000">
                <a:tc>
                  <a:txBody>
                    <a:bodyPr/>
                    <a:lstStyle/>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2</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200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1000">
                <a:tc>
                  <a:txBody>
                    <a:bodyPr/>
                    <a:lstStyle/>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3</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2800" b="0" i="0" u="none" strike="noStrike" cap="none">
                          <a:solidFill>
                            <a:srgbClr val="FFFFFF"/>
                          </a:solidFill>
                          <a:latin typeface="Calibri"/>
                          <a:ea typeface="Calibri"/>
                          <a:cs typeface="Calibri"/>
                          <a:sym typeface="Calibri"/>
                        </a:rPr>
                        <a:t>300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5B3D7"/>
                    </a:solidFill>
                  </a:tcPr>
                </a:tc>
              </a:tr>
              <a:tr h="381000">
                <a:tc>
                  <a:txBody>
                    <a:bodyPr/>
                    <a:lstStyle/>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4</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400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1000">
                <a:tc>
                  <a:txBody>
                    <a:bodyPr/>
                    <a:lstStyle/>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5</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2800" b="0" i="0" u="none" strike="noStrike" cap="none">
                          <a:solidFill>
                            <a:srgbClr val="FFFFFF"/>
                          </a:solidFill>
                          <a:latin typeface="Calibri"/>
                          <a:ea typeface="Calibri"/>
                          <a:cs typeface="Calibri"/>
                          <a:sym typeface="Calibri"/>
                        </a:rPr>
                        <a:t>500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5B3D7"/>
                    </a:solidFill>
                  </a:tcPr>
                </a:tc>
              </a:tr>
              <a:tr h="381000">
                <a:tc>
                  <a:txBody>
                    <a:bodyPr/>
                    <a:lstStyle/>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6</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600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1000">
                <a:tc>
                  <a:txBody>
                    <a:bodyPr/>
                    <a:lstStyle/>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7</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2800" b="0" i="0" u="none" strike="noStrike" cap="none">
                          <a:solidFill>
                            <a:srgbClr val="FFFFFF"/>
                          </a:solidFill>
                          <a:latin typeface="Calibri"/>
                          <a:ea typeface="Calibri"/>
                          <a:cs typeface="Calibri"/>
                          <a:sym typeface="Calibri"/>
                        </a:rPr>
                        <a:t>700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5B3D7"/>
                    </a:solidFill>
                  </a:tcPr>
                </a:tc>
              </a:tr>
            </a:tbl>
          </a:graphicData>
        </a:graphic>
      </p:graphicFrame>
      <p:pic>
        <p:nvPicPr>
          <p:cNvPr id="211" name="Google Shape;211;p4"/>
          <p:cNvPicPr preferRelativeResize="0"/>
          <p:nvPr/>
        </p:nvPicPr>
        <p:blipFill rotWithShape="1">
          <a:blip r:embed="rId3">
            <a:alphaModFix/>
          </a:blip>
          <a:srcRect/>
          <a:stretch/>
        </p:blipFill>
        <p:spPr>
          <a:xfrm>
            <a:off x="4841692" y="3098042"/>
            <a:ext cx="5830858" cy="146031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4800" dirty="0" smtClean="0">
                <a:solidFill>
                  <a:schemeClr val="bg1"/>
                </a:solidFill>
                <a:latin typeface="Times New Roman" pitchFamily="18" charset="0"/>
                <a:cs typeface="Times New Roman" pitchFamily="18" charset="0"/>
              </a:rPr>
              <a:t>C Programming Code</a:t>
            </a:r>
            <a:endParaRPr lang="en-US" sz="4800" dirty="0">
              <a:solidFill>
                <a:schemeClr val="bg1"/>
              </a:solidFill>
              <a:latin typeface="Times New Roman" pitchFamily="18" charset="0"/>
              <a:cs typeface="Times New Roman" pitchFamily="18" charset="0"/>
            </a:endParaRPr>
          </a:p>
        </p:txBody>
      </p:sp>
      <p:sp>
        <p:nvSpPr>
          <p:cNvPr id="3" name="Rectangle 2"/>
          <p:cNvSpPr/>
          <p:nvPr/>
        </p:nvSpPr>
        <p:spPr>
          <a:xfrm>
            <a:off x="666207" y="1541417"/>
            <a:ext cx="7583396" cy="2031325"/>
          </a:xfrm>
          <a:prstGeom prst="rect">
            <a:avLst/>
          </a:prstGeom>
        </p:spPr>
        <p:txBody>
          <a:bodyPr wrap="square">
            <a:spAutoFit/>
          </a:bodyPr>
          <a:lstStyle/>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smtClean="0">
                <a:hlinkClick r:id="rId2"/>
              </a:rPr>
              <a:t>.</a:t>
            </a:r>
            <a:endParaRPr lang="en-IN" dirty="0"/>
          </a:p>
        </p:txBody>
      </p:sp>
      <p:pic>
        <p:nvPicPr>
          <p:cNvPr id="4" name="Picture 3"/>
          <p:cNvPicPr>
            <a:picLocks noChangeAspect="1"/>
          </p:cNvPicPr>
          <p:nvPr/>
        </p:nvPicPr>
        <p:blipFill>
          <a:blip r:embed="rId3"/>
          <a:stretch>
            <a:fillRect/>
          </a:stretch>
        </p:blipFill>
        <p:spPr>
          <a:xfrm>
            <a:off x="896166" y="1926634"/>
            <a:ext cx="4286250" cy="3762375"/>
          </a:xfrm>
          <a:prstGeom prst="rect">
            <a:avLst/>
          </a:prstGeom>
        </p:spPr>
      </p:pic>
      <p:pic>
        <p:nvPicPr>
          <p:cNvPr id="6" name="Picture 5"/>
          <p:cNvPicPr>
            <a:picLocks noChangeAspect="1"/>
          </p:cNvPicPr>
          <p:nvPr/>
        </p:nvPicPr>
        <p:blipFill>
          <a:blip r:embed="rId4"/>
          <a:stretch>
            <a:fillRect/>
          </a:stretch>
        </p:blipFill>
        <p:spPr>
          <a:xfrm>
            <a:off x="6096000" y="2468880"/>
            <a:ext cx="3305175" cy="1676220"/>
          </a:xfrm>
          <a:prstGeom prst="rect">
            <a:avLst/>
          </a:prstGeom>
        </p:spPr>
      </p:pic>
    </p:spTree>
    <p:extLst>
      <p:ext uri="{BB962C8B-B14F-4D97-AF65-F5344CB8AC3E}">
        <p14:creationId xmlns="" xmlns:p14="http://schemas.microsoft.com/office/powerpoint/2010/main" val="2162305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en-US" sz="4800" b="1" dirty="0">
                <a:latin typeface="Times New Roman" panose="02020603050405020304" pitchFamily="18" charset="0"/>
                <a:cs typeface="Times New Roman" panose="02020603050405020304" pitchFamily="18" charset="0"/>
              </a:rPr>
              <a:t>Applications of bit operations</a:t>
            </a:r>
            <a:endParaRPr lang="en-US" sz="4800" dirty="0">
              <a:solidFill>
                <a:schemeClr val="bg1"/>
              </a:solidFill>
              <a:latin typeface="Times New Roman" pitchFamily="18" charset="0"/>
              <a:cs typeface="Times New Roman" pitchFamily="18" charset="0"/>
            </a:endParaRPr>
          </a:p>
        </p:txBody>
      </p:sp>
      <p:sp>
        <p:nvSpPr>
          <p:cNvPr id="3" name="Rectangle 2"/>
          <p:cNvSpPr/>
          <p:nvPr/>
        </p:nvSpPr>
        <p:spPr>
          <a:xfrm>
            <a:off x="666207" y="1541417"/>
            <a:ext cx="7583396" cy="2031325"/>
          </a:xfrm>
          <a:prstGeom prst="rect">
            <a:avLst/>
          </a:prstGeom>
        </p:spPr>
        <p:txBody>
          <a:bodyPr wrap="square">
            <a:spAutoFit/>
          </a:bodyPr>
          <a:lstStyle/>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smtClean="0">
                <a:hlinkClick r:id="rId2"/>
              </a:rPr>
              <a:t>.</a:t>
            </a:r>
            <a:endParaRPr lang="en-IN" dirty="0"/>
          </a:p>
        </p:txBody>
      </p:sp>
      <p:sp>
        <p:nvSpPr>
          <p:cNvPr id="4" name="Rectangle 3"/>
          <p:cNvSpPr/>
          <p:nvPr/>
        </p:nvSpPr>
        <p:spPr>
          <a:xfrm>
            <a:off x="1267097" y="1166843"/>
            <a:ext cx="9170126" cy="3416320"/>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1) They are widely used in areas of graphics ,specially XOR(Exclusive OR) operations.</a:t>
            </a:r>
          </a:p>
          <a:p>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2) They are widely used in the embedded systems, in situations, where we need to set/clear/toggle just one single bit of a specific register without modifying the other contents. We can do OR/AND/XOR operations with the appropriate mask for the bit position.</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Data structure like n-bit map can be used to allocate n-size resource pool to represent the current status.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Bits are used in networking, framing the packets of numerous bits which is sent to another system generally through any type of serial interface.</a:t>
            </a:r>
          </a:p>
          <a:p>
            <a:endParaRPr lang="en-US" altLang="en-US" dirty="0"/>
          </a:p>
        </p:txBody>
      </p:sp>
    </p:spTree>
    <p:extLst>
      <p:ext uri="{BB962C8B-B14F-4D97-AF65-F5344CB8AC3E}">
        <p14:creationId xmlns="" xmlns:p14="http://schemas.microsoft.com/office/powerpoint/2010/main" val="1181639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4800" dirty="0" smtClean="0">
                <a:solidFill>
                  <a:schemeClr val="bg1"/>
                </a:solidFill>
                <a:latin typeface="Times New Roman" pitchFamily="18" charset="0"/>
                <a:cs typeface="Times New Roman" pitchFamily="18" charset="0"/>
              </a:rPr>
              <a:t>Practice Based Questions</a:t>
            </a:r>
            <a:endParaRPr lang="en-US" sz="4800" dirty="0">
              <a:solidFill>
                <a:schemeClr val="bg1"/>
              </a:solidFill>
              <a:latin typeface="Times New Roman" pitchFamily="18" charset="0"/>
              <a:cs typeface="Times New Roman" pitchFamily="18" charset="0"/>
            </a:endParaRPr>
          </a:p>
        </p:txBody>
      </p:sp>
      <p:sp>
        <p:nvSpPr>
          <p:cNvPr id="3" name="Rectangle 2"/>
          <p:cNvSpPr/>
          <p:nvPr/>
        </p:nvSpPr>
        <p:spPr>
          <a:xfrm>
            <a:off x="313509" y="1541417"/>
            <a:ext cx="7936094" cy="369332"/>
          </a:xfrm>
          <a:prstGeom prst="rect">
            <a:avLst/>
          </a:prstGeom>
        </p:spPr>
        <p:txBody>
          <a:bodyPr wrap="square">
            <a:spAutoFit/>
          </a:bodyPr>
          <a:lstStyle/>
          <a:p>
            <a:r>
              <a:rPr lang="en-US"/>
              <a:t>Find the minimum or maximum of two integers without using branching</a:t>
            </a:r>
            <a:endParaRPr lang="en-IN" dirty="0"/>
          </a:p>
        </p:txBody>
      </p:sp>
      <p:sp>
        <p:nvSpPr>
          <p:cNvPr id="2" name="Rectangle 1"/>
          <p:cNvSpPr/>
          <p:nvPr/>
        </p:nvSpPr>
        <p:spPr>
          <a:xfrm>
            <a:off x="1523999" y="1972491"/>
            <a:ext cx="9344298" cy="369332"/>
          </a:xfrm>
          <a:prstGeom prst="rect">
            <a:avLst/>
          </a:prstGeom>
        </p:spPr>
        <p:txBody>
          <a:bodyPr wrap="square">
            <a:spAutoFit/>
          </a:bodyPr>
          <a:lstStyle/>
          <a:p>
            <a:endParaRPr lang="en-US" alt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9200" y="2157157"/>
            <a:ext cx="6286500" cy="4076700"/>
          </a:xfrm>
          <a:prstGeom prst="rect">
            <a:avLst/>
          </a:prstGeom>
        </p:spPr>
      </p:pic>
      <p:pic>
        <p:nvPicPr>
          <p:cNvPr id="5" name="Picture 4"/>
          <p:cNvPicPr>
            <a:picLocks noChangeAspect="1"/>
          </p:cNvPicPr>
          <p:nvPr/>
        </p:nvPicPr>
        <p:blipFill>
          <a:blip r:embed="rId3"/>
          <a:stretch>
            <a:fillRect/>
          </a:stretch>
        </p:blipFill>
        <p:spPr>
          <a:xfrm>
            <a:off x="7491005" y="2886892"/>
            <a:ext cx="3009900" cy="1264290"/>
          </a:xfrm>
          <a:prstGeom prst="rect">
            <a:avLst/>
          </a:prstGeom>
        </p:spPr>
      </p:pic>
    </p:spTree>
    <p:extLst>
      <p:ext uri="{BB962C8B-B14F-4D97-AF65-F5344CB8AC3E}">
        <p14:creationId xmlns="" xmlns:p14="http://schemas.microsoft.com/office/powerpoint/2010/main" val="20677047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4800" dirty="0" smtClean="0">
                <a:solidFill>
                  <a:schemeClr val="bg1"/>
                </a:solidFill>
                <a:latin typeface="Times New Roman" pitchFamily="18" charset="0"/>
                <a:cs typeface="Times New Roman" pitchFamily="18" charset="0"/>
              </a:rPr>
              <a:t>Problem-2</a:t>
            </a:r>
            <a:endParaRPr lang="en-US" sz="4800" dirty="0">
              <a:solidFill>
                <a:schemeClr val="bg1"/>
              </a:solidFill>
              <a:latin typeface="Times New Roman" pitchFamily="18" charset="0"/>
              <a:cs typeface="Times New Roman" pitchFamily="18" charset="0"/>
            </a:endParaRPr>
          </a:p>
        </p:txBody>
      </p:sp>
      <p:sp>
        <p:nvSpPr>
          <p:cNvPr id="3" name="Rectangle 2"/>
          <p:cNvSpPr/>
          <p:nvPr/>
        </p:nvSpPr>
        <p:spPr>
          <a:xfrm>
            <a:off x="666207" y="1541417"/>
            <a:ext cx="7583396" cy="2031325"/>
          </a:xfrm>
          <a:prstGeom prst="rect">
            <a:avLst/>
          </a:prstGeom>
        </p:spPr>
        <p:txBody>
          <a:bodyPr wrap="square">
            <a:spAutoFit/>
          </a:bodyPr>
          <a:lstStyle/>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smtClean="0">
                <a:hlinkClick r:id="rId2"/>
              </a:rPr>
              <a:t>.</a:t>
            </a:r>
            <a:endParaRPr lang="en-IN" dirty="0"/>
          </a:p>
        </p:txBody>
      </p:sp>
      <p:sp>
        <p:nvSpPr>
          <p:cNvPr id="2" name="Rectangle 1"/>
          <p:cNvSpPr/>
          <p:nvPr/>
        </p:nvSpPr>
        <p:spPr>
          <a:xfrm>
            <a:off x="1523999" y="1972491"/>
            <a:ext cx="9344298" cy="369332"/>
          </a:xfrm>
          <a:prstGeom prst="rect">
            <a:avLst/>
          </a:prstGeom>
        </p:spPr>
        <p:txBody>
          <a:bodyPr wrap="square">
            <a:spAutoFit/>
          </a:bodyPr>
          <a:lstStyle/>
          <a:p>
            <a:endParaRPr lang="en-US" alt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00446" y="1769958"/>
            <a:ext cx="7153275" cy="5276850"/>
          </a:xfrm>
          <a:prstGeom prst="rect">
            <a:avLst/>
          </a:prstGeom>
        </p:spPr>
      </p:pic>
      <p:pic>
        <p:nvPicPr>
          <p:cNvPr id="5" name="Picture 4"/>
          <p:cNvPicPr>
            <a:picLocks noChangeAspect="1"/>
          </p:cNvPicPr>
          <p:nvPr/>
        </p:nvPicPr>
        <p:blipFill>
          <a:blip r:embed="rId4"/>
          <a:stretch>
            <a:fillRect/>
          </a:stretch>
        </p:blipFill>
        <p:spPr>
          <a:xfrm>
            <a:off x="7720148" y="2168435"/>
            <a:ext cx="3828233" cy="1835382"/>
          </a:xfrm>
          <a:prstGeom prst="rect">
            <a:avLst/>
          </a:prstGeom>
        </p:spPr>
      </p:pic>
      <p:sp>
        <p:nvSpPr>
          <p:cNvPr id="6" name="Rectangle 5"/>
          <p:cNvSpPr/>
          <p:nvPr/>
        </p:nvSpPr>
        <p:spPr>
          <a:xfrm>
            <a:off x="-78290" y="1367918"/>
            <a:ext cx="3001784" cy="369332"/>
          </a:xfrm>
          <a:prstGeom prst="rect">
            <a:avLst/>
          </a:prstGeom>
        </p:spPr>
        <p:txBody>
          <a:bodyPr wrap="none">
            <a:spAutoFit/>
          </a:bodyPr>
          <a:lstStyle/>
          <a:p>
            <a:r>
              <a:rPr lang="en-IN" dirty="0"/>
              <a:t>Reverse Bits of a given Integer</a:t>
            </a:r>
          </a:p>
        </p:txBody>
      </p:sp>
    </p:spTree>
    <p:extLst>
      <p:ext uri="{BB962C8B-B14F-4D97-AF65-F5344CB8AC3E}">
        <p14:creationId xmlns="" xmlns:p14="http://schemas.microsoft.com/office/powerpoint/2010/main" val="36824253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a:solidFill>
                  <a:schemeClr val="bg1"/>
                </a:solidFill>
                <a:latin typeface="Times New Roman" pitchFamily="18" charset="0"/>
                <a:cs typeface="Times New Roman" pitchFamily="18" charset="0"/>
              </a:rPr>
              <a:t>Self Practice Questions</a:t>
            </a:r>
            <a:endParaRPr lang="en-US" sz="4800" dirty="0">
              <a:solidFill>
                <a:schemeClr val="bg1"/>
              </a:solidFill>
              <a:latin typeface="Times New Roman" pitchFamily="18" charset="0"/>
              <a:cs typeface="Times New Roman" pitchFamily="18" charset="0"/>
            </a:endParaRPr>
          </a:p>
        </p:txBody>
      </p:sp>
      <p:sp>
        <p:nvSpPr>
          <p:cNvPr id="3" name="Rectangle 2"/>
          <p:cNvSpPr/>
          <p:nvPr/>
        </p:nvSpPr>
        <p:spPr>
          <a:xfrm>
            <a:off x="666207" y="1541417"/>
            <a:ext cx="7583396" cy="2031325"/>
          </a:xfrm>
          <a:prstGeom prst="rect">
            <a:avLst/>
          </a:prstGeom>
        </p:spPr>
        <p:txBody>
          <a:bodyPr wrap="square">
            <a:spAutoFit/>
          </a:bodyPr>
          <a:lstStyle/>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smtClean="0">
                <a:hlinkClick r:id="rId2"/>
              </a:rPr>
              <a:t>.</a:t>
            </a:r>
            <a:endParaRPr lang="en-IN" dirty="0"/>
          </a:p>
        </p:txBody>
      </p:sp>
      <p:sp>
        <p:nvSpPr>
          <p:cNvPr id="2" name="Rectangle 1"/>
          <p:cNvSpPr/>
          <p:nvPr/>
        </p:nvSpPr>
        <p:spPr>
          <a:xfrm>
            <a:off x="531482" y="1658982"/>
            <a:ext cx="9657547" cy="646331"/>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Find all odd occurring elements in an array having limited range of </a:t>
            </a:r>
            <a:r>
              <a:rPr lang="en-US" altLang="en-US" dirty="0" smtClean="0">
                <a:latin typeface="Times New Roman" panose="02020603050405020304" pitchFamily="18" charset="0"/>
                <a:cs typeface="Times New Roman" panose="02020603050405020304" pitchFamily="18" charset="0"/>
              </a:rPr>
              <a:t>elements</a:t>
            </a:r>
          </a:p>
          <a:p>
            <a:r>
              <a:rPr lang="en-US" altLang="en-US" dirty="0" smtClean="0">
                <a:latin typeface="Times New Roman" panose="02020603050405020304" pitchFamily="18" charset="0"/>
                <a:cs typeface="Times New Roman" panose="02020603050405020304" pitchFamily="18" charset="0"/>
              </a:rPr>
              <a:t>Find the below Output</a:t>
            </a:r>
            <a:endParaRPr lang="en-US" alt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31482" y="2422878"/>
            <a:ext cx="7132319" cy="752475"/>
          </a:xfrm>
          <a:prstGeom prst="rect">
            <a:avLst/>
          </a:prstGeom>
        </p:spPr>
      </p:pic>
      <p:sp>
        <p:nvSpPr>
          <p:cNvPr id="6" name="Rectangle 5"/>
          <p:cNvSpPr/>
          <p:nvPr/>
        </p:nvSpPr>
        <p:spPr>
          <a:xfrm>
            <a:off x="531482" y="3301602"/>
            <a:ext cx="5738689" cy="646331"/>
          </a:xfrm>
          <a:prstGeom prst="rect">
            <a:avLst/>
          </a:prstGeom>
        </p:spPr>
        <p:txBody>
          <a:bodyPr wrap="square">
            <a:spAutoFit/>
          </a:bodyPr>
          <a:lstStyle/>
          <a:p>
            <a:r>
              <a:rPr lang="en-IN" dirty="0"/>
              <a:t>Swap </a:t>
            </a:r>
            <a:r>
              <a:rPr lang="en-IN" dirty="0" smtClean="0"/>
              <a:t>Adjacent </a:t>
            </a:r>
            <a:r>
              <a:rPr lang="en-IN" dirty="0"/>
              <a:t>Bits of </a:t>
            </a:r>
            <a:r>
              <a:rPr lang="en-IN" dirty="0" smtClean="0"/>
              <a:t>Number</a:t>
            </a:r>
          </a:p>
          <a:p>
            <a:r>
              <a:rPr lang="en-US" dirty="0" smtClean="0"/>
              <a:t>Find the below output</a:t>
            </a:r>
            <a:endParaRPr lang="en-IN" dirty="0"/>
          </a:p>
        </p:txBody>
      </p:sp>
      <p:pic>
        <p:nvPicPr>
          <p:cNvPr id="8" name="Picture 7"/>
          <p:cNvPicPr>
            <a:picLocks noChangeAspect="1"/>
          </p:cNvPicPr>
          <p:nvPr/>
        </p:nvPicPr>
        <p:blipFill>
          <a:blip r:embed="rId4"/>
          <a:stretch>
            <a:fillRect/>
          </a:stretch>
        </p:blipFill>
        <p:spPr>
          <a:xfrm>
            <a:off x="531481" y="4164924"/>
            <a:ext cx="7718121" cy="1247775"/>
          </a:xfrm>
          <a:prstGeom prst="rect">
            <a:avLst/>
          </a:prstGeom>
        </p:spPr>
      </p:pic>
    </p:spTree>
    <p:extLst>
      <p:ext uri="{BB962C8B-B14F-4D97-AF65-F5344CB8AC3E}">
        <p14:creationId xmlns="" xmlns:p14="http://schemas.microsoft.com/office/powerpoint/2010/main" val="443297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en-US" sz="4800" dirty="0" smtClean="0">
                <a:solidFill>
                  <a:schemeClr val="bg1"/>
                </a:solidFill>
                <a:latin typeface="Times New Roman" pitchFamily="18" charset="0"/>
                <a:cs typeface="Times New Roman" pitchFamily="18" charset="0"/>
              </a:rPr>
              <a:t> References</a:t>
            </a:r>
            <a:endParaRPr lang="en-US" sz="4800" dirty="0">
              <a:solidFill>
                <a:schemeClr val="bg1"/>
              </a:solidFill>
              <a:latin typeface="Times New Roman" pitchFamily="18" charset="0"/>
              <a:cs typeface="Times New Roman" pitchFamily="18" charset="0"/>
            </a:endParaRPr>
          </a:p>
        </p:txBody>
      </p:sp>
      <p:sp>
        <p:nvSpPr>
          <p:cNvPr id="31" name="TextBox 30"/>
          <p:cNvSpPr txBox="1"/>
          <p:nvPr/>
        </p:nvSpPr>
        <p:spPr>
          <a:xfrm>
            <a:off x="1262743" y="1393365"/>
            <a:ext cx="9361715" cy="3323987"/>
          </a:xfrm>
          <a:prstGeom prst="rect">
            <a:avLst/>
          </a:prstGeom>
          <a:noFill/>
        </p:spPr>
        <p:txBody>
          <a:bodyPr wrap="square" rtlCol="0">
            <a:spAutoFit/>
          </a:bodyPr>
          <a:lstStyle/>
          <a:p>
            <a:pPr>
              <a:lnSpc>
                <a:spcPct val="150000"/>
              </a:lnSpc>
              <a:buFont typeface="Arial" pitchFamily="34" charset="0"/>
              <a:buChar char="•"/>
            </a:pPr>
            <a:r>
              <a:rPr lang="id-ID" sz="2000" dirty="0" smtClean="0">
                <a:latin typeface="Times New Roman" pitchFamily="18" charset="0"/>
                <a:cs typeface="Times New Roman" pitchFamily="18" charset="0"/>
                <a:hlinkClick r:id="rId2"/>
              </a:rPr>
              <a:t>https://www.geeksforgeeks.org/naive-algorithm-for-pattern-searching/</a:t>
            </a:r>
            <a:endParaRPr lang="en-US" sz="2000" dirty="0" smtClean="0">
              <a:latin typeface="Times New Roman" pitchFamily="18" charset="0"/>
              <a:cs typeface="Times New Roman" pitchFamily="18" charset="0"/>
            </a:endParaRPr>
          </a:p>
          <a:p>
            <a:pPr marL="87313" indent="-87313">
              <a:lnSpc>
                <a:spcPct val="150000"/>
              </a:lnSpc>
              <a:buFont typeface="Arial" pitchFamily="34" charset="0"/>
              <a:buChar char="•"/>
            </a:pPr>
            <a:r>
              <a:rPr lang="id-ID" sz="2000" dirty="0" smtClean="0">
                <a:latin typeface="Times New Roman" pitchFamily="18" charset="0"/>
                <a:cs typeface="Times New Roman" pitchFamily="18" charset="0"/>
                <a:hlinkClick r:id="rId3"/>
              </a:rPr>
              <a:t>https://tutorialspoint.dev/algorithm/pattern-searching-algorithms/searching-for-patterns-set-1-naive-pattern-searching</a:t>
            </a:r>
            <a:endParaRPr lang="en-US" sz="2000" dirty="0" smtClean="0">
              <a:latin typeface="Times New Roman" pitchFamily="18" charset="0"/>
              <a:cs typeface="Times New Roman" pitchFamily="18" charset="0"/>
            </a:endParaRPr>
          </a:p>
          <a:p>
            <a:pPr>
              <a:lnSpc>
                <a:spcPct val="150000"/>
              </a:lnSpc>
              <a:buFont typeface="Arial" pitchFamily="34" charset="0"/>
              <a:buChar char="•"/>
            </a:pPr>
            <a:r>
              <a:rPr lang="id-ID" sz="2000" dirty="0" smtClean="0">
                <a:latin typeface="Times New Roman" pitchFamily="18" charset="0"/>
                <a:cs typeface="Times New Roman" pitchFamily="18" charset="0"/>
                <a:hlinkClick r:id="rId4"/>
              </a:rPr>
              <a:t>https://www.tutorialspoint.com/Naive-Pattern-Searching</a:t>
            </a:r>
            <a:endParaRPr lang="en-US" sz="2000" dirty="0" smtClean="0">
              <a:latin typeface="Times New Roman" pitchFamily="18" charset="0"/>
              <a:cs typeface="Times New Roman" pitchFamily="18" charset="0"/>
            </a:endParaRPr>
          </a:p>
          <a:p>
            <a:pPr marL="87313" indent="-87313">
              <a:lnSpc>
                <a:spcPct val="150000"/>
              </a:lnSpc>
              <a:buFont typeface="Arial" pitchFamily="34" charset="0"/>
              <a:buChar char="•"/>
            </a:pPr>
            <a:r>
              <a:rPr lang="id-ID" sz="2000" dirty="0" smtClean="0">
                <a:latin typeface="Times New Roman" pitchFamily="18" charset="0"/>
                <a:cs typeface="Times New Roman" pitchFamily="18" charset="0"/>
                <a:hlinkClick r:id="rId5"/>
              </a:rPr>
              <a:t>https://</a:t>
            </a:r>
            <a:r>
              <a:rPr lang="id-ID" sz="2000" dirty="0" smtClean="0">
                <a:latin typeface="Times New Roman" pitchFamily="18" charset="0"/>
                <a:cs typeface="Times New Roman" pitchFamily="18" charset="0"/>
                <a:hlinkClick r:id="rId5"/>
              </a:rPr>
              <a:t>www.researchgate.net/publication/259756537_On_Improving_the_Naive_String_Matching_Algorithm</a:t>
            </a:r>
            <a:endParaRPr lang="en-US" sz="2000" smtClean="0">
              <a:latin typeface="Times New Roman" pitchFamily="18" charset="0"/>
              <a:cs typeface="Times New Roman" pitchFamily="18" charset="0"/>
            </a:endParaRPr>
          </a:p>
          <a:p>
            <a:pPr marL="87313" indent="-87313">
              <a:lnSpc>
                <a:spcPct val="150000"/>
              </a:lnSpc>
              <a:buFont typeface="Arial" pitchFamily="34" charset="0"/>
              <a:buChar char="•"/>
            </a:pPr>
            <a:endParaRPr lang="id-ID"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595414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381000" y="285750"/>
            <a:ext cx="10058400" cy="1295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Arrays</a:t>
            </a:r>
            <a:endParaRPr sz="3200" b="1">
              <a:latin typeface="Times New Roman"/>
              <a:ea typeface="Times New Roman"/>
              <a:cs typeface="Times New Roman"/>
              <a:sym typeface="Times New Roman"/>
            </a:endParaRPr>
          </a:p>
        </p:txBody>
      </p:sp>
      <p:sp>
        <p:nvSpPr>
          <p:cNvPr id="217" name="Google Shape;21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Easy to traverse</a:t>
            </a:r>
            <a:endParaRPr/>
          </a:p>
          <a:p>
            <a:pPr marL="685800" lvl="1" indent="-228600" algn="l"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Easy to search &amp; sort</a:t>
            </a:r>
            <a:endParaRPr/>
          </a:p>
          <a:p>
            <a:pPr marL="685800" lvl="1" indent="-228600" algn="l"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Used to store relatively permanent collections of data.</a:t>
            </a:r>
            <a:endParaRPr/>
          </a:p>
          <a:p>
            <a:pPr marL="685800" lvl="1" indent="-50800" algn="l" rtl="0">
              <a:lnSpc>
                <a:spcPct val="90000"/>
              </a:lnSpc>
              <a:spcBef>
                <a:spcPts val="500"/>
              </a:spcBef>
              <a:spcAft>
                <a:spcPts val="0"/>
              </a:spcAft>
              <a:buClr>
                <a:schemeClr val="dk1"/>
              </a:buClr>
              <a:buSzPts val="2800"/>
              <a:buNone/>
            </a:pPr>
            <a:endParaRPr sz="2800">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Types of arrays:- </a:t>
            </a:r>
            <a:endParaRPr/>
          </a:p>
          <a:p>
            <a:pPr marL="1143000" lvl="2" indent="-228600" algn="l"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Linear arrays</a:t>
            </a:r>
            <a:endParaRPr/>
          </a:p>
          <a:p>
            <a:pPr marL="1143000" lvl="2" indent="-228600" algn="l"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Two dimensional arrays </a:t>
            </a:r>
            <a:endParaRPr/>
          </a:p>
          <a:p>
            <a:pPr marL="1143000" lvl="2" indent="-228600" algn="l"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Multidimensional arrays</a:t>
            </a:r>
            <a:endParaRPr sz="2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
            </a:r>
            <a:br>
              <a:rPr lang="en-US" sz="3200" b="1">
                <a:latin typeface="Times New Roman"/>
                <a:ea typeface="Times New Roman"/>
                <a:cs typeface="Times New Roman"/>
                <a:sym typeface="Times New Roman"/>
              </a:rPr>
            </a:br>
            <a:r>
              <a:rPr lang="en-US" sz="3200" b="1">
                <a:latin typeface="Times New Roman"/>
                <a:ea typeface="Times New Roman"/>
                <a:cs typeface="Times New Roman"/>
                <a:sym typeface="Times New Roman"/>
              </a:rPr>
              <a:t>Representation of Linear array	</a:t>
            </a:r>
            <a:endParaRPr/>
          </a:p>
        </p:txBody>
      </p:sp>
      <p:sp>
        <p:nvSpPr>
          <p:cNvPr id="224" name="Google Shape;22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LOC(LA[K]) = address of the element LA[K] of the array LA</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LOC(LA[K])=Base(LA)+w(K-lower bound)</a:t>
            </a:r>
            <a:endParaRPr/>
          </a:p>
          <a:p>
            <a:pPr marL="1143000" lvl="2" indent="-50800" algn="just" rtl="0">
              <a:lnSpc>
                <a:spcPct val="90000"/>
              </a:lnSpc>
              <a:spcBef>
                <a:spcPts val="500"/>
              </a:spcBef>
              <a:spcAft>
                <a:spcPts val="0"/>
              </a:spcAft>
              <a:buClr>
                <a:schemeClr val="dk1"/>
              </a:buClr>
              <a:buSzPts val="2800"/>
              <a:buNone/>
            </a:pPr>
            <a:endParaRPr sz="2800">
              <a:latin typeface="Times New Roman"/>
              <a:ea typeface="Times New Roman"/>
              <a:cs typeface="Times New Roman"/>
              <a:sym typeface="Times New Roman"/>
            </a:endParaRPr>
          </a:p>
          <a:p>
            <a:pPr marL="1143000" lvl="2" indent="-228600" algn="just"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where w is the number of words per memory cell for the array LA.</a:t>
            </a:r>
            <a:endParaRPr/>
          </a:p>
        </p:txBody>
      </p:sp>
      <p:sp>
        <p:nvSpPr>
          <p:cNvPr id="225" name="Google Shape;22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6/27/2020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7"/>
          <p:cNvSpPr txBox="1">
            <a:spLocks noGrp="1"/>
          </p:cNvSpPr>
          <p:nvPr>
            <p:ph type="title"/>
          </p:nvPr>
        </p:nvSpPr>
        <p:spPr>
          <a:xfrm>
            <a:off x="914401" y="-14288"/>
            <a:ext cx="11417300" cy="146208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Representation of Array in a Memory</a:t>
            </a:r>
            <a:endParaRPr/>
          </a:p>
        </p:txBody>
      </p:sp>
      <p:sp>
        <p:nvSpPr>
          <p:cNvPr id="231" name="Google Shape;231;p7"/>
          <p:cNvSpPr txBox="1">
            <a:spLocks noGrp="1"/>
          </p:cNvSpPr>
          <p:nvPr>
            <p:ph type="body" idx="1"/>
          </p:nvPr>
        </p:nvSpPr>
        <p:spPr>
          <a:xfrm>
            <a:off x="327546" y="1119116"/>
            <a:ext cx="11532358" cy="5438633"/>
          </a:xfrm>
          <a:prstGeom prst="rect">
            <a:avLst/>
          </a:prstGeom>
          <a:noFill/>
          <a:ln>
            <a:noFill/>
          </a:ln>
        </p:spPr>
        <p:txBody>
          <a:bodyPr spcFirstLastPara="1" wrap="square" lIns="91425" tIns="45700" rIns="91425" bIns="45700" anchor="t" anchorCtr="0">
            <a:noAutofit/>
          </a:bodyPr>
          <a:lstStyle/>
          <a:p>
            <a:pPr marL="609600" lvl="0" indent="-609600" algn="just" rtl="0">
              <a:lnSpc>
                <a:spcPct val="80000"/>
              </a:lnSpc>
              <a:spcBef>
                <a:spcPts val="0"/>
              </a:spcBef>
              <a:spcAft>
                <a:spcPts val="0"/>
              </a:spcAft>
              <a:buClr>
                <a:schemeClr val="dk1"/>
              </a:buClr>
              <a:buSzPts val="2800"/>
              <a:buNone/>
            </a:pPr>
            <a:r>
              <a:rPr lang="en-US">
                <a:latin typeface="Times New Roman"/>
                <a:ea typeface="Times New Roman"/>
                <a:cs typeface="Times New Roman"/>
                <a:sym typeface="Times New Roman"/>
              </a:rPr>
              <a:t>The process to determine the address in a memory:</a:t>
            </a:r>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a) First address – base address.</a:t>
            </a:r>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b) Relative address to base address through index function. </a:t>
            </a:r>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a:t>
            </a:r>
            <a:r>
              <a:rPr lang="en-US" b="1" u="sng">
                <a:latin typeface="Times New Roman"/>
                <a:ea typeface="Times New Roman"/>
                <a:cs typeface="Times New Roman"/>
                <a:sym typeface="Times New Roman"/>
              </a:rPr>
              <a:t>Example</a:t>
            </a:r>
            <a:r>
              <a:rPr lang="en-US" b="1">
                <a:latin typeface="Times New Roman"/>
                <a:ea typeface="Times New Roman"/>
                <a:cs typeface="Times New Roman"/>
                <a:sym typeface="Times New Roman"/>
              </a:rPr>
              <a:t>:</a:t>
            </a:r>
            <a:r>
              <a:rPr lang="en-US">
                <a:latin typeface="Times New Roman"/>
                <a:ea typeface="Times New Roman"/>
                <a:cs typeface="Times New Roman"/>
                <a:sym typeface="Times New Roman"/>
              </a:rPr>
              <a:t> 	char X[100];</a:t>
            </a:r>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Let </a:t>
            </a:r>
            <a:r>
              <a:rPr lang="en-US" i="1">
                <a:latin typeface="Times New Roman"/>
                <a:ea typeface="Times New Roman"/>
                <a:cs typeface="Times New Roman"/>
                <a:sym typeface="Times New Roman"/>
              </a:rPr>
              <a:t>char</a:t>
            </a:r>
            <a:r>
              <a:rPr lang="en-US">
                <a:latin typeface="Times New Roman"/>
                <a:ea typeface="Times New Roman"/>
                <a:cs typeface="Times New Roman"/>
                <a:sym typeface="Times New Roman"/>
              </a:rPr>
              <a:t> uses 1 location storage.If the base address is 1200 then the next element is in 1201.Index Function is written as:</a:t>
            </a:r>
            <a:endParaRPr b="1">
              <a:latin typeface="Times New Roman"/>
              <a:ea typeface="Times New Roman"/>
              <a:cs typeface="Times New Roman"/>
              <a:sym typeface="Times New Roman"/>
            </a:endParaRPr>
          </a:p>
          <a:p>
            <a:pPr marL="609600" lvl="0" indent="-609600" algn="just" rtl="0">
              <a:lnSpc>
                <a:spcPct val="80000"/>
              </a:lnSpc>
              <a:spcBef>
                <a:spcPts val="1000"/>
              </a:spcBef>
              <a:spcAft>
                <a:spcPts val="0"/>
              </a:spcAft>
              <a:buClr>
                <a:schemeClr val="dk1"/>
              </a:buClr>
              <a:buSzPts val="2800"/>
              <a:buFont typeface="Noto Sans Symbols"/>
              <a:buNone/>
            </a:pPr>
            <a:r>
              <a:rPr lang="en-US" b="1">
                <a:latin typeface="Times New Roman"/>
                <a:ea typeface="Times New Roman"/>
                <a:cs typeface="Times New Roman"/>
                <a:sym typeface="Times New Roman"/>
              </a:rPr>
              <a:t>	Loc (X[i]) = Loc(X[0]) + i</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i</a:t>
            </a:r>
            <a:r>
              <a:rPr lang="en-US">
                <a:latin typeface="Times New Roman"/>
                <a:ea typeface="Times New Roman"/>
                <a:cs typeface="Times New Roman"/>
                <a:sym typeface="Times New Roman"/>
              </a:rPr>
              <a:t> is subscript and  LB = 0</a:t>
            </a:r>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1200      1201     1202      1203…………..</a:t>
            </a:r>
            <a:endParaRPr>
              <a:latin typeface="Times New Roman"/>
              <a:ea typeface="Times New Roman"/>
              <a:cs typeface="Times New Roman"/>
              <a:sym typeface="Times New Roman"/>
            </a:endParaRPr>
          </a:p>
          <a:p>
            <a:pPr marL="609600" lvl="0" indent="-609600" algn="just" rtl="0">
              <a:lnSpc>
                <a:spcPct val="80000"/>
              </a:lnSpc>
              <a:spcBef>
                <a:spcPts val="1000"/>
              </a:spcBef>
              <a:spcAft>
                <a:spcPts val="0"/>
              </a:spcAft>
              <a:buClr>
                <a:schemeClr val="dk1"/>
              </a:buClr>
              <a:buSzPts val="2800"/>
              <a:buFont typeface="Noto Sans Symbols"/>
              <a:buNone/>
            </a:pPr>
            <a:endParaRPr>
              <a:latin typeface="Times New Roman"/>
              <a:ea typeface="Times New Roman"/>
              <a:cs typeface="Times New Roman"/>
              <a:sym typeface="Times New Roman"/>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X[0]      X[1]      X[2]</a:t>
            </a:r>
            <a:endParaRPr/>
          </a:p>
        </p:txBody>
      </p:sp>
      <p:graphicFrame>
        <p:nvGraphicFramePr>
          <p:cNvPr id="232" name="Google Shape;232;p7"/>
          <p:cNvGraphicFramePr/>
          <p:nvPr/>
        </p:nvGraphicFramePr>
        <p:xfrm>
          <a:off x="2126017" y="5159233"/>
          <a:ext cx="8127975" cy="584200"/>
        </p:xfrm>
        <a:graphic>
          <a:graphicData uri="http://schemas.openxmlformats.org/drawingml/2006/table">
            <a:tbl>
              <a:tblPr>
                <a:noFill/>
              </a:tblPr>
              <a:tblGrid>
                <a:gridCol w="1162050"/>
                <a:gridCol w="1159925"/>
                <a:gridCol w="1162050"/>
                <a:gridCol w="1159925"/>
                <a:gridCol w="1162050"/>
                <a:gridCol w="1159925"/>
                <a:gridCol w="1162050"/>
              </a:tblGrid>
              <a:tr h="584200">
                <a:tc>
                  <a:txBody>
                    <a:bodyPr/>
                    <a:lstStyle/>
                    <a:p>
                      <a:pPr marL="0" marR="0" lvl="0" indent="0" algn="l" rtl="0">
                        <a:lnSpc>
                          <a:spcPct val="100000"/>
                        </a:lnSpc>
                        <a:spcBef>
                          <a:spcPts val="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a:txBody>
                  <a:tcPr marL="121925" marR="1219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a:txBody>
                  <a:tcPr marL="121925" marR="1219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a:txBody>
                  <a:tcPr marL="121925" marR="1219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a:txBody>
                  <a:tcPr marL="121925" marR="1219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a:txBody>
                  <a:tcPr marL="121925" marR="1219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a:txBody>
                  <a:tcPr marL="121925" marR="1219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a:txBody>
                  <a:tcPr marL="121925" marR="12192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8"/>
          <p:cNvSpPr txBox="1">
            <a:spLocks noGrp="1"/>
          </p:cNvSpPr>
          <p:nvPr>
            <p:ph type="title"/>
          </p:nvPr>
        </p:nvSpPr>
        <p:spPr>
          <a:xfrm>
            <a:off x="1117600" y="76200"/>
            <a:ext cx="11074400" cy="146208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Representation of Array in a Memory</a:t>
            </a:r>
            <a:endParaRPr/>
          </a:p>
        </p:txBody>
      </p:sp>
      <p:sp>
        <p:nvSpPr>
          <p:cNvPr id="239" name="Google Shape;239;p8"/>
          <p:cNvSpPr txBox="1">
            <a:spLocks noGrp="1"/>
          </p:cNvSpPr>
          <p:nvPr>
            <p:ph type="body" idx="1"/>
          </p:nvPr>
        </p:nvSpPr>
        <p:spPr>
          <a:xfrm>
            <a:off x="508000" y="1433015"/>
            <a:ext cx="10997063" cy="5043985"/>
          </a:xfrm>
          <a:prstGeom prst="rect">
            <a:avLst/>
          </a:prstGeom>
          <a:noFill/>
          <a:ln>
            <a:noFill/>
          </a:ln>
        </p:spPr>
        <p:txBody>
          <a:bodyPr spcFirstLastPara="1" wrap="square" lIns="91425" tIns="45700" rIns="91425" bIns="45700" anchor="t" anchorCtr="0">
            <a:normAutofit/>
          </a:bodyPr>
          <a:lstStyle/>
          <a:p>
            <a:pPr marL="609600" lvl="0" indent="-609600" algn="just" rtl="0">
              <a:lnSpc>
                <a:spcPct val="8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In general, index function:</a:t>
            </a:r>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Loc (X[i]) = Loc(X[LB]) + w*(i-LB); </a:t>
            </a:r>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a:t>
            </a:r>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where w is length of memory location required.</a:t>
            </a:r>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For real number: 4 byte, integer: 2 byte and character: 1 byte.</a:t>
            </a:r>
            <a:endParaRPr/>
          </a:p>
          <a:p>
            <a:pPr marL="609600" lvl="0" indent="-609600" algn="just" rtl="0">
              <a:lnSpc>
                <a:spcPct val="80000"/>
              </a:lnSpc>
              <a:spcBef>
                <a:spcPts val="1000"/>
              </a:spcBef>
              <a:spcAft>
                <a:spcPts val="0"/>
              </a:spcAft>
              <a:buClr>
                <a:schemeClr val="dk1"/>
              </a:buClr>
              <a:buSzPts val="2800"/>
              <a:buFont typeface="Noto Sans Symbols"/>
              <a:buChar char="▪"/>
            </a:pPr>
            <a:r>
              <a:rPr lang="en-US" b="1" u="sng">
                <a:latin typeface="Times New Roman"/>
                <a:ea typeface="Times New Roman"/>
                <a:cs typeface="Times New Roman"/>
                <a:sym typeface="Times New Roman"/>
              </a:rPr>
              <a:t>Example:</a:t>
            </a:r>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If LB = 5,  Loc(X[LB]) = 1200,  and w = 4, find Loc(X[8]) ? </a:t>
            </a:r>
            <a:endParaRPr>
              <a:latin typeface="Times New Roman"/>
              <a:ea typeface="Times New Roman"/>
              <a:cs typeface="Times New Roman"/>
              <a:sym typeface="Times New Roman"/>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Loc(X[8])= Loc(X[5]) + 4*(8 – 5) </a:t>
            </a:r>
            <a:endParaRPr/>
          </a:p>
          <a:p>
            <a:pPr marL="609600" lvl="0" indent="-609600" algn="just" rtl="0">
              <a:lnSpc>
                <a:spcPct val="8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 1212</a:t>
            </a:r>
            <a:endParaRPr/>
          </a:p>
          <a:p>
            <a:pPr marL="609600" lvl="0" indent="-609600" algn="just" rtl="0">
              <a:lnSpc>
                <a:spcPct val="80000"/>
              </a:lnSpc>
              <a:spcBef>
                <a:spcPts val="1000"/>
              </a:spcBef>
              <a:spcAft>
                <a:spcPts val="0"/>
              </a:spcAft>
              <a:buClr>
                <a:schemeClr val="dk1"/>
              </a:buClr>
              <a:buSzPts val="2800"/>
              <a:buFont typeface="Noto Sans Symbols"/>
              <a:buNone/>
            </a:pP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2"/>
          <p:cNvSpPr txBox="1">
            <a:spLocks noGrp="1"/>
          </p:cNvSpPr>
          <p:nvPr>
            <p:ph type="title"/>
          </p:nvPr>
        </p:nvSpPr>
        <p:spPr>
          <a:xfrm>
            <a:off x="838200" y="20135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a:t>Advantages:</a:t>
            </a:r>
            <a:r>
              <a:rPr lang="en-US" sz="3200" b="1">
                <a:latin typeface="Times New Roman"/>
                <a:ea typeface="Times New Roman"/>
                <a:cs typeface="Times New Roman"/>
                <a:sym typeface="Times New Roman"/>
              </a:rPr>
              <a:t/>
            </a:r>
            <a:br>
              <a:rPr lang="en-US" sz="3200" b="1">
                <a:latin typeface="Times New Roman"/>
                <a:ea typeface="Times New Roman"/>
                <a:cs typeface="Times New Roman"/>
                <a:sym typeface="Times New Roman"/>
              </a:rPr>
            </a:br>
            <a:endParaRPr sz="3200" b="1">
              <a:latin typeface="Times New Roman"/>
              <a:ea typeface="Times New Roman"/>
              <a:cs typeface="Times New Roman"/>
              <a:sym typeface="Times New Roman"/>
            </a:endParaRPr>
          </a:p>
        </p:txBody>
      </p:sp>
      <p:sp>
        <p:nvSpPr>
          <p:cNvPr id="267" name="Google Shape;267;p12"/>
          <p:cNvSpPr txBox="1">
            <a:spLocks noGrp="1"/>
          </p:cNvSpPr>
          <p:nvPr>
            <p:ph type="body" idx="1"/>
          </p:nvPr>
        </p:nvSpPr>
        <p:spPr>
          <a:xfrm>
            <a:off x="723331" y="1009935"/>
            <a:ext cx="10554269" cy="5275997"/>
          </a:xfrm>
          <a:prstGeom prst="rect">
            <a:avLst/>
          </a:prstGeom>
          <a:noFill/>
          <a:ln>
            <a:noFill/>
          </a:ln>
        </p:spPr>
        <p:txBody>
          <a:bodyPr spcFirstLastPara="1" wrap="square" lIns="91425" tIns="45700" rIns="91425" bIns="45700" anchor="t" anchorCtr="0">
            <a:noAutofit/>
          </a:bodyPr>
          <a:lstStyle/>
          <a:p>
            <a:pPr marL="228600" lvl="0" indent="-228600" algn="l" rtl="0">
              <a:lnSpc>
                <a:spcPct val="220000"/>
              </a:lnSpc>
              <a:spcBef>
                <a:spcPts val="0"/>
              </a:spcBef>
              <a:spcAft>
                <a:spcPts val="0"/>
              </a:spcAft>
              <a:buClr>
                <a:schemeClr val="dk1"/>
              </a:buClr>
              <a:buSzPts val="2800"/>
              <a:buNone/>
            </a:pPr>
            <a:r>
              <a:rPr lang="en-US">
                <a:latin typeface="Times New Roman"/>
                <a:ea typeface="Times New Roman"/>
                <a:cs typeface="Times New Roman"/>
                <a:sym typeface="Times New Roman"/>
              </a:rPr>
              <a:t>1. It is used to represent multiple data items of same type by using only single name.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2. It can be used to implement other data structures like linked lists, stacks, queues, trees, graphs etc.</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3. 2D arrays are used to represent matrices.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838200" y="365126"/>
            <a:ext cx="10515600" cy="72669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Disadvantages</a:t>
            </a:r>
            <a:endParaRPr sz="3200"/>
          </a:p>
        </p:txBody>
      </p:sp>
      <p:sp>
        <p:nvSpPr>
          <p:cNvPr id="274" name="Google Shape;274;p13"/>
          <p:cNvSpPr txBox="1">
            <a:spLocks noGrp="1"/>
          </p:cNvSpPr>
          <p:nvPr>
            <p:ph type="body" idx="1"/>
          </p:nvPr>
        </p:nvSpPr>
        <p:spPr>
          <a:xfrm>
            <a:off x="838200" y="1187355"/>
            <a:ext cx="10515600" cy="498960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eriod"/>
            </a:pPr>
            <a:r>
              <a:rPr lang="en-US">
                <a:latin typeface="Times New Roman"/>
                <a:ea typeface="Times New Roman"/>
                <a:cs typeface="Times New Roman"/>
                <a:sym typeface="Times New Roman"/>
              </a:rPr>
              <a:t>We must know in advance that how many elements are to be stored in array.</a:t>
            </a:r>
            <a:endParaRPr/>
          </a:p>
          <a:p>
            <a:pPr marL="514350" lvl="0" indent="-514350" algn="l" rtl="0">
              <a:lnSpc>
                <a:spcPct val="90000"/>
              </a:lnSpc>
              <a:spcBef>
                <a:spcPts val="1000"/>
              </a:spcBef>
              <a:spcAft>
                <a:spcPts val="0"/>
              </a:spcAft>
              <a:buClr>
                <a:schemeClr val="dk1"/>
              </a:buClr>
              <a:buSzPts val="2800"/>
              <a:buAutoNum type="arabicPeriod"/>
            </a:pPr>
            <a:r>
              <a:rPr lang="en-US">
                <a:latin typeface="Times New Roman"/>
                <a:ea typeface="Times New Roman"/>
                <a:cs typeface="Times New Roman"/>
                <a:sym typeface="Times New Roman"/>
              </a:rPr>
              <a:t>Array is static structure. It means that array is of fixed size. The memory which is allocated to array can not be increased or reduced.</a:t>
            </a:r>
            <a:endParaRPr/>
          </a:p>
          <a:p>
            <a:pPr marL="514350" lvl="0" indent="-514350" algn="l" rtl="0">
              <a:lnSpc>
                <a:spcPct val="90000"/>
              </a:lnSpc>
              <a:spcBef>
                <a:spcPts val="1000"/>
              </a:spcBef>
              <a:spcAft>
                <a:spcPts val="0"/>
              </a:spcAft>
              <a:buClr>
                <a:schemeClr val="dk1"/>
              </a:buClr>
              <a:buSzPts val="2800"/>
              <a:buAutoNum type="arabicPeriod"/>
            </a:pPr>
            <a:r>
              <a:rPr lang="en-US">
                <a:latin typeface="Times New Roman"/>
                <a:ea typeface="Times New Roman"/>
                <a:cs typeface="Times New Roman"/>
                <a:sym typeface="Times New Roman"/>
              </a:rPr>
              <a:t>Since array is of fixed size, if we allocate more memory than requirement then the memory space will be wasted. And if we allocate less memory than requirement, then it will create problem.</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800"/>
              <a:buAutoNum type="arabicPeriod"/>
            </a:pPr>
            <a:r>
              <a:rPr lang="en-US">
                <a:latin typeface="Times New Roman"/>
                <a:ea typeface="Times New Roman"/>
                <a:cs typeface="Times New Roman"/>
                <a:sym typeface="Times New Roman"/>
              </a:rPr>
              <a:t>The elements of array are stored in consecutive memory locations. So insertions and deletions are very difficult and time consuming.</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 2.2 Doubly Linked List</Template>
  <TotalTime>1939</TotalTime>
  <Words>1381</Words>
  <Application>Microsoft Office PowerPoint</Application>
  <PresentationFormat>Custom</PresentationFormat>
  <Paragraphs>301</Paragraphs>
  <Slides>35</Slides>
  <Notes>9</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1_Office Theme</vt:lpstr>
      <vt:lpstr>Contents Slide Master</vt:lpstr>
      <vt:lpstr>Slide 1</vt:lpstr>
      <vt:lpstr>Slide 2</vt:lpstr>
      <vt:lpstr>Slide 3</vt:lpstr>
      <vt:lpstr>Arrays</vt:lpstr>
      <vt:lpstr> Representation of Linear array </vt:lpstr>
      <vt:lpstr>Representation of Array in a Memory</vt:lpstr>
      <vt:lpstr>Representation of Array in a Memory</vt:lpstr>
      <vt:lpstr>Advantages: </vt:lpstr>
      <vt:lpstr>Disadvantages</vt:lpstr>
      <vt:lpstr>Slide 10</vt:lpstr>
      <vt:lpstr>Slide 11</vt:lpstr>
      <vt:lpstr>Slide 12</vt:lpstr>
      <vt:lpstr>Slide 13</vt:lpstr>
      <vt:lpstr>Slide 14</vt:lpstr>
      <vt:lpstr>Sparse matrix</vt:lpstr>
      <vt:lpstr>Triangular and Tridiagonal matrix</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Shreya Kalta</cp:lastModifiedBy>
  <cp:revision>64</cp:revision>
  <dcterms:created xsi:type="dcterms:W3CDTF">2020-04-15T06:36:37Z</dcterms:created>
  <dcterms:modified xsi:type="dcterms:W3CDTF">2023-06-11T14:03:18Z</dcterms:modified>
</cp:coreProperties>
</file>