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573" r:id="rId2"/>
    <p:sldId id="574" r:id="rId3"/>
    <p:sldId id="646" r:id="rId4"/>
    <p:sldId id="620" r:id="rId5"/>
    <p:sldId id="618" r:id="rId6"/>
    <p:sldId id="647" r:id="rId7"/>
    <p:sldId id="619" r:id="rId8"/>
    <p:sldId id="621" r:id="rId9"/>
    <p:sldId id="622" r:id="rId10"/>
    <p:sldId id="648" r:id="rId11"/>
    <p:sldId id="649" r:id="rId12"/>
    <p:sldId id="656" r:id="rId13"/>
    <p:sldId id="624" r:id="rId14"/>
    <p:sldId id="625" r:id="rId15"/>
    <p:sldId id="626" r:id="rId16"/>
    <p:sldId id="627" r:id="rId17"/>
    <p:sldId id="628" r:id="rId18"/>
    <p:sldId id="630" r:id="rId19"/>
    <p:sldId id="632" r:id="rId20"/>
    <p:sldId id="631" r:id="rId21"/>
    <p:sldId id="633" r:id="rId22"/>
    <p:sldId id="634" r:id="rId23"/>
    <p:sldId id="635" r:id="rId24"/>
    <p:sldId id="636" r:id="rId25"/>
    <p:sldId id="637" r:id="rId26"/>
    <p:sldId id="638" r:id="rId27"/>
    <p:sldId id="639" r:id="rId28"/>
    <p:sldId id="640" r:id="rId29"/>
    <p:sldId id="641" r:id="rId30"/>
    <p:sldId id="642" r:id="rId31"/>
    <p:sldId id="643" r:id="rId32"/>
    <p:sldId id="577" r:id="rId33"/>
    <p:sldId id="644" r:id="rId34"/>
    <p:sldId id="645" r:id="rId35"/>
    <p:sldId id="650" r:id="rId36"/>
    <p:sldId id="651" r:id="rId37"/>
    <p:sldId id="652" r:id="rId38"/>
    <p:sldId id="653" r:id="rId39"/>
    <p:sldId id="654" r:id="rId40"/>
    <p:sldId id="65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33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599" autoAdjust="0"/>
    <p:restoredTop sz="83513" autoAdjust="0"/>
  </p:normalViewPr>
  <p:slideViewPr>
    <p:cSldViewPr>
      <p:cViewPr>
        <p:scale>
          <a:sx n="90" d="100"/>
          <a:sy n="90" d="100"/>
        </p:scale>
        <p:origin x="-1421"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4BFECD3-C63A-4F80-9CA6-2D892424515A}" type="datetimeFigureOut">
              <a:rPr lang="en-US"/>
              <a:pPr>
                <a:defRPr/>
              </a:pPr>
              <a:t>6/11/2023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7A9CA3A-9EF9-4E2C-9C2C-69A3A2E3C166}" type="slidenum">
              <a:rPr lang="en-US"/>
              <a:pPr>
                <a:defRPr/>
              </a:pPr>
              <a:t>‹#›</a:t>
            </a:fld>
            <a:endParaRPr lang="en-US"/>
          </a:p>
        </p:txBody>
      </p:sp>
    </p:spTree>
    <p:extLst>
      <p:ext uri="{BB962C8B-B14F-4D97-AF65-F5344CB8AC3E}">
        <p14:creationId xmlns="" xmlns:p14="http://schemas.microsoft.com/office/powerpoint/2010/main" val="1702971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642BDEA-3F73-4A43-8660-467C7AE73940}"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79983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75151A1-0265-49B8-B0B0-7743727FFEDA}" type="slidenum">
              <a:rPr lang="en-US" smtClean="0"/>
              <a:pPr/>
              <a:t>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9604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2A60520-6D47-441B-9756-816F548EE676}" type="slidenum">
              <a:rPr lang="en-US" smtClean="0"/>
              <a:pPr/>
              <a:t>32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44894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2A60520-6D47-441B-9756-816F548EE676}" type="slidenum">
              <a:rPr lang="en-US" smtClean="0"/>
              <a:pPr/>
              <a:t>33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45519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2A60520-6D47-441B-9756-816F548EE676}" type="slidenum">
              <a:rPr lang="en-US" smtClean="0"/>
              <a:pPr/>
              <a:t>34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68855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8" name="Title 7"/>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43228-1BBF-4EB6-AF09-C942FADDDB93}"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CA7CE6-E185-43EF-9673-18F09D8C633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6130558-A434-451C-8DCE-030F36C25F34}"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028950" y="6356351"/>
            <a:ext cx="3086100" cy="36512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28650" y="6356351"/>
            <a:ext cx="2057400" cy="36512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1"/>
        <p:cNvGrpSpPr/>
        <p:nvPr/>
      </p:nvGrpSpPr>
      <p:grpSpPr>
        <a:xfrm>
          <a:off x="0" y="0"/>
          <a:ext cx="0" cy="0"/>
          <a:chOff x="0" y="0"/>
          <a:chExt cx="0" cy="0"/>
        </a:xfrm>
      </p:grpSpPr>
      <p:sp>
        <p:nvSpPr>
          <p:cNvPr id="22" name="Google Shape;22;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8650" y="365126"/>
            <a:ext cx="7886700" cy="1325563"/>
          </a:xfrm>
          <a:prstGeom prst="rect">
            <a:avLst/>
          </a:prstGeom>
        </p:spPr>
        <p:txBody>
          <a:bodyPr lIns="0" tIns="0" rIns="0" bIns="0"/>
          <a:lstStyle>
            <a:lvl1pPr>
              <a:defRPr sz="31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87705" y="2258009"/>
            <a:ext cx="3768566"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sz="half" idx="3"/>
          </p:nvPr>
        </p:nvSpPr>
        <p:spPr>
          <a:xfrm>
            <a:off x="4688681" y="1756917"/>
            <a:ext cx="3769043" cy="338554"/>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5" name="Holder 5"/>
          <p:cNvSpPr>
            <a:spLocks noGrp="1"/>
          </p:cNvSpPr>
          <p:nvPr>
            <p:ph type="ftr" sz="quarter" idx="5"/>
          </p:nvPr>
        </p:nvSpPr>
        <p:spPr>
          <a:xfrm>
            <a:off x="3028950" y="6356351"/>
            <a:ext cx="3086100" cy="36512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28650" y="6356351"/>
            <a:ext cx="2057400" cy="36512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248A351C-EF1B-4955-B2C9-52A341669A76}"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03A6E133-4AEC-45E6-BFD5-64D9EE6CABA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B53869E-DFFA-4212-B95B-BE9E8D18DD4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84588AB-2E58-447E-BE53-9C1210E2082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6DB7-DF91-4A06-8879-774BB60EC63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34113FA-4303-4C18-8A88-3B6492A71255}" type="slidenum">
              <a:rPr lang="en-US"/>
              <a:pPr>
                <a:defRPr/>
              </a:pPr>
              <a:t>‹#›</a:t>
            </a:fld>
            <a:endParaRPr lang="en-US" dirty="0"/>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4341" name="Picture 4" descr="https://encrypted-tbn3.gstatic.com/images?q=tbn:ANd9GcTyg3Gq4WoxkxO75aZWNEjYFvavmMfWdiMvs57jpDF8YRR3yCybqQ">
            <a:hlinkClick r:id="rId17"/>
          </p:cNvPr>
          <p:cNvPicPr>
            <a:picLocks noChangeAspect="1" noChangeArrowheads="1"/>
          </p:cNvPicPr>
          <p:nvPr/>
        </p:nvPicPr>
        <p:blipFill>
          <a:blip r:embed="rId18" cstate="print"/>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696" r:id="rId11"/>
    <p:sldLayoutId id="2147483707" r:id="rId12"/>
    <p:sldLayoutId id="2147483708" r:id="rId13"/>
    <p:sldLayoutId id="2147483709" r:id="rId14"/>
    <p:sldLayoutId id="2147483710" r:id="rId15"/>
  </p:sldLayoutIdLst>
  <p:transition/>
  <p:timing>
    <p:tnLst>
      <p:par>
        <p:cTn id="1" dur="indefinite" restart="never" nodeType="tmRoot"/>
      </p:par>
    </p:tnLst>
  </p:timing>
  <p:hf hdr="0" ftr="0" dt="0"/>
  <p:txStyles>
    <p:titleStyle>
      <a:lvl1pPr algn="ctr" rtl="0" eaLnBrk="1" fontAlgn="base" hangingPunct="1">
        <a:spcBef>
          <a:spcPct val="0"/>
        </a:spcBef>
        <a:spcAft>
          <a:spcPct val="0"/>
        </a:spcAft>
        <a:defRPr sz="4400" b="1" kern="1200">
          <a:solidFill>
            <a:schemeClr val="tx1"/>
          </a:solidFill>
          <a:latin typeface="Cambria" pitchFamily="18" charset="0"/>
          <a:ea typeface="+mj-ea"/>
          <a:cs typeface="+mj-cs"/>
        </a:defRPr>
      </a:lvl1pPr>
      <a:lvl2pPr algn="ctr" rtl="0" eaLnBrk="1" fontAlgn="base" hangingPunct="1">
        <a:spcBef>
          <a:spcPct val="0"/>
        </a:spcBef>
        <a:spcAft>
          <a:spcPct val="0"/>
        </a:spcAft>
        <a:defRPr sz="4400" b="1">
          <a:solidFill>
            <a:schemeClr val="tx1"/>
          </a:solidFill>
          <a:latin typeface="Cambria" pitchFamily="18" charset="0"/>
        </a:defRPr>
      </a:lvl2pPr>
      <a:lvl3pPr algn="ctr" rtl="0" eaLnBrk="1" fontAlgn="base" hangingPunct="1">
        <a:spcBef>
          <a:spcPct val="0"/>
        </a:spcBef>
        <a:spcAft>
          <a:spcPct val="0"/>
        </a:spcAft>
        <a:defRPr sz="4400" b="1">
          <a:solidFill>
            <a:schemeClr val="tx1"/>
          </a:solidFill>
          <a:latin typeface="Cambria" pitchFamily="18" charset="0"/>
        </a:defRPr>
      </a:lvl3pPr>
      <a:lvl4pPr algn="ctr" rtl="0" eaLnBrk="1" fontAlgn="base" hangingPunct="1">
        <a:spcBef>
          <a:spcPct val="0"/>
        </a:spcBef>
        <a:spcAft>
          <a:spcPct val="0"/>
        </a:spcAft>
        <a:defRPr sz="4400" b="1">
          <a:solidFill>
            <a:schemeClr val="tx1"/>
          </a:solidFill>
          <a:latin typeface="Cambria" pitchFamily="18" charset="0"/>
        </a:defRPr>
      </a:lvl4pPr>
      <a:lvl5pPr algn="ctr" rtl="0" eaLnBrk="1" fontAlgn="base" hangingPunct="1">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cplusplus-program-to-implement-singly-linked-li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s.cmu.edu/~adamchik/15-121/lectures/Stacks%20and%20Queues/Stacks%20and%20Queues.html" TargetMode="External"/><Relationship Id="rId7" Type="http://schemas.openxmlformats.org/officeDocument/2006/relationships/hyperlink" Target="https://www.geeksforgeeks.org/binary-searc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programiz.com/dsa/merge-sort" TargetMode="External"/><Relationship Id="rId5" Type="http://schemas.openxmlformats.org/officeDocument/2006/relationships/hyperlink" Target="https://www.w3resource.com/php-exercises/searching-and-sorting-algorithm/searching-and-sorting-algorithm-exercise-4.php" TargetMode="External"/><Relationship Id="rId4" Type="http://schemas.openxmlformats.org/officeDocument/2006/relationships/hyperlink" Target="https://www.cs.utexas.edu/users/djimenez/utsa/cs1723/lectur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304800" y="1447800"/>
            <a:ext cx="8458200" cy="1676400"/>
          </a:xfrm>
        </p:spPr>
        <p:txBody>
          <a:bodyPr/>
          <a:lstStyle/>
          <a:p>
            <a:pPr eaLnBrk="1" hangingPunct="1"/>
            <a:r>
              <a:rPr lang="en-US" dirty="0" smtClean="0"/>
              <a:t>LINKED LIST</a:t>
            </a:r>
          </a:p>
        </p:txBody>
      </p:sp>
      <p:sp>
        <p:nvSpPr>
          <p:cNvPr id="5125" name="Rectangle 6"/>
          <p:cNvSpPr>
            <a:spLocks noChangeArrowheads="1"/>
          </p:cNvSpPr>
          <p:nvPr/>
        </p:nvSpPr>
        <p:spPr bwMode="auto">
          <a:xfrm>
            <a:off x="381000" y="5257800"/>
            <a:ext cx="8458200" cy="381000"/>
          </a:xfrm>
          <a:prstGeom prst="rect">
            <a:avLst/>
          </a:prstGeom>
          <a:noFill/>
          <a:ln w="9525">
            <a:noFill/>
            <a:miter lim="800000"/>
            <a:headEnd/>
            <a:tailEnd/>
          </a:ln>
        </p:spPr>
        <p:txBody>
          <a:bodyPr/>
          <a:lstStyle/>
          <a:p>
            <a:pPr>
              <a:lnSpc>
                <a:spcPct val="80000"/>
              </a:lnSpc>
            </a:pP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8728" y="714356"/>
            <a:ext cx="7215237" cy="689932"/>
          </a:xfrm>
          <a:prstGeom prst="rect">
            <a:avLst/>
          </a:prstGeom>
        </p:spPr>
        <p:txBody>
          <a:bodyPr vert="horz" wrap="square" lIns="0" tIns="12700" rIns="0" bIns="0" rtlCol="0">
            <a:spAutoFit/>
          </a:bodyPr>
          <a:lstStyle/>
          <a:p>
            <a:pPr marL="12700">
              <a:lnSpc>
                <a:spcPct val="100000"/>
              </a:lnSpc>
              <a:spcBef>
                <a:spcPts val="100"/>
              </a:spcBef>
            </a:pPr>
            <a:r>
              <a:rPr sz="4400" spc="-55" dirty="0"/>
              <a:t>Linked</a:t>
            </a:r>
            <a:r>
              <a:rPr sz="4400" spc="-120" dirty="0"/>
              <a:t> </a:t>
            </a:r>
            <a:r>
              <a:rPr sz="4400" spc="-30" dirty="0"/>
              <a:t>List</a:t>
            </a:r>
            <a:r>
              <a:rPr sz="4400" spc="-85" dirty="0"/>
              <a:t> </a:t>
            </a:r>
            <a:r>
              <a:rPr sz="4400" spc="-55" dirty="0"/>
              <a:t>Representation</a:t>
            </a:r>
            <a:endParaRPr sz="4400"/>
          </a:p>
        </p:txBody>
      </p:sp>
      <p:sp>
        <p:nvSpPr>
          <p:cNvPr id="3" name="object 3"/>
          <p:cNvSpPr txBox="1"/>
          <p:nvPr/>
        </p:nvSpPr>
        <p:spPr>
          <a:xfrm>
            <a:off x="687704" y="1793493"/>
            <a:ext cx="7356158"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20" dirty="0">
                <a:latin typeface="Calibri"/>
                <a:cs typeface="Calibri"/>
              </a:rPr>
              <a:t>Linked</a:t>
            </a:r>
            <a:r>
              <a:rPr sz="2800" spc="15" dirty="0">
                <a:latin typeface="Calibri"/>
                <a:cs typeface="Calibri"/>
              </a:rPr>
              <a:t> </a:t>
            </a:r>
            <a:r>
              <a:rPr sz="2800" spc="-15" dirty="0">
                <a:latin typeface="Calibri"/>
                <a:cs typeface="Calibri"/>
              </a:rPr>
              <a:t>list</a:t>
            </a:r>
            <a:r>
              <a:rPr sz="2800" spc="25" dirty="0">
                <a:latin typeface="Calibri"/>
                <a:cs typeface="Calibri"/>
              </a:rPr>
              <a:t> </a:t>
            </a:r>
            <a:r>
              <a:rPr sz="2800" spc="-10" dirty="0">
                <a:latin typeface="Calibri"/>
                <a:cs typeface="Calibri"/>
              </a:rPr>
              <a:t>can</a:t>
            </a:r>
            <a:r>
              <a:rPr sz="2800" spc="5" dirty="0">
                <a:latin typeface="Calibri"/>
                <a:cs typeface="Calibri"/>
              </a:rPr>
              <a:t> </a:t>
            </a:r>
            <a:r>
              <a:rPr sz="2800" spc="-5" dirty="0">
                <a:latin typeface="Calibri"/>
                <a:cs typeface="Calibri"/>
              </a:rPr>
              <a:t>be</a:t>
            </a:r>
            <a:r>
              <a:rPr sz="2800" spc="10" dirty="0">
                <a:latin typeface="Calibri"/>
                <a:cs typeface="Calibri"/>
              </a:rPr>
              <a:t> </a:t>
            </a:r>
            <a:r>
              <a:rPr sz="2800" spc="-15" dirty="0">
                <a:latin typeface="Calibri"/>
                <a:cs typeface="Calibri"/>
              </a:rPr>
              <a:t>visualized</a:t>
            </a:r>
            <a:r>
              <a:rPr sz="2800" spc="25" dirty="0">
                <a:latin typeface="Calibri"/>
                <a:cs typeface="Calibri"/>
              </a:rPr>
              <a:t> </a:t>
            </a:r>
            <a:r>
              <a:rPr sz="2800" spc="-5" dirty="0">
                <a:latin typeface="Calibri"/>
                <a:cs typeface="Calibri"/>
              </a:rPr>
              <a:t>as</a:t>
            </a:r>
            <a:r>
              <a:rPr sz="2800" spc="10" dirty="0">
                <a:latin typeface="Calibri"/>
                <a:cs typeface="Calibri"/>
              </a:rPr>
              <a:t> </a:t>
            </a:r>
            <a:r>
              <a:rPr sz="2800" spc="-5" dirty="0">
                <a:latin typeface="Calibri"/>
                <a:cs typeface="Calibri"/>
              </a:rPr>
              <a:t>a</a:t>
            </a:r>
            <a:r>
              <a:rPr sz="2800" spc="5" dirty="0">
                <a:latin typeface="Calibri"/>
                <a:cs typeface="Calibri"/>
              </a:rPr>
              <a:t> </a:t>
            </a:r>
            <a:r>
              <a:rPr sz="2800" dirty="0">
                <a:latin typeface="Calibri"/>
                <a:cs typeface="Calibri"/>
              </a:rPr>
              <a:t>chain</a:t>
            </a:r>
            <a:r>
              <a:rPr sz="2800" spc="10"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nodes,</a:t>
            </a:r>
            <a:r>
              <a:rPr sz="2800" spc="40" dirty="0">
                <a:latin typeface="Calibri"/>
                <a:cs typeface="Calibri"/>
              </a:rPr>
              <a:t> </a:t>
            </a:r>
            <a:r>
              <a:rPr sz="2800" spc="-10" dirty="0">
                <a:latin typeface="Calibri"/>
                <a:cs typeface="Calibri"/>
              </a:rPr>
              <a:t>where</a:t>
            </a:r>
            <a:r>
              <a:rPr sz="2800" spc="5" dirty="0">
                <a:latin typeface="Calibri"/>
                <a:cs typeface="Calibri"/>
              </a:rPr>
              <a:t> </a:t>
            </a:r>
            <a:r>
              <a:rPr sz="2800" spc="-10" dirty="0">
                <a:latin typeface="Calibri"/>
                <a:cs typeface="Calibri"/>
              </a:rPr>
              <a:t>every</a:t>
            </a:r>
            <a:r>
              <a:rPr sz="2800" spc="-15" dirty="0">
                <a:latin typeface="Calibri"/>
                <a:cs typeface="Calibri"/>
              </a:rPr>
              <a:t> </a:t>
            </a:r>
            <a:r>
              <a:rPr sz="2800" spc="-10" dirty="0">
                <a:latin typeface="Calibri"/>
                <a:cs typeface="Calibri"/>
              </a:rPr>
              <a:t>node </a:t>
            </a:r>
            <a:r>
              <a:rPr sz="2800" spc="-620" dirty="0">
                <a:latin typeface="Calibri"/>
                <a:cs typeface="Calibri"/>
              </a:rPr>
              <a:t> </a:t>
            </a:r>
            <a:r>
              <a:rPr sz="2800" spc="-10" dirty="0">
                <a:latin typeface="Calibri"/>
                <a:cs typeface="Calibri"/>
              </a:rPr>
              <a:t>points</a:t>
            </a:r>
            <a:r>
              <a:rPr sz="2800" spc="30" dirty="0">
                <a:latin typeface="Calibri"/>
                <a:cs typeface="Calibri"/>
              </a:rPr>
              <a:t> </a:t>
            </a:r>
            <a:r>
              <a:rPr sz="2800" spc="-15" dirty="0">
                <a:latin typeface="Calibri"/>
                <a:cs typeface="Calibri"/>
              </a:rPr>
              <a:t>to</a:t>
            </a:r>
            <a:r>
              <a:rPr sz="2800" spc="-5" dirty="0">
                <a:latin typeface="Calibri"/>
                <a:cs typeface="Calibri"/>
              </a:rPr>
              <a:t> the</a:t>
            </a:r>
            <a:r>
              <a:rPr sz="2800" spc="5" dirty="0">
                <a:latin typeface="Calibri"/>
                <a:cs typeface="Calibri"/>
              </a:rPr>
              <a:t> </a:t>
            </a:r>
            <a:r>
              <a:rPr sz="2800" spc="-15" dirty="0">
                <a:latin typeface="Calibri"/>
                <a:cs typeface="Calibri"/>
              </a:rPr>
              <a:t>next</a:t>
            </a:r>
            <a:r>
              <a:rPr sz="2800" spc="15" dirty="0">
                <a:latin typeface="Calibri"/>
                <a:cs typeface="Calibri"/>
              </a:rPr>
              <a:t> </a:t>
            </a:r>
            <a:r>
              <a:rPr sz="2800" spc="-10" dirty="0">
                <a:latin typeface="Calibri"/>
                <a:cs typeface="Calibri"/>
              </a:rPr>
              <a:t>node.</a:t>
            </a:r>
            <a:endParaRPr sz="2800">
              <a:latin typeface="Calibri"/>
              <a:cs typeface="Calibri"/>
            </a:endParaRPr>
          </a:p>
        </p:txBody>
      </p:sp>
      <p:sp>
        <p:nvSpPr>
          <p:cNvPr id="4" name="object 4"/>
          <p:cNvSpPr txBox="1"/>
          <p:nvPr/>
        </p:nvSpPr>
        <p:spPr>
          <a:xfrm>
            <a:off x="1373696" y="4146271"/>
            <a:ext cx="6341576" cy="1391407"/>
          </a:xfrm>
          <a:prstGeom prst="rect">
            <a:avLst/>
          </a:prstGeom>
        </p:spPr>
        <p:txBody>
          <a:bodyPr vert="horz" wrap="square" lIns="0" tIns="44450" rIns="0" bIns="0" rtlCol="0">
            <a:spAutoFit/>
          </a:bodyPr>
          <a:lstStyle/>
          <a:p>
            <a:pPr marL="241300" indent="-228600">
              <a:lnSpc>
                <a:spcPct val="100000"/>
              </a:lnSpc>
              <a:spcBef>
                <a:spcPts val="350"/>
              </a:spcBef>
              <a:buFont typeface="Courier New"/>
              <a:buChar char="o"/>
              <a:tabLst>
                <a:tab pos="241300" algn="l"/>
              </a:tabLst>
            </a:pPr>
            <a:r>
              <a:rPr sz="2000" spc="-15" dirty="0">
                <a:latin typeface="Calibri"/>
                <a:cs typeface="Calibri"/>
              </a:rPr>
              <a:t>Linked</a:t>
            </a:r>
            <a:r>
              <a:rPr sz="2000" spc="-5" dirty="0">
                <a:latin typeface="Calibri"/>
                <a:cs typeface="Calibri"/>
              </a:rPr>
              <a:t> </a:t>
            </a:r>
            <a:r>
              <a:rPr sz="2000" spc="-10" dirty="0">
                <a:latin typeface="Calibri"/>
                <a:cs typeface="Calibri"/>
              </a:rPr>
              <a:t>List</a:t>
            </a:r>
            <a:r>
              <a:rPr sz="2000" spc="10" dirty="0">
                <a:latin typeface="Calibri"/>
                <a:cs typeface="Calibri"/>
              </a:rPr>
              <a:t> </a:t>
            </a:r>
            <a:r>
              <a:rPr sz="2000" spc="-10" dirty="0">
                <a:latin typeface="Calibri"/>
                <a:cs typeface="Calibri"/>
              </a:rPr>
              <a:t>contains</a:t>
            </a:r>
            <a:r>
              <a:rPr sz="2000" spc="-15" dirty="0">
                <a:latin typeface="Calibri"/>
                <a:cs typeface="Calibri"/>
              </a:rPr>
              <a:t> </a:t>
            </a:r>
            <a:r>
              <a:rPr sz="2000" dirty="0">
                <a:latin typeface="Calibri"/>
                <a:cs typeface="Calibri"/>
              </a:rPr>
              <a:t>a </a:t>
            </a:r>
            <a:r>
              <a:rPr sz="2000" spc="-5" dirty="0">
                <a:latin typeface="Calibri"/>
                <a:cs typeface="Calibri"/>
              </a:rPr>
              <a:t>link</a:t>
            </a:r>
            <a:r>
              <a:rPr sz="2000" spc="5" dirty="0">
                <a:latin typeface="Calibri"/>
                <a:cs typeface="Calibri"/>
              </a:rPr>
              <a:t> </a:t>
            </a:r>
            <a:r>
              <a:rPr sz="2000" spc="-5" dirty="0">
                <a:latin typeface="Calibri"/>
                <a:cs typeface="Calibri"/>
              </a:rPr>
              <a:t>element</a:t>
            </a:r>
            <a:r>
              <a:rPr sz="2000" spc="30" dirty="0">
                <a:latin typeface="Calibri"/>
                <a:cs typeface="Calibri"/>
              </a:rPr>
              <a:t> </a:t>
            </a:r>
            <a:r>
              <a:rPr sz="2000" spc="-5" dirty="0">
                <a:latin typeface="Calibri"/>
                <a:cs typeface="Calibri"/>
              </a:rPr>
              <a:t>called</a:t>
            </a:r>
            <a:r>
              <a:rPr sz="2000" dirty="0">
                <a:latin typeface="Calibri"/>
                <a:cs typeface="Calibri"/>
              </a:rPr>
              <a:t> </a:t>
            </a:r>
            <a:r>
              <a:rPr sz="2000" spc="-15" dirty="0">
                <a:latin typeface="Calibri"/>
                <a:cs typeface="Calibri"/>
              </a:rPr>
              <a:t>first.</a:t>
            </a:r>
            <a:endParaRPr sz="2000">
              <a:latin typeface="Calibri"/>
              <a:cs typeface="Calibri"/>
            </a:endParaRPr>
          </a:p>
          <a:p>
            <a:pPr marL="241300" indent="-228600">
              <a:lnSpc>
                <a:spcPct val="100000"/>
              </a:lnSpc>
              <a:spcBef>
                <a:spcPts val="250"/>
              </a:spcBef>
              <a:buFont typeface="Courier New"/>
              <a:buChar char="o"/>
              <a:tabLst>
                <a:tab pos="241300" algn="l"/>
              </a:tabLst>
            </a:pPr>
            <a:r>
              <a:rPr sz="2000" spc="-10" dirty="0">
                <a:latin typeface="Calibri"/>
                <a:cs typeface="Calibri"/>
              </a:rPr>
              <a:t>Each</a:t>
            </a:r>
            <a:r>
              <a:rPr sz="2000" spc="-5" dirty="0">
                <a:latin typeface="Calibri"/>
                <a:cs typeface="Calibri"/>
              </a:rPr>
              <a:t> link</a:t>
            </a:r>
            <a:r>
              <a:rPr sz="2000" spc="5" dirty="0">
                <a:latin typeface="Calibri"/>
                <a:cs typeface="Calibri"/>
              </a:rPr>
              <a:t> </a:t>
            </a:r>
            <a:r>
              <a:rPr sz="2000" spc="-5" dirty="0">
                <a:latin typeface="Calibri"/>
                <a:cs typeface="Calibri"/>
              </a:rPr>
              <a:t>carries</a:t>
            </a:r>
            <a:r>
              <a:rPr sz="2000" spc="15" dirty="0">
                <a:latin typeface="Calibri"/>
                <a:cs typeface="Calibri"/>
              </a:rPr>
              <a:t> </a:t>
            </a:r>
            <a:r>
              <a:rPr sz="2000" dirty="0">
                <a:latin typeface="Calibri"/>
                <a:cs typeface="Calibri"/>
              </a:rPr>
              <a:t>a </a:t>
            </a:r>
            <a:r>
              <a:rPr sz="2000" spc="-10" dirty="0">
                <a:latin typeface="Calibri"/>
                <a:cs typeface="Calibri"/>
              </a:rPr>
              <a:t>data</a:t>
            </a:r>
            <a:r>
              <a:rPr sz="2000" spc="5" dirty="0">
                <a:latin typeface="Calibri"/>
                <a:cs typeface="Calibri"/>
              </a:rPr>
              <a:t> </a:t>
            </a:r>
            <a:r>
              <a:rPr sz="2000" spc="-5" dirty="0">
                <a:latin typeface="Calibri"/>
                <a:cs typeface="Calibri"/>
              </a:rPr>
              <a:t>field(s)</a:t>
            </a:r>
            <a:r>
              <a:rPr sz="2000" spc="10" dirty="0">
                <a:latin typeface="Calibri"/>
                <a:cs typeface="Calibri"/>
              </a:rPr>
              <a:t> </a:t>
            </a:r>
            <a:r>
              <a:rPr sz="2000" dirty="0">
                <a:latin typeface="Calibri"/>
                <a:cs typeface="Calibri"/>
              </a:rPr>
              <a:t>and a</a:t>
            </a:r>
            <a:r>
              <a:rPr sz="2000" spc="-10" dirty="0">
                <a:latin typeface="Calibri"/>
                <a:cs typeface="Calibri"/>
              </a:rPr>
              <a:t> </a:t>
            </a:r>
            <a:r>
              <a:rPr sz="2000" spc="-5" dirty="0">
                <a:latin typeface="Calibri"/>
                <a:cs typeface="Calibri"/>
              </a:rPr>
              <a:t>link</a:t>
            </a:r>
            <a:r>
              <a:rPr sz="2000" spc="20" dirty="0">
                <a:latin typeface="Calibri"/>
                <a:cs typeface="Calibri"/>
              </a:rPr>
              <a:t> </a:t>
            </a:r>
            <a:r>
              <a:rPr sz="2000" spc="-5" dirty="0">
                <a:latin typeface="Calibri"/>
                <a:cs typeface="Calibri"/>
              </a:rPr>
              <a:t>field</a:t>
            </a:r>
            <a:r>
              <a:rPr sz="2000" dirty="0">
                <a:latin typeface="Calibri"/>
                <a:cs typeface="Calibri"/>
              </a:rPr>
              <a:t> </a:t>
            </a:r>
            <a:r>
              <a:rPr sz="2000" spc="-5" dirty="0">
                <a:latin typeface="Calibri"/>
                <a:cs typeface="Calibri"/>
              </a:rPr>
              <a:t>called</a:t>
            </a:r>
            <a:r>
              <a:rPr sz="2000" spc="5" dirty="0">
                <a:latin typeface="Calibri"/>
                <a:cs typeface="Calibri"/>
              </a:rPr>
              <a:t> </a:t>
            </a:r>
            <a:r>
              <a:rPr sz="2000" spc="-10" dirty="0">
                <a:latin typeface="Calibri"/>
                <a:cs typeface="Calibri"/>
              </a:rPr>
              <a:t>next.</a:t>
            </a:r>
            <a:endParaRPr sz="2000">
              <a:latin typeface="Calibri"/>
              <a:cs typeface="Calibri"/>
            </a:endParaRPr>
          </a:p>
          <a:p>
            <a:pPr marL="241300" indent="-228600">
              <a:lnSpc>
                <a:spcPct val="100000"/>
              </a:lnSpc>
              <a:spcBef>
                <a:spcPts val="265"/>
              </a:spcBef>
              <a:buFont typeface="Courier New"/>
              <a:buChar char="o"/>
              <a:tabLst>
                <a:tab pos="241300" algn="l"/>
              </a:tabLst>
            </a:pPr>
            <a:r>
              <a:rPr sz="2000" spc="-10" dirty="0">
                <a:latin typeface="Calibri"/>
                <a:cs typeface="Calibri"/>
              </a:rPr>
              <a:t>Each </a:t>
            </a:r>
            <a:r>
              <a:rPr sz="2000" spc="-5" dirty="0">
                <a:latin typeface="Calibri"/>
                <a:cs typeface="Calibri"/>
              </a:rPr>
              <a:t>link</a:t>
            </a:r>
            <a:r>
              <a:rPr sz="2000" spc="5" dirty="0">
                <a:latin typeface="Calibri"/>
                <a:cs typeface="Calibri"/>
              </a:rPr>
              <a:t> </a:t>
            </a:r>
            <a:r>
              <a:rPr sz="2000" dirty="0">
                <a:latin typeface="Calibri"/>
                <a:cs typeface="Calibri"/>
              </a:rPr>
              <a:t>is</a:t>
            </a:r>
            <a:r>
              <a:rPr sz="2000" spc="-10" dirty="0">
                <a:latin typeface="Calibri"/>
                <a:cs typeface="Calibri"/>
              </a:rPr>
              <a:t> linked</a:t>
            </a:r>
            <a:r>
              <a:rPr sz="2000" spc="-5" dirty="0">
                <a:latin typeface="Calibri"/>
                <a:cs typeface="Calibri"/>
              </a:rPr>
              <a:t> </a:t>
            </a:r>
            <a:r>
              <a:rPr sz="2000" dirty="0">
                <a:latin typeface="Calibri"/>
                <a:cs typeface="Calibri"/>
              </a:rPr>
              <a:t>with</a:t>
            </a:r>
            <a:r>
              <a:rPr sz="2000" spc="-10" dirty="0">
                <a:latin typeface="Calibri"/>
                <a:cs typeface="Calibri"/>
              </a:rPr>
              <a:t> </a:t>
            </a:r>
            <a:r>
              <a:rPr sz="2000" dirty="0">
                <a:latin typeface="Calibri"/>
                <a:cs typeface="Calibri"/>
              </a:rPr>
              <a:t>its</a:t>
            </a:r>
            <a:r>
              <a:rPr sz="2000" spc="5" dirty="0">
                <a:latin typeface="Calibri"/>
                <a:cs typeface="Calibri"/>
              </a:rPr>
              <a:t> </a:t>
            </a:r>
            <a:r>
              <a:rPr sz="2000" spc="-10" dirty="0">
                <a:latin typeface="Calibri"/>
                <a:cs typeface="Calibri"/>
              </a:rPr>
              <a:t>next</a:t>
            </a:r>
            <a:r>
              <a:rPr sz="2000" spc="5" dirty="0">
                <a:latin typeface="Calibri"/>
                <a:cs typeface="Calibri"/>
              </a:rPr>
              <a:t> </a:t>
            </a:r>
            <a:r>
              <a:rPr sz="2000" spc="-5" dirty="0">
                <a:latin typeface="Calibri"/>
                <a:cs typeface="Calibri"/>
              </a:rPr>
              <a:t>link</a:t>
            </a:r>
            <a:r>
              <a:rPr sz="2000" spc="5" dirty="0">
                <a:latin typeface="Calibri"/>
                <a:cs typeface="Calibri"/>
              </a:rPr>
              <a:t> </a:t>
            </a:r>
            <a:r>
              <a:rPr sz="2000" spc="-5" dirty="0">
                <a:latin typeface="Calibri"/>
                <a:cs typeface="Calibri"/>
              </a:rPr>
              <a:t>using its</a:t>
            </a:r>
            <a:r>
              <a:rPr sz="2000" spc="5" dirty="0">
                <a:latin typeface="Calibri"/>
                <a:cs typeface="Calibri"/>
              </a:rPr>
              <a:t> </a:t>
            </a:r>
            <a:r>
              <a:rPr sz="2000" spc="-10" dirty="0">
                <a:latin typeface="Calibri"/>
                <a:cs typeface="Calibri"/>
              </a:rPr>
              <a:t>next</a:t>
            </a:r>
            <a:r>
              <a:rPr sz="2000" dirty="0">
                <a:latin typeface="Calibri"/>
                <a:cs typeface="Calibri"/>
              </a:rPr>
              <a:t> </a:t>
            </a:r>
            <a:r>
              <a:rPr sz="2000" spc="-5" dirty="0">
                <a:latin typeface="Calibri"/>
                <a:cs typeface="Calibri"/>
              </a:rPr>
              <a:t>link.</a:t>
            </a:r>
            <a:endParaRPr sz="2000">
              <a:latin typeface="Calibri"/>
              <a:cs typeface="Calibri"/>
            </a:endParaRPr>
          </a:p>
          <a:p>
            <a:pPr marL="241300" indent="-228600">
              <a:lnSpc>
                <a:spcPct val="100000"/>
              </a:lnSpc>
              <a:spcBef>
                <a:spcPts val="265"/>
              </a:spcBef>
              <a:buFont typeface="Courier New"/>
              <a:buChar char="o"/>
              <a:tabLst>
                <a:tab pos="241300" algn="l"/>
              </a:tabLst>
            </a:pPr>
            <a:r>
              <a:rPr sz="2000" spc="-10" dirty="0">
                <a:latin typeface="Calibri"/>
                <a:cs typeface="Calibri"/>
              </a:rPr>
              <a:t>Last</a:t>
            </a:r>
            <a:r>
              <a:rPr sz="2000" dirty="0">
                <a:latin typeface="Calibri"/>
                <a:cs typeface="Calibri"/>
              </a:rPr>
              <a:t> </a:t>
            </a:r>
            <a:r>
              <a:rPr sz="2000" spc="-5" dirty="0">
                <a:latin typeface="Calibri"/>
                <a:cs typeface="Calibri"/>
              </a:rPr>
              <a:t>link</a:t>
            </a:r>
            <a:r>
              <a:rPr sz="2000" spc="10" dirty="0">
                <a:latin typeface="Calibri"/>
                <a:cs typeface="Calibri"/>
              </a:rPr>
              <a:t> </a:t>
            </a:r>
            <a:r>
              <a:rPr sz="2000" spc="-5" dirty="0">
                <a:latin typeface="Calibri"/>
                <a:cs typeface="Calibri"/>
              </a:rPr>
              <a:t>carries</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link </a:t>
            </a:r>
            <a:r>
              <a:rPr sz="2000" dirty="0">
                <a:latin typeface="Calibri"/>
                <a:cs typeface="Calibri"/>
              </a:rPr>
              <a:t>as null</a:t>
            </a:r>
            <a:r>
              <a:rPr sz="2000" spc="-10" dirty="0">
                <a:latin typeface="Calibri"/>
                <a:cs typeface="Calibri"/>
              </a:rPr>
              <a:t> to </a:t>
            </a:r>
            <a:r>
              <a:rPr sz="2000" dirty="0">
                <a:latin typeface="Calibri"/>
                <a:cs typeface="Calibri"/>
              </a:rPr>
              <a:t>mark</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end of</a:t>
            </a:r>
            <a:r>
              <a:rPr sz="2000" spc="-15" dirty="0">
                <a:latin typeface="Calibri"/>
                <a:cs typeface="Calibri"/>
              </a:rPr>
              <a:t> </a:t>
            </a:r>
            <a:r>
              <a:rPr sz="2000" dirty="0">
                <a:latin typeface="Calibri"/>
                <a:cs typeface="Calibri"/>
              </a:rPr>
              <a:t>the </a:t>
            </a:r>
            <a:r>
              <a:rPr sz="2000" spc="-10" dirty="0">
                <a:latin typeface="Calibri"/>
                <a:cs typeface="Calibri"/>
              </a:rPr>
              <a:t>list.</a:t>
            </a:r>
            <a:endParaRPr sz="2000">
              <a:latin typeface="Calibri"/>
              <a:cs typeface="Calibri"/>
            </a:endParaRPr>
          </a:p>
        </p:txBody>
      </p:sp>
      <p:pic>
        <p:nvPicPr>
          <p:cNvPr id="5" name="object 5"/>
          <p:cNvPicPr/>
          <p:nvPr/>
        </p:nvPicPr>
        <p:blipFill>
          <a:blip r:embed="rId2" cstate="print"/>
          <a:stretch>
            <a:fillRect/>
          </a:stretch>
        </p:blipFill>
        <p:spPr>
          <a:xfrm>
            <a:off x="1410462" y="2872739"/>
            <a:ext cx="6152769" cy="1129284"/>
          </a:xfrm>
          <a:prstGeom prst="rect">
            <a:avLst/>
          </a:prstGeom>
        </p:spPr>
      </p:pic>
      <p:sp>
        <p:nvSpPr>
          <p:cNvPr id="6" name="object 6"/>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414" y="642918"/>
            <a:ext cx="7599072" cy="382797"/>
          </a:xfrm>
          <a:prstGeom prst="rect">
            <a:avLst/>
          </a:prstGeom>
        </p:spPr>
        <p:txBody>
          <a:bodyPr vert="horz" wrap="square" lIns="0" tIns="13335" rIns="0" bIns="0" rtlCol="0">
            <a:spAutoFit/>
          </a:bodyPr>
          <a:lstStyle/>
          <a:p>
            <a:pPr marL="12700">
              <a:lnSpc>
                <a:spcPct val="100000"/>
              </a:lnSpc>
              <a:spcBef>
                <a:spcPts val="105"/>
              </a:spcBef>
            </a:pPr>
            <a:r>
              <a:rPr spc="-20" smtClean="0">
                <a:latin typeface="Times New Roman" pitchFamily="18" charset="0"/>
                <a:cs typeface="Times New Roman" pitchFamily="18" charset="0"/>
              </a:rPr>
              <a:t>How</a:t>
            </a:r>
            <a:r>
              <a:rPr spc="-85" smtClean="0">
                <a:latin typeface="Times New Roman" pitchFamily="18" charset="0"/>
                <a:cs typeface="Times New Roman" pitchFamily="18" charset="0"/>
              </a:rPr>
              <a:t> </a:t>
            </a:r>
            <a:r>
              <a:rPr smtClean="0">
                <a:latin typeface="Times New Roman" pitchFamily="18" charset="0"/>
                <a:cs typeface="Times New Roman" pitchFamily="18" charset="0"/>
              </a:rPr>
              <a:t>A</a:t>
            </a:r>
            <a:r>
              <a:rPr spc="-35" smtClean="0">
                <a:latin typeface="Times New Roman" pitchFamily="18" charset="0"/>
                <a:cs typeface="Times New Roman" pitchFamily="18" charset="0"/>
              </a:rPr>
              <a:t> Linked</a:t>
            </a:r>
            <a:r>
              <a:rPr spc="-85" smtClean="0">
                <a:latin typeface="Times New Roman" pitchFamily="18" charset="0"/>
                <a:cs typeface="Times New Roman" pitchFamily="18" charset="0"/>
              </a:rPr>
              <a:t> </a:t>
            </a:r>
            <a:r>
              <a:rPr spc="-15" smtClean="0">
                <a:latin typeface="Times New Roman" pitchFamily="18" charset="0"/>
                <a:cs typeface="Times New Roman" pitchFamily="18" charset="0"/>
              </a:rPr>
              <a:t>List</a:t>
            </a:r>
            <a:r>
              <a:rPr spc="-70" smtClean="0">
                <a:latin typeface="Times New Roman" pitchFamily="18" charset="0"/>
                <a:cs typeface="Times New Roman" pitchFamily="18" charset="0"/>
              </a:rPr>
              <a:t> </a:t>
            </a:r>
            <a:r>
              <a:rPr spc="-5" smtClean="0">
                <a:latin typeface="Times New Roman" pitchFamily="18" charset="0"/>
                <a:cs typeface="Times New Roman" pitchFamily="18" charset="0"/>
              </a:rPr>
              <a:t>Is</a:t>
            </a:r>
            <a:r>
              <a:rPr spc="-65" smtClean="0">
                <a:latin typeface="Times New Roman" pitchFamily="18" charset="0"/>
                <a:cs typeface="Times New Roman" pitchFamily="18" charset="0"/>
              </a:rPr>
              <a:t> </a:t>
            </a:r>
            <a:r>
              <a:rPr spc="-30" smtClean="0">
                <a:latin typeface="Times New Roman" pitchFamily="18" charset="0"/>
                <a:cs typeface="Times New Roman" pitchFamily="18" charset="0"/>
              </a:rPr>
              <a:t>Maintained</a:t>
            </a:r>
            <a:r>
              <a:rPr spc="-75" smtClean="0">
                <a:latin typeface="Times New Roman" pitchFamily="18" charset="0"/>
                <a:cs typeface="Times New Roman" pitchFamily="18" charset="0"/>
              </a:rPr>
              <a:t> </a:t>
            </a:r>
            <a:r>
              <a:rPr spc="-5" smtClean="0">
                <a:latin typeface="Times New Roman" pitchFamily="18" charset="0"/>
                <a:cs typeface="Times New Roman" pitchFamily="18" charset="0"/>
              </a:rPr>
              <a:t>In</a:t>
            </a:r>
            <a:r>
              <a:rPr spc="-70" smtClean="0">
                <a:latin typeface="Times New Roman" pitchFamily="18" charset="0"/>
                <a:cs typeface="Times New Roman" pitchFamily="18" charset="0"/>
              </a:rPr>
              <a:t> </a:t>
            </a:r>
            <a:r>
              <a:rPr spc="-15" smtClean="0">
                <a:latin typeface="Times New Roman" pitchFamily="18" charset="0"/>
                <a:cs typeface="Times New Roman" pitchFamily="18" charset="0"/>
              </a:rPr>
              <a:t>The</a:t>
            </a:r>
            <a:r>
              <a:rPr spc="-65" smtClean="0">
                <a:latin typeface="Times New Roman" pitchFamily="18" charset="0"/>
                <a:cs typeface="Times New Roman" pitchFamily="18" charset="0"/>
              </a:rPr>
              <a:t> </a:t>
            </a:r>
            <a:r>
              <a:rPr spc="-25" smtClean="0">
                <a:latin typeface="Times New Roman" pitchFamily="18" charset="0"/>
                <a:cs typeface="Times New Roman" pitchFamily="18" charset="0"/>
              </a:rPr>
              <a:t>Memory</a:t>
            </a:r>
            <a:r>
              <a:rPr spc="-75" smtClean="0">
                <a:latin typeface="Times New Roman" pitchFamily="18" charset="0"/>
                <a:cs typeface="Times New Roman" pitchFamily="18" charset="0"/>
              </a:rPr>
              <a:t> </a:t>
            </a:r>
            <a:r>
              <a:rPr smtClean="0"/>
              <a:t>?</a:t>
            </a:r>
            <a:endParaRPr/>
          </a:p>
        </p:txBody>
      </p:sp>
      <p:sp>
        <p:nvSpPr>
          <p:cNvPr id="3" name="object 3"/>
          <p:cNvSpPr txBox="1"/>
          <p:nvPr/>
        </p:nvSpPr>
        <p:spPr>
          <a:xfrm>
            <a:off x="571472" y="1357298"/>
            <a:ext cx="5357850" cy="4646913"/>
          </a:xfrm>
          <a:prstGeom prst="rect">
            <a:avLst/>
          </a:prstGeom>
        </p:spPr>
        <p:txBody>
          <a:bodyPr vert="horz" wrap="square" lIns="0" tIns="12700" rIns="0" bIns="0" rtlCol="0">
            <a:spAutoFit/>
          </a:bodyPr>
          <a:lstStyle/>
          <a:p>
            <a:pPr marL="241300" indent="-228600">
              <a:lnSpc>
                <a:spcPts val="1835"/>
              </a:lnSpc>
              <a:spcBef>
                <a:spcPts val="100"/>
              </a:spcBef>
              <a:buFont typeface="Arial MT"/>
              <a:buChar char="•"/>
              <a:tabLst>
                <a:tab pos="240665" algn="l"/>
                <a:tab pos="241300" algn="l"/>
              </a:tabLst>
            </a:pPr>
            <a:r>
              <a:rPr sz="1600" dirty="0">
                <a:latin typeface="Times New Roman" pitchFamily="18" charset="0"/>
                <a:cs typeface="Times New Roman" pitchFamily="18" charset="0"/>
              </a:rPr>
              <a:t>In</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order</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to</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form</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linked</a:t>
            </a:r>
            <a:r>
              <a:rPr sz="1600" spc="25" dirty="0">
                <a:latin typeface="Times New Roman" pitchFamily="18" charset="0"/>
                <a:cs typeface="Times New Roman" pitchFamily="18" charset="0"/>
              </a:rPr>
              <a:t> </a:t>
            </a:r>
            <a:r>
              <a:rPr sz="1600" spc="-10" dirty="0">
                <a:latin typeface="Times New Roman" pitchFamily="18" charset="0"/>
                <a:cs typeface="Times New Roman" pitchFamily="18" charset="0"/>
              </a:rPr>
              <a:t>list,</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dirty="0">
                <a:latin typeface="Times New Roman" pitchFamily="18" charset="0"/>
                <a:cs typeface="Times New Roman" pitchFamily="18" charset="0"/>
              </a:rPr>
              <a:t> need</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a </a:t>
            </a:r>
            <a:r>
              <a:rPr sz="1600" spc="-10" dirty="0">
                <a:latin typeface="Times New Roman" pitchFamily="18" charset="0"/>
                <a:cs typeface="Times New Roman" pitchFamily="18" charset="0"/>
              </a:rPr>
              <a:t>structure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called</a:t>
            </a:r>
            <a:endParaRPr sz="1600">
              <a:latin typeface="Times New Roman" pitchFamily="18" charset="0"/>
              <a:cs typeface="Times New Roman" pitchFamily="18" charset="0"/>
            </a:endParaRPr>
          </a:p>
          <a:p>
            <a:pPr marL="241300">
              <a:lnSpc>
                <a:spcPts val="1835"/>
              </a:lnSpc>
            </a:pPr>
            <a:r>
              <a:rPr sz="1600" dirty="0">
                <a:latin typeface="Times New Roman" pitchFamily="18" charset="0"/>
                <a:cs typeface="Times New Roman" pitchFamily="18" charset="0"/>
              </a:rPr>
              <a:t>node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which</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has</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two </a:t>
            </a:r>
            <a:r>
              <a:rPr sz="1600" spc="-5" dirty="0">
                <a:latin typeface="Times New Roman" pitchFamily="18" charset="0"/>
                <a:cs typeface="Times New Roman" pitchFamily="18" charset="0"/>
              </a:rPr>
              <a:t>fields,</a:t>
            </a:r>
            <a:r>
              <a:rPr sz="1600" spc="5" dirty="0">
                <a:latin typeface="Times New Roman" pitchFamily="18" charset="0"/>
                <a:cs typeface="Times New Roman" pitchFamily="18" charset="0"/>
              </a:rPr>
              <a:t> </a:t>
            </a:r>
            <a:r>
              <a:rPr sz="1600" spc="-80" dirty="0">
                <a:latin typeface="Times New Roman" pitchFamily="18" charset="0"/>
                <a:cs typeface="Times New Roman" pitchFamily="18" charset="0"/>
              </a:rPr>
              <a:t>DATA</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and</a:t>
            </a:r>
            <a:r>
              <a:rPr sz="1600" spc="15" dirty="0">
                <a:latin typeface="Times New Roman" pitchFamily="18" charset="0"/>
                <a:cs typeface="Times New Roman" pitchFamily="18" charset="0"/>
              </a:rPr>
              <a:t> </a:t>
            </a:r>
            <a:r>
              <a:rPr sz="1600" spc="-35" dirty="0">
                <a:latin typeface="Times New Roman" pitchFamily="18" charset="0"/>
                <a:cs typeface="Times New Roman" pitchFamily="18" charset="0"/>
              </a:rPr>
              <a:t>NEXT.</a:t>
            </a:r>
            <a:endParaRPr sz="1600">
              <a:latin typeface="Times New Roman" pitchFamily="18" charset="0"/>
              <a:cs typeface="Times New Roman" pitchFamily="18" charset="0"/>
            </a:endParaRPr>
          </a:p>
          <a:p>
            <a:pPr marL="241300" marR="25400" indent="-228600">
              <a:lnSpc>
                <a:spcPct val="70000"/>
              </a:lnSpc>
              <a:spcBef>
                <a:spcPts val="994"/>
              </a:spcBef>
              <a:buFont typeface="Arial MT"/>
              <a:buChar char="•"/>
              <a:tabLst>
                <a:tab pos="240665" algn="l"/>
                <a:tab pos="241300" algn="l"/>
              </a:tabLst>
            </a:pPr>
            <a:r>
              <a:rPr sz="1600" spc="-80" dirty="0">
                <a:latin typeface="Times New Roman" pitchFamily="18" charset="0"/>
                <a:cs typeface="Times New Roman" pitchFamily="18" charset="0"/>
              </a:rPr>
              <a:t>DATA</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will</a:t>
            </a:r>
            <a:r>
              <a:rPr sz="1600" spc="10" dirty="0">
                <a:latin typeface="Times New Roman" pitchFamily="18" charset="0"/>
                <a:cs typeface="Times New Roman" pitchFamily="18" charset="0"/>
              </a:rPr>
              <a:t> </a:t>
            </a:r>
            <a:r>
              <a:rPr sz="1600" spc="-15" dirty="0">
                <a:latin typeface="Times New Roman" pitchFamily="18" charset="0"/>
                <a:cs typeface="Times New Roman" pitchFamily="18" charset="0"/>
              </a:rPr>
              <a:t>store</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information </a:t>
            </a:r>
            <a:r>
              <a:rPr sz="1600" dirty="0">
                <a:latin typeface="Times New Roman" pitchFamily="18" charset="0"/>
                <a:cs typeface="Times New Roman" pitchFamily="18" charset="0"/>
              </a:rPr>
              <a:t>part and</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NEXT</a:t>
            </a:r>
            <a:r>
              <a:rPr sz="1600" spc="-5" dirty="0">
                <a:latin typeface="Times New Roman" pitchFamily="18" charset="0"/>
                <a:cs typeface="Times New Roman" pitchFamily="18" charset="0"/>
              </a:rPr>
              <a:t> will</a:t>
            </a:r>
            <a:r>
              <a:rPr sz="1600" spc="10" dirty="0">
                <a:latin typeface="Times New Roman" pitchFamily="18" charset="0"/>
                <a:cs typeface="Times New Roman" pitchFamily="18" charset="0"/>
              </a:rPr>
              <a:t> </a:t>
            </a:r>
            <a:r>
              <a:rPr sz="1600" spc="-15" dirty="0">
                <a:latin typeface="Times New Roman" pitchFamily="18" charset="0"/>
                <a:cs typeface="Times New Roman" pitchFamily="18" charset="0"/>
              </a:rPr>
              <a:t>store </a:t>
            </a:r>
            <a:r>
              <a:rPr sz="1600" spc="-39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dirty="0">
                <a:latin typeface="Times New Roman" pitchFamily="18" charset="0"/>
                <a:cs typeface="Times New Roman" pitchFamily="18" charset="0"/>
              </a:rPr>
              <a:t> the</a:t>
            </a:r>
            <a:r>
              <a:rPr sz="1600" spc="15" dirty="0">
                <a:latin typeface="Times New Roman" pitchFamily="18" charset="0"/>
                <a:cs typeface="Times New Roman" pitchFamily="18" charset="0"/>
              </a:rPr>
              <a:t> </a:t>
            </a:r>
            <a:r>
              <a:rPr sz="1600" spc="-10" dirty="0">
                <a:latin typeface="Times New Roman" pitchFamily="18" charset="0"/>
                <a:cs typeface="Times New Roman" pitchFamily="18" charset="0"/>
              </a:rPr>
              <a:t>next</a:t>
            </a:r>
            <a:r>
              <a:rPr sz="1600" spc="-5" dirty="0">
                <a:latin typeface="Times New Roman" pitchFamily="18" charset="0"/>
                <a:cs typeface="Times New Roman" pitchFamily="18" charset="0"/>
              </a:rPr>
              <a:t> node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sequence.</a:t>
            </a:r>
            <a:endParaRPr sz="1600">
              <a:latin typeface="Times New Roman" pitchFamily="18" charset="0"/>
              <a:cs typeface="Times New Roman" pitchFamily="18" charset="0"/>
            </a:endParaRPr>
          </a:p>
          <a:p>
            <a:pPr marL="241300" marR="29209" indent="-228600">
              <a:lnSpc>
                <a:spcPct val="70000"/>
              </a:lnSpc>
              <a:spcBef>
                <a:spcPts val="994"/>
              </a:spcBef>
              <a:buFont typeface="Arial MT"/>
              <a:buChar char="•"/>
              <a:tabLst>
                <a:tab pos="240665" algn="l"/>
                <a:tab pos="241300" algn="l"/>
              </a:tabLst>
            </a:pPr>
            <a:r>
              <a:rPr sz="1600" dirty="0">
                <a:latin typeface="Times New Roman" pitchFamily="18" charset="0"/>
                <a:cs typeface="Times New Roman" pitchFamily="18" charset="0"/>
              </a:rPr>
              <a:t>In the</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figure,</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spc="-5" dirty="0">
                <a:latin typeface="Times New Roman" pitchFamily="18" charset="0"/>
                <a:cs typeface="Times New Roman" pitchFamily="18" charset="0"/>
              </a:rPr>
              <a:t> can</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see that</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variable</a:t>
            </a:r>
            <a:r>
              <a:rPr sz="1600" spc="10" dirty="0">
                <a:latin typeface="Times New Roman" pitchFamily="18" charset="0"/>
                <a:cs typeface="Times New Roman" pitchFamily="18" charset="0"/>
              </a:rPr>
              <a:t> </a:t>
            </a:r>
            <a:r>
              <a:rPr sz="1600" spc="-35" dirty="0">
                <a:latin typeface="Times New Roman" pitchFamily="18" charset="0"/>
                <a:cs typeface="Times New Roman" pitchFamily="18" charset="0"/>
              </a:rPr>
              <a:t>START</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is</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used </a:t>
            </a:r>
            <a:r>
              <a:rPr sz="1600" spc="-395" dirty="0">
                <a:latin typeface="Times New Roman" pitchFamily="18" charset="0"/>
                <a:cs typeface="Times New Roman" pitchFamily="18" charset="0"/>
              </a:rPr>
              <a:t> </a:t>
            </a:r>
            <a:r>
              <a:rPr sz="1600" spc="-10" dirty="0">
                <a:latin typeface="Times New Roman" pitchFamily="18" charset="0"/>
                <a:cs typeface="Times New Roman" pitchFamily="18" charset="0"/>
              </a:rPr>
              <a:t>to </a:t>
            </a:r>
            <a:r>
              <a:rPr sz="1600" spc="-15" dirty="0">
                <a:latin typeface="Times New Roman" pitchFamily="18" charset="0"/>
                <a:cs typeface="Times New Roman" pitchFamily="18" charset="0"/>
              </a:rPr>
              <a:t>store</a:t>
            </a:r>
            <a:r>
              <a:rPr sz="1600" dirty="0">
                <a:latin typeface="Times New Roman" pitchFamily="18" charset="0"/>
                <a:cs typeface="Times New Roman" pitchFamily="18" charset="0"/>
              </a:rPr>
              <a:t> the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dirty="0">
                <a:latin typeface="Times New Roman" pitchFamily="18" charset="0"/>
                <a:cs typeface="Times New Roman" pitchFamily="18" charset="0"/>
              </a:rPr>
              <a:t> the</a:t>
            </a:r>
            <a:r>
              <a:rPr sz="1600" spc="15" dirty="0">
                <a:latin typeface="Times New Roman" pitchFamily="18" charset="0"/>
                <a:cs typeface="Times New Roman" pitchFamily="18" charset="0"/>
              </a:rPr>
              <a:t> </a:t>
            </a:r>
            <a:r>
              <a:rPr sz="1600" spc="-15" dirty="0">
                <a:latin typeface="Times New Roman" pitchFamily="18" charset="0"/>
                <a:cs typeface="Times New Roman" pitchFamily="18" charset="0"/>
              </a:rPr>
              <a:t>first</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node.</a:t>
            </a:r>
            <a:endParaRPr sz="1600">
              <a:latin typeface="Times New Roman" pitchFamily="18" charset="0"/>
              <a:cs typeface="Times New Roman" pitchFamily="18" charset="0"/>
            </a:endParaRPr>
          </a:p>
          <a:p>
            <a:pPr marL="241300" marR="417830" indent="-228600">
              <a:lnSpc>
                <a:spcPct val="70000"/>
              </a:lnSpc>
              <a:spcBef>
                <a:spcPts val="1010"/>
              </a:spcBef>
              <a:buFont typeface="Arial MT"/>
              <a:buChar char="•"/>
              <a:tabLst>
                <a:tab pos="292735" algn="l"/>
                <a:tab pos="293370" algn="l"/>
              </a:tabLst>
            </a:pP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Here,</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this</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example,</a:t>
            </a:r>
            <a:r>
              <a:rPr sz="1600" spc="10" dirty="0">
                <a:latin typeface="Times New Roman" pitchFamily="18" charset="0"/>
                <a:cs typeface="Times New Roman" pitchFamily="18" charset="0"/>
              </a:rPr>
              <a:t> </a:t>
            </a:r>
            <a:r>
              <a:rPr sz="1600" spc="-35" dirty="0">
                <a:latin typeface="Times New Roman" pitchFamily="18" charset="0"/>
                <a:cs typeface="Times New Roman" pitchFamily="18" charset="0"/>
              </a:rPr>
              <a:t>START</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1,</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so the</a:t>
            </a:r>
            <a:r>
              <a:rPr sz="1600" spc="5" dirty="0">
                <a:latin typeface="Times New Roman" pitchFamily="18" charset="0"/>
                <a:cs typeface="Times New Roman" pitchFamily="18" charset="0"/>
              </a:rPr>
              <a:t> </a:t>
            </a:r>
            <a:r>
              <a:rPr sz="1600" spc="-20" dirty="0">
                <a:latin typeface="Times New Roman" pitchFamily="18" charset="0"/>
                <a:cs typeface="Times New Roman" pitchFamily="18" charset="0"/>
              </a:rPr>
              <a:t>first</a:t>
            </a:r>
            <a:r>
              <a:rPr sz="1600" spc="10" dirty="0">
                <a:latin typeface="Times New Roman" pitchFamily="18" charset="0"/>
                <a:cs typeface="Times New Roman" pitchFamily="18" charset="0"/>
              </a:rPr>
              <a:t> </a:t>
            </a:r>
            <a:r>
              <a:rPr sz="1600" spc="-15" dirty="0">
                <a:latin typeface="Times New Roman" pitchFamily="18" charset="0"/>
                <a:cs typeface="Times New Roman" pitchFamily="18" charset="0"/>
              </a:rPr>
              <a:t>data</a:t>
            </a:r>
            <a:r>
              <a:rPr sz="1600" dirty="0">
                <a:latin typeface="Times New Roman" pitchFamily="18" charset="0"/>
                <a:cs typeface="Times New Roman" pitchFamily="18" charset="0"/>
              </a:rPr>
              <a:t> is </a:t>
            </a:r>
            <a:r>
              <a:rPr sz="1600" spc="-390" dirty="0">
                <a:latin typeface="Times New Roman" pitchFamily="18" charset="0"/>
                <a:cs typeface="Times New Roman" pitchFamily="18" charset="0"/>
              </a:rPr>
              <a:t> </a:t>
            </a:r>
            <a:r>
              <a:rPr sz="1600" spc="-15" dirty="0">
                <a:latin typeface="Times New Roman" pitchFamily="18" charset="0"/>
                <a:cs typeface="Times New Roman" pitchFamily="18" charset="0"/>
              </a:rPr>
              <a:t>stored</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at</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1,</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which</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is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H.</a:t>
            </a:r>
            <a:endParaRPr sz="1600">
              <a:latin typeface="Times New Roman" pitchFamily="18" charset="0"/>
              <a:cs typeface="Times New Roman" pitchFamily="18" charset="0"/>
            </a:endParaRPr>
          </a:p>
          <a:p>
            <a:pPr marL="241300" marR="101600" indent="-228600">
              <a:lnSpc>
                <a:spcPct val="70000"/>
              </a:lnSpc>
              <a:spcBef>
                <a:spcPts val="1000"/>
              </a:spcBef>
              <a:buFont typeface="Arial MT"/>
              <a:buChar char="•"/>
              <a:tabLst>
                <a:tab pos="240665" algn="l"/>
                <a:tab pos="241300" algn="l"/>
              </a:tabLst>
            </a:pPr>
            <a:r>
              <a:rPr sz="1600" spc="-5" dirty="0">
                <a:latin typeface="Times New Roman" pitchFamily="18" charset="0"/>
                <a:cs typeface="Times New Roman" pitchFamily="18" charset="0"/>
              </a:rPr>
              <a:t>The</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corresponding</a:t>
            </a:r>
            <a:r>
              <a:rPr sz="1600" spc="25" dirty="0">
                <a:latin typeface="Times New Roman" pitchFamily="18" charset="0"/>
                <a:cs typeface="Times New Roman" pitchFamily="18" charset="0"/>
              </a:rPr>
              <a:t> </a:t>
            </a:r>
            <a:r>
              <a:rPr sz="1600" dirty="0">
                <a:latin typeface="Times New Roman" pitchFamily="18" charset="0"/>
                <a:cs typeface="Times New Roman" pitchFamily="18" charset="0"/>
              </a:rPr>
              <a:t>NEXT </a:t>
            </a:r>
            <a:r>
              <a:rPr sz="1600" spc="-15" dirty="0">
                <a:latin typeface="Times New Roman" pitchFamily="18" charset="0"/>
                <a:cs typeface="Times New Roman" pitchFamily="18" charset="0"/>
              </a:rPr>
              <a:t>stores</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 </a:t>
            </a:r>
            <a:r>
              <a:rPr sz="1600" spc="-10" dirty="0">
                <a:latin typeface="Times New Roman" pitchFamily="18" charset="0"/>
                <a:cs typeface="Times New Roman" pitchFamily="18" charset="0"/>
              </a:rPr>
              <a:t>next </a:t>
            </a:r>
            <a:r>
              <a:rPr sz="1600" spc="-390" dirty="0">
                <a:latin typeface="Times New Roman" pitchFamily="18" charset="0"/>
                <a:cs typeface="Times New Roman" pitchFamily="18" charset="0"/>
              </a:rPr>
              <a:t> </a:t>
            </a:r>
            <a:r>
              <a:rPr sz="1600" spc="-5" dirty="0">
                <a:latin typeface="Times New Roman" pitchFamily="18" charset="0"/>
                <a:cs typeface="Times New Roman" pitchFamily="18" charset="0"/>
              </a:rPr>
              <a:t>node,</a:t>
            </a:r>
            <a:r>
              <a:rPr sz="1600" dirty="0">
                <a:latin typeface="Times New Roman" pitchFamily="18" charset="0"/>
                <a:cs typeface="Times New Roman" pitchFamily="18" charset="0"/>
              </a:rPr>
              <a:t> which</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is</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4.</a:t>
            </a:r>
            <a:endParaRPr sz="1600">
              <a:latin typeface="Times New Roman" pitchFamily="18" charset="0"/>
              <a:cs typeface="Times New Roman" pitchFamily="18" charset="0"/>
            </a:endParaRPr>
          </a:p>
          <a:p>
            <a:pPr marL="241300" marR="5080" indent="-228600">
              <a:lnSpc>
                <a:spcPct val="70000"/>
              </a:lnSpc>
              <a:spcBef>
                <a:spcPts val="994"/>
              </a:spcBef>
              <a:buFont typeface="Arial MT"/>
              <a:buChar char="•"/>
              <a:tabLst>
                <a:tab pos="240665" algn="l"/>
                <a:tab pos="241300" algn="l"/>
              </a:tabLst>
            </a:pPr>
            <a:r>
              <a:rPr sz="1600" spc="-15" dirty="0">
                <a:latin typeface="Times New Roman" pitchFamily="18" charset="0"/>
                <a:cs typeface="Times New Roman" pitchFamily="18" charset="0"/>
              </a:rPr>
              <a:t>So,</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will</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look</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at</a:t>
            </a:r>
            <a:r>
              <a:rPr sz="1600" spc="-5" dirty="0">
                <a:latin typeface="Times New Roman" pitchFamily="18" charset="0"/>
                <a:cs typeface="Times New Roman" pitchFamily="18" charset="0"/>
              </a:rPr>
              <a:t> address</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4</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to</a:t>
            </a:r>
            <a:r>
              <a:rPr sz="1600" spc="-5" dirty="0">
                <a:latin typeface="Times New Roman" pitchFamily="18" charset="0"/>
                <a:cs typeface="Times New Roman" pitchFamily="18" charset="0"/>
              </a:rPr>
              <a:t> </a:t>
            </a:r>
            <a:r>
              <a:rPr sz="1600" spc="-20" dirty="0">
                <a:latin typeface="Times New Roman" pitchFamily="18" charset="0"/>
                <a:cs typeface="Times New Roman" pitchFamily="18" charset="0"/>
              </a:rPr>
              <a:t>fetch</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next</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data</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item. </a:t>
            </a:r>
            <a:r>
              <a:rPr sz="1600" spc="-395" dirty="0">
                <a:latin typeface="Times New Roman" pitchFamily="18" charset="0"/>
                <a:cs typeface="Times New Roman" pitchFamily="18" charset="0"/>
              </a:rPr>
              <a:t> </a:t>
            </a:r>
            <a:r>
              <a:rPr sz="1600" spc="-5" dirty="0">
                <a:latin typeface="Times New Roman" pitchFamily="18" charset="0"/>
                <a:cs typeface="Times New Roman" pitchFamily="18" charset="0"/>
              </a:rPr>
              <a:t>The second</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data</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element obtained</a:t>
            </a:r>
            <a:r>
              <a:rPr sz="1600" spc="20" dirty="0">
                <a:latin typeface="Times New Roman" pitchFamily="18" charset="0"/>
                <a:cs typeface="Times New Roman" pitchFamily="18" charset="0"/>
              </a:rPr>
              <a:t> </a:t>
            </a:r>
            <a:r>
              <a:rPr sz="1600" spc="-10" dirty="0">
                <a:latin typeface="Times New Roman" pitchFamily="18" charset="0"/>
                <a:cs typeface="Times New Roman" pitchFamily="18" charset="0"/>
              </a:rPr>
              <a:t>from</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4</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is</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E.</a:t>
            </a:r>
            <a:endParaRPr sz="1600">
              <a:latin typeface="Times New Roman" pitchFamily="18" charset="0"/>
              <a:cs typeface="Times New Roman" pitchFamily="18" charset="0"/>
            </a:endParaRPr>
          </a:p>
          <a:p>
            <a:pPr marL="241300" marR="27940" indent="-228600">
              <a:lnSpc>
                <a:spcPct val="70000"/>
              </a:lnSpc>
              <a:spcBef>
                <a:spcPts val="1010"/>
              </a:spcBef>
              <a:buFont typeface="Arial MT"/>
              <a:buChar char="•"/>
              <a:tabLst>
                <a:tab pos="240665" algn="l"/>
                <a:tab pos="241300" algn="l"/>
              </a:tabLst>
            </a:pPr>
            <a:r>
              <a:rPr sz="1600" spc="-10" dirty="0">
                <a:latin typeface="Times New Roman" pitchFamily="18" charset="0"/>
                <a:cs typeface="Times New Roman" pitchFamily="18" charset="0"/>
              </a:rPr>
              <a:t>Again,</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dirty="0">
                <a:latin typeface="Times New Roman" pitchFamily="18" charset="0"/>
                <a:cs typeface="Times New Roman" pitchFamily="18" charset="0"/>
              </a:rPr>
              <a:t> see</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 </a:t>
            </a:r>
            <a:r>
              <a:rPr sz="1600" spc="-10" dirty="0">
                <a:latin typeface="Times New Roman" pitchFamily="18" charset="0"/>
                <a:cs typeface="Times New Roman" pitchFamily="18" charset="0"/>
              </a:rPr>
              <a:t>corresponding</a:t>
            </a:r>
            <a:r>
              <a:rPr sz="1600" spc="20" dirty="0">
                <a:latin typeface="Times New Roman" pitchFamily="18" charset="0"/>
                <a:cs typeface="Times New Roman" pitchFamily="18" charset="0"/>
              </a:rPr>
              <a:t> </a:t>
            </a:r>
            <a:r>
              <a:rPr sz="1600" dirty="0">
                <a:latin typeface="Times New Roman" pitchFamily="18" charset="0"/>
                <a:cs typeface="Times New Roman" pitchFamily="18" charset="0"/>
              </a:rPr>
              <a:t>NEXT</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to</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go</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to</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 </a:t>
            </a:r>
            <a:r>
              <a:rPr sz="1600" spc="-10" dirty="0">
                <a:latin typeface="Times New Roman" pitchFamily="18" charset="0"/>
                <a:cs typeface="Times New Roman" pitchFamily="18" charset="0"/>
              </a:rPr>
              <a:t>next </a:t>
            </a:r>
            <a:r>
              <a:rPr sz="1600" spc="-390" dirty="0">
                <a:latin typeface="Times New Roman" pitchFamily="18" charset="0"/>
                <a:cs typeface="Times New Roman" pitchFamily="18" charset="0"/>
              </a:rPr>
              <a:t> </a:t>
            </a:r>
            <a:r>
              <a:rPr sz="1600" spc="-5" dirty="0">
                <a:latin typeface="Times New Roman" pitchFamily="18" charset="0"/>
                <a:cs typeface="Times New Roman" pitchFamily="18" charset="0"/>
              </a:rPr>
              <a:t>node.</a:t>
            </a:r>
            <a:r>
              <a:rPr sz="1600" spc="-10" dirty="0">
                <a:latin typeface="Times New Roman" pitchFamily="18" charset="0"/>
                <a:cs typeface="Times New Roman" pitchFamily="18" charset="0"/>
              </a:rPr>
              <a:t> From</a:t>
            </a:r>
            <a:r>
              <a:rPr sz="1600" dirty="0">
                <a:latin typeface="Times New Roman" pitchFamily="18" charset="0"/>
                <a:cs typeface="Times New Roman" pitchFamily="18" charset="0"/>
              </a:rPr>
              <a:t> the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entry</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0" dirty="0">
                <a:latin typeface="Times New Roman" pitchFamily="18" charset="0"/>
                <a:cs typeface="Times New Roman" pitchFamily="18" charset="0"/>
              </a:rPr>
              <a:t> </a:t>
            </a:r>
            <a:r>
              <a:rPr sz="1600" spc="-35" dirty="0">
                <a:latin typeface="Times New Roman" pitchFamily="18" charset="0"/>
                <a:cs typeface="Times New Roman" pitchFamily="18" charset="0"/>
              </a:rPr>
              <a:t>NEXT,</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get</a:t>
            </a:r>
            <a:r>
              <a:rPr sz="1600" dirty="0">
                <a:latin typeface="Times New Roman" pitchFamily="18" charset="0"/>
                <a:cs typeface="Times New Roman" pitchFamily="18" charset="0"/>
              </a:rPr>
              <a:t> the</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next </a:t>
            </a:r>
            <a:r>
              <a:rPr sz="1600" spc="-5" dirty="0">
                <a:latin typeface="Times New Roman" pitchFamily="18" charset="0"/>
                <a:cs typeface="Times New Roman" pitchFamily="18" charset="0"/>
              </a:rPr>
              <a:t> address,</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that</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is 7,</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and</a:t>
            </a:r>
            <a:r>
              <a:rPr sz="1600" spc="10" dirty="0">
                <a:latin typeface="Times New Roman" pitchFamily="18" charset="0"/>
                <a:cs typeface="Times New Roman" pitchFamily="18" charset="0"/>
              </a:rPr>
              <a:t> </a:t>
            </a:r>
            <a:r>
              <a:rPr sz="1600" spc="-20" dirty="0">
                <a:latin typeface="Times New Roman" pitchFamily="18" charset="0"/>
                <a:cs typeface="Times New Roman" pitchFamily="18" charset="0"/>
              </a:rPr>
              <a:t>fetch</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L</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as the</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data.</a:t>
            </a:r>
            <a:endParaRPr sz="1600">
              <a:latin typeface="Times New Roman" pitchFamily="18" charset="0"/>
              <a:cs typeface="Times New Roman" pitchFamily="18" charset="0"/>
            </a:endParaRPr>
          </a:p>
          <a:p>
            <a:pPr marL="241300" marR="205740" indent="-228600">
              <a:lnSpc>
                <a:spcPct val="70000"/>
              </a:lnSpc>
              <a:spcBef>
                <a:spcPts val="994"/>
              </a:spcBef>
              <a:buFont typeface="Arial MT"/>
              <a:buChar char="•"/>
              <a:tabLst>
                <a:tab pos="240665" algn="l"/>
                <a:tab pos="241300" algn="l"/>
              </a:tabLst>
            </a:pPr>
            <a:r>
              <a:rPr sz="1600" spc="-35" dirty="0">
                <a:latin typeface="Times New Roman" pitchFamily="18" charset="0"/>
                <a:cs typeface="Times New Roman" pitchFamily="18" charset="0"/>
              </a:rPr>
              <a:t>We</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repeat</a:t>
            </a:r>
            <a:r>
              <a:rPr sz="1600" spc="-5" dirty="0">
                <a:latin typeface="Times New Roman" pitchFamily="18" charset="0"/>
                <a:cs typeface="Times New Roman" pitchFamily="18" charset="0"/>
              </a:rPr>
              <a:t> this</a:t>
            </a:r>
            <a:r>
              <a:rPr sz="1600" spc="15" dirty="0">
                <a:latin typeface="Times New Roman" pitchFamily="18" charset="0"/>
                <a:cs typeface="Times New Roman" pitchFamily="18" charset="0"/>
              </a:rPr>
              <a:t> </a:t>
            </a:r>
            <a:r>
              <a:rPr sz="1600" spc="-10" dirty="0">
                <a:latin typeface="Times New Roman" pitchFamily="18" charset="0"/>
                <a:cs typeface="Times New Roman" pitchFamily="18" charset="0"/>
              </a:rPr>
              <a:t>procedure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until</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reach</a:t>
            </a:r>
            <a:r>
              <a:rPr sz="1600" spc="20" dirty="0">
                <a:latin typeface="Times New Roman" pitchFamily="18" charset="0"/>
                <a:cs typeface="Times New Roman" pitchFamily="18" charset="0"/>
              </a:rPr>
              <a:t> </a:t>
            </a:r>
            <a:r>
              <a:rPr sz="1600" dirty="0">
                <a:latin typeface="Times New Roman" pitchFamily="18" charset="0"/>
                <a:cs typeface="Times New Roman" pitchFamily="18" charset="0"/>
              </a:rPr>
              <a:t>a</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position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where</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NEXT</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entry</a:t>
            </a:r>
            <a:r>
              <a:rPr sz="1600" spc="-10" dirty="0">
                <a:latin typeface="Times New Roman" pitchFamily="18" charset="0"/>
                <a:cs typeface="Times New Roman" pitchFamily="18" charset="0"/>
              </a:rPr>
              <a:t> contains</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–1 </a:t>
            </a:r>
            <a:r>
              <a:rPr sz="1600" spc="-5" dirty="0">
                <a:latin typeface="Times New Roman" pitchFamily="18" charset="0"/>
                <a:cs typeface="Times New Roman" pitchFamily="18" charset="0"/>
              </a:rPr>
              <a:t>or</a:t>
            </a:r>
            <a:r>
              <a:rPr sz="1600" dirty="0">
                <a:latin typeface="Times New Roman" pitchFamily="18" charset="0"/>
                <a:cs typeface="Times New Roman" pitchFamily="18" charset="0"/>
              </a:rPr>
              <a:t> NULL,</a:t>
            </a:r>
            <a:r>
              <a:rPr sz="1600" spc="15" dirty="0">
                <a:latin typeface="Times New Roman" pitchFamily="18" charset="0"/>
                <a:cs typeface="Times New Roman" pitchFamily="18" charset="0"/>
              </a:rPr>
              <a:t> </a:t>
            </a:r>
            <a:r>
              <a:rPr sz="1600" spc="-10" dirty="0">
                <a:latin typeface="Times New Roman" pitchFamily="18" charset="0"/>
                <a:cs typeface="Times New Roman" pitchFamily="18" charset="0"/>
              </a:rPr>
              <a:t>would </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denote</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end </a:t>
            </a:r>
            <a:r>
              <a:rPr sz="1600" spc="-5" dirty="0">
                <a:latin typeface="Times New Roman" pitchFamily="18" charset="0"/>
                <a:cs typeface="Times New Roman" pitchFamily="18" charset="0"/>
              </a:rPr>
              <a:t>of</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 </a:t>
            </a:r>
            <a:r>
              <a:rPr sz="1600" spc="-15" dirty="0">
                <a:latin typeface="Times New Roman" pitchFamily="18" charset="0"/>
                <a:cs typeface="Times New Roman" pitchFamily="18" charset="0"/>
              </a:rPr>
              <a:t>linked</a:t>
            </a:r>
            <a:r>
              <a:rPr sz="1600" spc="25" dirty="0">
                <a:latin typeface="Times New Roman" pitchFamily="18" charset="0"/>
                <a:cs typeface="Times New Roman" pitchFamily="18" charset="0"/>
              </a:rPr>
              <a:t> </a:t>
            </a:r>
            <a:r>
              <a:rPr sz="1600" spc="-10" dirty="0">
                <a:latin typeface="Times New Roman" pitchFamily="18" charset="0"/>
                <a:cs typeface="Times New Roman" pitchFamily="18" charset="0"/>
              </a:rPr>
              <a:t>list.</a:t>
            </a:r>
            <a:r>
              <a:rPr sz="1600" dirty="0">
                <a:latin typeface="Times New Roman" pitchFamily="18" charset="0"/>
                <a:cs typeface="Times New Roman" pitchFamily="18" charset="0"/>
              </a:rPr>
              <a:t> When</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traverse </a:t>
            </a:r>
            <a:r>
              <a:rPr sz="1600" spc="-10" dirty="0">
                <a:latin typeface="Times New Roman" pitchFamily="18" charset="0"/>
                <a:cs typeface="Times New Roman" pitchFamily="18" charset="0"/>
              </a:rPr>
              <a:t> </a:t>
            </a:r>
            <a:r>
              <a:rPr sz="1600" spc="-80" dirty="0">
                <a:latin typeface="Times New Roman" pitchFamily="18" charset="0"/>
                <a:cs typeface="Times New Roman" pitchFamily="18" charset="0"/>
              </a:rPr>
              <a:t>DATA</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and</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NEXT</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in</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this</a:t>
            </a:r>
            <a:r>
              <a:rPr sz="1600" spc="-5" dirty="0">
                <a:latin typeface="Times New Roman" pitchFamily="18" charset="0"/>
                <a:cs typeface="Times New Roman" pitchFamily="18" charset="0"/>
              </a:rPr>
              <a:t> </a:t>
            </a:r>
            <a:r>
              <a:rPr sz="1600" spc="-25" dirty="0">
                <a:latin typeface="Times New Roman" pitchFamily="18" charset="0"/>
                <a:cs typeface="Times New Roman" pitchFamily="18" charset="0"/>
              </a:rPr>
              <a:t>manner,</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finally</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see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that</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 </a:t>
            </a:r>
            <a:r>
              <a:rPr sz="1600" spc="-395" dirty="0">
                <a:latin typeface="Times New Roman" pitchFamily="18" charset="0"/>
                <a:cs typeface="Times New Roman" pitchFamily="18" charset="0"/>
              </a:rPr>
              <a:t> </a:t>
            </a:r>
            <a:r>
              <a:rPr sz="1600" spc="-15" dirty="0">
                <a:latin typeface="Times New Roman" pitchFamily="18" charset="0"/>
                <a:cs typeface="Times New Roman" pitchFamily="18" charset="0"/>
              </a:rPr>
              <a:t>linked</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list</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above</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example</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stores</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characters</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that </a:t>
            </a:r>
            <a:r>
              <a:rPr sz="1600" spc="-390" dirty="0">
                <a:latin typeface="Times New Roman" pitchFamily="18" charset="0"/>
                <a:cs typeface="Times New Roman" pitchFamily="18" charset="0"/>
              </a:rPr>
              <a:t> </a:t>
            </a:r>
            <a:r>
              <a:rPr sz="1600" dirty="0">
                <a:latin typeface="Times New Roman" pitchFamily="18" charset="0"/>
                <a:cs typeface="Times New Roman" pitchFamily="18" charset="0"/>
              </a:rPr>
              <a:t>when</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put</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together </a:t>
            </a:r>
            <a:r>
              <a:rPr sz="1600" spc="-15" dirty="0">
                <a:latin typeface="Times New Roman" pitchFamily="18" charset="0"/>
                <a:cs typeface="Times New Roman" pitchFamily="18" charset="0"/>
              </a:rPr>
              <a:t>form</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word</a:t>
            </a:r>
            <a:r>
              <a:rPr sz="1600" spc="5" dirty="0">
                <a:latin typeface="Times New Roman" pitchFamily="18" charset="0"/>
                <a:cs typeface="Times New Roman" pitchFamily="18" charset="0"/>
              </a:rPr>
              <a:t> </a:t>
            </a:r>
            <a:r>
              <a:rPr sz="1600" spc="-15" dirty="0">
                <a:latin typeface="Times New Roman" pitchFamily="18" charset="0"/>
                <a:cs typeface="Times New Roman" pitchFamily="18" charset="0"/>
              </a:rPr>
              <a:t>HELLO.</a:t>
            </a:r>
            <a:endParaRPr sz="160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5929322" y="1142984"/>
            <a:ext cx="2948360" cy="4306824"/>
          </a:xfrm>
          <a:prstGeom prst="rect">
            <a:avLst/>
          </a:prstGeom>
          <a:ln>
            <a:noFill/>
          </a:ln>
          <a:effectLst>
            <a:softEdge rad="112500"/>
          </a:effectLst>
        </p:spPr>
      </p:pic>
      <p:sp>
        <p:nvSpPr>
          <p:cNvPr id="5" name="object 5"/>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976" y="571480"/>
            <a:ext cx="7027568" cy="505267"/>
          </a:xfrm>
          <a:prstGeom prst="rect">
            <a:avLst/>
          </a:prstGeom>
        </p:spPr>
        <p:txBody>
          <a:bodyPr vert="horz" wrap="square" lIns="0" tIns="12700" rIns="0" bIns="0" rtlCol="0">
            <a:spAutoFit/>
          </a:bodyPr>
          <a:lstStyle/>
          <a:p>
            <a:pPr marL="12700">
              <a:lnSpc>
                <a:spcPct val="100000"/>
              </a:lnSpc>
              <a:spcBef>
                <a:spcPts val="100"/>
              </a:spcBef>
            </a:pPr>
            <a:r>
              <a:rPr sz="3200" spc="-25" dirty="0">
                <a:latin typeface="Times New Roman" pitchFamily="18" charset="0"/>
                <a:cs typeface="Times New Roman" pitchFamily="18" charset="0"/>
              </a:rPr>
              <a:t>Singly</a:t>
            </a:r>
            <a:r>
              <a:rPr sz="3200" spc="-110" dirty="0">
                <a:latin typeface="Times New Roman" pitchFamily="18" charset="0"/>
                <a:cs typeface="Times New Roman" pitchFamily="18" charset="0"/>
              </a:rPr>
              <a:t> </a:t>
            </a:r>
            <a:r>
              <a:rPr sz="3200" spc="-50" dirty="0">
                <a:latin typeface="Times New Roman" pitchFamily="18" charset="0"/>
                <a:cs typeface="Times New Roman" pitchFamily="18" charset="0"/>
              </a:rPr>
              <a:t>linked</a:t>
            </a:r>
            <a:r>
              <a:rPr sz="3200" spc="-110" dirty="0">
                <a:latin typeface="Times New Roman" pitchFamily="18" charset="0"/>
                <a:cs typeface="Times New Roman" pitchFamily="18" charset="0"/>
              </a:rPr>
              <a:t> </a:t>
            </a:r>
            <a:r>
              <a:rPr sz="3200" spc="-25" dirty="0">
                <a:latin typeface="Times New Roman" pitchFamily="18" charset="0"/>
                <a:cs typeface="Times New Roman" pitchFamily="18" charset="0"/>
              </a:rPr>
              <a:t>list</a:t>
            </a:r>
            <a:r>
              <a:rPr sz="3200" spc="-80" dirty="0">
                <a:latin typeface="Times New Roman" pitchFamily="18" charset="0"/>
                <a:cs typeface="Times New Roman" pitchFamily="18" charset="0"/>
              </a:rPr>
              <a:t> </a:t>
            </a:r>
            <a:r>
              <a:rPr sz="3200" spc="-30" dirty="0">
                <a:latin typeface="Times New Roman" pitchFamily="18" charset="0"/>
                <a:cs typeface="Times New Roman" pitchFamily="18" charset="0"/>
              </a:rPr>
              <a:t>node</a:t>
            </a:r>
            <a:r>
              <a:rPr sz="3200" spc="-110" dirty="0">
                <a:latin typeface="Times New Roman" pitchFamily="18" charset="0"/>
                <a:cs typeface="Times New Roman" pitchFamily="18" charset="0"/>
              </a:rPr>
              <a:t> </a:t>
            </a:r>
            <a:r>
              <a:rPr sz="3200" spc="-40" dirty="0">
                <a:latin typeface="Times New Roman" pitchFamily="18" charset="0"/>
                <a:cs typeface="Times New Roman" pitchFamily="18" charset="0"/>
              </a:rPr>
              <a:t>structure</a:t>
            </a:r>
            <a:endParaRPr sz="3200">
              <a:latin typeface="Times New Roman" pitchFamily="18" charset="0"/>
              <a:cs typeface="Times New Roman" pitchFamily="18" charset="0"/>
            </a:endParaRPr>
          </a:p>
        </p:txBody>
      </p:sp>
      <p:sp>
        <p:nvSpPr>
          <p:cNvPr id="3" name="object 3"/>
          <p:cNvSpPr txBox="1"/>
          <p:nvPr/>
        </p:nvSpPr>
        <p:spPr>
          <a:xfrm>
            <a:off x="571472" y="1500174"/>
            <a:ext cx="1714512" cy="1777410"/>
          </a:xfrm>
          <a:prstGeom prst="rect">
            <a:avLst/>
          </a:prstGeom>
        </p:spPr>
        <p:txBody>
          <a:bodyPr vert="horz" wrap="square" lIns="0" tIns="71120" rIns="0" bIns="0" rtlCol="0">
            <a:spAutoFit/>
          </a:bodyPr>
          <a:lstStyle/>
          <a:p>
            <a:pPr marL="12700">
              <a:lnSpc>
                <a:spcPct val="100000"/>
              </a:lnSpc>
              <a:spcBef>
                <a:spcPts val="560"/>
              </a:spcBef>
            </a:pPr>
            <a:r>
              <a:rPr sz="1500" spc="-5" dirty="0">
                <a:latin typeface="Calibri"/>
                <a:cs typeface="Calibri"/>
              </a:rPr>
              <a:t>struct</a:t>
            </a:r>
            <a:r>
              <a:rPr sz="1500" spc="-50" dirty="0">
                <a:latin typeface="Calibri"/>
                <a:cs typeface="Calibri"/>
              </a:rPr>
              <a:t> </a:t>
            </a:r>
            <a:r>
              <a:rPr sz="1500" spc="-5" dirty="0">
                <a:latin typeface="Calibri"/>
                <a:cs typeface="Calibri"/>
              </a:rPr>
              <a:t>node</a:t>
            </a:r>
            <a:endParaRPr sz="1500">
              <a:latin typeface="Calibri"/>
              <a:cs typeface="Calibri"/>
            </a:endParaRPr>
          </a:p>
          <a:p>
            <a:pPr marL="55244">
              <a:lnSpc>
                <a:spcPct val="100000"/>
              </a:lnSpc>
              <a:spcBef>
                <a:spcPts val="455"/>
              </a:spcBef>
            </a:pPr>
            <a:r>
              <a:rPr sz="1500" dirty="0">
                <a:latin typeface="Calibri"/>
                <a:cs typeface="Calibri"/>
              </a:rPr>
              <a:t>{</a:t>
            </a:r>
            <a:endParaRPr sz="1500">
              <a:latin typeface="Calibri"/>
              <a:cs typeface="Calibri"/>
            </a:endParaRPr>
          </a:p>
          <a:p>
            <a:pPr marL="97790">
              <a:lnSpc>
                <a:spcPct val="100000"/>
              </a:lnSpc>
              <a:spcBef>
                <a:spcPts val="459"/>
              </a:spcBef>
            </a:pPr>
            <a:r>
              <a:rPr sz="1500" dirty="0">
                <a:latin typeface="Calibri"/>
                <a:cs typeface="Calibri"/>
              </a:rPr>
              <a:t>int</a:t>
            </a:r>
            <a:r>
              <a:rPr sz="1500" spc="-50" dirty="0">
                <a:latin typeface="Calibri"/>
                <a:cs typeface="Calibri"/>
              </a:rPr>
              <a:t> </a:t>
            </a:r>
            <a:r>
              <a:rPr sz="1500" spc="-10" dirty="0">
                <a:latin typeface="Calibri"/>
                <a:cs typeface="Calibri"/>
              </a:rPr>
              <a:t>data;</a:t>
            </a:r>
            <a:endParaRPr sz="1500">
              <a:latin typeface="Calibri"/>
              <a:cs typeface="Calibri"/>
            </a:endParaRPr>
          </a:p>
          <a:p>
            <a:pPr marL="55244">
              <a:lnSpc>
                <a:spcPct val="100000"/>
              </a:lnSpc>
              <a:spcBef>
                <a:spcPts val="465"/>
              </a:spcBef>
            </a:pPr>
            <a:r>
              <a:rPr sz="1500" spc="-5" dirty="0">
                <a:latin typeface="Calibri"/>
                <a:cs typeface="Calibri"/>
              </a:rPr>
              <a:t>struct</a:t>
            </a:r>
            <a:r>
              <a:rPr sz="1500" spc="-35" dirty="0">
                <a:latin typeface="Calibri"/>
                <a:cs typeface="Calibri"/>
              </a:rPr>
              <a:t> </a:t>
            </a:r>
            <a:r>
              <a:rPr sz="1500" spc="-5" dirty="0">
                <a:latin typeface="Calibri"/>
                <a:cs typeface="Calibri"/>
              </a:rPr>
              <a:t>node</a:t>
            </a:r>
            <a:r>
              <a:rPr sz="1500" spc="-35" dirty="0">
                <a:latin typeface="Calibri"/>
                <a:cs typeface="Calibri"/>
              </a:rPr>
              <a:t> </a:t>
            </a:r>
            <a:r>
              <a:rPr sz="1500" spc="-10" dirty="0">
                <a:latin typeface="Calibri"/>
                <a:cs typeface="Calibri"/>
              </a:rPr>
              <a:t>*next;</a:t>
            </a:r>
            <a:endParaRPr sz="1500">
              <a:latin typeface="Calibri"/>
              <a:cs typeface="Calibri"/>
            </a:endParaRPr>
          </a:p>
          <a:p>
            <a:pPr marL="12700">
              <a:lnSpc>
                <a:spcPct val="100000"/>
              </a:lnSpc>
              <a:spcBef>
                <a:spcPts val="455"/>
              </a:spcBef>
            </a:pPr>
            <a:r>
              <a:rPr sz="1500" dirty="0">
                <a:latin typeface="Calibri"/>
                <a:cs typeface="Calibri"/>
              </a:rPr>
              <a:t>}</a:t>
            </a:r>
            <a:endParaRPr sz="1500">
              <a:latin typeface="Calibri"/>
              <a:cs typeface="Calibri"/>
            </a:endParaRPr>
          </a:p>
          <a:p>
            <a:pPr marL="12700">
              <a:lnSpc>
                <a:spcPct val="100000"/>
              </a:lnSpc>
              <a:spcBef>
                <a:spcPts val="459"/>
              </a:spcBef>
            </a:pPr>
            <a:r>
              <a:rPr sz="1500" spc="-10" dirty="0">
                <a:latin typeface="Calibri"/>
                <a:cs typeface="Calibri"/>
              </a:rPr>
              <a:t>start</a:t>
            </a:r>
            <a:r>
              <a:rPr sz="1500" spc="-35" dirty="0">
                <a:latin typeface="Calibri"/>
                <a:cs typeface="Calibri"/>
              </a:rPr>
              <a:t> </a:t>
            </a:r>
            <a:r>
              <a:rPr sz="1500" dirty="0">
                <a:latin typeface="Calibri"/>
                <a:cs typeface="Calibri"/>
              </a:rPr>
              <a:t>=</a:t>
            </a:r>
            <a:r>
              <a:rPr sz="1500" spc="-30" dirty="0">
                <a:latin typeface="Calibri"/>
                <a:cs typeface="Calibri"/>
              </a:rPr>
              <a:t> </a:t>
            </a:r>
            <a:r>
              <a:rPr sz="1500" dirty="0">
                <a:latin typeface="Calibri"/>
                <a:cs typeface="Calibri"/>
              </a:rPr>
              <a:t>NULL;</a:t>
            </a:r>
            <a:endParaRPr sz="1500">
              <a:latin typeface="Calibri"/>
              <a:cs typeface="Calibri"/>
            </a:endParaRPr>
          </a:p>
        </p:txBody>
      </p:sp>
      <p:sp>
        <p:nvSpPr>
          <p:cNvPr id="4" name="object 4"/>
          <p:cNvSpPr txBox="1"/>
          <p:nvPr/>
        </p:nvSpPr>
        <p:spPr>
          <a:xfrm>
            <a:off x="714348" y="3929066"/>
            <a:ext cx="3768566" cy="1706365"/>
          </a:xfrm>
          <a:prstGeom prst="rect">
            <a:avLst/>
          </a:prstGeom>
        </p:spPr>
        <p:txBody>
          <a:bodyPr vert="horz" wrap="square" lIns="0" tIns="12700" rIns="0" bIns="0" rtlCol="0">
            <a:spAutoFit/>
          </a:bodyPr>
          <a:lstStyle/>
          <a:p>
            <a:pPr marL="12700">
              <a:lnSpc>
                <a:spcPts val="1835"/>
              </a:lnSpc>
              <a:spcBef>
                <a:spcPts val="100"/>
              </a:spcBef>
            </a:pPr>
            <a:r>
              <a:rPr sz="1600" dirty="0">
                <a:latin typeface="Times New Roman" pitchFamily="18" charset="0"/>
                <a:cs typeface="Times New Roman" pitchFamily="18" charset="0"/>
              </a:rPr>
              <a:t>In</a:t>
            </a:r>
            <a:r>
              <a:rPr sz="1600" spc="400"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405" dirty="0">
                <a:latin typeface="Times New Roman" pitchFamily="18" charset="0"/>
                <a:cs typeface="Times New Roman" pitchFamily="18" charset="0"/>
              </a:rPr>
              <a:t> </a:t>
            </a:r>
            <a:r>
              <a:rPr sz="1600" spc="-5" dirty="0">
                <a:latin typeface="Times New Roman" pitchFamily="18" charset="0"/>
                <a:cs typeface="Times New Roman" pitchFamily="18" charset="0"/>
              </a:rPr>
              <a:t>above</a:t>
            </a:r>
            <a:r>
              <a:rPr sz="1600" spc="400" dirty="0">
                <a:latin typeface="Times New Roman" pitchFamily="18" charset="0"/>
                <a:cs typeface="Times New Roman" pitchFamily="18" charset="0"/>
              </a:rPr>
              <a:t> </a:t>
            </a:r>
            <a:r>
              <a:rPr sz="1600" dirty="0">
                <a:latin typeface="Times New Roman" pitchFamily="18" charset="0"/>
                <a:cs typeface="Times New Roman" pitchFamily="18" charset="0"/>
              </a:rPr>
              <a:t>node</a:t>
            </a:r>
            <a:r>
              <a:rPr sz="1600" spc="409" dirty="0">
                <a:latin typeface="Times New Roman" pitchFamily="18" charset="0"/>
                <a:cs typeface="Times New Roman" pitchFamily="18" charset="0"/>
              </a:rPr>
              <a:t> </a:t>
            </a:r>
            <a:r>
              <a:rPr sz="1600" spc="-10" dirty="0">
                <a:latin typeface="Times New Roman" pitchFamily="18" charset="0"/>
                <a:cs typeface="Times New Roman" pitchFamily="18" charset="0"/>
              </a:rPr>
              <a:t>structure</a:t>
            </a:r>
            <a:r>
              <a:rPr sz="1600" spc="434" dirty="0">
                <a:latin typeface="Times New Roman" pitchFamily="18" charset="0"/>
                <a:cs typeface="Times New Roman" pitchFamily="18" charset="0"/>
              </a:rPr>
              <a:t> </a:t>
            </a:r>
            <a:r>
              <a:rPr sz="1600" spc="-10" dirty="0">
                <a:latin typeface="Times New Roman" pitchFamily="18" charset="0"/>
                <a:cs typeface="Times New Roman" pitchFamily="18" charset="0"/>
              </a:rPr>
              <a:t>we</a:t>
            </a:r>
            <a:r>
              <a:rPr sz="1600" spc="409" dirty="0">
                <a:latin typeface="Times New Roman" pitchFamily="18" charset="0"/>
                <a:cs typeface="Times New Roman" pitchFamily="18" charset="0"/>
              </a:rPr>
              <a:t> </a:t>
            </a:r>
            <a:r>
              <a:rPr sz="1600" spc="-15" dirty="0">
                <a:latin typeface="Times New Roman" pitchFamily="18" charset="0"/>
                <a:cs typeface="Times New Roman" pitchFamily="18" charset="0"/>
              </a:rPr>
              <a:t>have</a:t>
            </a:r>
            <a:r>
              <a:rPr sz="1600" spc="405" dirty="0">
                <a:latin typeface="Times New Roman" pitchFamily="18" charset="0"/>
                <a:cs typeface="Times New Roman" pitchFamily="18" charset="0"/>
              </a:rPr>
              <a:t> </a:t>
            </a:r>
            <a:r>
              <a:rPr sz="1600" spc="-5" dirty="0">
                <a:latin typeface="Times New Roman" pitchFamily="18" charset="0"/>
                <a:cs typeface="Times New Roman" pitchFamily="18" charset="0"/>
              </a:rPr>
              <a:t>defined</a:t>
            </a:r>
            <a:r>
              <a:rPr sz="1600" spc="409" dirty="0">
                <a:latin typeface="Times New Roman" pitchFamily="18" charset="0"/>
                <a:cs typeface="Times New Roman" pitchFamily="18" charset="0"/>
              </a:rPr>
              <a:t> </a:t>
            </a:r>
            <a:r>
              <a:rPr sz="1600" spc="-10" dirty="0">
                <a:latin typeface="Times New Roman" pitchFamily="18" charset="0"/>
                <a:cs typeface="Times New Roman" pitchFamily="18" charset="0"/>
              </a:rPr>
              <a:t>two</a:t>
            </a:r>
            <a:endParaRPr sz="1600">
              <a:latin typeface="Times New Roman" pitchFamily="18" charset="0"/>
              <a:cs typeface="Times New Roman" pitchFamily="18" charset="0"/>
            </a:endParaRPr>
          </a:p>
          <a:p>
            <a:pPr marL="12700">
              <a:lnSpc>
                <a:spcPts val="1820"/>
              </a:lnSpc>
            </a:pPr>
            <a:r>
              <a:rPr sz="1600" spc="-5" dirty="0">
                <a:latin typeface="Times New Roman" pitchFamily="18" charset="0"/>
                <a:cs typeface="Times New Roman" pitchFamily="18" charset="0"/>
              </a:rPr>
              <a:t>fields</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15" dirty="0">
                <a:latin typeface="Times New Roman" pitchFamily="18" charset="0"/>
                <a:cs typeface="Times New Roman" pitchFamily="18" charset="0"/>
              </a:rPr>
              <a:t> </a:t>
            </a:r>
            <a:r>
              <a:rPr sz="1600" spc="-10" dirty="0">
                <a:latin typeface="Times New Roman" pitchFamily="18" charset="0"/>
                <a:cs typeface="Times New Roman" pitchFamily="18" charset="0"/>
              </a:rPr>
              <a:t>structure</a:t>
            </a:r>
            <a:endParaRPr sz="1600">
              <a:latin typeface="Times New Roman" pitchFamily="18" charset="0"/>
              <a:cs typeface="Times New Roman" pitchFamily="18" charset="0"/>
            </a:endParaRPr>
          </a:p>
          <a:p>
            <a:pPr marL="698500" marR="5080" indent="-228600">
              <a:lnSpc>
                <a:spcPct val="70000"/>
              </a:lnSpc>
              <a:spcBef>
                <a:spcPts val="525"/>
              </a:spcBef>
              <a:buFont typeface="Arial MT"/>
              <a:buChar char="•"/>
              <a:tabLst>
                <a:tab pos="697865" algn="l"/>
                <a:tab pos="699135" algn="l"/>
              </a:tabLst>
            </a:pPr>
            <a:r>
              <a:rPr sz="1600" spc="-10" dirty="0">
                <a:latin typeface="Times New Roman" pitchFamily="18" charset="0"/>
                <a:cs typeface="Times New Roman" pitchFamily="18" charset="0"/>
              </a:rPr>
              <a:t>Data</a:t>
            </a:r>
            <a:r>
              <a:rPr sz="1600" spc="25" dirty="0">
                <a:latin typeface="Times New Roman" pitchFamily="18" charset="0"/>
                <a:cs typeface="Times New Roman" pitchFamily="18" charset="0"/>
              </a:rPr>
              <a:t> </a:t>
            </a:r>
            <a:r>
              <a:rPr sz="1600" spc="-10" dirty="0">
                <a:latin typeface="Times New Roman" pitchFamily="18" charset="0"/>
                <a:cs typeface="Times New Roman" pitchFamily="18" charset="0"/>
              </a:rPr>
              <a:t>:It</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is</a:t>
            </a:r>
            <a:r>
              <a:rPr sz="1600" spc="30" dirty="0">
                <a:latin typeface="Times New Roman" pitchFamily="18" charset="0"/>
                <a:cs typeface="Times New Roman" pitchFamily="18" charset="0"/>
              </a:rPr>
              <a:t> </a:t>
            </a:r>
            <a:r>
              <a:rPr sz="1600" spc="-10" dirty="0">
                <a:latin typeface="Times New Roman" pitchFamily="18" charset="0"/>
                <a:cs typeface="Times New Roman" pitchFamily="18" charset="0"/>
              </a:rPr>
              <a:t>Integer</a:t>
            </a:r>
            <a:r>
              <a:rPr sz="1600" spc="30" dirty="0">
                <a:latin typeface="Times New Roman" pitchFamily="18" charset="0"/>
                <a:cs typeface="Times New Roman" pitchFamily="18" charset="0"/>
              </a:rPr>
              <a:t> </a:t>
            </a:r>
            <a:r>
              <a:rPr sz="1600" spc="-15" dirty="0">
                <a:latin typeface="Times New Roman" pitchFamily="18" charset="0"/>
                <a:cs typeface="Times New Roman" pitchFamily="18" charset="0"/>
              </a:rPr>
              <a:t>Part</a:t>
            </a:r>
            <a:r>
              <a:rPr sz="1600" spc="35" dirty="0">
                <a:latin typeface="Times New Roman" pitchFamily="18" charset="0"/>
                <a:cs typeface="Times New Roman" pitchFamily="18" charset="0"/>
              </a:rPr>
              <a:t> </a:t>
            </a:r>
            <a:r>
              <a:rPr sz="1600" spc="-15" dirty="0">
                <a:latin typeface="Times New Roman" pitchFamily="18" charset="0"/>
                <a:cs typeface="Times New Roman" pitchFamily="18" charset="0"/>
              </a:rPr>
              <a:t>for</a:t>
            </a:r>
            <a:r>
              <a:rPr sz="1600" spc="35" dirty="0">
                <a:latin typeface="Times New Roman" pitchFamily="18" charset="0"/>
                <a:cs typeface="Times New Roman" pitchFamily="18" charset="0"/>
              </a:rPr>
              <a:t> </a:t>
            </a:r>
            <a:r>
              <a:rPr sz="1600" spc="-10" dirty="0">
                <a:latin typeface="Times New Roman" pitchFamily="18" charset="0"/>
                <a:cs typeface="Times New Roman" pitchFamily="18" charset="0"/>
              </a:rPr>
              <a:t>Storing</a:t>
            </a:r>
            <a:r>
              <a:rPr sz="1600" spc="30" dirty="0">
                <a:latin typeface="Times New Roman" pitchFamily="18" charset="0"/>
                <a:cs typeface="Times New Roman" pitchFamily="18" charset="0"/>
              </a:rPr>
              <a:t> </a:t>
            </a:r>
            <a:r>
              <a:rPr sz="1600" spc="-15" dirty="0">
                <a:latin typeface="Times New Roman" pitchFamily="18" charset="0"/>
                <a:cs typeface="Times New Roman" pitchFamily="18" charset="0"/>
              </a:rPr>
              <a:t>data</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inside</a:t>
            </a:r>
            <a:r>
              <a:rPr sz="1600" spc="30" dirty="0">
                <a:latin typeface="Times New Roman" pitchFamily="18" charset="0"/>
                <a:cs typeface="Times New Roman" pitchFamily="18" charset="0"/>
              </a:rPr>
              <a:t> </a:t>
            </a:r>
            <a:r>
              <a:rPr sz="1600" spc="-10" dirty="0">
                <a:latin typeface="Times New Roman" pitchFamily="18" charset="0"/>
                <a:cs typeface="Times New Roman" pitchFamily="18" charset="0"/>
              </a:rPr>
              <a:t>Linked</a:t>
            </a:r>
            <a:r>
              <a:rPr sz="1600" spc="35" dirty="0">
                <a:latin typeface="Times New Roman" pitchFamily="18" charset="0"/>
                <a:cs typeface="Times New Roman" pitchFamily="18" charset="0"/>
              </a:rPr>
              <a:t> </a:t>
            </a:r>
            <a:r>
              <a:rPr sz="1600" spc="-5" dirty="0">
                <a:latin typeface="Times New Roman" pitchFamily="18" charset="0"/>
                <a:cs typeface="Times New Roman" pitchFamily="18" charset="0"/>
              </a:rPr>
              <a:t>List </a:t>
            </a:r>
            <a:r>
              <a:rPr sz="1600" spc="-325" dirty="0">
                <a:latin typeface="Times New Roman" pitchFamily="18" charset="0"/>
                <a:cs typeface="Times New Roman" pitchFamily="18" charset="0"/>
              </a:rPr>
              <a:t> </a:t>
            </a:r>
            <a:r>
              <a:rPr sz="1600" dirty="0">
                <a:latin typeface="Times New Roman" pitchFamily="18" charset="0"/>
                <a:cs typeface="Times New Roman" pitchFamily="18" charset="0"/>
              </a:rPr>
              <a:t>Node</a:t>
            </a:r>
            <a:endParaRPr sz="1600">
              <a:latin typeface="Times New Roman" pitchFamily="18" charset="0"/>
              <a:cs typeface="Times New Roman" pitchFamily="18" charset="0"/>
            </a:endParaRPr>
          </a:p>
          <a:p>
            <a:pPr marL="698500" marR="5080" indent="-228600">
              <a:lnSpc>
                <a:spcPct val="70000"/>
              </a:lnSpc>
              <a:spcBef>
                <a:spcPts val="490"/>
              </a:spcBef>
              <a:buFont typeface="Arial MT"/>
              <a:buChar char="•"/>
              <a:tabLst>
                <a:tab pos="697865" algn="l"/>
                <a:tab pos="699135" algn="l"/>
              </a:tabLst>
            </a:pPr>
            <a:r>
              <a:rPr sz="1600" spc="-10" dirty="0">
                <a:latin typeface="Times New Roman" pitchFamily="18" charset="0"/>
                <a:cs typeface="Times New Roman" pitchFamily="18" charset="0"/>
              </a:rPr>
              <a:t>Next:</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It</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is</a:t>
            </a:r>
            <a:r>
              <a:rPr sz="1600" spc="30" dirty="0">
                <a:latin typeface="Times New Roman" pitchFamily="18" charset="0"/>
                <a:cs typeface="Times New Roman" pitchFamily="18" charset="0"/>
              </a:rPr>
              <a:t> </a:t>
            </a:r>
            <a:r>
              <a:rPr sz="1600" spc="-5" dirty="0">
                <a:latin typeface="Times New Roman" pitchFamily="18" charset="0"/>
                <a:cs typeface="Times New Roman" pitchFamily="18" charset="0"/>
              </a:rPr>
              <a:t>pointer</a:t>
            </a:r>
            <a:r>
              <a:rPr sz="1600" spc="25" dirty="0">
                <a:latin typeface="Times New Roman" pitchFamily="18" charset="0"/>
                <a:cs typeface="Times New Roman" pitchFamily="18" charset="0"/>
              </a:rPr>
              <a:t> </a:t>
            </a:r>
            <a:r>
              <a:rPr sz="1600" dirty="0">
                <a:latin typeface="Times New Roman" pitchFamily="18" charset="0"/>
                <a:cs typeface="Times New Roman" pitchFamily="18" charset="0"/>
              </a:rPr>
              <a:t>field</a:t>
            </a:r>
            <a:r>
              <a:rPr sz="1600" spc="35" dirty="0">
                <a:latin typeface="Times New Roman" pitchFamily="18" charset="0"/>
                <a:cs typeface="Times New Roman" pitchFamily="18" charset="0"/>
              </a:rPr>
              <a:t> </a:t>
            </a:r>
            <a:r>
              <a:rPr sz="1600" spc="-5" dirty="0">
                <a:latin typeface="Times New Roman" pitchFamily="18" charset="0"/>
                <a:cs typeface="Times New Roman" pitchFamily="18" charset="0"/>
              </a:rPr>
              <a:t>which</a:t>
            </a:r>
            <a:r>
              <a:rPr sz="1600" spc="40" dirty="0">
                <a:latin typeface="Times New Roman" pitchFamily="18" charset="0"/>
                <a:cs typeface="Times New Roman" pitchFamily="18" charset="0"/>
              </a:rPr>
              <a:t> </a:t>
            </a:r>
            <a:r>
              <a:rPr sz="1600" spc="-10" dirty="0">
                <a:latin typeface="Times New Roman" pitchFamily="18" charset="0"/>
                <a:cs typeface="Times New Roman" pitchFamily="18" charset="0"/>
              </a:rPr>
              <a:t>stores</a:t>
            </a:r>
            <a:r>
              <a:rPr sz="1600" spc="35"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address</a:t>
            </a:r>
            <a:r>
              <a:rPr sz="1600" spc="35" dirty="0">
                <a:latin typeface="Times New Roman" pitchFamily="18" charset="0"/>
                <a:cs typeface="Times New Roman" pitchFamily="18" charset="0"/>
              </a:rPr>
              <a:t> </a:t>
            </a:r>
            <a:r>
              <a:rPr sz="1600" dirty="0">
                <a:latin typeface="Times New Roman" pitchFamily="18" charset="0"/>
                <a:cs typeface="Times New Roman" pitchFamily="18" charset="0"/>
              </a:rPr>
              <a:t>of </a:t>
            </a:r>
            <a:r>
              <a:rPr sz="1600" spc="-325" dirty="0">
                <a:latin typeface="Times New Roman" pitchFamily="18" charset="0"/>
                <a:cs typeface="Times New Roman" pitchFamily="18" charset="0"/>
              </a:rPr>
              <a:t> </a:t>
            </a:r>
            <a:r>
              <a:rPr sz="1600" spc="-5" dirty="0">
                <a:latin typeface="Times New Roman" pitchFamily="18" charset="0"/>
                <a:cs typeface="Times New Roman" pitchFamily="18" charset="0"/>
              </a:rPr>
              <a:t>another</a:t>
            </a:r>
            <a:r>
              <a:rPr sz="1600" spc="-30" dirty="0">
                <a:latin typeface="Times New Roman" pitchFamily="18" charset="0"/>
                <a:cs typeface="Times New Roman" pitchFamily="18" charset="0"/>
              </a:rPr>
              <a:t> </a:t>
            </a:r>
            <a:r>
              <a:rPr sz="1600" spc="-5" dirty="0">
                <a:latin typeface="Times New Roman" pitchFamily="18" charset="0"/>
                <a:cs typeface="Times New Roman" pitchFamily="18" charset="0"/>
              </a:rPr>
              <a:t>structure</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(i.e</a:t>
            </a:r>
            <a:r>
              <a:rPr sz="1600" spc="-5" dirty="0">
                <a:latin typeface="Times New Roman" pitchFamily="18" charset="0"/>
                <a:cs typeface="Times New Roman" pitchFamily="18" charset="0"/>
              </a:rPr>
              <a:t> node)</a:t>
            </a:r>
            <a:endParaRPr sz="1600">
              <a:latin typeface="Times New Roman" pitchFamily="18" charset="0"/>
              <a:cs typeface="Times New Roman" pitchFamily="18" charset="0"/>
            </a:endParaRPr>
          </a:p>
        </p:txBody>
      </p:sp>
      <p:sp>
        <p:nvSpPr>
          <p:cNvPr id="5" name="object 5"/>
          <p:cNvSpPr txBox="1"/>
          <p:nvPr/>
        </p:nvSpPr>
        <p:spPr>
          <a:xfrm>
            <a:off x="4750878" y="1112089"/>
            <a:ext cx="4107401" cy="4982133"/>
          </a:xfrm>
          <a:prstGeom prst="rect">
            <a:avLst/>
          </a:prstGeom>
        </p:spPr>
        <p:txBody>
          <a:bodyPr vert="horz" wrap="square" lIns="0" tIns="57150" rIns="0" bIns="0" rtlCol="0">
            <a:spAutoFit/>
          </a:bodyPr>
          <a:lstStyle/>
          <a:p>
            <a:pPr marL="12700">
              <a:lnSpc>
                <a:spcPct val="100000"/>
              </a:lnSpc>
              <a:spcBef>
                <a:spcPts val="450"/>
              </a:spcBef>
            </a:pPr>
            <a:r>
              <a:rPr b="1" spc="-5" dirty="0">
                <a:latin typeface="Times New Roman" pitchFamily="18" charset="0"/>
                <a:cs typeface="Times New Roman" pitchFamily="18" charset="0"/>
              </a:rPr>
              <a:t>Explanation</a:t>
            </a:r>
            <a:r>
              <a:rPr b="1" spc="-50" dirty="0">
                <a:latin typeface="Times New Roman" pitchFamily="18" charset="0"/>
                <a:cs typeface="Times New Roman" pitchFamily="18" charset="0"/>
              </a:rPr>
              <a:t> </a:t>
            </a:r>
            <a:r>
              <a:rPr b="1" dirty="0">
                <a:latin typeface="Times New Roman" pitchFamily="18" charset="0"/>
                <a:cs typeface="Times New Roman" pitchFamily="18" charset="0"/>
              </a:rPr>
              <a:t>of Node</a:t>
            </a:r>
            <a:r>
              <a:rPr b="1" spc="-25" dirty="0">
                <a:latin typeface="Times New Roman" pitchFamily="18" charset="0"/>
                <a:cs typeface="Times New Roman" pitchFamily="18" charset="0"/>
              </a:rPr>
              <a:t> </a:t>
            </a:r>
            <a:r>
              <a:rPr b="1" spc="-5" dirty="0">
                <a:latin typeface="Times New Roman" pitchFamily="18" charset="0"/>
                <a:cs typeface="Times New Roman" pitchFamily="18" charset="0"/>
              </a:rPr>
              <a:t>Structure</a:t>
            </a:r>
            <a:r>
              <a:rPr b="1" spc="-25" dirty="0">
                <a:latin typeface="Times New Roman" pitchFamily="18" charset="0"/>
                <a:cs typeface="Times New Roman" pitchFamily="18" charset="0"/>
              </a:rPr>
              <a:t> </a:t>
            </a:r>
            <a:r>
              <a:rPr b="1" dirty="0">
                <a:latin typeface="Times New Roman" pitchFamily="18" charset="0"/>
                <a:cs typeface="Times New Roman" pitchFamily="18" charset="0"/>
              </a:rPr>
              <a:t>:</a:t>
            </a:r>
            <a:endParaRPr>
              <a:latin typeface="Times New Roman" pitchFamily="18" charset="0"/>
              <a:cs typeface="Times New Roman" pitchFamily="18" charset="0"/>
            </a:endParaRPr>
          </a:p>
          <a:p>
            <a:pPr marL="241300" marR="5080" indent="-228600">
              <a:lnSpc>
                <a:spcPct val="70000"/>
              </a:lnSpc>
              <a:spcBef>
                <a:spcPts val="1000"/>
              </a:spcBef>
              <a:buFont typeface="Arial MT"/>
              <a:buChar char="•"/>
              <a:tabLst>
                <a:tab pos="240665" algn="l"/>
                <a:tab pos="241300" algn="l"/>
              </a:tabLst>
            </a:pPr>
            <a:r>
              <a:rPr spc="-35" dirty="0">
                <a:latin typeface="Times New Roman" pitchFamily="18" charset="0"/>
                <a:cs typeface="Times New Roman" pitchFamily="18" charset="0"/>
              </a:rPr>
              <a:t>We</a:t>
            </a:r>
            <a:r>
              <a:rPr spc="-5" dirty="0">
                <a:latin typeface="Times New Roman" pitchFamily="18" charset="0"/>
                <a:cs typeface="Times New Roman" pitchFamily="18" charset="0"/>
              </a:rPr>
              <a:t> </a:t>
            </a:r>
            <a:r>
              <a:rPr spc="-10" dirty="0">
                <a:latin typeface="Times New Roman" pitchFamily="18" charset="0"/>
                <a:cs typeface="Times New Roman" pitchFamily="18" charset="0"/>
              </a:rPr>
              <a:t>have</a:t>
            </a:r>
            <a:r>
              <a:rPr spc="-15" dirty="0">
                <a:latin typeface="Times New Roman" pitchFamily="18" charset="0"/>
                <a:cs typeface="Times New Roman" pitchFamily="18" charset="0"/>
              </a:rPr>
              <a:t> </a:t>
            </a:r>
            <a:r>
              <a:rPr spc="-10" dirty="0">
                <a:latin typeface="Times New Roman" pitchFamily="18" charset="0"/>
                <a:cs typeface="Times New Roman" pitchFamily="18" charset="0"/>
              </a:rPr>
              <a:t>declared</a:t>
            </a:r>
            <a:r>
              <a:rPr spc="20" dirty="0">
                <a:latin typeface="Times New Roman" pitchFamily="18" charset="0"/>
                <a:cs typeface="Times New Roman" pitchFamily="18" charset="0"/>
              </a:rPr>
              <a:t> </a:t>
            </a:r>
            <a:r>
              <a:rPr spc="-10" dirty="0">
                <a:latin typeface="Times New Roman" pitchFamily="18" charset="0"/>
                <a:cs typeface="Times New Roman" pitchFamily="18" charset="0"/>
              </a:rPr>
              <a:t>structure</a:t>
            </a:r>
            <a:r>
              <a:rPr spc="10" dirty="0">
                <a:latin typeface="Times New Roman" pitchFamily="18" charset="0"/>
                <a:cs typeface="Times New Roman" pitchFamily="18" charset="0"/>
              </a:rPr>
              <a:t> </a:t>
            </a:r>
            <a:r>
              <a:rPr spc="-5" dirty="0">
                <a:latin typeface="Times New Roman" pitchFamily="18" charset="0"/>
                <a:cs typeface="Times New Roman" pitchFamily="18" charset="0"/>
              </a:rPr>
              <a:t>of</a:t>
            </a:r>
            <a:r>
              <a:rPr spc="5" dirty="0">
                <a:latin typeface="Times New Roman" pitchFamily="18" charset="0"/>
                <a:cs typeface="Times New Roman" pitchFamily="18" charset="0"/>
              </a:rPr>
              <a:t> </a:t>
            </a:r>
            <a:r>
              <a:rPr dirty="0">
                <a:latin typeface="Times New Roman" pitchFamily="18" charset="0"/>
                <a:cs typeface="Times New Roman" pitchFamily="18" charset="0"/>
              </a:rPr>
              <a:t>type</a:t>
            </a:r>
            <a:r>
              <a:rPr spc="15" dirty="0">
                <a:latin typeface="Times New Roman" pitchFamily="18" charset="0"/>
                <a:cs typeface="Times New Roman" pitchFamily="18" charset="0"/>
              </a:rPr>
              <a:t> </a:t>
            </a:r>
            <a:r>
              <a:rPr b="1" spc="-5" dirty="0">
                <a:latin typeface="Times New Roman" pitchFamily="18" charset="0"/>
                <a:cs typeface="Times New Roman" pitchFamily="18" charset="0"/>
              </a:rPr>
              <a:t>“NODE”</a:t>
            </a:r>
            <a:r>
              <a:rPr spc="-5" dirty="0">
                <a:latin typeface="Times New Roman" pitchFamily="18" charset="0"/>
                <a:cs typeface="Times New Roman" pitchFamily="18" charset="0"/>
              </a:rPr>
              <a:t>,</a:t>
            </a:r>
            <a:r>
              <a:rPr spc="15" dirty="0">
                <a:latin typeface="Times New Roman" pitchFamily="18" charset="0"/>
                <a:cs typeface="Times New Roman" pitchFamily="18" charset="0"/>
              </a:rPr>
              <a:t> </a:t>
            </a:r>
            <a:r>
              <a:rPr spc="-5" dirty="0">
                <a:latin typeface="Times New Roman" pitchFamily="18" charset="0"/>
                <a:cs typeface="Times New Roman" pitchFamily="18" charset="0"/>
              </a:rPr>
              <a:t>i.e</a:t>
            </a:r>
            <a:r>
              <a:rPr dirty="0">
                <a:latin typeface="Times New Roman" pitchFamily="18" charset="0"/>
                <a:cs typeface="Times New Roman" pitchFamily="18" charset="0"/>
              </a:rPr>
              <a:t> </a:t>
            </a:r>
            <a:r>
              <a:rPr spc="-10" dirty="0">
                <a:latin typeface="Times New Roman" pitchFamily="18" charset="0"/>
                <a:cs typeface="Times New Roman" pitchFamily="18" charset="0"/>
              </a:rPr>
              <a:t>we </a:t>
            </a:r>
            <a:r>
              <a:rPr spc="-395" dirty="0">
                <a:latin typeface="Times New Roman" pitchFamily="18" charset="0"/>
                <a:cs typeface="Times New Roman" pitchFamily="18" charset="0"/>
              </a:rPr>
              <a:t> </a:t>
            </a:r>
            <a:r>
              <a:rPr spc="-10" dirty="0">
                <a:latin typeface="Times New Roman" pitchFamily="18" charset="0"/>
                <a:cs typeface="Times New Roman" pitchFamily="18" charset="0"/>
              </a:rPr>
              <a:t>have</a:t>
            </a:r>
            <a:r>
              <a:rPr spc="-15" dirty="0">
                <a:latin typeface="Times New Roman" pitchFamily="18" charset="0"/>
                <a:cs typeface="Times New Roman" pitchFamily="18" charset="0"/>
              </a:rPr>
              <a:t> created</a:t>
            </a:r>
            <a:r>
              <a:rPr spc="15" dirty="0">
                <a:latin typeface="Times New Roman" pitchFamily="18" charset="0"/>
                <a:cs typeface="Times New Roman" pitchFamily="18" charset="0"/>
              </a:rPr>
              <a:t> </a:t>
            </a:r>
            <a:r>
              <a:rPr dirty="0">
                <a:latin typeface="Times New Roman" pitchFamily="18" charset="0"/>
                <a:cs typeface="Times New Roman" pitchFamily="18" charset="0"/>
              </a:rPr>
              <a:t>a</a:t>
            </a:r>
            <a:r>
              <a:rPr spc="-10" dirty="0">
                <a:latin typeface="Times New Roman" pitchFamily="18" charset="0"/>
                <a:cs typeface="Times New Roman" pitchFamily="18" charset="0"/>
              </a:rPr>
              <a:t> </a:t>
            </a:r>
            <a:r>
              <a:rPr spc="-5" dirty="0">
                <a:latin typeface="Times New Roman" pitchFamily="18" charset="0"/>
                <a:cs typeface="Times New Roman" pitchFamily="18" charset="0"/>
              </a:rPr>
              <a:t>Single</a:t>
            </a:r>
            <a:r>
              <a:rPr spc="15" dirty="0">
                <a:latin typeface="Times New Roman" pitchFamily="18" charset="0"/>
                <a:cs typeface="Times New Roman" pitchFamily="18" charset="0"/>
              </a:rPr>
              <a:t> </a:t>
            </a:r>
            <a:r>
              <a:rPr spc="-15" dirty="0">
                <a:latin typeface="Times New Roman" pitchFamily="18" charset="0"/>
                <a:cs typeface="Times New Roman" pitchFamily="18" charset="0"/>
              </a:rPr>
              <a:t>Linked</a:t>
            </a:r>
            <a:r>
              <a:rPr spc="25" dirty="0">
                <a:latin typeface="Times New Roman" pitchFamily="18" charset="0"/>
                <a:cs typeface="Times New Roman" pitchFamily="18" charset="0"/>
              </a:rPr>
              <a:t> </a:t>
            </a:r>
            <a:r>
              <a:rPr spc="-10" dirty="0">
                <a:latin typeface="Times New Roman" pitchFamily="18" charset="0"/>
                <a:cs typeface="Times New Roman" pitchFamily="18" charset="0"/>
              </a:rPr>
              <a:t>List</a:t>
            </a:r>
            <a:r>
              <a:rPr dirty="0">
                <a:latin typeface="Times New Roman" pitchFamily="18" charset="0"/>
                <a:cs typeface="Times New Roman" pitchFamily="18" charset="0"/>
              </a:rPr>
              <a:t> Node.</a:t>
            </a:r>
            <a:endParaRPr>
              <a:latin typeface="Times New Roman" pitchFamily="18" charset="0"/>
              <a:cs typeface="Times New Roman" pitchFamily="18" charset="0"/>
            </a:endParaRPr>
          </a:p>
          <a:p>
            <a:pPr marL="241300" marR="261620" indent="-228600" algn="just">
              <a:lnSpc>
                <a:spcPct val="70000"/>
              </a:lnSpc>
              <a:spcBef>
                <a:spcPts val="994"/>
              </a:spcBef>
              <a:buFont typeface="Arial MT"/>
              <a:buChar char="•"/>
              <a:tabLst>
                <a:tab pos="241300" algn="l"/>
              </a:tabLst>
            </a:pPr>
            <a:r>
              <a:rPr dirty="0">
                <a:latin typeface="Times New Roman" pitchFamily="18" charset="0"/>
                <a:cs typeface="Times New Roman" pitchFamily="18" charset="0"/>
              </a:rPr>
              <a:t>A Node in </a:t>
            </a:r>
            <a:r>
              <a:rPr spc="-10" dirty="0">
                <a:latin typeface="Times New Roman" pitchFamily="18" charset="0"/>
                <a:cs typeface="Times New Roman" pitchFamily="18" charset="0"/>
              </a:rPr>
              <a:t>general </a:t>
            </a:r>
            <a:r>
              <a:rPr spc="-5" dirty="0">
                <a:latin typeface="Times New Roman" pitchFamily="18" charset="0"/>
                <a:cs typeface="Times New Roman" pitchFamily="18" charset="0"/>
              </a:rPr>
              <a:t>language </a:t>
            </a:r>
            <a:r>
              <a:rPr dirty="0">
                <a:latin typeface="Times New Roman" pitchFamily="18" charset="0"/>
                <a:cs typeface="Times New Roman" pitchFamily="18" charset="0"/>
              </a:rPr>
              <a:t>is a </a:t>
            </a:r>
            <a:r>
              <a:rPr spc="-10" dirty="0">
                <a:latin typeface="Times New Roman" pitchFamily="18" charset="0"/>
                <a:cs typeface="Times New Roman" pitchFamily="18" charset="0"/>
              </a:rPr>
              <a:t>Structure </a:t>
            </a:r>
            <a:r>
              <a:rPr spc="-5" dirty="0">
                <a:latin typeface="Times New Roman" pitchFamily="18" charset="0"/>
                <a:cs typeface="Times New Roman" pitchFamily="18" charset="0"/>
              </a:rPr>
              <a:t>having </a:t>
            </a:r>
            <a:r>
              <a:rPr spc="-395" dirty="0">
                <a:latin typeface="Times New Roman" pitchFamily="18" charset="0"/>
                <a:cs typeface="Times New Roman" pitchFamily="18" charset="0"/>
              </a:rPr>
              <a:t> </a:t>
            </a:r>
            <a:r>
              <a:rPr spc="-10" dirty="0">
                <a:latin typeface="Times New Roman" pitchFamily="18" charset="0"/>
                <a:cs typeface="Times New Roman" pitchFamily="18" charset="0"/>
              </a:rPr>
              <a:t>two </a:t>
            </a:r>
            <a:r>
              <a:rPr spc="-5" dirty="0">
                <a:latin typeface="Times New Roman" pitchFamily="18" charset="0"/>
                <a:cs typeface="Times New Roman" pitchFamily="18" charset="0"/>
              </a:rPr>
              <a:t>value </a:t>
            </a:r>
            <a:r>
              <a:rPr spc="-15" dirty="0">
                <a:latin typeface="Times New Roman" pitchFamily="18" charset="0"/>
                <a:cs typeface="Times New Roman" pitchFamily="18" charset="0"/>
              </a:rPr>
              <a:t>containers </a:t>
            </a:r>
            <a:r>
              <a:rPr spc="-5" dirty="0">
                <a:latin typeface="Times New Roman" pitchFamily="18" charset="0"/>
                <a:cs typeface="Times New Roman" pitchFamily="18" charset="0"/>
              </a:rPr>
              <a:t>i.e </a:t>
            </a:r>
            <a:r>
              <a:rPr b="1" spc="-5" dirty="0">
                <a:latin typeface="Times New Roman" pitchFamily="18" charset="0"/>
                <a:cs typeface="Times New Roman" pitchFamily="18" charset="0"/>
              </a:rPr>
              <a:t>[Square </a:t>
            </a:r>
            <a:r>
              <a:rPr b="1" spc="-15" dirty="0">
                <a:latin typeface="Times New Roman" pitchFamily="18" charset="0"/>
                <a:cs typeface="Times New Roman" pitchFamily="18" charset="0"/>
              </a:rPr>
              <a:t>box </a:t>
            </a:r>
            <a:r>
              <a:rPr b="1" spc="-5" dirty="0">
                <a:latin typeface="Times New Roman" pitchFamily="18" charset="0"/>
                <a:cs typeface="Times New Roman" pitchFamily="18" charset="0"/>
              </a:rPr>
              <a:t>having two </a:t>
            </a:r>
            <a:r>
              <a:rPr b="1" spc="-395" dirty="0">
                <a:latin typeface="Times New Roman" pitchFamily="18" charset="0"/>
                <a:cs typeface="Times New Roman" pitchFamily="18" charset="0"/>
              </a:rPr>
              <a:t> </a:t>
            </a:r>
            <a:r>
              <a:rPr b="1" spc="-5" dirty="0">
                <a:latin typeface="Times New Roman" pitchFamily="18" charset="0"/>
                <a:cs typeface="Times New Roman" pitchFamily="18" charset="0"/>
              </a:rPr>
              <a:t>Partitions]</a:t>
            </a:r>
            <a:endParaRPr>
              <a:latin typeface="Times New Roman" pitchFamily="18" charset="0"/>
              <a:cs typeface="Times New Roman" pitchFamily="18" charset="0"/>
            </a:endParaRPr>
          </a:p>
          <a:p>
            <a:pPr marL="241300" marR="365760" indent="-228600">
              <a:lnSpc>
                <a:spcPct val="70100"/>
              </a:lnSpc>
              <a:spcBef>
                <a:spcPts val="1005"/>
              </a:spcBef>
              <a:buFont typeface="Arial MT"/>
              <a:buChar char="•"/>
              <a:tabLst>
                <a:tab pos="240665" algn="l"/>
                <a:tab pos="241300" algn="l"/>
              </a:tabLst>
            </a:pPr>
            <a:r>
              <a:rPr spc="-5" dirty="0">
                <a:latin typeface="Times New Roman" pitchFamily="18" charset="0"/>
                <a:cs typeface="Times New Roman" pitchFamily="18" charset="0"/>
              </a:rPr>
              <a:t>One </a:t>
            </a:r>
            <a:r>
              <a:rPr spc="-10" dirty="0">
                <a:latin typeface="Times New Roman" pitchFamily="18" charset="0"/>
                <a:cs typeface="Times New Roman" pitchFamily="18" charset="0"/>
              </a:rPr>
              <a:t>value</a:t>
            </a:r>
            <a:r>
              <a:rPr spc="10" dirty="0">
                <a:latin typeface="Times New Roman" pitchFamily="18" charset="0"/>
                <a:cs typeface="Times New Roman" pitchFamily="18" charset="0"/>
              </a:rPr>
              <a:t> </a:t>
            </a:r>
            <a:r>
              <a:rPr spc="-10" dirty="0">
                <a:latin typeface="Times New Roman" pitchFamily="18" charset="0"/>
                <a:cs typeface="Times New Roman" pitchFamily="18" charset="0"/>
              </a:rPr>
              <a:t>container</a:t>
            </a:r>
            <a:r>
              <a:rPr dirty="0">
                <a:latin typeface="Times New Roman" pitchFamily="18" charset="0"/>
                <a:cs typeface="Times New Roman" pitchFamily="18" charset="0"/>
              </a:rPr>
              <a:t> </a:t>
            </a:r>
            <a:r>
              <a:rPr spc="-15" dirty="0">
                <a:latin typeface="Times New Roman" pitchFamily="18" charset="0"/>
                <a:cs typeface="Times New Roman" pitchFamily="18" charset="0"/>
              </a:rPr>
              <a:t>stores</a:t>
            </a:r>
            <a:r>
              <a:rPr spc="10" dirty="0">
                <a:latin typeface="Times New Roman" pitchFamily="18" charset="0"/>
                <a:cs typeface="Times New Roman" pitchFamily="18" charset="0"/>
              </a:rPr>
              <a:t> </a:t>
            </a:r>
            <a:r>
              <a:rPr b="1" dirty="0">
                <a:latin typeface="Times New Roman" pitchFamily="18" charset="0"/>
                <a:cs typeface="Times New Roman" pitchFamily="18" charset="0"/>
              </a:rPr>
              <a:t>actual</a:t>
            </a:r>
            <a:r>
              <a:rPr b="1" spc="-15" dirty="0">
                <a:latin typeface="Times New Roman" pitchFamily="18" charset="0"/>
                <a:cs typeface="Times New Roman" pitchFamily="18" charset="0"/>
              </a:rPr>
              <a:t> </a:t>
            </a:r>
            <a:r>
              <a:rPr b="1" spc="-10" dirty="0">
                <a:latin typeface="Times New Roman" pitchFamily="18" charset="0"/>
                <a:cs typeface="Times New Roman" pitchFamily="18" charset="0"/>
              </a:rPr>
              <a:t>data</a:t>
            </a:r>
            <a:r>
              <a:rPr b="1" spc="-15" dirty="0">
                <a:latin typeface="Times New Roman" pitchFamily="18" charset="0"/>
                <a:cs typeface="Times New Roman" pitchFamily="18" charset="0"/>
              </a:rPr>
              <a:t> </a:t>
            </a:r>
            <a:r>
              <a:rPr b="1" dirty="0">
                <a:latin typeface="Times New Roman" pitchFamily="18" charset="0"/>
                <a:cs typeface="Times New Roman" pitchFamily="18" charset="0"/>
              </a:rPr>
              <a:t>and </a:t>
            </a:r>
            <a:r>
              <a:rPr b="1" spc="5" dirty="0">
                <a:latin typeface="Times New Roman" pitchFamily="18" charset="0"/>
                <a:cs typeface="Times New Roman" pitchFamily="18" charset="0"/>
              </a:rPr>
              <a:t> </a:t>
            </a:r>
            <a:r>
              <a:rPr b="1" dirty="0">
                <a:latin typeface="Times New Roman" pitchFamily="18" charset="0"/>
                <a:cs typeface="Times New Roman" pitchFamily="18" charset="0"/>
              </a:rPr>
              <a:t>another </a:t>
            </a:r>
            <a:r>
              <a:rPr b="1" spc="-15" dirty="0">
                <a:latin typeface="Times New Roman" pitchFamily="18" charset="0"/>
                <a:cs typeface="Times New Roman" pitchFamily="18" charset="0"/>
              </a:rPr>
              <a:t>stores </a:t>
            </a:r>
            <a:r>
              <a:rPr b="1" spc="-5" dirty="0">
                <a:latin typeface="Times New Roman" pitchFamily="18" charset="0"/>
                <a:cs typeface="Times New Roman" pitchFamily="18" charset="0"/>
              </a:rPr>
              <a:t>address </a:t>
            </a:r>
            <a:r>
              <a:rPr b="1" dirty="0">
                <a:latin typeface="Times New Roman" pitchFamily="18" charset="0"/>
                <a:cs typeface="Times New Roman" pitchFamily="18" charset="0"/>
              </a:rPr>
              <a:t>of the another </a:t>
            </a:r>
            <a:r>
              <a:rPr b="1" spc="5" dirty="0">
                <a:latin typeface="Times New Roman" pitchFamily="18" charset="0"/>
                <a:cs typeface="Times New Roman" pitchFamily="18" charset="0"/>
              </a:rPr>
              <a:t> </a:t>
            </a:r>
            <a:r>
              <a:rPr b="1" spc="-10" dirty="0">
                <a:latin typeface="Times New Roman" pitchFamily="18" charset="0"/>
                <a:cs typeface="Times New Roman" pitchFamily="18" charset="0"/>
              </a:rPr>
              <a:t>structure</a:t>
            </a:r>
            <a:r>
              <a:rPr b="1" spc="-25" dirty="0">
                <a:latin typeface="Times New Roman" pitchFamily="18" charset="0"/>
                <a:cs typeface="Times New Roman" pitchFamily="18" charset="0"/>
              </a:rPr>
              <a:t> </a:t>
            </a:r>
            <a:r>
              <a:rPr spc="-5" dirty="0">
                <a:latin typeface="Times New Roman" pitchFamily="18" charset="0"/>
                <a:cs typeface="Times New Roman" pitchFamily="18" charset="0"/>
              </a:rPr>
              <a:t>i.e</a:t>
            </a:r>
            <a:r>
              <a:rPr spc="5" dirty="0">
                <a:latin typeface="Times New Roman" pitchFamily="18" charset="0"/>
                <a:cs typeface="Times New Roman" pitchFamily="18" charset="0"/>
              </a:rPr>
              <a:t> </a:t>
            </a:r>
            <a:r>
              <a:rPr spc="-10" dirty="0">
                <a:latin typeface="Times New Roman" pitchFamily="18" charset="0"/>
                <a:cs typeface="Times New Roman" pitchFamily="18" charset="0"/>
              </a:rPr>
              <a:t>(Square</a:t>
            </a:r>
            <a:r>
              <a:rPr spc="10" dirty="0">
                <a:latin typeface="Times New Roman" pitchFamily="18" charset="0"/>
                <a:cs typeface="Times New Roman" pitchFamily="18" charset="0"/>
              </a:rPr>
              <a:t> </a:t>
            </a:r>
            <a:r>
              <a:rPr spc="-15" dirty="0">
                <a:latin typeface="Times New Roman" pitchFamily="18" charset="0"/>
                <a:cs typeface="Times New Roman" pitchFamily="18" charset="0"/>
              </a:rPr>
              <a:t>box</a:t>
            </a:r>
            <a:r>
              <a:rPr spc="10" dirty="0">
                <a:latin typeface="Times New Roman" pitchFamily="18" charset="0"/>
                <a:cs typeface="Times New Roman" pitchFamily="18" charset="0"/>
              </a:rPr>
              <a:t> </a:t>
            </a:r>
            <a:r>
              <a:rPr spc="-5" dirty="0">
                <a:latin typeface="Times New Roman" pitchFamily="18" charset="0"/>
                <a:cs typeface="Times New Roman" pitchFamily="18" charset="0"/>
              </a:rPr>
              <a:t>having two partitions)</a:t>
            </a:r>
            <a:endParaRPr>
              <a:latin typeface="Times New Roman" pitchFamily="18" charset="0"/>
              <a:cs typeface="Times New Roman" pitchFamily="18" charset="0"/>
            </a:endParaRPr>
          </a:p>
          <a:p>
            <a:pPr marL="241300" marR="277495" indent="-228600" algn="just">
              <a:lnSpc>
                <a:spcPct val="70000"/>
              </a:lnSpc>
              <a:spcBef>
                <a:spcPts val="994"/>
              </a:spcBef>
              <a:buFont typeface="Arial MT"/>
              <a:buChar char="•"/>
              <a:tabLst>
                <a:tab pos="241300" algn="l"/>
              </a:tabLst>
            </a:pPr>
            <a:r>
              <a:rPr spc="-35" dirty="0">
                <a:latin typeface="Times New Roman" pitchFamily="18" charset="0"/>
                <a:cs typeface="Times New Roman" pitchFamily="18" charset="0"/>
              </a:rPr>
              <a:t>We </a:t>
            </a:r>
            <a:r>
              <a:rPr spc="-10" dirty="0">
                <a:latin typeface="Times New Roman" pitchFamily="18" charset="0"/>
                <a:cs typeface="Times New Roman" pitchFamily="18" charset="0"/>
              </a:rPr>
              <a:t>have declared </a:t>
            </a:r>
            <a:r>
              <a:rPr dirty="0">
                <a:latin typeface="Times New Roman" pitchFamily="18" charset="0"/>
                <a:cs typeface="Times New Roman" pitchFamily="18" charset="0"/>
              </a:rPr>
              <a:t>a </a:t>
            </a:r>
            <a:r>
              <a:rPr spc="-10" dirty="0">
                <a:latin typeface="Times New Roman" pitchFamily="18" charset="0"/>
                <a:cs typeface="Times New Roman" pitchFamily="18" charset="0"/>
              </a:rPr>
              <a:t>structure </a:t>
            </a:r>
            <a:r>
              <a:rPr dirty="0">
                <a:latin typeface="Times New Roman" pitchFamily="18" charset="0"/>
                <a:cs typeface="Times New Roman" pitchFamily="18" charset="0"/>
              </a:rPr>
              <a:t>and also </a:t>
            </a:r>
            <a:r>
              <a:rPr spc="-15" dirty="0">
                <a:latin typeface="Times New Roman" pitchFamily="18" charset="0"/>
                <a:cs typeface="Times New Roman" pitchFamily="18" charset="0"/>
              </a:rPr>
              <a:t>created </a:t>
            </a:r>
            <a:r>
              <a:rPr dirty="0">
                <a:latin typeface="Times New Roman" pitchFamily="18" charset="0"/>
                <a:cs typeface="Times New Roman" pitchFamily="18" charset="0"/>
              </a:rPr>
              <a:t>1 </a:t>
            </a:r>
            <a:r>
              <a:rPr spc="-395" dirty="0">
                <a:latin typeface="Times New Roman" pitchFamily="18" charset="0"/>
                <a:cs typeface="Times New Roman" pitchFamily="18" charset="0"/>
              </a:rPr>
              <a:t> </a:t>
            </a:r>
            <a:r>
              <a:rPr spc="-5" dirty="0">
                <a:latin typeface="Times New Roman" pitchFamily="18" charset="0"/>
                <a:cs typeface="Times New Roman" pitchFamily="18" charset="0"/>
              </a:rPr>
              <a:t>very</a:t>
            </a:r>
            <a:r>
              <a:rPr spc="-15" dirty="0">
                <a:latin typeface="Times New Roman" pitchFamily="18" charset="0"/>
                <a:cs typeface="Times New Roman" pitchFamily="18" charset="0"/>
              </a:rPr>
              <a:t> first</a:t>
            </a:r>
            <a:r>
              <a:rPr spc="5" dirty="0">
                <a:latin typeface="Times New Roman" pitchFamily="18" charset="0"/>
                <a:cs typeface="Times New Roman" pitchFamily="18" charset="0"/>
              </a:rPr>
              <a:t> </a:t>
            </a:r>
            <a:r>
              <a:rPr spc="-10" dirty="0">
                <a:latin typeface="Times New Roman" pitchFamily="18" charset="0"/>
                <a:cs typeface="Times New Roman" pitchFamily="18" charset="0"/>
              </a:rPr>
              <a:t>structure</a:t>
            </a:r>
            <a:r>
              <a:rPr spc="15" dirty="0">
                <a:latin typeface="Times New Roman" pitchFamily="18" charset="0"/>
                <a:cs typeface="Times New Roman" pitchFamily="18" charset="0"/>
              </a:rPr>
              <a:t> </a:t>
            </a:r>
            <a:r>
              <a:rPr spc="-10" dirty="0">
                <a:latin typeface="Times New Roman" pitchFamily="18" charset="0"/>
                <a:cs typeface="Times New Roman" pitchFamily="18" charset="0"/>
              </a:rPr>
              <a:t>called</a:t>
            </a:r>
            <a:r>
              <a:rPr spc="20" dirty="0">
                <a:latin typeface="Times New Roman" pitchFamily="18" charset="0"/>
                <a:cs typeface="Times New Roman" pitchFamily="18" charset="0"/>
              </a:rPr>
              <a:t> </a:t>
            </a:r>
            <a:r>
              <a:rPr spc="-20" dirty="0">
                <a:latin typeface="Times New Roman" pitchFamily="18" charset="0"/>
                <a:cs typeface="Times New Roman" pitchFamily="18" charset="0"/>
              </a:rPr>
              <a:t>“Start”.</a:t>
            </a:r>
            <a:endParaRPr>
              <a:latin typeface="Times New Roman" pitchFamily="18" charset="0"/>
              <a:cs typeface="Times New Roman" pitchFamily="18" charset="0"/>
            </a:endParaRPr>
          </a:p>
          <a:p>
            <a:pPr marL="241300" marR="317500" indent="-228600">
              <a:lnSpc>
                <a:spcPct val="70000"/>
              </a:lnSpc>
              <a:spcBef>
                <a:spcPts val="1000"/>
              </a:spcBef>
              <a:buFont typeface="Arial MT"/>
              <a:buChar char="•"/>
              <a:tabLst>
                <a:tab pos="240665" algn="l"/>
                <a:tab pos="241300" algn="l"/>
              </a:tabLst>
            </a:pPr>
            <a:r>
              <a:rPr spc="-25" dirty="0">
                <a:latin typeface="Times New Roman" pitchFamily="18" charset="0"/>
                <a:cs typeface="Times New Roman" pitchFamily="18" charset="0"/>
              </a:rPr>
              <a:t>Very</a:t>
            </a:r>
            <a:r>
              <a:rPr spc="-5" dirty="0">
                <a:latin typeface="Times New Roman" pitchFamily="18" charset="0"/>
                <a:cs typeface="Times New Roman" pitchFamily="18" charset="0"/>
              </a:rPr>
              <a:t> </a:t>
            </a:r>
            <a:r>
              <a:rPr spc="-20" dirty="0">
                <a:latin typeface="Times New Roman" pitchFamily="18" charset="0"/>
                <a:cs typeface="Times New Roman" pitchFamily="18" charset="0"/>
              </a:rPr>
              <a:t>first</a:t>
            </a:r>
            <a:r>
              <a:rPr spc="5" dirty="0">
                <a:latin typeface="Times New Roman" pitchFamily="18" charset="0"/>
                <a:cs typeface="Times New Roman" pitchFamily="18" charset="0"/>
              </a:rPr>
              <a:t> </a:t>
            </a:r>
            <a:r>
              <a:rPr spc="-5" dirty="0">
                <a:latin typeface="Times New Roman" pitchFamily="18" charset="0"/>
                <a:cs typeface="Times New Roman" pitchFamily="18" charset="0"/>
              </a:rPr>
              <a:t>node </a:t>
            </a:r>
            <a:r>
              <a:rPr dirty="0">
                <a:latin typeface="Times New Roman" pitchFamily="18" charset="0"/>
                <a:cs typeface="Times New Roman" pitchFamily="18" charset="0"/>
              </a:rPr>
              <a:t>“Start”</a:t>
            </a:r>
            <a:r>
              <a:rPr spc="-10" dirty="0">
                <a:latin typeface="Times New Roman" pitchFamily="18" charset="0"/>
                <a:cs typeface="Times New Roman" pitchFamily="18" charset="0"/>
              </a:rPr>
              <a:t> contain</a:t>
            </a:r>
            <a:r>
              <a:rPr spc="10" dirty="0">
                <a:latin typeface="Times New Roman" pitchFamily="18" charset="0"/>
                <a:cs typeface="Times New Roman" pitchFamily="18" charset="0"/>
              </a:rPr>
              <a:t> </a:t>
            </a:r>
            <a:r>
              <a:rPr dirty="0">
                <a:latin typeface="Times New Roman" pitchFamily="18" charset="0"/>
                <a:cs typeface="Times New Roman" pitchFamily="18" charset="0"/>
              </a:rPr>
              <a:t>1</a:t>
            </a:r>
            <a:r>
              <a:rPr spc="10" dirty="0">
                <a:latin typeface="Times New Roman" pitchFamily="18" charset="0"/>
                <a:cs typeface="Times New Roman" pitchFamily="18" charset="0"/>
              </a:rPr>
              <a:t> </a:t>
            </a:r>
            <a:r>
              <a:rPr spc="-5" dirty="0">
                <a:latin typeface="Times New Roman" pitchFamily="18" charset="0"/>
                <a:cs typeface="Times New Roman" pitchFamily="18" charset="0"/>
              </a:rPr>
              <a:t>field</a:t>
            </a:r>
            <a:r>
              <a:rPr spc="5" dirty="0">
                <a:latin typeface="Times New Roman" pitchFamily="18" charset="0"/>
                <a:cs typeface="Times New Roman" pitchFamily="18" charset="0"/>
              </a:rPr>
              <a:t> </a:t>
            </a:r>
            <a:r>
              <a:rPr spc="-15" dirty="0">
                <a:latin typeface="Times New Roman" pitchFamily="18" charset="0"/>
                <a:cs typeface="Times New Roman" pitchFamily="18" charset="0"/>
              </a:rPr>
              <a:t>for</a:t>
            </a:r>
            <a:r>
              <a:rPr spc="-10" dirty="0">
                <a:latin typeface="Times New Roman" pitchFamily="18" charset="0"/>
                <a:cs typeface="Times New Roman" pitchFamily="18" charset="0"/>
              </a:rPr>
              <a:t> storing </a:t>
            </a:r>
            <a:r>
              <a:rPr spc="-390" dirty="0">
                <a:latin typeface="Times New Roman" pitchFamily="18" charset="0"/>
                <a:cs typeface="Times New Roman" pitchFamily="18" charset="0"/>
              </a:rPr>
              <a:t> </a:t>
            </a:r>
            <a:r>
              <a:rPr spc="-15" dirty="0">
                <a:latin typeface="Times New Roman" pitchFamily="18" charset="0"/>
                <a:cs typeface="Times New Roman" pitchFamily="18" charset="0"/>
              </a:rPr>
              <a:t>data</a:t>
            </a:r>
            <a:r>
              <a:rPr spc="-5" dirty="0">
                <a:latin typeface="Times New Roman" pitchFamily="18" charset="0"/>
                <a:cs typeface="Times New Roman" pitchFamily="18" charset="0"/>
              </a:rPr>
              <a:t> </a:t>
            </a:r>
            <a:r>
              <a:rPr dirty="0">
                <a:latin typeface="Times New Roman" pitchFamily="18" charset="0"/>
                <a:cs typeface="Times New Roman" pitchFamily="18" charset="0"/>
              </a:rPr>
              <a:t>and</a:t>
            </a:r>
            <a:r>
              <a:rPr spc="10" dirty="0">
                <a:latin typeface="Times New Roman" pitchFamily="18" charset="0"/>
                <a:cs typeface="Times New Roman" pitchFamily="18" charset="0"/>
              </a:rPr>
              <a:t> </a:t>
            </a:r>
            <a:r>
              <a:rPr dirty="0">
                <a:latin typeface="Times New Roman" pitchFamily="18" charset="0"/>
                <a:cs typeface="Times New Roman" pitchFamily="18" charset="0"/>
              </a:rPr>
              <a:t>another </a:t>
            </a:r>
            <a:r>
              <a:rPr spc="-5" dirty="0">
                <a:latin typeface="Times New Roman" pitchFamily="18" charset="0"/>
                <a:cs typeface="Times New Roman" pitchFamily="18" charset="0"/>
              </a:rPr>
              <a:t>field</a:t>
            </a:r>
            <a:r>
              <a:rPr spc="10" dirty="0">
                <a:latin typeface="Times New Roman" pitchFamily="18" charset="0"/>
                <a:cs typeface="Times New Roman" pitchFamily="18" charset="0"/>
              </a:rPr>
              <a:t> </a:t>
            </a:r>
            <a:r>
              <a:rPr spc="-15" dirty="0">
                <a:latin typeface="Times New Roman" pitchFamily="18" charset="0"/>
                <a:cs typeface="Times New Roman" pitchFamily="18" charset="0"/>
              </a:rPr>
              <a:t>for </a:t>
            </a:r>
            <a:r>
              <a:rPr spc="-5" dirty="0">
                <a:latin typeface="Times New Roman" pitchFamily="18" charset="0"/>
                <a:cs typeface="Times New Roman" pitchFamily="18" charset="0"/>
              </a:rPr>
              <a:t>address</a:t>
            </a:r>
            <a:r>
              <a:rPr spc="-10" dirty="0">
                <a:latin typeface="Times New Roman" pitchFamily="18" charset="0"/>
                <a:cs typeface="Times New Roman" pitchFamily="18" charset="0"/>
              </a:rPr>
              <a:t> </a:t>
            </a:r>
            <a:r>
              <a:rPr spc="-5" dirty="0">
                <a:latin typeface="Times New Roman" pitchFamily="18" charset="0"/>
                <a:cs typeface="Times New Roman" pitchFamily="18" charset="0"/>
              </a:rPr>
              <a:t>of</a:t>
            </a:r>
            <a:r>
              <a:rPr spc="10" dirty="0">
                <a:latin typeface="Times New Roman" pitchFamily="18" charset="0"/>
                <a:cs typeface="Times New Roman" pitchFamily="18" charset="0"/>
              </a:rPr>
              <a:t> </a:t>
            </a:r>
            <a:r>
              <a:rPr dirty="0">
                <a:latin typeface="Times New Roman" pitchFamily="18" charset="0"/>
                <a:cs typeface="Times New Roman" pitchFamily="18" charset="0"/>
              </a:rPr>
              <a:t>another </a:t>
            </a:r>
            <a:r>
              <a:rPr spc="5" dirty="0">
                <a:latin typeface="Times New Roman" pitchFamily="18" charset="0"/>
                <a:cs typeface="Times New Roman" pitchFamily="18" charset="0"/>
              </a:rPr>
              <a:t> </a:t>
            </a:r>
            <a:r>
              <a:rPr spc="-10" dirty="0">
                <a:latin typeface="Times New Roman" pitchFamily="18" charset="0"/>
                <a:cs typeface="Times New Roman" pitchFamily="18" charset="0"/>
              </a:rPr>
              <a:t>structure</a:t>
            </a:r>
            <a:endParaRPr>
              <a:latin typeface="Times New Roman" pitchFamily="18" charset="0"/>
              <a:cs typeface="Times New Roman" pitchFamily="18" charset="0"/>
            </a:endParaRPr>
          </a:p>
          <a:p>
            <a:pPr marL="241300" marR="502920" indent="-228600">
              <a:lnSpc>
                <a:spcPct val="70000"/>
              </a:lnSpc>
              <a:spcBef>
                <a:spcPts val="1005"/>
              </a:spcBef>
              <a:buFont typeface="Arial MT"/>
              <a:buChar char="•"/>
              <a:tabLst>
                <a:tab pos="240665" algn="l"/>
                <a:tab pos="241300" algn="l"/>
              </a:tabLst>
            </a:pPr>
            <a:r>
              <a:rPr dirty="0">
                <a:latin typeface="Times New Roman" pitchFamily="18" charset="0"/>
                <a:cs typeface="Times New Roman" pitchFamily="18" charset="0"/>
              </a:rPr>
              <a:t>As</a:t>
            </a:r>
            <a:r>
              <a:rPr spc="-15" dirty="0">
                <a:latin typeface="Times New Roman" pitchFamily="18" charset="0"/>
                <a:cs typeface="Times New Roman" pitchFamily="18" charset="0"/>
              </a:rPr>
              <a:t> </a:t>
            </a:r>
            <a:r>
              <a:rPr spc="-5" dirty="0">
                <a:latin typeface="Times New Roman" pitchFamily="18" charset="0"/>
                <a:cs typeface="Times New Roman" pitchFamily="18" charset="0"/>
              </a:rPr>
              <a:t>this is</a:t>
            </a:r>
            <a:r>
              <a:rPr dirty="0">
                <a:latin typeface="Times New Roman" pitchFamily="18" charset="0"/>
                <a:cs typeface="Times New Roman" pitchFamily="18" charset="0"/>
              </a:rPr>
              <a:t> </a:t>
            </a:r>
            <a:r>
              <a:rPr spc="-5" dirty="0">
                <a:latin typeface="Times New Roman" pitchFamily="18" charset="0"/>
                <a:cs typeface="Times New Roman" pitchFamily="18" charset="0"/>
              </a:rPr>
              <a:t>very </a:t>
            </a:r>
            <a:r>
              <a:rPr spc="-15" dirty="0">
                <a:latin typeface="Times New Roman" pitchFamily="18" charset="0"/>
                <a:cs typeface="Times New Roman" pitchFamily="18" charset="0"/>
              </a:rPr>
              <a:t>first</a:t>
            </a:r>
            <a:r>
              <a:rPr dirty="0">
                <a:latin typeface="Times New Roman" pitchFamily="18" charset="0"/>
                <a:cs typeface="Times New Roman" pitchFamily="18" charset="0"/>
              </a:rPr>
              <a:t> </a:t>
            </a:r>
            <a:r>
              <a:rPr spc="-5" dirty="0">
                <a:latin typeface="Times New Roman" pitchFamily="18" charset="0"/>
                <a:cs typeface="Times New Roman" pitchFamily="18" charset="0"/>
              </a:rPr>
              <a:t>node</a:t>
            </a:r>
            <a:r>
              <a:rPr spc="10" dirty="0">
                <a:latin typeface="Times New Roman" pitchFamily="18" charset="0"/>
                <a:cs typeface="Times New Roman" pitchFamily="18" charset="0"/>
              </a:rPr>
              <a:t> </a:t>
            </a:r>
            <a:r>
              <a:rPr spc="-5" dirty="0">
                <a:latin typeface="Times New Roman" pitchFamily="18" charset="0"/>
                <a:cs typeface="Times New Roman" pitchFamily="18" charset="0"/>
              </a:rPr>
              <a:t>or</a:t>
            </a:r>
            <a:r>
              <a:rPr spc="5" dirty="0">
                <a:latin typeface="Times New Roman" pitchFamily="18" charset="0"/>
                <a:cs typeface="Times New Roman" pitchFamily="18" charset="0"/>
              </a:rPr>
              <a:t> </a:t>
            </a:r>
            <a:r>
              <a:rPr spc="-10" dirty="0">
                <a:latin typeface="Times New Roman" pitchFamily="18" charset="0"/>
                <a:cs typeface="Times New Roman" pitchFamily="18" charset="0"/>
              </a:rPr>
              <a:t>Structure,</a:t>
            </a:r>
            <a:r>
              <a:rPr spc="15" dirty="0">
                <a:latin typeface="Times New Roman" pitchFamily="18" charset="0"/>
                <a:cs typeface="Times New Roman" pitchFamily="18" charset="0"/>
              </a:rPr>
              <a:t> </a:t>
            </a:r>
            <a:r>
              <a:rPr spc="-10" dirty="0">
                <a:latin typeface="Times New Roman" pitchFamily="18" charset="0"/>
                <a:cs typeface="Times New Roman" pitchFamily="18" charset="0"/>
              </a:rPr>
              <a:t>we</a:t>
            </a:r>
            <a:r>
              <a:rPr dirty="0">
                <a:latin typeface="Times New Roman" pitchFamily="18" charset="0"/>
                <a:cs typeface="Times New Roman" pitchFamily="18" charset="0"/>
              </a:rPr>
              <a:t> </a:t>
            </a:r>
            <a:r>
              <a:rPr spc="-10" dirty="0">
                <a:latin typeface="Times New Roman" pitchFamily="18" charset="0"/>
                <a:cs typeface="Times New Roman" pitchFamily="18" charset="0"/>
              </a:rPr>
              <a:t>have </a:t>
            </a:r>
            <a:r>
              <a:rPr spc="-395" dirty="0">
                <a:latin typeface="Times New Roman" pitchFamily="18" charset="0"/>
                <a:cs typeface="Times New Roman" pitchFamily="18" charset="0"/>
              </a:rPr>
              <a:t> </a:t>
            </a:r>
            <a:r>
              <a:rPr spc="-5" dirty="0">
                <a:latin typeface="Times New Roman" pitchFamily="18" charset="0"/>
                <a:cs typeface="Times New Roman" pitchFamily="18" charset="0"/>
              </a:rPr>
              <a:t>specified</a:t>
            </a:r>
            <a:r>
              <a:rPr spc="5" dirty="0">
                <a:latin typeface="Times New Roman" pitchFamily="18" charset="0"/>
                <a:cs typeface="Times New Roman" pitchFamily="18" charset="0"/>
              </a:rPr>
              <a:t> </a:t>
            </a:r>
            <a:r>
              <a:rPr spc="-5" dirty="0">
                <a:latin typeface="Times New Roman" pitchFamily="18" charset="0"/>
                <a:cs typeface="Times New Roman" pitchFamily="18" charset="0"/>
              </a:rPr>
              <a:t>its</a:t>
            </a:r>
            <a:r>
              <a:rPr dirty="0">
                <a:latin typeface="Times New Roman" pitchFamily="18" charset="0"/>
                <a:cs typeface="Times New Roman" pitchFamily="18" charset="0"/>
              </a:rPr>
              <a:t> </a:t>
            </a:r>
            <a:r>
              <a:rPr spc="-10" dirty="0">
                <a:latin typeface="Times New Roman" pitchFamily="18" charset="0"/>
                <a:cs typeface="Times New Roman" pitchFamily="18" charset="0"/>
              </a:rPr>
              <a:t>next</a:t>
            </a:r>
            <a:r>
              <a:rPr spc="5" dirty="0">
                <a:latin typeface="Times New Roman" pitchFamily="18" charset="0"/>
                <a:cs typeface="Times New Roman" pitchFamily="18" charset="0"/>
              </a:rPr>
              <a:t> </a:t>
            </a:r>
            <a:r>
              <a:rPr spc="-5" dirty="0">
                <a:latin typeface="Times New Roman" pitchFamily="18" charset="0"/>
                <a:cs typeface="Times New Roman" pitchFamily="18" charset="0"/>
              </a:rPr>
              <a:t>field</a:t>
            </a:r>
            <a:r>
              <a:rPr spc="10" dirty="0">
                <a:latin typeface="Times New Roman" pitchFamily="18" charset="0"/>
                <a:cs typeface="Times New Roman" pitchFamily="18" charset="0"/>
              </a:rPr>
              <a:t> </a:t>
            </a:r>
            <a:r>
              <a:rPr spc="-5" dirty="0">
                <a:latin typeface="Times New Roman" pitchFamily="18" charset="0"/>
                <a:cs typeface="Times New Roman" pitchFamily="18" charset="0"/>
              </a:rPr>
              <a:t>with</a:t>
            </a:r>
            <a:r>
              <a:rPr spc="10" dirty="0">
                <a:latin typeface="Times New Roman" pitchFamily="18" charset="0"/>
                <a:cs typeface="Times New Roman" pitchFamily="18" charset="0"/>
              </a:rPr>
              <a:t> </a:t>
            </a:r>
            <a:r>
              <a:rPr spc="-30" dirty="0">
                <a:latin typeface="Times New Roman" pitchFamily="18" charset="0"/>
                <a:cs typeface="Times New Roman" pitchFamily="18" charset="0"/>
              </a:rPr>
              <a:t>“NULL”</a:t>
            </a:r>
            <a:r>
              <a:rPr spc="-5" dirty="0">
                <a:latin typeface="Times New Roman" pitchFamily="18" charset="0"/>
                <a:cs typeface="Times New Roman" pitchFamily="18" charset="0"/>
              </a:rPr>
              <a:t> value.</a:t>
            </a:r>
            <a:endParaRPr>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2428860" y="1500174"/>
            <a:ext cx="2169413" cy="1958340"/>
          </a:xfrm>
          <a:prstGeom prst="rect">
            <a:avLst/>
          </a:prstGeom>
        </p:spPr>
      </p:pic>
      <p:sp>
        <p:nvSpPr>
          <p:cNvPr id="7" name="object 7"/>
          <p:cNvSpPr txBox="1">
            <a:spLocks noGrp="1"/>
          </p:cNvSpPr>
          <p:nvPr>
            <p:ph type="sldNum" sz="quarter" idx="7"/>
          </p:nvPr>
        </p:nvSpPr>
        <p:spPr>
          <a:xfrm>
            <a:off x="7010400" y="6492875"/>
            <a:ext cx="2133600"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 -INSERTION</a:t>
            </a:r>
            <a:endParaRPr lang="en-IN" dirty="0"/>
          </a:p>
        </p:txBody>
      </p:sp>
      <p:sp>
        <p:nvSpPr>
          <p:cNvPr id="3" name="Content Placeholder 2"/>
          <p:cNvSpPr>
            <a:spLocks noGrp="1"/>
          </p:cNvSpPr>
          <p:nvPr>
            <p:ph idx="1"/>
          </p:nvPr>
        </p:nvSpPr>
        <p:spPr/>
        <p:txBody>
          <a:bodyPr/>
          <a:lstStyle/>
          <a:p>
            <a:pPr algn="just"/>
            <a:r>
              <a:rPr lang="en-IN" dirty="0"/>
              <a:t>In general, when people talk about insertion concerning linked lists of any form, they implicitly refer to the adding of a node to the tail of the list.</a:t>
            </a:r>
          </a:p>
          <a:p>
            <a:pPr algn="just"/>
            <a:r>
              <a:rPr lang="en-IN" dirty="0" smtClean="0"/>
              <a:t>Adding </a:t>
            </a:r>
            <a:r>
              <a:rPr lang="en-IN" dirty="0"/>
              <a:t>a node to a singly linked list has only two cases:</a:t>
            </a:r>
          </a:p>
          <a:p>
            <a:pPr marL="857250" lvl="1" indent="-457200" algn="just">
              <a:buFont typeface="+mj-lt"/>
              <a:buAutoNum type="arabicPeriod"/>
            </a:pPr>
            <a:r>
              <a:rPr lang="en-IN" sz="2400" dirty="0" smtClean="0"/>
              <a:t>head </a:t>
            </a:r>
            <a:r>
              <a:rPr lang="en-IN" sz="2400" dirty="0"/>
              <a:t>= fi, in which case the node we are adding is now both the head and tail of the list; or</a:t>
            </a:r>
          </a:p>
          <a:p>
            <a:pPr marL="857250" lvl="1" indent="-457200" algn="just">
              <a:buFont typeface="+mj-lt"/>
              <a:buAutoNum type="arabicPeriod"/>
            </a:pPr>
            <a:r>
              <a:rPr lang="en-IN" sz="2400" dirty="0"/>
              <a:t>we simply need to append our node onto the end of the list updating the tail reference appropriately</a:t>
            </a:r>
          </a:p>
        </p:txBody>
      </p:sp>
    </p:spTree>
    <p:extLst>
      <p:ext uri="{BB962C8B-B14F-4D97-AF65-F5344CB8AC3E}">
        <p14:creationId xmlns="" xmlns:p14="http://schemas.microsoft.com/office/powerpoint/2010/main" val="1238392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 -INSERTION</a:t>
            </a:r>
            <a:endParaRPr lang="en-IN" dirty="0"/>
          </a:p>
        </p:txBody>
      </p:sp>
      <p:sp>
        <p:nvSpPr>
          <p:cNvPr id="3" name="Content Placeholder 2"/>
          <p:cNvSpPr>
            <a:spLocks noGrp="1"/>
          </p:cNvSpPr>
          <p:nvPr>
            <p:ph idx="1"/>
          </p:nvPr>
        </p:nvSpPr>
        <p:spPr/>
        <p:txBody>
          <a:bodyPr/>
          <a:lstStyle/>
          <a:p>
            <a:pPr marL="0" indent="0" algn="just">
              <a:buNone/>
            </a:pPr>
            <a:r>
              <a:rPr lang="en-IN" dirty="0"/>
              <a:t>// A linked list node </a:t>
            </a:r>
          </a:p>
          <a:p>
            <a:pPr marL="0" indent="0" algn="just">
              <a:buNone/>
            </a:pPr>
            <a:r>
              <a:rPr lang="en-IN" dirty="0"/>
              <a:t>class Node </a:t>
            </a:r>
          </a:p>
          <a:p>
            <a:pPr marL="0" indent="0" algn="just">
              <a:buNone/>
            </a:pPr>
            <a:r>
              <a:rPr lang="en-IN" dirty="0"/>
              <a:t>{ </a:t>
            </a:r>
            <a:r>
              <a:rPr lang="en-IN" dirty="0" smtClean="0"/>
              <a:t>public</a:t>
            </a:r>
            <a:r>
              <a:rPr lang="en-IN" dirty="0"/>
              <a:t>: </a:t>
            </a:r>
          </a:p>
          <a:p>
            <a:pPr marL="0" indent="0" algn="just">
              <a:buNone/>
            </a:pPr>
            <a:r>
              <a:rPr lang="en-IN" dirty="0"/>
              <a:t>	</a:t>
            </a:r>
            <a:r>
              <a:rPr lang="en-IN" dirty="0" err="1"/>
              <a:t>int</a:t>
            </a:r>
            <a:r>
              <a:rPr lang="en-IN" dirty="0"/>
              <a:t> data; </a:t>
            </a:r>
          </a:p>
          <a:p>
            <a:pPr marL="0" indent="0" algn="just">
              <a:buNone/>
            </a:pPr>
            <a:r>
              <a:rPr lang="en-IN" dirty="0"/>
              <a:t>	Node *next; </a:t>
            </a:r>
          </a:p>
          <a:p>
            <a:pPr marL="0" indent="0" algn="just">
              <a:buNone/>
            </a:pPr>
            <a:r>
              <a:rPr lang="en-IN" dirty="0"/>
              <a:t>}; </a:t>
            </a:r>
          </a:p>
          <a:p>
            <a:pPr marL="0" indent="0" algn="just">
              <a:buNone/>
            </a:pPr>
            <a:r>
              <a:rPr lang="en-IN" dirty="0"/>
              <a:t>A node can be added in three </a:t>
            </a:r>
            <a:r>
              <a:rPr lang="en-IN" dirty="0" smtClean="0"/>
              <a:t>ways:</a:t>
            </a:r>
            <a:endParaRPr lang="en-IN" dirty="0"/>
          </a:p>
          <a:p>
            <a:pPr marL="0" indent="0" algn="just">
              <a:buNone/>
            </a:pPr>
            <a:r>
              <a:rPr lang="en-IN" dirty="0"/>
              <a:t>1) At the front of the linked list</a:t>
            </a:r>
          </a:p>
          <a:p>
            <a:pPr marL="0" indent="0" algn="just">
              <a:buNone/>
            </a:pPr>
            <a:r>
              <a:rPr lang="en-IN" dirty="0"/>
              <a:t>2) After a given node.</a:t>
            </a:r>
          </a:p>
          <a:p>
            <a:pPr marL="0" indent="0" algn="just">
              <a:buNone/>
            </a:pPr>
            <a:r>
              <a:rPr lang="en-IN" dirty="0"/>
              <a:t>3) At the end of the linked list.</a:t>
            </a:r>
            <a:endParaRPr lang="en-IN" sz="2400" dirty="0"/>
          </a:p>
        </p:txBody>
      </p:sp>
      <p:pic>
        <p:nvPicPr>
          <p:cNvPr id="4" name="object 6"/>
          <p:cNvPicPr/>
          <p:nvPr/>
        </p:nvPicPr>
        <p:blipFill>
          <a:blip r:embed="rId2" cstate="print"/>
          <a:stretch>
            <a:fillRect/>
          </a:stretch>
        </p:blipFill>
        <p:spPr>
          <a:xfrm>
            <a:off x="4643438" y="2071678"/>
            <a:ext cx="2892551" cy="1958340"/>
          </a:xfrm>
          <a:prstGeom prst="rect">
            <a:avLst/>
          </a:prstGeom>
        </p:spPr>
      </p:pic>
    </p:spTree>
    <p:extLst>
      <p:ext uri="{BB962C8B-B14F-4D97-AF65-F5344CB8AC3E}">
        <p14:creationId xmlns="" xmlns:p14="http://schemas.microsoft.com/office/powerpoint/2010/main" val="15674415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 -INSERTION</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a:t>Add a node at the front: (A 4 steps process)</a:t>
            </a:r>
          </a:p>
          <a:p>
            <a:pPr algn="just"/>
            <a:r>
              <a:rPr lang="en-IN" dirty="0"/>
              <a:t>The new node is always added before the head of the given Linked List. </a:t>
            </a:r>
            <a:endParaRPr lang="en-IN" dirty="0" smtClean="0"/>
          </a:p>
          <a:p>
            <a:pPr algn="just"/>
            <a:r>
              <a:rPr lang="en-IN" dirty="0" smtClean="0"/>
              <a:t>And </a:t>
            </a:r>
            <a:r>
              <a:rPr lang="en-IN" dirty="0"/>
              <a:t>newly added node becomes the new head of the Linked List. </a:t>
            </a:r>
            <a:endParaRPr lang="en-IN" dirty="0" smtClean="0"/>
          </a:p>
          <a:p>
            <a:pPr algn="just"/>
            <a:r>
              <a:rPr lang="en-IN" dirty="0" smtClean="0"/>
              <a:t>For </a:t>
            </a:r>
            <a:r>
              <a:rPr lang="en-IN" dirty="0"/>
              <a:t>example if the given Linked List is 10-&gt;15-&gt;20-&gt;25 and we add an item 5 at the front, then the Linked List becomes 5-&gt;10-&gt;15-&gt;20-&gt;25. </a:t>
            </a:r>
            <a:endParaRPr lang="en-IN" dirty="0" smtClean="0"/>
          </a:p>
          <a:p>
            <a:pPr algn="just"/>
            <a:r>
              <a:rPr lang="en-IN" dirty="0" smtClean="0"/>
              <a:t>Let </a:t>
            </a:r>
            <a:r>
              <a:rPr lang="en-IN" dirty="0"/>
              <a:t>us call the function that adds at the front of the list is push(). The push() must receive a pointer to the head pointer, because push must change the head pointer to point to the new node </a:t>
            </a:r>
            <a:endParaRPr lang="en-IN" sz="2400" dirty="0"/>
          </a:p>
        </p:txBody>
      </p:sp>
    </p:spTree>
    <p:extLst>
      <p:ext uri="{BB962C8B-B14F-4D97-AF65-F5344CB8AC3E}">
        <p14:creationId xmlns="" xmlns:p14="http://schemas.microsoft.com/office/powerpoint/2010/main" val="199324818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 -INSERTION</a:t>
            </a:r>
            <a:endParaRPr lang="en-IN" dirty="0"/>
          </a:p>
        </p:txBody>
      </p:sp>
      <p:pic>
        <p:nvPicPr>
          <p:cNvPr id="7170" name="Picture 2" descr="linkedlist_insert_at_star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981200"/>
            <a:ext cx="7229475" cy="3111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263368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 -INSERTION</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a:t>/* Given a reference (pointer to pointer)  </a:t>
            </a:r>
            <a:r>
              <a:rPr lang="en-IN" dirty="0" smtClean="0"/>
              <a:t>to </a:t>
            </a:r>
            <a:r>
              <a:rPr lang="en-IN" dirty="0"/>
              <a:t>the head of a list and an </a:t>
            </a:r>
            <a:r>
              <a:rPr lang="en-IN" dirty="0" err="1"/>
              <a:t>int</a:t>
            </a:r>
            <a:r>
              <a:rPr lang="en-IN" dirty="0"/>
              <a:t>,  </a:t>
            </a:r>
            <a:r>
              <a:rPr lang="en-IN" dirty="0" smtClean="0"/>
              <a:t>inserts </a:t>
            </a:r>
            <a:r>
              <a:rPr lang="en-IN" dirty="0"/>
              <a:t>a new node on the front of the list. */</a:t>
            </a:r>
          </a:p>
          <a:p>
            <a:pPr marL="0" indent="0" algn="just">
              <a:buNone/>
            </a:pPr>
            <a:r>
              <a:rPr lang="en-IN" dirty="0"/>
              <a:t>void push(Node** </a:t>
            </a:r>
            <a:r>
              <a:rPr lang="en-IN" dirty="0" err="1"/>
              <a:t>head_ref</a:t>
            </a:r>
            <a:r>
              <a:rPr lang="en-IN" dirty="0"/>
              <a:t>, </a:t>
            </a:r>
            <a:r>
              <a:rPr lang="en-IN" dirty="0" err="1"/>
              <a:t>int</a:t>
            </a:r>
            <a:r>
              <a:rPr lang="en-IN" dirty="0"/>
              <a:t> </a:t>
            </a:r>
            <a:r>
              <a:rPr lang="en-IN" dirty="0" err="1"/>
              <a:t>new_data</a:t>
            </a:r>
            <a:r>
              <a:rPr lang="en-IN" dirty="0"/>
              <a:t>)  </a:t>
            </a:r>
          </a:p>
          <a:p>
            <a:pPr marL="0" indent="0" algn="just">
              <a:buNone/>
            </a:pPr>
            <a:r>
              <a:rPr lang="en-IN" dirty="0"/>
              <a:t>{  </a:t>
            </a:r>
          </a:p>
          <a:p>
            <a:pPr marL="0" indent="0" algn="just">
              <a:buNone/>
            </a:pPr>
            <a:r>
              <a:rPr lang="en-IN" dirty="0"/>
              <a:t>    /* 1. allocate node */</a:t>
            </a:r>
          </a:p>
          <a:p>
            <a:pPr marL="0" indent="0" algn="just">
              <a:buNone/>
            </a:pPr>
            <a:r>
              <a:rPr lang="en-IN" dirty="0"/>
              <a:t>    Node* </a:t>
            </a:r>
            <a:r>
              <a:rPr lang="en-IN" dirty="0" err="1"/>
              <a:t>new_node</a:t>
            </a:r>
            <a:r>
              <a:rPr lang="en-IN" dirty="0"/>
              <a:t> = new Node();  </a:t>
            </a:r>
          </a:p>
          <a:p>
            <a:pPr marL="0" indent="0" algn="just">
              <a:buNone/>
            </a:pPr>
            <a:r>
              <a:rPr lang="en-IN" dirty="0"/>
              <a:t>  </a:t>
            </a:r>
          </a:p>
          <a:p>
            <a:pPr marL="0" indent="0" algn="just">
              <a:buNone/>
            </a:pPr>
            <a:r>
              <a:rPr lang="en-IN" dirty="0"/>
              <a:t>    /* 2. put in the data */</a:t>
            </a:r>
          </a:p>
          <a:p>
            <a:pPr marL="0" indent="0" algn="just">
              <a:buNone/>
            </a:pPr>
            <a:r>
              <a:rPr lang="en-IN" dirty="0"/>
              <a:t>    </a:t>
            </a:r>
            <a:r>
              <a:rPr lang="en-IN" dirty="0" err="1"/>
              <a:t>new_node</a:t>
            </a:r>
            <a:r>
              <a:rPr lang="en-IN" dirty="0"/>
              <a:t>-&gt;data = </a:t>
            </a:r>
            <a:r>
              <a:rPr lang="en-IN" dirty="0" err="1"/>
              <a:t>new_data</a:t>
            </a:r>
            <a:r>
              <a:rPr lang="en-IN" dirty="0"/>
              <a:t>;  </a:t>
            </a:r>
          </a:p>
          <a:p>
            <a:pPr marL="0" indent="0" algn="just">
              <a:buNone/>
            </a:pPr>
            <a:r>
              <a:rPr lang="en-IN" dirty="0"/>
              <a:t>  </a:t>
            </a:r>
          </a:p>
          <a:p>
            <a:pPr marL="0" indent="0" algn="just">
              <a:buNone/>
            </a:pPr>
            <a:r>
              <a:rPr lang="en-IN" dirty="0"/>
              <a:t>    /* 3. Make next of new node as head */</a:t>
            </a:r>
          </a:p>
          <a:p>
            <a:pPr marL="0" indent="0" algn="just">
              <a:buNone/>
            </a:pPr>
            <a:r>
              <a:rPr lang="en-IN" dirty="0"/>
              <a:t>    </a:t>
            </a:r>
            <a:r>
              <a:rPr lang="en-IN" dirty="0" err="1"/>
              <a:t>new_node</a:t>
            </a:r>
            <a:r>
              <a:rPr lang="en-IN" dirty="0"/>
              <a:t>-&gt;next = (*</a:t>
            </a:r>
            <a:r>
              <a:rPr lang="en-IN" dirty="0" err="1"/>
              <a:t>head_ref</a:t>
            </a:r>
            <a:r>
              <a:rPr lang="en-IN" dirty="0"/>
              <a:t>);  </a:t>
            </a:r>
          </a:p>
          <a:p>
            <a:pPr marL="0" indent="0" algn="just">
              <a:buNone/>
            </a:pPr>
            <a:r>
              <a:rPr lang="en-IN" dirty="0"/>
              <a:t>  </a:t>
            </a:r>
          </a:p>
          <a:p>
            <a:pPr marL="0" indent="0" algn="just">
              <a:buNone/>
            </a:pPr>
            <a:r>
              <a:rPr lang="en-IN" dirty="0"/>
              <a:t>    /* 4. move the head to point to the new node */</a:t>
            </a:r>
          </a:p>
          <a:p>
            <a:pPr marL="0" indent="0" algn="just">
              <a:buNone/>
            </a:pPr>
            <a:r>
              <a:rPr lang="en-IN" dirty="0"/>
              <a:t>    (*</a:t>
            </a:r>
            <a:r>
              <a:rPr lang="en-IN" dirty="0" err="1"/>
              <a:t>head_ref</a:t>
            </a:r>
            <a:r>
              <a:rPr lang="en-IN" dirty="0"/>
              <a:t>) = </a:t>
            </a:r>
            <a:r>
              <a:rPr lang="en-IN" dirty="0" err="1"/>
              <a:t>new_node</a:t>
            </a:r>
            <a:r>
              <a:rPr lang="en-IN" dirty="0"/>
              <a:t>;  </a:t>
            </a:r>
          </a:p>
          <a:p>
            <a:pPr marL="0" indent="0" algn="just">
              <a:buNone/>
            </a:pPr>
            <a:r>
              <a:rPr lang="en-IN" dirty="0"/>
              <a:t>} </a:t>
            </a:r>
            <a:endParaRPr lang="en-IN" dirty="0" smtClean="0"/>
          </a:p>
          <a:p>
            <a:pPr marL="0" indent="0" algn="just">
              <a:buNone/>
            </a:pPr>
            <a:r>
              <a:rPr lang="en-IN" dirty="0">
                <a:hlinkClick r:id="rId2"/>
              </a:rPr>
              <a:t>https://www.tutorialspoint.com/cplusplus-program-to-implement-singly-linked-list</a:t>
            </a:r>
            <a:endParaRPr lang="en-IN" sz="2400" dirty="0"/>
          </a:p>
        </p:txBody>
      </p:sp>
    </p:spTree>
    <p:extLst>
      <p:ext uri="{BB962C8B-B14F-4D97-AF65-F5344CB8AC3E}">
        <p14:creationId xmlns="" xmlns:p14="http://schemas.microsoft.com/office/powerpoint/2010/main" val="33142355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–INSERTION IN BEGINNING</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428625" y="1495425"/>
            <a:ext cx="8486775" cy="4829175"/>
          </a:xfrm>
          <a:prstGeom prst="rect">
            <a:avLst/>
          </a:prstGeom>
        </p:spPr>
      </p:pic>
    </p:spTree>
    <p:extLst>
      <p:ext uri="{BB962C8B-B14F-4D97-AF65-F5344CB8AC3E}">
        <p14:creationId xmlns="" xmlns:p14="http://schemas.microsoft.com/office/powerpoint/2010/main" val="27523549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–INSERTION IN BEGINNING</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2500" y="1752600"/>
            <a:ext cx="4914900" cy="2683867"/>
          </a:xfrm>
          <a:prstGeom prst="rect">
            <a:avLst/>
          </a:prstGeom>
        </p:spPr>
      </p:pic>
      <p:pic>
        <p:nvPicPr>
          <p:cNvPr id="6" name="Picture 5"/>
          <p:cNvPicPr>
            <a:picLocks noChangeAspect="1"/>
          </p:cNvPicPr>
          <p:nvPr/>
        </p:nvPicPr>
        <p:blipFill>
          <a:blip r:embed="rId3"/>
          <a:stretch>
            <a:fillRect/>
          </a:stretch>
        </p:blipFill>
        <p:spPr>
          <a:xfrm>
            <a:off x="1143000" y="4351834"/>
            <a:ext cx="6879771" cy="1981200"/>
          </a:xfrm>
          <a:prstGeom prst="rect">
            <a:avLst/>
          </a:prstGeom>
        </p:spPr>
      </p:pic>
    </p:spTree>
    <p:extLst>
      <p:ext uri="{BB962C8B-B14F-4D97-AF65-F5344CB8AC3E}">
        <p14:creationId xmlns="" xmlns:p14="http://schemas.microsoft.com/office/powerpoint/2010/main" val="15921217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4294967295"/>
          </p:nvPr>
        </p:nvSpPr>
        <p:spPr>
          <a:noFill/>
        </p:spPr>
        <p:txBody>
          <a:bodyPr/>
          <a:lstStyle/>
          <a:p>
            <a:fld id="{4936EF9E-4F7E-4E3B-B0FE-4E3F7CC5FD2D}" type="slidenum">
              <a:rPr lang="en-US" smtClean="0"/>
              <a:pPr/>
              <a:t>2</a:t>
            </a:fld>
            <a:endParaRPr lang="en-US" smtClean="0"/>
          </a:p>
        </p:txBody>
      </p:sp>
      <p:sp>
        <p:nvSpPr>
          <p:cNvPr id="6148" name="Rectangle 2"/>
          <p:cNvSpPr>
            <a:spLocks noGrp="1" noChangeArrowheads="1"/>
          </p:cNvSpPr>
          <p:nvPr>
            <p:ph type="title"/>
          </p:nvPr>
        </p:nvSpPr>
        <p:spPr/>
        <p:txBody>
          <a:bodyPr/>
          <a:lstStyle/>
          <a:p>
            <a:pPr eaLnBrk="1" hangingPunct="1"/>
            <a:r>
              <a:rPr lang="en-US" dirty="0" smtClean="0"/>
              <a:t>WHAT IS LINKED LIST</a:t>
            </a:r>
          </a:p>
        </p:txBody>
      </p:sp>
      <p:sp>
        <p:nvSpPr>
          <p:cNvPr id="6149" name="Rectangle 3"/>
          <p:cNvSpPr>
            <a:spLocks noGrp="1" noChangeArrowheads="1"/>
          </p:cNvSpPr>
          <p:nvPr>
            <p:ph type="body" idx="1"/>
          </p:nvPr>
        </p:nvSpPr>
        <p:spPr>
          <a:xfrm>
            <a:off x="85725" y="1608138"/>
            <a:ext cx="8686800" cy="4114800"/>
          </a:xfrm>
        </p:spPr>
        <p:txBody>
          <a:bodyPr/>
          <a:lstStyle/>
          <a:p>
            <a:pPr algn="just">
              <a:lnSpc>
                <a:spcPct val="90000"/>
              </a:lnSpc>
            </a:pPr>
            <a:r>
              <a:rPr lang="en-IN" dirty="0"/>
              <a:t>A linked list is a linear data structure, in which the elements are not stored at contiguous memory locations. The elements in a linked list are linked using pointers as shown in the below image</a:t>
            </a:r>
            <a:r>
              <a:rPr lang="en-IN" dirty="0" smtClean="0"/>
              <a:t>:</a:t>
            </a:r>
          </a:p>
          <a:p>
            <a:pPr algn="just">
              <a:lnSpc>
                <a:spcPct val="90000"/>
              </a:lnSpc>
            </a:pPr>
            <a:endParaRPr lang="en-IN" dirty="0"/>
          </a:p>
          <a:p>
            <a:pPr algn="just">
              <a:lnSpc>
                <a:spcPct val="90000"/>
              </a:lnSpc>
            </a:pPr>
            <a:endParaRPr lang="en-IN" dirty="0" smtClean="0"/>
          </a:p>
          <a:p>
            <a:pPr algn="just">
              <a:lnSpc>
                <a:spcPct val="90000"/>
              </a:lnSpc>
            </a:pPr>
            <a:endParaRPr lang="en-IN" dirty="0"/>
          </a:p>
          <a:p>
            <a:pPr algn="just">
              <a:lnSpc>
                <a:spcPct val="90000"/>
              </a:lnSpc>
            </a:pPr>
            <a:r>
              <a:rPr lang="en-IN" dirty="0"/>
              <a:t>In simple words, a linked list consists of nodes where each node contains a data field and a reference(link) to the next node in the list.</a:t>
            </a:r>
            <a:endParaRPr lang="en-IN" dirty="0" smtClean="0"/>
          </a:p>
          <a:p>
            <a:pPr algn="just">
              <a:lnSpc>
                <a:spcPct val="90000"/>
              </a:lnSpc>
            </a:pPr>
            <a:endParaRPr lang="en-US" dirty="0" smtClean="0"/>
          </a:p>
        </p:txBody>
      </p:sp>
      <p:pic>
        <p:nvPicPr>
          <p:cNvPr id="1026" name="Picture 2" descr="https://media.geeksforgeeks.org/wp-content/cdn-uploads/gq/2013/03/Linkedlist.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3050" y="2743200"/>
            <a:ext cx="7229475"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–explanation </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a:t>
            </a:r>
            <a:r>
              <a:rPr lang="en-IN" dirty="0"/>
              <a:t>function insert() inserts the data into the beginning of the linked list. It creates a </a:t>
            </a:r>
            <a:r>
              <a:rPr lang="en-IN" dirty="0" err="1"/>
              <a:t>new_node</a:t>
            </a:r>
            <a:r>
              <a:rPr lang="en-IN" dirty="0"/>
              <a:t> and inserts the number in the data field of the </a:t>
            </a:r>
            <a:r>
              <a:rPr lang="en-IN" dirty="0" err="1"/>
              <a:t>new_node</a:t>
            </a:r>
            <a:r>
              <a:rPr lang="en-IN" dirty="0"/>
              <a:t>. Then the </a:t>
            </a:r>
            <a:r>
              <a:rPr lang="en-IN" dirty="0" err="1"/>
              <a:t>new_node</a:t>
            </a:r>
            <a:r>
              <a:rPr lang="en-IN" dirty="0"/>
              <a:t> points to the head. Finally the head is the </a:t>
            </a:r>
            <a:r>
              <a:rPr lang="en-IN" dirty="0" err="1"/>
              <a:t>new_node</a:t>
            </a:r>
            <a:r>
              <a:rPr lang="en-IN" dirty="0"/>
              <a:t> i.e. the linked list starts from there. </a:t>
            </a:r>
            <a:endParaRPr lang="en-IN" dirty="0" smtClean="0"/>
          </a:p>
          <a:p>
            <a:pPr algn="just"/>
            <a:r>
              <a:rPr lang="en-IN" dirty="0"/>
              <a:t>The function display() displays the whole linked list. First </a:t>
            </a:r>
            <a:r>
              <a:rPr lang="en-IN" dirty="0" err="1"/>
              <a:t>ptr</a:t>
            </a:r>
            <a:r>
              <a:rPr lang="en-IN" dirty="0"/>
              <a:t> points to head. Then it is continuously forwarded to the next node until all the data values of the nodes are printed. </a:t>
            </a:r>
            <a:endParaRPr lang="en-IN" dirty="0" smtClean="0"/>
          </a:p>
          <a:p>
            <a:pPr algn="just"/>
            <a:r>
              <a:rPr lang="en-IN" dirty="0" smtClean="0"/>
              <a:t>In </a:t>
            </a:r>
            <a:r>
              <a:rPr lang="en-IN" dirty="0"/>
              <a:t>the function main(), first various values are inserted into the linked list by calling insert(). Then the linked list is displayed</a:t>
            </a:r>
          </a:p>
        </p:txBody>
      </p:sp>
    </p:spTree>
    <p:extLst>
      <p:ext uri="{BB962C8B-B14F-4D97-AF65-F5344CB8AC3E}">
        <p14:creationId xmlns="" xmlns:p14="http://schemas.microsoft.com/office/powerpoint/2010/main" val="37098153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To </a:t>
            </a:r>
            <a:r>
              <a:rPr lang="en-IN" sz="2000" dirty="0">
                <a:latin typeface="Times New Roman" pitchFamily="18" charset="0"/>
                <a:cs typeface="Times New Roman" pitchFamily="18" charset="0"/>
              </a:rPr>
              <a:t>find the sum of all elements of the singly linked list, we have to navigate to each node of the linked list and add the element's value to a sum </a:t>
            </a:r>
            <a:r>
              <a:rPr lang="en-IN" sz="2000" dirty="0" smtClean="0">
                <a:latin typeface="Times New Roman" pitchFamily="18" charset="0"/>
                <a:cs typeface="Times New Roman" pitchFamily="18" charset="0"/>
              </a:rPr>
              <a:t>variable. For example,  Suppose </a:t>
            </a:r>
            <a:r>
              <a:rPr lang="en-IN" sz="2000" dirty="0">
                <a:latin typeface="Times New Roman" pitchFamily="18" charset="0"/>
                <a:cs typeface="Times New Roman" pitchFamily="18" charset="0"/>
              </a:rPr>
              <a:t>we have a linked list: 2 -&gt; 27 -&gt; 32 -&gt; 1 -&gt; 5</a:t>
            </a:r>
          </a:p>
          <a:p>
            <a:pPr marL="0" indent="0" algn="just">
              <a:buNone/>
            </a:pPr>
            <a:r>
              <a:rPr lang="en-IN" sz="2000" dirty="0" smtClean="0">
                <a:latin typeface="Times New Roman" pitchFamily="18" charset="0"/>
                <a:cs typeface="Times New Roman" pitchFamily="18" charset="0"/>
              </a:rPr>
              <a:t>	sum </a:t>
            </a:r>
            <a:r>
              <a:rPr lang="en-IN" sz="2000" dirty="0">
                <a:latin typeface="Times New Roman" pitchFamily="18" charset="0"/>
                <a:cs typeface="Times New Roman" pitchFamily="18" charset="0"/>
              </a:rPr>
              <a:t>= 2 + 27 + 32 + 1 + 5 = 67.</a:t>
            </a:r>
          </a:p>
          <a:p>
            <a:pPr algn="just"/>
            <a:r>
              <a:rPr lang="en-IN" sz="2000" dirty="0">
                <a:latin typeface="Times New Roman" pitchFamily="18" charset="0"/>
                <a:cs typeface="Times New Roman" pitchFamily="18" charset="0"/>
              </a:rPr>
              <a:t>This can be done by using two methods :</a:t>
            </a:r>
          </a:p>
          <a:p>
            <a:pPr algn="just"/>
            <a:r>
              <a:rPr lang="en-IN" sz="2000" dirty="0" smtClean="0">
                <a:latin typeface="Times New Roman" pitchFamily="18" charset="0"/>
                <a:cs typeface="Times New Roman" pitchFamily="18" charset="0"/>
              </a:rPr>
              <a:t>Method </a:t>
            </a:r>
            <a:r>
              <a:rPr lang="en-IN" sz="2000" dirty="0">
                <a:latin typeface="Times New Roman" pitchFamily="18" charset="0"/>
                <a:cs typeface="Times New Roman" pitchFamily="18" charset="0"/>
              </a:rPr>
              <a:t>1 - Using a loop that loops over all the values of the linked list and finds the </a:t>
            </a:r>
            <a:r>
              <a:rPr lang="en-IN" sz="2000" dirty="0" smtClean="0">
                <a:latin typeface="Times New Roman" pitchFamily="18" charset="0"/>
                <a:cs typeface="Times New Roman" pitchFamily="18" charset="0"/>
              </a:rPr>
              <a:t>sum.</a:t>
            </a:r>
          </a:p>
          <a:p>
            <a:pPr marL="400050" lvl="1" indent="0" algn="just">
              <a:buNone/>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loop runs till the end of the linked list i.e. when the pointer of an element points to null, this loop will run and find the sum of values of each element.</a:t>
            </a:r>
          </a:p>
        </p:txBody>
      </p:sp>
    </p:spTree>
    <p:extLst>
      <p:ext uri="{BB962C8B-B14F-4D97-AF65-F5344CB8AC3E}">
        <p14:creationId xmlns="" xmlns:p14="http://schemas.microsoft.com/office/powerpoint/2010/main" val="21028731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838200" y="1571625"/>
            <a:ext cx="5943600" cy="4857750"/>
          </a:xfrm>
          <a:prstGeom prst="rect">
            <a:avLst/>
          </a:prstGeom>
        </p:spPr>
      </p:pic>
    </p:spTree>
    <p:extLst>
      <p:ext uri="{BB962C8B-B14F-4D97-AF65-F5344CB8AC3E}">
        <p14:creationId xmlns="" xmlns:p14="http://schemas.microsoft.com/office/powerpoint/2010/main" val="92648976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sp>
        <p:nvSpPr>
          <p:cNvPr id="5" name="Content Placeholder 4"/>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927100" y="1778000"/>
            <a:ext cx="5042414" cy="1828800"/>
          </a:xfrm>
          <a:prstGeom prst="rect">
            <a:avLst/>
          </a:prstGeom>
        </p:spPr>
      </p:pic>
      <p:pic>
        <p:nvPicPr>
          <p:cNvPr id="4" name="Picture 3"/>
          <p:cNvPicPr>
            <a:picLocks noChangeAspect="1"/>
          </p:cNvPicPr>
          <p:nvPr/>
        </p:nvPicPr>
        <p:blipFill>
          <a:blip r:embed="rId3"/>
          <a:stretch>
            <a:fillRect/>
          </a:stretch>
        </p:blipFill>
        <p:spPr>
          <a:xfrm>
            <a:off x="1003300" y="3632200"/>
            <a:ext cx="6083300" cy="1565121"/>
          </a:xfrm>
          <a:prstGeom prst="rect">
            <a:avLst/>
          </a:prstGeom>
        </p:spPr>
      </p:pic>
    </p:spTree>
    <p:extLst>
      <p:ext uri="{BB962C8B-B14F-4D97-AF65-F5344CB8AC3E}">
        <p14:creationId xmlns="" xmlns:p14="http://schemas.microsoft.com/office/powerpoint/2010/main" val="265282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sp>
        <p:nvSpPr>
          <p:cNvPr id="5" name="Content Placeholder 4"/>
          <p:cNvSpPr>
            <a:spLocks noGrp="1"/>
          </p:cNvSpPr>
          <p:nvPr>
            <p:ph idx="1"/>
          </p:nvPr>
        </p:nvSpPr>
        <p:spPr/>
        <p:txBody>
          <a:bodyPr/>
          <a:lstStyle/>
          <a:p>
            <a:pPr algn="just"/>
            <a:r>
              <a:rPr lang="en-IN" dirty="0"/>
              <a:t>Method 2 - Using a recursive function that calls itself until the linked list has elements. The recursive function calls itself again and again. The call to the recursive function sends the next node values as a parameter along with the sum address location.</a:t>
            </a:r>
          </a:p>
        </p:txBody>
      </p:sp>
    </p:spTree>
    <p:extLst>
      <p:ext uri="{BB962C8B-B14F-4D97-AF65-F5344CB8AC3E}">
        <p14:creationId xmlns="" xmlns:p14="http://schemas.microsoft.com/office/powerpoint/2010/main" val="326603299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sp>
        <p:nvSpPr>
          <p:cNvPr id="5" name="Content Placeholder 4"/>
          <p:cNvSpPr>
            <a:spLocks noGrp="1"/>
          </p:cNvSpPr>
          <p:nvPr>
            <p:ph idx="1"/>
          </p:nvPr>
        </p:nvSpPr>
        <p:spPr/>
        <p:txBody>
          <a:bodyPr/>
          <a:lstStyle/>
          <a:p>
            <a:pPr algn="just"/>
            <a:r>
              <a:rPr lang="en-IN" dirty="0" smtClean="0"/>
              <a:t>sum </a:t>
            </a:r>
            <a:r>
              <a:rPr lang="en-IN" dirty="0"/>
              <a:t>address location.</a:t>
            </a:r>
          </a:p>
        </p:txBody>
      </p:sp>
      <p:pic>
        <p:nvPicPr>
          <p:cNvPr id="6" name="Picture 5"/>
          <p:cNvPicPr>
            <a:picLocks noChangeAspect="1"/>
          </p:cNvPicPr>
          <p:nvPr/>
        </p:nvPicPr>
        <p:blipFill>
          <a:blip r:embed="rId2"/>
          <a:stretch>
            <a:fillRect/>
          </a:stretch>
        </p:blipFill>
        <p:spPr>
          <a:xfrm>
            <a:off x="990600" y="1676400"/>
            <a:ext cx="6928858" cy="4648200"/>
          </a:xfrm>
          <a:prstGeom prst="rect">
            <a:avLst/>
          </a:prstGeom>
        </p:spPr>
      </p:pic>
    </p:spTree>
    <p:extLst>
      <p:ext uri="{BB962C8B-B14F-4D97-AF65-F5344CB8AC3E}">
        <p14:creationId xmlns="" xmlns:p14="http://schemas.microsoft.com/office/powerpoint/2010/main" val="38843042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TO FIND SUM OF ALL NODES IN LINKED LIST</a:t>
            </a:r>
            <a:endParaRPr lang="en-IN" dirty="0"/>
          </a:p>
        </p:txBody>
      </p:sp>
      <p:pic>
        <p:nvPicPr>
          <p:cNvPr id="3" name="Content Placeholder 2"/>
          <p:cNvPicPr>
            <a:picLocks noGrp="1" noChangeAspect="1"/>
          </p:cNvPicPr>
          <p:nvPr>
            <p:ph idx="1"/>
          </p:nvPr>
        </p:nvPicPr>
        <p:blipFill>
          <a:blip r:embed="rId2"/>
          <a:stretch>
            <a:fillRect/>
          </a:stretch>
        </p:blipFill>
        <p:spPr>
          <a:xfrm>
            <a:off x="990600" y="1676400"/>
            <a:ext cx="5257800" cy="3375941"/>
          </a:xfrm>
          <a:prstGeom prst="rect">
            <a:avLst/>
          </a:prstGeom>
        </p:spPr>
      </p:pic>
      <p:pic>
        <p:nvPicPr>
          <p:cNvPr id="4" name="Picture 3"/>
          <p:cNvPicPr>
            <a:picLocks noChangeAspect="1"/>
          </p:cNvPicPr>
          <p:nvPr/>
        </p:nvPicPr>
        <p:blipFill>
          <a:blip r:embed="rId3"/>
          <a:stretch>
            <a:fillRect/>
          </a:stretch>
        </p:blipFill>
        <p:spPr>
          <a:xfrm>
            <a:off x="2362200" y="4724400"/>
            <a:ext cx="6000750" cy="1628775"/>
          </a:xfrm>
          <a:prstGeom prst="rect">
            <a:avLst/>
          </a:prstGeom>
        </p:spPr>
      </p:pic>
    </p:spTree>
    <p:extLst>
      <p:ext uri="{BB962C8B-B14F-4D97-AF65-F5344CB8AC3E}">
        <p14:creationId xmlns="" xmlns:p14="http://schemas.microsoft.com/office/powerpoint/2010/main" val="7841949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a:t>
            </a:r>
            <a:endParaRPr lang="en-IN" dirty="0"/>
          </a:p>
        </p:txBody>
      </p:sp>
      <p:sp>
        <p:nvSpPr>
          <p:cNvPr id="5" name="Content Placeholder 4"/>
          <p:cNvSpPr>
            <a:spLocks noGrp="1"/>
          </p:cNvSpPr>
          <p:nvPr>
            <p:ph idx="1"/>
          </p:nvPr>
        </p:nvSpPr>
        <p:spPr/>
        <p:txBody>
          <a:bodyPr>
            <a:normAutofit/>
          </a:bodyPr>
          <a:lstStyle/>
          <a:p>
            <a:pPr marL="0" indent="0" algn="just">
              <a:buNone/>
            </a:pPr>
            <a:r>
              <a:rPr lang="en-IN" dirty="0"/>
              <a:t>Doubly Linked List is a variation of Linked list in which navigation is possible in both ways, either forward and backward easily as compared to Single Linked List. Following are the important terms to understand the concept of doubly linked list.</a:t>
            </a:r>
          </a:p>
          <a:p>
            <a:pPr algn="just"/>
            <a:r>
              <a:rPr lang="en-IN" dirty="0" smtClean="0"/>
              <a:t>Link </a:t>
            </a:r>
            <a:r>
              <a:rPr lang="en-IN" dirty="0"/>
              <a:t>− Each link of a linked list can store a data called an element.</a:t>
            </a:r>
          </a:p>
          <a:p>
            <a:pPr algn="just"/>
            <a:r>
              <a:rPr lang="en-IN" dirty="0" smtClean="0"/>
              <a:t>Next </a:t>
            </a:r>
            <a:r>
              <a:rPr lang="en-IN" dirty="0"/>
              <a:t>− Each link of a linked list contains a link to the next link called Next.</a:t>
            </a:r>
          </a:p>
          <a:p>
            <a:pPr algn="just"/>
            <a:r>
              <a:rPr lang="en-IN" dirty="0" err="1" smtClean="0"/>
              <a:t>Prev</a:t>
            </a:r>
            <a:r>
              <a:rPr lang="en-IN" dirty="0" smtClean="0"/>
              <a:t> </a:t>
            </a:r>
            <a:r>
              <a:rPr lang="en-IN" dirty="0"/>
              <a:t>− Each link of a linked list contains a link to the previous link called Prev.</a:t>
            </a:r>
          </a:p>
        </p:txBody>
      </p:sp>
    </p:spTree>
    <p:extLst>
      <p:ext uri="{BB962C8B-B14F-4D97-AF65-F5344CB8AC3E}">
        <p14:creationId xmlns="" xmlns:p14="http://schemas.microsoft.com/office/powerpoint/2010/main" val="34006377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a:t>
            </a:r>
            <a:endParaRPr lang="en-IN" dirty="0"/>
          </a:p>
        </p:txBody>
      </p:sp>
      <p:sp>
        <p:nvSpPr>
          <p:cNvPr id="5" name="Content Placeholder 4"/>
          <p:cNvSpPr>
            <a:spLocks noGrp="1"/>
          </p:cNvSpPr>
          <p:nvPr>
            <p:ph idx="1"/>
          </p:nvPr>
        </p:nvSpPr>
        <p:spPr>
          <a:xfrm>
            <a:off x="914400" y="2514600"/>
            <a:ext cx="8001000" cy="3733800"/>
          </a:xfrm>
        </p:spPr>
        <p:txBody>
          <a:bodyPr>
            <a:normAutofit fontScale="92500"/>
          </a:bodyPr>
          <a:lstStyle/>
          <a:p>
            <a:pPr marL="0" indent="0" algn="just">
              <a:buNone/>
            </a:pPr>
            <a:r>
              <a:rPr lang="en-IN" dirty="0"/>
              <a:t>As per the above illustration, following are the important points to be considered.</a:t>
            </a:r>
          </a:p>
          <a:p>
            <a:pPr marL="0" indent="0" algn="just">
              <a:buNone/>
            </a:pPr>
            <a:r>
              <a:rPr lang="en-IN" dirty="0" smtClean="0"/>
              <a:t>Doubly </a:t>
            </a:r>
            <a:r>
              <a:rPr lang="en-IN" dirty="0"/>
              <a:t>Linked List contains a link element called first and last.</a:t>
            </a:r>
          </a:p>
          <a:p>
            <a:pPr marL="0" indent="0" algn="just">
              <a:buNone/>
            </a:pPr>
            <a:r>
              <a:rPr lang="en-IN" dirty="0" smtClean="0"/>
              <a:t>Each </a:t>
            </a:r>
            <a:r>
              <a:rPr lang="en-IN" dirty="0"/>
              <a:t>link carries a data field(s) and two link fields called next and prev.</a:t>
            </a:r>
          </a:p>
          <a:p>
            <a:pPr marL="0" indent="0" algn="just">
              <a:buNone/>
            </a:pPr>
            <a:r>
              <a:rPr lang="en-IN" dirty="0" smtClean="0"/>
              <a:t>Each </a:t>
            </a:r>
            <a:r>
              <a:rPr lang="en-IN" dirty="0"/>
              <a:t>link is linked with its next link using its next link.</a:t>
            </a:r>
          </a:p>
          <a:p>
            <a:pPr marL="0" indent="0" algn="just">
              <a:buNone/>
            </a:pPr>
            <a:r>
              <a:rPr lang="en-IN" dirty="0" smtClean="0"/>
              <a:t>Each </a:t>
            </a:r>
            <a:r>
              <a:rPr lang="en-IN" dirty="0"/>
              <a:t>link is linked with its previous link using its previous link.</a:t>
            </a:r>
          </a:p>
          <a:p>
            <a:pPr marL="0" indent="0" algn="just">
              <a:buNone/>
            </a:pPr>
            <a:r>
              <a:rPr lang="en-IN" dirty="0" smtClean="0"/>
              <a:t>The </a:t>
            </a:r>
            <a:r>
              <a:rPr lang="en-IN" dirty="0"/>
              <a:t>last link carries a link as null to mark the end of the list.</a:t>
            </a:r>
          </a:p>
        </p:txBody>
      </p:sp>
      <p:pic>
        <p:nvPicPr>
          <p:cNvPr id="12292" name="Picture 4" descr="Doubly Linked Lis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1571625"/>
            <a:ext cx="5715000" cy="1047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3282557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LIST-insertion</a:t>
            </a:r>
            <a:endParaRPr lang="en-IN" dirty="0"/>
          </a:p>
        </p:txBody>
      </p:sp>
      <p:pic>
        <p:nvPicPr>
          <p:cNvPr id="3" name="Content Placeholder 2"/>
          <p:cNvPicPr>
            <a:picLocks noGrp="1" noChangeAspect="1"/>
          </p:cNvPicPr>
          <p:nvPr>
            <p:ph idx="1"/>
          </p:nvPr>
        </p:nvPicPr>
        <p:blipFill>
          <a:blip r:embed="rId2"/>
          <a:stretch>
            <a:fillRect/>
          </a:stretch>
        </p:blipFill>
        <p:spPr>
          <a:xfrm>
            <a:off x="685800" y="1524000"/>
            <a:ext cx="8001000" cy="4648200"/>
          </a:xfrm>
          <a:prstGeom prst="rect">
            <a:avLst/>
          </a:prstGeom>
        </p:spPr>
      </p:pic>
    </p:spTree>
    <p:extLst>
      <p:ext uri="{BB962C8B-B14F-4D97-AF65-F5344CB8AC3E}">
        <p14:creationId xmlns="" xmlns:p14="http://schemas.microsoft.com/office/powerpoint/2010/main" val="671993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0100" y="785794"/>
            <a:ext cx="7715304" cy="3098925"/>
          </a:xfrm>
          <a:prstGeom prst="rect">
            <a:avLst/>
          </a:prstGeom>
        </p:spPr>
        <p:txBody>
          <a:bodyPr vert="horz" wrap="square" lIns="0" tIns="13335" rIns="0" bIns="0" rtlCol="0">
            <a:spAutoFit/>
          </a:bodyPr>
          <a:lstStyle/>
          <a:p>
            <a:pPr marL="241300" indent="-228600" algn="just">
              <a:lnSpc>
                <a:spcPts val="2039"/>
              </a:lnSpc>
              <a:spcBef>
                <a:spcPts val="105"/>
              </a:spcBef>
              <a:buFont typeface="Arial MT"/>
              <a:buChar char="•"/>
              <a:tabLst>
                <a:tab pos="240665" algn="l"/>
                <a:tab pos="241300" algn="l"/>
              </a:tabLst>
            </a:pPr>
            <a:r>
              <a:rPr dirty="0">
                <a:latin typeface="Times New Roman" pitchFamily="18" charset="0"/>
                <a:cs typeface="Times New Roman" pitchFamily="18" charset="0"/>
              </a:rPr>
              <a:t>A</a:t>
            </a:r>
            <a:r>
              <a:rPr spc="185" dirty="0">
                <a:latin typeface="Times New Roman" pitchFamily="18" charset="0"/>
                <a:cs typeface="Times New Roman" pitchFamily="18" charset="0"/>
              </a:rPr>
              <a:t> </a:t>
            </a:r>
            <a:r>
              <a:rPr b="1" spc="-15" dirty="0">
                <a:latin typeface="Times New Roman" pitchFamily="18" charset="0"/>
                <a:cs typeface="Times New Roman" pitchFamily="18" charset="0"/>
              </a:rPr>
              <a:t>linked</a:t>
            </a:r>
            <a:r>
              <a:rPr b="1" spc="170" dirty="0">
                <a:latin typeface="Times New Roman" pitchFamily="18" charset="0"/>
                <a:cs typeface="Times New Roman" pitchFamily="18" charset="0"/>
              </a:rPr>
              <a:t> </a:t>
            </a:r>
            <a:r>
              <a:rPr b="1" spc="-10" dirty="0">
                <a:latin typeface="Times New Roman" pitchFamily="18" charset="0"/>
                <a:cs typeface="Times New Roman" pitchFamily="18" charset="0"/>
              </a:rPr>
              <a:t>list</a:t>
            </a:r>
            <a:r>
              <a:rPr b="1" spc="170" dirty="0">
                <a:latin typeface="Times New Roman" pitchFamily="18" charset="0"/>
                <a:cs typeface="Times New Roman" pitchFamily="18" charset="0"/>
              </a:rPr>
              <a:t> </a:t>
            </a:r>
            <a:r>
              <a:rPr spc="-5" dirty="0">
                <a:latin typeface="Times New Roman" pitchFamily="18" charset="0"/>
                <a:cs typeface="Times New Roman" pitchFamily="18" charset="0"/>
              </a:rPr>
              <a:t>is</a:t>
            </a:r>
            <a:r>
              <a:rPr spc="180" dirty="0">
                <a:latin typeface="Times New Roman" pitchFamily="18" charset="0"/>
                <a:cs typeface="Times New Roman" pitchFamily="18" charset="0"/>
              </a:rPr>
              <a:t> </a:t>
            </a:r>
            <a:r>
              <a:rPr dirty="0">
                <a:latin typeface="Times New Roman" pitchFamily="18" charset="0"/>
                <a:cs typeface="Times New Roman" pitchFamily="18" charset="0"/>
              </a:rPr>
              <a:t>a</a:t>
            </a:r>
            <a:r>
              <a:rPr spc="165" dirty="0">
                <a:latin typeface="Times New Roman" pitchFamily="18" charset="0"/>
                <a:cs typeface="Times New Roman" pitchFamily="18" charset="0"/>
              </a:rPr>
              <a:t> </a:t>
            </a:r>
            <a:r>
              <a:rPr spc="-10" dirty="0">
                <a:latin typeface="Times New Roman" pitchFamily="18" charset="0"/>
                <a:cs typeface="Times New Roman" pitchFamily="18" charset="0"/>
              </a:rPr>
              <a:t>common</a:t>
            </a:r>
            <a:r>
              <a:rPr spc="175" dirty="0">
                <a:latin typeface="Times New Roman" pitchFamily="18" charset="0"/>
                <a:cs typeface="Times New Roman" pitchFamily="18" charset="0"/>
              </a:rPr>
              <a:t> </a:t>
            </a:r>
            <a:r>
              <a:rPr spc="-15" dirty="0">
                <a:latin typeface="Times New Roman" pitchFamily="18" charset="0"/>
                <a:cs typeface="Times New Roman" pitchFamily="18" charset="0"/>
              </a:rPr>
              <a:t>data</a:t>
            </a:r>
            <a:r>
              <a:rPr spc="185" dirty="0">
                <a:latin typeface="Times New Roman" pitchFamily="18" charset="0"/>
                <a:cs typeface="Times New Roman" pitchFamily="18" charset="0"/>
              </a:rPr>
              <a:t> </a:t>
            </a:r>
            <a:r>
              <a:rPr spc="-5" dirty="0">
                <a:latin typeface="Times New Roman" pitchFamily="18" charset="0"/>
                <a:cs typeface="Times New Roman" pitchFamily="18" charset="0"/>
              </a:rPr>
              <a:t>structure</a:t>
            </a:r>
            <a:r>
              <a:rPr spc="185" dirty="0">
                <a:latin typeface="Times New Roman" pitchFamily="18" charset="0"/>
                <a:cs typeface="Times New Roman" pitchFamily="18" charset="0"/>
              </a:rPr>
              <a:t> </a:t>
            </a:r>
            <a:r>
              <a:rPr dirty="0">
                <a:latin typeface="Times New Roman" pitchFamily="18" charset="0"/>
                <a:cs typeface="Times New Roman" pitchFamily="18" charset="0"/>
              </a:rPr>
              <a:t>made</a:t>
            </a:r>
            <a:r>
              <a:rPr spc="175" dirty="0">
                <a:latin typeface="Times New Roman" pitchFamily="18" charset="0"/>
                <a:cs typeface="Times New Roman" pitchFamily="18" charset="0"/>
              </a:rPr>
              <a:t> </a:t>
            </a:r>
            <a:r>
              <a:rPr spc="-5">
                <a:latin typeface="Times New Roman" pitchFamily="18" charset="0"/>
                <a:cs typeface="Times New Roman" pitchFamily="18" charset="0"/>
              </a:rPr>
              <a:t>of</a:t>
            </a:r>
            <a:r>
              <a:rPr spc="170">
                <a:latin typeface="Times New Roman" pitchFamily="18" charset="0"/>
                <a:cs typeface="Times New Roman" pitchFamily="18" charset="0"/>
              </a:rPr>
              <a:t> </a:t>
            </a:r>
            <a:r>
              <a:rPr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smtClean="0">
                <a:latin typeface="Times New Roman" pitchFamily="18" charset="0"/>
                <a:cs typeface="Times New Roman" pitchFamily="18" charset="0"/>
              </a:rPr>
              <a:t>chain</a:t>
            </a:r>
            <a:r>
              <a:rPr spc="105" smtClean="0">
                <a:latin typeface="Times New Roman" pitchFamily="18" charset="0"/>
                <a:cs typeface="Times New Roman" pitchFamily="18" charset="0"/>
              </a:rPr>
              <a:t> </a:t>
            </a:r>
            <a:r>
              <a:rPr spc="-5" dirty="0">
                <a:latin typeface="Times New Roman" pitchFamily="18" charset="0"/>
                <a:cs typeface="Times New Roman" pitchFamily="18" charset="0"/>
              </a:rPr>
              <a:t>of</a:t>
            </a:r>
            <a:r>
              <a:rPr spc="110" dirty="0">
                <a:latin typeface="Times New Roman" pitchFamily="18" charset="0"/>
                <a:cs typeface="Times New Roman" pitchFamily="18" charset="0"/>
              </a:rPr>
              <a:t> </a:t>
            </a:r>
            <a:r>
              <a:rPr spc="-5" dirty="0">
                <a:latin typeface="Times New Roman" pitchFamily="18" charset="0"/>
                <a:cs typeface="Times New Roman" pitchFamily="18" charset="0"/>
              </a:rPr>
              <a:t>nodes</a:t>
            </a:r>
            <a:r>
              <a:rPr spc="120" dirty="0">
                <a:latin typeface="Times New Roman" pitchFamily="18" charset="0"/>
                <a:cs typeface="Times New Roman" pitchFamily="18" charset="0"/>
              </a:rPr>
              <a:t> </a:t>
            </a:r>
            <a:r>
              <a:rPr spc="-5" dirty="0">
                <a:latin typeface="Times New Roman" pitchFamily="18" charset="0"/>
                <a:cs typeface="Times New Roman" pitchFamily="18" charset="0"/>
              </a:rPr>
              <a:t>in</a:t>
            </a:r>
            <a:r>
              <a:rPr spc="114" dirty="0">
                <a:latin typeface="Times New Roman" pitchFamily="18" charset="0"/>
                <a:cs typeface="Times New Roman" pitchFamily="18" charset="0"/>
              </a:rPr>
              <a:t> </a:t>
            </a:r>
            <a:r>
              <a:rPr dirty="0">
                <a:latin typeface="Times New Roman" pitchFamily="18" charset="0"/>
                <a:cs typeface="Times New Roman" pitchFamily="18" charset="0"/>
              </a:rPr>
              <a:t>which</a:t>
            </a:r>
            <a:r>
              <a:rPr spc="105" dirty="0">
                <a:latin typeface="Times New Roman" pitchFamily="18" charset="0"/>
                <a:cs typeface="Times New Roman" pitchFamily="18" charset="0"/>
              </a:rPr>
              <a:t> </a:t>
            </a:r>
            <a:r>
              <a:rPr dirty="0">
                <a:latin typeface="Times New Roman" pitchFamily="18" charset="0"/>
                <a:cs typeface="Times New Roman" pitchFamily="18" charset="0"/>
              </a:rPr>
              <a:t>each</a:t>
            </a:r>
            <a:r>
              <a:rPr spc="110" dirty="0">
                <a:latin typeface="Times New Roman" pitchFamily="18" charset="0"/>
                <a:cs typeface="Times New Roman" pitchFamily="18" charset="0"/>
              </a:rPr>
              <a:t> </a:t>
            </a:r>
            <a:r>
              <a:rPr spc="-5" dirty="0">
                <a:latin typeface="Times New Roman" pitchFamily="18" charset="0"/>
                <a:cs typeface="Times New Roman" pitchFamily="18" charset="0"/>
              </a:rPr>
              <a:t>node</a:t>
            </a:r>
            <a:r>
              <a:rPr spc="110" dirty="0">
                <a:latin typeface="Times New Roman" pitchFamily="18" charset="0"/>
                <a:cs typeface="Times New Roman" pitchFamily="18" charset="0"/>
              </a:rPr>
              <a:t> </a:t>
            </a:r>
            <a:r>
              <a:rPr spc="-10" dirty="0">
                <a:latin typeface="Times New Roman" pitchFamily="18" charset="0"/>
                <a:cs typeface="Times New Roman" pitchFamily="18" charset="0"/>
              </a:rPr>
              <a:t>contains</a:t>
            </a:r>
            <a:r>
              <a:rPr spc="130" dirty="0">
                <a:latin typeface="Times New Roman" pitchFamily="18" charset="0"/>
                <a:cs typeface="Times New Roman" pitchFamily="18" charset="0"/>
              </a:rPr>
              <a:t> </a:t>
            </a:r>
            <a:r>
              <a:rPr>
                <a:latin typeface="Times New Roman" pitchFamily="18" charset="0"/>
                <a:cs typeface="Times New Roman" pitchFamily="18" charset="0"/>
              </a:rPr>
              <a:t>a</a:t>
            </a:r>
            <a:r>
              <a:rPr spc="110">
                <a:latin typeface="Times New Roman" pitchFamily="18" charset="0"/>
                <a:cs typeface="Times New Roman" pitchFamily="18" charset="0"/>
              </a:rPr>
              <a:t> </a:t>
            </a:r>
            <a:r>
              <a:rPr spc="-5" smtClean="0">
                <a:latin typeface="Times New Roman" pitchFamily="18" charset="0"/>
                <a:cs typeface="Times New Roman" pitchFamily="18" charset="0"/>
              </a:rPr>
              <a:t>value</a:t>
            </a:r>
            <a:r>
              <a:rPr lang="en-US" spc="-5" dirty="0" smtClean="0">
                <a:latin typeface="Times New Roman" pitchFamily="18" charset="0"/>
                <a:cs typeface="Times New Roman" pitchFamily="18" charset="0"/>
              </a:rPr>
              <a:t> </a:t>
            </a:r>
            <a:r>
              <a:rPr smtClean="0">
                <a:latin typeface="Times New Roman" pitchFamily="18" charset="0"/>
                <a:cs typeface="Times New Roman" pitchFamily="18" charset="0"/>
              </a:rPr>
              <a:t>and</a:t>
            </a:r>
            <a:r>
              <a:rPr spc="-15" smtClean="0">
                <a:latin typeface="Times New Roman" pitchFamily="18" charset="0"/>
                <a:cs typeface="Times New Roman" pitchFamily="18" charset="0"/>
              </a:rPr>
              <a:t> </a:t>
            </a:r>
            <a:r>
              <a:rPr dirty="0">
                <a:latin typeface="Times New Roman" pitchFamily="18" charset="0"/>
                <a:cs typeface="Times New Roman" pitchFamily="18" charset="0"/>
              </a:rPr>
              <a:t>a</a:t>
            </a:r>
            <a:r>
              <a:rPr spc="-15" dirty="0">
                <a:latin typeface="Times New Roman" pitchFamily="18" charset="0"/>
                <a:cs typeface="Times New Roman" pitchFamily="18" charset="0"/>
              </a:rPr>
              <a:t> </a:t>
            </a:r>
            <a:r>
              <a:rPr b="1" spc="-5" dirty="0">
                <a:latin typeface="Times New Roman" pitchFamily="18" charset="0"/>
                <a:cs typeface="Times New Roman" pitchFamily="18" charset="0"/>
              </a:rPr>
              <a:t>pointer</a:t>
            </a:r>
            <a:r>
              <a:rPr b="1" spc="-15" dirty="0">
                <a:latin typeface="Times New Roman" pitchFamily="18" charset="0"/>
                <a:cs typeface="Times New Roman" pitchFamily="18" charset="0"/>
              </a:rPr>
              <a:t> </a:t>
            </a:r>
            <a:r>
              <a:rPr spc="-10" dirty="0">
                <a:latin typeface="Times New Roman" pitchFamily="18" charset="0"/>
                <a:cs typeface="Times New Roman" pitchFamily="18" charset="0"/>
              </a:rPr>
              <a:t>to</a:t>
            </a:r>
            <a:r>
              <a:rPr spc="-20" dirty="0">
                <a:latin typeface="Times New Roman" pitchFamily="18" charset="0"/>
                <a:cs typeface="Times New Roman" pitchFamily="18" charset="0"/>
              </a:rPr>
              <a:t> </a:t>
            </a:r>
            <a:r>
              <a:rPr dirty="0">
                <a:latin typeface="Times New Roman" pitchFamily="18" charset="0"/>
                <a:cs typeface="Times New Roman" pitchFamily="18" charset="0"/>
              </a:rPr>
              <a:t>the</a:t>
            </a:r>
            <a:r>
              <a:rPr spc="-5" dirty="0">
                <a:latin typeface="Times New Roman" pitchFamily="18" charset="0"/>
                <a:cs typeface="Times New Roman" pitchFamily="18" charset="0"/>
              </a:rPr>
              <a:t> </a:t>
            </a:r>
            <a:r>
              <a:rPr spc="-10" dirty="0">
                <a:latin typeface="Times New Roman" pitchFamily="18" charset="0"/>
                <a:cs typeface="Times New Roman" pitchFamily="18" charset="0"/>
              </a:rPr>
              <a:t>next</a:t>
            </a:r>
            <a:r>
              <a:rPr dirty="0">
                <a:latin typeface="Times New Roman" pitchFamily="18" charset="0"/>
                <a:cs typeface="Times New Roman" pitchFamily="18" charset="0"/>
              </a:rPr>
              <a:t> node</a:t>
            </a:r>
            <a:r>
              <a:rPr spc="-15" dirty="0">
                <a:latin typeface="Times New Roman" pitchFamily="18" charset="0"/>
                <a:cs typeface="Times New Roman" pitchFamily="18" charset="0"/>
              </a:rPr>
              <a:t> </a:t>
            </a:r>
            <a:r>
              <a:rPr spc="-5" dirty="0">
                <a:latin typeface="Times New Roman" pitchFamily="18" charset="0"/>
                <a:cs typeface="Times New Roman" pitchFamily="18" charset="0"/>
              </a:rPr>
              <a:t>in</a:t>
            </a:r>
            <a:r>
              <a:rPr spc="-15" dirty="0">
                <a:latin typeface="Times New Roman" pitchFamily="18" charset="0"/>
                <a:cs typeface="Times New Roman" pitchFamily="18" charset="0"/>
              </a:rPr>
              <a:t> </a:t>
            </a:r>
            <a:r>
              <a:rPr dirty="0">
                <a:latin typeface="Times New Roman" pitchFamily="18" charset="0"/>
                <a:cs typeface="Times New Roman" pitchFamily="18" charset="0"/>
              </a:rPr>
              <a:t>the chain.</a:t>
            </a:r>
            <a:endParaRPr>
              <a:latin typeface="Times New Roman" pitchFamily="18" charset="0"/>
              <a:cs typeface="Times New Roman" pitchFamily="18" charset="0"/>
            </a:endParaRPr>
          </a:p>
          <a:p>
            <a:pPr marL="241300" indent="-228600" algn="just">
              <a:lnSpc>
                <a:spcPts val="2039"/>
              </a:lnSpc>
              <a:spcBef>
                <a:spcPts val="275"/>
              </a:spcBef>
              <a:buFont typeface="Arial MT"/>
              <a:buChar char="•"/>
              <a:tabLst>
                <a:tab pos="240665" algn="l"/>
                <a:tab pos="241300" algn="l"/>
              </a:tabLst>
            </a:pPr>
            <a:r>
              <a:rPr spc="-5" dirty="0">
                <a:latin typeface="Times New Roman" pitchFamily="18" charset="0"/>
                <a:cs typeface="Times New Roman" pitchFamily="18" charset="0"/>
              </a:rPr>
              <a:t>The</a:t>
            </a:r>
            <a:r>
              <a:rPr spc="235" dirty="0">
                <a:latin typeface="Times New Roman" pitchFamily="18" charset="0"/>
                <a:cs typeface="Times New Roman" pitchFamily="18" charset="0"/>
              </a:rPr>
              <a:t> </a:t>
            </a:r>
            <a:r>
              <a:rPr b="1" dirty="0">
                <a:latin typeface="Times New Roman" pitchFamily="18" charset="0"/>
                <a:cs typeface="Times New Roman" pitchFamily="18" charset="0"/>
              </a:rPr>
              <a:t>head</a:t>
            </a:r>
            <a:r>
              <a:rPr b="1" spc="240" dirty="0">
                <a:latin typeface="Times New Roman" pitchFamily="18" charset="0"/>
                <a:cs typeface="Times New Roman" pitchFamily="18" charset="0"/>
              </a:rPr>
              <a:t> </a:t>
            </a:r>
            <a:r>
              <a:rPr b="1" spc="-10" dirty="0">
                <a:latin typeface="Times New Roman" pitchFamily="18" charset="0"/>
                <a:cs typeface="Times New Roman" pitchFamily="18" charset="0"/>
              </a:rPr>
              <a:t>pointer</a:t>
            </a:r>
            <a:r>
              <a:rPr b="1" spc="229" dirty="0">
                <a:latin typeface="Times New Roman" pitchFamily="18" charset="0"/>
                <a:cs typeface="Times New Roman" pitchFamily="18" charset="0"/>
              </a:rPr>
              <a:t> </a:t>
            </a:r>
            <a:r>
              <a:rPr spc="-5" dirty="0">
                <a:latin typeface="Times New Roman" pitchFamily="18" charset="0"/>
                <a:cs typeface="Times New Roman" pitchFamily="18" charset="0"/>
              </a:rPr>
              <a:t>points</a:t>
            </a:r>
            <a:r>
              <a:rPr spc="240" dirty="0">
                <a:latin typeface="Times New Roman" pitchFamily="18" charset="0"/>
                <a:cs typeface="Times New Roman" pitchFamily="18" charset="0"/>
              </a:rPr>
              <a:t> </a:t>
            </a:r>
            <a:r>
              <a:rPr spc="-15" dirty="0">
                <a:latin typeface="Times New Roman" pitchFamily="18" charset="0"/>
                <a:cs typeface="Times New Roman" pitchFamily="18" charset="0"/>
              </a:rPr>
              <a:t>to</a:t>
            </a:r>
            <a:r>
              <a:rPr spc="240" dirty="0">
                <a:latin typeface="Times New Roman" pitchFamily="18" charset="0"/>
                <a:cs typeface="Times New Roman" pitchFamily="18" charset="0"/>
              </a:rPr>
              <a:t> </a:t>
            </a:r>
            <a:r>
              <a:rPr dirty="0">
                <a:latin typeface="Times New Roman" pitchFamily="18" charset="0"/>
                <a:cs typeface="Times New Roman" pitchFamily="18" charset="0"/>
              </a:rPr>
              <a:t>the</a:t>
            </a:r>
            <a:r>
              <a:rPr spc="235" dirty="0">
                <a:latin typeface="Times New Roman" pitchFamily="18" charset="0"/>
                <a:cs typeface="Times New Roman" pitchFamily="18" charset="0"/>
              </a:rPr>
              <a:t> </a:t>
            </a:r>
            <a:r>
              <a:rPr spc="-15" dirty="0">
                <a:latin typeface="Times New Roman" pitchFamily="18" charset="0"/>
                <a:cs typeface="Times New Roman" pitchFamily="18" charset="0"/>
              </a:rPr>
              <a:t>first</a:t>
            </a:r>
            <a:r>
              <a:rPr spc="245" dirty="0">
                <a:latin typeface="Times New Roman" pitchFamily="18" charset="0"/>
                <a:cs typeface="Times New Roman" pitchFamily="18" charset="0"/>
              </a:rPr>
              <a:t> </a:t>
            </a:r>
            <a:r>
              <a:rPr dirty="0">
                <a:latin typeface="Times New Roman" pitchFamily="18" charset="0"/>
                <a:cs typeface="Times New Roman" pitchFamily="18" charset="0"/>
              </a:rPr>
              <a:t>node,</a:t>
            </a:r>
            <a:r>
              <a:rPr spc="215" dirty="0">
                <a:latin typeface="Times New Roman" pitchFamily="18" charset="0"/>
                <a:cs typeface="Times New Roman" pitchFamily="18" charset="0"/>
              </a:rPr>
              <a:t> </a:t>
            </a:r>
            <a:r>
              <a:rPr>
                <a:latin typeface="Times New Roman" pitchFamily="18" charset="0"/>
                <a:cs typeface="Times New Roman" pitchFamily="18" charset="0"/>
              </a:rPr>
              <a:t>and</a:t>
            </a:r>
            <a:r>
              <a:rPr spc="245">
                <a:latin typeface="Times New Roman" pitchFamily="18" charset="0"/>
                <a:cs typeface="Times New Roman" pitchFamily="18" charset="0"/>
              </a:rPr>
              <a:t> </a:t>
            </a:r>
            <a:r>
              <a:rPr smtClean="0">
                <a:latin typeface="Times New Roman" pitchFamily="18" charset="0"/>
                <a:cs typeface="Times New Roman" pitchFamily="18" charset="0"/>
              </a:rPr>
              <a:t>the</a:t>
            </a:r>
            <a:r>
              <a:rPr lang="en-US" dirty="0" smtClean="0">
                <a:latin typeface="Times New Roman" pitchFamily="18" charset="0"/>
                <a:cs typeface="Times New Roman" pitchFamily="18" charset="0"/>
              </a:rPr>
              <a:t> </a:t>
            </a:r>
            <a:r>
              <a:rPr spc="-5" smtClean="0">
                <a:latin typeface="Times New Roman" pitchFamily="18" charset="0"/>
                <a:cs typeface="Times New Roman" pitchFamily="18" charset="0"/>
              </a:rPr>
              <a:t>last</a:t>
            </a:r>
            <a:r>
              <a:rPr spc="130" smtClean="0">
                <a:latin typeface="Times New Roman" pitchFamily="18" charset="0"/>
                <a:cs typeface="Times New Roman" pitchFamily="18" charset="0"/>
              </a:rPr>
              <a:t> </a:t>
            </a:r>
            <a:r>
              <a:rPr spc="-5" dirty="0">
                <a:latin typeface="Times New Roman" pitchFamily="18" charset="0"/>
                <a:cs typeface="Times New Roman" pitchFamily="18" charset="0"/>
              </a:rPr>
              <a:t>element</a:t>
            </a:r>
            <a:r>
              <a:rPr spc="130" dirty="0">
                <a:latin typeface="Times New Roman" pitchFamily="18" charset="0"/>
                <a:cs typeface="Times New Roman" pitchFamily="18" charset="0"/>
              </a:rPr>
              <a:t> </a:t>
            </a:r>
            <a:r>
              <a:rPr spc="-5" dirty="0">
                <a:latin typeface="Times New Roman" pitchFamily="18" charset="0"/>
                <a:cs typeface="Times New Roman" pitchFamily="18" charset="0"/>
              </a:rPr>
              <a:t>of</a:t>
            </a:r>
            <a:r>
              <a:rPr spc="140" dirty="0">
                <a:latin typeface="Times New Roman" pitchFamily="18" charset="0"/>
                <a:cs typeface="Times New Roman" pitchFamily="18" charset="0"/>
              </a:rPr>
              <a:t> </a:t>
            </a:r>
            <a:r>
              <a:rPr dirty="0">
                <a:latin typeface="Times New Roman" pitchFamily="18" charset="0"/>
                <a:cs typeface="Times New Roman" pitchFamily="18" charset="0"/>
              </a:rPr>
              <a:t>the</a:t>
            </a:r>
            <a:r>
              <a:rPr spc="135" dirty="0">
                <a:latin typeface="Times New Roman" pitchFamily="18" charset="0"/>
                <a:cs typeface="Times New Roman" pitchFamily="18" charset="0"/>
              </a:rPr>
              <a:t> </a:t>
            </a:r>
            <a:r>
              <a:rPr spc="-10" dirty="0">
                <a:latin typeface="Times New Roman" pitchFamily="18" charset="0"/>
                <a:cs typeface="Times New Roman" pitchFamily="18" charset="0"/>
              </a:rPr>
              <a:t>list</a:t>
            </a:r>
            <a:r>
              <a:rPr spc="140" dirty="0">
                <a:latin typeface="Times New Roman" pitchFamily="18" charset="0"/>
                <a:cs typeface="Times New Roman" pitchFamily="18" charset="0"/>
              </a:rPr>
              <a:t> </a:t>
            </a:r>
            <a:r>
              <a:rPr spc="-5" dirty="0">
                <a:latin typeface="Times New Roman" pitchFamily="18" charset="0"/>
                <a:cs typeface="Times New Roman" pitchFamily="18" charset="0"/>
              </a:rPr>
              <a:t>points</a:t>
            </a:r>
            <a:r>
              <a:rPr spc="135" dirty="0">
                <a:latin typeface="Times New Roman" pitchFamily="18" charset="0"/>
                <a:cs typeface="Times New Roman" pitchFamily="18" charset="0"/>
              </a:rPr>
              <a:t> </a:t>
            </a:r>
            <a:r>
              <a:rPr spc="-15" dirty="0">
                <a:latin typeface="Times New Roman" pitchFamily="18" charset="0"/>
                <a:cs typeface="Times New Roman" pitchFamily="18" charset="0"/>
              </a:rPr>
              <a:t>to</a:t>
            </a:r>
            <a:r>
              <a:rPr spc="140" dirty="0">
                <a:latin typeface="Times New Roman" pitchFamily="18" charset="0"/>
                <a:cs typeface="Times New Roman" pitchFamily="18" charset="0"/>
              </a:rPr>
              <a:t> </a:t>
            </a:r>
            <a:r>
              <a:rPr b="1" spc="-5" dirty="0">
                <a:latin typeface="Times New Roman" pitchFamily="18" charset="0"/>
                <a:cs typeface="Times New Roman" pitchFamily="18" charset="0"/>
              </a:rPr>
              <a:t>null</a:t>
            </a:r>
            <a:r>
              <a:rPr spc="-5" dirty="0">
                <a:latin typeface="Times New Roman" pitchFamily="18" charset="0"/>
                <a:cs typeface="Times New Roman" pitchFamily="18" charset="0"/>
              </a:rPr>
              <a:t>.</a:t>
            </a:r>
            <a:r>
              <a:rPr spc="120" dirty="0">
                <a:latin typeface="Times New Roman" pitchFamily="18" charset="0"/>
                <a:cs typeface="Times New Roman" pitchFamily="18" charset="0"/>
              </a:rPr>
              <a:t> </a:t>
            </a:r>
            <a:r>
              <a:rPr spc="-5" dirty="0">
                <a:latin typeface="Times New Roman" pitchFamily="18" charset="0"/>
                <a:cs typeface="Times New Roman" pitchFamily="18" charset="0"/>
              </a:rPr>
              <a:t>When</a:t>
            </a:r>
            <a:r>
              <a:rPr spc="145" dirty="0">
                <a:latin typeface="Times New Roman" pitchFamily="18" charset="0"/>
                <a:cs typeface="Times New Roman" pitchFamily="18" charset="0"/>
              </a:rPr>
              <a:t> </a:t>
            </a:r>
            <a:r>
              <a:rPr dirty="0">
                <a:latin typeface="Times New Roman" pitchFamily="18" charset="0"/>
                <a:cs typeface="Times New Roman" pitchFamily="18" charset="0"/>
              </a:rPr>
              <a:t>the</a:t>
            </a:r>
            <a:r>
              <a:rPr spc="135" dirty="0">
                <a:latin typeface="Times New Roman" pitchFamily="18" charset="0"/>
                <a:cs typeface="Times New Roman" pitchFamily="18" charset="0"/>
              </a:rPr>
              <a:t> </a:t>
            </a:r>
            <a:r>
              <a:rPr spc="-10" dirty="0">
                <a:latin typeface="Times New Roman" pitchFamily="18" charset="0"/>
                <a:cs typeface="Times New Roman" pitchFamily="18" charset="0"/>
              </a:rPr>
              <a:t>list </a:t>
            </a:r>
            <a:r>
              <a:rPr spc="-434" dirty="0">
                <a:latin typeface="Times New Roman" pitchFamily="18" charset="0"/>
                <a:cs typeface="Times New Roman" pitchFamily="18" charset="0"/>
              </a:rPr>
              <a:t> </a:t>
            </a:r>
            <a:r>
              <a:rPr spc="-5" dirty="0">
                <a:latin typeface="Times New Roman" pitchFamily="18" charset="0"/>
                <a:cs typeface="Times New Roman" pitchFamily="18" charset="0"/>
              </a:rPr>
              <a:t>is</a:t>
            </a:r>
            <a:r>
              <a:rPr spc="5" dirty="0">
                <a:latin typeface="Times New Roman" pitchFamily="18" charset="0"/>
                <a:cs typeface="Times New Roman" pitchFamily="18" charset="0"/>
              </a:rPr>
              <a:t> </a:t>
            </a:r>
            <a:r>
              <a:rPr spc="-25" dirty="0">
                <a:latin typeface="Times New Roman" pitchFamily="18" charset="0"/>
                <a:cs typeface="Times New Roman" pitchFamily="18" charset="0"/>
              </a:rPr>
              <a:t>empty,</a:t>
            </a:r>
            <a:r>
              <a:rPr spc="-5" dirty="0">
                <a:latin typeface="Times New Roman" pitchFamily="18" charset="0"/>
                <a:cs typeface="Times New Roman" pitchFamily="18" charset="0"/>
              </a:rPr>
              <a:t> </a:t>
            </a:r>
            <a:r>
              <a:rPr dirty="0">
                <a:latin typeface="Times New Roman" pitchFamily="18" charset="0"/>
                <a:cs typeface="Times New Roman" pitchFamily="18" charset="0"/>
              </a:rPr>
              <a:t>the</a:t>
            </a:r>
            <a:r>
              <a:rPr spc="-10" dirty="0">
                <a:latin typeface="Times New Roman" pitchFamily="18" charset="0"/>
                <a:cs typeface="Times New Roman" pitchFamily="18" charset="0"/>
              </a:rPr>
              <a:t> </a:t>
            </a:r>
            <a:r>
              <a:rPr spc="-5" dirty="0">
                <a:latin typeface="Times New Roman" pitchFamily="18" charset="0"/>
                <a:cs typeface="Times New Roman" pitchFamily="18" charset="0"/>
              </a:rPr>
              <a:t>head </a:t>
            </a:r>
            <a:r>
              <a:rPr spc="-10" dirty="0">
                <a:latin typeface="Times New Roman" pitchFamily="18" charset="0"/>
                <a:cs typeface="Times New Roman" pitchFamily="18" charset="0"/>
              </a:rPr>
              <a:t>pointer</a:t>
            </a:r>
            <a:r>
              <a:rPr dirty="0">
                <a:latin typeface="Times New Roman" pitchFamily="18" charset="0"/>
                <a:cs typeface="Times New Roman" pitchFamily="18" charset="0"/>
              </a:rPr>
              <a:t> </a:t>
            </a:r>
            <a:r>
              <a:rPr spc="-5" dirty="0">
                <a:latin typeface="Times New Roman" pitchFamily="18" charset="0"/>
                <a:cs typeface="Times New Roman" pitchFamily="18" charset="0"/>
              </a:rPr>
              <a:t>points</a:t>
            </a:r>
            <a:r>
              <a:rPr dirty="0">
                <a:latin typeface="Times New Roman" pitchFamily="18" charset="0"/>
                <a:cs typeface="Times New Roman" pitchFamily="18" charset="0"/>
              </a:rPr>
              <a:t> </a:t>
            </a:r>
            <a:r>
              <a:rPr spc="-15" dirty="0">
                <a:latin typeface="Times New Roman" pitchFamily="18" charset="0"/>
                <a:cs typeface="Times New Roman" pitchFamily="18" charset="0"/>
              </a:rPr>
              <a:t>to</a:t>
            </a:r>
            <a:r>
              <a:rPr dirty="0">
                <a:latin typeface="Times New Roman" pitchFamily="18" charset="0"/>
                <a:cs typeface="Times New Roman" pitchFamily="18" charset="0"/>
              </a:rPr>
              <a:t> </a:t>
            </a:r>
            <a:r>
              <a:rPr b="1" dirty="0">
                <a:latin typeface="Times New Roman" pitchFamily="18" charset="0"/>
                <a:cs typeface="Times New Roman" pitchFamily="18" charset="0"/>
              </a:rPr>
              <a:t>null</a:t>
            </a:r>
            <a:r>
              <a:rPr dirty="0">
                <a:latin typeface="Times New Roman" pitchFamily="18" charset="0"/>
                <a:cs typeface="Times New Roman" pitchFamily="18" charset="0"/>
              </a:rPr>
              <a:t>.</a:t>
            </a:r>
            <a:endParaRPr>
              <a:latin typeface="Times New Roman" pitchFamily="18" charset="0"/>
              <a:cs typeface="Times New Roman" pitchFamily="18" charset="0"/>
            </a:endParaRPr>
          </a:p>
          <a:p>
            <a:pPr marL="241300" indent="-228600" algn="just">
              <a:lnSpc>
                <a:spcPts val="2039"/>
              </a:lnSpc>
              <a:spcBef>
                <a:spcPts val="290"/>
              </a:spcBef>
              <a:buFont typeface="Arial MT"/>
              <a:buChar char="•"/>
              <a:tabLst>
                <a:tab pos="240665" algn="l"/>
                <a:tab pos="241300" algn="l"/>
              </a:tabLst>
            </a:pPr>
            <a:endParaRPr>
              <a:latin typeface="Times New Roman" pitchFamily="18" charset="0"/>
              <a:cs typeface="Times New Roman" pitchFamily="18" charset="0"/>
            </a:endParaRPr>
          </a:p>
          <a:p>
            <a:pPr marL="70485" algn="just">
              <a:lnSpc>
                <a:spcPts val="2039"/>
              </a:lnSpc>
              <a:spcBef>
                <a:spcPts val="275"/>
              </a:spcBef>
            </a:pPr>
            <a:r>
              <a:rPr spc="-10" smtClean="0">
                <a:latin typeface="Times New Roman" pitchFamily="18" charset="0"/>
                <a:cs typeface="Times New Roman" pitchFamily="18" charset="0"/>
              </a:rPr>
              <a:t>Following</a:t>
            </a:r>
            <a:r>
              <a:rPr spc="150" smtClean="0">
                <a:latin typeface="Times New Roman" pitchFamily="18" charset="0"/>
                <a:cs typeface="Times New Roman" pitchFamily="18" charset="0"/>
              </a:rPr>
              <a:t> </a:t>
            </a:r>
            <a:r>
              <a:rPr spc="-10" dirty="0">
                <a:latin typeface="Times New Roman" pitchFamily="18" charset="0"/>
                <a:cs typeface="Times New Roman" pitchFamily="18" charset="0"/>
              </a:rPr>
              <a:t>are</a:t>
            </a:r>
            <a:r>
              <a:rPr spc="135" dirty="0">
                <a:latin typeface="Times New Roman" pitchFamily="18" charset="0"/>
                <a:cs typeface="Times New Roman" pitchFamily="18" charset="0"/>
              </a:rPr>
              <a:t> </a:t>
            </a:r>
            <a:r>
              <a:rPr dirty="0">
                <a:latin typeface="Times New Roman" pitchFamily="18" charset="0"/>
                <a:cs typeface="Times New Roman" pitchFamily="18" charset="0"/>
              </a:rPr>
              <a:t>the</a:t>
            </a:r>
            <a:r>
              <a:rPr spc="150" dirty="0">
                <a:latin typeface="Times New Roman" pitchFamily="18" charset="0"/>
                <a:cs typeface="Times New Roman" pitchFamily="18" charset="0"/>
              </a:rPr>
              <a:t> </a:t>
            </a:r>
            <a:r>
              <a:rPr spc="-10" dirty="0">
                <a:latin typeface="Times New Roman" pitchFamily="18" charset="0"/>
                <a:cs typeface="Times New Roman" pitchFamily="18" charset="0"/>
              </a:rPr>
              <a:t>important</a:t>
            </a:r>
            <a:r>
              <a:rPr spc="135" dirty="0">
                <a:latin typeface="Times New Roman" pitchFamily="18" charset="0"/>
                <a:cs typeface="Times New Roman" pitchFamily="18" charset="0"/>
              </a:rPr>
              <a:t> </a:t>
            </a:r>
            <a:r>
              <a:rPr spc="-5" dirty="0">
                <a:latin typeface="Times New Roman" pitchFamily="18" charset="0"/>
                <a:cs typeface="Times New Roman" pitchFamily="18" charset="0"/>
              </a:rPr>
              <a:t>terms</a:t>
            </a:r>
            <a:r>
              <a:rPr spc="145" dirty="0">
                <a:latin typeface="Times New Roman" pitchFamily="18" charset="0"/>
                <a:cs typeface="Times New Roman" pitchFamily="18" charset="0"/>
              </a:rPr>
              <a:t> </a:t>
            </a:r>
            <a:r>
              <a:rPr spc="-15" dirty="0">
                <a:latin typeface="Times New Roman" pitchFamily="18" charset="0"/>
                <a:cs typeface="Times New Roman" pitchFamily="18" charset="0"/>
              </a:rPr>
              <a:t>to</a:t>
            </a:r>
            <a:r>
              <a:rPr spc="145" dirty="0">
                <a:latin typeface="Times New Roman" pitchFamily="18" charset="0"/>
                <a:cs typeface="Times New Roman" pitchFamily="18" charset="0"/>
              </a:rPr>
              <a:t> </a:t>
            </a:r>
            <a:r>
              <a:rPr spc="-10" dirty="0">
                <a:latin typeface="Times New Roman" pitchFamily="18" charset="0"/>
                <a:cs typeface="Times New Roman" pitchFamily="18" charset="0"/>
              </a:rPr>
              <a:t>understand</a:t>
            </a:r>
            <a:r>
              <a:rPr spc="155" dirty="0">
                <a:latin typeface="Times New Roman" pitchFamily="18" charset="0"/>
                <a:cs typeface="Times New Roman" pitchFamily="18" charset="0"/>
              </a:rPr>
              <a:t> </a:t>
            </a:r>
            <a:r>
              <a:rPr dirty="0">
                <a:latin typeface="Times New Roman" pitchFamily="18" charset="0"/>
                <a:cs typeface="Times New Roman" pitchFamily="18" charset="0"/>
              </a:rPr>
              <a:t>the</a:t>
            </a:r>
            <a:endParaRPr>
              <a:latin typeface="Times New Roman" pitchFamily="18" charset="0"/>
              <a:cs typeface="Times New Roman" pitchFamily="18" charset="0"/>
            </a:endParaRPr>
          </a:p>
          <a:p>
            <a:pPr marL="12700" algn="just">
              <a:lnSpc>
                <a:spcPts val="1985"/>
              </a:lnSpc>
            </a:pPr>
            <a:r>
              <a:rPr spc="-5" dirty="0">
                <a:latin typeface="Times New Roman" pitchFamily="18" charset="0"/>
                <a:cs typeface="Times New Roman" pitchFamily="18" charset="0"/>
              </a:rPr>
              <a:t>concept</a:t>
            </a:r>
            <a:r>
              <a:rPr spc="-35" dirty="0">
                <a:latin typeface="Times New Roman" pitchFamily="18" charset="0"/>
                <a:cs typeface="Times New Roman" pitchFamily="18" charset="0"/>
              </a:rPr>
              <a:t> </a:t>
            </a:r>
            <a:r>
              <a:rPr dirty="0">
                <a:latin typeface="Times New Roman" pitchFamily="18" charset="0"/>
                <a:cs typeface="Times New Roman" pitchFamily="18" charset="0"/>
              </a:rPr>
              <a:t>of</a:t>
            </a:r>
            <a:r>
              <a:rPr spc="-25" dirty="0">
                <a:latin typeface="Times New Roman" pitchFamily="18" charset="0"/>
                <a:cs typeface="Times New Roman" pitchFamily="18" charset="0"/>
              </a:rPr>
              <a:t> </a:t>
            </a:r>
            <a:r>
              <a:rPr spc="-15" dirty="0">
                <a:latin typeface="Times New Roman" pitchFamily="18" charset="0"/>
                <a:cs typeface="Times New Roman" pitchFamily="18" charset="0"/>
              </a:rPr>
              <a:t>Linked</a:t>
            </a:r>
            <a:r>
              <a:rPr spc="-25" dirty="0">
                <a:latin typeface="Times New Roman" pitchFamily="18" charset="0"/>
                <a:cs typeface="Times New Roman" pitchFamily="18" charset="0"/>
              </a:rPr>
              <a:t> </a:t>
            </a:r>
            <a:r>
              <a:rPr spc="-10" dirty="0">
                <a:latin typeface="Times New Roman" pitchFamily="18" charset="0"/>
                <a:cs typeface="Times New Roman" pitchFamily="18" charset="0"/>
              </a:rPr>
              <a:t>List.</a:t>
            </a:r>
            <a:endParaRPr>
              <a:latin typeface="Times New Roman" pitchFamily="18" charset="0"/>
              <a:cs typeface="Times New Roman" pitchFamily="18" charset="0"/>
            </a:endParaRPr>
          </a:p>
          <a:p>
            <a:pPr marL="698500" marR="5715" lvl="1" indent="-228600" algn="just">
              <a:lnSpc>
                <a:spcPct val="70000"/>
              </a:lnSpc>
              <a:spcBef>
                <a:spcPts val="560"/>
              </a:spcBef>
              <a:buFont typeface="Courier New"/>
              <a:buChar char="o"/>
              <a:tabLst>
                <a:tab pos="699135" algn="l"/>
              </a:tabLst>
            </a:pPr>
            <a:r>
              <a:rPr b="1" dirty="0">
                <a:latin typeface="Times New Roman" pitchFamily="18" charset="0"/>
                <a:cs typeface="Times New Roman" pitchFamily="18" charset="0"/>
              </a:rPr>
              <a:t>Link</a:t>
            </a:r>
            <a:r>
              <a:rPr b="1" spc="40" dirty="0">
                <a:latin typeface="Times New Roman" pitchFamily="18" charset="0"/>
                <a:cs typeface="Times New Roman" pitchFamily="18" charset="0"/>
              </a:rPr>
              <a:t> </a:t>
            </a:r>
            <a:r>
              <a:rPr dirty="0">
                <a:latin typeface="Times New Roman" pitchFamily="18" charset="0"/>
                <a:cs typeface="Times New Roman" pitchFamily="18" charset="0"/>
              </a:rPr>
              <a:t>−</a:t>
            </a:r>
            <a:r>
              <a:rPr spc="55" dirty="0">
                <a:latin typeface="Times New Roman" pitchFamily="18" charset="0"/>
                <a:cs typeface="Times New Roman" pitchFamily="18" charset="0"/>
              </a:rPr>
              <a:t> </a:t>
            </a:r>
            <a:r>
              <a:rPr spc="-10" dirty="0">
                <a:latin typeface="Times New Roman" pitchFamily="18" charset="0"/>
                <a:cs typeface="Times New Roman" pitchFamily="18" charset="0"/>
              </a:rPr>
              <a:t>Each</a:t>
            </a:r>
            <a:r>
              <a:rPr spc="55" dirty="0">
                <a:latin typeface="Times New Roman" pitchFamily="18" charset="0"/>
                <a:cs typeface="Times New Roman" pitchFamily="18" charset="0"/>
              </a:rPr>
              <a:t> </a:t>
            </a:r>
            <a:r>
              <a:rPr spc="-5" dirty="0">
                <a:latin typeface="Times New Roman" pitchFamily="18" charset="0"/>
                <a:cs typeface="Times New Roman" pitchFamily="18" charset="0"/>
              </a:rPr>
              <a:t>link</a:t>
            </a:r>
            <a:r>
              <a:rPr spc="50" dirty="0">
                <a:latin typeface="Times New Roman" pitchFamily="18" charset="0"/>
                <a:cs typeface="Times New Roman" pitchFamily="18" charset="0"/>
              </a:rPr>
              <a:t> </a:t>
            </a:r>
            <a:r>
              <a:rPr dirty="0">
                <a:latin typeface="Times New Roman" pitchFamily="18" charset="0"/>
                <a:cs typeface="Times New Roman" pitchFamily="18" charset="0"/>
              </a:rPr>
              <a:t>of</a:t>
            </a:r>
            <a:r>
              <a:rPr spc="60" dirty="0">
                <a:latin typeface="Times New Roman" pitchFamily="18" charset="0"/>
                <a:cs typeface="Times New Roman" pitchFamily="18" charset="0"/>
              </a:rPr>
              <a:t> </a:t>
            </a:r>
            <a:r>
              <a:rPr dirty="0">
                <a:latin typeface="Times New Roman" pitchFamily="18" charset="0"/>
                <a:cs typeface="Times New Roman" pitchFamily="18" charset="0"/>
              </a:rPr>
              <a:t>a</a:t>
            </a:r>
            <a:r>
              <a:rPr spc="50" dirty="0">
                <a:latin typeface="Times New Roman" pitchFamily="18" charset="0"/>
                <a:cs typeface="Times New Roman" pitchFamily="18" charset="0"/>
              </a:rPr>
              <a:t> </a:t>
            </a:r>
            <a:r>
              <a:rPr spc="-15" dirty="0">
                <a:latin typeface="Times New Roman" pitchFamily="18" charset="0"/>
                <a:cs typeface="Times New Roman" pitchFamily="18" charset="0"/>
              </a:rPr>
              <a:t>linked</a:t>
            </a:r>
            <a:r>
              <a:rPr spc="60" dirty="0">
                <a:latin typeface="Times New Roman" pitchFamily="18" charset="0"/>
                <a:cs typeface="Times New Roman" pitchFamily="18" charset="0"/>
              </a:rPr>
              <a:t> </a:t>
            </a:r>
            <a:r>
              <a:rPr spc="-10" dirty="0">
                <a:latin typeface="Times New Roman" pitchFamily="18" charset="0"/>
                <a:cs typeface="Times New Roman" pitchFamily="18" charset="0"/>
              </a:rPr>
              <a:t>list</a:t>
            </a:r>
            <a:r>
              <a:rPr spc="50" dirty="0">
                <a:latin typeface="Times New Roman" pitchFamily="18" charset="0"/>
                <a:cs typeface="Times New Roman" pitchFamily="18" charset="0"/>
              </a:rPr>
              <a:t> </a:t>
            </a:r>
            <a:r>
              <a:rPr spc="-5" dirty="0">
                <a:latin typeface="Times New Roman" pitchFamily="18" charset="0"/>
                <a:cs typeface="Times New Roman" pitchFamily="18" charset="0"/>
              </a:rPr>
              <a:t>can</a:t>
            </a:r>
            <a:r>
              <a:rPr spc="55" dirty="0">
                <a:latin typeface="Times New Roman" pitchFamily="18" charset="0"/>
                <a:cs typeface="Times New Roman" pitchFamily="18" charset="0"/>
              </a:rPr>
              <a:t> </a:t>
            </a:r>
            <a:r>
              <a:rPr spc="-15" dirty="0">
                <a:latin typeface="Times New Roman" pitchFamily="18" charset="0"/>
                <a:cs typeface="Times New Roman" pitchFamily="18" charset="0"/>
              </a:rPr>
              <a:t>store</a:t>
            </a:r>
            <a:r>
              <a:rPr spc="55" dirty="0">
                <a:latin typeface="Times New Roman" pitchFamily="18" charset="0"/>
                <a:cs typeface="Times New Roman" pitchFamily="18" charset="0"/>
              </a:rPr>
              <a:t> </a:t>
            </a:r>
            <a:r>
              <a:rPr dirty="0">
                <a:latin typeface="Times New Roman" pitchFamily="18" charset="0"/>
                <a:cs typeface="Times New Roman" pitchFamily="18" charset="0"/>
              </a:rPr>
              <a:t>a</a:t>
            </a:r>
            <a:r>
              <a:rPr spc="50" dirty="0">
                <a:latin typeface="Times New Roman" pitchFamily="18" charset="0"/>
                <a:cs typeface="Times New Roman" pitchFamily="18" charset="0"/>
              </a:rPr>
              <a:t> </a:t>
            </a:r>
            <a:r>
              <a:rPr spc="-10" dirty="0">
                <a:latin typeface="Times New Roman" pitchFamily="18" charset="0"/>
                <a:cs typeface="Times New Roman" pitchFamily="18" charset="0"/>
              </a:rPr>
              <a:t>data</a:t>
            </a:r>
            <a:r>
              <a:rPr spc="45" dirty="0">
                <a:latin typeface="Times New Roman" pitchFamily="18" charset="0"/>
                <a:cs typeface="Times New Roman" pitchFamily="18" charset="0"/>
              </a:rPr>
              <a:t> </a:t>
            </a:r>
            <a:r>
              <a:rPr spc="-5" dirty="0">
                <a:latin typeface="Times New Roman" pitchFamily="18" charset="0"/>
                <a:cs typeface="Times New Roman" pitchFamily="18" charset="0"/>
              </a:rPr>
              <a:t>called</a:t>
            </a:r>
            <a:r>
              <a:rPr spc="50" dirty="0">
                <a:latin typeface="Times New Roman" pitchFamily="18" charset="0"/>
                <a:cs typeface="Times New Roman" pitchFamily="18" charset="0"/>
              </a:rPr>
              <a:t> </a:t>
            </a:r>
            <a:r>
              <a:rPr spc="-10" dirty="0">
                <a:latin typeface="Times New Roman" pitchFamily="18" charset="0"/>
                <a:cs typeface="Times New Roman" pitchFamily="18" charset="0"/>
              </a:rPr>
              <a:t>an </a:t>
            </a:r>
            <a:r>
              <a:rPr spc="-370" dirty="0">
                <a:latin typeface="Times New Roman" pitchFamily="18" charset="0"/>
                <a:cs typeface="Times New Roman" pitchFamily="18" charset="0"/>
              </a:rPr>
              <a:t> </a:t>
            </a:r>
            <a:r>
              <a:rPr dirty="0">
                <a:latin typeface="Times New Roman" pitchFamily="18" charset="0"/>
                <a:cs typeface="Times New Roman" pitchFamily="18" charset="0"/>
              </a:rPr>
              <a:t>element.</a:t>
            </a:r>
            <a:endParaRPr>
              <a:latin typeface="Times New Roman" pitchFamily="18" charset="0"/>
              <a:cs typeface="Times New Roman" pitchFamily="18" charset="0"/>
            </a:endParaRPr>
          </a:p>
          <a:p>
            <a:pPr marL="698500" marR="6350" lvl="1" indent="-228600" algn="just">
              <a:lnSpc>
                <a:spcPct val="70000"/>
              </a:lnSpc>
              <a:spcBef>
                <a:spcPts val="505"/>
              </a:spcBef>
              <a:buFont typeface="Courier New"/>
              <a:buChar char="o"/>
              <a:tabLst>
                <a:tab pos="699135" algn="l"/>
              </a:tabLst>
            </a:pPr>
            <a:r>
              <a:rPr b="1" spc="-10" dirty="0">
                <a:latin typeface="Times New Roman" pitchFamily="18" charset="0"/>
                <a:cs typeface="Times New Roman" pitchFamily="18" charset="0"/>
              </a:rPr>
              <a:t>Next</a:t>
            </a:r>
            <a:r>
              <a:rPr b="1" spc="265" dirty="0">
                <a:latin typeface="Times New Roman" pitchFamily="18" charset="0"/>
                <a:cs typeface="Times New Roman" pitchFamily="18" charset="0"/>
              </a:rPr>
              <a:t> </a:t>
            </a:r>
            <a:r>
              <a:rPr dirty="0">
                <a:latin typeface="Times New Roman" pitchFamily="18" charset="0"/>
                <a:cs typeface="Times New Roman" pitchFamily="18" charset="0"/>
              </a:rPr>
              <a:t>−</a:t>
            </a:r>
            <a:r>
              <a:rPr spc="275" dirty="0">
                <a:latin typeface="Times New Roman" pitchFamily="18" charset="0"/>
                <a:cs typeface="Times New Roman" pitchFamily="18" charset="0"/>
              </a:rPr>
              <a:t> </a:t>
            </a:r>
            <a:r>
              <a:rPr spc="-10" dirty="0">
                <a:latin typeface="Times New Roman" pitchFamily="18" charset="0"/>
                <a:cs typeface="Times New Roman" pitchFamily="18" charset="0"/>
              </a:rPr>
              <a:t>Each</a:t>
            </a:r>
            <a:r>
              <a:rPr spc="280" dirty="0">
                <a:latin typeface="Times New Roman" pitchFamily="18" charset="0"/>
                <a:cs typeface="Times New Roman" pitchFamily="18" charset="0"/>
              </a:rPr>
              <a:t> </a:t>
            </a:r>
            <a:r>
              <a:rPr spc="-5" dirty="0">
                <a:latin typeface="Times New Roman" pitchFamily="18" charset="0"/>
                <a:cs typeface="Times New Roman" pitchFamily="18" charset="0"/>
              </a:rPr>
              <a:t>link</a:t>
            </a:r>
            <a:r>
              <a:rPr spc="265" dirty="0">
                <a:latin typeface="Times New Roman" pitchFamily="18" charset="0"/>
                <a:cs typeface="Times New Roman" pitchFamily="18" charset="0"/>
              </a:rPr>
              <a:t> </a:t>
            </a:r>
            <a:r>
              <a:rPr dirty="0">
                <a:latin typeface="Times New Roman" pitchFamily="18" charset="0"/>
                <a:cs typeface="Times New Roman" pitchFamily="18" charset="0"/>
              </a:rPr>
              <a:t>of</a:t>
            </a:r>
            <a:r>
              <a:rPr spc="280" dirty="0">
                <a:latin typeface="Times New Roman" pitchFamily="18" charset="0"/>
                <a:cs typeface="Times New Roman" pitchFamily="18" charset="0"/>
              </a:rPr>
              <a:t> </a:t>
            </a:r>
            <a:r>
              <a:rPr dirty="0">
                <a:latin typeface="Times New Roman" pitchFamily="18" charset="0"/>
                <a:cs typeface="Times New Roman" pitchFamily="18" charset="0"/>
              </a:rPr>
              <a:t>a</a:t>
            </a:r>
            <a:r>
              <a:rPr spc="275" dirty="0">
                <a:latin typeface="Times New Roman" pitchFamily="18" charset="0"/>
                <a:cs typeface="Times New Roman" pitchFamily="18" charset="0"/>
              </a:rPr>
              <a:t> </a:t>
            </a:r>
            <a:r>
              <a:rPr spc="-10" dirty="0">
                <a:latin typeface="Times New Roman" pitchFamily="18" charset="0"/>
                <a:cs typeface="Times New Roman" pitchFamily="18" charset="0"/>
              </a:rPr>
              <a:t>linked</a:t>
            </a:r>
            <a:r>
              <a:rPr spc="280" dirty="0">
                <a:latin typeface="Times New Roman" pitchFamily="18" charset="0"/>
                <a:cs typeface="Times New Roman" pitchFamily="18" charset="0"/>
              </a:rPr>
              <a:t> </a:t>
            </a:r>
            <a:r>
              <a:rPr spc="-10" dirty="0">
                <a:latin typeface="Times New Roman" pitchFamily="18" charset="0"/>
                <a:cs typeface="Times New Roman" pitchFamily="18" charset="0"/>
              </a:rPr>
              <a:t>list</a:t>
            </a:r>
            <a:r>
              <a:rPr spc="280" dirty="0">
                <a:latin typeface="Times New Roman" pitchFamily="18" charset="0"/>
                <a:cs typeface="Times New Roman" pitchFamily="18" charset="0"/>
              </a:rPr>
              <a:t> </a:t>
            </a:r>
            <a:r>
              <a:rPr spc="-10" dirty="0">
                <a:latin typeface="Times New Roman" pitchFamily="18" charset="0"/>
                <a:cs typeface="Times New Roman" pitchFamily="18" charset="0"/>
              </a:rPr>
              <a:t>contains</a:t>
            </a:r>
            <a:r>
              <a:rPr spc="280" dirty="0">
                <a:latin typeface="Times New Roman" pitchFamily="18" charset="0"/>
                <a:cs typeface="Times New Roman" pitchFamily="18" charset="0"/>
              </a:rPr>
              <a:t> </a:t>
            </a:r>
            <a:r>
              <a:rPr dirty="0">
                <a:latin typeface="Times New Roman" pitchFamily="18" charset="0"/>
                <a:cs typeface="Times New Roman" pitchFamily="18" charset="0"/>
              </a:rPr>
              <a:t>a</a:t>
            </a:r>
            <a:r>
              <a:rPr spc="275" dirty="0">
                <a:latin typeface="Times New Roman" pitchFamily="18" charset="0"/>
                <a:cs typeface="Times New Roman" pitchFamily="18" charset="0"/>
              </a:rPr>
              <a:t> </a:t>
            </a:r>
            <a:r>
              <a:rPr spc="-5" dirty="0">
                <a:latin typeface="Times New Roman" pitchFamily="18" charset="0"/>
                <a:cs typeface="Times New Roman" pitchFamily="18" charset="0"/>
              </a:rPr>
              <a:t>link</a:t>
            </a:r>
            <a:r>
              <a:rPr spc="280" dirty="0">
                <a:latin typeface="Times New Roman" pitchFamily="18" charset="0"/>
                <a:cs typeface="Times New Roman" pitchFamily="18" charset="0"/>
              </a:rPr>
              <a:t> </a:t>
            </a:r>
            <a:r>
              <a:rPr spc="-10" dirty="0">
                <a:latin typeface="Times New Roman" pitchFamily="18" charset="0"/>
                <a:cs typeface="Times New Roman" pitchFamily="18" charset="0"/>
              </a:rPr>
              <a:t>to</a:t>
            </a:r>
            <a:r>
              <a:rPr spc="275" dirty="0">
                <a:latin typeface="Times New Roman" pitchFamily="18" charset="0"/>
                <a:cs typeface="Times New Roman" pitchFamily="18" charset="0"/>
              </a:rPr>
              <a:t> </a:t>
            </a:r>
            <a:r>
              <a:rPr dirty="0">
                <a:latin typeface="Times New Roman" pitchFamily="18" charset="0"/>
                <a:cs typeface="Times New Roman" pitchFamily="18" charset="0"/>
              </a:rPr>
              <a:t>the </a:t>
            </a:r>
            <a:r>
              <a:rPr spc="-370" dirty="0">
                <a:latin typeface="Times New Roman" pitchFamily="18" charset="0"/>
                <a:cs typeface="Times New Roman" pitchFamily="18" charset="0"/>
              </a:rPr>
              <a:t> </a:t>
            </a:r>
            <a:r>
              <a:rPr spc="-5" dirty="0">
                <a:latin typeface="Times New Roman" pitchFamily="18" charset="0"/>
                <a:cs typeface="Times New Roman" pitchFamily="18" charset="0"/>
              </a:rPr>
              <a:t>next</a:t>
            </a:r>
            <a:r>
              <a:rPr spc="-10" dirty="0">
                <a:latin typeface="Times New Roman" pitchFamily="18" charset="0"/>
                <a:cs typeface="Times New Roman" pitchFamily="18" charset="0"/>
              </a:rPr>
              <a:t> </a:t>
            </a:r>
            <a:r>
              <a:rPr dirty="0">
                <a:latin typeface="Times New Roman" pitchFamily="18" charset="0"/>
                <a:cs typeface="Times New Roman" pitchFamily="18" charset="0"/>
              </a:rPr>
              <a:t>link</a:t>
            </a:r>
            <a:r>
              <a:rPr spc="-30" dirty="0">
                <a:latin typeface="Times New Roman" pitchFamily="18" charset="0"/>
                <a:cs typeface="Times New Roman" pitchFamily="18" charset="0"/>
              </a:rPr>
              <a:t> </a:t>
            </a:r>
            <a:r>
              <a:rPr spc="-5" dirty="0">
                <a:latin typeface="Times New Roman" pitchFamily="18" charset="0"/>
                <a:cs typeface="Times New Roman" pitchFamily="18" charset="0"/>
              </a:rPr>
              <a:t>called</a:t>
            </a:r>
            <a:r>
              <a:rPr spc="-15" dirty="0">
                <a:latin typeface="Times New Roman" pitchFamily="18" charset="0"/>
                <a:cs typeface="Times New Roman" pitchFamily="18" charset="0"/>
              </a:rPr>
              <a:t> </a:t>
            </a:r>
            <a:r>
              <a:rPr spc="-5" dirty="0">
                <a:latin typeface="Times New Roman" pitchFamily="18" charset="0"/>
                <a:cs typeface="Times New Roman" pitchFamily="18" charset="0"/>
              </a:rPr>
              <a:t>Next.</a:t>
            </a:r>
            <a:endParaRPr>
              <a:latin typeface="Times New Roman" pitchFamily="18" charset="0"/>
              <a:cs typeface="Times New Roman" pitchFamily="18" charset="0"/>
            </a:endParaRPr>
          </a:p>
          <a:p>
            <a:pPr marL="698500" marR="5080" lvl="1" indent="-228600" algn="just">
              <a:lnSpc>
                <a:spcPct val="70000"/>
              </a:lnSpc>
              <a:spcBef>
                <a:spcPts val="505"/>
              </a:spcBef>
              <a:buFont typeface="Courier New"/>
              <a:buChar char="o"/>
              <a:tabLst>
                <a:tab pos="699135" algn="l"/>
              </a:tabLst>
            </a:pPr>
            <a:r>
              <a:rPr b="1" spc="-10" dirty="0">
                <a:latin typeface="Times New Roman" pitchFamily="18" charset="0"/>
                <a:cs typeface="Times New Roman" pitchFamily="18" charset="0"/>
              </a:rPr>
              <a:t>Linked</a:t>
            </a:r>
            <a:r>
              <a:rPr b="1" spc="-5" dirty="0">
                <a:latin typeface="Times New Roman" pitchFamily="18" charset="0"/>
                <a:cs typeface="Times New Roman" pitchFamily="18" charset="0"/>
              </a:rPr>
              <a:t> List </a:t>
            </a:r>
            <a:r>
              <a:rPr dirty="0">
                <a:latin typeface="Times New Roman" pitchFamily="18" charset="0"/>
                <a:cs typeface="Times New Roman" pitchFamily="18" charset="0"/>
              </a:rPr>
              <a:t>− A </a:t>
            </a:r>
            <a:r>
              <a:rPr spc="-15" dirty="0">
                <a:latin typeface="Times New Roman" pitchFamily="18" charset="0"/>
                <a:cs typeface="Times New Roman" pitchFamily="18" charset="0"/>
              </a:rPr>
              <a:t>Linked</a:t>
            </a:r>
            <a:r>
              <a:rPr spc="-10" dirty="0">
                <a:latin typeface="Times New Roman" pitchFamily="18" charset="0"/>
                <a:cs typeface="Times New Roman" pitchFamily="18" charset="0"/>
              </a:rPr>
              <a:t> </a:t>
            </a:r>
            <a:r>
              <a:rPr spc="-5" dirty="0">
                <a:latin typeface="Times New Roman" pitchFamily="18" charset="0"/>
                <a:cs typeface="Times New Roman" pitchFamily="18" charset="0"/>
              </a:rPr>
              <a:t>List</a:t>
            </a:r>
            <a:r>
              <a:rPr dirty="0">
                <a:latin typeface="Times New Roman" pitchFamily="18" charset="0"/>
                <a:cs typeface="Times New Roman" pitchFamily="18" charset="0"/>
              </a:rPr>
              <a:t> </a:t>
            </a:r>
            <a:r>
              <a:rPr spc="-15" dirty="0">
                <a:latin typeface="Times New Roman" pitchFamily="18" charset="0"/>
                <a:cs typeface="Times New Roman" pitchFamily="18" charset="0"/>
              </a:rPr>
              <a:t>contains</a:t>
            </a:r>
            <a:r>
              <a:rPr spc="350" dirty="0">
                <a:latin typeface="Times New Roman" pitchFamily="18" charset="0"/>
                <a:cs typeface="Times New Roman" pitchFamily="18" charset="0"/>
              </a:rPr>
              <a:t> </a:t>
            </a:r>
            <a:r>
              <a:rPr spc="-5" dirty="0">
                <a:latin typeface="Times New Roman" pitchFamily="18" charset="0"/>
                <a:cs typeface="Times New Roman" pitchFamily="18" charset="0"/>
              </a:rPr>
              <a:t>the</a:t>
            </a:r>
            <a:r>
              <a:rPr spc="375" dirty="0">
                <a:latin typeface="Times New Roman" pitchFamily="18" charset="0"/>
                <a:cs typeface="Times New Roman" pitchFamily="18" charset="0"/>
              </a:rPr>
              <a:t> </a:t>
            </a:r>
            <a:r>
              <a:rPr spc="-5" dirty="0">
                <a:latin typeface="Times New Roman" pitchFamily="18" charset="0"/>
                <a:cs typeface="Times New Roman" pitchFamily="18" charset="0"/>
              </a:rPr>
              <a:t>connection link </a:t>
            </a:r>
            <a:r>
              <a:rPr spc="-375" dirty="0">
                <a:latin typeface="Times New Roman" pitchFamily="18" charset="0"/>
                <a:cs typeface="Times New Roman" pitchFamily="18" charset="0"/>
              </a:rPr>
              <a:t> </a:t>
            </a:r>
            <a:r>
              <a:rPr spc="-5" dirty="0">
                <a:latin typeface="Times New Roman" pitchFamily="18" charset="0"/>
                <a:cs typeface="Times New Roman" pitchFamily="18" charset="0"/>
              </a:rPr>
              <a:t>to </a:t>
            </a:r>
            <a:r>
              <a:rPr spc="5" dirty="0">
                <a:latin typeface="Times New Roman" pitchFamily="18" charset="0"/>
                <a:cs typeface="Times New Roman" pitchFamily="18" charset="0"/>
              </a:rPr>
              <a:t>the</a:t>
            </a:r>
            <a:r>
              <a:rPr spc="-10" dirty="0">
                <a:latin typeface="Times New Roman" pitchFamily="18" charset="0"/>
                <a:cs typeface="Times New Roman" pitchFamily="18" charset="0"/>
              </a:rPr>
              <a:t> first</a:t>
            </a:r>
            <a:r>
              <a:rPr spc="-20" dirty="0">
                <a:latin typeface="Times New Roman" pitchFamily="18" charset="0"/>
                <a:cs typeface="Times New Roman" pitchFamily="18" charset="0"/>
              </a:rPr>
              <a:t> </a:t>
            </a:r>
            <a:r>
              <a:rPr dirty="0">
                <a:latin typeface="Times New Roman" pitchFamily="18" charset="0"/>
                <a:cs typeface="Times New Roman" pitchFamily="18" charset="0"/>
              </a:rPr>
              <a:t>link</a:t>
            </a:r>
            <a:r>
              <a:rPr spc="-20" dirty="0">
                <a:latin typeface="Times New Roman" pitchFamily="18" charset="0"/>
                <a:cs typeface="Times New Roman" pitchFamily="18" charset="0"/>
              </a:rPr>
              <a:t> </a:t>
            </a:r>
            <a:r>
              <a:rPr spc="-5" dirty="0">
                <a:latin typeface="Times New Roman" pitchFamily="18" charset="0"/>
                <a:cs typeface="Times New Roman" pitchFamily="18" charset="0"/>
              </a:rPr>
              <a:t>called</a:t>
            </a:r>
            <a:r>
              <a:rPr spc="-25" dirty="0">
                <a:latin typeface="Times New Roman" pitchFamily="18" charset="0"/>
                <a:cs typeface="Times New Roman" pitchFamily="18" charset="0"/>
              </a:rPr>
              <a:t> </a:t>
            </a:r>
            <a:r>
              <a:rPr spc="-10" dirty="0">
                <a:latin typeface="Times New Roman" pitchFamily="18" charset="0"/>
                <a:cs typeface="Times New Roman" pitchFamily="18" charset="0"/>
              </a:rPr>
              <a:t>First</a:t>
            </a:r>
            <a:r>
              <a:rPr sz="1600" spc="-10" dirty="0">
                <a:latin typeface="Times New Roman" pitchFamily="18" charset="0"/>
                <a:cs typeface="Times New Roman" pitchFamily="18" charset="0"/>
              </a:rPr>
              <a:t>.</a:t>
            </a:r>
            <a:endParaRPr sz="160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4071934" y="4143380"/>
            <a:ext cx="3786214" cy="2286016"/>
          </a:xfrm>
          <a:prstGeom prst="rect">
            <a:avLst/>
          </a:prstGeom>
          <a:ln>
            <a:noFill/>
          </a:ln>
          <a:effectLst>
            <a:softEdge rad="112500"/>
          </a:effectLst>
        </p:spPr>
      </p:pic>
      <p:sp>
        <p:nvSpPr>
          <p:cNvPr id="5" name="object 5"/>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LIST-deletion</a:t>
            </a:r>
            <a:endParaRPr lang="en-IN" dirty="0"/>
          </a:p>
        </p:txBody>
      </p:sp>
      <p:pic>
        <p:nvPicPr>
          <p:cNvPr id="5" name="Content Placeholder 4"/>
          <p:cNvPicPr>
            <a:picLocks noGrp="1" noChangeAspect="1"/>
          </p:cNvPicPr>
          <p:nvPr>
            <p:ph idx="1"/>
          </p:nvPr>
        </p:nvPicPr>
        <p:blipFill>
          <a:blip r:embed="rId2"/>
          <a:stretch>
            <a:fillRect/>
          </a:stretch>
        </p:blipFill>
        <p:spPr>
          <a:xfrm>
            <a:off x="1219200" y="1701800"/>
            <a:ext cx="5638800" cy="3990716"/>
          </a:xfrm>
          <a:prstGeom prst="rect">
            <a:avLst/>
          </a:prstGeom>
        </p:spPr>
      </p:pic>
    </p:spTree>
    <p:extLst>
      <p:ext uri="{BB962C8B-B14F-4D97-AF65-F5344CB8AC3E}">
        <p14:creationId xmlns="" xmlns:p14="http://schemas.microsoft.com/office/powerpoint/2010/main" val="27433845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LIST-insertion at the end</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33400" y="1819275"/>
            <a:ext cx="8010525" cy="4362450"/>
          </a:xfrm>
          <a:prstGeom prst="rect">
            <a:avLst/>
          </a:prstGeom>
        </p:spPr>
      </p:pic>
    </p:spTree>
    <p:extLst>
      <p:ext uri="{BB962C8B-B14F-4D97-AF65-F5344CB8AC3E}">
        <p14:creationId xmlns="" xmlns:p14="http://schemas.microsoft.com/office/powerpoint/2010/main" val="29627117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IN" dirty="0"/>
              <a:t>Consider an unrolled linked list with n</a:t>
            </a:r>
            <a:r>
              <a:rPr lang="en-IN" dirty="0" smtClean="0"/>
              <a:t> </a:t>
            </a:r>
            <a:r>
              <a:rPr lang="en-IN" dirty="0"/>
              <a:t>elements</a:t>
            </a:r>
            <a:r>
              <a:rPr lang="en-IN" dirty="0" smtClean="0"/>
              <a:t>. This </a:t>
            </a:r>
            <a:r>
              <a:rPr lang="en-IN" dirty="0"/>
              <a:t>list stores multiple elements in each node.</a:t>
            </a:r>
          </a:p>
          <a:p>
            <a:pPr marL="0" indent="0">
              <a:buNone/>
            </a:pPr>
            <a:r>
              <a:rPr lang="en-IN" dirty="0"/>
              <a:t>What is the worst case time complexity to find the kth element if the number of nodes and </a:t>
            </a:r>
            <a:r>
              <a:rPr lang="en-IN" dirty="0" smtClean="0"/>
              <a:t>the number </a:t>
            </a:r>
            <a:r>
              <a:rPr lang="en-IN" dirty="0"/>
              <a:t>of elements in each node are equal?</a:t>
            </a:r>
          </a:p>
          <a:p>
            <a:pPr marL="0" indent="0">
              <a:buNone/>
            </a:pPr>
            <a:r>
              <a:rPr lang="en-IN" dirty="0"/>
              <a:t>A)O(n)                                B)O(n−−√)</a:t>
            </a:r>
          </a:p>
          <a:p>
            <a:pPr marL="0" indent="0">
              <a:buNone/>
            </a:pPr>
            <a:r>
              <a:rPr lang="en-IN" dirty="0"/>
              <a:t>C)O(</a:t>
            </a:r>
            <a:r>
              <a:rPr lang="en-IN" dirty="0" err="1"/>
              <a:t>nlogn</a:t>
            </a:r>
            <a:r>
              <a:rPr lang="en-IN" dirty="0"/>
              <a:t>)                      D)O(n2</a:t>
            </a:r>
            <a:r>
              <a:rPr lang="en-IN" dirty="0" smtClean="0"/>
              <a:t>)</a:t>
            </a:r>
          </a:p>
          <a:p>
            <a:pPr marL="0" indent="0">
              <a:buNone/>
            </a:pPr>
            <a:endParaRPr lang="en-IN" dirty="0"/>
          </a:p>
          <a:p>
            <a:pPr marL="0" indent="0">
              <a:buNone/>
            </a:pPr>
            <a:endParaRPr lang="en-IN" dirty="0"/>
          </a:p>
        </p:txBody>
      </p:sp>
      <p:sp>
        <p:nvSpPr>
          <p:cNvPr id="9219" name="Slide Number Placeholder 5"/>
          <p:cNvSpPr>
            <a:spLocks noGrp="1"/>
          </p:cNvSpPr>
          <p:nvPr>
            <p:ph type="sldNum" sz="quarter" idx="4294967295"/>
          </p:nvPr>
        </p:nvSpPr>
        <p:spPr>
          <a:noFill/>
        </p:spPr>
        <p:txBody>
          <a:bodyPr/>
          <a:lstStyle/>
          <a:p>
            <a:fld id="{375BBD15-469A-48A8-9CDC-385A598C11EF}" type="slidenum">
              <a:rPr lang="en-US" smtClean="0"/>
              <a:pPr/>
              <a:t>32</a:t>
            </a:fld>
            <a:endParaRPr lang="en-US" smtClean="0"/>
          </a:p>
        </p:txBody>
      </p:sp>
      <p:sp>
        <p:nvSpPr>
          <p:cNvPr id="9220" name="Rectangle 2"/>
          <p:cNvSpPr>
            <a:spLocks noGrp="1" noChangeArrowheads="1"/>
          </p:cNvSpPr>
          <p:nvPr>
            <p:ph type="title" idx="4294967295"/>
          </p:nvPr>
        </p:nvSpPr>
        <p:spPr>
          <a:xfrm>
            <a:off x="762000" y="838200"/>
            <a:ext cx="7924800" cy="609600"/>
          </a:xfrm>
          <a:prstGeom prst="rect">
            <a:avLst/>
          </a:prstGeom>
        </p:spPr>
        <p:txBody>
          <a:bodyPr/>
          <a:lstStyle/>
          <a:p>
            <a:pPr eaLnBrk="1" hangingPunct="1"/>
            <a:r>
              <a:rPr lang="en-US" sz="3200" dirty="0" smtClean="0"/>
              <a:t>Problem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lgn="just">
              <a:buNone/>
            </a:pPr>
            <a:r>
              <a:rPr lang="en-IN" dirty="0"/>
              <a:t>An unrolled linked list contains more than 1 element in each node.</a:t>
            </a:r>
          </a:p>
          <a:p>
            <a:pPr marL="0" indent="0" algn="just">
              <a:buNone/>
            </a:pPr>
            <a:endParaRPr lang="en-IN" dirty="0"/>
          </a:p>
          <a:p>
            <a:pPr marL="0" indent="0" algn="just">
              <a:buNone/>
            </a:pPr>
            <a:r>
              <a:rPr lang="en-IN" dirty="0"/>
              <a:t>The question asks to find some kth element, and if the no. of nodes and the no. of elements in each node are equal then n should be a perfect square. If in each node there are m elements then there has to be m nodes each of containing m elements, this implies total elements will be m2.</a:t>
            </a:r>
          </a:p>
          <a:p>
            <a:pPr marL="0" indent="0" algn="just">
              <a:buNone/>
            </a:pPr>
            <a:endParaRPr lang="en-IN" dirty="0"/>
          </a:p>
          <a:p>
            <a:pPr marL="0" indent="0" algn="just">
              <a:buNone/>
            </a:pPr>
            <a:r>
              <a:rPr lang="en-IN" dirty="0"/>
              <a:t>So in the given question if there are n elements then each node must be having n−−√ elements. if each node is having n−−√ elements then there has to be such n−−√ nodes. so the complexity to reach last node becomes O(n−−√) as we need to search to max n−−√ nodes to find desire element.</a:t>
            </a:r>
          </a:p>
          <a:p>
            <a:pPr marL="0" indent="0" algn="just">
              <a:buNone/>
            </a:pPr>
            <a:endParaRPr lang="en-IN" dirty="0"/>
          </a:p>
        </p:txBody>
      </p:sp>
      <p:sp>
        <p:nvSpPr>
          <p:cNvPr id="9219" name="Slide Number Placeholder 5"/>
          <p:cNvSpPr>
            <a:spLocks noGrp="1"/>
          </p:cNvSpPr>
          <p:nvPr>
            <p:ph type="sldNum" sz="quarter" idx="4294967295"/>
          </p:nvPr>
        </p:nvSpPr>
        <p:spPr>
          <a:noFill/>
        </p:spPr>
        <p:txBody>
          <a:bodyPr/>
          <a:lstStyle/>
          <a:p>
            <a:fld id="{375BBD15-469A-48A8-9CDC-385A598C11EF}" type="slidenum">
              <a:rPr lang="en-US" smtClean="0"/>
              <a:pPr/>
              <a:t>33</a:t>
            </a:fld>
            <a:endParaRPr lang="en-US" smtClean="0"/>
          </a:p>
        </p:txBody>
      </p:sp>
      <p:sp>
        <p:nvSpPr>
          <p:cNvPr id="9220" name="Rectangle 2"/>
          <p:cNvSpPr>
            <a:spLocks noGrp="1" noChangeArrowheads="1"/>
          </p:cNvSpPr>
          <p:nvPr>
            <p:ph type="title" idx="4294967295"/>
          </p:nvPr>
        </p:nvSpPr>
        <p:spPr>
          <a:xfrm>
            <a:off x="762000" y="838200"/>
            <a:ext cx="7924800" cy="609600"/>
          </a:xfrm>
          <a:prstGeom prst="rect">
            <a:avLst/>
          </a:prstGeom>
        </p:spPr>
        <p:txBody>
          <a:bodyPr/>
          <a:lstStyle/>
          <a:p>
            <a:pPr eaLnBrk="1" hangingPunct="1"/>
            <a:r>
              <a:rPr lang="en-US" sz="3200" dirty="0" smtClean="0"/>
              <a:t>Problem 1-Hint</a:t>
            </a:r>
          </a:p>
        </p:txBody>
      </p:sp>
    </p:spTree>
    <p:extLst>
      <p:ext uri="{BB962C8B-B14F-4D97-AF65-F5344CB8AC3E}">
        <p14:creationId xmlns="" xmlns:p14="http://schemas.microsoft.com/office/powerpoint/2010/main" val="3198853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lgn="just">
              <a:buNone/>
            </a:pPr>
            <a:r>
              <a:rPr lang="en-IN" dirty="0"/>
              <a:t>Let P be a single linked list</a:t>
            </a:r>
            <a:r>
              <a:rPr lang="en-IN" dirty="0" smtClean="0"/>
              <a:t>. Let </a:t>
            </a:r>
            <a:r>
              <a:rPr lang="en-IN" dirty="0"/>
              <a:t>Q be a pointer to an intermediate node 'X' in the list</a:t>
            </a:r>
            <a:r>
              <a:rPr lang="en-IN" dirty="0" smtClean="0"/>
              <a:t>. What </a:t>
            </a:r>
            <a:r>
              <a:rPr lang="en-IN" dirty="0"/>
              <a:t>is the worst case time complexity of best known algorithm to delete the node 'X ' from the list</a:t>
            </a:r>
          </a:p>
        </p:txBody>
      </p:sp>
      <p:sp>
        <p:nvSpPr>
          <p:cNvPr id="9219" name="Slide Number Placeholder 5"/>
          <p:cNvSpPr>
            <a:spLocks noGrp="1"/>
          </p:cNvSpPr>
          <p:nvPr>
            <p:ph type="sldNum" sz="quarter" idx="4294967295"/>
          </p:nvPr>
        </p:nvSpPr>
        <p:spPr>
          <a:noFill/>
        </p:spPr>
        <p:txBody>
          <a:bodyPr/>
          <a:lstStyle/>
          <a:p>
            <a:fld id="{375BBD15-469A-48A8-9CDC-385A598C11EF}" type="slidenum">
              <a:rPr lang="en-US" smtClean="0"/>
              <a:pPr/>
              <a:t>34</a:t>
            </a:fld>
            <a:endParaRPr lang="en-US" smtClean="0"/>
          </a:p>
        </p:txBody>
      </p:sp>
      <p:sp>
        <p:nvSpPr>
          <p:cNvPr id="9220" name="Rectangle 2"/>
          <p:cNvSpPr>
            <a:spLocks noGrp="1" noChangeArrowheads="1"/>
          </p:cNvSpPr>
          <p:nvPr>
            <p:ph type="title" idx="4294967295"/>
          </p:nvPr>
        </p:nvSpPr>
        <p:spPr>
          <a:xfrm>
            <a:off x="762000" y="838200"/>
            <a:ext cx="7924800" cy="609600"/>
          </a:xfrm>
          <a:prstGeom prst="rect">
            <a:avLst/>
          </a:prstGeom>
        </p:spPr>
        <p:txBody>
          <a:bodyPr/>
          <a:lstStyle/>
          <a:p>
            <a:pPr eaLnBrk="1" hangingPunct="1"/>
            <a:r>
              <a:rPr lang="en-US" sz="3200" dirty="0" smtClean="0"/>
              <a:t>Problem </a:t>
            </a:r>
            <a:r>
              <a:rPr lang="en-US" sz="3200" dirty="0"/>
              <a:t>2</a:t>
            </a:r>
            <a:endParaRPr lang="en-US" sz="3200" dirty="0" smtClean="0"/>
          </a:p>
        </p:txBody>
      </p:sp>
    </p:spTree>
    <p:extLst>
      <p:ext uri="{BB962C8B-B14F-4D97-AF65-F5344CB8AC3E}">
        <p14:creationId xmlns="" xmlns:p14="http://schemas.microsoft.com/office/powerpoint/2010/main" val="8266894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4414" y="642918"/>
            <a:ext cx="2500313" cy="751488"/>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Calibri"/>
                <a:cs typeface="Calibri"/>
              </a:rPr>
              <a:t>Advantages</a:t>
            </a:r>
            <a:r>
              <a:rPr sz="2400" b="1" spc="-10" dirty="0">
                <a:latin typeface="Calibri"/>
                <a:cs typeface="Calibri"/>
              </a:rPr>
              <a:t> </a:t>
            </a:r>
            <a:r>
              <a:rPr sz="2400" b="1" dirty="0">
                <a:latin typeface="Calibri"/>
                <a:cs typeface="Calibri"/>
              </a:rPr>
              <a:t>of</a:t>
            </a:r>
            <a:r>
              <a:rPr sz="2400" b="1" spc="-35" dirty="0">
                <a:latin typeface="Calibri"/>
                <a:cs typeface="Calibri"/>
              </a:rPr>
              <a:t> </a:t>
            </a:r>
            <a:r>
              <a:rPr sz="2400" b="1" spc="-15" dirty="0">
                <a:latin typeface="Calibri"/>
                <a:cs typeface="Calibri"/>
              </a:rPr>
              <a:t>Linked</a:t>
            </a:r>
            <a:r>
              <a:rPr sz="2400" b="1" spc="-20" dirty="0">
                <a:latin typeface="Calibri"/>
                <a:cs typeface="Calibri"/>
              </a:rPr>
              <a:t> </a:t>
            </a:r>
            <a:r>
              <a:rPr sz="2400" b="1" spc="-5" dirty="0">
                <a:latin typeface="Calibri"/>
                <a:cs typeface="Calibri"/>
              </a:rPr>
              <a:t>Lists</a:t>
            </a:r>
            <a:endParaRPr sz="2400">
              <a:latin typeface="Calibri"/>
              <a:cs typeface="Calibri"/>
            </a:endParaRPr>
          </a:p>
        </p:txBody>
      </p:sp>
      <p:sp>
        <p:nvSpPr>
          <p:cNvPr id="6" name="object 6"/>
          <p:cNvSpPr txBox="1">
            <a:spLocks noGrp="1"/>
          </p:cNvSpPr>
          <p:nvPr>
            <p:ph type="sldNum" sz="quarter" idx="7"/>
          </p:nvPr>
        </p:nvSpPr>
        <p:spPr>
          <a:xfrm>
            <a:off x="7010400" y="6492875"/>
            <a:ext cx="2133600"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35</a:t>
            </a:fld>
            <a:endParaRPr dirty="0"/>
          </a:p>
        </p:txBody>
      </p:sp>
      <p:sp>
        <p:nvSpPr>
          <p:cNvPr id="3" name="object 3"/>
          <p:cNvSpPr txBox="1"/>
          <p:nvPr/>
        </p:nvSpPr>
        <p:spPr>
          <a:xfrm>
            <a:off x="689076" y="1416811"/>
            <a:ext cx="3622358" cy="3940566"/>
          </a:xfrm>
          <a:prstGeom prst="rect">
            <a:avLst/>
          </a:prstGeom>
        </p:spPr>
        <p:txBody>
          <a:bodyPr vert="horz" wrap="square" lIns="0" tIns="59690" rIns="0" bIns="0" rtlCol="0">
            <a:spAutoFit/>
          </a:bodyPr>
          <a:lstStyle/>
          <a:p>
            <a:pPr marL="241300" marR="405765" indent="-228600" algn="just">
              <a:lnSpc>
                <a:spcPts val="3030"/>
              </a:lnSpc>
              <a:spcBef>
                <a:spcPts val="470"/>
              </a:spcBef>
              <a:buFont typeface="Arial MT"/>
              <a:buChar char="•"/>
              <a:tabLst>
                <a:tab pos="241300" algn="l"/>
              </a:tabLst>
            </a:pPr>
            <a:r>
              <a:rPr sz="2000" spc="-10" dirty="0">
                <a:latin typeface="Calibri"/>
                <a:cs typeface="Calibri"/>
              </a:rPr>
              <a:t>They </a:t>
            </a:r>
            <a:r>
              <a:rPr sz="2000" spc="-20" dirty="0">
                <a:latin typeface="Calibri"/>
                <a:cs typeface="Calibri"/>
              </a:rPr>
              <a:t>are </a:t>
            </a:r>
            <a:r>
              <a:rPr sz="2000" spc="-5" dirty="0">
                <a:latin typeface="Calibri"/>
                <a:cs typeface="Calibri"/>
              </a:rPr>
              <a:t>a </a:t>
            </a:r>
            <a:r>
              <a:rPr sz="2000" spc="-10" dirty="0">
                <a:latin typeface="Calibri"/>
                <a:cs typeface="Calibri"/>
              </a:rPr>
              <a:t>dynamic </a:t>
            </a:r>
            <a:r>
              <a:rPr sz="2000" spc="-5" dirty="0">
                <a:latin typeface="Calibri"/>
                <a:cs typeface="Calibri"/>
              </a:rPr>
              <a:t>in </a:t>
            </a:r>
            <a:r>
              <a:rPr sz="2000" spc="-15" dirty="0">
                <a:latin typeface="Calibri"/>
                <a:cs typeface="Calibri"/>
              </a:rPr>
              <a:t>nature </a:t>
            </a:r>
            <a:r>
              <a:rPr sz="2000" spc="-620" dirty="0">
                <a:latin typeface="Calibri"/>
                <a:cs typeface="Calibri"/>
              </a:rPr>
              <a:t> </a:t>
            </a:r>
            <a:r>
              <a:rPr sz="2000" spc="-5" dirty="0">
                <a:latin typeface="Calibri"/>
                <a:cs typeface="Calibri"/>
              </a:rPr>
              <a:t>which </a:t>
            </a:r>
            <a:r>
              <a:rPr sz="2000" spc="-15" dirty="0">
                <a:latin typeface="Calibri"/>
                <a:cs typeface="Calibri"/>
              </a:rPr>
              <a:t>allocates </a:t>
            </a:r>
            <a:r>
              <a:rPr sz="2000" spc="-5" dirty="0">
                <a:latin typeface="Calibri"/>
                <a:cs typeface="Calibri"/>
              </a:rPr>
              <a:t>the memory </a:t>
            </a:r>
            <a:r>
              <a:rPr sz="2000" dirty="0">
                <a:latin typeface="Calibri"/>
                <a:cs typeface="Calibri"/>
              </a:rPr>
              <a:t> </a:t>
            </a:r>
            <a:r>
              <a:rPr sz="2000" spc="-5" dirty="0">
                <a:latin typeface="Calibri"/>
                <a:cs typeface="Calibri"/>
              </a:rPr>
              <a:t>when</a:t>
            </a:r>
            <a:r>
              <a:rPr sz="2000" spc="5" dirty="0">
                <a:latin typeface="Calibri"/>
                <a:cs typeface="Calibri"/>
              </a:rPr>
              <a:t> </a:t>
            </a:r>
            <a:r>
              <a:rPr sz="2000" spc="-15" dirty="0">
                <a:latin typeface="Calibri"/>
                <a:cs typeface="Calibri"/>
              </a:rPr>
              <a:t>required.</a:t>
            </a:r>
            <a:endParaRPr sz="2000">
              <a:latin typeface="Calibri"/>
              <a:cs typeface="Calibri"/>
            </a:endParaRPr>
          </a:p>
          <a:p>
            <a:pPr marL="241300" marR="1113155" indent="-228600">
              <a:lnSpc>
                <a:spcPct val="90000"/>
              </a:lnSpc>
              <a:spcBef>
                <a:spcPts val="955"/>
              </a:spcBef>
              <a:buFont typeface="Arial MT"/>
              <a:buChar char="•"/>
              <a:tabLst>
                <a:tab pos="241300" algn="l"/>
              </a:tabLst>
            </a:pPr>
            <a:r>
              <a:rPr sz="2000" spc="-5" dirty="0">
                <a:latin typeface="Calibri"/>
                <a:cs typeface="Calibri"/>
              </a:rPr>
              <a:t>Insertion</a:t>
            </a:r>
            <a:r>
              <a:rPr sz="2000" spc="10" dirty="0">
                <a:latin typeface="Calibri"/>
                <a:cs typeface="Calibri"/>
              </a:rPr>
              <a:t> </a:t>
            </a:r>
            <a:r>
              <a:rPr sz="2000" spc="-5" dirty="0">
                <a:latin typeface="Calibri"/>
                <a:cs typeface="Calibri"/>
              </a:rPr>
              <a:t>and</a:t>
            </a:r>
            <a:r>
              <a:rPr sz="2000" dirty="0">
                <a:latin typeface="Calibri"/>
                <a:cs typeface="Calibri"/>
              </a:rPr>
              <a:t> </a:t>
            </a:r>
            <a:r>
              <a:rPr sz="2000" spc="-10" dirty="0">
                <a:latin typeface="Calibri"/>
                <a:cs typeface="Calibri"/>
              </a:rPr>
              <a:t>deletion </a:t>
            </a:r>
            <a:r>
              <a:rPr sz="2000" spc="-5" dirty="0">
                <a:latin typeface="Calibri"/>
                <a:cs typeface="Calibri"/>
              </a:rPr>
              <a:t> </a:t>
            </a:r>
            <a:r>
              <a:rPr sz="2000" spc="-15" dirty="0">
                <a:latin typeface="Calibri"/>
                <a:cs typeface="Calibri"/>
              </a:rPr>
              <a:t>operations </a:t>
            </a:r>
            <a:r>
              <a:rPr sz="2000" spc="-10" dirty="0">
                <a:latin typeface="Calibri"/>
                <a:cs typeface="Calibri"/>
              </a:rPr>
              <a:t>can </a:t>
            </a:r>
            <a:r>
              <a:rPr sz="2000" spc="-5" dirty="0">
                <a:latin typeface="Calibri"/>
                <a:cs typeface="Calibri"/>
              </a:rPr>
              <a:t>be easily </a:t>
            </a:r>
            <a:r>
              <a:rPr sz="2000" spc="-620" dirty="0">
                <a:latin typeface="Calibri"/>
                <a:cs typeface="Calibri"/>
              </a:rPr>
              <a:t> </a:t>
            </a:r>
            <a:r>
              <a:rPr sz="2000" spc="-10" dirty="0">
                <a:latin typeface="Calibri"/>
                <a:cs typeface="Calibri"/>
              </a:rPr>
              <a:t>implemented.</a:t>
            </a:r>
            <a:endParaRPr sz="2000">
              <a:latin typeface="Calibri"/>
              <a:cs typeface="Calibri"/>
            </a:endParaRPr>
          </a:p>
          <a:p>
            <a:pPr marL="241300" marR="5080" indent="-228600">
              <a:lnSpc>
                <a:spcPts val="3020"/>
              </a:lnSpc>
              <a:spcBef>
                <a:spcPts val="1040"/>
              </a:spcBef>
              <a:buFont typeface="Arial MT"/>
              <a:buChar char="•"/>
              <a:tabLst>
                <a:tab pos="241300" algn="l"/>
              </a:tabLst>
            </a:pPr>
            <a:r>
              <a:rPr sz="2000" spc="-15" dirty="0">
                <a:latin typeface="Calibri"/>
                <a:cs typeface="Calibri"/>
              </a:rPr>
              <a:t>Stacks</a:t>
            </a:r>
            <a:r>
              <a:rPr sz="2000" spc="-5" dirty="0">
                <a:latin typeface="Calibri"/>
                <a:cs typeface="Calibri"/>
              </a:rPr>
              <a:t> and</a:t>
            </a:r>
            <a:r>
              <a:rPr sz="2000" dirty="0">
                <a:latin typeface="Calibri"/>
                <a:cs typeface="Calibri"/>
              </a:rPr>
              <a:t> </a:t>
            </a:r>
            <a:r>
              <a:rPr sz="2000" spc="-10" dirty="0">
                <a:latin typeface="Calibri"/>
                <a:cs typeface="Calibri"/>
              </a:rPr>
              <a:t>queues</a:t>
            </a:r>
            <a:r>
              <a:rPr sz="2000" spc="30" dirty="0">
                <a:latin typeface="Calibri"/>
                <a:cs typeface="Calibri"/>
              </a:rPr>
              <a:t> </a:t>
            </a:r>
            <a:r>
              <a:rPr sz="2000" spc="-10" dirty="0">
                <a:latin typeface="Calibri"/>
                <a:cs typeface="Calibri"/>
              </a:rPr>
              <a:t>can</a:t>
            </a:r>
            <a:r>
              <a:rPr sz="2000"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easily </a:t>
            </a:r>
            <a:r>
              <a:rPr sz="2000" spc="-615" dirty="0">
                <a:latin typeface="Calibri"/>
                <a:cs typeface="Calibri"/>
              </a:rPr>
              <a:t> </a:t>
            </a:r>
            <a:r>
              <a:rPr sz="2000" spc="-20" dirty="0">
                <a:latin typeface="Calibri"/>
                <a:cs typeface="Calibri"/>
              </a:rPr>
              <a:t>executed.</a:t>
            </a:r>
            <a:endParaRPr sz="2000">
              <a:latin typeface="Calibri"/>
              <a:cs typeface="Calibri"/>
            </a:endParaRPr>
          </a:p>
          <a:p>
            <a:pPr marL="241300" marR="293370" indent="-228600">
              <a:lnSpc>
                <a:spcPts val="3020"/>
              </a:lnSpc>
              <a:spcBef>
                <a:spcPts val="1010"/>
              </a:spcBef>
              <a:buFont typeface="Arial MT"/>
              <a:buChar char="•"/>
              <a:tabLst>
                <a:tab pos="241300" algn="l"/>
              </a:tabLst>
            </a:pPr>
            <a:r>
              <a:rPr sz="2000" spc="-20" dirty="0">
                <a:latin typeface="Calibri"/>
                <a:cs typeface="Calibri"/>
              </a:rPr>
              <a:t>Linked</a:t>
            </a:r>
            <a:r>
              <a:rPr sz="2000" spc="-5" dirty="0">
                <a:latin typeface="Calibri"/>
                <a:cs typeface="Calibri"/>
              </a:rPr>
              <a:t> </a:t>
            </a:r>
            <a:r>
              <a:rPr sz="2000" spc="-20" dirty="0">
                <a:latin typeface="Calibri"/>
                <a:cs typeface="Calibri"/>
              </a:rPr>
              <a:t>List</a:t>
            </a:r>
            <a:r>
              <a:rPr sz="2000" spc="15" dirty="0">
                <a:latin typeface="Calibri"/>
                <a:cs typeface="Calibri"/>
              </a:rPr>
              <a:t> </a:t>
            </a:r>
            <a:r>
              <a:rPr sz="2000" spc="-10" dirty="0">
                <a:latin typeface="Calibri"/>
                <a:cs typeface="Calibri"/>
              </a:rPr>
              <a:t>reduces</a:t>
            </a:r>
            <a:r>
              <a:rPr sz="2000" spc="15"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access </a:t>
            </a:r>
            <a:r>
              <a:rPr sz="2000" spc="-620" dirty="0">
                <a:latin typeface="Calibri"/>
                <a:cs typeface="Calibri"/>
              </a:rPr>
              <a:t> </a:t>
            </a:r>
            <a:r>
              <a:rPr sz="2000" spc="-5" dirty="0">
                <a:latin typeface="Calibri"/>
                <a:cs typeface="Calibri"/>
              </a:rPr>
              <a:t>time.</a:t>
            </a:r>
            <a:endParaRPr sz="2000">
              <a:latin typeface="Calibri"/>
              <a:cs typeface="Calibri"/>
            </a:endParaRPr>
          </a:p>
        </p:txBody>
      </p:sp>
      <p:sp>
        <p:nvSpPr>
          <p:cNvPr id="4" name="object 4"/>
          <p:cNvSpPr txBox="1"/>
          <p:nvPr/>
        </p:nvSpPr>
        <p:spPr>
          <a:xfrm>
            <a:off x="5072066" y="642918"/>
            <a:ext cx="2766059" cy="751488"/>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Calibri"/>
                <a:cs typeface="Calibri"/>
              </a:rPr>
              <a:t>Disadvantages</a:t>
            </a:r>
            <a:r>
              <a:rPr sz="2400" b="1" dirty="0">
                <a:latin typeface="Calibri"/>
                <a:cs typeface="Calibri"/>
              </a:rPr>
              <a:t> of</a:t>
            </a:r>
            <a:r>
              <a:rPr sz="2400" b="1" spc="-10" dirty="0">
                <a:latin typeface="Calibri"/>
                <a:cs typeface="Calibri"/>
              </a:rPr>
              <a:t> </a:t>
            </a:r>
            <a:r>
              <a:rPr sz="2400" b="1" spc="-15" dirty="0">
                <a:latin typeface="Calibri"/>
                <a:cs typeface="Calibri"/>
              </a:rPr>
              <a:t>Linked</a:t>
            </a:r>
            <a:r>
              <a:rPr sz="2400" b="1" spc="-25" dirty="0">
                <a:latin typeface="Calibri"/>
                <a:cs typeface="Calibri"/>
              </a:rPr>
              <a:t> </a:t>
            </a:r>
            <a:r>
              <a:rPr sz="2400" b="1" spc="-5" dirty="0">
                <a:latin typeface="Calibri"/>
                <a:cs typeface="Calibri"/>
              </a:rPr>
              <a:t>Lists</a:t>
            </a:r>
            <a:endParaRPr sz="2400">
              <a:latin typeface="Calibri"/>
              <a:cs typeface="Calibri"/>
            </a:endParaRPr>
          </a:p>
        </p:txBody>
      </p:sp>
      <p:sp>
        <p:nvSpPr>
          <p:cNvPr id="5" name="object 5"/>
          <p:cNvSpPr txBox="1"/>
          <p:nvPr/>
        </p:nvSpPr>
        <p:spPr>
          <a:xfrm>
            <a:off x="4688681" y="1416812"/>
            <a:ext cx="3564255" cy="3042884"/>
          </a:xfrm>
          <a:prstGeom prst="rect">
            <a:avLst/>
          </a:prstGeom>
        </p:spPr>
        <p:txBody>
          <a:bodyPr vert="horz" wrap="square" lIns="0" tIns="59690" rIns="0" bIns="0" rtlCol="0">
            <a:spAutoFit/>
          </a:bodyPr>
          <a:lstStyle/>
          <a:p>
            <a:pPr marL="241300" marR="77470" indent="-229235">
              <a:lnSpc>
                <a:spcPts val="3030"/>
              </a:lnSpc>
              <a:spcBef>
                <a:spcPts val="470"/>
              </a:spcBef>
              <a:buFont typeface="Arial MT"/>
              <a:buChar char="•"/>
              <a:tabLst>
                <a:tab pos="241935" algn="l"/>
              </a:tabLst>
            </a:pPr>
            <a:r>
              <a:rPr sz="2000" spc="-10" dirty="0">
                <a:latin typeface="Calibri"/>
                <a:cs typeface="Calibri"/>
              </a:rPr>
              <a:t>The </a:t>
            </a:r>
            <a:r>
              <a:rPr sz="2000" spc="-5" dirty="0">
                <a:latin typeface="Calibri"/>
                <a:cs typeface="Calibri"/>
              </a:rPr>
              <a:t>memory</a:t>
            </a:r>
            <a:r>
              <a:rPr sz="2000" spc="5" dirty="0">
                <a:latin typeface="Calibri"/>
                <a:cs typeface="Calibri"/>
              </a:rPr>
              <a:t> </a:t>
            </a:r>
            <a:r>
              <a:rPr sz="2000" spc="-5" dirty="0">
                <a:latin typeface="Calibri"/>
                <a:cs typeface="Calibri"/>
              </a:rPr>
              <a:t>is </a:t>
            </a:r>
            <a:r>
              <a:rPr sz="2000" spc="-20" dirty="0">
                <a:latin typeface="Calibri"/>
                <a:cs typeface="Calibri"/>
              </a:rPr>
              <a:t>wasted</a:t>
            </a:r>
            <a:r>
              <a:rPr sz="2000" spc="5" dirty="0">
                <a:latin typeface="Calibri"/>
                <a:cs typeface="Calibri"/>
              </a:rPr>
              <a:t> </a:t>
            </a:r>
            <a:r>
              <a:rPr sz="2000" spc="-5" dirty="0">
                <a:latin typeface="Calibri"/>
                <a:cs typeface="Calibri"/>
              </a:rPr>
              <a:t>as </a:t>
            </a:r>
            <a:r>
              <a:rPr sz="2000" dirty="0">
                <a:latin typeface="Calibri"/>
                <a:cs typeface="Calibri"/>
              </a:rPr>
              <a:t> </a:t>
            </a:r>
            <a:r>
              <a:rPr sz="2000" spc="-20" dirty="0">
                <a:latin typeface="Calibri"/>
                <a:cs typeface="Calibri"/>
              </a:rPr>
              <a:t>pointers</a:t>
            </a:r>
            <a:r>
              <a:rPr sz="2000" spc="10" dirty="0">
                <a:latin typeface="Calibri"/>
                <a:cs typeface="Calibri"/>
              </a:rPr>
              <a:t> </a:t>
            </a:r>
            <a:r>
              <a:rPr sz="2000" spc="-20" dirty="0">
                <a:latin typeface="Calibri"/>
                <a:cs typeface="Calibri"/>
              </a:rPr>
              <a:t>require</a:t>
            </a:r>
            <a:r>
              <a:rPr sz="2000" spc="10" dirty="0">
                <a:latin typeface="Calibri"/>
                <a:cs typeface="Calibri"/>
              </a:rPr>
              <a:t> </a:t>
            </a:r>
            <a:r>
              <a:rPr sz="2000" spc="-25" dirty="0">
                <a:latin typeface="Calibri"/>
                <a:cs typeface="Calibri"/>
              </a:rPr>
              <a:t>extra</a:t>
            </a:r>
            <a:r>
              <a:rPr sz="2000" spc="-10" dirty="0">
                <a:latin typeface="Calibri"/>
                <a:cs typeface="Calibri"/>
              </a:rPr>
              <a:t> </a:t>
            </a:r>
            <a:r>
              <a:rPr sz="2000" spc="-5" dirty="0">
                <a:latin typeface="Calibri"/>
                <a:cs typeface="Calibri"/>
              </a:rPr>
              <a:t>memory </a:t>
            </a:r>
            <a:r>
              <a:rPr sz="2000" spc="-620" dirty="0">
                <a:latin typeface="Calibri"/>
                <a:cs typeface="Calibri"/>
              </a:rPr>
              <a:t> </a:t>
            </a:r>
            <a:r>
              <a:rPr sz="2000" spc="-25" dirty="0">
                <a:latin typeface="Calibri"/>
                <a:cs typeface="Calibri"/>
              </a:rPr>
              <a:t>for</a:t>
            </a:r>
            <a:r>
              <a:rPr sz="2000" spc="-10" dirty="0">
                <a:latin typeface="Calibri"/>
                <a:cs typeface="Calibri"/>
              </a:rPr>
              <a:t> </a:t>
            </a:r>
            <a:r>
              <a:rPr sz="2000" spc="-25" dirty="0">
                <a:latin typeface="Calibri"/>
                <a:cs typeface="Calibri"/>
              </a:rPr>
              <a:t>storage.</a:t>
            </a:r>
            <a:endParaRPr sz="2000">
              <a:latin typeface="Calibri"/>
              <a:cs typeface="Calibri"/>
            </a:endParaRPr>
          </a:p>
          <a:p>
            <a:pPr marL="241300" marR="16510" indent="-229235">
              <a:lnSpc>
                <a:spcPct val="90000"/>
              </a:lnSpc>
              <a:spcBef>
                <a:spcPts val="955"/>
              </a:spcBef>
              <a:buFont typeface="Arial MT"/>
              <a:buChar char="•"/>
              <a:tabLst>
                <a:tab pos="241935" algn="l"/>
              </a:tabLst>
            </a:pPr>
            <a:r>
              <a:rPr sz="2000" spc="-5" dirty="0">
                <a:latin typeface="Calibri"/>
                <a:cs typeface="Calibri"/>
              </a:rPr>
              <a:t>No</a:t>
            </a:r>
            <a:r>
              <a:rPr sz="2000" spc="5" dirty="0">
                <a:latin typeface="Calibri"/>
                <a:cs typeface="Calibri"/>
              </a:rPr>
              <a:t> </a:t>
            </a:r>
            <a:r>
              <a:rPr sz="2000" spc="-10" dirty="0">
                <a:latin typeface="Calibri"/>
                <a:cs typeface="Calibri"/>
              </a:rPr>
              <a:t>element</a:t>
            </a:r>
            <a:r>
              <a:rPr sz="2000" spc="5" dirty="0">
                <a:latin typeface="Calibri"/>
                <a:cs typeface="Calibri"/>
              </a:rPr>
              <a:t> </a:t>
            </a:r>
            <a:r>
              <a:rPr sz="2000" spc="-10" dirty="0">
                <a:latin typeface="Calibri"/>
                <a:cs typeface="Calibri"/>
              </a:rPr>
              <a:t>can </a:t>
            </a:r>
            <a:r>
              <a:rPr sz="2000" spc="-5" dirty="0">
                <a:latin typeface="Calibri"/>
                <a:cs typeface="Calibri"/>
              </a:rPr>
              <a:t>be</a:t>
            </a:r>
            <a:r>
              <a:rPr sz="2000" spc="5" dirty="0">
                <a:latin typeface="Calibri"/>
                <a:cs typeface="Calibri"/>
              </a:rPr>
              <a:t> </a:t>
            </a:r>
            <a:r>
              <a:rPr sz="2000" spc="-5" dirty="0">
                <a:latin typeface="Calibri"/>
                <a:cs typeface="Calibri"/>
              </a:rPr>
              <a:t>accessed </a:t>
            </a:r>
            <a:r>
              <a:rPr sz="2000" dirty="0">
                <a:latin typeface="Calibri"/>
                <a:cs typeface="Calibri"/>
              </a:rPr>
              <a:t> </a:t>
            </a:r>
            <a:r>
              <a:rPr sz="2000" spc="-15" dirty="0">
                <a:latin typeface="Calibri"/>
                <a:cs typeface="Calibri"/>
              </a:rPr>
              <a:t>randomly;</a:t>
            </a:r>
            <a:r>
              <a:rPr sz="2000" spc="25" dirty="0">
                <a:latin typeface="Calibri"/>
                <a:cs typeface="Calibri"/>
              </a:rPr>
              <a:t> </a:t>
            </a:r>
            <a:r>
              <a:rPr sz="2000" spc="-5" dirty="0">
                <a:latin typeface="Calibri"/>
                <a:cs typeface="Calibri"/>
              </a:rPr>
              <a:t>it</a:t>
            </a:r>
            <a:r>
              <a:rPr sz="2000" spc="-15" dirty="0">
                <a:latin typeface="Calibri"/>
                <a:cs typeface="Calibri"/>
              </a:rPr>
              <a:t> </a:t>
            </a:r>
            <a:r>
              <a:rPr sz="2000" spc="-5" dirty="0">
                <a:latin typeface="Calibri"/>
                <a:cs typeface="Calibri"/>
              </a:rPr>
              <a:t>has</a:t>
            </a:r>
            <a:r>
              <a:rPr sz="2000" spc="15" dirty="0">
                <a:latin typeface="Calibri"/>
                <a:cs typeface="Calibri"/>
              </a:rPr>
              <a:t> </a:t>
            </a:r>
            <a:r>
              <a:rPr sz="2000" spc="-20" dirty="0">
                <a:latin typeface="Calibri"/>
                <a:cs typeface="Calibri"/>
              </a:rPr>
              <a:t>to</a:t>
            </a:r>
            <a:r>
              <a:rPr sz="2000" spc="-5" dirty="0">
                <a:latin typeface="Calibri"/>
                <a:cs typeface="Calibri"/>
              </a:rPr>
              <a:t> </a:t>
            </a:r>
            <a:r>
              <a:rPr sz="2000" dirty="0">
                <a:latin typeface="Calibri"/>
                <a:cs typeface="Calibri"/>
              </a:rPr>
              <a:t>access</a:t>
            </a:r>
            <a:r>
              <a:rPr sz="2000" spc="-5" dirty="0">
                <a:latin typeface="Calibri"/>
                <a:cs typeface="Calibri"/>
              </a:rPr>
              <a:t> each </a:t>
            </a:r>
            <a:r>
              <a:rPr sz="2000" spc="-620" dirty="0">
                <a:latin typeface="Calibri"/>
                <a:cs typeface="Calibri"/>
              </a:rPr>
              <a:t> </a:t>
            </a:r>
            <a:r>
              <a:rPr sz="2000" spc="-10" dirty="0">
                <a:latin typeface="Calibri"/>
                <a:cs typeface="Calibri"/>
              </a:rPr>
              <a:t>node</a:t>
            </a:r>
            <a:r>
              <a:rPr sz="2000" dirty="0">
                <a:latin typeface="Calibri"/>
                <a:cs typeface="Calibri"/>
              </a:rPr>
              <a:t> </a:t>
            </a:r>
            <a:r>
              <a:rPr sz="2000" spc="-25" dirty="0">
                <a:latin typeface="Calibri"/>
                <a:cs typeface="Calibri"/>
              </a:rPr>
              <a:t>sequentially.</a:t>
            </a:r>
            <a:endParaRPr sz="2000">
              <a:latin typeface="Calibri"/>
              <a:cs typeface="Calibri"/>
            </a:endParaRPr>
          </a:p>
          <a:p>
            <a:pPr marL="241300" marR="5080" indent="-229235">
              <a:lnSpc>
                <a:spcPts val="3020"/>
              </a:lnSpc>
              <a:spcBef>
                <a:spcPts val="1040"/>
              </a:spcBef>
              <a:buFont typeface="Arial MT"/>
              <a:buChar char="•"/>
              <a:tabLst>
                <a:tab pos="241935" algn="l"/>
              </a:tabLst>
            </a:pPr>
            <a:r>
              <a:rPr sz="2000" spc="-25" dirty="0">
                <a:latin typeface="Calibri"/>
                <a:cs typeface="Calibri"/>
              </a:rPr>
              <a:t>Reverse</a:t>
            </a:r>
            <a:r>
              <a:rPr sz="2000" spc="-5" dirty="0">
                <a:latin typeface="Calibri"/>
                <a:cs typeface="Calibri"/>
              </a:rPr>
              <a:t> </a:t>
            </a:r>
            <a:r>
              <a:rPr sz="2000" spc="-45" dirty="0">
                <a:latin typeface="Calibri"/>
                <a:cs typeface="Calibri"/>
              </a:rPr>
              <a:t>Traversing</a:t>
            </a:r>
            <a:r>
              <a:rPr sz="2000" spc="5" dirty="0">
                <a:latin typeface="Calibri"/>
                <a:cs typeface="Calibri"/>
              </a:rPr>
              <a:t> </a:t>
            </a:r>
            <a:r>
              <a:rPr sz="2000" spc="-5" dirty="0">
                <a:latin typeface="Calibri"/>
                <a:cs typeface="Calibri"/>
              </a:rPr>
              <a:t>is</a:t>
            </a:r>
            <a:r>
              <a:rPr sz="2000" spc="15" dirty="0">
                <a:latin typeface="Calibri"/>
                <a:cs typeface="Calibri"/>
              </a:rPr>
              <a:t> </a:t>
            </a:r>
            <a:r>
              <a:rPr sz="2000" spc="-15" dirty="0">
                <a:latin typeface="Calibri"/>
                <a:cs typeface="Calibri"/>
              </a:rPr>
              <a:t>difficult</a:t>
            </a:r>
            <a:r>
              <a:rPr sz="2000" spc="25" dirty="0">
                <a:latin typeface="Calibri"/>
                <a:cs typeface="Calibri"/>
              </a:rPr>
              <a:t> </a:t>
            </a:r>
            <a:r>
              <a:rPr sz="2000" spc="-5" dirty="0">
                <a:latin typeface="Calibri"/>
                <a:cs typeface="Calibri"/>
              </a:rPr>
              <a:t>in </a:t>
            </a:r>
            <a:r>
              <a:rPr sz="2000" spc="-620" dirty="0">
                <a:latin typeface="Calibri"/>
                <a:cs typeface="Calibri"/>
              </a:rPr>
              <a:t> </a:t>
            </a:r>
            <a:r>
              <a:rPr sz="2000" spc="-20" dirty="0">
                <a:latin typeface="Calibri"/>
                <a:cs typeface="Calibri"/>
              </a:rPr>
              <a:t>linked</a:t>
            </a:r>
            <a:r>
              <a:rPr sz="2000" spc="10" dirty="0">
                <a:latin typeface="Calibri"/>
                <a:cs typeface="Calibri"/>
              </a:rPr>
              <a:t> </a:t>
            </a:r>
            <a:r>
              <a:rPr sz="2000" spc="-15" dirty="0">
                <a:latin typeface="Calibri"/>
                <a:cs typeface="Calibri"/>
              </a:rPr>
              <a:t>list.</a:t>
            </a:r>
            <a:endParaRPr sz="20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356" y="857232"/>
            <a:ext cx="4429125" cy="443711"/>
          </a:xfrm>
          <a:prstGeom prst="rect">
            <a:avLst/>
          </a:prstGeom>
        </p:spPr>
        <p:txBody>
          <a:bodyPr vert="horz" wrap="square" lIns="0" tIns="12700" rIns="0" bIns="0" rtlCol="0">
            <a:spAutoFit/>
          </a:bodyPr>
          <a:lstStyle/>
          <a:p>
            <a:pPr marL="12700">
              <a:lnSpc>
                <a:spcPct val="100000"/>
              </a:lnSpc>
              <a:spcBef>
                <a:spcPts val="100"/>
              </a:spcBef>
            </a:pPr>
            <a:r>
              <a:rPr sz="2800" spc="-40" dirty="0"/>
              <a:t>Applications</a:t>
            </a:r>
            <a:r>
              <a:rPr sz="2800" spc="-95" dirty="0"/>
              <a:t> </a:t>
            </a:r>
            <a:r>
              <a:rPr sz="2800" spc="-15" dirty="0"/>
              <a:t>of</a:t>
            </a:r>
            <a:r>
              <a:rPr sz="2800" spc="-75" dirty="0"/>
              <a:t> </a:t>
            </a:r>
            <a:r>
              <a:rPr sz="2800" spc="-55" dirty="0"/>
              <a:t>Linked</a:t>
            </a:r>
            <a:r>
              <a:rPr sz="2800" spc="-105" dirty="0"/>
              <a:t> </a:t>
            </a:r>
            <a:r>
              <a:rPr sz="2800" spc="-30" dirty="0"/>
              <a:t>Lists</a:t>
            </a:r>
            <a:endParaRPr sz="2800"/>
          </a:p>
        </p:txBody>
      </p:sp>
      <p:sp>
        <p:nvSpPr>
          <p:cNvPr id="4" name="object 4"/>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36</a:t>
            </a:fld>
            <a:endParaRPr dirty="0"/>
          </a:p>
        </p:txBody>
      </p:sp>
      <p:sp>
        <p:nvSpPr>
          <p:cNvPr id="3" name="object 3"/>
          <p:cNvSpPr txBox="1"/>
          <p:nvPr/>
        </p:nvSpPr>
        <p:spPr>
          <a:xfrm>
            <a:off x="687705" y="1707918"/>
            <a:ext cx="7393781" cy="2181366"/>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400" spc="-20" dirty="0">
                <a:latin typeface="Calibri"/>
                <a:cs typeface="Calibri"/>
              </a:rPr>
              <a:t>Linked</a:t>
            </a:r>
            <a:r>
              <a:rPr sz="2400" spc="15" dirty="0">
                <a:latin typeface="Calibri"/>
                <a:cs typeface="Calibri"/>
              </a:rPr>
              <a:t> </a:t>
            </a:r>
            <a:r>
              <a:rPr sz="2400" spc="-15" dirty="0">
                <a:latin typeface="Calibri"/>
                <a:cs typeface="Calibri"/>
              </a:rPr>
              <a:t>lists</a:t>
            </a:r>
            <a:r>
              <a:rPr sz="2400" spc="5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used</a:t>
            </a:r>
            <a:r>
              <a:rPr sz="2400" spc="20"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implement</a:t>
            </a:r>
            <a:r>
              <a:rPr sz="2400" spc="30" dirty="0">
                <a:latin typeface="Calibri"/>
                <a:cs typeface="Calibri"/>
              </a:rPr>
              <a:t> </a:t>
            </a:r>
            <a:r>
              <a:rPr sz="2400" spc="-15" dirty="0">
                <a:latin typeface="Calibri"/>
                <a:cs typeface="Calibri"/>
              </a:rPr>
              <a:t>stacks,</a:t>
            </a:r>
            <a:r>
              <a:rPr sz="2400" spc="30" dirty="0">
                <a:latin typeface="Calibri"/>
                <a:cs typeface="Calibri"/>
              </a:rPr>
              <a:t> </a:t>
            </a:r>
            <a:r>
              <a:rPr sz="2400" spc="-10" dirty="0">
                <a:latin typeface="Calibri"/>
                <a:cs typeface="Calibri"/>
              </a:rPr>
              <a:t>queues,</a:t>
            </a:r>
            <a:r>
              <a:rPr sz="2400" spc="50" dirty="0">
                <a:latin typeface="Calibri"/>
                <a:cs typeface="Calibri"/>
              </a:rPr>
              <a:t> </a:t>
            </a:r>
            <a:r>
              <a:rPr sz="2400" spc="-15" dirty="0">
                <a:latin typeface="Calibri"/>
                <a:cs typeface="Calibri"/>
              </a:rPr>
              <a:t>graphs,</a:t>
            </a:r>
            <a:r>
              <a:rPr sz="2400" spc="35" dirty="0">
                <a:latin typeface="Calibri"/>
                <a:cs typeface="Calibri"/>
              </a:rPr>
              <a:t> </a:t>
            </a:r>
            <a:r>
              <a:rPr sz="2400" spc="-15" dirty="0">
                <a:latin typeface="Calibri"/>
                <a:cs typeface="Calibri"/>
              </a:rPr>
              <a:t>etc.</a:t>
            </a:r>
            <a:endParaRPr sz="2400">
              <a:latin typeface="Calibri"/>
              <a:cs typeface="Calibri"/>
            </a:endParaRPr>
          </a:p>
          <a:p>
            <a:pPr marL="241300" marR="5080" indent="-228600">
              <a:lnSpc>
                <a:spcPts val="3030"/>
              </a:lnSpc>
              <a:spcBef>
                <a:spcPts val="1045"/>
              </a:spcBef>
              <a:buFont typeface="Arial MT"/>
              <a:buChar char="•"/>
              <a:tabLst>
                <a:tab pos="241300" algn="l"/>
              </a:tabLst>
            </a:pPr>
            <a:r>
              <a:rPr sz="2400" spc="-20" dirty="0">
                <a:latin typeface="Calibri"/>
                <a:cs typeface="Calibri"/>
              </a:rPr>
              <a:t>Linked</a:t>
            </a:r>
            <a:r>
              <a:rPr sz="2400" spc="15" dirty="0">
                <a:latin typeface="Calibri"/>
                <a:cs typeface="Calibri"/>
              </a:rPr>
              <a:t> </a:t>
            </a:r>
            <a:r>
              <a:rPr sz="2400" spc="-15" dirty="0">
                <a:latin typeface="Calibri"/>
                <a:cs typeface="Calibri"/>
              </a:rPr>
              <a:t>lists</a:t>
            </a:r>
            <a:r>
              <a:rPr sz="2400" spc="40" dirty="0">
                <a:latin typeface="Calibri"/>
                <a:cs typeface="Calibri"/>
              </a:rPr>
              <a:t> </a:t>
            </a:r>
            <a:r>
              <a:rPr sz="2400" spc="-10" dirty="0">
                <a:latin typeface="Calibri"/>
                <a:cs typeface="Calibri"/>
              </a:rPr>
              <a:t>let</a:t>
            </a:r>
            <a:r>
              <a:rPr sz="2400" dirty="0">
                <a:latin typeface="Calibri"/>
                <a:cs typeface="Calibri"/>
              </a:rPr>
              <a:t> </a:t>
            </a:r>
            <a:r>
              <a:rPr sz="2400" spc="-20" dirty="0">
                <a:latin typeface="Calibri"/>
                <a:cs typeface="Calibri"/>
              </a:rPr>
              <a:t>you</a:t>
            </a:r>
            <a:r>
              <a:rPr sz="2400" spc="30" dirty="0">
                <a:latin typeface="Calibri"/>
                <a:cs typeface="Calibri"/>
              </a:rPr>
              <a:t> </a:t>
            </a:r>
            <a:r>
              <a:rPr sz="2400" spc="-5" dirty="0">
                <a:latin typeface="Calibri"/>
                <a:cs typeface="Calibri"/>
              </a:rPr>
              <a:t>insert</a:t>
            </a:r>
            <a:r>
              <a:rPr sz="2400" spc="30" dirty="0">
                <a:latin typeface="Calibri"/>
                <a:cs typeface="Calibri"/>
              </a:rPr>
              <a:t> </a:t>
            </a:r>
            <a:r>
              <a:rPr sz="2400" spc="-10" dirty="0">
                <a:latin typeface="Calibri"/>
                <a:cs typeface="Calibri"/>
              </a:rPr>
              <a:t>elements</a:t>
            </a:r>
            <a:r>
              <a:rPr sz="2400" spc="20" dirty="0">
                <a:latin typeface="Calibri"/>
                <a:cs typeface="Calibri"/>
              </a:rPr>
              <a:t> </a:t>
            </a:r>
            <a:r>
              <a:rPr sz="2400" spc="-15" dirty="0">
                <a:latin typeface="Calibri"/>
                <a:cs typeface="Calibri"/>
              </a:rPr>
              <a:t>at</a:t>
            </a:r>
            <a:r>
              <a:rPr sz="2400" dirty="0">
                <a:latin typeface="Calibri"/>
                <a:cs typeface="Calibri"/>
              </a:rPr>
              <a:t> </a:t>
            </a:r>
            <a:r>
              <a:rPr sz="2400" spc="-5" dirty="0">
                <a:latin typeface="Calibri"/>
                <a:cs typeface="Calibri"/>
              </a:rPr>
              <a:t>the</a:t>
            </a:r>
            <a:r>
              <a:rPr sz="2400" spc="20" dirty="0">
                <a:latin typeface="Calibri"/>
                <a:cs typeface="Calibri"/>
              </a:rPr>
              <a:t> </a:t>
            </a:r>
            <a:r>
              <a:rPr sz="2400" spc="-10" dirty="0">
                <a:latin typeface="Calibri"/>
                <a:cs typeface="Calibri"/>
              </a:rPr>
              <a:t>beginning</a:t>
            </a:r>
            <a:r>
              <a:rPr sz="2400" spc="35" dirty="0">
                <a:latin typeface="Calibri"/>
                <a:cs typeface="Calibri"/>
              </a:rPr>
              <a:t> </a:t>
            </a:r>
            <a:r>
              <a:rPr sz="2400" spc="-5" dirty="0">
                <a:latin typeface="Calibri"/>
                <a:cs typeface="Calibri"/>
              </a:rPr>
              <a:t>and</a:t>
            </a:r>
            <a:r>
              <a:rPr sz="2400" spc="30" dirty="0">
                <a:latin typeface="Calibri"/>
                <a:cs typeface="Calibri"/>
              </a:rPr>
              <a:t> </a:t>
            </a:r>
            <a:r>
              <a:rPr sz="2400" spc="-5" dirty="0">
                <a:latin typeface="Calibri"/>
                <a:cs typeface="Calibri"/>
              </a:rPr>
              <a:t>end</a:t>
            </a:r>
            <a:r>
              <a:rPr sz="2400" spc="15"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the </a:t>
            </a:r>
            <a:r>
              <a:rPr sz="2400" spc="-620" dirty="0">
                <a:latin typeface="Calibri"/>
                <a:cs typeface="Calibri"/>
              </a:rPr>
              <a:t> </a:t>
            </a:r>
            <a:r>
              <a:rPr sz="2400" spc="-15" dirty="0">
                <a:latin typeface="Calibri"/>
                <a:cs typeface="Calibri"/>
              </a:rPr>
              <a:t>list.</a:t>
            </a:r>
            <a:endParaRPr sz="2400">
              <a:latin typeface="Calibri"/>
              <a:cs typeface="Calibri"/>
            </a:endParaRPr>
          </a:p>
          <a:p>
            <a:pPr marL="241300" indent="-228600">
              <a:lnSpc>
                <a:spcPct val="100000"/>
              </a:lnSpc>
              <a:spcBef>
                <a:spcPts val="610"/>
              </a:spcBef>
              <a:buFont typeface="Arial MT"/>
              <a:buChar char="•"/>
              <a:tabLst>
                <a:tab pos="241300" algn="l"/>
              </a:tabLst>
            </a:pPr>
            <a:r>
              <a:rPr sz="2400" spc="-5" dirty="0">
                <a:latin typeface="Calibri"/>
                <a:cs typeface="Calibri"/>
              </a:rPr>
              <a:t>In</a:t>
            </a:r>
            <a:r>
              <a:rPr sz="2400" dirty="0">
                <a:latin typeface="Calibri"/>
                <a:cs typeface="Calibri"/>
              </a:rPr>
              <a:t> </a:t>
            </a:r>
            <a:r>
              <a:rPr sz="2400" spc="-20" dirty="0">
                <a:latin typeface="Calibri"/>
                <a:cs typeface="Calibri"/>
              </a:rPr>
              <a:t>Linked</a:t>
            </a:r>
            <a:r>
              <a:rPr sz="2400" spc="25" dirty="0">
                <a:latin typeface="Calibri"/>
                <a:cs typeface="Calibri"/>
              </a:rPr>
              <a:t> </a:t>
            </a:r>
            <a:r>
              <a:rPr sz="2400" spc="-15" dirty="0">
                <a:latin typeface="Calibri"/>
                <a:cs typeface="Calibri"/>
              </a:rPr>
              <a:t>Lists</a:t>
            </a:r>
            <a:r>
              <a:rPr sz="2400" spc="25" dirty="0">
                <a:latin typeface="Calibri"/>
                <a:cs typeface="Calibri"/>
              </a:rPr>
              <a:t> </a:t>
            </a:r>
            <a:r>
              <a:rPr sz="2400" spc="-15" dirty="0">
                <a:latin typeface="Calibri"/>
                <a:cs typeface="Calibri"/>
              </a:rPr>
              <a:t>we</a:t>
            </a:r>
            <a:r>
              <a:rPr sz="2400" dirty="0">
                <a:latin typeface="Calibri"/>
                <a:cs typeface="Calibri"/>
              </a:rPr>
              <a:t> </a:t>
            </a:r>
            <a:r>
              <a:rPr sz="2400" spc="-10" dirty="0">
                <a:latin typeface="Calibri"/>
                <a:cs typeface="Calibri"/>
              </a:rPr>
              <a:t>don't</a:t>
            </a:r>
            <a:r>
              <a:rPr sz="2400" spc="25" dirty="0">
                <a:latin typeface="Calibri"/>
                <a:cs typeface="Calibri"/>
              </a:rPr>
              <a:t> </a:t>
            </a:r>
            <a:r>
              <a:rPr sz="2400" spc="-10" dirty="0">
                <a:latin typeface="Calibri"/>
                <a:cs typeface="Calibri"/>
              </a:rPr>
              <a:t>need</a:t>
            </a:r>
            <a:r>
              <a:rPr sz="2400" spc="10" dirty="0">
                <a:latin typeface="Calibri"/>
                <a:cs typeface="Calibri"/>
              </a:rPr>
              <a:t> </a:t>
            </a:r>
            <a:r>
              <a:rPr sz="2400" spc="-15" dirty="0">
                <a:latin typeface="Calibri"/>
                <a:cs typeface="Calibri"/>
              </a:rPr>
              <a:t>to</a:t>
            </a:r>
            <a:r>
              <a:rPr sz="2400" dirty="0">
                <a:latin typeface="Calibri"/>
                <a:cs typeface="Calibri"/>
              </a:rPr>
              <a:t> </a:t>
            </a:r>
            <a:r>
              <a:rPr sz="2400" spc="-5" dirty="0">
                <a:latin typeface="Calibri"/>
                <a:cs typeface="Calibri"/>
              </a:rPr>
              <a:t>know</a:t>
            </a:r>
            <a:r>
              <a:rPr sz="2400" spc="15" dirty="0">
                <a:latin typeface="Calibri"/>
                <a:cs typeface="Calibri"/>
              </a:rPr>
              <a:t> </a:t>
            </a:r>
            <a:r>
              <a:rPr sz="2400" spc="-5" dirty="0">
                <a:latin typeface="Calibri"/>
                <a:cs typeface="Calibri"/>
              </a:rPr>
              <a:t>the</a:t>
            </a:r>
            <a:r>
              <a:rPr sz="2400" spc="15" dirty="0">
                <a:latin typeface="Calibri"/>
                <a:cs typeface="Calibri"/>
              </a:rPr>
              <a:t> </a:t>
            </a:r>
            <a:r>
              <a:rPr sz="2400" spc="-25" dirty="0">
                <a:latin typeface="Calibri"/>
                <a:cs typeface="Calibri"/>
              </a:rPr>
              <a:t>size</a:t>
            </a:r>
            <a:r>
              <a:rPr sz="2400" spc="5" dirty="0">
                <a:latin typeface="Calibri"/>
                <a:cs typeface="Calibri"/>
              </a:rPr>
              <a:t> </a:t>
            </a:r>
            <a:r>
              <a:rPr sz="2400" spc="-5" dirty="0">
                <a:latin typeface="Calibri"/>
                <a:cs typeface="Calibri"/>
              </a:rPr>
              <a:t>in</a:t>
            </a:r>
            <a:r>
              <a:rPr sz="2400" spc="15" dirty="0">
                <a:latin typeface="Calibri"/>
                <a:cs typeface="Calibri"/>
              </a:rPr>
              <a:t> </a:t>
            </a:r>
            <a:r>
              <a:rPr sz="2400" spc="-5" dirty="0">
                <a:latin typeface="Calibri"/>
                <a:cs typeface="Calibri"/>
              </a:rPr>
              <a:t>advance.</a:t>
            </a:r>
            <a:endParaRPr sz="24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7224" y="714356"/>
            <a:ext cx="7527634" cy="505908"/>
          </a:xfrm>
          <a:prstGeom prst="rect">
            <a:avLst/>
          </a:prstGeom>
        </p:spPr>
        <p:txBody>
          <a:bodyPr vert="horz" wrap="square" lIns="0" tIns="13335" rIns="0" bIns="0" rtlCol="0">
            <a:spAutoFit/>
          </a:bodyPr>
          <a:lstStyle/>
          <a:p>
            <a:pPr marL="12700">
              <a:lnSpc>
                <a:spcPct val="100000"/>
              </a:lnSpc>
              <a:spcBef>
                <a:spcPts val="105"/>
              </a:spcBef>
            </a:pPr>
            <a:r>
              <a:rPr sz="3200" spc="-25" dirty="0"/>
              <a:t>Time</a:t>
            </a:r>
            <a:r>
              <a:rPr sz="3200" spc="-145" dirty="0"/>
              <a:t> </a:t>
            </a:r>
            <a:r>
              <a:rPr sz="3200" spc="-45" dirty="0"/>
              <a:t>Complexity</a:t>
            </a:r>
            <a:endParaRPr sz="3200"/>
          </a:p>
        </p:txBody>
      </p:sp>
      <p:sp>
        <p:nvSpPr>
          <p:cNvPr id="4" name="object 4"/>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37</a:t>
            </a:fld>
            <a:endParaRPr dirty="0"/>
          </a:p>
        </p:txBody>
      </p:sp>
      <p:sp>
        <p:nvSpPr>
          <p:cNvPr id="3" name="object 3"/>
          <p:cNvSpPr txBox="1"/>
          <p:nvPr/>
        </p:nvSpPr>
        <p:spPr>
          <a:xfrm>
            <a:off x="714348" y="1357298"/>
            <a:ext cx="7779068" cy="4639732"/>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itchFamily="18" charset="0"/>
                <a:cs typeface="Times New Roman" pitchFamily="18" charset="0"/>
              </a:rPr>
              <a:t>Time</a:t>
            </a:r>
            <a:endParaRPr sz="2400">
              <a:latin typeface="Times New Roman" pitchFamily="18" charset="0"/>
              <a:cs typeface="Times New Roman" pitchFamily="18" charset="0"/>
            </a:endParaRPr>
          </a:p>
          <a:p>
            <a:pPr marL="241300" marR="5080" indent="-228600" algn="just">
              <a:spcBef>
                <a:spcPts val="990"/>
              </a:spcBef>
              <a:buFont typeface="Arial MT"/>
              <a:buChar char="•"/>
              <a:tabLst>
                <a:tab pos="241300" algn="l"/>
              </a:tabLst>
            </a:pPr>
            <a:r>
              <a:rPr sz="2000" spc="-15" dirty="0">
                <a:latin typeface="Times New Roman" pitchFamily="18" charset="0"/>
                <a:cs typeface="Times New Roman" pitchFamily="18" charset="0"/>
              </a:rPr>
              <a:t>Linked </a:t>
            </a:r>
            <a:r>
              <a:rPr sz="2000" spc="-5" dirty="0">
                <a:latin typeface="Times New Roman" pitchFamily="18" charset="0"/>
                <a:cs typeface="Times New Roman" pitchFamily="18" charset="0"/>
              </a:rPr>
              <a:t>lists </a:t>
            </a:r>
            <a:r>
              <a:rPr sz="2000" spc="-20" dirty="0">
                <a:latin typeface="Times New Roman" pitchFamily="18" charset="0"/>
                <a:cs typeface="Times New Roman" pitchFamily="18" charset="0"/>
              </a:rPr>
              <a:t>have </a:t>
            </a:r>
            <a:r>
              <a:rPr sz="2000" spc="-5" dirty="0">
                <a:latin typeface="Times New Roman" pitchFamily="18" charset="0"/>
                <a:cs typeface="Times New Roman" pitchFamily="18" charset="0"/>
              </a:rPr>
              <a:t>most of </a:t>
            </a:r>
            <a:r>
              <a:rPr sz="2000" dirty="0">
                <a:latin typeface="Times New Roman" pitchFamily="18" charset="0"/>
                <a:cs typeface="Times New Roman" pitchFamily="18" charset="0"/>
              </a:rPr>
              <a:t>their </a:t>
            </a:r>
            <a:r>
              <a:rPr sz="2000" spc="-5" dirty="0">
                <a:latin typeface="Times New Roman" pitchFamily="18" charset="0"/>
                <a:cs typeface="Times New Roman" pitchFamily="18" charset="0"/>
              </a:rPr>
              <a:t>benefit </a:t>
            </a:r>
            <a:r>
              <a:rPr sz="2000" dirty="0">
                <a:latin typeface="Times New Roman" pitchFamily="18" charset="0"/>
                <a:cs typeface="Times New Roman" pitchFamily="18" charset="0"/>
              </a:rPr>
              <a:t>when it </a:t>
            </a:r>
            <a:r>
              <a:rPr sz="2000" spc="-10" dirty="0">
                <a:latin typeface="Times New Roman" pitchFamily="18" charset="0"/>
                <a:cs typeface="Times New Roman" pitchFamily="18" charset="0"/>
              </a:rPr>
              <a:t>comes </a:t>
            </a:r>
            <a:r>
              <a:rPr sz="2000" spc="-15" dirty="0">
                <a:latin typeface="Times New Roman" pitchFamily="18" charset="0"/>
                <a:cs typeface="Times New Roman" pitchFamily="18" charset="0"/>
              </a:rPr>
              <a:t>to </a:t>
            </a:r>
            <a:r>
              <a:rPr sz="2000" dirty="0">
                <a:latin typeface="Times New Roman" pitchFamily="18" charset="0"/>
                <a:cs typeface="Times New Roman" pitchFamily="18" charset="0"/>
              </a:rPr>
              <a:t>the insertion and </a:t>
            </a:r>
            <a:r>
              <a:rPr sz="2000" spc="-5" dirty="0">
                <a:latin typeface="Times New Roman" pitchFamily="18" charset="0"/>
                <a:cs typeface="Times New Roman" pitchFamily="18" charset="0"/>
              </a:rPr>
              <a:t>deletion </a:t>
            </a:r>
            <a:r>
              <a:rPr sz="2000" spc="-530" dirty="0">
                <a:latin typeface="Times New Roman" pitchFamily="18" charset="0"/>
                <a:cs typeface="Times New Roman" pitchFamily="18" charset="0"/>
              </a:rPr>
              <a:t> </a:t>
            </a:r>
            <a:r>
              <a:rPr sz="2000" spc="-5" dirty="0">
                <a:latin typeface="Times New Roman" pitchFamily="18" charset="0"/>
                <a:cs typeface="Times New Roman" pitchFamily="18" charset="0"/>
              </a:rPr>
              <a:t>of nodes </a:t>
            </a:r>
            <a:r>
              <a:rPr sz="2000" dirty="0">
                <a:latin typeface="Times New Roman" pitchFamily="18" charset="0"/>
                <a:cs typeface="Times New Roman" pitchFamily="18" charset="0"/>
              </a:rPr>
              <a:t>in the </a:t>
            </a:r>
            <a:r>
              <a:rPr sz="2000" spc="-5" dirty="0">
                <a:latin typeface="Times New Roman" pitchFamily="18" charset="0"/>
                <a:cs typeface="Times New Roman" pitchFamily="18" charset="0"/>
              </a:rPr>
              <a:t>list. </a:t>
            </a:r>
            <a:r>
              <a:rPr sz="2000" spc="-15" dirty="0">
                <a:latin typeface="Times New Roman" pitchFamily="18" charset="0"/>
                <a:cs typeface="Times New Roman" pitchFamily="18" charset="0"/>
              </a:rPr>
              <a:t>Unlike </a:t>
            </a:r>
            <a:r>
              <a:rPr sz="2000" dirty="0">
                <a:latin typeface="Times New Roman" pitchFamily="18" charset="0"/>
                <a:cs typeface="Times New Roman" pitchFamily="18" charset="0"/>
              </a:rPr>
              <a:t>the </a:t>
            </a:r>
            <a:r>
              <a:rPr sz="2000" spc="-5" dirty="0">
                <a:latin typeface="Times New Roman" pitchFamily="18" charset="0"/>
                <a:cs typeface="Times New Roman" pitchFamily="18" charset="0"/>
              </a:rPr>
              <a:t>dynamic </a:t>
            </a:r>
            <a:r>
              <a:rPr sz="2000" spc="-45" dirty="0">
                <a:latin typeface="Times New Roman" pitchFamily="18" charset="0"/>
                <a:cs typeface="Times New Roman" pitchFamily="18" charset="0"/>
              </a:rPr>
              <a:t>array, </a:t>
            </a:r>
            <a:r>
              <a:rPr sz="2000" spc="-5" dirty="0">
                <a:latin typeface="Times New Roman" pitchFamily="18" charset="0"/>
                <a:cs typeface="Times New Roman" pitchFamily="18" charset="0"/>
              </a:rPr>
              <a:t>insertion </a:t>
            </a:r>
            <a:r>
              <a:rPr sz="2000" dirty="0">
                <a:latin typeface="Times New Roman" pitchFamily="18" charset="0"/>
                <a:cs typeface="Times New Roman" pitchFamily="18" charset="0"/>
              </a:rPr>
              <a:t>and </a:t>
            </a:r>
            <a:r>
              <a:rPr sz="2000" spc="-5" dirty="0">
                <a:latin typeface="Times New Roman" pitchFamily="18" charset="0"/>
                <a:cs typeface="Times New Roman" pitchFamily="18" charset="0"/>
              </a:rPr>
              <a:t>deletion </a:t>
            </a:r>
            <a:r>
              <a:rPr sz="2000" spc="-15" dirty="0">
                <a:latin typeface="Times New Roman" pitchFamily="18" charset="0"/>
                <a:cs typeface="Times New Roman" pitchFamily="18" charset="0"/>
              </a:rPr>
              <a:t>at </a:t>
            </a:r>
            <a:r>
              <a:rPr sz="2000" spc="-20" dirty="0">
                <a:latin typeface="Times New Roman" pitchFamily="18" charset="0"/>
                <a:cs typeface="Times New Roman" pitchFamily="18" charset="0"/>
              </a:rPr>
              <a:t>any </a:t>
            </a:r>
            <a:r>
              <a:rPr sz="2000" spc="-5" dirty="0">
                <a:latin typeface="Times New Roman" pitchFamily="18" charset="0"/>
                <a:cs typeface="Times New Roman" pitchFamily="18" charset="0"/>
              </a:rPr>
              <a:t>part of </a:t>
            </a:r>
            <a:r>
              <a:rPr sz="2000" spc="-530" dirty="0">
                <a:latin typeface="Times New Roman" pitchFamily="18" charset="0"/>
                <a:cs typeface="Times New Roman" pitchFamily="18" charset="0"/>
              </a:rPr>
              <a:t> </a:t>
            </a:r>
            <a:r>
              <a:rPr sz="2000" dirty="0">
                <a:latin typeface="Times New Roman" pitchFamily="18" charset="0"/>
                <a:cs typeface="Times New Roman" pitchFamily="18" charset="0"/>
              </a:rPr>
              <a:t>the </a:t>
            </a:r>
            <a:r>
              <a:rPr sz="2000" spc="-10" dirty="0">
                <a:latin typeface="Times New Roman" pitchFamily="18" charset="0"/>
                <a:cs typeface="Times New Roman" pitchFamily="18" charset="0"/>
              </a:rPr>
              <a:t>list</a:t>
            </a:r>
            <a:r>
              <a:rPr sz="2000" spc="-15" dirty="0">
                <a:latin typeface="Times New Roman" pitchFamily="18" charset="0"/>
                <a:cs typeface="Times New Roman" pitchFamily="18" charset="0"/>
              </a:rPr>
              <a:t> </a:t>
            </a:r>
            <a:r>
              <a:rPr sz="2000" spc="-20" dirty="0">
                <a:latin typeface="Times New Roman" pitchFamily="18" charset="0"/>
                <a:cs typeface="Times New Roman" pitchFamily="18" charset="0"/>
              </a:rPr>
              <a:t>takes </a:t>
            </a:r>
            <a:r>
              <a:rPr sz="2000" spc="-15" dirty="0">
                <a:latin typeface="Times New Roman" pitchFamily="18" charset="0"/>
                <a:cs typeface="Times New Roman" pitchFamily="18" charset="0"/>
              </a:rPr>
              <a:t>constant</a:t>
            </a:r>
            <a:r>
              <a:rPr sz="2000" spc="-55" dirty="0">
                <a:latin typeface="Times New Roman" pitchFamily="18" charset="0"/>
                <a:cs typeface="Times New Roman" pitchFamily="18" charset="0"/>
              </a:rPr>
              <a:t> </a:t>
            </a:r>
            <a:r>
              <a:rPr sz="2000" dirty="0">
                <a:latin typeface="Times New Roman" pitchFamily="18" charset="0"/>
                <a:cs typeface="Times New Roman" pitchFamily="18" charset="0"/>
              </a:rPr>
              <a:t>time.</a:t>
            </a:r>
            <a:endParaRPr sz="2000">
              <a:latin typeface="Times New Roman" pitchFamily="18" charset="0"/>
              <a:cs typeface="Times New Roman" pitchFamily="18" charset="0"/>
            </a:endParaRPr>
          </a:p>
          <a:p>
            <a:pPr marL="241300" marR="62230" indent="-228600">
              <a:spcBef>
                <a:spcPts val="1010"/>
              </a:spcBef>
              <a:buFont typeface="Arial MT"/>
              <a:buChar char="•"/>
              <a:tabLst>
                <a:tab pos="241300" algn="l"/>
              </a:tabLst>
            </a:pPr>
            <a:r>
              <a:rPr sz="2000" spc="-35" dirty="0">
                <a:latin typeface="Times New Roman" pitchFamily="18" charset="0"/>
                <a:cs typeface="Times New Roman" pitchFamily="18" charset="0"/>
              </a:rPr>
              <a:t>However,</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unlike</a:t>
            </a:r>
            <a:r>
              <a:rPr sz="2000" dirty="0">
                <a:latin typeface="Times New Roman" pitchFamily="18" charset="0"/>
                <a:cs typeface="Times New Roman" pitchFamily="18" charset="0"/>
              </a:rPr>
              <a:t> dynamic</a:t>
            </a:r>
            <a:r>
              <a:rPr sz="2000" spc="-25" dirty="0">
                <a:latin typeface="Times New Roman" pitchFamily="18" charset="0"/>
                <a:cs typeface="Times New Roman" pitchFamily="18" charset="0"/>
              </a:rPr>
              <a:t> </a:t>
            </a:r>
            <a:r>
              <a:rPr sz="2000" spc="-20" dirty="0">
                <a:latin typeface="Times New Roman" pitchFamily="18" charset="0"/>
                <a:cs typeface="Times New Roman" pitchFamily="18" charset="0"/>
              </a:rPr>
              <a:t>arrays,</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accessing</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the</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data</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in these</a:t>
            </a:r>
            <a:r>
              <a:rPr sz="2000" spc="-5" dirty="0">
                <a:latin typeface="Times New Roman" pitchFamily="18" charset="0"/>
                <a:cs typeface="Times New Roman" pitchFamily="18" charset="0"/>
              </a:rPr>
              <a:t> nodes </a:t>
            </a:r>
            <a:r>
              <a:rPr sz="2000" spc="-20" dirty="0">
                <a:latin typeface="Times New Roman" pitchFamily="18" charset="0"/>
                <a:cs typeface="Times New Roman" pitchFamily="18" charset="0"/>
              </a:rPr>
              <a:t>takes</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linear </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time </a:t>
            </a:r>
            <a:r>
              <a:rPr sz="2000" spc="-5" dirty="0">
                <a:latin typeface="Times New Roman" pitchFamily="18" charset="0"/>
                <a:cs typeface="Times New Roman" pitchFamily="18" charset="0"/>
              </a:rPr>
              <a:t>because of </a:t>
            </a:r>
            <a:r>
              <a:rPr sz="2000" dirty="0">
                <a:latin typeface="Times New Roman" pitchFamily="18" charset="0"/>
                <a:cs typeface="Times New Roman" pitchFamily="18" charset="0"/>
              </a:rPr>
              <a:t>the need </a:t>
            </a:r>
            <a:r>
              <a:rPr sz="2000" spc="-15" dirty="0">
                <a:latin typeface="Times New Roman" pitchFamily="18" charset="0"/>
                <a:cs typeface="Times New Roman" pitchFamily="18" charset="0"/>
              </a:rPr>
              <a:t>to </a:t>
            </a:r>
            <a:r>
              <a:rPr sz="2000" spc="-10" dirty="0">
                <a:latin typeface="Times New Roman" pitchFamily="18" charset="0"/>
                <a:cs typeface="Times New Roman" pitchFamily="18" charset="0"/>
              </a:rPr>
              <a:t>search through </a:t>
            </a:r>
            <a:r>
              <a:rPr sz="2000" dirty="0">
                <a:latin typeface="Times New Roman" pitchFamily="18" charset="0"/>
                <a:cs typeface="Times New Roman" pitchFamily="18" charset="0"/>
              </a:rPr>
              <a:t>the </a:t>
            </a:r>
            <a:r>
              <a:rPr sz="2000" spc="-10" dirty="0">
                <a:latin typeface="Times New Roman" pitchFamily="18" charset="0"/>
                <a:cs typeface="Times New Roman" pitchFamily="18" charset="0"/>
              </a:rPr>
              <a:t>entire </a:t>
            </a:r>
            <a:r>
              <a:rPr sz="2000" spc="-5" dirty="0">
                <a:latin typeface="Times New Roman" pitchFamily="18" charset="0"/>
                <a:cs typeface="Times New Roman" pitchFamily="18" charset="0"/>
              </a:rPr>
              <a:t>list </a:t>
            </a:r>
            <a:r>
              <a:rPr sz="2000" dirty="0">
                <a:latin typeface="Times New Roman" pitchFamily="18" charset="0"/>
                <a:cs typeface="Times New Roman" pitchFamily="18" charset="0"/>
              </a:rPr>
              <a:t>via </a:t>
            </a:r>
            <a:r>
              <a:rPr sz="2000" spc="-15" dirty="0">
                <a:latin typeface="Times New Roman" pitchFamily="18" charset="0"/>
                <a:cs typeface="Times New Roman" pitchFamily="18" charset="0"/>
              </a:rPr>
              <a:t>pointers. </a:t>
            </a:r>
            <a:r>
              <a:rPr sz="2000" dirty="0">
                <a:latin typeface="Times New Roman" pitchFamily="18" charset="0"/>
                <a:cs typeface="Times New Roman" pitchFamily="18" charset="0"/>
              </a:rPr>
              <a:t>It's also </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important</a:t>
            </a:r>
            <a:r>
              <a:rPr sz="2000" spc="-25" dirty="0">
                <a:latin typeface="Times New Roman" pitchFamily="18" charset="0"/>
                <a:cs typeface="Times New Roman" pitchFamily="18" charset="0"/>
              </a:rPr>
              <a:t> </a:t>
            </a:r>
            <a:r>
              <a:rPr sz="2000" spc="-15" dirty="0">
                <a:latin typeface="Times New Roman" pitchFamily="18" charset="0"/>
                <a:cs typeface="Times New Roman" pitchFamily="18" charset="0"/>
              </a:rPr>
              <a:t>to</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note</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that</a:t>
            </a:r>
            <a:r>
              <a:rPr sz="2000" spc="-15" dirty="0">
                <a:latin typeface="Times New Roman" pitchFamily="18" charset="0"/>
                <a:cs typeface="Times New Roman" pitchFamily="18" charset="0"/>
              </a:rPr>
              <a:t> </a:t>
            </a:r>
            <a:r>
              <a:rPr sz="2000" spc="-10" dirty="0">
                <a:latin typeface="Times New Roman" pitchFamily="18" charset="0"/>
                <a:cs typeface="Times New Roman" pitchFamily="18" charset="0"/>
              </a:rPr>
              <a:t>there</a:t>
            </a:r>
            <a:r>
              <a:rPr sz="2000" dirty="0">
                <a:latin typeface="Times New Roman" pitchFamily="18" charset="0"/>
                <a:cs typeface="Times New Roman" pitchFamily="18" charset="0"/>
              </a:rPr>
              <a:t> is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no </a:t>
            </a:r>
            <a:r>
              <a:rPr sz="2000" spc="-25" dirty="0">
                <a:latin typeface="Times New Roman" pitchFamily="18" charset="0"/>
                <a:cs typeface="Times New Roman" pitchFamily="18" charset="0"/>
              </a:rPr>
              <a:t>way</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optimizing</a:t>
            </a:r>
            <a:r>
              <a:rPr sz="2000" spc="-10" dirty="0">
                <a:latin typeface="Times New Roman" pitchFamily="18" charset="0"/>
                <a:cs typeface="Times New Roman" pitchFamily="18" charset="0"/>
              </a:rPr>
              <a:t> search</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in </a:t>
            </a:r>
            <a:r>
              <a:rPr sz="2000" spc="-15" dirty="0">
                <a:latin typeface="Times New Roman" pitchFamily="18" charset="0"/>
                <a:cs typeface="Times New Roman" pitchFamily="18" charset="0"/>
              </a:rPr>
              <a:t>linked</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lists.</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In the </a:t>
            </a:r>
            <a:r>
              <a:rPr sz="2000" spc="5" dirty="0">
                <a:latin typeface="Times New Roman" pitchFamily="18" charset="0"/>
                <a:cs typeface="Times New Roman" pitchFamily="18" charset="0"/>
              </a:rPr>
              <a:t> </a:t>
            </a:r>
            <a:r>
              <a:rPr sz="2000" spc="-45" dirty="0">
                <a:latin typeface="Times New Roman" pitchFamily="18" charset="0"/>
                <a:cs typeface="Times New Roman" pitchFamily="18" charset="0"/>
              </a:rPr>
              <a:t>array,</a:t>
            </a:r>
            <a:r>
              <a:rPr sz="2000" spc="-15" dirty="0">
                <a:latin typeface="Times New Roman" pitchFamily="18" charset="0"/>
                <a:cs typeface="Times New Roman" pitchFamily="18" charset="0"/>
              </a:rPr>
              <a:t> we</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could</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at</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least</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keep</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the</a:t>
            </a:r>
            <a:r>
              <a:rPr sz="2000" spc="10" dirty="0">
                <a:latin typeface="Times New Roman" pitchFamily="18" charset="0"/>
                <a:cs typeface="Times New Roman" pitchFamily="18" charset="0"/>
              </a:rPr>
              <a:t> </a:t>
            </a:r>
            <a:r>
              <a:rPr sz="2000" spc="-20" dirty="0">
                <a:latin typeface="Times New Roman" pitchFamily="18" charset="0"/>
                <a:cs typeface="Times New Roman" pitchFamily="18" charset="0"/>
              </a:rPr>
              <a:t>array</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sorted.</a:t>
            </a:r>
            <a:r>
              <a:rPr sz="2000" dirty="0">
                <a:latin typeface="Times New Roman" pitchFamily="18" charset="0"/>
                <a:cs typeface="Times New Roman" pitchFamily="18" charset="0"/>
              </a:rPr>
              <a:t> </a:t>
            </a:r>
            <a:r>
              <a:rPr sz="2000" spc="-35" dirty="0">
                <a:latin typeface="Times New Roman" pitchFamily="18" charset="0"/>
                <a:cs typeface="Times New Roman" pitchFamily="18" charset="0"/>
              </a:rPr>
              <a:t>However,</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since</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we</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don't</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know</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how </a:t>
            </a:r>
            <a:r>
              <a:rPr sz="2000" spc="-530" dirty="0">
                <a:latin typeface="Times New Roman" pitchFamily="18" charset="0"/>
                <a:cs typeface="Times New Roman" pitchFamily="18" charset="0"/>
              </a:rPr>
              <a:t> </a:t>
            </a:r>
            <a:r>
              <a:rPr sz="2000" dirty="0">
                <a:latin typeface="Times New Roman" pitchFamily="18" charset="0"/>
                <a:cs typeface="Times New Roman" pitchFamily="18" charset="0"/>
              </a:rPr>
              <a:t>long the</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linked</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list</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is,</a:t>
            </a:r>
            <a:r>
              <a:rPr sz="2000" spc="-15" dirty="0">
                <a:latin typeface="Times New Roman" pitchFamily="18" charset="0"/>
                <a:cs typeface="Times New Roman" pitchFamily="18" charset="0"/>
              </a:rPr>
              <a:t> </a:t>
            </a:r>
            <a:r>
              <a:rPr sz="2000" spc="-10" dirty="0">
                <a:latin typeface="Times New Roman" pitchFamily="18" charset="0"/>
                <a:cs typeface="Times New Roman" pitchFamily="18" charset="0"/>
              </a:rPr>
              <a:t>there</a:t>
            </a:r>
            <a:r>
              <a:rPr sz="2000" dirty="0">
                <a:latin typeface="Times New Roman" pitchFamily="18" charset="0"/>
                <a:cs typeface="Times New Roman" pitchFamily="18" charset="0"/>
              </a:rPr>
              <a:t> is </a:t>
            </a:r>
            <a:r>
              <a:rPr sz="2000" spc="-5" dirty="0">
                <a:latin typeface="Times New Roman" pitchFamily="18" charset="0"/>
                <a:cs typeface="Times New Roman" pitchFamily="18" charset="0"/>
              </a:rPr>
              <a:t>no</a:t>
            </a:r>
            <a:r>
              <a:rPr sz="2000" dirty="0">
                <a:latin typeface="Times New Roman" pitchFamily="18" charset="0"/>
                <a:cs typeface="Times New Roman" pitchFamily="18" charset="0"/>
              </a:rPr>
              <a:t> </a:t>
            </a:r>
            <a:r>
              <a:rPr sz="2000" spc="-25" dirty="0">
                <a:latin typeface="Times New Roman" pitchFamily="18" charset="0"/>
                <a:cs typeface="Times New Roman" pitchFamily="18" charset="0"/>
              </a:rPr>
              <a:t>way</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performing</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a</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binary </a:t>
            </a:r>
            <a:r>
              <a:rPr sz="2000" spc="-5" dirty="0">
                <a:latin typeface="Times New Roman" pitchFamily="18" charset="0"/>
                <a:cs typeface="Times New Roman" pitchFamily="18" charset="0"/>
              </a:rPr>
              <a:t>search:</a:t>
            </a:r>
            <a:endParaRPr sz="2000">
              <a:latin typeface="Times New Roman" pitchFamily="18" charset="0"/>
              <a:cs typeface="Times New Roman" pitchFamily="18" charset="0"/>
            </a:endParaRPr>
          </a:p>
          <a:p>
            <a:pPr marL="698500" lvl="1" indent="-229235">
              <a:buFont typeface="Arial MT"/>
              <a:buChar char="•"/>
              <a:tabLst>
                <a:tab pos="698500" algn="l"/>
                <a:tab pos="699135" algn="l"/>
              </a:tabLst>
            </a:pPr>
            <a:r>
              <a:rPr sz="2000" dirty="0">
                <a:latin typeface="Times New Roman" pitchFamily="18" charset="0"/>
                <a:cs typeface="Times New Roman" pitchFamily="18" charset="0"/>
              </a:rPr>
              <a:t>Insertion</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35" dirty="0">
                <a:latin typeface="Times New Roman" pitchFamily="18" charset="0"/>
                <a:cs typeface="Times New Roman" pitchFamily="18" charset="0"/>
              </a:rPr>
              <a:t> </a:t>
            </a:r>
            <a:r>
              <a:rPr sz="2000" dirty="0">
                <a:latin typeface="Times New Roman" pitchFamily="18" charset="0"/>
                <a:cs typeface="Times New Roman" pitchFamily="18" charset="0"/>
              </a:rPr>
              <a:t>O(1),</a:t>
            </a:r>
            <a:endParaRPr sz="2000">
              <a:latin typeface="Times New Roman" pitchFamily="18" charset="0"/>
              <a:cs typeface="Times New Roman" pitchFamily="18" charset="0"/>
            </a:endParaRPr>
          </a:p>
          <a:p>
            <a:pPr marL="698500" lvl="1" indent="-229235">
              <a:buFont typeface="Arial MT"/>
              <a:buChar char="•"/>
              <a:tabLst>
                <a:tab pos="698500" algn="l"/>
                <a:tab pos="699135" algn="l"/>
              </a:tabLst>
            </a:pPr>
            <a:r>
              <a:rPr sz="2000" spc="-10" dirty="0">
                <a:latin typeface="Times New Roman" pitchFamily="18" charset="0"/>
                <a:cs typeface="Times New Roman" pitchFamily="18" charset="0"/>
              </a:rPr>
              <a:t>Search</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O(n).</a:t>
            </a:r>
            <a:endParaRPr sz="2000">
              <a:latin typeface="Times New Roman" pitchFamily="18" charset="0"/>
              <a:cs typeface="Times New Roman" pitchFamily="18" charset="0"/>
            </a:endParaRPr>
          </a:p>
          <a:p>
            <a:pPr marL="698500" lvl="1" indent="-229235">
              <a:buFont typeface="Arial MT"/>
              <a:buChar char="•"/>
              <a:tabLst>
                <a:tab pos="698500" algn="l"/>
                <a:tab pos="699135" algn="l"/>
              </a:tabLst>
            </a:pPr>
            <a:r>
              <a:rPr sz="2000" spc="-5" dirty="0">
                <a:latin typeface="Times New Roman" pitchFamily="18" charset="0"/>
                <a:cs typeface="Times New Roman" pitchFamily="18" charset="0"/>
              </a:rPr>
              <a:t>Deletion</a:t>
            </a:r>
            <a:r>
              <a:rPr sz="2000" spc="-3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45" dirty="0">
                <a:latin typeface="Times New Roman" pitchFamily="18" charset="0"/>
                <a:cs typeface="Times New Roman" pitchFamily="18" charset="0"/>
              </a:rPr>
              <a:t> </a:t>
            </a:r>
            <a:r>
              <a:rPr sz="2000" dirty="0">
                <a:latin typeface="Times New Roman" pitchFamily="18" charset="0"/>
                <a:cs typeface="Times New Roman" pitchFamily="18" charset="0"/>
              </a:rPr>
              <a:t>O(1),</a:t>
            </a:r>
            <a:endParaRPr sz="2000">
              <a:latin typeface="Times New Roman" pitchFamily="18" charset="0"/>
              <a:cs typeface="Times New Roman" pitchFamily="18" charset="0"/>
            </a:endParaRPr>
          </a:p>
          <a:p>
            <a:pPr marL="698500" lvl="1" indent="-229235">
              <a:buFont typeface="Arial MT"/>
              <a:buChar char="•"/>
              <a:tabLst>
                <a:tab pos="698500" algn="l"/>
                <a:tab pos="699135" algn="l"/>
              </a:tabLst>
            </a:pPr>
            <a:r>
              <a:rPr sz="2000" spc="-10" dirty="0">
                <a:latin typeface="Times New Roman" pitchFamily="18" charset="0"/>
                <a:cs typeface="Times New Roman" pitchFamily="18" charset="0"/>
              </a:rPr>
              <a:t>Indexing</a:t>
            </a:r>
            <a:r>
              <a:rPr sz="2000" spc="-45"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O(n),​</a:t>
            </a:r>
            <a:endParaRPr sz="20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976" y="785794"/>
            <a:ext cx="6786610" cy="629018"/>
          </a:xfrm>
          <a:prstGeom prst="rect">
            <a:avLst/>
          </a:prstGeom>
        </p:spPr>
        <p:txBody>
          <a:bodyPr vert="horz" wrap="square" lIns="0" tIns="13335" rIns="0" bIns="0" rtlCol="0">
            <a:spAutoFit/>
          </a:bodyPr>
          <a:lstStyle/>
          <a:p>
            <a:pPr marL="12700">
              <a:lnSpc>
                <a:spcPct val="100000"/>
              </a:lnSpc>
              <a:spcBef>
                <a:spcPts val="105"/>
              </a:spcBef>
            </a:pPr>
            <a:r>
              <a:rPr sz="4000" spc="-25" dirty="0"/>
              <a:t>Space</a:t>
            </a:r>
            <a:r>
              <a:rPr sz="4000" spc="-160" dirty="0"/>
              <a:t> </a:t>
            </a:r>
            <a:r>
              <a:rPr sz="4000" spc="-40" dirty="0"/>
              <a:t>Complexity</a:t>
            </a:r>
            <a:endParaRPr sz="4000"/>
          </a:p>
        </p:txBody>
      </p:sp>
      <p:sp>
        <p:nvSpPr>
          <p:cNvPr id="4" name="object 4"/>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38</a:t>
            </a:fld>
            <a:endParaRPr dirty="0"/>
          </a:p>
        </p:txBody>
      </p:sp>
      <p:sp>
        <p:nvSpPr>
          <p:cNvPr id="3" name="object 3"/>
          <p:cNvSpPr txBox="1"/>
          <p:nvPr/>
        </p:nvSpPr>
        <p:spPr>
          <a:xfrm>
            <a:off x="687704" y="1707919"/>
            <a:ext cx="7678103" cy="2653290"/>
          </a:xfrm>
          <a:prstGeom prst="rect">
            <a:avLst/>
          </a:prstGeom>
        </p:spPr>
        <p:txBody>
          <a:bodyPr vert="horz" wrap="square" lIns="0" tIns="97790" rIns="0" bIns="0" rtlCol="0">
            <a:spAutoFit/>
          </a:bodyPr>
          <a:lstStyle/>
          <a:p>
            <a:pPr marL="12700" algn="just">
              <a:lnSpc>
                <a:spcPct val="100000"/>
              </a:lnSpc>
              <a:spcBef>
                <a:spcPts val="770"/>
              </a:spcBef>
            </a:pPr>
            <a:r>
              <a:rPr sz="2400" b="1" spc="-5" dirty="0">
                <a:latin typeface="Times New Roman" pitchFamily="18" charset="0"/>
                <a:cs typeface="Times New Roman" pitchFamily="18" charset="0"/>
              </a:rPr>
              <a:t>Space</a:t>
            </a:r>
            <a:endParaRPr sz="2400">
              <a:latin typeface="Times New Roman" pitchFamily="18" charset="0"/>
              <a:cs typeface="Times New Roman" pitchFamily="18" charset="0"/>
            </a:endParaRPr>
          </a:p>
          <a:p>
            <a:pPr marL="241300" marR="5080" indent="-228600" algn="just">
              <a:lnSpc>
                <a:spcPct val="90000"/>
              </a:lnSpc>
              <a:spcBef>
                <a:spcPts val="1005"/>
              </a:spcBef>
              <a:buFont typeface="Arial MT"/>
              <a:buChar char="•"/>
              <a:tabLst>
                <a:tab pos="241300" algn="l"/>
              </a:tabLst>
            </a:pPr>
            <a:r>
              <a:rPr sz="2400" spc="-20" dirty="0">
                <a:latin typeface="Times New Roman" pitchFamily="18" charset="0"/>
                <a:cs typeface="Times New Roman" pitchFamily="18" charset="0"/>
              </a:rPr>
              <a:t>Linked</a:t>
            </a:r>
            <a:r>
              <a:rPr sz="2400" spc="15" dirty="0">
                <a:latin typeface="Times New Roman" pitchFamily="18" charset="0"/>
                <a:cs typeface="Times New Roman" pitchFamily="18" charset="0"/>
              </a:rPr>
              <a:t> </a:t>
            </a:r>
            <a:r>
              <a:rPr sz="2400" spc="-15" dirty="0">
                <a:latin typeface="Times New Roman" pitchFamily="18" charset="0"/>
                <a:cs typeface="Times New Roman" pitchFamily="18" charset="0"/>
              </a:rPr>
              <a:t>lists</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hold</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two</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main</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pieces</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spc="-15" dirty="0">
                <a:latin typeface="Times New Roman" pitchFamily="18" charset="0"/>
                <a:cs typeface="Times New Roman" pitchFamily="18" charset="0"/>
              </a:rPr>
              <a:t>information</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value</a:t>
            </a:r>
            <a:r>
              <a:rPr sz="2400" spc="-5" dirty="0">
                <a:latin typeface="Times New Roman" pitchFamily="18" charset="0"/>
                <a:cs typeface="Times New Roman" pitchFamily="18" charset="0"/>
              </a:rPr>
              <a:t> and </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pointer)</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per</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node.</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This</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means</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that</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amount</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data</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stored </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increases</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linearly</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with</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number</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nodes</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in</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20" dirty="0">
                <a:latin typeface="Times New Roman" pitchFamily="18" charset="0"/>
                <a:cs typeface="Times New Roman" pitchFamily="18" charset="0"/>
              </a:rPr>
              <a:t> </a:t>
            </a:r>
            <a:r>
              <a:rPr sz="2400" spc="-15" dirty="0">
                <a:latin typeface="Times New Roman" pitchFamily="18" charset="0"/>
                <a:cs typeface="Times New Roman" pitchFamily="18" charset="0"/>
              </a:rPr>
              <a:t>list.</a:t>
            </a:r>
            <a:r>
              <a:rPr sz="2400" spc="40" dirty="0">
                <a:latin typeface="Times New Roman" pitchFamily="18" charset="0"/>
                <a:cs typeface="Times New Roman" pitchFamily="18" charset="0"/>
              </a:rPr>
              <a:t> </a:t>
            </a:r>
            <a:r>
              <a:rPr sz="2400" spc="-20" dirty="0">
                <a:latin typeface="Times New Roman" pitchFamily="18" charset="0"/>
                <a:cs typeface="Times New Roman" pitchFamily="18" charset="0"/>
              </a:rPr>
              <a:t>Therefore,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spc="-620" dirty="0">
                <a:latin typeface="Times New Roman" pitchFamily="18" charset="0"/>
                <a:cs typeface="Times New Roman" pitchFamily="18" charset="0"/>
              </a:rPr>
              <a:t> </a:t>
            </a:r>
            <a:r>
              <a:rPr sz="2400" spc="-5" dirty="0">
                <a:latin typeface="Times New Roman" pitchFamily="18" charset="0"/>
                <a:cs typeface="Times New Roman" pitchFamily="18" charset="0"/>
              </a:rPr>
              <a:t>space</a:t>
            </a:r>
            <a:r>
              <a:rPr sz="2400" spc="15" dirty="0">
                <a:latin typeface="Times New Roman" pitchFamily="18" charset="0"/>
                <a:cs typeface="Times New Roman" pitchFamily="18" charset="0"/>
              </a:rPr>
              <a:t> </a:t>
            </a:r>
            <a:r>
              <a:rPr sz="2400" spc="-15" dirty="0">
                <a:latin typeface="Times New Roman" pitchFamily="18" charset="0"/>
                <a:cs typeface="Times New Roman" pitchFamily="18" charset="0"/>
              </a:rPr>
              <a:t>complexity</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 the</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linked</a:t>
            </a:r>
            <a:r>
              <a:rPr sz="2400" spc="15" dirty="0">
                <a:latin typeface="Times New Roman" pitchFamily="18" charset="0"/>
                <a:cs typeface="Times New Roman" pitchFamily="18" charset="0"/>
              </a:rPr>
              <a:t> </a:t>
            </a:r>
            <a:r>
              <a:rPr sz="2400" spc="-15" dirty="0">
                <a:latin typeface="Times New Roman" pitchFamily="18" charset="0"/>
                <a:cs typeface="Times New Roman" pitchFamily="18" charset="0"/>
              </a:rPr>
              <a:t>list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is</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linear:</a:t>
            </a:r>
            <a:endParaRPr sz="2400">
              <a:latin typeface="Times New Roman" pitchFamily="18" charset="0"/>
              <a:cs typeface="Times New Roman" pitchFamily="18" charset="0"/>
            </a:endParaRPr>
          </a:p>
          <a:p>
            <a:pPr marL="469900" algn="just">
              <a:lnSpc>
                <a:spcPct val="100000"/>
              </a:lnSpc>
              <a:spcBef>
                <a:spcPts val="235"/>
              </a:spcBef>
            </a:pPr>
            <a:r>
              <a:rPr sz="2400" spc="-200" dirty="0">
                <a:latin typeface="Times New Roman" pitchFamily="18" charset="0"/>
                <a:cs typeface="Times New Roman" pitchFamily="18" charset="0"/>
              </a:rPr>
              <a:t>​​Space</a:t>
            </a:r>
            <a:r>
              <a:rPr sz="2400" spc="360"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365" dirty="0">
                <a:latin typeface="Times New Roman" pitchFamily="18" charset="0"/>
                <a:cs typeface="Times New Roman" pitchFamily="18" charset="0"/>
              </a:rPr>
              <a:t> </a:t>
            </a:r>
            <a:r>
              <a:rPr sz="2400" spc="-5" dirty="0">
                <a:latin typeface="Times New Roman" pitchFamily="18" charset="0"/>
                <a:cs typeface="Times New Roman" pitchFamily="18" charset="0"/>
              </a:rPr>
              <a:t>O(n)​</a:t>
            </a:r>
            <a:endParaRPr sz="240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628650" y="360361"/>
            <a:ext cx="7886700" cy="10044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    </a:t>
            </a:r>
            <a:endParaRPr sz="3200" b="1">
              <a:latin typeface="Times New Roman"/>
              <a:ea typeface="Times New Roman"/>
              <a:cs typeface="Times New Roman"/>
              <a:sym typeface="Times New Roman"/>
            </a:endParaRPr>
          </a:p>
        </p:txBody>
      </p:sp>
      <p:sp>
        <p:nvSpPr>
          <p:cNvPr id="326" name="Google Shape;326;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sz="1600" u="sng">
              <a:solidFill>
                <a:schemeClr val="hlink"/>
              </a:solidFill>
              <a:hlinkClick r:id="rId3"/>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Lipschutz, Seymour, “Data Structures”, Schaum's Outline Series, Tata McGraw Hill.</a:t>
            </a:r>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Goodrich, Michael T., Tamassia, Roberto, and Mount, David M., “Data Structures and Algorithms in C++”, Wiley Student Edition.</a:t>
            </a:r>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https://www.tutorialspoint.com/data_structures_algorithms/algorithms_basics.htm</a:t>
            </a:r>
            <a:endParaRPr/>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latin typeface="Arial"/>
                <a:ea typeface="Arial"/>
                <a:cs typeface="Arial"/>
                <a:sym typeface="Arial"/>
                <a:hlinkClick r:id="rId4"/>
              </a:rPr>
              <a:t>https://www.cs.utexas.edu/users/djimenez/utsa/cs1723/lecturehtml</a:t>
            </a:r>
            <a:endParaRPr sz="1600">
              <a:latin typeface="Arial"/>
              <a:ea typeface="Arial"/>
              <a:cs typeface="Arial"/>
              <a:sym typeface="Arial"/>
            </a:endParaRPr>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5"/>
              </a:rPr>
              <a:t>https://www.w3resource.com/php-exercises/searching-and-sorting-algorithm/searching-and-sorting-algorithm-exercise-4.php</a:t>
            </a:r>
            <a:endParaRPr sz="1600"/>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6"/>
              </a:rPr>
              <a:t>https://www.programiz.com/dsa/merge-sort</a:t>
            </a:r>
            <a:endParaRPr sz="1600"/>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7"/>
              </a:rPr>
              <a:t>https://www.geeksforgeeks.org/binary-search/</a:t>
            </a:r>
            <a:endParaRPr sz="1600">
              <a:latin typeface="Arial"/>
              <a:ea typeface="Arial"/>
              <a:cs typeface="Arial"/>
              <a:sym typeface="Arial"/>
            </a:endParaRPr>
          </a:p>
          <a:p>
            <a:pPr marL="228600" lvl="0" indent="-127000" algn="just" rtl="0">
              <a:lnSpc>
                <a:spcPct val="90000"/>
              </a:lnSpc>
              <a:spcBef>
                <a:spcPts val="1000"/>
              </a:spcBef>
              <a:spcAft>
                <a:spcPts val="0"/>
              </a:spcAft>
              <a:buClr>
                <a:schemeClr val="dk1"/>
              </a:buClr>
              <a:buSzPts val="1600"/>
              <a:buNone/>
            </a:pPr>
            <a:endParaRPr sz="1600">
              <a:latin typeface="Arial"/>
              <a:ea typeface="Arial"/>
              <a:cs typeface="Arial"/>
              <a:sym typeface="Arial"/>
            </a:endParaRPr>
          </a:p>
        </p:txBody>
      </p:sp>
      <p:sp>
        <p:nvSpPr>
          <p:cNvPr id="327" name="Google Shape;327;p20"/>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39</a:t>
            </a:fld>
            <a:endParaRPr/>
          </a:p>
        </p:txBody>
      </p:sp>
      <p:sp>
        <p:nvSpPr>
          <p:cNvPr id="328" name="Google Shape;328;p20"/>
          <p:cNvSpPr/>
          <p:nvPr/>
        </p:nvSpPr>
        <p:spPr>
          <a:xfrm>
            <a:off x="628650" y="1803400"/>
            <a:ext cx="78867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20"/>
          <p:cNvSpPr/>
          <p:nvPr/>
        </p:nvSpPr>
        <p:spPr>
          <a:xfrm>
            <a:off x="628650" y="360362"/>
            <a:ext cx="78867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 V/S ARRAY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849899800"/>
              </p:ext>
            </p:extLst>
          </p:nvPr>
        </p:nvGraphicFramePr>
        <p:xfrm>
          <a:off x="152400" y="1676401"/>
          <a:ext cx="8763000" cy="4108718"/>
        </p:xfrm>
        <a:graphic>
          <a:graphicData uri="http://schemas.openxmlformats.org/drawingml/2006/table">
            <a:tbl>
              <a:tblPr/>
              <a:tblGrid>
                <a:gridCol w="4381500"/>
                <a:gridCol w="4381500"/>
              </a:tblGrid>
              <a:tr h="371630">
                <a:tc>
                  <a:txBody>
                    <a:bodyPr/>
                    <a:lstStyle/>
                    <a:p>
                      <a:pPr algn="just" fontAlgn="t"/>
                      <a:r>
                        <a:rPr lang="en-IN" sz="2000" dirty="0">
                          <a:effectLst/>
                          <a:latin typeface="Cambria" panose="02040503050406030204" pitchFamily="18" charset="0"/>
                          <a:ea typeface="Cambria" panose="02040503050406030204" pitchFamily="18" charset="0"/>
                        </a:rPr>
                        <a:t>ARRAY</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effectLst/>
                          <a:latin typeface="Cambria" panose="02040503050406030204" pitchFamily="18" charset="0"/>
                          <a:ea typeface="Cambria" panose="02040503050406030204" pitchFamily="18" charset="0"/>
                        </a:rPr>
                        <a:t>LINKED LIST</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32628">
                <a:tc>
                  <a:txBody>
                    <a:bodyPr/>
                    <a:lstStyle/>
                    <a:p>
                      <a:pPr algn="just" fontAlgn="t"/>
                      <a:r>
                        <a:rPr lang="en-IN" sz="2000">
                          <a:effectLst/>
                          <a:latin typeface="Cambria" panose="02040503050406030204" pitchFamily="18" charset="0"/>
                          <a:ea typeface="Cambria" panose="02040503050406030204" pitchFamily="18" charset="0"/>
                        </a:rPr>
                        <a:t>Array is a collection of elements of similar data type.</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effectLst/>
                          <a:latin typeface="Cambria" panose="02040503050406030204" pitchFamily="18" charset="0"/>
                          <a:ea typeface="Cambria" panose="02040503050406030204" pitchFamily="18" charset="0"/>
                        </a:rPr>
                        <a:t>Linked List is an ordered collection of elements of same type, which are connected to each other using pointers.</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54547">
                <a:tc>
                  <a:txBody>
                    <a:bodyPr/>
                    <a:lstStyle/>
                    <a:p>
                      <a:pPr algn="just" fontAlgn="t"/>
                      <a:r>
                        <a:rPr lang="en-IN" sz="2000" dirty="0">
                          <a:effectLst/>
                          <a:latin typeface="Cambria" panose="02040503050406030204" pitchFamily="18" charset="0"/>
                          <a:ea typeface="Cambria" panose="02040503050406030204" pitchFamily="18" charset="0"/>
                        </a:rPr>
                        <a:t>Array supports </a:t>
                      </a:r>
                      <a:r>
                        <a:rPr lang="en-IN" sz="2000" b="1" dirty="0">
                          <a:effectLst/>
                          <a:latin typeface="Cambria" panose="02040503050406030204" pitchFamily="18" charset="0"/>
                          <a:ea typeface="Cambria" panose="02040503050406030204" pitchFamily="18" charset="0"/>
                        </a:rPr>
                        <a:t>Random Access</a:t>
                      </a:r>
                      <a:r>
                        <a:rPr lang="en-IN" sz="2000" dirty="0">
                          <a:effectLst/>
                          <a:latin typeface="Cambria" panose="02040503050406030204" pitchFamily="18" charset="0"/>
                          <a:ea typeface="Cambria" panose="02040503050406030204" pitchFamily="18" charset="0"/>
                        </a:rPr>
                        <a:t>, which means </a:t>
                      </a:r>
                      <a:r>
                        <a:rPr lang="en-IN" sz="2000" dirty="0" smtClean="0">
                          <a:effectLst/>
                          <a:latin typeface="Cambria" panose="02040503050406030204" pitchFamily="18" charset="0"/>
                          <a:ea typeface="Cambria" panose="02040503050406030204" pitchFamily="18" charset="0"/>
                        </a:rPr>
                        <a:t>elements.</a:t>
                      </a:r>
                      <a:r>
                        <a:rPr lang="en-IN" sz="2000" baseline="0" dirty="0" smtClean="0">
                          <a:effectLst/>
                          <a:latin typeface="Cambria" panose="02040503050406030204" pitchFamily="18" charset="0"/>
                          <a:ea typeface="Cambria" panose="02040503050406030204" pitchFamily="18" charset="0"/>
                        </a:rPr>
                        <a:t> </a:t>
                      </a:r>
                      <a:r>
                        <a:rPr lang="en-IN" sz="2000" dirty="0" smtClean="0">
                          <a:effectLst/>
                          <a:latin typeface="Cambria" panose="02040503050406030204" pitchFamily="18" charset="0"/>
                          <a:ea typeface="Cambria" panose="02040503050406030204" pitchFamily="18" charset="0"/>
                        </a:rPr>
                        <a:t>Hence</a:t>
                      </a:r>
                      <a:r>
                        <a:rPr lang="en-IN" sz="2000" dirty="0">
                          <a:effectLst/>
                          <a:latin typeface="Cambria" panose="02040503050406030204" pitchFamily="18" charset="0"/>
                          <a:ea typeface="Cambria" panose="02040503050406030204" pitchFamily="18" charset="0"/>
                        </a:rPr>
                        <a:t>, accessing elements in an array is </a:t>
                      </a:r>
                      <a:r>
                        <a:rPr lang="en-IN" sz="2000" b="1" dirty="0">
                          <a:effectLst/>
                          <a:latin typeface="Cambria" panose="02040503050406030204" pitchFamily="18" charset="0"/>
                          <a:ea typeface="Cambria" panose="02040503050406030204" pitchFamily="18" charset="0"/>
                        </a:rPr>
                        <a:t>fast</a:t>
                      </a:r>
                      <a:r>
                        <a:rPr lang="en-IN" sz="2000" dirty="0">
                          <a:effectLst/>
                          <a:latin typeface="Cambria" panose="02040503050406030204" pitchFamily="18" charset="0"/>
                          <a:ea typeface="Cambria" panose="02040503050406030204" pitchFamily="18" charset="0"/>
                        </a:rPr>
                        <a:t> with a constant time complexity of O(1).</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effectLst/>
                          <a:latin typeface="Cambria" panose="02040503050406030204" pitchFamily="18" charset="0"/>
                          <a:ea typeface="Cambria" panose="02040503050406030204" pitchFamily="18" charset="0"/>
                        </a:rPr>
                        <a:t>Linked List supports </a:t>
                      </a:r>
                      <a:r>
                        <a:rPr lang="en-IN" sz="2000" b="1" dirty="0">
                          <a:effectLst/>
                          <a:latin typeface="Cambria" panose="02040503050406030204" pitchFamily="18" charset="0"/>
                          <a:ea typeface="Cambria" panose="02040503050406030204" pitchFamily="18" charset="0"/>
                        </a:rPr>
                        <a:t>Sequential </a:t>
                      </a:r>
                      <a:r>
                        <a:rPr lang="en-IN" sz="2000" b="1" dirty="0" smtClean="0">
                          <a:effectLst/>
                          <a:latin typeface="Cambria" panose="02040503050406030204" pitchFamily="18" charset="0"/>
                          <a:ea typeface="Cambria" panose="02040503050406030204" pitchFamily="18" charset="0"/>
                        </a:rPr>
                        <a:t>Access</a:t>
                      </a:r>
                      <a:r>
                        <a:rPr lang="en-IN" sz="2000" b="0" dirty="0" smtClean="0">
                          <a:effectLst/>
                          <a:latin typeface="Cambria" panose="02040503050406030204" pitchFamily="18" charset="0"/>
                          <a:ea typeface="Cambria" panose="02040503050406030204" pitchFamily="18" charset="0"/>
                        </a:rPr>
                        <a:t>.</a:t>
                      </a:r>
                      <a:r>
                        <a:rPr lang="en-IN" sz="2000" b="0" baseline="0" dirty="0" smtClean="0">
                          <a:effectLst/>
                          <a:latin typeface="Cambria" panose="02040503050406030204" pitchFamily="18" charset="0"/>
                          <a:ea typeface="Cambria" panose="02040503050406030204" pitchFamily="18" charset="0"/>
                        </a:rPr>
                        <a:t> </a:t>
                      </a:r>
                      <a:r>
                        <a:rPr lang="en-IN" sz="2000" dirty="0" smtClean="0">
                          <a:effectLst/>
                          <a:latin typeface="Cambria" panose="02040503050406030204" pitchFamily="18" charset="0"/>
                          <a:ea typeface="Cambria" panose="02040503050406030204" pitchFamily="18" charset="0"/>
                        </a:rPr>
                        <a:t>To </a:t>
                      </a:r>
                      <a:r>
                        <a:rPr lang="en-IN" sz="2000" dirty="0">
                          <a:effectLst/>
                          <a:latin typeface="Cambria" panose="02040503050406030204" pitchFamily="18" charset="0"/>
                          <a:ea typeface="Cambria" panose="02040503050406030204" pitchFamily="18" charset="0"/>
                        </a:rPr>
                        <a:t>access </a:t>
                      </a:r>
                      <a:r>
                        <a:rPr lang="en-IN" sz="2000" b="1" dirty="0">
                          <a:effectLst/>
                          <a:latin typeface="Cambria" panose="02040503050406030204" pitchFamily="18" charset="0"/>
                          <a:ea typeface="Cambria" panose="02040503050406030204" pitchFamily="18" charset="0"/>
                        </a:rPr>
                        <a:t>nth</a:t>
                      </a:r>
                      <a:r>
                        <a:rPr lang="en-IN" sz="2000" dirty="0">
                          <a:effectLst/>
                          <a:latin typeface="Cambria" panose="02040503050406030204" pitchFamily="18" charset="0"/>
                          <a:ea typeface="Cambria" panose="02040503050406030204" pitchFamily="18" charset="0"/>
                        </a:rPr>
                        <a:t> element of a linked list, time complexity is O(n).</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6919">
                <a:tc>
                  <a:txBody>
                    <a:bodyPr/>
                    <a:lstStyle/>
                    <a:p>
                      <a:pPr algn="just" fontAlgn="t"/>
                      <a:r>
                        <a:rPr lang="en-IN" sz="2000">
                          <a:effectLst/>
                          <a:latin typeface="Cambria" panose="02040503050406030204" pitchFamily="18" charset="0"/>
                          <a:ea typeface="Cambria" panose="02040503050406030204" pitchFamily="18" charset="0"/>
                        </a:rPr>
                        <a:t>In an array, elements are stored in </a:t>
                      </a:r>
                      <a:r>
                        <a:rPr lang="en-IN" sz="2000" b="1">
                          <a:effectLst/>
                          <a:latin typeface="Cambria" panose="02040503050406030204" pitchFamily="18" charset="0"/>
                          <a:ea typeface="Cambria" panose="02040503050406030204" pitchFamily="18" charset="0"/>
                        </a:rPr>
                        <a:t>contiguous memory location</a:t>
                      </a:r>
                      <a:r>
                        <a:rPr lang="en-IN" sz="2000">
                          <a:effectLst/>
                          <a:latin typeface="Cambria" panose="02040503050406030204" pitchFamily="18" charset="0"/>
                          <a:ea typeface="Cambria" panose="02040503050406030204" pitchFamily="18" charset="0"/>
                        </a:rPr>
                        <a:t> or consecutive manner in the memory.</a:t>
                      </a: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effectLst/>
                          <a:latin typeface="Cambria" panose="02040503050406030204" pitchFamily="18" charset="0"/>
                          <a:ea typeface="Cambria" panose="02040503050406030204" pitchFamily="18" charset="0"/>
                        </a:rPr>
                        <a:t>In a linked list, new elements can be stored anywhere in the memory.</a:t>
                      </a:r>
                    </a:p>
                    <a:p>
                      <a:pPr algn="just" fontAlgn="t"/>
                      <a:endParaRPr lang="en-IN" sz="2000" dirty="0">
                        <a:effectLst/>
                        <a:latin typeface="Cambria" panose="02040503050406030204" pitchFamily="18" charset="0"/>
                        <a:ea typeface="Cambria" panose="02040503050406030204" pitchFamily="18" charset="0"/>
                      </a:endParaRPr>
                    </a:p>
                  </a:txBody>
                  <a:tcPr marL="49513" marR="49513" marT="49513" marB="495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5942188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 V/S ARRAY</a:t>
            </a:r>
            <a:endParaRPr lang="en-IN" dirty="0"/>
          </a:p>
        </p:txBody>
      </p:sp>
      <p:pic>
        <p:nvPicPr>
          <p:cNvPr id="2050" name="Picture 2" descr="Linked Lists vs. Arrays - Towards Data Science"/>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7200" y="1905000"/>
            <a:ext cx="8001000" cy="304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46863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609677"/>
            <a:ext cx="6313187" cy="690574"/>
          </a:xfrm>
          <a:prstGeom prst="rect">
            <a:avLst/>
          </a:prstGeom>
        </p:spPr>
        <p:txBody>
          <a:bodyPr vert="horz" wrap="square" lIns="0" tIns="13335" rIns="0" bIns="0" rtlCol="0">
            <a:spAutoFit/>
          </a:bodyPr>
          <a:lstStyle/>
          <a:p>
            <a:pPr marL="12700">
              <a:lnSpc>
                <a:spcPct val="100000"/>
              </a:lnSpc>
              <a:spcBef>
                <a:spcPts val="105"/>
              </a:spcBef>
            </a:pPr>
            <a:r>
              <a:rPr sz="4400" spc="-30" dirty="0"/>
              <a:t>Poll</a:t>
            </a:r>
            <a:r>
              <a:rPr sz="4400" spc="-55" dirty="0"/>
              <a:t> </a:t>
            </a:r>
            <a:r>
              <a:rPr sz="4400" spc="-5" dirty="0"/>
              <a:t>question</a:t>
            </a:r>
            <a:endParaRPr sz="4400"/>
          </a:p>
        </p:txBody>
      </p:sp>
      <p:sp>
        <p:nvSpPr>
          <p:cNvPr id="4" name="object 4"/>
          <p:cNvSpPr txBox="1">
            <a:spLocks noGrp="1"/>
          </p:cNvSpPr>
          <p:nvPr>
            <p:ph type="sldNum" sz="quarter" idx="4294967295"/>
          </p:nvPr>
        </p:nvSpPr>
        <p:spPr>
          <a:xfrm>
            <a:off x="8301418" y="6465214"/>
            <a:ext cx="173831"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sp>
        <p:nvSpPr>
          <p:cNvPr id="3" name="object 3"/>
          <p:cNvSpPr txBox="1"/>
          <p:nvPr/>
        </p:nvSpPr>
        <p:spPr>
          <a:xfrm>
            <a:off x="687705" y="1707918"/>
            <a:ext cx="7956261" cy="2091598"/>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 pos="7314565" algn="l"/>
              </a:tabLst>
            </a:pPr>
            <a:r>
              <a:rPr sz="2800" spc="-5" dirty="0">
                <a:latin typeface="Calibri"/>
                <a:cs typeface="Calibri"/>
              </a:rPr>
              <a:t>An</a:t>
            </a:r>
            <a:r>
              <a:rPr sz="2800" spc="20" dirty="0">
                <a:latin typeface="Calibri"/>
                <a:cs typeface="Calibri"/>
              </a:rPr>
              <a:t> </a:t>
            </a:r>
            <a:r>
              <a:rPr sz="2800" spc="-25" dirty="0">
                <a:latin typeface="Calibri"/>
                <a:cs typeface="Calibri"/>
              </a:rPr>
              <a:t>array</a:t>
            </a:r>
            <a:r>
              <a:rPr sz="2800" spc="10" dirty="0">
                <a:latin typeface="Calibri"/>
                <a:cs typeface="Calibri"/>
              </a:rPr>
              <a:t> </a:t>
            </a:r>
            <a:r>
              <a:rPr sz="2800" spc="-5" dirty="0">
                <a:latin typeface="Calibri"/>
                <a:cs typeface="Calibri"/>
              </a:rPr>
              <a:t>elements</a:t>
            </a:r>
            <a:r>
              <a:rPr sz="2800" spc="20" dirty="0">
                <a:latin typeface="Calibri"/>
                <a:cs typeface="Calibri"/>
              </a:rPr>
              <a:t> </a:t>
            </a:r>
            <a:r>
              <a:rPr sz="2800" spc="-15" dirty="0">
                <a:latin typeface="Calibri"/>
                <a:cs typeface="Calibri"/>
              </a:rPr>
              <a:t>are</a:t>
            </a:r>
            <a:r>
              <a:rPr sz="2800" spc="10" dirty="0">
                <a:latin typeface="Calibri"/>
                <a:cs typeface="Calibri"/>
              </a:rPr>
              <a:t> </a:t>
            </a:r>
            <a:r>
              <a:rPr sz="2800" spc="-20" dirty="0">
                <a:latin typeface="Calibri"/>
                <a:cs typeface="Calibri"/>
              </a:rPr>
              <a:t>always</a:t>
            </a:r>
            <a:r>
              <a:rPr sz="2800" dirty="0">
                <a:latin typeface="Calibri"/>
                <a:cs typeface="Calibri"/>
              </a:rPr>
              <a:t> </a:t>
            </a:r>
            <a:r>
              <a:rPr sz="2800" spc="-25">
                <a:latin typeface="Calibri"/>
                <a:cs typeface="Calibri"/>
              </a:rPr>
              <a:t>stored</a:t>
            </a:r>
            <a:r>
              <a:rPr sz="2800" spc="35">
                <a:latin typeface="Calibri"/>
                <a:cs typeface="Calibri"/>
              </a:rPr>
              <a:t> </a:t>
            </a:r>
            <a:r>
              <a:rPr sz="2800" spc="-5" smtClean="0">
                <a:latin typeface="Calibri"/>
                <a:cs typeface="Calibri"/>
              </a:rPr>
              <a:t>in</a:t>
            </a:r>
            <a:r>
              <a:rPr sz="2800" smtClean="0">
                <a:latin typeface="Calibri"/>
                <a:cs typeface="Calibri"/>
              </a:rPr>
              <a:t>__</a:t>
            </a:r>
            <a:r>
              <a:rPr sz="2800" spc="-20" smtClean="0">
                <a:latin typeface="Calibri"/>
                <a:cs typeface="Calibri"/>
              </a:rPr>
              <a:t> </a:t>
            </a:r>
            <a:r>
              <a:rPr sz="2800" dirty="0">
                <a:latin typeface="Calibri"/>
                <a:cs typeface="Calibri"/>
              </a:rPr>
              <a:t>memory</a:t>
            </a:r>
            <a:endParaRPr sz="2800">
              <a:latin typeface="Calibri"/>
              <a:cs typeface="Calibri"/>
            </a:endParaRPr>
          </a:p>
          <a:p>
            <a:pPr marL="241300" indent="-228600">
              <a:lnSpc>
                <a:spcPct val="100000"/>
              </a:lnSpc>
              <a:spcBef>
                <a:spcPts val="670"/>
              </a:spcBef>
              <a:buFont typeface="Arial MT"/>
              <a:buChar char="•"/>
              <a:tabLst>
                <a:tab pos="241300" algn="l"/>
              </a:tabLst>
            </a:pPr>
            <a:r>
              <a:rPr sz="2800" spc="-5" dirty="0">
                <a:latin typeface="Calibri"/>
                <a:cs typeface="Calibri"/>
              </a:rPr>
              <a:t>Random</a:t>
            </a:r>
            <a:endParaRPr sz="2800">
              <a:latin typeface="Calibri"/>
              <a:cs typeface="Calibri"/>
            </a:endParaRPr>
          </a:p>
          <a:p>
            <a:pPr marL="241300" indent="-228600">
              <a:lnSpc>
                <a:spcPct val="100000"/>
              </a:lnSpc>
              <a:spcBef>
                <a:spcPts val="665"/>
              </a:spcBef>
              <a:buFont typeface="Arial MT"/>
              <a:buChar char="•"/>
              <a:tabLst>
                <a:tab pos="241300" algn="l"/>
              </a:tabLst>
            </a:pPr>
            <a:r>
              <a:rPr sz="2800" i="1" spc="-10" dirty="0">
                <a:latin typeface="Calibri"/>
                <a:cs typeface="Calibri"/>
              </a:rPr>
              <a:t>Sequential</a:t>
            </a:r>
            <a:r>
              <a:rPr sz="2800" i="1" dirty="0">
                <a:latin typeface="Calibri"/>
                <a:cs typeface="Calibri"/>
              </a:rPr>
              <a:t> </a:t>
            </a:r>
            <a:r>
              <a:rPr sz="2800" spc="-5" dirty="0">
                <a:latin typeface="Calibri"/>
                <a:cs typeface="Calibri"/>
              </a:rPr>
              <a:t>and</a:t>
            </a:r>
            <a:r>
              <a:rPr sz="2800" spc="10" dirty="0">
                <a:latin typeface="Calibri"/>
                <a:cs typeface="Calibri"/>
              </a:rPr>
              <a:t> </a:t>
            </a:r>
            <a:r>
              <a:rPr sz="2800" spc="-5" dirty="0">
                <a:latin typeface="Calibri"/>
                <a:cs typeface="Calibri"/>
              </a:rPr>
              <a:t>Random</a:t>
            </a:r>
            <a:endParaRPr sz="2800">
              <a:latin typeface="Calibri"/>
              <a:cs typeface="Calibri"/>
            </a:endParaRPr>
          </a:p>
          <a:p>
            <a:pPr marL="241300" indent="-228600">
              <a:lnSpc>
                <a:spcPct val="100000"/>
              </a:lnSpc>
              <a:spcBef>
                <a:spcPts val="660"/>
              </a:spcBef>
              <a:buFont typeface="Arial MT"/>
              <a:buChar char="•"/>
              <a:tabLst>
                <a:tab pos="241300" algn="l"/>
              </a:tabLst>
            </a:pPr>
            <a:r>
              <a:rPr sz="2800" b="1" spc="-5" dirty="0">
                <a:latin typeface="Calibri"/>
                <a:cs typeface="Calibri"/>
              </a:rPr>
              <a:t>None</a:t>
            </a:r>
            <a:r>
              <a:rPr sz="2800" b="1" spc="5" dirty="0">
                <a:latin typeface="Calibri"/>
                <a:cs typeface="Calibri"/>
              </a:rPr>
              <a:t> </a:t>
            </a:r>
            <a:r>
              <a:rPr sz="2800" b="1" spc="-5" dirty="0">
                <a:latin typeface="Calibri"/>
                <a:cs typeface="Calibri"/>
              </a:rPr>
              <a:t>of</a:t>
            </a:r>
            <a:r>
              <a:rPr sz="2800" b="1" spc="-20" dirty="0">
                <a:latin typeface="Calibri"/>
                <a:cs typeface="Calibri"/>
              </a:rPr>
              <a:t> </a:t>
            </a:r>
            <a:r>
              <a:rPr sz="2800" b="1" spc="-5" dirty="0">
                <a:latin typeface="Calibri"/>
                <a:cs typeface="Calibri"/>
              </a:rPr>
              <a:t>the</a:t>
            </a:r>
            <a:r>
              <a:rPr sz="2800" b="1" dirty="0">
                <a:latin typeface="Calibri"/>
                <a:cs typeface="Calibri"/>
              </a:rPr>
              <a:t> </a:t>
            </a:r>
            <a:r>
              <a:rPr sz="2800" b="1" spc="-10" dirty="0">
                <a:latin typeface="Calibri"/>
                <a:cs typeface="Calibri"/>
              </a:rPr>
              <a:t>above</a:t>
            </a:r>
            <a:endParaRPr sz="2800" b="1">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a:t>
            </a:r>
            <a:endParaRPr lang="en-IN" dirty="0"/>
          </a:p>
        </p:txBody>
      </p:sp>
      <p:sp>
        <p:nvSpPr>
          <p:cNvPr id="3" name="Content Placeholder 2"/>
          <p:cNvSpPr>
            <a:spLocks noGrp="1"/>
          </p:cNvSpPr>
          <p:nvPr>
            <p:ph idx="1"/>
          </p:nvPr>
        </p:nvSpPr>
        <p:spPr/>
        <p:txBody>
          <a:bodyPr/>
          <a:lstStyle/>
          <a:p>
            <a:pPr marL="0" indent="0">
              <a:buNone/>
            </a:pPr>
            <a:r>
              <a:rPr lang="en-IN" dirty="0"/>
              <a:t>Each node is separated into two different parts:</a:t>
            </a:r>
          </a:p>
          <a:p>
            <a:r>
              <a:rPr lang="en-IN" dirty="0" smtClean="0"/>
              <a:t>The </a:t>
            </a:r>
            <a:r>
              <a:rPr lang="en-IN" dirty="0"/>
              <a:t>first part holds the information of the element or node</a:t>
            </a:r>
          </a:p>
          <a:p>
            <a:r>
              <a:rPr lang="en-IN" dirty="0"/>
              <a:t>The second piece contains the address of the next node (link / next-pointer field) in this structure list.</a:t>
            </a:r>
          </a:p>
        </p:txBody>
      </p:sp>
      <p:pic>
        <p:nvPicPr>
          <p:cNvPr id="4098" name="Picture 2" descr="linked Lis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4000500"/>
            <a:ext cx="5591175" cy="13049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351279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a:t>
            </a:r>
            <a:endParaRPr lang="en-IN" dirty="0"/>
          </a:p>
        </p:txBody>
      </p:sp>
      <p:sp>
        <p:nvSpPr>
          <p:cNvPr id="3" name="Content Placeholder 2"/>
          <p:cNvSpPr>
            <a:spLocks noGrp="1"/>
          </p:cNvSpPr>
          <p:nvPr>
            <p:ph idx="1"/>
          </p:nvPr>
        </p:nvSpPr>
        <p:spPr/>
        <p:txBody>
          <a:bodyPr/>
          <a:lstStyle/>
          <a:p>
            <a:pPr marL="0" indent="0" algn="just">
              <a:buNone/>
            </a:pPr>
            <a:r>
              <a:rPr lang="en-IN" dirty="0"/>
              <a:t>In the data structure, you will be implementing the linked lists which always maintain head and tail pointers for inserting values at either the head or tail of the list is a constant time operation</a:t>
            </a:r>
            <a:r>
              <a:rPr lang="en-IN" dirty="0" smtClean="0"/>
              <a:t>.</a:t>
            </a:r>
          </a:p>
          <a:p>
            <a:pPr marL="0" indent="0" algn="just">
              <a:buNone/>
            </a:pPr>
            <a:r>
              <a:rPr lang="en-IN" dirty="0"/>
              <a:t>As such, linked lists in data structure have some characteristics which are mentioned below:</a:t>
            </a:r>
          </a:p>
          <a:p>
            <a:pPr algn="just"/>
            <a:r>
              <a:rPr lang="en-IN" dirty="0" smtClean="0"/>
              <a:t>Insertion </a:t>
            </a:r>
            <a:r>
              <a:rPr lang="en-IN" dirty="0"/>
              <a:t>is O(1)</a:t>
            </a:r>
          </a:p>
          <a:p>
            <a:pPr algn="just"/>
            <a:r>
              <a:rPr lang="en-IN" dirty="0"/>
              <a:t>Deletion is O(n)</a:t>
            </a:r>
          </a:p>
          <a:p>
            <a:pPr algn="just"/>
            <a:r>
              <a:rPr lang="en-IN" dirty="0"/>
              <a:t>Searching is O(n)</a:t>
            </a:r>
          </a:p>
        </p:txBody>
      </p:sp>
    </p:spTree>
    <p:extLst>
      <p:ext uri="{BB962C8B-B14F-4D97-AF65-F5344CB8AC3E}">
        <p14:creationId xmlns="" xmlns:p14="http://schemas.microsoft.com/office/powerpoint/2010/main" val="5163034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a:t>
            </a:r>
            <a:endParaRPr lang="en-IN" dirty="0"/>
          </a:p>
        </p:txBody>
      </p:sp>
      <p:sp>
        <p:nvSpPr>
          <p:cNvPr id="3" name="Content Placeholder 2"/>
          <p:cNvSpPr>
            <a:spLocks noGrp="1"/>
          </p:cNvSpPr>
          <p:nvPr>
            <p:ph idx="1"/>
          </p:nvPr>
        </p:nvSpPr>
        <p:spPr/>
        <p:txBody>
          <a:bodyPr/>
          <a:lstStyle/>
          <a:p>
            <a:pPr marL="0" indent="0" algn="just">
              <a:buNone/>
            </a:pPr>
            <a:r>
              <a:rPr lang="en-IN" dirty="0"/>
              <a:t>Singly linked lists are one of the most primitive data </a:t>
            </a:r>
            <a:r>
              <a:rPr lang="en-IN" dirty="0" smtClean="0"/>
              <a:t>structures. </a:t>
            </a:r>
            <a:r>
              <a:rPr lang="en-IN" dirty="0"/>
              <a:t>Here each node makes up a singly linked list and consists of a value and a reference to the next node (if any) in the list.</a:t>
            </a:r>
          </a:p>
        </p:txBody>
      </p:sp>
      <p:pic>
        <p:nvPicPr>
          <p:cNvPr id="5122" name="Picture 2" descr="singly linked lis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3276600"/>
            <a:ext cx="6422771" cy="2590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15590034"/>
      </p:ext>
    </p:extLst>
  </p:cSld>
  <p:clrMapOvr>
    <a:masterClrMapping/>
  </p:clrMapOvr>
  <p:transition/>
</p:sld>
</file>

<file path=ppt/theme/theme1.xml><?xml version="1.0" encoding="utf-8"?>
<a:theme xmlns:a="http://schemas.openxmlformats.org/drawingml/2006/main" name="unit-1_chapter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unit-1_chapter3</Template>
  <TotalTime>1219</TotalTime>
  <Words>2279</Words>
  <Application>Microsoft Office PowerPoint</Application>
  <PresentationFormat>On-screen Show (4:3)</PresentationFormat>
  <Paragraphs>216</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unit-1_chapter3</vt:lpstr>
      <vt:lpstr>LINKED LIST</vt:lpstr>
      <vt:lpstr>WHAT IS LINKED LIST</vt:lpstr>
      <vt:lpstr>Slide 3</vt:lpstr>
      <vt:lpstr>LINKED LIST V/S ARRAY</vt:lpstr>
      <vt:lpstr>LINKED LIST V/S ARRAY</vt:lpstr>
      <vt:lpstr>Poll question</vt:lpstr>
      <vt:lpstr>LINKED LIST</vt:lpstr>
      <vt:lpstr>LINKED LIST</vt:lpstr>
      <vt:lpstr>SINGLY LINKED LIST</vt:lpstr>
      <vt:lpstr>Linked List Representation</vt:lpstr>
      <vt:lpstr>How A Linked List Is Maintained In The Memory ?</vt:lpstr>
      <vt:lpstr>Singly linked list node structure</vt:lpstr>
      <vt:lpstr>SINGLY LINKED LIST -INSERTION</vt:lpstr>
      <vt:lpstr>SINGLY LINKED LIST -INSERTION</vt:lpstr>
      <vt:lpstr>SINGLY LINKED LIST -INSERTION</vt:lpstr>
      <vt:lpstr>SINGLY LINKED LIST -INSERTION</vt:lpstr>
      <vt:lpstr>SINGLY LINKED LIST -INSERTION</vt:lpstr>
      <vt:lpstr>PROGRAM –INSERTION IN BEGINNING</vt:lpstr>
      <vt:lpstr>PROGRAM –INSERTION IN BEGINNING</vt:lpstr>
      <vt:lpstr>PROGRAM –explanation </vt:lpstr>
      <vt:lpstr>PROGRAM TO FIND SUM OF ALL NODES IN LINKED LIST</vt:lpstr>
      <vt:lpstr>PROGRAM TO FIND SUM OF ALL NODES IN LINKED LIST</vt:lpstr>
      <vt:lpstr>PROGRAM TO FIND SUM OF ALL NODES IN LINKED LIST</vt:lpstr>
      <vt:lpstr>PROGRAM TO FIND SUM OF ALL NODES IN LINKED LIST</vt:lpstr>
      <vt:lpstr>PROGRAM TO FIND SUM OF ALL NODES IN LINKED LIST</vt:lpstr>
      <vt:lpstr>PROGRAM TO FIND SUM OF ALL NODES IN LINKED LIST</vt:lpstr>
      <vt:lpstr>DOUBLY LINKED LIST</vt:lpstr>
      <vt:lpstr>DOUBLY LINKED LIST</vt:lpstr>
      <vt:lpstr>DOUBLY LINKED LIST-insertion</vt:lpstr>
      <vt:lpstr>DOUBLY LINKED LIST-deletion</vt:lpstr>
      <vt:lpstr>DOUBLY LINKED LIST-insertion at the end</vt:lpstr>
      <vt:lpstr>Problem 1</vt:lpstr>
      <vt:lpstr>Problem 1-Hint</vt:lpstr>
      <vt:lpstr>Problem 2</vt:lpstr>
      <vt:lpstr>Slide 35</vt:lpstr>
      <vt:lpstr>Applications of Linked Lists</vt:lpstr>
      <vt:lpstr>Time Complexity</vt:lpstr>
      <vt:lpstr>Space Complexity</vt:lpstr>
      <vt:lpstr>References    </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Shreya Kalta</cp:lastModifiedBy>
  <cp:revision>253</cp:revision>
  <dcterms:created xsi:type="dcterms:W3CDTF">2015-02-03T14:31:06Z</dcterms:created>
  <dcterms:modified xsi:type="dcterms:W3CDTF">2023-06-11T14:43:50Z</dcterms:modified>
</cp:coreProperties>
</file>