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573" r:id="rId2"/>
    <p:sldId id="706" r:id="rId3"/>
    <p:sldId id="656" r:id="rId4"/>
    <p:sldId id="707" r:id="rId5"/>
    <p:sldId id="708" r:id="rId6"/>
    <p:sldId id="709" r:id="rId7"/>
    <p:sldId id="710" r:id="rId8"/>
    <p:sldId id="711" r:id="rId9"/>
    <p:sldId id="712" r:id="rId10"/>
    <p:sldId id="713" r:id="rId11"/>
    <p:sldId id="714" r:id="rId12"/>
    <p:sldId id="688" r:id="rId13"/>
    <p:sldId id="690" r:id="rId14"/>
    <p:sldId id="701" r:id="rId15"/>
    <p:sldId id="696" r:id="rId16"/>
    <p:sldId id="699" r:id="rId17"/>
    <p:sldId id="695" r:id="rId18"/>
    <p:sldId id="697" r:id="rId19"/>
    <p:sldId id="700" r:id="rId20"/>
    <p:sldId id="698" r:id="rId21"/>
    <p:sldId id="703" r:id="rId22"/>
    <p:sldId id="687" r:id="rId23"/>
    <p:sldId id="676" r:id="rId24"/>
    <p:sldId id="674" r:id="rId25"/>
    <p:sldId id="675" r:id="rId26"/>
    <p:sldId id="673" r:id="rId27"/>
    <p:sldId id="704" r:id="rId28"/>
    <p:sldId id="70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83513" autoAdjust="0"/>
  </p:normalViewPr>
  <p:slideViewPr>
    <p:cSldViewPr>
      <p:cViewPr>
        <p:scale>
          <a:sx n="70" d="100"/>
          <a:sy n="70" d="100"/>
        </p:scale>
        <p:origin x="-1810" y="-47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4BFECD3-C63A-4F80-9CA6-2D892424515A}" type="datetimeFigureOut">
              <a:rPr lang="en-US"/>
              <a:pPr>
                <a:defRPr/>
              </a:pPr>
              <a:t>6/12/2023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7A9CA3A-9EF9-4E2C-9C2C-69A3A2E3C16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642BDEA-3F73-4A43-8660-467C7AE73940}"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8" name="Title 7"/>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43228-1BBF-4EB6-AF09-C942FADDDB93}"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CA7CE6-E185-43EF-9673-18F09D8C6334}"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56130558-A434-451C-8DCE-030F36C25F34}"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7"/>
          <p:cNvSpPr>
            <a:spLocks noGrp="1"/>
          </p:cNvSpPr>
          <p:nvPr>
            <p:ph type="ftr" sz="quarter" idx="16"/>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248A351C-EF1B-4955-B2C9-52A341669A76}"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03A6E133-4AEC-45E6-BFD5-64D9EE6CABA3}"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B53869E-DFFA-4212-B95B-BE9E8D18DD4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684588AB-2E58-447E-BE53-9C1210E20824}"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Title 1"/>
          <p:cNvSpPr>
            <a:spLocks noGrp="1"/>
          </p:cNvSpPr>
          <p:nvPr>
            <p:ph type="title"/>
          </p:nvPr>
        </p:nvSpPr>
        <p:spPr>
          <a:xfrm>
            <a:off x="304800" y="1371600"/>
            <a:ext cx="8229600"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C7E6DB7-DF91-4A06-8879-774BB60EC63B}"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34113FA-4303-4C18-8A88-3B6492A71255}" type="slidenum">
              <a:rPr lang="en-US"/>
              <a:pPr>
                <a:defRPr/>
              </a:pPr>
              <a:t>‹#›</a:t>
            </a:fld>
            <a:endParaRPr lang="en-US" dirty="0"/>
          </a:p>
        </p:txBody>
      </p:sp>
      <p:sp>
        <p:nvSpPr>
          <p:cNvPr id="13" name="TextBox 9"/>
          <p:cNvSpPr txBox="1">
            <a:spLocks noChangeArrowheads="1"/>
          </p:cNvSpPr>
          <p:nvPr/>
        </p:nvSpPr>
        <p:spPr bwMode="auto">
          <a:xfrm>
            <a:off x="0" y="6457950"/>
            <a:ext cx="9144000" cy="40005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4341" name="Picture 4" descr="https://encrypted-tbn3.gstatic.com/images?q=tbn:ANd9GcTyg3Gq4WoxkxO75aZWNEjYFvavmMfWdiMvs57jpDF8YRR3yCybqQ">
            <a:hlinkClick r:id="rId14"/>
          </p:cNvPr>
          <p:cNvPicPr>
            <a:picLocks noChangeAspect="1" noChangeArrowheads="1"/>
          </p:cNvPicPr>
          <p:nvPr/>
        </p:nvPicPr>
        <p:blipFill>
          <a:blip r:embed="rId15" cstate="print"/>
          <a:srcRect/>
          <a:stretch>
            <a:fillRect/>
          </a:stretch>
        </p:blipFill>
        <p:spPr bwMode="auto">
          <a:xfrm>
            <a:off x="152400" y="152400"/>
            <a:ext cx="768350" cy="1219200"/>
          </a:xfrm>
          <a:prstGeom prst="rect">
            <a:avLst/>
          </a:prstGeom>
          <a:noFill/>
          <a:ln w="9525">
            <a:noFill/>
            <a:miter lim="800000"/>
            <a:headEnd/>
            <a:tailEnd/>
          </a:ln>
        </p:spPr>
      </p:pic>
      <p:sp>
        <p:nvSpPr>
          <p:cNvPr id="7" name="TextBox 9"/>
          <p:cNvSpPr txBox="1">
            <a:spLocks noChangeArrowheads="1"/>
          </p:cNvSpPr>
          <p:nvPr/>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696" r:id="rId11"/>
    <p:sldLayoutId id="2147483707" r:id="rId12"/>
  </p:sldLayoutIdLst>
  <p:transition/>
  <p:timing>
    <p:tnLst>
      <p:par>
        <p:cTn id="1" dur="indefinite" restart="never" nodeType="tmRoot"/>
      </p:par>
    </p:tnLst>
  </p:timing>
  <p:hf sldNum="0" hdr="0" ftr="0" dt="0"/>
  <p:txStyles>
    <p:titleStyle>
      <a:lvl1pPr algn="ctr" rtl="0" eaLnBrk="1" fontAlgn="base" hangingPunct="1">
        <a:spcBef>
          <a:spcPct val="0"/>
        </a:spcBef>
        <a:spcAft>
          <a:spcPct val="0"/>
        </a:spcAft>
        <a:defRPr sz="4400" b="1" kern="1200">
          <a:solidFill>
            <a:schemeClr val="tx1"/>
          </a:solidFill>
          <a:latin typeface="Cambria" pitchFamily="18" charset="0"/>
          <a:ea typeface="+mj-ea"/>
          <a:cs typeface="+mj-cs"/>
        </a:defRPr>
      </a:lvl1pPr>
      <a:lvl2pPr algn="ctr" rtl="0" eaLnBrk="1" fontAlgn="base" hangingPunct="1">
        <a:spcBef>
          <a:spcPct val="0"/>
        </a:spcBef>
        <a:spcAft>
          <a:spcPct val="0"/>
        </a:spcAft>
        <a:defRPr sz="4400" b="1">
          <a:solidFill>
            <a:schemeClr val="tx1"/>
          </a:solidFill>
          <a:latin typeface="Cambria" pitchFamily="18" charset="0"/>
        </a:defRPr>
      </a:lvl2pPr>
      <a:lvl3pPr algn="ctr" rtl="0" eaLnBrk="1" fontAlgn="base" hangingPunct="1">
        <a:spcBef>
          <a:spcPct val="0"/>
        </a:spcBef>
        <a:spcAft>
          <a:spcPct val="0"/>
        </a:spcAft>
        <a:defRPr sz="4400" b="1">
          <a:solidFill>
            <a:schemeClr val="tx1"/>
          </a:solidFill>
          <a:latin typeface="Cambria" pitchFamily="18" charset="0"/>
        </a:defRPr>
      </a:lvl3pPr>
      <a:lvl4pPr algn="ctr" rtl="0" eaLnBrk="1" fontAlgn="base" hangingPunct="1">
        <a:spcBef>
          <a:spcPct val="0"/>
        </a:spcBef>
        <a:spcAft>
          <a:spcPct val="0"/>
        </a:spcAft>
        <a:defRPr sz="4400" b="1">
          <a:solidFill>
            <a:schemeClr val="tx1"/>
          </a:solidFill>
          <a:latin typeface="Cambria" pitchFamily="18" charset="0"/>
        </a:defRPr>
      </a:lvl4pPr>
      <a:lvl5pPr algn="ctr" rtl="0" eaLnBrk="1" fontAlgn="base" hangingPunct="1">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Linear%20Search.docx"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Binary%20Search.doc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data-structures/" TargetMode="External"/><Relationship Id="rId2" Type="http://schemas.openxmlformats.org/officeDocument/2006/relationships/hyperlink" Target="https://www3.ntu.edu.sg/home/ehchua/programming/cpp/DataStructureAlgorithm.html" TargetMode="External"/><Relationship Id="rId1" Type="http://schemas.openxmlformats.org/officeDocument/2006/relationships/slideLayout" Target="../slideLayouts/slideLayout2.xml"/><Relationship Id="rId5" Type="http://schemas.openxmlformats.org/officeDocument/2006/relationships/hyperlink" Target="https://www.prodevelopertutorial.com/ajs-guide-to-data-structures-and-algorithms-the-complete-guide-from-beginner-to-expert/" TargetMode="External"/><Relationship Id="rId4" Type="http://schemas.openxmlformats.org/officeDocument/2006/relationships/hyperlink" Target="https://www.prodevelopertutorial.com/searching-algorithm-3-jump-search-explanation-and-implementation-in-c-languag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ctrTitle"/>
          </p:nvPr>
        </p:nvSpPr>
        <p:spPr>
          <a:xfrm>
            <a:off x="304800" y="1447800"/>
            <a:ext cx="8458200" cy="4114800"/>
          </a:xfrm>
        </p:spPr>
        <p:txBody>
          <a:bodyPr/>
          <a:lstStyle/>
          <a:p>
            <a:r>
              <a:rPr lang="en-US" dirty="0" smtClean="0"/>
              <a:t>SEARCHING TECHNIQUES</a:t>
            </a:r>
            <a:br>
              <a:rPr lang="en-US" dirty="0" smtClean="0"/>
            </a:br>
            <a:r>
              <a:rPr lang="en-US" dirty="0" smtClean="0"/>
              <a:t/>
            </a:r>
            <a:br>
              <a:rPr lang="en-US" dirty="0" smtClean="0"/>
            </a:br>
            <a:r>
              <a:rPr lang="en-US" dirty="0" smtClean="0"/>
              <a:t>WINNING CAMP 2023</a:t>
            </a:r>
            <a:br>
              <a:rPr lang="en-US" dirty="0" smtClean="0"/>
            </a:br>
            <a:r>
              <a:rPr lang="en-US" dirty="0" smtClean="0"/>
              <a:t/>
            </a:r>
            <a:br>
              <a:rPr lang="en-US" dirty="0" smtClean="0"/>
            </a:br>
            <a:endParaRPr lang="en-US" dirty="0" smtClean="0"/>
          </a:p>
        </p:txBody>
      </p:sp>
      <p:sp>
        <p:nvSpPr>
          <p:cNvPr id="5125" name="Rectangle 6"/>
          <p:cNvSpPr>
            <a:spLocks noChangeArrowheads="1"/>
          </p:cNvSpPr>
          <p:nvPr/>
        </p:nvSpPr>
        <p:spPr bwMode="auto">
          <a:xfrm>
            <a:off x="381000" y="5257800"/>
            <a:ext cx="8458200" cy="381000"/>
          </a:xfrm>
          <a:prstGeom prst="rect">
            <a:avLst/>
          </a:prstGeom>
          <a:noFill/>
          <a:ln w="9525">
            <a:noFill/>
            <a:miter lim="800000"/>
            <a:headEnd/>
            <a:tailEnd/>
          </a:ln>
        </p:spPr>
        <p:txBody>
          <a:bodyPr/>
          <a:lstStyle/>
          <a:p>
            <a:pPr>
              <a:lnSpc>
                <a:spcPct val="80000"/>
              </a:lnSpc>
            </a:pP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sldNum" idx="4294967295"/>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240" name="Google Shape;240;p8"/>
          <p:cNvSpPr txBox="1">
            <a:spLocks noGrp="1"/>
          </p:cNvSpPr>
          <p:nvPr>
            <p:ph type="title"/>
          </p:nvPr>
        </p:nvSpPr>
        <p:spPr>
          <a:xfrm>
            <a:off x="628650" y="187705"/>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Example</a:t>
            </a:r>
            <a:endParaRPr>
              <a:latin typeface="Times New Roman"/>
              <a:ea typeface="Times New Roman"/>
              <a:cs typeface="Times New Roman"/>
              <a:sym typeface="Times New Roman"/>
            </a:endParaRPr>
          </a:p>
        </p:txBody>
      </p:sp>
      <p:pic>
        <p:nvPicPr>
          <p:cNvPr id="241" name="Google Shape;241;p8" descr="https://www.geeksforgeeks.org/wp-content/uploads/Binary-Search.png"/>
          <p:cNvPicPr preferRelativeResize="0"/>
          <p:nvPr/>
        </p:nvPicPr>
        <p:blipFill rotWithShape="1">
          <a:blip r:embed="rId3">
            <a:alphaModFix/>
          </a:blip>
          <a:srcRect/>
          <a:stretch/>
        </p:blipFill>
        <p:spPr>
          <a:xfrm>
            <a:off x="1219200" y="1143000"/>
            <a:ext cx="6776789" cy="50317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9"/>
          <p:cNvSpPr txBox="1">
            <a:spLocks noGrp="1"/>
          </p:cNvSpPr>
          <p:nvPr>
            <p:ph type="sldNum" idx="4294967295"/>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247" name="Google Shape;247;p9"/>
          <p:cNvSpPr txBox="1">
            <a:spLocks noGrp="1"/>
          </p:cNvSpPr>
          <p:nvPr>
            <p:ph type="title"/>
          </p:nvPr>
        </p:nvSpPr>
        <p:spPr>
          <a:xfrm>
            <a:off x="838200" y="609600"/>
            <a:ext cx="7620000" cy="6857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4000" dirty="0">
                <a:latin typeface="Times New Roman"/>
                <a:ea typeface="Times New Roman"/>
                <a:cs typeface="Times New Roman"/>
                <a:sym typeface="Times New Roman"/>
              </a:rPr>
              <a:t>Binary Search Algorithm </a:t>
            </a:r>
            <a:endParaRPr/>
          </a:p>
        </p:txBody>
      </p:sp>
      <p:sp>
        <p:nvSpPr>
          <p:cNvPr id="248" name="Google Shape;248;p9"/>
          <p:cNvSpPr txBox="1"/>
          <p:nvPr/>
        </p:nvSpPr>
        <p:spPr>
          <a:xfrm>
            <a:off x="1143000" y="1524000"/>
            <a:ext cx="7051675" cy="477049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1.   [Define variables]</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	     ST = LB, LAST= UB; </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	     MID = (ST+LAST)/2;</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   Repeat 3 and 4 DO ST &lt;= LAST &amp; DATA[MID] != ITEM</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3.   If ITEM &lt; DATA[MID] then</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	     LAST = MID-1</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      If not</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	     ST = MID+1</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4.   Set MID = INT((ST + LAST)/2)</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      [LAST repeat to 2]</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5.   If DATA[MID] = ITEM then</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	     LOK = MID</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      If not,</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	     LOK = NULL</a:t>
            </a:r>
            <a:endParaRPr sz="2000">
              <a:latin typeface="Times New Roman" pitchFamily="18" charset="0"/>
              <a:cs typeface="Times New Roman" pitchFamily="18" charset="0"/>
            </a:endParaRPr>
          </a:p>
          <a:p>
            <a:pPr marL="342900" marR="0" lvl="0" indent="-342900" algn="l" rtl="0">
              <a:spcBef>
                <a:spcPts val="0"/>
              </a:spcBef>
              <a:spcAft>
                <a:spcPts val="0"/>
              </a:spcAft>
              <a:buNone/>
            </a:pPr>
            <a:r>
              <a:rPr lang="en-US" sz="2000" dirty="0">
                <a:solidFill>
                  <a:schemeClr val="dk1"/>
                </a:solidFill>
                <a:latin typeface="Times New Roman" pitchFamily="18" charset="0"/>
                <a:ea typeface="Times New Roman"/>
                <a:cs typeface="Times New Roman" pitchFamily="18" charset="0"/>
                <a:sym typeface="Times New Roman"/>
              </a:rPr>
              <a:t>6.   Stop</a:t>
            </a:r>
            <a:r>
              <a:rPr lang="en-US" sz="2400" dirty="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pic>
        <p:nvPicPr>
          <p:cNvPr id="1027" name="Picture 3"/>
          <p:cNvPicPr>
            <a:picLocks noGrp="1" noChangeAspect="1" noChangeArrowheads="1"/>
          </p:cNvPicPr>
          <p:nvPr>
            <p:ph idx="1"/>
          </p:nvPr>
        </p:nvPicPr>
        <p:blipFill>
          <a:blip r:embed="rId2"/>
          <a:srcRect l="10126" t="15102" r="53165" b="30863"/>
          <a:stretch>
            <a:fillRect/>
          </a:stretch>
        </p:blipFill>
        <p:spPr bwMode="auto">
          <a:xfrm>
            <a:off x="838200" y="1676400"/>
            <a:ext cx="4267200" cy="4419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l="11694" t="23958" r="53912" b="52083"/>
          <a:stretch>
            <a:fillRect/>
          </a:stretch>
        </p:blipFill>
        <p:spPr bwMode="auto">
          <a:xfrm>
            <a:off x="4876800" y="2667000"/>
            <a:ext cx="3810000" cy="1752600"/>
          </a:xfrm>
          <a:prstGeom prst="rect">
            <a:avLst/>
          </a:prstGeom>
          <a:noFill/>
          <a:ln w="9525">
            <a:noFill/>
            <a:miter lim="800000"/>
            <a:headEnd/>
            <a:tailEnd/>
          </a:ln>
          <a:effectLst/>
        </p:spPr>
      </p:pic>
      <p:sp>
        <p:nvSpPr>
          <p:cNvPr id="8" name="TextBox 7"/>
          <p:cNvSpPr txBox="1"/>
          <p:nvPr/>
        </p:nvSpPr>
        <p:spPr>
          <a:xfrm>
            <a:off x="5029200" y="4876800"/>
            <a:ext cx="3505200" cy="369332"/>
          </a:xfrm>
          <a:prstGeom prst="rect">
            <a:avLst/>
          </a:prstGeom>
          <a:noFill/>
        </p:spPr>
        <p:txBody>
          <a:bodyPr wrap="square" rtlCol="0">
            <a:spAutoFit/>
          </a:bodyPr>
          <a:lstStyle/>
          <a:p>
            <a:r>
              <a:rPr lang="en-US" b="1" dirty="0" smtClean="0">
                <a:hlinkClick r:id="rId4" action="ppaction://hlinkfile"/>
              </a:rPr>
              <a:t>Solve the Problem</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pic>
        <p:nvPicPr>
          <p:cNvPr id="3074" name="Picture 2"/>
          <p:cNvPicPr>
            <a:picLocks noGrp="1" noChangeAspect="1" noChangeArrowheads="1"/>
          </p:cNvPicPr>
          <p:nvPr>
            <p:ph idx="1"/>
          </p:nvPr>
        </p:nvPicPr>
        <p:blipFill>
          <a:blip r:embed="rId2"/>
          <a:srcRect t="3390" r="65723" b="69492"/>
          <a:stretch>
            <a:fillRect/>
          </a:stretch>
        </p:blipFill>
        <p:spPr bwMode="auto">
          <a:xfrm>
            <a:off x="5867400" y="2057400"/>
            <a:ext cx="2893318" cy="2286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11933" t="15625" r="51171" b="13542"/>
          <a:stretch>
            <a:fillRect/>
          </a:stretch>
        </p:blipFill>
        <p:spPr bwMode="auto">
          <a:xfrm>
            <a:off x="609600" y="1676400"/>
            <a:ext cx="4800600" cy="4419600"/>
          </a:xfrm>
          <a:prstGeom prst="rect">
            <a:avLst/>
          </a:prstGeom>
          <a:noFill/>
          <a:ln w="9525">
            <a:noFill/>
            <a:miter lim="800000"/>
            <a:headEnd/>
            <a:tailEnd/>
          </a:ln>
          <a:effectLst/>
        </p:spPr>
      </p:pic>
      <p:sp>
        <p:nvSpPr>
          <p:cNvPr id="6" name="TextBox 5"/>
          <p:cNvSpPr txBox="1"/>
          <p:nvPr/>
        </p:nvSpPr>
        <p:spPr>
          <a:xfrm>
            <a:off x="5943600" y="4953000"/>
            <a:ext cx="2362200" cy="369332"/>
          </a:xfrm>
          <a:prstGeom prst="rect">
            <a:avLst/>
          </a:prstGeom>
          <a:noFill/>
        </p:spPr>
        <p:txBody>
          <a:bodyPr wrap="square" rtlCol="0">
            <a:spAutoFit/>
          </a:bodyPr>
          <a:lstStyle/>
          <a:p>
            <a:r>
              <a:rPr lang="en-US" b="1" dirty="0" smtClean="0">
                <a:solidFill>
                  <a:srgbClr val="FF0000"/>
                </a:solidFill>
              </a:rPr>
              <a:t> </a:t>
            </a:r>
            <a:r>
              <a:rPr lang="en-US" b="1" dirty="0" smtClean="0">
                <a:solidFill>
                  <a:srgbClr val="FF0000"/>
                </a:solidFill>
                <a:hlinkClick r:id="rId4" action="ppaction://hlinkfile"/>
              </a:rPr>
              <a:t>Solve the problem</a:t>
            </a: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Binary Search</a:t>
            </a:r>
            <a:endParaRPr lang="en-US" dirty="0"/>
          </a:p>
        </p:txBody>
      </p:sp>
      <p:pic>
        <p:nvPicPr>
          <p:cNvPr id="11266" name="Picture 2"/>
          <p:cNvPicPr>
            <a:picLocks noGrp="1" noChangeAspect="1" noChangeArrowheads="1"/>
          </p:cNvPicPr>
          <p:nvPr>
            <p:ph idx="1"/>
          </p:nvPr>
        </p:nvPicPr>
        <p:blipFill>
          <a:blip r:embed="rId2"/>
          <a:srcRect l="13312" t="27119" r="44759" b="33898"/>
          <a:stretch>
            <a:fillRect/>
          </a:stretch>
        </p:blipFill>
        <p:spPr bwMode="auto">
          <a:xfrm>
            <a:off x="4724400" y="1752600"/>
            <a:ext cx="3657600" cy="41148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l="12388" t="49153" r="51429" b="18644"/>
          <a:stretch>
            <a:fillRect/>
          </a:stretch>
        </p:blipFill>
        <p:spPr bwMode="auto">
          <a:xfrm>
            <a:off x="838200" y="1828800"/>
            <a:ext cx="3733800" cy="4038600"/>
          </a:xfrm>
          <a:prstGeom prst="rect">
            <a:avLst/>
          </a:prstGeom>
          <a:noFill/>
          <a:ln w="9525">
            <a:noFill/>
            <a:miter lim="800000"/>
            <a:headEnd/>
            <a:tailEnd/>
          </a:ln>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793750"/>
          </a:xfrm>
        </p:spPr>
        <p:txBody>
          <a:bodyPr/>
          <a:lstStyle/>
          <a:p>
            <a:r>
              <a:rPr lang="en-US" sz="2800" dirty="0" smtClean="0"/>
              <a:t>          Jump Search</a:t>
            </a:r>
            <a:endParaRPr lang="en-US" sz="2800" dirty="0"/>
          </a:p>
        </p:txBody>
      </p:sp>
      <p:sp>
        <p:nvSpPr>
          <p:cNvPr id="4" name="Text Placeholder 3"/>
          <p:cNvSpPr>
            <a:spLocks noGrp="1"/>
          </p:cNvSpPr>
          <p:nvPr>
            <p:ph type="body" sz="half" idx="2"/>
          </p:nvPr>
        </p:nvSpPr>
        <p:spPr>
          <a:xfrm>
            <a:off x="457201" y="1435101"/>
            <a:ext cx="3581399" cy="4691063"/>
          </a:xfrm>
        </p:spPr>
        <p:txBody>
          <a:bodyPr/>
          <a:lstStyle/>
          <a:p>
            <a:r>
              <a:rPr lang="en-US" sz="1800" dirty="0" smtClean="0"/>
              <a:t>Jump Search is a searching algorithm for sorted arrays. It checks fewer elements (than linear search) by jumping ahead by fixed steps or skipping some elements in place of searching all elements.</a:t>
            </a:r>
          </a:p>
          <a:p>
            <a:r>
              <a:rPr lang="en-US" sz="1800" b="1" dirty="0" smtClean="0"/>
              <a:t>For example:</a:t>
            </a:r>
          </a:p>
          <a:p>
            <a:r>
              <a:rPr lang="en-US" sz="1800" dirty="0" smtClean="0"/>
              <a:t> suppose we have an array </a:t>
            </a:r>
            <a:r>
              <a:rPr lang="en-US" sz="1800" dirty="0" err="1" smtClean="0"/>
              <a:t>arr</a:t>
            </a:r>
            <a:r>
              <a:rPr lang="en-US" sz="1800" dirty="0" smtClean="0"/>
              <a:t>[] of size n</a:t>
            </a:r>
          </a:p>
          <a:p>
            <a:r>
              <a:rPr lang="en-US" sz="1800" dirty="0" smtClean="0"/>
              <a:t> and block (to be jumped) size m. </a:t>
            </a:r>
          </a:p>
          <a:p>
            <a:r>
              <a:rPr lang="en-US" sz="1800" dirty="0" smtClean="0"/>
              <a:t>Then we search at the indexes </a:t>
            </a:r>
          </a:p>
          <a:p>
            <a:r>
              <a:rPr lang="en-US" sz="1800" dirty="0" smtClean="0"/>
              <a:t> </a:t>
            </a:r>
            <a:r>
              <a:rPr lang="en-US" sz="1800" b="1" dirty="0" err="1" smtClean="0"/>
              <a:t>arr</a:t>
            </a:r>
            <a:r>
              <a:rPr lang="en-US" sz="1800" b="1" dirty="0" smtClean="0"/>
              <a:t>[0], </a:t>
            </a:r>
            <a:r>
              <a:rPr lang="en-US" sz="1800" b="1" dirty="0" err="1" smtClean="0"/>
              <a:t>arr</a:t>
            </a:r>
            <a:r>
              <a:rPr lang="en-US" sz="1800" b="1" dirty="0" smtClean="0"/>
              <a:t>[m], </a:t>
            </a:r>
            <a:r>
              <a:rPr lang="en-US" sz="1800" b="1" dirty="0" err="1" smtClean="0"/>
              <a:t>arr</a:t>
            </a:r>
            <a:r>
              <a:rPr lang="en-US" sz="1800" b="1" dirty="0" smtClean="0"/>
              <a:t>[2m]…..</a:t>
            </a:r>
            <a:r>
              <a:rPr lang="en-US" sz="1800" b="1" dirty="0" err="1" smtClean="0"/>
              <a:t>arr</a:t>
            </a:r>
            <a:r>
              <a:rPr lang="en-US" sz="1800" b="1" dirty="0" smtClean="0"/>
              <a:t>[km] and so on. </a:t>
            </a:r>
          </a:p>
          <a:p>
            <a:endParaRPr lang="en-US" sz="1800" dirty="0"/>
          </a:p>
        </p:txBody>
      </p:sp>
      <p:pic>
        <p:nvPicPr>
          <p:cNvPr id="5" name="Picture 3"/>
          <p:cNvPicPr>
            <a:picLocks noGrp="1" noChangeAspect="1" noChangeArrowheads="1"/>
          </p:cNvPicPr>
          <p:nvPr>
            <p:ph idx="1"/>
          </p:nvPr>
        </p:nvPicPr>
        <p:blipFill>
          <a:blip r:embed="rId2"/>
          <a:srcRect l="12000" t="16008" r="60254" b="50000"/>
          <a:stretch>
            <a:fillRect/>
          </a:stretch>
        </p:blipFill>
        <p:spPr bwMode="auto">
          <a:xfrm>
            <a:off x="4325888" y="1219200"/>
            <a:ext cx="3610074" cy="4800600"/>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400" dirty="0" smtClean="0"/>
              <a:t>JUMP SEARCH        </a:t>
            </a:r>
            <a:br>
              <a:rPr lang="en-US" sz="2400" dirty="0" smtClean="0"/>
            </a:br>
            <a:r>
              <a:rPr lang="en-US" sz="2400" dirty="0" smtClean="0"/>
              <a:t>            EXAMPLE</a:t>
            </a:r>
            <a:endParaRPr lang="en-US" sz="2400" dirty="0"/>
          </a:p>
        </p:txBody>
      </p:sp>
      <p:pic>
        <p:nvPicPr>
          <p:cNvPr id="5" name="Content Placeholder 4" descr="12.png"/>
          <p:cNvPicPr>
            <a:picLocks noGrp="1" noChangeAspect="1"/>
          </p:cNvPicPr>
          <p:nvPr>
            <p:ph idx="1"/>
          </p:nvPr>
        </p:nvPicPr>
        <p:blipFill>
          <a:blip r:embed="rId2"/>
          <a:srcRect l="3106" t="45504"/>
          <a:stretch>
            <a:fillRect/>
          </a:stretch>
        </p:blipFill>
        <p:spPr>
          <a:xfrm>
            <a:off x="3733800" y="3048000"/>
            <a:ext cx="4953000" cy="2362200"/>
          </a:xfrm>
        </p:spPr>
      </p:pic>
      <p:sp>
        <p:nvSpPr>
          <p:cNvPr id="4" name="Text Placeholder 3"/>
          <p:cNvSpPr>
            <a:spLocks noGrp="1"/>
          </p:cNvSpPr>
          <p:nvPr>
            <p:ph type="body" sz="half" idx="2"/>
          </p:nvPr>
        </p:nvSpPr>
        <p:spPr>
          <a:xfrm>
            <a:off x="381001" y="1435101"/>
            <a:ext cx="3084514" cy="4691063"/>
          </a:xfrm>
        </p:spPr>
        <p:txBody>
          <a:bodyPr/>
          <a:lstStyle/>
          <a:p>
            <a:r>
              <a:rPr lang="en-US" sz="1800" dirty="0" smtClean="0"/>
              <a:t>1, 1, 2, 3, 4, 10, 15, 20, 75, 80, 92, 95, 100</a:t>
            </a:r>
          </a:p>
          <a:p>
            <a:r>
              <a:rPr lang="en-US" sz="1800" dirty="0" smtClean="0"/>
              <a:t>Search element 80 where array size is 13 and bock size is 3</a:t>
            </a:r>
          </a:p>
          <a:p>
            <a:r>
              <a:rPr lang="en-US" sz="1800" dirty="0" smtClean="0"/>
              <a:t>Key = 80</a:t>
            </a:r>
          </a:p>
          <a:p>
            <a:r>
              <a:rPr lang="en-US" sz="1800" dirty="0" smtClean="0"/>
              <a:t>N = 13</a:t>
            </a:r>
          </a:p>
          <a:p>
            <a:r>
              <a:rPr lang="en-US" sz="1800" dirty="0" smtClean="0"/>
              <a:t>Jump = SQRT(13) = 3</a:t>
            </a:r>
          </a:p>
          <a:p>
            <a:endParaRPr lang="en-US" dirty="0"/>
          </a:p>
        </p:txBody>
      </p:sp>
      <p:pic>
        <p:nvPicPr>
          <p:cNvPr id="6" name="Content Placeholder 4" descr="12.png"/>
          <p:cNvPicPr>
            <a:picLocks noChangeAspect="1"/>
          </p:cNvPicPr>
          <p:nvPr/>
        </p:nvPicPr>
        <p:blipFill>
          <a:blip r:embed="rId2"/>
          <a:srcRect b="59015"/>
          <a:stretch>
            <a:fillRect/>
          </a:stretch>
        </p:blipFill>
        <p:spPr>
          <a:xfrm>
            <a:off x="3575050" y="1066801"/>
            <a:ext cx="5111750" cy="182880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spc="-5" dirty="0" smtClean="0">
                <a:latin typeface="Times New Roman"/>
                <a:cs typeface="Times New Roman"/>
              </a:rPr>
              <a:t>     Fibonacci        </a:t>
            </a:r>
            <a:r>
              <a:rPr lang="en-US" sz="2800" spc="-20" dirty="0" smtClean="0">
                <a:latin typeface="Times New Roman"/>
                <a:cs typeface="Times New Roman"/>
              </a:rPr>
              <a:t>Search</a:t>
            </a:r>
            <a:endParaRPr lang="en-US" sz="2800" dirty="0"/>
          </a:p>
        </p:txBody>
      </p:sp>
      <p:sp>
        <p:nvSpPr>
          <p:cNvPr id="4" name="Text Placeholder 3"/>
          <p:cNvSpPr>
            <a:spLocks noGrp="1"/>
          </p:cNvSpPr>
          <p:nvPr>
            <p:ph type="body" sz="half" idx="2"/>
          </p:nvPr>
        </p:nvSpPr>
        <p:spPr>
          <a:xfrm>
            <a:off x="457201" y="1435101"/>
            <a:ext cx="3124199" cy="4691063"/>
          </a:xfrm>
        </p:spPr>
        <p:txBody>
          <a:bodyPr/>
          <a:lstStyle/>
          <a:p>
            <a:pPr marL="355600" marR="5080" indent="-342900" algn="just">
              <a:lnSpc>
                <a:spcPct val="100000"/>
              </a:lnSpc>
              <a:spcBef>
                <a:spcPts val="105"/>
              </a:spcBef>
              <a:buFont typeface="Arial"/>
              <a:buChar char="•"/>
              <a:tabLst>
                <a:tab pos="355600" algn="l"/>
              </a:tabLst>
            </a:pPr>
            <a:r>
              <a:rPr lang="en-US" sz="1600" b="1" spc="-5" dirty="0" smtClean="0">
                <a:latin typeface="Times New Roman"/>
                <a:cs typeface="Times New Roman"/>
              </a:rPr>
              <a:t>Fibonacci </a:t>
            </a:r>
            <a:r>
              <a:rPr lang="en-US" sz="1600" b="1" spc="-20" dirty="0" smtClean="0">
                <a:latin typeface="Times New Roman"/>
                <a:cs typeface="Times New Roman"/>
              </a:rPr>
              <a:t>Search </a:t>
            </a:r>
            <a:r>
              <a:rPr lang="en-US" sz="1600" spc="-55" dirty="0" smtClean="0">
                <a:latin typeface="Times New Roman"/>
                <a:cs typeface="Times New Roman"/>
              </a:rPr>
              <a:t>Technique </a:t>
            </a:r>
            <a:r>
              <a:rPr lang="en-US" sz="1600" spc="-5" dirty="0" smtClean="0">
                <a:latin typeface="Times New Roman"/>
                <a:cs typeface="Times New Roman"/>
              </a:rPr>
              <a:t>is </a:t>
            </a:r>
            <a:r>
              <a:rPr lang="en-US" sz="1600" dirty="0" smtClean="0">
                <a:latin typeface="Times New Roman"/>
                <a:cs typeface="Times New Roman"/>
              </a:rPr>
              <a:t>a </a:t>
            </a:r>
            <a:r>
              <a:rPr lang="en-US" sz="1600" spc="-5" dirty="0" smtClean="0">
                <a:latin typeface="Times New Roman"/>
                <a:cs typeface="Times New Roman"/>
              </a:rPr>
              <a:t>method </a:t>
            </a:r>
            <a:r>
              <a:rPr lang="en-US" sz="1600" spc="-10" dirty="0" smtClean="0">
                <a:latin typeface="Times New Roman"/>
                <a:cs typeface="Times New Roman"/>
              </a:rPr>
              <a:t>of  </a:t>
            </a:r>
            <a:r>
              <a:rPr lang="en-US" sz="1600" dirty="0" smtClean="0">
                <a:latin typeface="Times New Roman"/>
                <a:cs typeface="Times New Roman"/>
              </a:rPr>
              <a:t>searching a </a:t>
            </a:r>
            <a:r>
              <a:rPr lang="en-US" sz="1600" spc="-5" dirty="0" smtClean="0">
                <a:latin typeface="Times New Roman"/>
                <a:cs typeface="Times New Roman"/>
              </a:rPr>
              <a:t>sorted array </a:t>
            </a:r>
            <a:r>
              <a:rPr lang="en-US" sz="1600" dirty="0" smtClean="0">
                <a:latin typeface="Times New Roman"/>
                <a:cs typeface="Times New Roman"/>
              </a:rPr>
              <a:t>using a divide </a:t>
            </a:r>
            <a:r>
              <a:rPr lang="en-US" sz="1600" spc="-5" dirty="0" smtClean="0">
                <a:latin typeface="Times New Roman"/>
                <a:cs typeface="Times New Roman"/>
              </a:rPr>
              <a:t>and  </a:t>
            </a:r>
            <a:r>
              <a:rPr lang="en-US" sz="1600" dirty="0" smtClean="0">
                <a:latin typeface="Times New Roman"/>
                <a:cs typeface="Times New Roman"/>
              </a:rPr>
              <a:t>conquer algorithm </a:t>
            </a:r>
            <a:r>
              <a:rPr lang="en-US" sz="1600" spc="-5" dirty="0" smtClean="0">
                <a:latin typeface="Times New Roman"/>
                <a:cs typeface="Times New Roman"/>
              </a:rPr>
              <a:t>that </a:t>
            </a:r>
            <a:r>
              <a:rPr lang="en-US" sz="1600" dirty="0" smtClean="0">
                <a:latin typeface="Times New Roman"/>
                <a:cs typeface="Times New Roman"/>
              </a:rPr>
              <a:t>narrows </a:t>
            </a:r>
            <a:r>
              <a:rPr lang="en-US" sz="1600" spc="-5" dirty="0" smtClean="0">
                <a:latin typeface="Times New Roman"/>
                <a:cs typeface="Times New Roman"/>
              </a:rPr>
              <a:t>down </a:t>
            </a:r>
            <a:r>
              <a:rPr lang="en-US" sz="1600" dirty="0" smtClean="0">
                <a:latin typeface="Times New Roman"/>
                <a:cs typeface="Times New Roman"/>
              </a:rPr>
              <a:t>possible  locations with the aid of Fibonacci</a:t>
            </a:r>
            <a:r>
              <a:rPr lang="en-US" sz="1600" spc="-160" dirty="0" smtClean="0">
                <a:latin typeface="Times New Roman"/>
                <a:cs typeface="Times New Roman"/>
              </a:rPr>
              <a:t> </a:t>
            </a:r>
            <a:r>
              <a:rPr lang="en-US" sz="1600" dirty="0" smtClean="0">
                <a:latin typeface="Times New Roman"/>
                <a:cs typeface="Times New Roman"/>
              </a:rPr>
              <a:t>numbers.</a:t>
            </a:r>
          </a:p>
          <a:p>
            <a:pPr marL="355600" marR="5715" indent="-342900" algn="just">
              <a:lnSpc>
                <a:spcPct val="100000"/>
              </a:lnSpc>
              <a:spcBef>
                <a:spcPts val="790"/>
              </a:spcBef>
              <a:buFont typeface="Arial"/>
              <a:buChar char="•"/>
              <a:tabLst>
                <a:tab pos="355600" algn="l"/>
              </a:tabLst>
            </a:pPr>
            <a:r>
              <a:rPr lang="en-US" sz="1600" dirty="0" smtClean="0">
                <a:latin typeface="Times New Roman"/>
                <a:cs typeface="Times New Roman"/>
              </a:rPr>
              <a:t>Fibonacci search examines locations </a:t>
            </a:r>
            <a:r>
              <a:rPr lang="en-US" sz="1600" spc="-5" dirty="0" smtClean="0">
                <a:latin typeface="Times New Roman"/>
                <a:cs typeface="Times New Roman"/>
              </a:rPr>
              <a:t>whose  </a:t>
            </a:r>
            <a:r>
              <a:rPr lang="en-US" sz="1600" dirty="0" smtClean="0">
                <a:latin typeface="Times New Roman"/>
                <a:cs typeface="Times New Roman"/>
              </a:rPr>
              <a:t>addresses have </a:t>
            </a:r>
            <a:r>
              <a:rPr lang="en-US" sz="1600" spc="-5" dirty="0" smtClean="0">
                <a:latin typeface="Times New Roman"/>
                <a:cs typeface="Times New Roman"/>
              </a:rPr>
              <a:t>lower </a:t>
            </a:r>
            <a:r>
              <a:rPr lang="en-US" sz="1600" dirty="0" smtClean="0">
                <a:latin typeface="Times New Roman"/>
                <a:cs typeface="Times New Roman"/>
              </a:rPr>
              <a:t>dispersion, </a:t>
            </a:r>
          </a:p>
          <a:p>
            <a:pPr marL="355600" marR="5715" indent="-342900" algn="just">
              <a:lnSpc>
                <a:spcPct val="100000"/>
              </a:lnSpc>
              <a:spcBef>
                <a:spcPts val="790"/>
              </a:spcBef>
              <a:buFont typeface="Arial"/>
              <a:buChar char="•"/>
              <a:tabLst>
                <a:tab pos="355600" algn="l"/>
              </a:tabLst>
            </a:pPr>
            <a:r>
              <a:rPr lang="en-US" sz="1600" b="1" spc="-5" dirty="0" smtClean="0">
                <a:latin typeface="Times New Roman"/>
                <a:cs typeface="Times New Roman"/>
              </a:rPr>
              <a:t>Therefore it  </a:t>
            </a:r>
            <a:r>
              <a:rPr lang="en-US" sz="1600" b="1" dirty="0" smtClean="0">
                <a:latin typeface="Times New Roman"/>
                <a:cs typeface="Times New Roman"/>
              </a:rPr>
              <a:t>has </a:t>
            </a:r>
            <a:r>
              <a:rPr lang="en-US" sz="1600" b="1" spc="-5" dirty="0" smtClean="0">
                <a:latin typeface="Times New Roman"/>
                <a:cs typeface="Times New Roman"/>
              </a:rPr>
              <a:t>an </a:t>
            </a:r>
            <a:r>
              <a:rPr lang="en-US" sz="1600" b="1" dirty="0" smtClean="0">
                <a:latin typeface="Times New Roman"/>
                <a:cs typeface="Times New Roman"/>
              </a:rPr>
              <a:t>advantage over binary search </a:t>
            </a:r>
            <a:r>
              <a:rPr lang="en-US" sz="1600" b="1" spc="-10" dirty="0" smtClean="0">
                <a:latin typeface="Times New Roman"/>
                <a:cs typeface="Times New Roman"/>
              </a:rPr>
              <a:t>in slightly  </a:t>
            </a:r>
            <a:r>
              <a:rPr lang="en-US" sz="1600" b="1" spc="-5" dirty="0" smtClean="0">
                <a:latin typeface="Times New Roman"/>
                <a:cs typeface="Times New Roman"/>
              </a:rPr>
              <a:t>reducing </a:t>
            </a:r>
            <a:r>
              <a:rPr lang="en-US" sz="1600" b="1" dirty="0" smtClean="0">
                <a:latin typeface="Times New Roman"/>
                <a:cs typeface="Times New Roman"/>
              </a:rPr>
              <a:t>the </a:t>
            </a:r>
            <a:r>
              <a:rPr lang="en-US" sz="1600" b="1" spc="-5" dirty="0" smtClean="0">
                <a:latin typeface="Times New Roman"/>
                <a:cs typeface="Times New Roman"/>
              </a:rPr>
              <a:t>average time </a:t>
            </a:r>
            <a:r>
              <a:rPr lang="en-US" sz="1600" b="1" dirty="0" smtClean="0">
                <a:latin typeface="Times New Roman"/>
                <a:cs typeface="Times New Roman"/>
              </a:rPr>
              <a:t>needed </a:t>
            </a:r>
            <a:r>
              <a:rPr lang="en-US" sz="1600" b="1" spc="-10" dirty="0" smtClean="0">
                <a:latin typeface="Times New Roman"/>
                <a:cs typeface="Times New Roman"/>
              </a:rPr>
              <a:t>to </a:t>
            </a:r>
            <a:r>
              <a:rPr lang="en-US" sz="1600" b="1" dirty="0" smtClean="0">
                <a:latin typeface="Times New Roman"/>
                <a:cs typeface="Times New Roman"/>
              </a:rPr>
              <a:t>access a  storage</a:t>
            </a:r>
            <a:r>
              <a:rPr lang="en-US" sz="1600" b="1" spc="-55" dirty="0" smtClean="0">
                <a:latin typeface="Times New Roman"/>
                <a:cs typeface="Times New Roman"/>
              </a:rPr>
              <a:t> </a:t>
            </a:r>
            <a:r>
              <a:rPr lang="en-US" sz="1600" b="1" dirty="0" smtClean="0">
                <a:latin typeface="Times New Roman"/>
                <a:cs typeface="Times New Roman"/>
              </a:rPr>
              <a:t>location.</a:t>
            </a:r>
          </a:p>
          <a:p>
            <a:endParaRPr lang="en-US" sz="1600" dirty="0"/>
          </a:p>
        </p:txBody>
      </p:sp>
      <p:pic>
        <p:nvPicPr>
          <p:cNvPr id="10242" name="Picture 2"/>
          <p:cNvPicPr>
            <a:picLocks noGrp="1" noChangeAspect="1" noChangeArrowheads="1"/>
          </p:cNvPicPr>
          <p:nvPr>
            <p:ph idx="1"/>
          </p:nvPr>
        </p:nvPicPr>
        <p:blipFill>
          <a:blip r:embed="rId2"/>
          <a:srcRect l="15296" t="29865" r="42655" b="18358"/>
          <a:stretch>
            <a:fillRect/>
          </a:stretch>
        </p:blipFill>
        <p:spPr bwMode="auto">
          <a:xfrm>
            <a:off x="3962400" y="838200"/>
            <a:ext cx="4267200" cy="30480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l="17204" t="40625" r="54685" b="26042"/>
          <a:stretch>
            <a:fillRect/>
          </a:stretch>
        </p:blipFill>
        <p:spPr bwMode="auto">
          <a:xfrm>
            <a:off x="4191000" y="3810000"/>
            <a:ext cx="3962400" cy="2438400"/>
          </a:xfrm>
          <a:prstGeom prst="rect">
            <a:avLst/>
          </a:prstGeom>
          <a:noFill/>
          <a:ln w="9525">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4" cy="1162050"/>
          </a:xfrm>
        </p:spPr>
        <p:txBody>
          <a:bodyPr/>
          <a:lstStyle/>
          <a:p>
            <a:r>
              <a:rPr lang="en-US" dirty="0" smtClean="0"/>
              <a:t>          </a:t>
            </a:r>
            <a:r>
              <a:rPr lang="en-US" sz="2400" dirty="0" smtClean="0"/>
              <a:t>Interpolation </a:t>
            </a:r>
            <a:br>
              <a:rPr lang="en-US" sz="2400" dirty="0" smtClean="0"/>
            </a:br>
            <a:r>
              <a:rPr lang="en-US" sz="2400" dirty="0" smtClean="0"/>
              <a:t>              Search</a:t>
            </a:r>
            <a:endParaRPr lang="en-US" sz="2400" dirty="0"/>
          </a:p>
        </p:txBody>
      </p:sp>
      <p:sp>
        <p:nvSpPr>
          <p:cNvPr id="4" name="Text Placeholder 3"/>
          <p:cNvSpPr>
            <a:spLocks noGrp="1"/>
          </p:cNvSpPr>
          <p:nvPr>
            <p:ph type="body" sz="half" idx="2"/>
          </p:nvPr>
        </p:nvSpPr>
        <p:spPr/>
        <p:txBody>
          <a:bodyPr/>
          <a:lstStyle/>
          <a:p>
            <a:pPr>
              <a:buFont typeface="Arial" pitchFamily="34" charset="0"/>
              <a:buChar char="•"/>
            </a:pPr>
            <a:r>
              <a:rPr lang="en-US" sz="1800" dirty="0" smtClean="0"/>
              <a:t>Interpolation search, also called as extrapolation search. </a:t>
            </a:r>
          </a:p>
          <a:p>
            <a:pPr>
              <a:buFont typeface="Arial" pitchFamily="34" charset="0"/>
              <a:buChar char="•"/>
            </a:pPr>
            <a:r>
              <a:rPr lang="en-US" sz="1800" dirty="0" smtClean="0"/>
              <a:t>Interpolation searching algorithm is only used when the elements in an array is sorted and evenly distributed.</a:t>
            </a:r>
          </a:p>
          <a:p>
            <a:pPr>
              <a:buFont typeface="Arial" pitchFamily="34" charset="0"/>
              <a:buChar char="•"/>
            </a:pPr>
            <a:r>
              <a:rPr lang="en-US" sz="1800" dirty="0" smtClean="0"/>
              <a:t> Interpolation search algorithm is the combination of </a:t>
            </a:r>
            <a:r>
              <a:rPr lang="en-US" sz="1800" b="1" dirty="0" smtClean="0"/>
              <a:t>both binary search algorithm and linear search </a:t>
            </a:r>
            <a:r>
              <a:rPr lang="en-US" sz="1800" dirty="0" smtClean="0"/>
              <a:t>algorithm. </a:t>
            </a:r>
          </a:p>
          <a:p>
            <a:pPr algn="just"/>
            <a:r>
              <a:rPr lang="en-US" sz="1800" dirty="0" smtClean="0">
                <a:latin typeface="Times New Roman" pitchFamily="18" charset="0"/>
                <a:cs typeface="Times New Roman" pitchFamily="18" charset="0"/>
              </a:rPr>
              <a:t>Interpolation search parallels how humans </a:t>
            </a:r>
            <a:r>
              <a:rPr lang="en-US" sz="1800" b="1" dirty="0" smtClean="0">
                <a:latin typeface="Times New Roman" pitchFamily="18" charset="0"/>
                <a:cs typeface="Times New Roman" pitchFamily="18" charset="0"/>
              </a:rPr>
              <a:t>search </a:t>
            </a:r>
            <a:r>
              <a:rPr lang="en-US" sz="1800" dirty="0" smtClean="0">
                <a:latin typeface="Times New Roman" pitchFamily="18" charset="0"/>
                <a:cs typeface="Times New Roman" pitchFamily="18" charset="0"/>
              </a:rPr>
              <a:t>through a </a:t>
            </a:r>
            <a:r>
              <a:rPr lang="en-US" sz="1800" b="1" dirty="0" smtClean="0">
                <a:latin typeface="Times New Roman" pitchFamily="18" charset="0"/>
                <a:cs typeface="Times New Roman" pitchFamily="18" charset="0"/>
              </a:rPr>
              <a:t>telephone book</a:t>
            </a:r>
            <a:r>
              <a:rPr lang="en-US" sz="1800" dirty="0" smtClean="0">
                <a:latin typeface="Times New Roman" pitchFamily="18" charset="0"/>
                <a:cs typeface="Times New Roman" pitchFamily="18" charset="0"/>
              </a:rPr>
              <a:t>. </a:t>
            </a:r>
            <a:endParaRPr lang="en-US" sz="1800" dirty="0" smtClean="0"/>
          </a:p>
          <a:p>
            <a:endParaRPr lang="en-US" dirty="0"/>
          </a:p>
        </p:txBody>
      </p:sp>
      <p:pic>
        <p:nvPicPr>
          <p:cNvPr id="6146" name="Picture 2"/>
          <p:cNvPicPr>
            <a:picLocks noGrp="1" noChangeAspect="1" noChangeArrowheads="1"/>
          </p:cNvPicPr>
          <p:nvPr>
            <p:ph idx="1"/>
          </p:nvPr>
        </p:nvPicPr>
        <p:blipFill>
          <a:blip r:embed="rId2"/>
          <a:srcRect l="12050" t="15559" r="50683" b="34064"/>
          <a:stretch>
            <a:fillRect/>
          </a:stretch>
        </p:blipFill>
        <p:spPr bwMode="auto">
          <a:xfrm>
            <a:off x="3962400" y="990600"/>
            <a:ext cx="4191000" cy="5029200"/>
          </a:xfrm>
          <a:prstGeom prst="rect">
            <a:avLst/>
          </a:prstGeom>
          <a:noFill/>
          <a:ln w="9525">
            <a:noFill/>
            <a:miter lim="800000"/>
            <a:headEnd/>
            <a:tailEnd/>
          </a:ln>
          <a:effec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400" dirty="0" smtClean="0"/>
              <a:t>Interpolation </a:t>
            </a:r>
            <a:br>
              <a:rPr lang="en-US" sz="2400" dirty="0" smtClean="0"/>
            </a:br>
            <a:r>
              <a:rPr lang="en-US" sz="2400" dirty="0" smtClean="0"/>
              <a:t>         Search Example</a:t>
            </a:r>
            <a:endParaRPr lang="en-US" sz="2400" dirty="0"/>
          </a:p>
        </p:txBody>
      </p:sp>
      <p:sp>
        <p:nvSpPr>
          <p:cNvPr id="4" name="Text Placeholder 3"/>
          <p:cNvSpPr>
            <a:spLocks noGrp="1"/>
          </p:cNvSpPr>
          <p:nvPr>
            <p:ph type="body" sz="half" idx="2"/>
          </p:nvPr>
        </p:nvSpPr>
        <p:spPr/>
        <p:txBody>
          <a:bodyPr/>
          <a:lstStyle/>
          <a:p>
            <a:r>
              <a:rPr lang="en-US" sz="2000" dirty="0" smtClean="0"/>
              <a:t>Array Contain 7 elements find the element 13 in the list</a:t>
            </a:r>
          </a:p>
          <a:p>
            <a:endParaRPr lang="en-US" sz="2000" dirty="0" smtClean="0"/>
          </a:p>
          <a:p>
            <a:r>
              <a:rPr lang="en-US" sz="1800" b="1" dirty="0" smtClean="0"/>
              <a:t>pos = low + ((key – </a:t>
            </a:r>
            <a:r>
              <a:rPr lang="en-US" sz="1800" b="1" dirty="0" err="1" smtClean="0"/>
              <a:t>arr</a:t>
            </a:r>
            <a:r>
              <a:rPr lang="en-US" sz="1800" b="1" dirty="0" smtClean="0"/>
              <a:t>[low]) * (high – low)) / (</a:t>
            </a:r>
            <a:r>
              <a:rPr lang="en-US" sz="1800" b="1" dirty="0" err="1" smtClean="0"/>
              <a:t>arr</a:t>
            </a:r>
            <a:r>
              <a:rPr lang="en-US" sz="1800" b="1" dirty="0" smtClean="0"/>
              <a:t>[high] – </a:t>
            </a:r>
            <a:r>
              <a:rPr lang="en-US" sz="1800" b="1" dirty="0" err="1" smtClean="0"/>
              <a:t>arr</a:t>
            </a:r>
            <a:r>
              <a:rPr lang="en-US" sz="1800" b="1" dirty="0" smtClean="0"/>
              <a:t>[low])</a:t>
            </a:r>
          </a:p>
          <a:p>
            <a:endParaRPr lang="en-US" sz="2000" dirty="0"/>
          </a:p>
        </p:txBody>
      </p:sp>
      <p:pic>
        <p:nvPicPr>
          <p:cNvPr id="9218" name="Picture 2"/>
          <p:cNvPicPr>
            <a:picLocks noGrp="1" noChangeAspect="1" noChangeArrowheads="1"/>
          </p:cNvPicPr>
          <p:nvPr>
            <p:ph idx="1"/>
          </p:nvPr>
        </p:nvPicPr>
        <p:blipFill>
          <a:blip r:embed="rId2"/>
          <a:srcRect l="16522" t="26165" r="38758" b="15504"/>
          <a:stretch>
            <a:fillRect/>
          </a:stretch>
        </p:blipFill>
        <p:spPr bwMode="auto">
          <a:xfrm>
            <a:off x="3505200" y="1143000"/>
            <a:ext cx="5181600" cy="4724400"/>
          </a:xfrm>
          <a:prstGeom prst="rect">
            <a:avLst/>
          </a:prstGeom>
          <a:noFill/>
          <a:ln w="9525">
            <a:noFill/>
            <a:miter lim="800000"/>
            <a:headEnd/>
            <a:tailEnd/>
          </a:ln>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
          <p:cNvSpPr txBox="1">
            <a:spLocks noGrp="1"/>
          </p:cNvSpPr>
          <p:nvPr>
            <p:ph type="title"/>
          </p:nvPr>
        </p:nvSpPr>
        <p:spPr>
          <a:xfrm>
            <a:off x="628650" y="365126"/>
            <a:ext cx="7886700" cy="76763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Searching</a:t>
            </a:r>
            <a:endParaRPr sz="3200" b="1">
              <a:latin typeface="Times New Roman"/>
              <a:ea typeface="Times New Roman"/>
              <a:cs typeface="Times New Roman"/>
              <a:sym typeface="Times New Roman"/>
            </a:endParaRPr>
          </a:p>
        </p:txBody>
      </p:sp>
      <p:sp>
        <p:nvSpPr>
          <p:cNvPr id="204" name="Google Shape;204;p3"/>
          <p:cNvSpPr txBox="1">
            <a:spLocks noGrp="1"/>
          </p:cNvSpPr>
          <p:nvPr>
            <p:ph type="body" idx="1"/>
          </p:nvPr>
        </p:nvSpPr>
        <p:spPr>
          <a:xfrm>
            <a:off x="628650" y="1378424"/>
            <a:ext cx="7886700" cy="4798539"/>
          </a:xfrm>
          <a:prstGeom prst="rect">
            <a:avLst/>
          </a:prstGeom>
          <a:noFill/>
          <a:ln>
            <a:noFill/>
          </a:ln>
        </p:spPr>
        <p:txBody>
          <a:bodyPr spcFirstLastPara="1" wrap="square" lIns="91425" tIns="45700" rIns="91425" bIns="45700" anchor="t" anchorCtr="0">
            <a:normAutofit/>
          </a:bodyPr>
          <a:lstStyle/>
          <a:p>
            <a:pPr marL="53975" lvl="0" indent="-53975" algn="just"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Searching Algorithms are designed to check for an element or retrieve an element from any data structure where it is stored. Based on the type of search operation, these algorithms are generally classified into two categories:</a:t>
            </a:r>
            <a:endParaRPr/>
          </a:p>
          <a:p>
            <a:pPr marL="53975" lvl="0" indent="-53975" algn="just"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Sequential Search</a:t>
            </a:r>
            <a:r>
              <a:rPr lang="en-US">
                <a:latin typeface="Times New Roman"/>
                <a:ea typeface="Times New Roman"/>
                <a:cs typeface="Times New Roman"/>
                <a:sym typeface="Times New Roman"/>
              </a:rPr>
              <a:t>: In this, the list or array is traversed sequentially and every element is checked. For example: Linear Search.</a:t>
            </a:r>
            <a:endParaRPr/>
          </a:p>
          <a:p>
            <a:pPr marL="53975" lvl="0" indent="-53975" algn="just" rtl="0">
              <a:lnSpc>
                <a:spcPct val="90000"/>
              </a:lnSpc>
              <a:spcBef>
                <a:spcPts val="1000"/>
              </a:spcBef>
              <a:spcAft>
                <a:spcPts val="0"/>
              </a:spcAft>
              <a:buClr>
                <a:schemeClr val="dk1"/>
              </a:buClr>
              <a:buSzPts val="2800"/>
              <a:buNone/>
            </a:pPr>
            <a:r>
              <a:rPr lang="en-US" b="1">
                <a:latin typeface="Times New Roman"/>
                <a:ea typeface="Times New Roman"/>
                <a:cs typeface="Times New Roman"/>
                <a:sym typeface="Times New Roman"/>
              </a:rPr>
              <a:t>Interval Search</a:t>
            </a:r>
            <a:r>
              <a:rPr lang="en-US">
                <a:latin typeface="Times New Roman"/>
                <a:ea typeface="Times New Roman"/>
                <a:cs typeface="Times New Roman"/>
                <a:sym typeface="Times New Roman"/>
              </a:rPr>
              <a:t>: These algorithms are specifically designed for searching in sorted data-structures. These type of searching algorithms are much more efficient than Linear Search as they repeatedly target the center of the search structure and divide the search space in half. For Example: Binary Search.</a:t>
            </a:r>
            <a:endParaRPr/>
          </a:p>
          <a:p>
            <a:pPr marL="53975" lvl="0" indent="-53975"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205" name="Google Shape;205;p3"/>
          <p:cNvSpPr txBox="1">
            <a:spLocks noGrp="1"/>
          </p:cNvSpPr>
          <p:nvPr>
            <p:ph type="sldNum" idx="4294967295"/>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2551114" cy="1162050"/>
          </a:xfrm>
        </p:spPr>
        <p:txBody>
          <a:bodyPr/>
          <a:lstStyle/>
          <a:p>
            <a:r>
              <a:rPr lang="en-US" sz="2400" dirty="0" smtClean="0"/>
              <a:t>Exponential search</a:t>
            </a:r>
            <a:endParaRPr lang="en-US" sz="2400" dirty="0"/>
          </a:p>
        </p:txBody>
      </p:sp>
      <p:sp>
        <p:nvSpPr>
          <p:cNvPr id="4" name="Text Placeholder 3"/>
          <p:cNvSpPr>
            <a:spLocks noGrp="1"/>
          </p:cNvSpPr>
          <p:nvPr>
            <p:ph type="body" sz="half" idx="2"/>
          </p:nvPr>
        </p:nvSpPr>
        <p:spPr/>
        <p:txBody>
          <a:bodyPr/>
          <a:lstStyle/>
          <a:p>
            <a:r>
              <a:rPr lang="en-US" sz="2000" dirty="0" smtClean="0"/>
              <a:t>Exponential search is also known as doubling or galloping search. </a:t>
            </a:r>
          </a:p>
          <a:p>
            <a:r>
              <a:rPr lang="en-US" sz="2000" dirty="0" smtClean="0"/>
              <a:t>This mechanism is used to find the range where the search key may present. </a:t>
            </a:r>
          </a:p>
          <a:p>
            <a:r>
              <a:rPr lang="en-US" sz="2000" dirty="0" smtClean="0"/>
              <a:t>If L and U are the upper and lower bound of the list, then L and U both are the power of 2. For the last section, the U is the last position of the list. For that reason, it is known as exponential.</a:t>
            </a:r>
          </a:p>
          <a:p>
            <a:endParaRPr lang="en-US" sz="2000" dirty="0"/>
          </a:p>
        </p:txBody>
      </p:sp>
      <p:pic>
        <p:nvPicPr>
          <p:cNvPr id="7170" name="Picture 2"/>
          <p:cNvPicPr>
            <a:picLocks noGrp="1" noChangeAspect="1" noChangeArrowheads="1"/>
          </p:cNvPicPr>
          <p:nvPr>
            <p:ph idx="1"/>
          </p:nvPr>
        </p:nvPicPr>
        <p:blipFill>
          <a:blip r:embed="rId2"/>
          <a:srcRect l="12050" t="16090" r="61118" b="60048"/>
          <a:stretch>
            <a:fillRect/>
          </a:stretch>
        </p:blipFill>
        <p:spPr bwMode="auto">
          <a:xfrm>
            <a:off x="4191000" y="1371600"/>
            <a:ext cx="4114800" cy="4191000"/>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search example</a:t>
            </a:r>
            <a:endParaRPr lang="en-US" dirty="0"/>
          </a:p>
        </p:txBody>
      </p:sp>
      <p:pic>
        <p:nvPicPr>
          <p:cNvPr id="14338" name="Picture 2"/>
          <p:cNvPicPr>
            <a:picLocks noGrp="1" noChangeAspect="1" noChangeArrowheads="1"/>
          </p:cNvPicPr>
          <p:nvPr>
            <p:ph idx="1"/>
          </p:nvPr>
        </p:nvPicPr>
        <p:blipFill>
          <a:blip r:embed="rId2"/>
          <a:srcRect l="7595" t="23729" r="37136" b="18644"/>
          <a:stretch>
            <a:fillRect/>
          </a:stretch>
        </p:blipFill>
        <p:spPr bwMode="auto">
          <a:xfrm>
            <a:off x="838200" y="1600200"/>
            <a:ext cx="7315200" cy="4343400"/>
          </a:xfrm>
          <a:prstGeom prst="rect">
            <a:avLst/>
          </a:prstGeom>
          <a:noFill/>
          <a:ln w="9525">
            <a:noFill/>
            <a:miter lim="800000"/>
            <a:headEnd/>
            <a:tailEnd/>
          </a:ln>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dirty="0" smtClean="0"/>
              <a:t>COMPLEXITY OF SAERCHING TECHNIQUES</a:t>
            </a:r>
            <a:endParaRPr lang="en-US" dirty="0"/>
          </a:p>
        </p:txBody>
      </p:sp>
      <p:graphicFrame>
        <p:nvGraphicFramePr>
          <p:cNvPr id="4" name="Content Placeholder 3"/>
          <p:cNvGraphicFramePr>
            <a:graphicFrameLocks noGrp="1"/>
          </p:cNvGraphicFramePr>
          <p:nvPr>
            <p:ph idx="1"/>
          </p:nvPr>
        </p:nvGraphicFramePr>
        <p:xfrm>
          <a:off x="304800" y="1295399"/>
          <a:ext cx="8610600" cy="4206240"/>
        </p:xfrm>
        <a:graphic>
          <a:graphicData uri="http://schemas.openxmlformats.org/drawingml/2006/table">
            <a:tbl>
              <a:tblPr firstRow="1" bandRow="1">
                <a:tableStyleId>{5C22544A-7EE6-4342-B048-85BDC9FD1C3A}</a:tableStyleId>
              </a:tblPr>
              <a:tblGrid>
                <a:gridCol w="2152650"/>
                <a:gridCol w="2152650"/>
                <a:gridCol w="2152650"/>
                <a:gridCol w="2152650"/>
              </a:tblGrid>
              <a:tr h="364435">
                <a:tc>
                  <a:txBody>
                    <a:bodyPr/>
                    <a:lstStyle/>
                    <a:p>
                      <a:r>
                        <a:rPr lang="en-US" dirty="0" smtClean="0">
                          <a:latin typeface="Times New Roman" pitchFamily="18" charset="0"/>
                          <a:cs typeface="Times New Roman" pitchFamily="18" charset="0"/>
                        </a:rPr>
                        <a:t>Technique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BEST CASE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AVERAGE CASE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WORST CASE</a:t>
                      </a:r>
                      <a:endParaRPr lang="en-US" dirty="0">
                        <a:latin typeface="Times New Roman" pitchFamily="18" charset="0"/>
                        <a:cs typeface="Times New Roman" pitchFamily="18" charset="0"/>
                      </a:endParaRPr>
                    </a:p>
                  </a:txBody>
                  <a:tcPr/>
                </a:tc>
              </a:tr>
              <a:tr h="548641">
                <a:tc>
                  <a:txBody>
                    <a:bodyPr/>
                    <a:lstStyle/>
                    <a:p>
                      <a:r>
                        <a:rPr lang="en-US" b="1" dirty="0" smtClean="0">
                          <a:latin typeface="Times New Roman" pitchFamily="18" charset="0"/>
                          <a:cs typeface="Times New Roman" pitchFamily="18" charset="0"/>
                        </a:rPr>
                        <a:t>Linear Search</a:t>
                      </a:r>
                      <a:endParaRPr lang="en-US" b="1" dirty="0">
                        <a:latin typeface="Times New Roman" pitchFamily="18" charset="0"/>
                        <a:cs typeface="Times New Roman" pitchFamily="18" charset="0"/>
                      </a:endParaRPr>
                    </a:p>
                  </a:txBody>
                  <a:tcPr/>
                </a:tc>
                <a:tc>
                  <a:txBody>
                    <a:bodyPr/>
                    <a:lstStyle/>
                    <a:p>
                      <a:r>
                        <a:rPr lang="en-US" sz="1800" b="1" i="0" kern="1200" dirty="0" smtClean="0">
                          <a:solidFill>
                            <a:schemeClr val="dk1"/>
                          </a:solidFill>
                          <a:latin typeface="Times New Roman" pitchFamily="18" charset="0"/>
                          <a:ea typeface="+mn-ea"/>
                          <a:cs typeface="Times New Roman" pitchFamily="18" charset="0"/>
                        </a:rPr>
                        <a:t>O(1)</a:t>
                      </a:r>
                      <a:endParaRPr lang="en-US" sz="1800" b="1" dirty="0">
                        <a:latin typeface="Times New Roman" pitchFamily="18" charset="0"/>
                        <a:cs typeface="Times New Roman" pitchFamily="18" charset="0"/>
                      </a:endParaRPr>
                    </a:p>
                  </a:txBody>
                  <a:tcPr/>
                </a:tc>
                <a:tc>
                  <a:txBody>
                    <a:bodyPr/>
                    <a:lstStyle/>
                    <a:p>
                      <a:r>
                        <a:rPr lang="en-US" sz="1800" b="1" i="0" kern="1200" dirty="0" smtClean="0">
                          <a:solidFill>
                            <a:schemeClr val="dk1"/>
                          </a:solidFill>
                          <a:latin typeface="Times New Roman" pitchFamily="18" charset="0"/>
                          <a:ea typeface="+mn-ea"/>
                          <a:cs typeface="Times New Roman" pitchFamily="18" charset="0"/>
                        </a:rPr>
                        <a:t>O(N)</a:t>
                      </a:r>
                      <a:endParaRPr lang="en-US" sz="1800" b="1" dirty="0">
                        <a:latin typeface="Times New Roman" pitchFamily="18" charset="0"/>
                        <a:cs typeface="Times New Roman" pitchFamily="18" charset="0"/>
                      </a:endParaRPr>
                    </a:p>
                  </a:txBody>
                  <a:tcPr/>
                </a:tc>
                <a:tc>
                  <a:txBody>
                    <a:bodyPr/>
                    <a:lstStyle/>
                    <a:p>
                      <a:r>
                        <a:rPr lang="en-US" sz="1800" b="1" i="0" kern="1200" dirty="0" smtClean="0">
                          <a:solidFill>
                            <a:schemeClr val="dk1"/>
                          </a:solidFill>
                          <a:latin typeface="Times New Roman" pitchFamily="18" charset="0"/>
                          <a:ea typeface="+mn-ea"/>
                          <a:cs typeface="Times New Roman" pitchFamily="18" charset="0"/>
                        </a:rPr>
                        <a:t>O(N)</a:t>
                      </a:r>
                    </a:p>
                    <a:p>
                      <a:endParaRPr lang="en-US" sz="1800" b="1" dirty="0">
                        <a:latin typeface="Times New Roman" pitchFamily="18" charset="0"/>
                        <a:cs typeface="Times New Roman" pitchFamily="18" charset="0"/>
                      </a:endParaRPr>
                    </a:p>
                  </a:txBody>
                  <a:tcPr/>
                </a:tc>
              </a:tr>
              <a:tr h="518161">
                <a:tc>
                  <a:txBody>
                    <a:bodyPr/>
                    <a:lstStyle/>
                    <a:p>
                      <a:r>
                        <a:rPr lang="en-US" b="1" dirty="0" smtClean="0">
                          <a:latin typeface="Times New Roman" pitchFamily="18" charset="0"/>
                          <a:cs typeface="Times New Roman" pitchFamily="18" charset="0"/>
                        </a:rPr>
                        <a:t>Binary Search</a:t>
                      </a:r>
                      <a:endParaRPr lang="en-US"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Times New Roman" pitchFamily="18" charset="0"/>
                          <a:ea typeface="+mn-ea"/>
                          <a:cs typeface="Times New Roman" pitchFamily="18" charset="0"/>
                        </a:rPr>
                        <a:t>O(1)</a:t>
                      </a:r>
                      <a:endParaRPr lang="en-US" sz="1800" b="1" dirty="0" smtClean="0">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a:txBody>
                  <a:tcPr/>
                </a:tc>
                <a:tc>
                  <a:txBody>
                    <a:bodyPr/>
                    <a:lstStyle/>
                    <a:p>
                      <a:r>
                        <a:rPr lang="en-US" sz="1800" b="1" i="0" u="none" kern="1200" dirty="0" smtClean="0">
                          <a:solidFill>
                            <a:schemeClr val="dk1"/>
                          </a:solidFill>
                          <a:latin typeface="Times New Roman" pitchFamily="18" charset="0"/>
                          <a:ea typeface="+mn-ea"/>
                          <a:cs typeface="Times New Roman" pitchFamily="18" charset="0"/>
                        </a:rPr>
                        <a:t>O(log n)</a:t>
                      </a:r>
                      <a:endParaRPr lang="en-US" sz="1800" b="1" i="0" u="none" dirty="0">
                        <a:latin typeface="Times New Roman" pitchFamily="18" charset="0"/>
                        <a:cs typeface="Times New Roman" pitchFamily="18" charset="0"/>
                      </a:endParaRPr>
                    </a:p>
                  </a:txBody>
                  <a:tcPr/>
                </a:tc>
                <a:tc>
                  <a:txBody>
                    <a:bodyPr/>
                    <a:lstStyle/>
                    <a:p>
                      <a:r>
                        <a:rPr lang="en-US" sz="1800" b="1" i="0" u="none" kern="1200" dirty="0" smtClean="0">
                          <a:solidFill>
                            <a:schemeClr val="dk1"/>
                          </a:solidFill>
                          <a:latin typeface="Times New Roman" pitchFamily="18" charset="0"/>
                          <a:ea typeface="+mn-ea"/>
                          <a:cs typeface="Times New Roman" pitchFamily="18" charset="0"/>
                        </a:rPr>
                        <a:t>O(log n)</a:t>
                      </a:r>
                      <a:endParaRPr lang="en-US" sz="1800" b="1" i="0" u="none" dirty="0">
                        <a:latin typeface="Times New Roman" pitchFamily="18" charset="0"/>
                        <a:cs typeface="Times New Roman" pitchFamily="18" charset="0"/>
                      </a:endParaRPr>
                    </a:p>
                  </a:txBody>
                  <a:tcPr/>
                </a:tc>
              </a:tr>
              <a:tr h="637761">
                <a:tc>
                  <a:txBody>
                    <a:bodyPr/>
                    <a:lstStyle/>
                    <a:p>
                      <a:r>
                        <a:rPr lang="en-US" b="1" dirty="0" smtClean="0">
                          <a:latin typeface="Times New Roman" pitchFamily="18" charset="0"/>
                          <a:cs typeface="Times New Roman" pitchFamily="18" charset="0"/>
                        </a:rPr>
                        <a:t>Jump Search</a:t>
                      </a:r>
                      <a:endParaRPr lang="en-US"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Times New Roman" pitchFamily="18" charset="0"/>
                          <a:ea typeface="+mn-ea"/>
                          <a:cs typeface="Times New Roman" pitchFamily="18" charset="0"/>
                        </a:rPr>
                        <a:t>O(1)</a:t>
                      </a:r>
                      <a:endParaRPr lang="en-US" sz="1800" b="1" dirty="0" smtClean="0">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a:txBody>
                  <a:tcPr/>
                </a:tc>
                <a:tc>
                  <a:txBody>
                    <a:bodyPr/>
                    <a:lstStyle/>
                    <a:p>
                      <a:r>
                        <a:rPr lang="en-US" sz="1800" b="1" i="0" kern="1200" dirty="0" smtClean="0">
                          <a:solidFill>
                            <a:schemeClr val="dk1"/>
                          </a:solidFill>
                          <a:latin typeface="Times New Roman" pitchFamily="18" charset="0"/>
                          <a:ea typeface="+mn-ea"/>
                          <a:cs typeface="Times New Roman" pitchFamily="18" charset="0"/>
                        </a:rPr>
                        <a:t>O(√N)</a:t>
                      </a:r>
                      <a:endParaRPr lang="en-US" sz="1800" b="1" dirty="0">
                        <a:latin typeface="Times New Roman" pitchFamily="18" charset="0"/>
                        <a:cs typeface="Times New Roman" pitchFamily="18" charset="0"/>
                      </a:endParaRPr>
                    </a:p>
                  </a:txBody>
                  <a:tcPr/>
                </a:tc>
                <a:tc>
                  <a:txBody>
                    <a:bodyPr/>
                    <a:lstStyle/>
                    <a:p>
                      <a:r>
                        <a:rPr lang="en-US" sz="1800" b="1" i="0" kern="1200" dirty="0" smtClean="0">
                          <a:solidFill>
                            <a:schemeClr val="dk1"/>
                          </a:solidFill>
                          <a:latin typeface="Times New Roman" pitchFamily="18" charset="0"/>
                          <a:ea typeface="+mn-ea"/>
                          <a:cs typeface="Times New Roman" pitchFamily="18" charset="0"/>
                        </a:rPr>
                        <a:t>O(√N)</a:t>
                      </a:r>
                      <a:endParaRPr lang="en-US" sz="1800" b="1" dirty="0">
                        <a:latin typeface="Times New Roman" pitchFamily="18" charset="0"/>
                        <a:cs typeface="Times New Roman" pitchFamily="18" charset="0"/>
                      </a:endParaRPr>
                    </a:p>
                  </a:txBody>
                  <a:tcPr/>
                </a:tc>
              </a:tr>
              <a:tr h="533401">
                <a:tc>
                  <a:txBody>
                    <a:bodyPr/>
                    <a:lstStyle/>
                    <a:p>
                      <a:r>
                        <a:rPr lang="en-US" b="1" dirty="0" smtClean="0">
                          <a:latin typeface="Times New Roman" pitchFamily="18" charset="0"/>
                          <a:cs typeface="Times New Roman" pitchFamily="18" charset="0"/>
                        </a:rPr>
                        <a:t>Fibonacci Search</a:t>
                      </a:r>
                      <a:endParaRPr lang="en-US"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Times New Roman" pitchFamily="18" charset="0"/>
                          <a:ea typeface="+mn-ea"/>
                          <a:cs typeface="Times New Roman" pitchFamily="18" charset="0"/>
                        </a:rPr>
                        <a:t>O(1)</a:t>
                      </a:r>
                      <a:endParaRPr lang="en-US" sz="1800" b="1" dirty="0" smtClean="0">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a:txBody>
                  <a:tcPr/>
                </a:tc>
                <a:tc>
                  <a:txBody>
                    <a:bodyPr/>
                    <a:lstStyle/>
                    <a:p>
                      <a:r>
                        <a:rPr lang="en-US" sz="1800" b="1" i="0" kern="1200" dirty="0" smtClean="0">
                          <a:solidFill>
                            <a:schemeClr val="dk1"/>
                          </a:solidFill>
                          <a:latin typeface="Times New Roman" pitchFamily="18" charset="0"/>
                          <a:ea typeface="+mn-ea"/>
                          <a:cs typeface="Times New Roman" pitchFamily="18" charset="0"/>
                        </a:rPr>
                        <a:t>O(log n)</a:t>
                      </a:r>
                      <a:endParaRPr lang="en-US" sz="1800" b="1" dirty="0">
                        <a:latin typeface="Times New Roman" pitchFamily="18" charset="0"/>
                        <a:cs typeface="Times New Roman" pitchFamily="18" charset="0"/>
                      </a:endParaRPr>
                    </a:p>
                  </a:txBody>
                  <a:tcPr/>
                </a:tc>
                <a:tc>
                  <a:txBody>
                    <a:bodyPr/>
                    <a:lstStyle/>
                    <a:p>
                      <a:r>
                        <a:rPr lang="en-US" sz="1800" b="1" i="0" kern="1200" dirty="0" smtClean="0">
                          <a:solidFill>
                            <a:schemeClr val="dk1"/>
                          </a:solidFill>
                          <a:latin typeface="Times New Roman" pitchFamily="18" charset="0"/>
                          <a:ea typeface="+mn-ea"/>
                          <a:cs typeface="Times New Roman" pitchFamily="18" charset="0"/>
                        </a:rPr>
                        <a:t>O(log n)</a:t>
                      </a:r>
                      <a:endParaRPr lang="en-US" sz="1800" b="1" dirty="0">
                        <a:latin typeface="Times New Roman" pitchFamily="18" charset="0"/>
                        <a:cs typeface="Times New Roman" pitchFamily="18" charset="0"/>
                      </a:endParaRPr>
                    </a:p>
                  </a:txBody>
                  <a:tcPr/>
                </a:tc>
              </a:tr>
              <a:tr h="637761">
                <a:tc>
                  <a:txBody>
                    <a:bodyPr/>
                    <a:lstStyle/>
                    <a:p>
                      <a:r>
                        <a:rPr lang="en-US" b="1" dirty="0" smtClean="0">
                          <a:latin typeface="Times New Roman" pitchFamily="18" charset="0"/>
                          <a:cs typeface="Times New Roman" pitchFamily="18" charset="0"/>
                        </a:rPr>
                        <a:t>Interpolation</a:t>
                      </a:r>
                      <a:endParaRPr lang="en-US"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Times New Roman" pitchFamily="18" charset="0"/>
                          <a:ea typeface="+mn-ea"/>
                          <a:cs typeface="Times New Roman" pitchFamily="18" charset="0"/>
                        </a:rPr>
                        <a:t>O(log</a:t>
                      </a:r>
                      <a:r>
                        <a:rPr lang="en-US" sz="1800" b="1" kern="1200" baseline="-25000" dirty="0" smtClean="0">
                          <a:solidFill>
                            <a:schemeClr val="dk1"/>
                          </a:solidFill>
                          <a:latin typeface="Times New Roman" pitchFamily="18" charset="0"/>
                          <a:ea typeface="+mn-ea"/>
                          <a:cs typeface="Times New Roman" pitchFamily="18" charset="0"/>
                        </a:rPr>
                        <a:t>2</a:t>
                      </a:r>
                      <a:r>
                        <a:rPr lang="en-US" sz="1800" b="1" kern="1200" dirty="0" smtClean="0">
                          <a:solidFill>
                            <a:schemeClr val="dk1"/>
                          </a:solidFill>
                          <a:latin typeface="Times New Roman" pitchFamily="18" charset="0"/>
                          <a:ea typeface="+mn-ea"/>
                          <a:cs typeface="Times New Roman" pitchFamily="18" charset="0"/>
                        </a:rPr>
                        <a:t>(log</a:t>
                      </a:r>
                      <a:r>
                        <a:rPr lang="en-US" sz="1800" b="1" kern="1200" baseline="-25000" dirty="0" smtClean="0">
                          <a:solidFill>
                            <a:schemeClr val="dk1"/>
                          </a:solidFill>
                          <a:latin typeface="Times New Roman" pitchFamily="18" charset="0"/>
                          <a:ea typeface="+mn-ea"/>
                          <a:cs typeface="Times New Roman" pitchFamily="18" charset="0"/>
                        </a:rPr>
                        <a:t>2</a:t>
                      </a:r>
                      <a:r>
                        <a:rPr lang="en-US" sz="1800" b="1" kern="1200" dirty="0" smtClean="0">
                          <a:solidFill>
                            <a:schemeClr val="dk1"/>
                          </a:solidFill>
                          <a:latin typeface="Times New Roman" pitchFamily="18" charset="0"/>
                          <a:ea typeface="+mn-ea"/>
                          <a:cs typeface="Times New Roman" pitchFamily="18" charset="0"/>
                        </a:rPr>
                        <a:t> n)) </a:t>
                      </a:r>
                      <a:endParaRPr lang="en-US" b="1" dirty="0">
                        <a:latin typeface="Times New Roman" pitchFamily="18" charset="0"/>
                        <a:cs typeface="Times New Roman" pitchFamily="18" charset="0"/>
                      </a:endParaRPr>
                    </a:p>
                  </a:txBody>
                  <a:tcPr/>
                </a:tc>
                <a:tc>
                  <a:txBody>
                    <a:bodyPr/>
                    <a:lstStyle/>
                    <a:p>
                      <a:r>
                        <a:rPr lang="en-US" sz="1800" b="1" kern="1200" dirty="0" smtClean="0">
                          <a:solidFill>
                            <a:schemeClr val="dk1"/>
                          </a:solidFill>
                          <a:latin typeface="Times New Roman" pitchFamily="18" charset="0"/>
                          <a:ea typeface="+mn-ea"/>
                          <a:cs typeface="Times New Roman" pitchFamily="18" charset="0"/>
                        </a:rPr>
                        <a:t>O(log</a:t>
                      </a:r>
                      <a:r>
                        <a:rPr lang="en-US" sz="1800" b="1" kern="1200" baseline="-25000" dirty="0" smtClean="0">
                          <a:solidFill>
                            <a:schemeClr val="dk1"/>
                          </a:solidFill>
                          <a:latin typeface="Times New Roman" pitchFamily="18" charset="0"/>
                          <a:ea typeface="+mn-ea"/>
                          <a:cs typeface="Times New Roman" pitchFamily="18" charset="0"/>
                        </a:rPr>
                        <a:t>2</a:t>
                      </a:r>
                      <a:r>
                        <a:rPr lang="en-US" sz="1800" b="1" kern="1200" dirty="0" smtClean="0">
                          <a:solidFill>
                            <a:schemeClr val="dk1"/>
                          </a:solidFill>
                          <a:latin typeface="Times New Roman" pitchFamily="18" charset="0"/>
                          <a:ea typeface="+mn-ea"/>
                          <a:cs typeface="Times New Roman" pitchFamily="18" charset="0"/>
                        </a:rPr>
                        <a:t>(log</a:t>
                      </a:r>
                      <a:r>
                        <a:rPr lang="en-US" sz="1800" b="1" kern="1200" baseline="-25000" dirty="0" smtClean="0">
                          <a:solidFill>
                            <a:schemeClr val="dk1"/>
                          </a:solidFill>
                          <a:latin typeface="Times New Roman" pitchFamily="18" charset="0"/>
                          <a:ea typeface="+mn-ea"/>
                          <a:cs typeface="Times New Roman" pitchFamily="18" charset="0"/>
                        </a:rPr>
                        <a:t>2</a:t>
                      </a:r>
                      <a:r>
                        <a:rPr lang="en-US" sz="1800" b="1" kern="1200" dirty="0" smtClean="0">
                          <a:solidFill>
                            <a:schemeClr val="dk1"/>
                          </a:solidFill>
                          <a:latin typeface="Times New Roman" pitchFamily="18" charset="0"/>
                          <a:ea typeface="+mn-ea"/>
                          <a:cs typeface="Times New Roman" pitchFamily="18" charset="0"/>
                        </a:rPr>
                        <a:t> n)) </a:t>
                      </a:r>
                      <a:endParaRPr lang="en-US" b="1" dirty="0">
                        <a:latin typeface="Times New Roman" pitchFamily="18" charset="0"/>
                        <a:cs typeface="Times New Roman" pitchFamily="18" charset="0"/>
                      </a:endParaRPr>
                    </a:p>
                  </a:txBody>
                  <a:tcPr/>
                </a:tc>
                <a:tc>
                  <a:txBody>
                    <a:bodyPr/>
                    <a:lstStyle/>
                    <a:p>
                      <a:r>
                        <a:rPr lang="en-US" sz="1800" b="1" i="0" kern="1200" dirty="0" smtClean="0">
                          <a:solidFill>
                            <a:schemeClr val="dk1"/>
                          </a:solidFill>
                          <a:latin typeface="Times New Roman" pitchFamily="18" charset="0"/>
                          <a:ea typeface="+mn-ea"/>
                          <a:cs typeface="Times New Roman" pitchFamily="18" charset="0"/>
                        </a:rPr>
                        <a:t>O(n)</a:t>
                      </a:r>
                    </a:p>
                    <a:p>
                      <a:endParaRPr lang="en-US" b="1" dirty="0">
                        <a:latin typeface="Times New Roman" pitchFamily="18" charset="0"/>
                        <a:cs typeface="Times New Roman" pitchFamily="18" charset="0"/>
                      </a:endParaRPr>
                    </a:p>
                  </a:txBody>
                  <a:tcPr/>
                </a:tc>
              </a:tr>
              <a:tr h="637761">
                <a:tc>
                  <a:txBody>
                    <a:bodyPr/>
                    <a:lstStyle/>
                    <a:p>
                      <a:r>
                        <a:rPr lang="en-US" b="1" dirty="0" smtClean="0">
                          <a:latin typeface="Times New Roman" pitchFamily="18" charset="0"/>
                          <a:cs typeface="Times New Roman" pitchFamily="18" charset="0"/>
                        </a:rPr>
                        <a:t>Exponential Search</a:t>
                      </a:r>
                      <a:endParaRPr lang="en-US"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Times New Roman" pitchFamily="18" charset="0"/>
                          <a:ea typeface="+mn-ea"/>
                          <a:cs typeface="Times New Roman" pitchFamily="18" charset="0"/>
                        </a:rPr>
                        <a:t>O(1)</a:t>
                      </a:r>
                      <a:endParaRPr lang="en-US" sz="1800"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txBody>
                  <a:tcPr/>
                </a:tc>
                <a:tc>
                  <a:txBody>
                    <a:bodyPr/>
                    <a:lstStyle/>
                    <a:p>
                      <a:r>
                        <a:rPr lang="en-US" sz="1800" b="1" kern="1200" dirty="0" smtClean="0">
                          <a:solidFill>
                            <a:schemeClr val="dk1"/>
                          </a:solidFill>
                          <a:latin typeface="Times New Roman" pitchFamily="18" charset="0"/>
                          <a:ea typeface="+mn-ea"/>
                          <a:cs typeface="Times New Roman" pitchFamily="18" charset="0"/>
                        </a:rPr>
                        <a:t>O(log</a:t>
                      </a:r>
                      <a:r>
                        <a:rPr lang="en-US" sz="1800" b="1" kern="1200" baseline="-25000" dirty="0" smtClean="0">
                          <a:solidFill>
                            <a:schemeClr val="dk1"/>
                          </a:solidFill>
                          <a:latin typeface="Times New Roman" pitchFamily="18" charset="0"/>
                          <a:ea typeface="+mn-ea"/>
                          <a:cs typeface="Times New Roman" pitchFamily="18" charset="0"/>
                        </a:rPr>
                        <a:t>2</a:t>
                      </a:r>
                      <a:r>
                        <a:rPr lang="en-US" sz="1800" b="1" kern="1200" dirty="0" smtClean="0">
                          <a:solidFill>
                            <a:schemeClr val="dk1"/>
                          </a:solidFill>
                          <a:latin typeface="Times New Roman" pitchFamily="18" charset="0"/>
                          <a:ea typeface="+mn-ea"/>
                          <a:cs typeface="Times New Roman" pitchFamily="18" charset="0"/>
                        </a:rPr>
                        <a:t> </a:t>
                      </a:r>
                      <a:r>
                        <a:rPr lang="en-US" sz="1800" b="1" kern="1200" dirty="0" err="1" smtClean="0">
                          <a:solidFill>
                            <a:schemeClr val="dk1"/>
                          </a:solidFill>
                          <a:latin typeface="Times New Roman" pitchFamily="18" charset="0"/>
                          <a:ea typeface="+mn-ea"/>
                          <a:cs typeface="Times New Roman" pitchFamily="18" charset="0"/>
                        </a:rPr>
                        <a:t>i</a:t>
                      </a:r>
                      <a:r>
                        <a:rPr lang="en-US" sz="1800" b="1" kern="1200" dirty="0" smtClean="0">
                          <a:solidFill>
                            <a:schemeClr val="dk1"/>
                          </a:solidFill>
                          <a:latin typeface="Times New Roman" pitchFamily="18" charset="0"/>
                          <a:ea typeface="+mn-ea"/>
                          <a:cs typeface="Times New Roman" pitchFamily="18" charset="0"/>
                        </a:rPr>
                        <a:t>) </a:t>
                      </a:r>
                      <a:endParaRPr lang="en-US" b="1" dirty="0">
                        <a:latin typeface="Times New Roman" pitchFamily="18" charset="0"/>
                        <a:cs typeface="Times New Roman" pitchFamily="18" charset="0"/>
                      </a:endParaRPr>
                    </a:p>
                  </a:txBody>
                  <a:tcPr/>
                </a:tc>
                <a:tc>
                  <a:txBody>
                    <a:bodyPr/>
                    <a:lstStyle/>
                    <a:p>
                      <a:r>
                        <a:rPr lang="en-US" sz="1800" b="1" kern="1200" dirty="0" smtClean="0">
                          <a:solidFill>
                            <a:schemeClr val="dk1"/>
                          </a:solidFill>
                          <a:latin typeface="Times New Roman" pitchFamily="18" charset="0"/>
                          <a:ea typeface="+mn-ea"/>
                          <a:cs typeface="Times New Roman" pitchFamily="18" charset="0"/>
                        </a:rPr>
                        <a:t>O(log</a:t>
                      </a:r>
                      <a:r>
                        <a:rPr lang="en-US" sz="1800" b="1" kern="1200" baseline="-25000" dirty="0" smtClean="0">
                          <a:solidFill>
                            <a:schemeClr val="dk1"/>
                          </a:solidFill>
                          <a:latin typeface="Times New Roman" pitchFamily="18" charset="0"/>
                          <a:ea typeface="+mn-ea"/>
                          <a:cs typeface="Times New Roman" pitchFamily="18" charset="0"/>
                        </a:rPr>
                        <a:t>2</a:t>
                      </a:r>
                      <a:r>
                        <a:rPr lang="en-US" sz="1800" b="1" kern="1200" dirty="0" smtClean="0">
                          <a:solidFill>
                            <a:schemeClr val="dk1"/>
                          </a:solidFill>
                          <a:latin typeface="Times New Roman" pitchFamily="18" charset="0"/>
                          <a:ea typeface="+mn-ea"/>
                          <a:cs typeface="Times New Roman" pitchFamily="18" charset="0"/>
                        </a:rPr>
                        <a:t> </a:t>
                      </a:r>
                      <a:r>
                        <a:rPr lang="en-US" sz="1800" b="1" kern="1200" dirty="0" err="1" smtClean="0">
                          <a:solidFill>
                            <a:schemeClr val="dk1"/>
                          </a:solidFill>
                          <a:latin typeface="Times New Roman" pitchFamily="18" charset="0"/>
                          <a:ea typeface="+mn-ea"/>
                          <a:cs typeface="Times New Roman" pitchFamily="18" charset="0"/>
                        </a:rPr>
                        <a:t>i</a:t>
                      </a:r>
                      <a:r>
                        <a:rPr lang="en-US" sz="1800" b="1" kern="1200" dirty="0" smtClean="0">
                          <a:solidFill>
                            <a:schemeClr val="dk1"/>
                          </a:solidFill>
                          <a:latin typeface="Times New Roman" pitchFamily="18" charset="0"/>
                          <a:ea typeface="+mn-ea"/>
                          <a:cs typeface="Times New Roman" pitchFamily="18" charset="0"/>
                        </a:rPr>
                        <a:t>) </a:t>
                      </a:r>
                      <a:endParaRPr lang="en-US" b="1" dirty="0">
                        <a:latin typeface="Times New Roman" pitchFamily="18" charset="0"/>
                        <a:cs typeface="Times New Roman" pitchFamily="18" charset="0"/>
                      </a:endParaRPr>
                    </a:p>
                  </a:txBody>
                  <a:tcPr/>
                </a:tc>
              </a:tr>
            </a:tbl>
          </a:graphicData>
        </a:graphic>
      </p:graphicFrame>
      <p:sp>
        <p:nvSpPr>
          <p:cNvPr id="5" name="TextBox 4"/>
          <p:cNvSpPr txBox="1"/>
          <p:nvPr/>
        </p:nvSpPr>
        <p:spPr>
          <a:xfrm>
            <a:off x="685800" y="5715000"/>
            <a:ext cx="7620000" cy="369332"/>
          </a:xfrm>
          <a:prstGeom prst="rect">
            <a:avLst/>
          </a:prstGeom>
          <a:noFill/>
        </p:spPr>
        <p:txBody>
          <a:bodyPr wrap="square" rtlCol="0">
            <a:spAutoFit/>
          </a:bodyPr>
          <a:lstStyle/>
          <a:p>
            <a:r>
              <a:rPr lang="en-US" dirty="0" smtClean="0">
                <a:solidFill>
                  <a:srgbClr val="FF0000"/>
                </a:solidFill>
              </a:rPr>
              <a:t>Note: We will discuss complexities in detail in day6</a:t>
            </a:r>
            <a:endParaRPr lang="en-US" dirty="0">
              <a:solidFill>
                <a:srgbClr val="FF0000"/>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838200"/>
          </a:xfrm>
        </p:spPr>
        <p:txBody>
          <a:bodyPr/>
          <a:lstStyle/>
          <a:p>
            <a:r>
              <a:rPr lang="en-US" dirty="0" smtClean="0"/>
              <a:t>Problems to solve</a:t>
            </a:r>
            <a:endParaRPr lang="en-US" dirty="0"/>
          </a:p>
        </p:txBody>
      </p:sp>
      <p:sp>
        <p:nvSpPr>
          <p:cNvPr id="3" name="Content Placeholder 2"/>
          <p:cNvSpPr>
            <a:spLocks noGrp="1"/>
          </p:cNvSpPr>
          <p:nvPr>
            <p:ph idx="1"/>
          </p:nvPr>
        </p:nvSpPr>
        <p:spPr>
          <a:xfrm>
            <a:off x="914400" y="1447800"/>
            <a:ext cx="8001000" cy="4800600"/>
          </a:xfrm>
        </p:spPr>
        <p:txBody>
          <a:bodyPr>
            <a:normAutofit fontScale="92500" lnSpcReduction="10000"/>
          </a:bodyPr>
          <a:lstStyle/>
          <a:p>
            <a:pPr>
              <a:buNone/>
            </a:pPr>
            <a:r>
              <a:rPr lang="en-US" b="1" dirty="0" smtClean="0"/>
              <a:t> 1. Apply jump search to find data</a:t>
            </a:r>
            <a:endParaRPr lang="en-US" dirty="0" smtClean="0"/>
          </a:p>
          <a:p>
            <a:pPr lvl="0">
              <a:buNone/>
            </a:pPr>
            <a:r>
              <a:rPr lang="en-US" dirty="0" smtClean="0"/>
              <a:t>A sorted list of data:</a:t>
            </a:r>
          </a:p>
          <a:p>
            <a:pPr>
              <a:buNone/>
            </a:pPr>
            <a:r>
              <a:rPr lang="en-US" dirty="0" smtClean="0"/>
              <a:t>10 13 15 26 28 50 56 88 94 127 159 356 480 567 689 699 780 850 956 995</a:t>
            </a:r>
          </a:p>
          <a:p>
            <a:pPr>
              <a:buNone/>
            </a:pPr>
            <a:r>
              <a:rPr lang="en-US" dirty="0" smtClean="0"/>
              <a:t>  The search key  356</a:t>
            </a:r>
          </a:p>
          <a:p>
            <a:pPr>
              <a:buNone/>
            </a:pPr>
            <a:r>
              <a:rPr lang="en-US" b="1" dirty="0" smtClean="0"/>
              <a:t>2. Apply Interpolation Search</a:t>
            </a:r>
          </a:p>
          <a:p>
            <a:pPr>
              <a:buNone/>
            </a:pPr>
            <a:r>
              <a:rPr lang="en-US" dirty="0" smtClean="0"/>
              <a:t>Consider the array:</a:t>
            </a:r>
            <a:br>
              <a:rPr lang="en-US" dirty="0" smtClean="0"/>
            </a:br>
            <a:r>
              <a:rPr lang="en-US" dirty="0" err="1" smtClean="0"/>
              <a:t>arr</a:t>
            </a:r>
            <a:r>
              <a:rPr lang="en-US" dirty="0" smtClean="0"/>
              <a:t>[] = {1, 2, 3, 4, 5, 6, 7, 8};</a:t>
            </a:r>
          </a:p>
          <a:p>
            <a:pPr>
              <a:buNone/>
            </a:pPr>
            <a:r>
              <a:rPr lang="en-US" dirty="0" smtClean="0"/>
              <a:t>and the search key = 7;</a:t>
            </a:r>
          </a:p>
          <a:p>
            <a:pPr lvl="0">
              <a:buNone/>
            </a:pPr>
            <a:r>
              <a:rPr lang="en-US" b="1" dirty="0" smtClean="0"/>
              <a:t>3</a:t>
            </a:r>
            <a:r>
              <a:rPr lang="en-US" dirty="0" smtClean="0"/>
              <a:t>. </a:t>
            </a:r>
            <a:r>
              <a:rPr lang="en-US" b="1" dirty="0" smtClean="0"/>
              <a:t>Apply Exponential Search to search element 45 in given sorted array</a:t>
            </a:r>
            <a:endParaRPr lang="en-US" dirty="0" smtClean="0"/>
          </a:p>
          <a:p>
            <a:pPr>
              <a:buNone/>
            </a:pPr>
            <a:r>
              <a:rPr lang="en-US" dirty="0" smtClean="0"/>
              <a:t>Input:  </a:t>
            </a:r>
            <a:r>
              <a:rPr lang="en-US" dirty="0" err="1" smtClean="0"/>
              <a:t>arr</a:t>
            </a:r>
            <a:r>
              <a:rPr lang="en-US" dirty="0" smtClean="0"/>
              <a:t>[] = {10, 20, 40, 45, 55} </a:t>
            </a:r>
          </a:p>
          <a:p>
            <a:pPr>
              <a:buNone/>
            </a:pPr>
            <a:r>
              <a:rPr lang="en-US" dirty="0" smtClean="0"/>
              <a:t>        x = 45</a:t>
            </a:r>
          </a:p>
          <a:p>
            <a:pPr>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533400"/>
          </a:xfrm>
        </p:spPr>
        <p:txBody>
          <a:bodyPr/>
          <a:lstStyle/>
          <a:p>
            <a:r>
              <a:rPr lang="en-US" dirty="0" smtClean="0"/>
              <a:t>Questions??</a:t>
            </a:r>
            <a:endParaRPr lang="en-US" dirty="0"/>
          </a:p>
        </p:txBody>
      </p:sp>
      <p:sp>
        <p:nvSpPr>
          <p:cNvPr id="3" name="Content Placeholder 2"/>
          <p:cNvSpPr>
            <a:spLocks noGrp="1"/>
          </p:cNvSpPr>
          <p:nvPr>
            <p:ph idx="1"/>
          </p:nvPr>
        </p:nvSpPr>
        <p:spPr>
          <a:xfrm>
            <a:off x="914400" y="1371600"/>
            <a:ext cx="8001000" cy="4876800"/>
          </a:xfrm>
        </p:spPr>
        <p:txBody>
          <a:bodyPr/>
          <a:lstStyle/>
          <a:p>
            <a:pPr>
              <a:buNone/>
            </a:pPr>
            <a:r>
              <a:rPr lang="en-US" dirty="0" smtClean="0"/>
              <a:t>Q1. Jump search algorithm work in which condition?</a:t>
            </a:r>
          </a:p>
          <a:p>
            <a:pPr>
              <a:buNone/>
            </a:pPr>
            <a:r>
              <a:rPr lang="en-US" dirty="0" err="1" smtClean="0"/>
              <a:t>Ans</a:t>
            </a:r>
            <a:r>
              <a:rPr lang="en-US" dirty="0" smtClean="0"/>
              <a:t>: when array should be sorted.</a:t>
            </a:r>
          </a:p>
          <a:p>
            <a:pPr>
              <a:buNone/>
            </a:pPr>
            <a:r>
              <a:rPr lang="en-US" dirty="0" smtClean="0"/>
              <a:t>Q2. What will be the maximum number of comparisons that can be made in jump search algorithm (assuming k to be blocks jumped)?</a:t>
            </a:r>
          </a:p>
          <a:p>
            <a:pPr>
              <a:buNone/>
            </a:pPr>
            <a:r>
              <a:rPr lang="en-US" dirty="0" err="1" smtClean="0"/>
              <a:t>Ans</a:t>
            </a:r>
            <a:r>
              <a:rPr lang="en-US" dirty="0" smtClean="0"/>
              <a:t>: k-1</a:t>
            </a:r>
          </a:p>
          <a:p>
            <a:pPr>
              <a:buNone/>
            </a:pPr>
            <a:r>
              <a:rPr lang="en-US" dirty="0" smtClean="0"/>
              <a:t>Q3:What is the auxiliary space requirement of the jump search?</a:t>
            </a:r>
          </a:p>
          <a:p>
            <a:pPr>
              <a:buNone/>
            </a:pPr>
            <a:r>
              <a:rPr lang="en-US" dirty="0" err="1" smtClean="0"/>
              <a:t>Ans</a:t>
            </a:r>
            <a:r>
              <a:rPr lang="en-US" dirty="0" smtClean="0"/>
              <a:t>: O(1)</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dirty="0" smtClean="0"/>
              <a:t>Q4:In which of the following case jump search will be preferred over binary search?</a:t>
            </a:r>
          </a:p>
          <a:p>
            <a:pPr>
              <a:buNone/>
            </a:pPr>
            <a:r>
              <a:rPr lang="en-US" dirty="0" err="1" smtClean="0"/>
              <a:t>Ans:jumping</a:t>
            </a:r>
            <a:r>
              <a:rPr lang="en-US" dirty="0" smtClean="0"/>
              <a:t> backwards takes significantly more time than jumping forward</a:t>
            </a:r>
          </a:p>
          <a:p>
            <a:pPr>
              <a:buNone/>
            </a:pPr>
            <a:r>
              <a:rPr lang="en-US" dirty="0" smtClean="0"/>
              <a:t>Q5: What is interpolation search in data structures?</a:t>
            </a:r>
          </a:p>
          <a:p>
            <a:pPr>
              <a:buNone/>
            </a:pPr>
            <a:r>
              <a:rPr lang="en-US" dirty="0" err="1" smtClean="0"/>
              <a:t>Ans</a:t>
            </a:r>
            <a:r>
              <a:rPr lang="en-US" dirty="0" smtClean="0"/>
              <a:t>: Interpolation search is a modification of binary search, where additional information about the data is used to achieve better time complexity.</a:t>
            </a:r>
          </a:p>
          <a:p>
            <a:pPr>
              <a:buNone/>
            </a:pPr>
            <a:r>
              <a:rPr lang="en-US" dirty="0" smtClean="0"/>
              <a:t>Q6:What is the advantage of an interpolation search?</a:t>
            </a:r>
          </a:p>
          <a:p>
            <a:pPr>
              <a:buNone/>
            </a:pPr>
            <a:r>
              <a:rPr lang="en-US" dirty="0" err="1" smtClean="0"/>
              <a:t>Ans</a:t>
            </a:r>
            <a:r>
              <a:rPr lang="en-US" dirty="0" smtClean="0"/>
              <a:t>: data collection should be in a sorted form and equally distributed.</a:t>
            </a: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400" b="1" dirty="0" smtClean="0"/>
              <a:t>Data Structures and Algorithms Made Easy in Java: Data Structure and Algorithmic Puzzles” by </a:t>
            </a:r>
            <a:r>
              <a:rPr lang="en-US" sz="1400" b="1" dirty="0" err="1" smtClean="0"/>
              <a:t>Narasimha</a:t>
            </a:r>
            <a:r>
              <a:rPr lang="en-US" sz="1400" b="1" dirty="0" smtClean="0"/>
              <a:t> </a:t>
            </a:r>
            <a:r>
              <a:rPr lang="en-US" sz="1400" b="1" dirty="0" err="1" smtClean="0"/>
              <a:t>Karumanchi</a:t>
            </a:r>
            <a:endParaRPr lang="en-US" sz="1400" b="1" dirty="0" smtClean="0"/>
          </a:p>
          <a:p>
            <a:r>
              <a:rPr lang="en-US" sz="1400" b="1" dirty="0" smtClean="0"/>
              <a:t>Data Structures and Algorithms in Java” by </a:t>
            </a:r>
            <a:r>
              <a:rPr lang="en-US" sz="1400" b="1" dirty="0" err="1" smtClean="0"/>
              <a:t>Lafore</a:t>
            </a:r>
            <a:endParaRPr lang="en-US" sz="1400" b="1" dirty="0" smtClean="0"/>
          </a:p>
          <a:p>
            <a:r>
              <a:rPr lang="en-US" sz="1400" b="1" dirty="0" smtClean="0"/>
              <a:t>“Data Structures and Algorithms for GATE: Solutions to All Previous GATE Questions Since 1991” by </a:t>
            </a:r>
            <a:r>
              <a:rPr lang="en-US" sz="1400" b="1" dirty="0" err="1" smtClean="0"/>
              <a:t>Narasimha</a:t>
            </a:r>
            <a:r>
              <a:rPr lang="en-US" sz="1400" b="1" dirty="0" smtClean="0"/>
              <a:t> </a:t>
            </a:r>
            <a:r>
              <a:rPr lang="en-US" sz="1400" b="1" dirty="0" err="1" smtClean="0"/>
              <a:t>Karumanchi</a:t>
            </a:r>
            <a:endParaRPr lang="en-US" sz="1400" b="1" dirty="0" smtClean="0"/>
          </a:p>
          <a:p>
            <a:r>
              <a:rPr lang="en-US" sz="1400" dirty="0" smtClean="0">
                <a:hlinkClick r:id="rId2"/>
              </a:rPr>
              <a:t>https://www3.ntu.edu.sg/home/ehchua/programming/cpp/DataStructureAlgorithm.html</a:t>
            </a:r>
            <a:endParaRPr lang="en-US" sz="1400" dirty="0" smtClean="0"/>
          </a:p>
          <a:p>
            <a:r>
              <a:rPr lang="en-US" sz="1400" dirty="0" smtClean="0">
                <a:hlinkClick r:id="rId3"/>
              </a:rPr>
              <a:t>https://www.geeksforgeeks.org/data-structures/</a:t>
            </a:r>
            <a:endParaRPr lang="en-US" sz="1400" dirty="0" smtClean="0"/>
          </a:p>
          <a:p>
            <a:r>
              <a:rPr lang="en-US" sz="1400" dirty="0" smtClean="0">
                <a:hlinkClick r:id="rId4"/>
              </a:rPr>
              <a:t>https://www.prodevelopertutorial.com/searching-algorithm-3-jump-search-explanation-and-implementation-in-c-language/</a:t>
            </a:r>
            <a:endParaRPr lang="en-US" sz="1400" dirty="0" smtClean="0"/>
          </a:p>
          <a:p>
            <a:r>
              <a:rPr lang="en-US" sz="1400" dirty="0" smtClean="0">
                <a:hlinkClick r:id="rId5"/>
              </a:rPr>
              <a:t>https://www.prodevelopertutorial.com/ajs-guide-to-data-structures-and-algorithms-the-complete-guide-from-beginner-to-expert/</a:t>
            </a:r>
            <a:endParaRPr lang="en-US" sz="1400" dirty="0" smtClean="0"/>
          </a:p>
          <a:p>
            <a:endParaRPr lang="en-US" sz="1400" dirty="0" smtClean="0"/>
          </a:p>
          <a:p>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85800"/>
          </a:xfrm>
        </p:spPr>
        <p:txBody>
          <a:bodyPr/>
          <a:lstStyle/>
          <a:p>
            <a:r>
              <a:rPr lang="en-US" b="0" dirty="0" smtClean="0"/>
              <a:t>Fibonacci Search</a:t>
            </a:r>
            <a:br>
              <a:rPr lang="en-US" b="0" dirty="0" smtClean="0"/>
            </a:br>
            <a:endParaRPr lang="en-US" dirty="0"/>
          </a:p>
        </p:txBody>
      </p:sp>
      <p:sp>
        <p:nvSpPr>
          <p:cNvPr id="3" name="Content Placeholder 2"/>
          <p:cNvSpPr>
            <a:spLocks noGrp="1"/>
          </p:cNvSpPr>
          <p:nvPr>
            <p:ph idx="1"/>
          </p:nvPr>
        </p:nvSpPr>
        <p:spPr>
          <a:xfrm>
            <a:off x="914400" y="1066800"/>
            <a:ext cx="8001000" cy="5181600"/>
          </a:xfrm>
        </p:spPr>
        <p:txBody>
          <a:bodyPr>
            <a:normAutofit fontScale="92500" lnSpcReduction="20000"/>
          </a:bodyPr>
          <a:lstStyle/>
          <a:p>
            <a:r>
              <a:rPr lang="en-US" b="1" dirty="0" smtClean="0"/>
              <a:t>Similarities with Binary Search</a:t>
            </a:r>
          </a:p>
          <a:p>
            <a:pPr marL="457200" indent="-457200">
              <a:buFont typeface="+mj-lt"/>
              <a:buAutoNum type="arabicPeriod"/>
            </a:pPr>
            <a:r>
              <a:rPr lang="en-US" dirty="0" smtClean="0"/>
              <a:t>Works for sorted arrays</a:t>
            </a:r>
          </a:p>
          <a:p>
            <a:pPr marL="457200" indent="-457200">
              <a:buFont typeface="+mj-lt"/>
              <a:buAutoNum type="arabicPeriod"/>
            </a:pPr>
            <a:r>
              <a:rPr lang="en-US" dirty="0" smtClean="0"/>
              <a:t>A Divide and Conquer Algorithm.</a:t>
            </a:r>
          </a:p>
          <a:p>
            <a:pPr marL="457200" indent="-457200">
              <a:buFont typeface="+mj-lt"/>
              <a:buAutoNum type="arabicPeriod"/>
            </a:pPr>
            <a:r>
              <a:rPr lang="en-US" dirty="0" smtClean="0"/>
              <a:t>Has Log n time complexity.</a:t>
            </a:r>
          </a:p>
          <a:p>
            <a:r>
              <a:rPr lang="en-US" b="1" dirty="0" smtClean="0"/>
              <a:t>Differences with Binary Search</a:t>
            </a:r>
            <a:r>
              <a:rPr lang="en-US" dirty="0" smtClean="0"/>
              <a:t>:</a:t>
            </a:r>
          </a:p>
          <a:p>
            <a:pPr marL="457200" indent="-457200">
              <a:buFont typeface="+mj-lt"/>
              <a:buAutoNum type="arabicPeriod"/>
            </a:pPr>
            <a:r>
              <a:rPr lang="en-US" dirty="0" smtClean="0"/>
              <a:t>Fibonacci Search divides given array in unequal parts</a:t>
            </a:r>
          </a:p>
          <a:p>
            <a:pPr marL="457200" indent="-457200">
              <a:buFont typeface="+mj-lt"/>
              <a:buAutoNum type="arabicPeriod"/>
            </a:pPr>
            <a:r>
              <a:rPr lang="en-US" dirty="0" smtClean="0"/>
              <a:t>Binary Search uses division operator to divide range. Fibonacci Search doesn’t use /, but uses + and -. The division operator may be costly on some CPUs.</a:t>
            </a:r>
          </a:p>
          <a:p>
            <a:pPr marL="457200" indent="-457200">
              <a:buFont typeface="+mj-lt"/>
              <a:buAutoNum type="arabicPeriod"/>
            </a:pPr>
            <a:r>
              <a:rPr lang="en-US" dirty="0" smtClean="0"/>
              <a:t>Fibonacci Search examines relatively closer elements in subsequent steps. So when input array is big that cannot fit in CPU cache or even in RAM, Fibonacci Search can be useful.</a:t>
            </a:r>
          </a:p>
          <a:p>
            <a:pPr marL="457200" indent="-457200">
              <a:buNone/>
            </a:pPr>
            <a:r>
              <a:rPr lang="en-US" b="1" dirty="0" smtClean="0"/>
              <a:t>  Background:</a:t>
            </a:r>
            <a:r>
              <a:rPr lang="en-US" dirty="0" smtClean="0"/>
              <a:t/>
            </a:r>
            <a:br>
              <a:rPr lang="en-US" dirty="0" smtClean="0"/>
            </a:br>
            <a:r>
              <a:rPr lang="en-US" dirty="0" smtClean="0"/>
              <a:t>Fibonacci Numbers are recursively defined as F(n) = F(n-1) + F(n-2), F(0) = 0, F(1) = 1. First few </a:t>
            </a:r>
            <a:r>
              <a:rPr lang="en-US" dirty="0" err="1" smtClean="0"/>
              <a:t>Fibinacci</a:t>
            </a:r>
            <a:r>
              <a:rPr lang="en-US" dirty="0" smtClean="0"/>
              <a:t> Numbers are 0, 1, 1, 2, 3, 5, 8, 13, 21, 34, 55, 89, 144, …</a:t>
            </a:r>
          </a:p>
          <a:p>
            <a:pPr marL="457200" indent="-457200">
              <a:buNone/>
            </a:pPr>
            <a:endParaRPr lang="en-US" dirty="0" smtClean="0"/>
          </a:p>
          <a:p>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685800"/>
          </a:xfrm>
        </p:spPr>
        <p:txBody>
          <a:bodyPr/>
          <a:lstStyle/>
          <a:p>
            <a:r>
              <a:rPr lang="en-US" dirty="0" smtClean="0"/>
              <a:t>Algorithm:</a:t>
            </a:r>
            <a:br>
              <a:rPr lang="en-US" dirty="0" smtClean="0"/>
            </a:br>
            <a:r>
              <a:rPr lang="en-US" b="0" dirty="0" smtClean="0"/>
              <a:t>Let the searched element be x.</a:t>
            </a:r>
            <a:endParaRPr lang="en-US" dirty="0"/>
          </a:p>
        </p:txBody>
      </p:sp>
      <p:pic>
        <p:nvPicPr>
          <p:cNvPr id="1026" name="Picture 2"/>
          <p:cNvPicPr>
            <a:picLocks noGrp="1" noChangeAspect="1" noChangeArrowheads="1"/>
          </p:cNvPicPr>
          <p:nvPr>
            <p:ph idx="1"/>
          </p:nvPr>
        </p:nvPicPr>
        <p:blipFill>
          <a:blip r:embed="rId2"/>
          <a:srcRect l="20000" t="11886" r="29524" b="13580"/>
          <a:stretch>
            <a:fillRect/>
          </a:stretch>
        </p:blipFill>
        <p:spPr bwMode="auto">
          <a:xfrm>
            <a:off x="533400" y="1371600"/>
            <a:ext cx="8305800" cy="4953000"/>
          </a:xfrm>
          <a:prstGeom prst="rect">
            <a:avLst/>
          </a:prstGeom>
          <a:noFill/>
          <a:ln w="9525">
            <a:noFill/>
            <a:miter lim="800000"/>
            <a:headEnd/>
            <a:tailEnd/>
          </a:ln>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403335" y="6453327"/>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rlito"/>
                <a:cs typeface="Carlito"/>
              </a:rPr>
              <a:pPr marL="38100">
                <a:lnSpc>
                  <a:spcPts val="1240"/>
                </a:lnSpc>
              </a:pPr>
              <a:t>3</a:t>
            </a:fld>
            <a:endParaRPr sz="1200">
              <a:latin typeface="Carlito"/>
              <a:cs typeface="Carlito"/>
            </a:endParaRPr>
          </a:p>
        </p:txBody>
      </p:sp>
      <p:sp>
        <p:nvSpPr>
          <p:cNvPr id="2" name="object 2"/>
          <p:cNvSpPr txBox="1">
            <a:spLocks noGrp="1"/>
          </p:cNvSpPr>
          <p:nvPr>
            <p:ph type="title"/>
          </p:nvPr>
        </p:nvSpPr>
        <p:spPr>
          <a:xfrm>
            <a:off x="1963039" y="439673"/>
            <a:ext cx="5762625" cy="665480"/>
          </a:xfrm>
          <a:prstGeom prst="rect">
            <a:avLst/>
          </a:prstGeom>
        </p:spPr>
        <p:txBody>
          <a:bodyPr vert="horz" wrap="square" lIns="0" tIns="12700" rIns="0" bIns="0" rtlCol="0">
            <a:spAutoFit/>
          </a:bodyPr>
          <a:lstStyle/>
          <a:p>
            <a:pPr marL="12700">
              <a:lnSpc>
                <a:spcPct val="100000"/>
              </a:lnSpc>
              <a:spcBef>
                <a:spcPts val="100"/>
              </a:spcBef>
            </a:pPr>
            <a:r>
              <a:rPr sz="4200" b="1" spc="-5" smtClean="0">
                <a:latin typeface="Times New Roman"/>
                <a:cs typeface="Times New Roman"/>
              </a:rPr>
              <a:t> </a:t>
            </a:r>
            <a:r>
              <a:rPr sz="3600" b="1" spc="-5" dirty="0">
                <a:latin typeface="Times New Roman"/>
                <a:cs typeface="Times New Roman"/>
              </a:rPr>
              <a:t>Searching</a:t>
            </a:r>
            <a:r>
              <a:rPr sz="3600" b="1" spc="-95" dirty="0">
                <a:latin typeface="Times New Roman"/>
                <a:cs typeface="Times New Roman"/>
              </a:rPr>
              <a:t> </a:t>
            </a:r>
            <a:r>
              <a:rPr sz="3600" b="1" spc="-5" dirty="0">
                <a:latin typeface="Times New Roman"/>
                <a:cs typeface="Times New Roman"/>
              </a:rPr>
              <a:t>Methods</a:t>
            </a:r>
            <a:endParaRPr sz="3600">
              <a:latin typeface="Times New Roman"/>
              <a:cs typeface="Times New Roman"/>
            </a:endParaRPr>
          </a:p>
        </p:txBody>
      </p:sp>
      <p:sp>
        <p:nvSpPr>
          <p:cNvPr id="3" name="object 3"/>
          <p:cNvSpPr txBox="1"/>
          <p:nvPr/>
        </p:nvSpPr>
        <p:spPr>
          <a:xfrm>
            <a:off x="535635" y="1219200"/>
            <a:ext cx="8083550" cy="4442883"/>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a:buChar char="•"/>
              <a:tabLst>
                <a:tab pos="355600" algn="l"/>
              </a:tabLst>
            </a:pPr>
            <a:r>
              <a:rPr lang="en-US" sz="2800" dirty="0" smtClean="0">
                <a:latin typeface="Times New Roman" pitchFamily="18" charset="0"/>
                <a:cs typeface="Times New Roman" pitchFamily="18" charset="0"/>
              </a:rPr>
              <a:t>A </a:t>
            </a:r>
            <a:r>
              <a:rPr lang="en-US" sz="2800" b="1" dirty="0" smtClean="0">
                <a:latin typeface="Times New Roman" pitchFamily="18" charset="0"/>
                <a:cs typeface="Times New Roman" pitchFamily="18" charset="0"/>
              </a:rPr>
              <a:t>search algorithm</a:t>
            </a:r>
            <a:r>
              <a:rPr lang="en-US" sz="2800" dirty="0" smtClean="0">
                <a:latin typeface="Times New Roman" pitchFamily="18" charset="0"/>
                <a:cs typeface="Times New Roman" pitchFamily="18" charset="0"/>
              </a:rPr>
              <a:t> is the step-by-step procedure used to locate specific data among a collection of data.</a:t>
            </a:r>
          </a:p>
          <a:p>
            <a:pPr marL="355600" marR="5080" indent="-342900" algn="just">
              <a:lnSpc>
                <a:spcPct val="100000"/>
              </a:lnSpc>
              <a:spcBef>
                <a:spcPts val="105"/>
              </a:spcBef>
              <a:buFont typeface="Arial"/>
              <a:buChar char="•"/>
              <a:tabLst>
                <a:tab pos="355600" algn="l"/>
              </a:tabLst>
            </a:pPr>
            <a:r>
              <a:rPr lang="en-US" sz="2400" spc="-10" dirty="0" smtClean="0">
                <a:latin typeface="Times New Roman" pitchFamily="18" charset="0"/>
                <a:cs typeface="Times New Roman" pitchFamily="18" charset="0"/>
              </a:rPr>
              <a:t>Different </a:t>
            </a:r>
            <a:r>
              <a:rPr sz="2400" smtClean="0">
                <a:latin typeface="Times New Roman" pitchFamily="18" charset="0"/>
                <a:cs typeface="Times New Roman" pitchFamily="18" charset="0"/>
              </a:rPr>
              <a:t>algorithms </a:t>
            </a:r>
            <a:r>
              <a:rPr sz="2400" dirty="0">
                <a:latin typeface="Times New Roman" pitchFamily="18" charset="0"/>
                <a:cs typeface="Times New Roman" pitchFamily="18" charset="0"/>
              </a:rPr>
              <a:t>used </a:t>
            </a:r>
            <a:r>
              <a:rPr sz="2400" spc="-5">
                <a:latin typeface="Times New Roman" pitchFamily="18" charset="0"/>
                <a:cs typeface="Times New Roman" pitchFamily="18" charset="0"/>
              </a:rPr>
              <a:t>for  </a:t>
            </a:r>
            <a:r>
              <a:rPr sz="2400" smtClean="0">
                <a:latin typeface="Times New Roman" pitchFamily="18" charset="0"/>
                <a:cs typeface="Times New Roman" pitchFamily="18" charset="0"/>
              </a:rPr>
              <a:t>searching</a:t>
            </a:r>
            <a:r>
              <a:rPr lang="en-US" sz="2400" dirty="0" smtClean="0">
                <a:latin typeface="Times New Roman" pitchFamily="18" charset="0"/>
                <a:cs typeface="Times New Roman" pitchFamily="18" charset="0"/>
              </a:rPr>
              <a:t> are</a:t>
            </a:r>
            <a:endParaRPr sz="2400">
              <a:latin typeface="Times New Roman" pitchFamily="18" charset="0"/>
              <a:cs typeface="Times New Roman" pitchFamily="18" charset="0"/>
            </a:endParaRPr>
          </a:p>
          <a:p>
            <a:pPr marL="984885" lvl="1" indent="-515620">
              <a:lnSpc>
                <a:spcPct val="100000"/>
              </a:lnSpc>
              <a:spcBef>
                <a:spcPts val="700"/>
              </a:spcBef>
              <a:buAutoNum type="arabicPeriod"/>
              <a:tabLst>
                <a:tab pos="984885" algn="l"/>
                <a:tab pos="985519" algn="l"/>
              </a:tabLst>
            </a:pPr>
            <a:r>
              <a:rPr lang="en-US" sz="2400" spc="-5" dirty="0" smtClean="0">
                <a:latin typeface="Times New Roman" pitchFamily="18" charset="0"/>
                <a:cs typeface="Times New Roman" pitchFamily="18" charset="0"/>
              </a:rPr>
              <a:t>Linear Search</a:t>
            </a:r>
          </a:p>
          <a:p>
            <a:pPr marL="984885" lvl="1" indent="-515620">
              <a:lnSpc>
                <a:spcPct val="100000"/>
              </a:lnSpc>
              <a:spcBef>
                <a:spcPts val="700"/>
              </a:spcBef>
              <a:buAutoNum type="arabicPeriod"/>
              <a:tabLst>
                <a:tab pos="984885" algn="l"/>
                <a:tab pos="985519" algn="l"/>
              </a:tabLst>
            </a:pPr>
            <a:r>
              <a:rPr lang="en-US" sz="2400" spc="-5" dirty="0" smtClean="0">
                <a:latin typeface="Times New Roman" pitchFamily="18" charset="0"/>
                <a:cs typeface="Times New Roman" pitchFamily="18" charset="0"/>
              </a:rPr>
              <a:t>Binary Search</a:t>
            </a:r>
          </a:p>
          <a:p>
            <a:pPr marL="984885" lvl="1" indent="-515620">
              <a:lnSpc>
                <a:spcPct val="100000"/>
              </a:lnSpc>
              <a:spcBef>
                <a:spcPts val="700"/>
              </a:spcBef>
              <a:buAutoNum type="arabicPeriod"/>
              <a:tabLst>
                <a:tab pos="984885" algn="l"/>
                <a:tab pos="985519" algn="l"/>
              </a:tabLst>
            </a:pPr>
            <a:r>
              <a:rPr lang="en-US" sz="2400" spc="-10" dirty="0" smtClean="0">
                <a:latin typeface="Times New Roman" pitchFamily="18" charset="0"/>
                <a:cs typeface="Times New Roman" pitchFamily="18" charset="0"/>
              </a:rPr>
              <a:t>Jump Search</a:t>
            </a:r>
          </a:p>
          <a:p>
            <a:pPr marL="984885" lvl="1" indent="-515620">
              <a:spcBef>
                <a:spcPts val="700"/>
              </a:spcBef>
              <a:buFontTx/>
              <a:buAutoNum type="arabicPeriod"/>
              <a:tabLst>
                <a:tab pos="984885" algn="l"/>
                <a:tab pos="985519" algn="l"/>
              </a:tabLst>
            </a:pPr>
            <a:r>
              <a:rPr lang="en-US" sz="2400" spc="-5" dirty="0" smtClean="0">
                <a:latin typeface="Times New Roman" pitchFamily="18" charset="0"/>
                <a:cs typeface="Times New Roman" pitchFamily="18" charset="0"/>
              </a:rPr>
              <a:t>Fibonacci</a:t>
            </a:r>
            <a:r>
              <a:rPr lang="en-US" sz="2400" spc="-35"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Search</a:t>
            </a:r>
          </a:p>
          <a:p>
            <a:pPr marL="984885" lvl="1" indent="-515620">
              <a:lnSpc>
                <a:spcPct val="100000"/>
              </a:lnSpc>
              <a:spcBef>
                <a:spcPts val="700"/>
              </a:spcBef>
              <a:buAutoNum type="arabicPeriod"/>
              <a:tabLst>
                <a:tab pos="984885" algn="l"/>
                <a:tab pos="985519" algn="l"/>
              </a:tabLst>
            </a:pPr>
            <a:r>
              <a:rPr lang="en-US" sz="2400" spc="-10" dirty="0" smtClean="0">
                <a:latin typeface="Times New Roman" pitchFamily="18" charset="0"/>
                <a:cs typeface="Times New Roman" pitchFamily="18" charset="0"/>
              </a:rPr>
              <a:t>Interpolation Search</a:t>
            </a:r>
          </a:p>
          <a:p>
            <a:pPr marL="984885" lvl="1" indent="-515620">
              <a:lnSpc>
                <a:spcPct val="100000"/>
              </a:lnSpc>
              <a:spcBef>
                <a:spcPts val="700"/>
              </a:spcBef>
              <a:buAutoNum type="arabicPeriod"/>
              <a:tabLst>
                <a:tab pos="984885" algn="l"/>
                <a:tab pos="985519" algn="l"/>
              </a:tabLst>
            </a:pPr>
            <a:r>
              <a:rPr lang="en-US" sz="2400" spc="-10" dirty="0" smtClean="0">
                <a:latin typeface="Times New Roman" pitchFamily="18" charset="0"/>
                <a:cs typeface="Times New Roman" pitchFamily="18" charset="0"/>
              </a:rPr>
              <a:t>Exponential 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
          <p:cNvSpPr txBox="1">
            <a:spLocks noGrp="1"/>
          </p:cNvSpPr>
          <p:nvPr>
            <p:ph type="title"/>
          </p:nvPr>
        </p:nvSpPr>
        <p:spPr>
          <a:xfrm>
            <a:off x="685800" y="381000"/>
            <a:ext cx="7772400" cy="609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Search Element using Linear Search</a:t>
            </a:r>
            <a:endParaRPr sz="3200" b="1">
              <a:latin typeface="Times New Roman"/>
              <a:ea typeface="Times New Roman"/>
              <a:cs typeface="Times New Roman"/>
              <a:sym typeface="Times New Roman"/>
            </a:endParaRPr>
          </a:p>
        </p:txBody>
      </p:sp>
      <p:sp>
        <p:nvSpPr>
          <p:cNvPr id="211" name="Google Shape;211;p4"/>
          <p:cNvSpPr txBox="1">
            <a:spLocks noGrp="1"/>
          </p:cNvSpPr>
          <p:nvPr>
            <p:ph type="body" idx="1"/>
          </p:nvPr>
        </p:nvSpPr>
        <p:spPr>
          <a:xfrm>
            <a:off x="533400" y="3962400"/>
            <a:ext cx="7886700" cy="266948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None/>
            </a:pPr>
            <a:r>
              <a:rPr lang="en-US" dirty="0">
                <a:latin typeface="Times New Roman"/>
                <a:ea typeface="Times New Roman"/>
                <a:cs typeface="Times New Roman"/>
                <a:sym typeface="Times New Roman"/>
              </a:rPr>
              <a:t>	A simple approach is to do </a:t>
            </a:r>
            <a:r>
              <a:rPr lang="en-US" b="1" dirty="0">
                <a:latin typeface="Times New Roman"/>
                <a:ea typeface="Times New Roman"/>
                <a:cs typeface="Times New Roman"/>
                <a:sym typeface="Times New Roman"/>
              </a:rPr>
              <a:t>linear search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i.e</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Start from the leftmost element of </a:t>
            </a:r>
            <a:r>
              <a:rPr lang="en-US" dirty="0" err="1">
                <a:latin typeface="Times New Roman"/>
                <a:ea typeface="Times New Roman"/>
                <a:cs typeface="Times New Roman"/>
                <a:sym typeface="Times New Roman"/>
              </a:rPr>
              <a:t>arr</a:t>
            </a:r>
            <a:r>
              <a:rPr lang="en-US" dirty="0">
                <a:latin typeface="Times New Roman"/>
                <a:ea typeface="Times New Roman"/>
                <a:cs typeface="Times New Roman"/>
                <a:sym typeface="Times New Roman"/>
              </a:rPr>
              <a:t>[] and one by one compare x with each element of </a:t>
            </a:r>
            <a:r>
              <a:rPr lang="en-US" dirty="0" err="1">
                <a:latin typeface="Times New Roman"/>
                <a:ea typeface="Times New Roman"/>
                <a:cs typeface="Times New Roman"/>
                <a:sym typeface="Times New Roman"/>
              </a:rPr>
              <a:t>arr</a:t>
            </a:r>
            <a:r>
              <a:rPr lang="en-US" dirty="0">
                <a:latin typeface="Times New Roman"/>
                <a:ea typeface="Times New Roman"/>
                <a:cs typeface="Times New Roman"/>
                <a:sym typeface="Times New Roman"/>
              </a:rPr>
              <a:t>[]</a:t>
            </a:r>
            <a:endParaRPr/>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If x matches with an element, return the index.</a:t>
            </a:r>
            <a:endParaRPr/>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If x doesn’t match with any of elements, return -1.</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212" name="Google Shape;212;p4"/>
          <p:cNvSpPr txBox="1">
            <a:spLocks noGrp="1"/>
          </p:cNvSpPr>
          <p:nvPr>
            <p:ph type="sldNum" idx="4294967295"/>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pic>
        <p:nvPicPr>
          <p:cNvPr id="213" name="Google Shape;213;p4" descr="https://media.geeksforgeeks.org/wp-content/cdn-uploads/Linear-Search.png"/>
          <p:cNvPicPr preferRelativeResize="0"/>
          <p:nvPr/>
        </p:nvPicPr>
        <p:blipFill rotWithShape="1">
          <a:blip r:embed="rId3">
            <a:alphaModFix/>
          </a:blip>
          <a:srcRect/>
          <a:stretch/>
        </p:blipFill>
        <p:spPr>
          <a:xfrm>
            <a:off x="1600200" y="1066800"/>
            <a:ext cx="5715000" cy="278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
          <p:cNvSpPr txBox="1">
            <a:spLocks noGrp="1"/>
          </p:cNvSpPr>
          <p:nvPr>
            <p:ph type="title"/>
          </p:nvPr>
        </p:nvSpPr>
        <p:spPr>
          <a:xfrm>
            <a:off x="533400" y="381000"/>
            <a:ext cx="8229600" cy="62779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Linear Search</a:t>
            </a:r>
            <a:endParaRPr/>
          </a:p>
        </p:txBody>
      </p:sp>
      <p:sp>
        <p:nvSpPr>
          <p:cNvPr id="219" name="Google Shape;219;p5"/>
          <p:cNvSpPr txBox="1">
            <a:spLocks noGrp="1"/>
          </p:cNvSpPr>
          <p:nvPr>
            <p:ph type="body" idx="1"/>
          </p:nvPr>
        </p:nvSpPr>
        <p:spPr>
          <a:xfrm>
            <a:off x="914400" y="1143000"/>
            <a:ext cx="7924800" cy="48768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Font typeface="Noto Sans Symbols"/>
              <a:buNone/>
            </a:pPr>
            <a:r>
              <a:rPr lang="en-US" sz="2000" b="1" dirty="0">
                <a:latin typeface="Times New Roman" pitchFamily="18" charset="0"/>
                <a:ea typeface="Times New Roman"/>
                <a:cs typeface="Times New Roman" pitchFamily="18" charset="0"/>
                <a:sym typeface="Times New Roman"/>
              </a:rPr>
              <a:t>LINEAR(DATA, N, ITEM, LOC)</a:t>
            </a:r>
            <a:endParaRPr sz="2000">
              <a:latin typeface="Times New Roman" pitchFamily="18" charset="0"/>
              <a:cs typeface="Times New Roman" pitchFamily="18" charset="0"/>
            </a:endParaRPr>
          </a:p>
          <a:p>
            <a:pPr marL="0" lvl="0" indent="0" algn="just" rtl="0">
              <a:lnSpc>
                <a:spcPct val="90000"/>
              </a:lnSpc>
              <a:spcBef>
                <a:spcPts val="1000"/>
              </a:spcBef>
              <a:spcAft>
                <a:spcPts val="0"/>
              </a:spcAft>
              <a:buClr>
                <a:schemeClr val="dk1"/>
              </a:buClr>
              <a:buSzPts val="2400"/>
              <a:buFont typeface="Noto Sans Symbols"/>
              <a:buNone/>
            </a:pPr>
            <a:r>
              <a:rPr lang="en-US" sz="2000" dirty="0">
                <a:latin typeface="Times New Roman" pitchFamily="18" charset="0"/>
                <a:ea typeface="Times New Roman"/>
                <a:cs typeface="Times New Roman" pitchFamily="18" charset="0"/>
                <a:sym typeface="Times New Roman"/>
              </a:rPr>
              <a:t>Here DATA is a linear array with N elements, and ITEM is a given item of information. This algorithm finds the location LOC of ITEM in DATA, or sets LOC = 0 if the search is unsuccessful.</a:t>
            </a:r>
            <a:endParaRPr sz="2000">
              <a:latin typeface="Times New Roman" pitchFamily="18" charset="0"/>
              <a:cs typeface="Times New Roman" pitchFamily="18" charset="0"/>
            </a:endParaRPr>
          </a:p>
          <a:p>
            <a:pPr marL="457200" lvl="0" indent="-457200" algn="just" rtl="0">
              <a:lnSpc>
                <a:spcPct val="90000"/>
              </a:lnSpc>
              <a:spcBef>
                <a:spcPts val="1000"/>
              </a:spcBef>
              <a:spcAft>
                <a:spcPts val="0"/>
              </a:spcAft>
              <a:buClr>
                <a:schemeClr val="dk1"/>
              </a:buClr>
              <a:buSzPts val="2400"/>
              <a:buFont typeface="Noto Sans Symbols"/>
              <a:buAutoNum type="arabicPeriod"/>
            </a:pPr>
            <a:r>
              <a:rPr lang="en-US" sz="2000" dirty="0">
                <a:latin typeface="Times New Roman" pitchFamily="18" charset="0"/>
                <a:ea typeface="Times New Roman"/>
                <a:cs typeface="Times New Roman" pitchFamily="18" charset="0"/>
                <a:sym typeface="Times New Roman"/>
              </a:rPr>
              <a:t>[Insert ITEM at the end of DATA] Set DATA[N+1] = ITEM</a:t>
            </a:r>
            <a:endParaRPr sz="2000">
              <a:latin typeface="Times New Roman" pitchFamily="18" charset="0"/>
              <a:cs typeface="Times New Roman" pitchFamily="18" charset="0"/>
            </a:endParaRPr>
          </a:p>
          <a:p>
            <a:pPr marL="457200" lvl="0" indent="-457200" algn="just" rtl="0">
              <a:lnSpc>
                <a:spcPct val="90000"/>
              </a:lnSpc>
              <a:spcBef>
                <a:spcPts val="1000"/>
              </a:spcBef>
              <a:spcAft>
                <a:spcPts val="0"/>
              </a:spcAft>
              <a:buClr>
                <a:schemeClr val="dk1"/>
              </a:buClr>
              <a:buSzPts val="2400"/>
              <a:buFont typeface="Noto Sans Symbols"/>
              <a:buAutoNum type="arabicPeriod"/>
            </a:pPr>
            <a:r>
              <a:rPr lang="en-US" sz="2000" dirty="0">
                <a:latin typeface="Times New Roman" pitchFamily="18" charset="0"/>
                <a:ea typeface="Times New Roman"/>
                <a:cs typeface="Times New Roman" pitchFamily="18" charset="0"/>
                <a:sym typeface="Times New Roman"/>
              </a:rPr>
              <a:t>[Initialize counter] Set LOC = 1</a:t>
            </a:r>
            <a:endParaRPr sz="2000">
              <a:latin typeface="Times New Roman" pitchFamily="18" charset="0"/>
              <a:cs typeface="Times New Roman" pitchFamily="18" charset="0"/>
            </a:endParaRPr>
          </a:p>
          <a:p>
            <a:pPr marL="457200" lvl="0" indent="-457200" algn="just" rtl="0">
              <a:lnSpc>
                <a:spcPct val="90000"/>
              </a:lnSpc>
              <a:spcBef>
                <a:spcPts val="1000"/>
              </a:spcBef>
              <a:spcAft>
                <a:spcPts val="0"/>
              </a:spcAft>
              <a:buClr>
                <a:schemeClr val="dk1"/>
              </a:buClr>
              <a:buSzPts val="2400"/>
              <a:buFont typeface="Noto Sans Symbols"/>
              <a:buAutoNum type="arabicPeriod"/>
            </a:pPr>
            <a:r>
              <a:rPr lang="en-US" sz="2000" dirty="0">
                <a:latin typeface="Times New Roman" pitchFamily="18" charset="0"/>
                <a:ea typeface="Times New Roman"/>
                <a:cs typeface="Times New Roman" pitchFamily="18" charset="0"/>
                <a:sym typeface="Times New Roman"/>
              </a:rPr>
              <a:t>[Search for ITEM]</a:t>
            </a:r>
            <a:endParaRPr sz="2000">
              <a:latin typeface="Times New Roman" pitchFamily="18" charset="0"/>
              <a:cs typeface="Times New Roman" pitchFamily="18" charset="0"/>
            </a:endParaRPr>
          </a:p>
          <a:p>
            <a:pPr marL="457200" lvl="0" indent="-457200" algn="just" rtl="0">
              <a:lnSpc>
                <a:spcPct val="90000"/>
              </a:lnSpc>
              <a:spcBef>
                <a:spcPts val="1000"/>
              </a:spcBef>
              <a:spcAft>
                <a:spcPts val="0"/>
              </a:spcAft>
              <a:buClr>
                <a:schemeClr val="dk1"/>
              </a:buClr>
              <a:buSzPts val="2400"/>
              <a:buFont typeface="Noto Sans Symbols"/>
              <a:buNone/>
            </a:pPr>
            <a:r>
              <a:rPr lang="en-US" sz="2000" dirty="0">
                <a:latin typeface="Times New Roman" pitchFamily="18" charset="0"/>
                <a:ea typeface="Times New Roman"/>
                <a:cs typeface="Times New Roman" pitchFamily="18" charset="0"/>
                <a:sym typeface="Times New Roman"/>
              </a:rPr>
              <a:t>	Repeat while DATA[LOC] ≠ ITEM</a:t>
            </a:r>
            <a:endParaRPr sz="2000">
              <a:latin typeface="Times New Roman" pitchFamily="18" charset="0"/>
              <a:cs typeface="Times New Roman" pitchFamily="18" charset="0"/>
            </a:endParaRPr>
          </a:p>
          <a:p>
            <a:pPr marL="457200" lvl="0" indent="-457200" algn="just" rtl="0">
              <a:lnSpc>
                <a:spcPct val="90000"/>
              </a:lnSpc>
              <a:spcBef>
                <a:spcPts val="1000"/>
              </a:spcBef>
              <a:spcAft>
                <a:spcPts val="0"/>
              </a:spcAft>
              <a:buClr>
                <a:schemeClr val="dk1"/>
              </a:buClr>
              <a:buSzPts val="2400"/>
              <a:buFont typeface="Noto Sans Symbols"/>
              <a:buNone/>
            </a:pPr>
            <a:r>
              <a:rPr lang="en-US" sz="2000" dirty="0">
                <a:latin typeface="Times New Roman" pitchFamily="18" charset="0"/>
                <a:ea typeface="Times New Roman"/>
                <a:cs typeface="Times New Roman" pitchFamily="18" charset="0"/>
                <a:sym typeface="Times New Roman"/>
              </a:rPr>
              <a:t>	Set LOC = LOC + 1</a:t>
            </a:r>
            <a:endParaRPr sz="2000">
              <a:latin typeface="Times New Roman" pitchFamily="18" charset="0"/>
              <a:cs typeface="Times New Roman" pitchFamily="18" charset="0"/>
            </a:endParaRPr>
          </a:p>
          <a:p>
            <a:pPr marL="457200" lvl="0" indent="-457200" algn="just" rtl="0">
              <a:lnSpc>
                <a:spcPct val="90000"/>
              </a:lnSpc>
              <a:spcBef>
                <a:spcPts val="1000"/>
              </a:spcBef>
              <a:spcAft>
                <a:spcPts val="0"/>
              </a:spcAft>
              <a:buClr>
                <a:schemeClr val="dk1"/>
              </a:buClr>
              <a:buSzPts val="2400"/>
              <a:buFont typeface="Noto Sans Symbols"/>
              <a:buNone/>
            </a:pPr>
            <a:r>
              <a:rPr lang="en-US" sz="2000" dirty="0">
                <a:latin typeface="Times New Roman" pitchFamily="18" charset="0"/>
                <a:ea typeface="Times New Roman"/>
                <a:cs typeface="Times New Roman" pitchFamily="18" charset="0"/>
                <a:sym typeface="Times New Roman"/>
              </a:rPr>
              <a:t>	[End of loop]</a:t>
            </a:r>
            <a:endParaRPr sz="2000">
              <a:latin typeface="Times New Roman" pitchFamily="18" charset="0"/>
              <a:cs typeface="Times New Roman" pitchFamily="18" charset="0"/>
            </a:endParaRPr>
          </a:p>
          <a:p>
            <a:pPr marL="457200" lvl="0" indent="-457200" algn="just" rtl="0">
              <a:lnSpc>
                <a:spcPct val="90000"/>
              </a:lnSpc>
              <a:spcBef>
                <a:spcPts val="1000"/>
              </a:spcBef>
              <a:spcAft>
                <a:spcPts val="0"/>
              </a:spcAft>
              <a:buClr>
                <a:schemeClr val="dk1"/>
              </a:buClr>
              <a:buSzPts val="2400"/>
              <a:buFont typeface="Calibri"/>
              <a:buAutoNum type="arabicPeriod" startAt="4"/>
            </a:pPr>
            <a:r>
              <a:rPr lang="en-US" sz="2000" dirty="0">
                <a:latin typeface="Times New Roman" pitchFamily="18" charset="0"/>
                <a:ea typeface="Times New Roman"/>
                <a:cs typeface="Times New Roman" pitchFamily="18" charset="0"/>
                <a:sym typeface="Times New Roman"/>
              </a:rPr>
              <a:t>[Successful?] If LOC = N+1, then: Set Loc = 0</a:t>
            </a:r>
            <a:endParaRPr sz="2000">
              <a:latin typeface="Times New Roman" pitchFamily="18" charset="0"/>
              <a:cs typeface="Times New Roman" pitchFamily="18" charset="0"/>
            </a:endParaRPr>
          </a:p>
          <a:p>
            <a:pPr marL="457200" lvl="0" indent="-457200" algn="just" rtl="0">
              <a:lnSpc>
                <a:spcPct val="90000"/>
              </a:lnSpc>
              <a:spcBef>
                <a:spcPts val="1000"/>
              </a:spcBef>
              <a:spcAft>
                <a:spcPts val="0"/>
              </a:spcAft>
              <a:buClr>
                <a:schemeClr val="dk1"/>
              </a:buClr>
              <a:buSzPts val="2400"/>
              <a:buFont typeface="Calibri"/>
              <a:buAutoNum type="arabicPeriod" startAt="4"/>
            </a:pPr>
            <a:r>
              <a:rPr lang="en-US" sz="2000" dirty="0">
                <a:latin typeface="Times New Roman" pitchFamily="18" charset="0"/>
                <a:ea typeface="Times New Roman"/>
                <a:cs typeface="Times New Roman" pitchFamily="18" charset="0"/>
                <a:sym typeface="Times New Roman"/>
              </a:rPr>
              <a:t>Exit</a:t>
            </a:r>
            <a:endParaRPr sz="2000">
              <a:latin typeface="Times New Roman" pitchFamily="18" charset="0"/>
              <a:cs typeface="Times New Roman" pitchFamily="18" charset="0"/>
            </a:endParaRPr>
          </a:p>
        </p:txBody>
      </p:sp>
      <p:sp>
        <p:nvSpPr>
          <p:cNvPr id="220" name="Google Shape;220;p5"/>
          <p:cNvSpPr txBox="1">
            <a:spLocks noGrp="1"/>
          </p:cNvSpPr>
          <p:nvPr>
            <p:ph type="sldNum" idx="4294967295"/>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br>
              <a:rPr lang="en-US" dirty="0" smtClean="0"/>
            </a:br>
            <a:endParaRPr lang="en-US" dirty="0"/>
          </a:p>
        </p:txBody>
      </p:sp>
      <p:sp>
        <p:nvSpPr>
          <p:cNvPr id="3" name="Text Placeholder 2"/>
          <p:cNvSpPr>
            <a:spLocks noGrp="1"/>
          </p:cNvSpPr>
          <p:nvPr>
            <p:ph type="body" idx="1"/>
          </p:nvPr>
        </p:nvSpPr>
        <p:spPr/>
        <p:txBody>
          <a:bodyPr>
            <a:normAutofit/>
          </a:bodyPr>
          <a:lstStyle/>
          <a:p>
            <a:r>
              <a:rPr lang="en-US" dirty="0" smtClean="0"/>
              <a:t>Linear Search ( Array A, Value x) </a:t>
            </a:r>
          </a:p>
          <a:p>
            <a:r>
              <a:rPr lang="en-US" dirty="0" smtClean="0"/>
              <a:t>Step 1: Set </a:t>
            </a:r>
            <a:r>
              <a:rPr lang="en-US" dirty="0" err="1" smtClean="0"/>
              <a:t>i</a:t>
            </a:r>
            <a:r>
              <a:rPr lang="en-US" dirty="0" smtClean="0"/>
              <a:t> to 1 </a:t>
            </a:r>
          </a:p>
          <a:p>
            <a:r>
              <a:rPr lang="en-US" dirty="0" smtClean="0"/>
              <a:t>Step 2: if </a:t>
            </a:r>
            <a:r>
              <a:rPr lang="en-US" dirty="0" err="1" smtClean="0"/>
              <a:t>i</a:t>
            </a:r>
            <a:r>
              <a:rPr lang="en-US" dirty="0" smtClean="0"/>
              <a:t> &gt; n then go to step 7 </a:t>
            </a:r>
          </a:p>
          <a:p>
            <a:r>
              <a:rPr lang="en-US" dirty="0" smtClean="0"/>
              <a:t>Step 3: if A[</a:t>
            </a:r>
            <a:r>
              <a:rPr lang="en-US" dirty="0" err="1" smtClean="0"/>
              <a:t>i</a:t>
            </a:r>
            <a:r>
              <a:rPr lang="en-US" dirty="0" smtClean="0"/>
              <a:t>] = x then go to step 6 </a:t>
            </a:r>
          </a:p>
          <a:p>
            <a:r>
              <a:rPr lang="en-US" dirty="0" smtClean="0"/>
              <a:t>Step 4: Set </a:t>
            </a:r>
            <a:r>
              <a:rPr lang="en-US" dirty="0" err="1" smtClean="0"/>
              <a:t>i</a:t>
            </a:r>
            <a:r>
              <a:rPr lang="en-US" dirty="0" smtClean="0"/>
              <a:t> to </a:t>
            </a:r>
            <a:r>
              <a:rPr lang="en-US" dirty="0" err="1" smtClean="0"/>
              <a:t>i</a:t>
            </a:r>
            <a:r>
              <a:rPr lang="en-US" dirty="0" smtClean="0"/>
              <a:t> + 1 </a:t>
            </a:r>
          </a:p>
          <a:p>
            <a:r>
              <a:rPr lang="en-US" dirty="0" smtClean="0"/>
              <a:t>Step 5: Go to Step 2 </a:t>
            </a:r>
          </a:p>
          <a:p>
            <a:r>
              <a:rPr lang="en-US" dirty="0" smtClean="0"/>
              <a:t>Step 6: Print Element x Found at index </a:t>
            </a:r>
            <a:r>
              <a:rPr lang="en-US" dirty="0" err="1" smtClean="0"/>
              <a:t>i</a:t>
            </a:r>
            <a:r>
              <a:rPr lang="en-US" dirty="0" smtClean="0"/>
              <a:t> and go to step 8 </a:t>
            </a:r>
          </a:p>
          <a:p>
            <a:r>
              <a:rPr lang="en-US" dirty="0" smtClean="0"/>
              <a:t>Step 7: Print element not found </a:t>
            </a:r>
          </a:p>
          <a:p>
            <a:r>
              <a:rPr lang="en-US" dirty="0" smtClean="0"/>
              <a:t>Step 8: Exit</a:t>
            </a:r>
            <a:endParaRPr lang="en-US" dirty="0"/>
          </a:p>
        </p:txBody>
      </p:sp>
      <p:sp>
        <p:nvSpPr>
          <p:cNvPr id="4" name="Slide Number Placeholder 3"/>
          <p:cNvSpPr>
            <a:spLocks noGrp="1"/>
          </p:cNvSpPr>
          <p:nvPr>
            <p:ph type="sldNum" idx="4294967295"/>
          </p:nvPr>
        </p:nvSpPr>
        <p:spPr>
          <a:xfrm>
            <a:off x="6457950" y="6356351"/>
            <a:ext cx="2057400" cy="365125"/>
          </a:xfrm>
          <a:prstGeom prst="rect">
            <a:avLst/>
          </a:prstGeo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r>
              <a:rPr lang="en-US" dirty="0" smtClean="0"/>
              <a:t/>
            </a:r>
            <a:br>
              <a:rPr lang="en-US" dirty="0" smtClean="0"/>
            </a:br>
            <a:endParaRPr lang="en-US" dirty="0"/>
          </a:p>
        </p:txBody>
      </p:sp>
      <p:sp>
        <p:nvSpPr>
          <p:cNvPr id="3" name="Text Placeholder 2"/>
          <p:cNvSpPr>
            <a:spLocks noGrp="1"/>
          </p:cNvSpPr>
          <p:nvPr>
            <p:ph type="body" idx="1"/>
          </p:nvPr>
        </p:nvSpPr>
        <p:spPr/>
        <p:txBody>
          <a:bodyPr/>
          <a:lstStyle/>
          <a:p>
            <a:r>
              <a:rPr lang="en-US" dirty="0" smtClean="0"/>
              <a:t>procedure </a:t>
            </a:r>
            <a:r>
              <a:rPr lang="en-US" dirty="0" err="1" smtClean="0"/>
              <a:t>linear_search</a:t>
            </a:r>
            <a:r>
              <a:rPr lang="en-US" dirty="0" smtClean="0"/>
              <a:t> (list, value) </a:t>
            </a:r>
          </a:p>
          <a:p>
            <a:r>
              <a:rPr lang="en-US" dirty="0" smtClean="0"/>
              <a:t>for each item in the list </a:t>
            </a:r>
          </a:p>
          <a:p>
            <a:r>
              <a:rPr lang="en-US" dirty="0" smtClean="0"/>
              <a:t>if match item == value </a:t>
            </a:r>
          </a:p>
          <a:p>
            <a:r>
              <a:rPr lang="en-US" dirty="0" smtClean="0"/>
              <a:t>return the item's location </a:t>
            </a:r>
          </a:p>
          <a:p>
            <a:r>
              <a:rPr lang="en-US" dirty="0" smtClean="0"/>
              <a:t>end if </a:t>
            </a:r>
          </a:p>
          <a:p>
            <a:r>
              <a:rPr lang="en-US" dirty="0" smtClean="0"/>
              <a:t>end for </a:t>
            </a:r>
          </a:p>
          <a:p>
            <a:r>
              <a:rPr lang="en-US" dirty="0" smtClean="0"/>
              <a:t>end procedure</a:t>
            </a:r>
            <a:endParaRPr lang="en-US" dirty="0"/>
          </a:p>
        </p:txBody>
      </p:sp>
      <p:sp>
        <p:nvSpPr>
          <p:cNvPr id="4" name="Slide Number Placeholder 3"/>
          <p:cNvSpPr>
            <a:spLocks noGrp="1"/>
          </p:cNvSpPr>
          <p:nvPr>
            <p:ph type="sldNum" idx="4294967295"/>
          </p:nvPr>
        </p:nvSpPr>
        <p:spPr>
          <a:xfrm>
            <a:off x="6457950" y="6356351"/>
            <a:ext cx="2057400" cy="365125"/>
          </a:xfrm>
          <a:prstGeom prst="rect">
            <a:avLst/>
          </a:prstGeo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6"/>
          <p:cNvSpPr txBox="1">
            <a:spLocks noGrp="1"/>
          </p:cNvSpPr>
          <p:nvPr>
            <p:ph type="title"/>
          </p:nvPr>
        </p:nvSpPr>
        <p:spPr>
          <a:xfrm>
            <a:off x="685800" y="457200"/>
            <a:ext cx="7886700" cy="6960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Binary Search</a:t>
            </a:r>
            <a:endParaRPr sz="3200" b="1">
              <a:latin typeface="Times New Roman"/>
              <a:ea typeface="Times New Roman"/>
              <a:cs typeface="Times New Roman"/>
              <a:sym typeface="Times New Roman"/>
            </a:endParaRPr>
          </a:p>
        </p:txBody>
      </p:sp>
      <p:sp>
        <p:nvSpPr>
          <p:cNvPr id="226" name="Google Shape;226;p6"/>
          <p:cNvSpPr txBox="1">
            <a:spLocks noGrp="1"/>
          </p:cNvSpPr>
          <p:nvPr>
            <p:ph type="body" idx="1"/>
          </p:nvPr>
        </p:nvSpPr>
        <p:spPr>
          <a:xfrm>
            <a:off x="685800" y="1524000"/>
            <a:ext cx="7886700" cy="4921369"/>
          </a:xfrm>
          <a:prstGeom prst="rect">
            <a:avLst/>
          </a:prstGeom>
          <a:noFill/>
          <a:ln>
            <a:noFill/>
          </a:ln>
        </p:spPr>
        <p:txBody>
          <a:bodyPr spcFirstLastPara="1" wrap="square" lIns="91425" tIns="45700" rIns="91425" bIns="45700" anchor="t" anchorCtr="0">
            <a:normAutofit/>
          </a:bodyPr>
          <a:lstStyle/>
          <a:p>
            <a:pPr marL="0" lvl="0" indent="-177800" algn="just"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Search a sorted array by repeatedly dividing the search interval in half.</a:t>
            </a:r>
            <a:endParaRPr/>
          </a:p>
          <a:p>
            <a:pPr marL="0" lvl="0" indent="-177800" algn="just"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Begin with an interval covering the whole array. </a:t>
            </a:r>
            <a:endParaRPr>
              <a:latin typeface="Times New Roman"/>
              <a:ea typeface="Times New Roman"/>
              <a:cs typeface="Times New Roman"/>
              <a:sym typeface="Times New Roman"/>
            </a:endParaRPr>
          </a:p>
          <a:p>
            <a:pPr marL="0" lvl="0" indent="-177800" algn="just"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If the value of the search key is less than the item in the middle of the interval, narrow the interval to the lower half. </a:t>
            </a:r>
            <a:endParaRPr>
              <a:latin typeface="Times New Roman"/>
              <a:ea typeface="Times New Roman"/>
              <a:cs typeface="Times New Roman"/>
              <a:sym typeface="Times New Roman"/>
            </a:endParaRPr>
          </a:p>
          <a:p>
            <a:pPr marL="0" lvl="0" indent="-177800" algn="just"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Otherwise narrow it to the upper half. Repeatedly check until the value is found or the interval is empty.</a:t>
            </a:r>
            <a:endParaRPr>
              <a:latin typeface="Times New Roman"/>
              <a:ea typeface="Times New Roman"/>
              <a:cs typeface="Times New Roman"/>
              <a:sym typeface="Times New Roman"/>
            </a:endParaRPr>
          </a:p>
        </p:txBody>
      </p:sp>
      <p:sp>
        <p:nvSpPr>
          <p:cNvPr id="227" name="Google Shape;227;p6"/>
          <p:cNvSpPr txBox="1">
            <a:spLocks noGrp="1"/>
          </p:cNvSpPr>
          <p:nvPr>
            <p:ph type="sldNum" idx="4294967295"/>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7"/>
          <p:cNvSpPr txBox="1">
            <a:spLocks noGrp="1"/>
          </p:cNvSpPr>
          <p:nvPr>
            <p:ph type="sldNum" idx="4294967295"/>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233" name="Google Shape;233;p7"/>
          <p:cNvSpPr txBox="1">
            <a:spLocks noGrp="1"/>
          </p:cNvSpPr>
          <p:nvPr>
            <p:ph type="title"/>
          </p:nvPr>
        </p:nvSpPr>
        <p:spPr>
          <a:xfrm>
            <a:off x="685800" y="304800"/>
            <a:ext cx="7886700" cy="8085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Binary Search Algorithm</a:t>
            </a:r>
            <a:endParaRPr/>
          </a:p>
        </p:txBody>
      </p:sp>
      <p:sp>
        <p:nvSpPr>
          <p:cNvPr id="234" name="Google Shape;234;p7"/>
          <p:cNvSpPr txBox="1">
            <a:spLocks noGrp="1"/>
          </p:cNvSpPr>
          <p:nvPr>
            <p:ph type="body" idx="1"/>
          </p:nvPr>
        </p:nvSpPr>
        <p:spPr>
          <a:xfrm>
            <a:off x="466298" y="1105470"/>
            <a:ext cx="8305800" cy="5017827"/>
          </a:xfrm>
          <a:prstGeom prst="rect">
            <a:avLst/>
          </a:prstGeom>
          <a:noFill/>
          <a:ln>
            <a:noFill/>
          </a:ln>
        </p:spPr>
        <p:txBody>
          <a:bodyPr spcFirstLastPara="1" wrap="square" lIns="91425" tIns="45700" rIns="91425" bIns="45700" anchor="t" anchorCtr="0">
            <a:normAutofit/>
          </a:bodyPr>
          <a:lstStyle/>
          <a:p>
            <a:pPr marL="341313" lvl="0" indent="-341313" algn="just" rtl="0">
              <a:lnSpc>
                <a:spcPct val="90000"/>
              </a:lnSpc>
              <a:spcBef>
                <a:spcPts val="0"/>
              </a:spcBef>
              <a:spcAft>
                <a:spcPts val="0"/>
              </a:spcAft>
              <a:buClr>
                <a:schemeClr val="dk1"/>
              </a:buClr>
              <a:buSzPts val="2800"/>
              <a:buChar char="•"/>
            </a:pPr>
            <a:r>
              <a:rPr lang="en-US" dirty="0" smtClean="0">
                <a:latin typeface="Times New Roman"/>
                <a:ea typeface="Times New Roman"/>
                <a:cs typeface="Times New Roman"/>
                <a:sym typeface="Times New Roman"/>
              </a:rPr>
              <a:t> Binary </a:t>
            </a:r>
            <a:r>
              <a:rPr lang="en-US" dirty="0">
                <a:latin typeface="Times New Roman"/>
                <a:ea typeface="Times New Roman"/>
                <a:cs typeface="Times New Roman"/>
                <a:sym typeface="Times New Roman"/>
              </a:rPr>
              <a:t>search algorithm is efficient if the array is sorted.</a:t>
            </a:r>
            <a:endParaRPr/>
          </a:p>
          <a:p>
            <a:pPr marL="341313" lvl="0" indent="-341313" algn="just"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A binary search is used whenever the list starts to become large.</a:t>
            </a:r>
            <a:endParaRPr/>
          </a:p>
          <a:p>
            <a:pPr marL="341313" lvl="0" indent="-341313" algn="just"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Consider to use binary searches whenever the list contains more than 16 elements.</a:t>
            </a:r>
            <a:endParaRPr/>
          </a:p>
          <a:p>
            <a:pPr marL="341313" lvl="0" indent="-341313" algn="just"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The binary search starts by testing the data in the element at the middle of the array to determine if the target is in the first or second half of the list. </a:t>
            </a:r>
            <a:endParaRPr/>
          </a:p>
          <a:p>
            <a:pPr marL="341313" lvl="0" indent="-341313" algn="just"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If it is in the first half, we do not need to check the second half. If it is in the second half, we do not need to test the first half. In other words we eliminate half the list from further consideration. We repeat this process until we find the target or determine that it is not in the list.  </a:t>
            </a:r>
            <a:endParaRPr/>
          </a:p>
        </p:txBody>
      </p:sp>
    </p:spTree>
  </p:cSld>
  <p:clrMapOvr>
    <a:masterClrMapping/>
  </p:clrMapOvr>
</p:sld>
</file>

<file path=ppt/theme/theme1.xml><?xml version="1.0" encoding="utf-8"?>
<a:theme xmlns:a="http://schemas.openxmlformats.org/drawingml/2006/main" name="unit-1_chapter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unit-1_chapter3</Template>
  <TotalTime>1983</TotalTime>
  <Words>1243</Words>
  <Application>Microsoft Office PowerPoint</Application>
  <PresentationFormat>On-screen Show (4:3)</PresentationFormat>
  <Paragraphs>199</Paragraphs>
  <Slides>28</Slides>
  <Notes>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unit-1_chapter3</vt:lpstr>
      <vt:lpstr>SEARCHING TECHNIQUES  WINNING CAMP 2023  </vt:lpstr>
      <vt:lpstr>Searching</vt:lpstr>
      <vt:lpstr> Searching Methods</vt:lpstr>
      <vt:lpstr>Search Element using Linear Search</vt:lpstr>
      <vt:lpstr>Linear Search</vt:lpstr>
      <vt:lpstr>Algorithm </vt:lpstr>
      <vt:lpstr>Pseudocode </vt:lpstr>
      <vt:lpstr>Binary Search</vt:lpstr>
      <vt:lpstr>Binary Search Algorithm</vt:lpstr>
      <vt:lpstr>Example</vt:lpstr>
      <vt:lpstr>Binary Search Algorithm </vt:lpstr>
      <vt:lpstr>Linear Search</vt:lpstr>
      <vt:lpstr>Binary Search</vt:lpstr>
      <vt:lpstr>Linear Search                          Binary Search</vt:lpstr>
      <vt:lpstr>          Jump Search</vt:lpstr>
      <vt:lpstr>           JUMP SEARCH                     EXAMPLE</vt:lpstr>
      <vt:lpstr>     Fibonacci        Search</vt:lpstr>
      <vt:lpstr>          Interpolation                Search</vt:lpstr>
      <vt:lpstr>         Interpolation           Search Example</vt:lpstr>
      <vt:lpstr>Exponential search</vt:lpstr>
      <vt:lpstr>Exponential search example</vt:lpstr>
      <vt:lpstr>COMPLEXITY OF SAERCHING TECHNIQUES</vt:lpstr>
      <vt:lpstr>Problems to solve</vt:lpstr>
      <vt:lpstr>Questions??</vt:lpstr>
      <vt:lpstr>Questions??</vt:lpstr>
      <vt:lpstr>References</vt:lpstr>
      <vt:lpstr>Fibonacci Search </vt:lpstr>
      <vt:lpstr>Algorithm: Let the searched element be 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Jaspreet  Singh</dc:creator>
  <cp:lastModifiedBy>Shreya Kalta</cp:lastModifiedBy>
  <cp:revision>284</cp:revision>
  <dcterms:created xsi:type="dcterms:W3CDTF">2015-02-03T14:31:06Z</dcterms:created>
  <dcterms:modified xsi:type="dcterms:W3CDTF">2023-06-12T16:00:38Z</dcterms:modified>
</cp:coreProperties>
</file>